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Source Sans Pro SemiBold"/>
      <p:regular r:id="rId17"/>
      <p:bold r:id="rId18"/>
      <p:italic r:id="rId19"/>
      <p:boldItalic r:id="rId20"/>
    </p:embeddedFont>
    <p:embeddedFont>
      <p:font typeface="Source Sans Pro"/>
      <p:regular r:id="rId21"/>
      <p:bold r:id="rId22"/>
      <p:italic r:id="rId23"/>
      <p:boldItalic r:id="rId24"/>
    </p:embeddedFont>
    <p:embeddedFont>
      <p:font typeface="Caveat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513">
          <p15:clr>
            <a:srgbClr val="A4A3A4"/>
          </p15:clr>
        </p15:guide>
        <p15:guide id="3" pos="2304">
          <p15:clr>
            <a:srgbClr val="9AA0A6"/>
          </p15:clr>
        </p15:guide>
        <p15:guide id="4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513"/>
        <p:guide pos="2304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SemiBold-boldItalic.fntdata"/><Relationship Id="rId22" Type="http://schemas.openxmlformats.org/officeDocument/2006/relationships/font" Target="fonts/SourceSansPro-bold.fntdata"/><Relationship Id="rId21" Type="http://schemas.openxmlformats.org/officeDocument/2006/relationships/font" Target="fonts/SourceSansPro-regular.fntdata"/><Relationship Id="rId24" Type="http://schemas.openxmlformats.org/officeDocument/2006/relationships/font" Target="fonts/SourceSansPro-boldItalic.fntdata"/><Relationship Id="rId23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SemiBold-bold.fntdata"/><Relationship Id="rId25" Type="http://schemas.openxmlformats.org/officeDocument/2006/relationships/font" Target="fonts/Cave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SourceSansProSemiBold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SourceSansProSemiBold-italic.fntdata"/><Relationship Id="rId18" Type="http://schemas.openxmlformats.org/officeDocument/2006/relationships/font" Target="fonts/SourceSans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b61388c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b61388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b61388c9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b61388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b61388c9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b61388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b61388c9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b61388c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b61388c9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b61388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 SemiBold"/>
              <a:buNone/>
              <a:defRPr sz="48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2000"/>
              <a:buFont typeface="Source Sans Pro SemiBold"/>
              <a:buNone/>
              <a:defRPr sz="12000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Source Sans Pro SemiBold"/>
              <a:buNone/>
              <a:defRPr sz="4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3200"/>
              <a:buFont typeface="Source Sans Pro"/>
              <a:buNone/>
              <a:defRPr>
                <a:solidFill>
                  <a:srgbClr val="FFE29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 sz="1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0B4E5"/>
              </a:buClr>
              <a:buSzPts val="2400"/>
              <a:buFont typeface="Source Sans Pro"/>
              <a:buNone/>
              <a:defRPr sz="2400">
                <a:solidFill>
                  <a:srgbClr val="40B4E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○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Sans Pro"/>
              <a:buChar char="■"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Source Sans Pro SemiBold"/>
              <a:buNone/>
              <a:defRPr sz="60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Source Sans Pro SemiBold"/>
              <a:buNone/>
              <a:defRPr sz="4200">
                <a:solidFill>
                  <a:schemeClr val="dk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66B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B600"/>
                </a:solidFill>
              </a:rPr>
              <a:t>Create An OpenCCC Account</a:t>
            </a:r>
            <a:endParaRPr sz="5000">
              <a:solidFill>
                <a:srgbClr val="FFB600"/>
              </a:solidFill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5"/>
            <a:ext cx="83946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First-Time User</a:t>
            </a:r>
            <a:br>
              <a:rPr lang="en" sz="2400"/>
            </a:br>
            <a:r>
              <a:rPr lang="en" sz="2400"/>
              <a:t>California Community Colleges</a:t>
            </a:r>
            <a:endParaRPr sz="2400"/>
          </a:p>
        </p:txBody>
      </p:sp>
      <p:sp>
        <p:nvSpPr>
          <p:cNvPr id="69" name="Google Shape;69;p13"/>
          <p:cNvSpPr txBox="1"/>
          <p:nvPr/>
        </p:nvSpPr>
        <p:spPr>
          <a:xfrm rot="-477305">
            <a:off x="291862" y="868665"/>
            <a:ext cx="3305711" cy="1062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FF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How To…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Why do you need an OpenCCC Account? </a:t>
            </a:r>
            <a:endParaRPr>
              <a:solidFill>
                <a:srgbClr val="FFB6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OpenCCC is the student account system for all 116 California Community Colleges.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Regardless of which college you are attending, OpenCCC generates a one-time </a:t>
            </a:r>
            <a:r>
              <a:rPr i="1" lang="en">
                <a:solidFill>
                  <a:srgbClr val="FFE299"/>
                </a:solidFill>
              </a:rPr>
              <a:t>CCC-ID </a:t>
            </a:r>
            <a:r>
              <a:rPr lang="en">
                <a:solidFill>
                  <a:srgbClr val="FFE299"/>
                </a:solidFill>
              </a:rPr>
              <a:t>for every student across the system. </a:t>
            </a:r>
            <a:endParaRPr i="1"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The CCCID ensures all your applications and records are </a:t>
            </a:r>
            <a:r>
              <a:rPr lang="en">
                <a:solidFill>
                  <a:srgbClr val="FFE299"/>
                </a:solidFill>
              </a:rPr>
              <a:t>consolidated</a:t>
            </a:r>
            <a:r>
              <a:rPr lang="en">
                <a:solidFill>
                  <a:srgbClr val="FFE299"/>
                </a:solidFill>
              </a:rPr>
              <a:t> in </a:t>
            </a:r>
            <a:r>
              <a:rPr lang="en">
                <a:solidFill>
                  <a:srgbClr val="FFE299"/>
                </a:solidFill>
              </a:rPr>
              <a:t>one</a:t>
            </a:r>
            <a:r>
              <a:rPr lang="en">
                <a:solidFill>
                  <a:srgbClr val="FFE299"/>
                </a:solidFill>
              </a:rPr>
              <a:t> place throughout your college journey in the CCC system.</a:t>
            </a:r>
            <a:endParaRPr sz="1100"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3">
            <a:alphaModFix/>
          </a:blip>
          <a:srcRect b="4663" l="5205" r="5205" t="8659"/>
          <a:stretch/>
        </p:blipFill>
        <p:spPr>
          <a:xfrm>
            <a:off x="3989875" y="1275849"/>
            <a:ext cx="4251974" cy="2388126"/>
          </a:xfrm>
          <a:prstGeom prst="rect">
            <a:avLst/>
          </a:prstGeom>
          <a:noFill/>
          <a:ln cap="flat" cmpd="sng" w="9525">
            <a:solidFill>
              <a:srgbClr val="0066B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4"/>
          <p:cNvSpPr txBox="1"/>
          <p:nvPr/>
        </p:nvSpPr>
        <p:spPr>
          <a:xfrm>
            <a:off x="3881111" y="260075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66B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Step 1: Get Started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418675" y="3333912"/>
            <a:ext cx="664200" cy="2439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990100" y="4222475"/>
            <a:ext cx="490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Reminder: If you already have an OpenCCC account, </a:t>
            </a:r>
            <a:r>
              <a:rPr i="1" lang="en" sz="1100">
                <a:latin typeface="Source Sans Pro"/>
                <a:ea typeface="Source Sans Pro"/>
                <a:cs typeface="Source Sans Pro"/>
                <a:sym typeface="Source Sans Pro"/>
              </a:rPr>
              <a:t>Sign In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using your email address, or click the </a:t>
            </a:r>
            <a:r>
              <a:rPr i="1" lang="en" sz="1100">
                <a:latin typeface="Source Sans Pro"/>
                <a:ea typeface="Source Sans Pro"/>
                <a:cs typeface="Source Sans Pro"/>
                <a:sym typeface="Source Sans Pro"/>
              </a:rPr>
              <a:t>Recover Account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 link to reset your password.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81100" y="717275"/>
            <a:ext cx="48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1. Click the </a:t>
            </a:r>
            <a:r>
              <a:rPr i="1" lang="en" sz="1600">
                <a:latin typeface="Source Sans Pro"/>
                <a:ea typeface="Source Sans Pro"/>
                <a:cs typeface="Source Sans Pro"/>
                <a:sym typeface="Source Sans Pro"/>
              </a:rPr>
              <a:t>Create An Account 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link on Sign In page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327475" y="2930775"/>
            <a:ext cx="1550100" cy="103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4"/>
          <p:cNvCxnSpPr>
            <a:stCxn id="80" idx="3"/>
            <a:endCxn id="78" idx="0"/>
          </p:cNvCxnSpPr>
          <p:nvPr/>
        </p:nvCxnSpPr>
        <p:spPr>
          <a:xfrm flipH="1">
            <a:off x="5750700" y="932825"/>
            <a:ext cx="2995800" cy="2401200"/>
          </a:xfrm>
          <a:prstGeom prst="bentConnector4">
            <a:avLst>
              <a:gd fmla="val -7949" name="adj1"/>
              <a:gd fmla="val 54486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Here’s what you need to create your account</a:t>
            </a:r>
            <a:endParaRPr>
              <a:solidFill>
                <a:srgbClr val="FFB6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26075" y="1618200"/>
            <a:ext cx="29493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A unique email address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Access to your email account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Chrome or Safari browser recommended</a:t>
            </a:r>
            <a:endParaRPr>
              <a:solidFill>
                <a:srgbClr val="FFE2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If you’re using a mobile device…</a:t>
            </a:r>
            <a:endParaRPr sz="1100"/>
          </a:p>
          <a:p>
            <a:pPr indent="-184150" lvl="0" marL="2286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unique, mobile phone number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Access to your mobile device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Email address to complete setting up your account</a:t>
            </a:r>
            <a:endParaRPr sz="1100"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878" y="1278850"/>
            <a:ext cx="4251960" cy="2755271"/>
          </a:xfrm>
          <a:prstGeom prst="rect">
            <a:avLst/>
          </a:prstGeom>
          <a:noFill/>
          <a:ln cap="flat" cmpd="sng" w="9525">
            <a:solidFill>
              <a:srgbClr val="0066B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5"/>
          <p:cNvSpPr txBox="1"/>
          <p:nvPr/>
        </p:nvSpPr>
        <p:spPr>
          <a:xfrm>
            <a:off x="3881111" y="260075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66B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Step 2:  Create Your Account</a:t>
            </a: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284300" y="2642150"/>
            <a:ext cx="1565700" cy="2898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5"/>
          <p:cNvCxnSpPr>
            <a:stCxn id="93" idx="3"/>
            <a:endCxn id="91" idx="3"/>
          </p:cNvCxnSpPr>
          <p:nvPr/>
        </p:nvCxnSpPr>
        <p:spPr>
          <a:xfrm flipH="1">
            <a:off x="6849900" y="932825"/>
            <a:ext cx="1792500" cy="1854300"/>
          </a:xfrm>
          <a:prstGeom prst="bentConnector3">
            <a:avLst>
              <a:gd fmla="val -13285" name="adj1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3837700" y="4222475"/>
            <a:ext cx="432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2. Click </a:t>
            </a:r>
            <a:r>
              <a:rPr i="1" lang="en" sz="1700">
                <a:latin typeface="Source Sans Pro"/>
                <a:ea typeface="Source Sans Pro"/>
                <a:cs typeface="Source Sans Pro"/>
                <a:sym typeface="Source Sans Pro"/>
              </a:rPr>
              <a:t>Email My Verification Code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button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" name="Google Shape;95;p15"/>
          <p:cNvCxnSpPr>
            <a:stCxn id="94" idx="3"/>
            <a:endCxn id="96" idx="3"/>
          </p:cNvCxnSpPr>
          <p:nvPr/>
        </p:nvCxnSpPr>
        <p:spPr>
          <a:xfrm rot="10800000">
            <a:off x="6773500" y="3155375"/>
            <a:ext cx="1387200" cy="1290300"/>
          </a:xfrm>
          <a:prstGeom prst="bentConnector3">
            <a:avLst>
              <a:gd fmla="val -17166" name="adj1"/>
            </a:avLst>
          </a:prstGeom>
          <a:noFill/>
          <a:ln cap="flat" cmpd="sng" w="9525">
            <a:solidFill>
              <a:srgbClr val="0066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5373075" y="3087075"/>
            <a:ext cx="1400400" cy="136800"/>
          </a:xfrm>
          <a:prstGeom prst="rect">
            <a:avLst/>
          </a:prstGeom>
          <a:noFill/>
          <a:ln cap="flat" cmpd="sng" w="9525">
            <a:solidFill>
              <a:srgbClr val="0066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3881100" y="717275"/>
            <a:ext cx="476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1. Enter your unique email address in </a:t>
            </a:r>
            <a:r>
              <a:rPr i="1" lang="en" sz="1600">
                <a:latin typeface="Source Sans Pro"/>
                <a:ea typeface="Source Sans Pro"/>
                <a:cs typeface="Source Sans Pro"/>
                <a:sym typeface="Source Sans Pro"/>
              </a:rPr>
              <a:t>Email 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field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917175" y="2646950"/>
            <a:ext cx="273600" cy="2802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1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923688" y="3027950"/>
            <a:ext cx="273600" cy="280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2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922" l="0" r="0" t="922"/>
          <a:stretch/>
        </p:blipFill>
        <p:spPr>
          <a:xfrm>
            <a:off x="3989878" y="1278850"/>
            <a:ext cx="4251960" cy="27552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6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Retrieve your  security code to verify your identity</a:t>
            </a:r>
            <a:endParaRPr>
              <a:solidFill>
                <a:srgbClr val="FFB6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26075" y="1618200"/>
            <a:ext cx="27639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Access your email account and find the email from </a:t>
            </a:r>
            <a:r>
              <a:rPr i="1" lang="en">
                <a:solidFill>
                  <a:srgbClr val="FFE299"/>
                </a:solidFill>
              </a:rPr>
              <a:t>California Community Colleges</a:t>
            </a:r>
            <a:endParaRPr i="1"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Copy the six-digit security code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Return to the </a:t>
            </a:r>
            <a:r>
              <a:rPr i="1" lang="en">
                <a:solidFill>
                  <a:srgbClr val="FFE299"/>
                </a:solidFill>
              </a:rPr>
              <a:t>Verify Your Account</a:t>
            </a:r>
            <a:r>
              <a:rPr lang="en">
                <a:solidFill>
                  <a:srgbClr val="FFE299"/>
                </a:solidFill>
              </a:rPr>
              <a:t> page and enter the code in the Verification Code field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Important Notes:</a:t>
            </a:r>
            <a:endParaRPr/>
          </a:p>
          <a:p>
            <a:pPr indent="-190500" lvl="0" marL="2286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security code is time-sensitive</a:t>
            </a:r>
            <a:endParaRPr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Enter your code within 10 minutes</a:t>
            </a:r>
            <a:endParaRPr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Three </a:t>
            </a:r>
            <a:r>
              <a:rPr i="1" lang="en"/>
              <a:t>retries</a:t>
            </a:r>
            <a:r>
              <a:rPr lang="en"/>
              <a:t> are allowed</a:t>
            </a:r>
            <a:endParaRPr/>
          </a:p>
          <a:p>
            <a:pPr indent="-190500" lvl="0" marL="2286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Request a new code at any time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284300" y="2642150"/>
            <a:ext cx="1565700" cy="2898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6"/>
          <p:cNvCxnSpPr>
            <a:stCxn id="108" idx="3"/>
            <a:endCxn id="106" idx="3"/>
          </p:cNvCxnSpPr>
          <p:nvPr/>
        </p:nvCxnSpPr>
        <p:spPr>
          <a:xfrm flipH="1">
            <a:off x="6849900" y="932825"/>
            <a:ext cx="2001000" cy="1854300"/>
          </a:xfrm>
          <a:prstGeom prst="bentConnector3">
            <a:avLst>
              <a:gd fmla="val -11900" name="adj1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3881100" y="4222475"/>
            <a:ext cx="482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4. 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Click </a:t>
            </a:r>
            <a:r>
              <a:rPr i="1" lang="en" sz="1700">
                <a:latin typeface="Source Sans Pro"/>
                <a:ea typeface="Source Sans Pro"/>
                <a:cs typeface="Source Sans Pro"/>
                <a:sym typeface="Source Sans Pro"/>
              </a:rPr>
              <a:t>Verify Email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button to verify your identity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0" name="Google Shape;110;p16"/>
          <p:cNvCxnSpPr>
            <a:stCxn id="109" idx="3"/>
            <a:endCxn id="111" idx="3"/>
          </p:cNvCxnSpPr>
          <p:nvPr/>
        </p:nvCxnSpPr>
        <p:spPr>
          <a:xfrm rot="10800000">
            <a:off x="6773400" y="3079175"/>
            <a:ext cx="1927800" cy="1366500"/>
          </a:xfrm>
          <a:prstGeom prst="bentConnector3">
            <a:avLst>
              <a:gd fmla="val -12352" name="adj1"/>
            </a:avLst>
          </a:prstGeom>
          <a:noFill/>
          <a:ln cap="flat" cmpd="sng" w="9525">
            <a:solidFill>
              <a:srgbClr val="0066B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/>
          <p:nvPr/>
        </p:nvSpPr>
        <p:spPr>
          <a:xfrm>
            <a:off x="5373075" y="3010875"/>
            <a:ext cx="1400400" cy="136800"/>
          </a:xfrm>
          <a:prstGeom prst="rect">
            <a:avLst/>
          </a:prstGeom>
          <a:noFill/>
          <a:ln cap="flat" cmpd="sng" w="9525">
            <a:solidFill>
              <a:srgbClr val="0066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3881111" y="260075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66B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Step 3:  Verify Your Account</a:t>
            </a: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881100" y="717275"/>
            <a:ext cx="49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3. 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Enter security code in the </a:t>
            </a:r>
            <a:r>
              <a:rPr i="1" lang="en" sz="16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Verification Code</a:t>
            </a: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field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4917175" y="2646950"/>
            <a:ext cx="273600" cy="2802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3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923688" y="3027950"/>
            <a:ext cx="273600" cy="280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4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Basic Profile Information</a:t>
            </a:r>
            <a:endParaRPr>
              <a:solidFill>
                <a:srgbClr val="FFB6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Provide a phone number and indicate the type (mobile or landline)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Provide your permanent home address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Provide your full legal name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Enter and confirm your date of birth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7670" r="7670" t="0"/>
          <a:stretch/>
        </p:blipFill>
        <p:spPr>
          <a:xfrm>
            <a:off x="3989878" y="1278850"/>
            <a:ext cx="4251960" cy="275527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7"/>
          <p:cNvSpPr txBox="1"/>
          <p:nvPr/>
        </p:nvSpPr>
        <p:spPr>
          <a:xfrm>
            <a:off x="3881100" y="4222475"/>
            <a:ext cx="48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881111" y="260075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66B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Step 4:  Complete Profile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881100" y="717275"/>
            <a:ext cx="512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5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 Provide your Personal &amp; Contact Information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265900" y="1513725"/>
            <a:ext cx="273600" cy="2802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5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265888" y="3059850"/>
            <a:ext cx="273600" cy="280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6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881100" y="4222475"/>
            <a:ext cx="51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 Continue to </a:t>
            </a:r>
            <a:r>
              <a:rPr i="1" lang="en" sz="1700">
                <a:latin typeface="Source Sans Pro"/>
                <a:ea typeface="Source Sans Pro"/>
                <a:cs typeface="Source Sans Pro"/>
                <a:sym typeface="Source Sans Pro"/>
              </a:rPr>
              <a:t>Credentials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screen to create password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7270" r="8183" t="0"/>
          <a:stretch/>
        </p:blipFill>
        <p:spPr>
          <a:xfrm>
            <a:off x="3989875" y="1268450"/>
            <a:ext cx="4251974" cy="27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3505" r="3496" t="0"/>
          <a:stretch/>
        </p:blipFill>
        <p:spPr>
          <a:xfrm>
            <a:off x="3989875" y="1384400"/>
            <a:ext cx="4251974" cy="2468875"/>
          </a:xfrm>
          <a:prstGeom prst="rect">
            <a:avLst/>
          </a:prstGeom>
          <a:noFill/>
          <a:ln cap="flat" cmpd="sng" w="9525">
            <a:solidFill>
              <a:srgbClr val="0066B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18"/>
          <p:cNvSpPr txBox="1"/>
          <p:nvPr>
            <p:ph type="title"/>
          </p:nvPr>
        </p:nvSpPr>
        <p:spPr>
          <a:xfrm>
            <a:off x="226078" y="6626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6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Our Commitment to Security &amp; Privacy</a:t>
            </a:r>
            <a:endParaRPr>
              <a:solidFill>
                <a:srgbClr val="FFB6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226075" y="16182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OpenCCC uses two-factor (2FA) authentication for identity security 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Your personal information is secure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Your information is never sold or shared with third parties</a:t>
            </a:r>
            <a:endParaRPr>
              <a:solidFill>
                <a:srgbClr val="FFE299"/>
              </a:solidFill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E299"/>
              </a:buClr>
              <a:buSzPts val="1200"/>
              <a:buChar char="●"/>
            </a:pPr>
            <a:r>
              <a:rPr lang="en">
                <a:solidFill>
                  <a:srgbClr val="FFE299"/>
                </a:solidFill>
              </a:rPr>
              <a:t>Your data is encrypted in transit and at rest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072350" y="2646950"/>
            <a:ext cx="1565700" cy="523200"/>
          </a:xfrm>
          <a:prstGeom prst="rect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3881100" y="4222475"/>
            <a:ext cx="361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8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 Click </a:t>
            </a:r>
            <a:r>
              <a:rPr i="1" lang="en" sz="1700">
                <a:latin typeface="Source Sans Pro"/>
                <a:ea typeface="Source Sans Pro"/>
                <a:cs typeface="Source Sans Pro"/>
                <a:sym typeface="Source Sans Pro"/>
              </a:rPr>
              <a:t>Create Account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 button to finish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881111" y="260075"/>
            <a:ext cx="471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66B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Step 5:  Create Password &amp; Finish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881100" y="717275"/>
            <a:ext cx="42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7</a:t>
            </a: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. Create and confirm your secure password 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679175" y="2646950"/>
            <a:ext cx="273600" cy="2802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7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705238" y="3123050"/>
            <a:ext cx="273600" cy="2802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8</a:t>
            </a:r>
            <a:endParaRPr>
              <a:solidFill>
                <a:schemeClr val="lt1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cxnSp>
        <p:nvCxnSpPr>
          <p:cNvPr id="142" name="Google Shape;142;p18"/>
          <p:cNvCxnSpPr>
            <a:stCxn id="139" idx="3"/>
            <a:endCxn id="136" idx="3"/>
          </p:cNvCxnSpPr>
          <p:nvPr/>
        </p:nvCxnSpPr>
        <p:spPr>
          <a:xfrm flipH="1">
            <a:off x="7638000" y="940475"/>
            <a:ext cx="444300" cy="1968000"/>
          </a:xfrm>
          <a:prstGeom prst="bentConnector3">
            <a:avLst>
              <a:gd fmla="val -53596" name="adj1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8"/>
          <p:cNvCxnSpPr>
            <a:stCxn id="137" idx="3"/>
          </p:cNvCxnSpPr>
          <p:nvPr/>
        </p:nvCxnSpPr>
        <p:spPr>
          <a:xfrm rot="10800000">
            <a:off x="6831900" y="3399575"/>
            <a:ext cx="664500" cy="1046100"/>
          </a:xfrm>
          <a:prstGeom prst="bentConnector4">
            <a:avLst>
              <a:gd fmla="val -35835" name="adj1"/>
              <a:gd fmla="val 79443" name="adj2"/>
            </a:avLst>
          </a:prstGeom>
          <a:noFill/>
          <a:ln cap="flat" cmpd="sng" w="9525">
            <a:solidFill>
              <a:srgbClr val="0066B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265500" y="1233175"/>
            <a:ext cx="4045200" cy="8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66BA"/>
                </a:solidFill>
              </a:rPr>
              <a:t>Congratulations! </a:t>
            </a:r>
            <a:endParaRPr sz="3600">
              <a:solidFill>
                <a:srgbClr val="0066BA"/>
              </a:solidFill>
            </a:endParaRPr>
          </a:p>
        </p:txBody>
      </p:sp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265500" y="2017472"/>
            <a:ext cx="40452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Your account has been created and you’re on your way!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32576" r="6" t="0"/>
          <a:stretch/>
        </p:blipFill>
        <p:spPr>
          <a:xfrm>
            <a:off x="5393310" y="959395"/>
            <a:ext cx="3008400" cy="3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