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76" r:id="rId5"/>
    <p:sldId id="262" r:id="rId6"/>
    <p:sldId id="275" r:id="rId7"/>
    <p:sldId id="274" r:id="rId8"/>
    <p:sldId id="273" r:id="rId9"/>
  </p:sldIdLst>
  <p:sldSz cx="9144000" cy="6858000" type="screen4x3"/>
  <p:notesSz cx="6735763" cy="98663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F2F2"/>
    <a:srgbClr val="000000"/>
    <a:srgbClr val="FF0066"/>
    <a:srgbClr val="FF66CC"/>
    <a:srgbClr val="9900FF"/>
    <a:srgbClr val="FFC000"/>
    <a:srgbClr val="99FF33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2" autoAdjust="0"/>
    <p:restoredTop sz="94660"/>
  </p:normalViewPr>
  <p:slideViewPr>
    <p:cSldViewPr>
      <p:cViewPr>
        <p:scale>
          <a:sx n="117" d="100"/>
          <a:sy n="117" d="100"/>
        </p:scale>
        <p:origin x="-164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031" cy="492780"/>
          </a:xfrm>
          <a:prstGeom prst="rect">
            <a:avLst/>
          </a:prstGeom>
        </p:spPr>
        <p:txBody>
          <a:bodyPr vert="horz" lIns="87572" tIns="43786" rIns="87572" bIns="43786" rtlCol="0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15227" y="0"/>
            <a:ext cx="2919031" cy="492780"/>
          </a:xfrm>
          <a:prstGeom prst="rect">
            <a:avLst/>
          </a:prstGeom>
        </p:spPr>
        <p:txBody>
          <a:bodyPr vert="horz" lIns="87572" tIns="43786" rIns="87572" bIns="43786" rtlCol="0"/>
          <a:lstStyle>
            <a:lvl1pPr algn="r">
              <a:defRPr sz="1100"/>
            </a:lvl1pPr>
          </a:lstStyle>
          <a:p>
            <a:fld id="{48DDB8EC-CA29-4CBA-9788-EB57FDF4E005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372003"/>
            <a:ext cx="2919031" cy="492780"/>
          </a:xfrm>
          <a:prstGeom prst="rect">
            <a:avLst/>
          </a:prstGeom>
        </p:spPr>
        <p:txBody>
          <a:bodyPr vert="horz" lIns="87572" tIns="43786" rIns="87572" bIns="43786" rtlCol="0" anchor="b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15227" y="9372003"/>
            <a:ext cx="2919031" cy="492780"/>
          </a:xfrm>
          <a:prstGeom prst="rect">
            <a:avLst/>
          </a:prstGeom>
        </p:spPr>
        <p:txBody>
          <a:bodyPr vert="horz" lIns="87572" tIns="43786" rIns="87572" bIns="43786" rtlCol="0" anchor="b"/>
          <a:lstStyle>
            <a:lvl1pPr algn="r">
              <a:defRPr sz="1100"/>
            </a:lvl1pPr>
          </a:lstStyle>
          <a:p>
            <a:fld id="{025592C6-CCEB-4780-B902-504E6C48B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084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0" cy="493316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r">
              <a:defRPr sz="1200"/>
            </a:lvl1pPr>
          </a:lstStyle>
          <a:p>
            <a:pPr>
              <a:defRPr/>
            </a:pPr>
            <a:fld id="{05D1DC60-3D7B-4B1C-B5A0-E9264C5DAB56}" type="datetimeFigureOut">
              <a:rPr lang="zh-TW" altLang="en-US"/>
              <a:pPr>
                <a:defRPr/>
              </a:pPr>
              <a:t>2021/2/23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8" tIns="47429" rIns="94858" bIns="47429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4858" tIns="47429" rIns="94858" bIns="47429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0" cy="493316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r">
              <a:defRPr sz="1200"/>
            </a:lvl1pPr>
          </a:lstStyle>
          <a:p>
            <a:pPr>
              <a:defRPr/>
            </a:pPr>
            <a:fld id="{B8AEB0D5-9049-4723-816D-8C757BFFB5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75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AEB0D5-9049-4723-816D-8C757BFFB5F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AEB0D5-9049-4723-816D-8C757BFFB5F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32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2015/9/16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6E1E8-39AF-4376-9D59-0889683688C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89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2015/9/16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C489-FC17-4766-8CA6-60BC87CE39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45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2015/9/16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C783F-2DCA-4D61-9892-DAA4F233A5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3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2015/9/16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17DF9-074D-4994-9CD4-5859400B9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0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2015/9/16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C25B8-416B-4D6A-B215-FAA46B1101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8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2015/9/16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F61DA-FA41-44DD-B012-2CCA6E736E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20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2015/9/16</a:t>
            </a: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992EC-DE69-4024-B1A8-F58A37F9280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43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2015/9/16</a:t>
            </a: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C0899-6B7B-45FE-93B0-5B8004E9F1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2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2015/9/16</a:t>
            </a: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0242A-5951-4C3A-AF7F-FE57B893A64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42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2015/9/16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0C112-BA09-4C19-826D-7221A3DE07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42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2015/9/16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BB2D5-00D2-480C-A43D-0A2E52D321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49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 smtClean="0"/>
              <a:t>2015/9/16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350595-B4CB-40F5-AB3F-623782ACFB2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87959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ASROCK</a:t>
            </a:r>
            <a:b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RACK</a:t>
            </a:r>
            <a:endParaRPr lang="zh-TW" altLang="en-US" sz="6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副標題 2"/>
          <p:cNvSpPr>
            <a:spLocks noGrp="1"/>
          </p:cNvSpPr>
          <p:nvPr>
            <p:ph type="subTitle" idx="1"/>
          </p:nvPr>
        </p:nvSpPr>
        <p:spPr>
          <a:xfrm>
            <a:off x="0" y="5929330"/>
            <a:ext cx="4143375" cy="85725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TW" sz="2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10/ 27 /2020</a:t>
            </a:r>
          </a:p>
        </p:txBody>
      </p:sp>
      <p:pic>
        <p:nvPicPr>
          <p:cNvPr id="2052" name="Picture 2" descr="compan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49" y="6286520"/>
            <a:ext cx="3910051" cy="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/>
          <a:p>
            <a:pPr>
              <a:defRPr/>
            </a:pPr>
            <a:fld id="{9AE6E1E8-39AF-4376-9D59-0889683688CD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94915" y="3462883"/>
            <a:ext cx="2464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i="1" dirty="0" smtClean="0"/>
              <a:t>1U12LW</a:t>
            </a:r>
          </a:p>
          <a:p>
            <a:pPr algn="ctr"/>
            <a:r>
              <a:rPr lang="en-US" altLang="zh-TW" sz="4000" i="1" dirty="0" smtClean="0"/>
              <a:t>FSC table</a:t>
            </a:r>
            <a:endParaRPr lang="zh-TW" alt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pan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276" y="6198696"/>
            <a:ext cx="3910051" cy="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10432" y="6492899"/>
            <a:ext cx="2133600" cy="365125"/>
          </a:xfrm>
        </p:spPr>
        <p:txBody>
          <a:bodyPr/>
          <a:lstStyle/>
          <a:p>
            <a:pPr>
              <a:defRPr/>
            </a:pPr>
            <a:fld id="{E3017DF9-074D-4994-9CD4-5859400B9A87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0" y="0"/>
            <a:ext cx="3950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rgbClr val="002060"/>
                </a:solidFill>
                <a:latin typeface="+mj-lt"/>
                <a:ea typeface="宋体" charset="-122"/>
                <a:cs typeface="+mj-cs"/>
              </a:rPr>
              <a:t>Fan </a:t>
            </a:r>
            <a:r>
              <a:rPr lang="en-US" altLang="zh-TW" sz="3200" b="1" i="1" dirty="0">
                <a:solidFill>
                  <a:srgbClr val="002060"/>
                </a:solidFill>
                <a:latin typeface="+mj-lt"/>
                <a:ea typeface="宋体" charset="-122"/>
                <a:cs typeface="+mj-cs"/>
              </a:rPr>
              <a:t>Control Algorithm</a:t>
            </a:r>
            <a:endParaRPr lang="zh-CN" altLang="en-US" sz="3200" b="1" i="1" dirty="0">
              <a:solidFill>
                <a:srgbClr val="002060"/>
              </a:solidFill>
              <a:latin typeface="+mj-lt"/>
              <a:ea typeface="宋体" charset="-122"/>
              <a:cs typeface="+mj-cs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51520" y="692497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600" kern="0" dirty="0">
                <a:solidFill>
                  <a:srgbClr val="FF0000"/>
                </a:solidFill>
                <a:latin typeface="Arial" pitchFamily="34" charset="0"/>
              </a:rPr>
              <a:t>Environment  Protection: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600" kern="0" dirty="0">
                <a:solidFill>
                  <a:srgbClr val="FF0000"/>
                </a:solidFill>
                <a:latin typeface="Arial" pitchFamily="34" charset="0"/>
              </a:rPr>
              <a:t>When Environment is </a:t>
            </a:r>
            <a:r>
              <a:rPr lang="en-US" altLang="zh-TW" sz="1600" kern="0" dirty="0" smtClean="0">
                <a:solidFill>
                  <a:srgbClr val="FF0000"/>
                </a:solidFill>
                <a:latin typeface="Arial" pitchFamily="34" charset="0"/>
              </a:rPr>
              <a:t>41</a:t>
            </a:r>
            <a:r>
              <a:rPr lang="zh-TW" altLang="en-US" sz="1600" kern="0" baseline="30000" dirty="0" smtClean="0">
                <a:solidFill>
                  <a:srgbClr val="FF0000"/>
                </a:solidFill>
                <a:latin typeface="Arial" pitchFamily="34" charset="0"/>
              </a:rPr>
              <a:t>。</a:t>
            </a:r>
            <a:r>
              <a:rPr lang="en-US" altLang="zh-TW" sz="1600" kern="0" dirty="0" smtClean="0">
                <a:solidFill>
                  <a:srgbClr val="FF0000"/>
                </a:solidFill>
                <a:latin typeface="Arial" pitchFamily="34" charset="0"/>
              </a:rPr>
              <a:t>C , </a:t>
            </a:r>
            <a:r>
              <a:rPr lang="en-US" altLang="zh-TW" sz="1600" kern="0" dirty="0">
                <a:solidFill>
                  <a:srgbClr val="FF0000"/>
                </a:solidFill>
                <a:latin typeface="Arial" pitchFamily="34" charset="0"/>
              </a:rPr>
              <a:t>all of the fans will 100% duty.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600" kern="0" dirty="0">
                <a:solidFill>
                  <a:srgbClr val="FF0000"/>
                </a:solidFill>
                <a:latin typeface="Arial" pitchFamily="34" charset="0"/>
              </a:rPr>
              <a:t>Fan fail ( If one of the fans is fail, the </a:t>
            </a:r>
            <a:r>
              <a:rPr lang="en-US" altLang="zh-TW" sz="1600" kern="0" dirty="0" smtClean="0">
                <a:solidFill>
                  <a:srgbClr val="FF0000"/>
                </a:solidFill>
                <a:latin typeface="Arial" pitchFamily="34" charset="0"/>
              </a:rPr>
              <a:t>others </a:t>
            </a:r>
            <a:r>
              <a:rPr lang="en-US" altLang="zh-TW" sz="1600" kern="0" dirty="0">
                <a:solidFill>
                  <a:srgbClr val="FF0000"/>
                </a:solidFill>
                <a:latin typeface="Arial" pitchFamily="34" charset="0"/>
              </a:rPr>
              <a:t>fans will 100% duty.  )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683568" y="2665076"/>
            <a:ext cx="2160240" cy="5539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+mj-lt"/>
              </a:rPr>
              <a:t>Open loop</a:t>
            </a:r>
          </a:p>
          <a:p>
            <a:pPr algn="ctr"/>
            <a:r>
              <a:rPr lang="en-US" altLang="zh-TW" sz="1200" b="1" dirty="0" smtClean="0">
                <a:latin typeface="+mj-lt"/>
              </a:rPr>
              <a:t>(</a:t>
            </a:r>
            <a:r>
              <a:rPr lang="en-US" altLang="zh-TW" sz="1200" b="1" dirty="0">
                <a:solidFill>
                  <a:srgbClr val="002060"/>
                </a:solidFill>
                <a:ea typeface="宋体" charset="-122"/>
              </a:rPr>
              <a:t>Environment temperature </a:t>
            </a:r>
            <a:r>
              <a:rPr lang="en-US" altLang="zh-TW" sz="1200" b="1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zh-TW" altLang="en-US" sz="1200" b="1" dirty="0">
              <a:latin typeface="+mj-lt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675126" y="2663705"/>
            <a:ext cx="1290289" cy="5539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Close </a:t>
            </a:r>
            <a:r>
              <a:rPr lang="en-US" altLang="zh-TW" dirty="0"/>
              <a:t>loop </a:t>
            </a:r>
          </a:p>
          <a:p>
            <a:pPr algn="ctr"/>
            <a:r>
              <a:rPr lang="en-US" altLang="zh-TW" sz="1200" b="1" dirty="0"/>
              <a:t>CPU</a:t>
            </a:r>
            <a:endParaRPr lang="zh-TW" altLang="en-US" sz="12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5033098" y="523220"/>
            <a:ext cx="1296144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 algn="ctr" defTabSz="685800">
              <a:defRPr/>
            </a:pPr>
            <a:r>
              <a:rPr lang="en-US" altLang="zh-TW" sz="800" kern="0" dirty="0">
                <a:solidFill>
                  <a:srgbClr val="000000"/>
                </a:solidFill>
                <a:latin typeface="Arial" pitchFamily="34" charset="0"/>
              </a:rPr>
              <a:t>Initial PWM until </a:t>
            </a:r>
            <a:r>
              <a:rPr lang="en-US" altLang="zh-TW" sz="800" kern="0" dirty="0" smtClean="0">
                <a:solidFill>
                  <a:srgbClr val="000000"/>
                </a:solidFill>
              </a:rPr>
              <a:t>BMC </a:t>
            </a:r>
            <a:r>
              <a:rPr lang="en-US" altLang="zh-TW" sz="800" kern="0" dirty="0" smtClean="0">
                <a:solidFill>
                  <a:srgbClr val="000000"/>
                </a:solidFill>
                <a:latin typeface="Arial" pitchFamily="34" charset="0"/>
              </a:rPr>
              <a:t>wake </a:t>
            </a:r>
            <a:r>
              <a:rPr lang="en-US" altLang="zh-TW" sz="800" kern="0" dirty="0">
                <a:solidFill>
                  <a:srgbClr val="000000"/>
                </a:solidFill>
                <a:latin typeface="Arial" pitchFamily="34" charset="0"/>
              </a:rPr>
              <a:t>up</a:t>
            </a:r>
            <a:endParaRPr lang="zh-TW" altLang="en-US" sz="8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51520" y="2516361"/>
            <a:ext cx="8568952" cy="2390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cxnSp>
        <p:nvCxnSpPr>
          <p:cNvPr id="90" name="直線單箭頭接點 92"/>
          <p:cNvCxnSpPr/>
          <p:nvPr/>
        </p:nvCxnSpPr>
        <p:spPr bwMode="auto">
          <a:xfrm>
            <a:off x="6420348" y="5259977"/>
            <a:ext cx="2544140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1" name="直線單箭頭接點 108"/>
          <p:cNvCxnSpPr/>
          <p:nvPr/>
        </p:nvCxnSpPr>
        <p:spPr bwMode="auto">
          <a:xfrm>
            <a:off x="8964488" y="1351787"/>
            <a:ext cx="0" cy="390819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2" name="直線單箭頭接點 114"/>
          <p:cNvCxnSpPr/>
          <p:nvPr/>
        </p:nvCxnSpPr>
        <p:spPr bwMode="auto">
          <a:xfrm>
            <a:off x="6329242" y="1351787"/>
            <a:ext cx="2635246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直線單箭頭接點 56"/>
          <p:cNvCxnSpPr/>
          <p:nvPr/>
        </p:nvCxnSpPr>
        <p:spPr bwMode="auto">
          <a:xfrm>
            <a:off x="5691057" y="861774"/>
            <a:ext cx="0" cy="2591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4" name="文字方塊 93"/>
          <p:cNvSpPr txBox="1"/>
          <p:nvPr/>
        </p:nvSpPr>
        <p:spPr>
          <a:xfrm flipH="1">
            <a:off x="5042984" y="1120955"/>
            <a:ext cx="1296145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j-lt"/>
              </a:rPr>
              <a:t>Start with Interval </a:t>
            </a:r>
          </a:p>
          <a:p>
            <a:pPr algn="ctr"/>
            <a:r>
              <a:rPr lang="en-US" altLang="zh-TW" sz="1200" dirty="0" smtClean="0">
                <a:latin typeface="+mj-lt"/>
              </a:rPr>
              <a:t>1sec</a:t>
            </a:r>
          </a:p>
        </p:txBody>
      </p:sp>
      <p:sp>
        <p:nvSpPr>
          <p:cNvPr id="95" name="文字方塊 94"/>
          <p:cNvSpPr txBox="1"/>
          <p:nvPr/>
        </p:nvSpPr>
        <p:spPr>
          <a:xfrm>
            <a:off x="5033098" y="1955685"/>
            <a:ext cx="1296144" cy="215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 algn="ctr" defTabSz="685800">
              <a:defRPr/>
            </a:pPr>
            <a:r>
              <a:rPr lang="en-US" altLang="zh-TW" sz="800" kern="0" dirty="0" smtClean="0">
                <a:solidFill>
                  <a:srgbClr val="000000"/>
                </a:solidFill>
                <a:latin typeface="Arial" pitchFamily="34" charset="0"/>
              </a:rPr>
              <a:t>Environment  Protection</a:t>
            </a:r>
            <a:endParaRPr lang="zh-TW" altLang="en-US" sz="8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96" name="直線單箭頭接點 56"/>
          <p:cNvCxnSpPr/>
          <p:nvPr/>
        </p:nvCxnSpPr>
        <p:spPr bwMode="auto">
          <a:xfrm>
            <a:off x="5691056" y="1610453"/>
            <a:ext cx="0" cy="34523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7" name="直線單箭頭接點 56"/>
          <p:cNvCxnSpPr/>
          <p:nvPr/>
        </p:nvCxnSpPr>
        <p:spPr bwMode="auto">
          <a:xfrm>
            <a:off x="5686700" y="2171129"/>
            <a:ext cx="0" cy="34523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8" name="文字方塊 97"/>
          <p:cNvSpPr txBox="1"/>
          <p:nvPr/>
        </p:nvSpPr>
        <p:spPr>
          <a:xfrm>
            <a:off x="5113276" y="5152255"/>
            <a:ext cx="1296144" cy="215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800" kern="0" dirty="0" smtClean="0">
                <a:solidFill>
                  <a:srgbClr val="000000"/>
                </a:solidFill>
                <a:latin typeface="+mj-lt"/>
                <a:ea typeface="新細明體" pitchFamily="18" charset="-120"/>
              </a:rPr>
              <a:t>PWM Duty </a:t>
            </a:r>
            <a:r>
              <a:rPr kumimoji="1" lang="en-US" altLang="zh-TW" sz="800" kern="0" dirty="0">
                <a:solidFill>
                  <a:srgbClr val="000000"/>
                </a:solidFill>
                <a:latin typeface="+mj-lt"/>
                <a:ea typeface="新細明體" pitchFamily="18" charset="-120"/>
              </a:rPr>
              <a:t>output</a:t>
            </a:r>
          </a:p>
        </p:txBody>
      </p:sp>
      <p:cxnSp>
        <p:nvCxnSpPr>
          <p:cNvPr id="99" name="直線單箭頭接點 56"/>
          <p:cNvCxnSpPr>
            <a:endCxn id="98" idx="0"/>
          </p:cNvCxnSpPr>
          <p:nvPr/>
        </p:nvCxnSpPr>
        <p:spPr bwMode="auto">
          <a:xfrm>
            <a:off x="5750308" y="4662035"/>
            <a:ext cx="11040" cy="49022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0" name="直線單箭頭接點 56"/>
          <p:cNvCxnSpPr>
            <a:endCxn id="108" idx="3"/>
          </p:cNvCxnSpPr>
          <p:nvPr/>
        </p:nvCxnSpPr>
        <p:spPr bwMode="auto">
          <a:xfrm flipH="1">
            <a:off x="7320376" y="3697886"/>
            <a:ext cx="761653" cy="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2" name="文字方塊 101"/>
          <p:cNvSpPr txBox="1"/>
          <p:nvPr/>
        </p:nvSpPr>
        <p:spPr>
          <a:xfrm>
            <a:off x="5239563" y="4376137"/>
            <a:ext cx="114920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j-lt"/>
              </a:rPr>
              <a:t>Compute</a:t>
            </a:r>
            <a:endParaRPr lang="zh-TW" altLang="en-US" sz="1200" dirty="0">
              <a:latin typeface="+mj-lt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227667" y="5506196"/>
            <a:ext cx="173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+mj-lt"/>
              </a:rPr>
              <a:t>All Fan _PWM</a:t>
            </a:r>
          </a:p>
        </p:txBody>
      </p:sp>
      <p:cxnSp>
        <p:nvCxnSpPr>
          <p:cNvPr id="104" name="直線單箭頭接點 108"/>
          <p:cNvCxnSpPr/>
          <p:nvPr/>
        </p:nvCxnSpPr>
        <p:spPr bwMode="auto">
          <a:xfrm>
            <a:off x="8082029" y="3214372"/>
            <a:ext cx="1" cy="48493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5" name="直線單箭頭接點 108"/>
          <p:cNvCxnSpPr/>
          <p:nvPr/>
        </p:nvCxnSpPr>
        <p:spPr bwMode="auto">
          <a:xfrm>
            <a:off x="5313584" y="3209935"/>
            <a:ext cx="6686" cy="48936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7" name="直線單箭頭接點 56"/>
          <p:cNvCxnSpPr/>
          <p:nvPr/>
        </p:nvCxnSpPr>
        <p:spPr bwMode="auto">
          <a:xfrm>
            <a:off x="1627288" y="4653136"/>
            <a:ext cx="3612275" cy="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8" name="文字方塊 107"/>
          <p:cNvSpPr txBox="1"/>
          <p:nvPr/>
        </p:nvSpPr>
        <p:spPr>
          <a:xfrm>
            <a:off x="6089423" y="3467054"/>
            <a:ext cx="1230953" cy="4616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Compare / Get Maximum duty</a:t>
            </a:r>
            <a:endParaRPr lang="zh-TW" altLang="en-US" sz="1200" dirty="0"/>
          </a:p>
        </p:txBody>
      </p:sp>
      <p:cxnSp>
        <p:nvCxnSpPr>
          <p:cNvPr id="109" name="直線單箭頭接點 108"/>
          <p:cNvCxnSpPr>
            <a:stCxn id="108" idx="2"/>
          </p:cNvCxnSpPr>
          <p:nvPr/>
        </p:nvCxnSpPr>
        <p:spPr bwMode="auto">
          <a:xfrm>
            <a:off x="6704900" y="3928719"/>
            <a:ext cx="1" cy="58591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0" name="直線單箭頭接點 56"/>
          <p:cNvCxnSpPr>
            <a:endCxn id="102" idx="3"/>
          </p:cNvCxnSpPr>
          <p:nvPr/>
        </p:nvCxnSpPr>
        <p:spPr bwMode="auto">
          <a:xfrm flipH="1">
            <a:off x="6388764" y="4514636"/>
            <a:ext cx="316137" cy="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1" name="文字方塊 37"/>
          <p:cNvSpPr txBox="1">
            <a:spLocks noChangeArrowheads="1"/>
          </p:cNvSpPr>
          <p:nvPr/>
        </p:nvSpPr>
        <p:spPr bwMode="auto">
          <a:xfrm>
            <a:off x="5709389" y="2152877"/>
            <a:ext cx="353624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No</a:t>
            </a:r>
            <a:endParaRPr kumimoji="1" lang="zh-TW" altLang="en-US" sz="7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" name="文字方塊 46"/>
          <p:cNvSpPr txBox="1">
            <a:spLocks noChangeArrowheads="1"/>
          </p:cNvSpPr>
          <p:nvPr/>
        </p:nvSpPr>
        <p:spPr bwMode="auto">
          <a:xfrm>
            <a:off x="4679475" y="1851809"/>
            <a:ext cx="35362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Yes</a:t>
            </a:r>
            <a:endParaRPr kumimoji="1" lang="zh-TW" altLang="en-US" sz="7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13" name="直線單箭頭接點 114"/>
          <p:cNvCxnSpPr/>
          <p:nvPr/>
        </p:nvCxnSpPr>
        <p:spPr bwMode="auto">
          <a:xfrm>
            <a:off x="4614190" y="2059559"/>
            <a:ext cx="428794" cy="384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5" name="文字方塊 114"/>
          <p:cNvSpPr txBox="1"/>
          <p:nvPr/>
        </p:nvSpPr>
        <p:spPr>
          <a:xfrm>
            <a:off x="3592939" y="1894130"/>
            <a:ext cx="1021251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 algn="ctr" defTabSz="685800">
              <a:defRPr/>
            </a:pPr>
            <a:r>
              <a:rPr lang="en-US" altLang="zh-TW" sz="800" kern="0" dirty="0" smtClean="0">
                <a:solidFill>
                  <a:srgbClr val="000000"/>
                </a:solidFill>
                <a:latin typeface="Arial" pitchFamily="34" charset="0"/>
              </a:rPr>
              <a:t>PWM </a:t>
            </a:r>
            <a:r>
              <a:rPr lang="en-US" altLang="zh-TW" sz="800" kern="0" dirty="0" err="1" smtClean="0">
                <a:solidFill>
                  <a:srgbClr val="000000"/>
                </a:solidFill>
                <a:latin typeface="Arial" pitchFamily="34" charset="0"/>
              </a:rPr>
              <a:t>MAX.Duty</a:t>
            </a:r>
            <a:r>
              <a:rPr lang="en-US" altLang="zh-TW" sz="800" kern="0" dirty="0" smtClean="0">
                <a:solidFill>
                  <a:srgbClr val="000000"/>
                </a:solidFill>
                <a:latin typeface="Arial" pitchFamily="34" charset="0"/>
              </a:rPr>
              <a:t> (100% duty)</a:t>
            </a:r>
            <a:endParaRPr lang="zh-TW" altLang="en-US" sz="800" kern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39129" y="507831"/>
            <a:ext cx="2157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tx2"/>
                </a:solidFill>
              </a:rPr>
              <a:t>Fan-1   star duty 30%</a:t>
            </a:r>
            <a:br>
              <a:rPr lang="en-US" altLang="zh-TW" sz="1000" dirty="0" smtClean="0">
                <a:solidFill>
                  <a:schemeClr val="tx2"/>
                </a:solidFill>
              </a:rPr>
            </a:br>
            <a:r>
              <a:rPr lang="en-US" altLang="zh-TW" sz="1000" dirty="0" smtClean="0">
                <a:solidFill>
                  <a:schemeClr val="tx2"/>
                </a:solidFill>
              </a:rPr>
              <a:t>Fan-2   star duty 30%</a:t>
            </a:r>
            <a:br>
              <a:rPr lang="en-US" altLang="zh-TW" sz="1000" dirty="0" smtClean="0">
                <a:solidFill>
                  <a:schemeClr val="tx2"/>
                </a:solidFill>
              </a:rPr>
            </a:br>
            <a:r>
              <a:rPr lang="en-US" altLang="zh-TW" sz="1000" dirty="0" smtClean="0">
                <a:solidFill>
                  <a:schemeClr val="tx2"/>
                </a:solidFill>
              </a:rPr>
              <a:t>Fan-3   star duty 30%</a:t>
            </a:r>
          </a:p>
          <a:p>
            <a:r>
              <a:rPr lang="en-US" altLang="zh-TW" sz="1000" dirty="0" smtClean="0">
                <a:solidFill>
                  <a:schemeClr val="tx2"/>
                </a:solidFill>
              </a:rPr>
              <a:t>Fan-4   star duty 30%</a:t>
            </a:r>
          </a:p>
        </p:txBody>
      </p:sp>
      <p:cxnSp>
        <p:nvCxnSpPr>
          <p:cNvPr id="54" name="直線單箭頭接點 56"/>
          <p:cNvCxnSpPr>
            <a:endCxn id="108" idx="1"/>
          </p:cNvCxnSpPr>
          <p:nvPr/>
        </p:nvCxnSpPr>
        <p:spPr bwMode="auto">
          <a:xfrm flipV="1">
            <a:off x="5320270" y="3697887"/>
            <a:ext cx="769153" cy="141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直線單箭頭接點 108"/>
          <p:cNvCxnSpPr/>
          <p:nvPr/>
        </p:nvCxnSpPr>
        <p:spPr bwMode="auto">
          <a:xfrm>
            <a:off x="1619672" y="3197441"/>
            <a:ext cx="7616" cy="146459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文字方塊 44"/>
          <p:cNvSpPr txBox="1"/>
          <p:nvPr/>
        </p:nvSpPr>
        <p:spPr>
          <a:xfrm>
            <a:off x="7436885" y="2643443"/>
            <a:ext cx="1290289" cy="5539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Close </a:t>
            </a:r>
            <a:r>
              <a:rPr lang="en-US" altLang="zh-TW" dirty="0"/>
              <a:t>loop </a:t>
            </a:r>
          </a:p>
          <a:p>
            <a:pPr algn="ctr"/>
            <a:r>
              <a:rPr lang="en-US" altLang="zh-TW" sz="1200" b="1" dirty="0" smtClean="0"/>
              <a:t>DIMM</a:t>
            </a:r>
            <a:endParaRPr lang="zh-TW" altLang="en-US" sz="12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059832" y="2644417"/>
            <a:ext cx="1290289" cy="5539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Open </a:t>
            </a:r>
            <a:r>
              <a:rPr lang="en-US" altLang="zh-TW" dirty="0"/>
              <a:t>loop </a:t>
            </a:r>
          </a:p>
          <a:p>
            <a:pPr algn="ctr"/>
            <a:r>
              <a:rPr lang="en-US" altLang="zh-TW" sz="1200" b="1" dirty="0"/>
              <a:t>CPU</a:t>
            </a:r>
            <a:endParaRPr lang="zh-TW" altLang="en-US" sz="1200" b="1" dirty="0"/>
          </a:p>
        </p:txBody>
      </p:sp>
      <p:cxnSp>
        <p:nvCxnSpPr>
          <p:cNvPr id="40" name="直線單箭頭接點 108"/>
          <p:cNvCxnSpPr/>
          <p:nvPr/>
        </p:nvCxnSpPr>
        <p:spPr bwMode="auto">
          <a:xfrm>
            <a:off x="3713343" y="3209935"/>
            <a:ext cx="7616" cy="130470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直線單箭頭接點 56"/>
          <p:cNvCxnSpPr>
            <a:endCxn id="102" idx="1"/>
          </p:cNvCxnSpPr>
          <p:nvPr/>
        </p:nvCxnSpPr>
        <p:spPr bwMode="auto">
          <a:xfrm>
            <a:off x="3720959" y="4512796"/>
            <a:ext cx="1518604" cy="18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an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49" y="6286520"/>
            <a:ext cx="3910051" cy="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10432" y="6492899"/>
            <a:ext cx="2133600" cy="365125"/>
          </a:xfrm>
        </p:spPr>
        <p:txBody>
          <a:bodyPr/>
          <a:lstStyle/>
          <a:p>
            <a:pPr>
              <a:defRPr/>
            </a:pPr>
            <a:fld id="{43D0242A-5951-4C3A-AF7F-FE57B893A64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504" y="44624"/>
            <a:ext cx="9090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002060"/>
                </a:solidFill>
                <a:ea typeface="宋体" charset="-122"/>
              </a:rPr>
              <a:t>Environment temperature </a:t>
            </a:r>
            <a:r>
              <a:rPr lang="en-US" altLang="zh-TW" sz="2800" b="1" dirty="0">
                <a:solidFill>
                  <a:srgbClr val="002060"/>
                </a:solidFill>
                <a:ea typeface="宋体" charset="-122"/>
              </a:rPr>
              <a:t>open loop thermal </a:t>
            </a:r>
            <a:r>
              <a:rPr lang="en-US" altLang="zh-TW" sz="2800" b="1" dirty="0" smtClean="0">
                <a:solidFill>
                  <a:srgbClr val="002060"/>
                </a:solidFill>
                <a:ea typeface="宋体" charset="-122"/>
              </a:rPr>
              <a:t>control</a:t>
            </a:r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767632"/>
              </p:ext>
            </p:extLst>
          </p:nvPr>
        </p:nvGraphicFramePr>
        <p:xfrm>
          <a:off x="2411760" y="1124744"/>
          <a:ext cx="4608513" cy="463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1801406"/>
                <a:gridCol w="1222931"/>
              </a:tblGrid>
              <a:tr h="44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M/B temp sensor Temperature (C)</a:t>
                      </a:r>
                      <a:endParaRPr lang="zh-TW" altLang="zh-TW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ea typeface="宋体" charset="-122"/>
                        </a:rPr>
                        <a:t>Environment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 Temperature (C)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Fan Duty (%)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  <a:cs typeface="+mn-cs"/>
                        </a:rPr>
                        <a:t>28</a:t>
                      </a:r>
                      <a:endParaRPr lang="zh-TW" altLang="zh-TW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  <a:cs typeface="+mn-cs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25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30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  <a:cs typeface="+mn-cs"/>
                        </a:rPr>
                        <a:t>29</a:t>
                      </a: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26</a:t>
                      </a: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32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  <a:cs typeface="+mn-cs"/>
                        </a:rPr>
                        <a:t>30</a:t>
                      </a: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27</a:t>
                      </a: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34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  <a:cs typeface="+mn-cs"/>
                        </a:rPr>
                        <a:t>31</a:t>
                      </a: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28</a:t>
                      </a: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36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  <a:cs typeface="+mn-cs"/>
                        </a:rPr>
                        <a:t>32</a:t>
                      </a: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29</a:t>
                      </a: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38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  <a:cs typeface="+mn-cs"/>
                        </a:rPr>
                        <a:t>33</a:t>
                      </a: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30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  <a:cs typeface="+mn-cs"/>
                        </a:rPr>
                        <a:t>34</a:t>
                      </a: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31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43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  <a:cs typeface="+mn-cs"/>
                        </a:rPr>
                        <a:t>35</a:t>
                      </a:r>
                      <a:endParaRPr lang="zh-TW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  <a:cs typeface="+mn-cs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32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46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  <a:cs typeface="+mn-cs"/>
                        </a:rPr>
                        <a:t>36</a:t>
                      </a:r>
                      <a:endParaRPr lang="zh-TW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  <a:cs typeface="+mn-cs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33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49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  <a:cs typeface="+mn-cs"/>
                        </a:rPr>
                        <a:t>37</a:t>
                      </a:r>
                      <a:endParaRPr lang="zh-TW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  <a:cs typeface="+mn-cs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34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52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38</a:t>
                      </a:r>
                      <a:endParaRPr lang="zh-TW" altLang="zh-TW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35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55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39</a:t>
                      </a:r>
                      <a:endParaRPr lang="zh-TW" altLang="zh-TW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36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58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40</a:t>
                      </a:r>
                      <a:endParaRPr lang="zh-TW" altLang="zh-TW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37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61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41</a:t>
                      </a:r>
                      <a:endParaRPr lang="zh-TW" altLang="zh-TW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38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64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42</a:t>
                      </a:r>
                      <a:endParaRPr lang="zh-TW" altLang="zh-TW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39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67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43</a:t>
                      </a:r>
                      <a:endParaRPr lang="zh-TW" altLang="zh-TW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40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70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&gt;=51</a:t>
                      </a:r>
                      <a:endParaRPr lang="zh-TW" altLang="zh-TW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&gt;=41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/>
                        </a:rPr>
                        <a:t>100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2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an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49" y="6286520"/>
            <a:ext cx="3910051" cy="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10432" y="6492899"/>
            <a:ext cx="2133600" cy="365125"/>
          </a:xfrm>
        </p:spPr>
        <p:txBody>
          <a:bodyPr/>
          <a:lstStyle/>
          <a:p>
            <a:pPr>
              <a:defRPr/>
            </a:pPr>
            <a:fld id="{43D0242A-5951-4C3A-AF7F-FE57B893A648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654457"/>
              </p:ext>
            </p:extLst>
          </p:nvPr>
        </p:nvGraphicFramePr>
        <p:xfrm>
          <a:off x="2555776" y="1052736"/>
          <a:ext cx="3406948" cy="3371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983"/>
                <a:gridCol w="1428965"/>
              </a:tblGrid>
              <a:tr h="445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b="1" dirty="0" smtClean="0">
                          <a:solidFill>
                            <a:srgbClr val="002060"/>
                          </a:solidFill>
                          <a:ea typeface="宋体" charset="-122"/>
                        </a:rPr>
                        <a:t>CPU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 Temperature (C)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Fan Duty (%)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70&lt;=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30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71</a:t>
                      </a: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32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72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34</a:t>
                      </a: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73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74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38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75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40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76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42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77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44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78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46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79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48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80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50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  <a:tr h="222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&gt;=90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細明體"/>
                        </a:rPr>
                        <a:t>100</a:t>
                      </a:r>
                      <a:endParaRPr lang="zh-TW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17783" marR="17783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8827" y="0"/>
            <a:ext cx="5594801" cy="13696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ea typeface="宋体" charset="-122"/>
              </a:rPr>
              <a:t>C</a:t>
            </a:r>
            <a:r>
              <a:rPr lang="en-US" altLang="zh-TW" sz="2800" b="1" dirty="0" smtClean="0">
                <a:solidFill>
                  <a:srgbClr val="002060"/>
                </a:solidFill>
                <a:ea typeface="宋体" charset="-122"/>
              </a:rPr>
              <a:t>PU </a:t>
            </a:r>
            <a:r>
              <a:rPr lang="en-US" altLang="zh-TW" sz="2800" b="1" dirty="0">
                <a:solidFill>
                  <a:srgbClr val="002060"/>
                </a:solidFill>
                <a:ea typeface="宋体" charset="-122"/>
              </a:rPr>
              <a:t>open loop thermal </a:t>
            </a:r>
            <a:r>
              <a:rPr lang="en-US" altLang="zh-TW" sz="2800" b="1" dirty="0" smtClean="0">
                <a:solidFill>
                  <a:srgbClr val="002060"/>
                </a:solidFill>
                <a:ea typeface="宋体" charset="-122"/>
              </a:rPr>
              <a:t>control</a:t>
            </a:r>
            <a:endParaRPr lang="zh-CN" altLang="en-US" sz="2800" b="1" i="1" dirty="0">
              <a:solidFill>
                <a:srgbClr val="002060"/>
              </a:solidFill>
              <a:ea typeface="宋体" charset="-122"/>
            </a:endParaRPr>
          </a:p>
          <a:p>
            <a:endParaRPr lang="zh-CN" altLang="en-US" sz="2800" b="1" dirty="0">
              <a:solidFill>
                <a:srgbClr val="002060"/>
              </a:solidFill>
              <a:ea typeface="宋体" charset="-122"/>
            </a:endParaRPr>
          </a:p>
          <a:p>
            <a:r>
              <a:rPr lang="en-US" altLang="zh-TW" sz="2700" b="1" i="1" dirty="0" smtClean="0">
                <a:solidFill>
                  <a:srgbClr val="002060"/>
                </a:solidFill>
                <a:latin typeface="+mj-lt"/>
                <a:ea typeface="宋体" charset="-122"/>
                <a:cs typeface="+mj-cs"/>
              </a:rPr>
              <a:t> </a:t>
            </a:r>
            <a:endParaRPr lang="en-US" altLang="zh-TW" sz="2700" b="1" i="1" dirty="0">
              <a:solidFill>
                <a:srgbClr val="002060"/>
              </a:solidFill>
              <a:latin typeface="+mj-lt"/>
              <a:ea typeface="宋体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399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an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49" y="6286520"/>
            <a:ext cx="3910051" cy="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10432" y="6492899"/>
            <a:ext cx="2133600" cy="365125"/>
          </a:xfrm>
        </p:spPr>
        <p:txBody>
          <a:bodyPr/>
          <a:lstStyle/>
          <a:p>
            <a:pPr>
              <a:defRPr/>
            </a:pPr>
            <a:fld id="{43D0242A-5951-4C3A-AF7F-FE57B893A648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graphicFrame>
        <p:nvGraphicFramePr>
          <p:cNvPr id="4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94827"/>
              </p:ext>
            </p:extLst>
          </p:nvPr>
        </p:nvGraphicFramePr>
        <p:xfrm>
          <a:off x="4427984" y="1484784"/>
          <a:ext cx="3277493" cy="1913856"/>
        </p:xfrm>
        <a:graphic>
          <a:graphicData uri="http://schemas.openxmlformats.org/drawingml/2006/table">
            <a:tbl>
              <a:tblPr/>
              <a:tblGrid>
                <a:gridCol w="3277493"/>
              </a:tblGrid>
              <a:tr h="573481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B6B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Fan duty increase by 1%/1sec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57984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B6B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Fan duty no change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682391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B6B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Fan duty decrease by 1%/3sec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552426"/>
            <a:ext cx="2879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rgbClr val="002060"/>
                </a:solidFill>
                <a:latin typeface="+mj-lt"/>
                <a:ea typeface="宋体" charset="-122"/>
                <a:cs typeface="+mj-cs"/>
              </a:rPr>
              <a:t>CPU Close Loop </a:t>
            </a:r>
            <a:endParaRPr lang="en-US" altLang="zh-TW" sz="3200" b="1" i="1" dirty="0">
              <a:solidFill>
                <a:srgbClr val="002060"/>
              </a:solidFill>
              <a:latin typeface="+mj-lt"/>
              <a:ea typeface="宋体" charset="-122"/>
              <a:cs typeface="+mj-cs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976190" y="1340734"/>
            <a:ext cx="4757465" cy="2137958"/>
            <a:chOff x="2484958" y="2231764"/>
            <a:chExt cx="4757465" cy="2137958"/>
          </a:xfrm>
        </p:grpSpPr>
        <p:sp>
          <p:nvSpPr>
            <p:cNvPr id="5" name="Text Box 86"/>
            <p:cNvSpPr txBox="1">
              <a:spLocks noChangeArrowheads="1"/>
            </p:cNvSpPr>
            <p:nvPr/>
          </p:nvSpPr>
          <p:spPr bwMode="auto">
            <a:xfrm rot="16200000">
              <a:off x="1569868" y="3146854"/>
              <a:ext cx="21379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400" dirty="0" smtClean="0">
                  <a:solidFill>
                    <a:schemeClr val="tx1"/>
                  </a:solidFill>
                </a:rPr>
                <a:t>CPU Offset Temperature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 Box 87"/>
            <p:cNvSpPr txBox="1">
              <a:spLocks noChangeArrowheads="1"/>
            </p:cNvSpPr>
            <p:nvPr/>
          </p:nvSpPr>
          <p:spPr bwMode="auto">
            <a:xfrm>
              <a:off x="6249844" y="2860125"/>
              <a:ext cx="9925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400" dirty="0">
                  <a:solidFill>
                    <a:schemeClr val="tx1"/>
                  </a:solidFill>
                </a:rPr>
                <a:t> 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CPU 85C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87"/>
            <p:cNvSpPr txBox="1">
              <a:spLocks noChangeArrowheads="1"/>
            </p:cNvSpPr>
            <p:nvPr/>
          </p:nvSpPr>
          <p:spPr bwMode="auto">
            <a:xfrm>
              <a:off x="6249843" y="3383926"/>
              <a:ext cx="9925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5F5F5F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400" dirty="0">
                  <a:solidFill>
                    <a:schemeClr val="tx1"/>
                  </a:solidFill>
                </a:rPr>
                <a:t> 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CPU 81C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8254676" cy="250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0" y="1196752"/>
            <a:ext cx="3918596" cy="83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67544" y="2204864"/>
            <a:ext cx="2088232" cy="11521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100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100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100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100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b="1" dirty="0" smtClean="0">
                <a:solidFill>
                  <a:srgbClr val="0070C0"/>
                </a:solidFill>
              </a:rPr>
              <a:t>低於 </a:t>
            </a:r>
            <a:r>
              <a:rPr lang="en-US" altLang="zh-TW" sz="1100" b="1" dirty="0" smtClean="0">
                <a:solidFill>
                  <a:schemeClr val="accent6">
                    <a:lumMod val="50000"/>
                  </a:schemeClr>
                </a:solidFill>
              </a:rPr>
              <a:t>81</a:t>
            </a:r>
            <a:r>
              <a:rPr lang="zh-TW" altLang="en-US" sz="1100" b="1" dirty="0" smtClean="0">
                <a:solidFill>
                  <a:srgbClr val="0070C0"/>
                </a:solidFill>
              </a:rPr>
              <a:t>度</a:t>
            </a:r>
            <a:endParaRPr lang="en-US" altLang="zh-TW" sz="1100" b="1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b="1" dirty="0" smtClean="0">
                <a:solidFill>
                  <a:srgbClr val="0070C0"/>
                </a:solidFill>
              </a:rPr>
              <a:t>減少</a:t>
            </a:r>
            <a:r>
              <a:rPr lang="en-US" altLang="zh-TW" sz="1100" b="1" dirty="0" smtClean="0">
                <a:solidFill>
                  <a:srgbClr val="0070C0"/>
                </a:solidFill>
              </a:rPr>
              <a:t>duty </a:t>
            </a:r>
            <a:r>
              <a:rPr lang="en-US" altLang="zh-TW" sz="1100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altLang="zh-TW" sz="1100" b="1" dirty="0" smtClean="0">
                <a:solidFill>
                  <a:srgbClr val="0070C0"/>
                </a:solidFill>
              </a:rPr>
              <a:t>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b="1" dirty="0">
                <a:solidFill>
                  <a:srgbClr val="0070C0"/>
                </a:solidFill>
              </a:rPr>
              <a:t>每</a:t>
            </a:r>
            <a:r>
              <a:rPr lang="en-US" altLang="zh-TW" sz="11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zh-TW" altLang="en-US" sz="1100" b="1" dirty="0" smtClean="0">
                <a:solidFill>
                  <a:srgbClr val="0070C0"/>
                </a:solidFill>
              </a:rPr>
              <a:t>秒執行一次</a:t>
            </a:r>
            <a:endParaRPr lang="en-US" altLang="zh-TW" sz="1100" b="1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b="1" dirty="0" smtClean="0">
                <a:solidFill>
                  <a:srgbClr val="FF0000"/>
                </a:solidFill>
              </a:rPr>
              <a:t>高於 </a:t>
            </a:r>
            <a:r>
              <a:rPr lang="en-US" altLang="zh-TW" sz="1100" b="1" dirty="0" smtClean="0">
                <a:solidFill>
                  <a:schemeClr val="accent3"/>
                </a:solidFill>
              </a:rPr>
              <a:t>85</a:t>
            </a:r>
            <a:r>
              <a:rPr lang="zh-TW" altLang="en-US" sz="1100" b="1" dirty="0" smtClean="0">
                <a:solidFill>
                  <a:srgbClr val="FF0000"/>
                </a:solidFill>
              </a:rPr>
              <a:t>度</a:t>
            </a:r>
            <a:endParaRPr lang="en-US" altLang="zh-TW" sz="110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b="1" dirty="0">
                <a:solidFill>
                  <a:srgbClr val="FF0000"/>
                </a:solidFill>
              </a:rPr>
              <a:t>增加</a:t>
            </a:r>
            <a:r>
              <a:rPr lang="en-US" altLang="zh-TW" sz="1100" b="1" dirty="0" smtClean="0">
                <a:solidFill>
                  <a:srgbClr val="FF0000"/>
                </a:solidFill>
              </a:rPr>
              <a:t>duty </a:t>
            </a:r>
            <a:r>
              <a:rPr lang="en-US" altLang="zh-TW" sz="1100" b="1" dirty="0">
                <a:solidFill>
                  <a:schemeClr val="accent3"/>
                </a:solidFill>
              </a:rPr>
              <a:t>1</a:t>
            </a:r>
            <a:r>
              <a:rPr lang="en-US" altLang="zh-TW" sz="1100" b="1" dirty="0">
                <a:solidFill>
                  <a:srgbClr val="FF0000"/>
                </a:solidFill>
              </a:rPr>
              <a:t>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b="1" dirty="0" smtClean="0">
                <a:solidFill>
                  <a:srgbClr val="FF0000"/>
                </a:solidFill>
              </a:rPr>
              <a:t>每</a:t>
            </a:r>
            <a:r>
              <a:rPr lang="en-US" altLang="zh-TW" sz="1100" b="1" dirty="0" smtClean="0">
                <a:solidFill>
                  <a:schemeClr val="accent3"/>
                </a:solidFill>
              </a:rPr>
              <a:t>1</a:t>
            </a:r>
            <a:r>
              <a:rPr lang="zh-TW" altLang="en-US" sz="1100" b="1" dirty="0" smtClean="0">
                <a:solidFill>
                  <a:srgbClr val="FF0000"/>
                </a:solidFill>
              </a:rPr>
              <a:t>秒</a:t>
            </a:r>
            <a:r>
              <a:rPr lang="zh-TW" altLang="en-US" sz="1100" b="1" dirty="0">
                <a:solidFill>
                  <a:srgbClr val="FF0000"/>
                </a:solidFill>
              </a:rPr>
              <a:t>執行一次</a:t>
            </a:r>
            <a:endParaRPr lang="en-US" altLang="zh-TW" sz="110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100" dirty="0" smtClean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100" dirty="0" smtClean="0">
              <a:solidFill>
                <a:srgbClr val="0070C0"/>
              </a:solidFill>
            </a:endParaRPr>
          </a:p>
          <a:p>
            <a:endParaRPr lang="en-US" altLang="zh-TW" sz="1200" dirty="0" smtClean="0">
              <a:solidFill>
                <a:srgbClr val="FF0000"/>
              </a:solidFill>
            </a:endParaRPr>
          </a:p>
          <a:p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0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an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49" y="6286520"/>
            <a:ext cx="3910051" cy="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10432" y="6492899"/>
            <a:ext cx="2133600" cy="365125"/>
          </a:xfrm>
        </p:spPr>
        <p:txBody>
          <a:bodyPr/>
          <a:lstStyle/>
          <a:p>
            <a:pPr>
              <a:defRPr/>
            </a:pPr>
            <a:fld id="{43D0242A-5951-4C3A-AF7F-FE57B893A648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graphicFrame>
        <p:nvGraphicFramePr>
          <p:cNvPr id="4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51974"/>
              </p:ext>
            </p:extLst>
          </p:nvPr>
        </p:nvGraphicFramePr>
        <p:xfrm>
          <a:off x="2433420" y="2143116"/>
          <a:ext cx="3774058" cy="2448272"/>
        </p:xfrm>
        <a:graphic>
          <a:graphicData uri="http://schemas.openxmlformats.org/drawingml/2006/table">
            <a:tbl>
              <a:tblPr/>
              <a:tblGrid>
                <a:gridCol w="3774058"/>
              </a:tblGrid>
              <a:tr h="733617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B6B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Fan duty increase by 1%/1sec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841717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B6B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Fan duty no change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872938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B6B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Fan duty decrease by 1%/5sec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86"/>
          <p:cNvSpPr txBox="1">
            <a:spLocks noChangeArrowheads="1"/>
          </p:cNvSpPr>
          <p:nvPr/>
        </p:nvSpPr>
        <p:spPr bwMode="auto">
          <a:xfrm rot="16200000">
            <a:off x="626539" y="3116077"/>
            <a:ext cx="2830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DIMM Offset Temperature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6" name="Text Box 87"/>
          <p:cNvSpPr txBox="1">
            <a:spLocks noChangeArrowheads="1"/>
          </p:cNvSpPr>
          <p:nvPr/>
        </p:nvSpPr>
        <p:spPr bwMode="auto">
          <a:xfrm>
            <a:off x="6249844" y="2702276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DIMM 77C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265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rgbClr val="002060"/>
                </a:solidFill>
                <a:latin typeface="+mj-lt"/>
                <a:ea typeface="宋体" charset="-122"/>
                <a:cs typeface="+mj-cs"/>
              </a:rPr>
              <a:t>DIMM Close Loop </a:t>
            </a:r>
            <a:endParaRPr lang="en-US" altLang="zh-TW" sz="3200" b="1" i="1" dirty="0">
              <a:solidFill>
                <a:srgbClr val="002060"/>
              </a:solidFill>
              <a:latin typeface="+mj-lt"/>
              <a:ea typeface="宋体" charset="-122"/>
              <a:cs typeface="+mj-cs"/>
            </a:endParaRPr>
          </a:p>
        </p:txBody>
      </p:sp>
      <p:sp>
        <p:nvSpPr>
          <p:cNvPr id="8" name="Text Box 87"/>
          <p:cNvSpPr txBox="1">
            <a:spLocks noChangeArrowheads="1"/>
          </p:cNvSpPr>
          <p:nvPr/>
        </p:nvSpPr>
        <p:spPr bwMode="auto">
          <a:xfrm>
            <a:off x="6249843" y="3542884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5F5F5F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DIMM 73C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4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an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49" y="6286520"/>
            <a:ext cx="3910051" cy="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10432" y="6492899"/>
            <a:ext cx="2133600" cy="365125"/>
          </a:xfrm>
        </p:spPr>
        <p:txBody>
          <a:bodyPr/>
          <a:lstStyle/>
          <a:p>
            <a:pPr>
              <a:defRPr/>
            </a:pPr>
            <a:fld id="{43D0242A-5951-4C3A-AF7F-FE57B893A648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i="1" dirty="0">
                <a:solidFill>
                  <a:srgbClr val="002060"/>
                </a:solidFill>
                <a:latin typeface="+mj-lt"/>
                <a:ea typeface="宋体" charset="-122"/>
                <a:cs typeface="+mj-cs"/>
              </a:rPr>
              <a:t>CPU Offset </a:t>
            </a:r>
            <a:r>
              <a:rPr lang="en-US" altLang="zh-TW" sz="3200" b="1" i="1" dirty="0" smtClean="0">
                <a:solidFill>
                  <a:srgbClr val="002060"/>
                </a:solidFill>
                <a:latin typeface="+mj-lt"/>
                <a:ea typeface="宋体" charset="-122"/>
                <a:cs typeface="+mj-cs"/>
              </a:rPr>
              <a:t>Rule</a:t>
            </a:r>
            <a:endParaRPr lang="en-US" altLang="zh-TW" sz="3200" b="1" i="1" dirty="0">
              <a:solidFill>
                <a:srgbClr val="002060"/>
              </a:solidFill>
              <a:latin typeface="+mj-lt"/>
              <a:ea typeface="宋体" charset="-122"/>
              <a:cs typeface="+mj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16398"/>
              </p:ext>
            </p:extLst>
          </p:nvPr>
        </p:nvGraphicFramePr>
        <p:xfrm>
          <a:off x="683568" y="1124748"/>
          <a:ext cx="7704856" cy="3672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5677"/>
                <a:gridCol w="1631493"/>
                <a:gridCol w="1115730"/>
                <a:gridCol w="1347297"/>
                <a:gridCol w="1494659"/>
              </a:tblGrid>
              <a:tr h="30603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CPU Offset Rule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603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Step 1 : BMC read Tcc Target Temp from CPU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603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Step 2 : Offset = </a:t>
                      </a:r>
                      <a:r>
                        <a:rPr lang="en-US" sz="1800" b="1" u="none" strike="noStrike" dirty="0" smtClean="0">
                          <a:effectLst/>
                        </a:rPr>
                        <a:t>98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- </a:t>
                      </a:r>
                      <a:r>
                        <a:rPr lang="en-US" sz="1800" u="none" strike="noStrike" dirty="0" err="1">
                          <a:effectLst/>
                        </a:rPr>
                        <a:t>Tcc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603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Step 3 : New CPU Temp = DTS read from BMC + Offset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603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Step 4 : Send new CPU Temp to BMC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>
                          <a:effectLst/>
                        </a:rPr>
                        <a:t>　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30603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For Example :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603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130</a:t>
                      </a:r>
                      <a:r>
                        <a:rPr lang="pl-PL" sz="1800" u="none" strike="noStrike" dirty="0" smtClean="0">
                          <a:effectLst/>
                        </a:rPr>
                        <a:t>W </a:t>
                      </a:r>
                      <a:r>
                        <a:rPr lang="pl-PL" sz="1800" u="none" strike="noStrike" dirty="0">
                          <a:effectLst/>
                        </a:rPr>
                        <a:t>CPU, Tcc Target Temp = </a:t>
                      </a:r>
                      <a:r>
                        <a:rPr lang="pl-PL" sz="1800" u="none" strike="noStrike" dirty="0" smtClean="0">
                          <a:effectLst/>
                        </a:rPr>
                        <a:t>9</a:t>
                      </a:r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603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Offset = </a:t>
                      </a:r>
                      <a:r>
                        <a:rPr lang="en-US" sz="1800" u="none" strike="noStrike" dirty="0" smtClean="0">
                          <a:effectLst/>
                        </a:rPr>
                        <a:t>98 </a:t>
                      </a:r>
                      <a:r>
                        <a:rPr lang="en-US" sz="1800" u="none" strike="noStrike" dirty="0">
                          <a:effectLst/>
                        </a:rPr>
                        <a:t>- </a:t>
                      </a:r>
                      <a:r>
                        <a:rPr lang="en-US" sz="1800" u="none" strike="noStrike" dirty="0" smtClean="0">
                          <a:effectLst/>
                        </a:rPr>
                        <a:t>90=8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603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If current CPU STS Temp = 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603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New CPU Temp = 80 + Offset = 80 + </a:t>
                      </a:r>
                      <a:r>
                        <a:rPr lang="en-US" sz="1800" u="none" strike="noStrike" dirty="0" smtClean="0">
                          <a:effectLst/>
                        </a:rPr>
                        <a:t>8 </a:t>
                      </a:r>
                      <a:r>
                        <a:rPr lang="en-US" sz="1800" u="none" strike="noStrike" dirty="0">
                          <a:effectLst/>
                        </a:rPr>
                        <a:t>= </a:t>
                      </a:r>
                      <a:r>
                        <a:rPr lang="en-US" sz="1800" u="none" strike="noStrike" dirty="0" smtClean="0">
                          <a:effectLst/>
                        </a:rPr>
                        <a:t>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603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So, BMC </a:t>
                      </a:r>
                      <a:r>
                        <a:rPr lang="en-US" sz="1800" u="none" strike="noStrike" dirty="0" smtClean="0">
                          <a:effectLst/>
                        </a:rPr>
                        <a:t>will </a:t>
                      </a:r>
                      <a:r>
                        <a:rPr lang="en-US" sz="1800" u="none" strike="noStrike" dirty="0">
                          <a:effectLst/>
                        </a:rPr>
                        <a:t>read </a:t>
                      </a:r>
                      <a:r>
                        <a:rPr lang="en-US" sz="1800" u="none" strike="noStrike" dirty="0" smtClean="0">
                          <a:effectLst/>
                        </a:rPr>
                        <a:t>88 </a:t>
                      </a:r>
                      <a:r>
                        <a:rPr lang="en-US" sz="1800" u="none" strike="noStrike" dirty="0">
                          <a:effectLst/>
                        </a:rPr>
                        <a:t>as FSC table reading, </a:t>
                      </a:r>
                      <a:r>
                        <a:rPr lang="en-US" sz="1800" u="none" strike="noStrike" dirty="0" err="1">
                          <a:effectLst/>
                        </a:rPr>
                        <a:t>WebUI</a:t>
                      </a:r>
                      <a:r>
                        <a:rPr lang="en-US" sz="1800" u="none" strike="noStrike" dirty="0">
                          <a:effectLst/>
                        </a:rPr>
                        <a:t> still show 80.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73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0242A-5951-4C3A-AF7F-FE57B893A648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20390" y="188639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Upper-non-critical-temperature </a:t>
            </a:r>
            <a:r>
              <a:rPr lang="en-US" altLang="zh-TW" dirty="0"/>
              <a:t>alert</a:t>
            </a:r>
            <a:r>
              <a:rPr lang="en-US" altLang="zh-TW" dirty="0" smtClean="0"/>
              <a:t> and Upper-critical-temperature alert 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25796"/>
              </p:ext>
            </p:extLst>
          </p:nvPr>
        </p:nvGraphicFramePr>
        <p:xfrm>
          <a:off x="827584" y="980728"/>
          <a:ext cx="7488833" cy="1782198"/>
        </p:xfrm>
        <a:graphic>
          <a:graphicData uri="http://schemas.openxmlformats.org/drawingml/2006/table">
            <a:tbl>
              <a:tblPr/>
              <a:tblGrid>
                <a:gridCol w="3662884"/>
                <a:gridCol w="1719963"/>
                <a:gridCol w="2105986"/>
              </a:tblGrid>
              <a:tr h="594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Tempature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Temp_CPU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Tjmax-1</a:t>
                      </a:r>
                      <a:r>
                        <a:rPr lang="en-US" altLang="zh-TW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(92)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Tjmax</a:t>
                      </a:r>
                      <a:r>
                        <a:rPr lang="en-US" altLang="zh-TW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(93)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Temp_DIMM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712260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41135</TotalTime>
  <Words>431</Words>
  <Application>Microsoft Office PowerPoint</Application>
  <PresentationFormat>如螢幕大小 (4:3)</PresentationFormat>
  <Paragraphs>173</Paragraphs>
  <Slides>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sample</vt:lpstr>
      <vt:lpstr>ASROCK RACK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ASROCK RACK</dc:title>
  <dc:creator>Leon6_Wu</dc:creator>
  <cp:lastModifiedBy>Karl Chang(張博超_ASRockRack)</cp:lastModifiedBy>
  <cp:revision>472</cp:revision>
  <cp:lastPrinted>2017-07-04T03:11:15Z</cp:lastPrinted>
  <dcterms:created xsi:type="dcterms:W3CDTF">2015-09-16T03:57:07Z</dcterms:created>
  <dcterms:modified xsi:type="dcterms:W3CDTF">2021-02-23T04:15:30Z</dcterms:modified>
</cp:coreProperties>
</file>