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72F-2F91-45B1-B278-F0855C621B4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3B15-1D12-4751-A843-A187B877B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72F-2F91-45B1-B278-F0855C621B4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3B15-1D12-4751-A843-A187B877B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72F-2F91-45B1-B278-F0855C621B4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3B15-1D12-4751-A843-A187B877B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72F-2F91-45B1-B278-F0855C621B4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3B15-1D12-4751-A843-A187B877B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6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72F-2F91-45B1-B278-F0855C621B4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3B15-1D12-4751-A843-A187B877B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72F-2F91-45B1-B278-F0855C621B4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3B15-1D12-4751-A843-A187B877B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72F-2F91-45B1-B278-F0855C621B4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3B15-1D12-4751-A843-A187B877B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72F-2F91-45B1-B278-F0855C621B4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3B15-1D12-4751-A843-A187B877B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72F-2F91-45B1-B278-F0855C621B4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3B15-1D12-4751-A843-A187B877B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72F-2F91-45B1-B278-F0855C621B4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3B15-1D12-4751-A843-A187B877B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C72F-2F91-45B1-B278-F0855C621B4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3B15-1D12-4751-A843-A187B877B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3C72F-2F91-45B1-B278-F0855C621B4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3B15-1D12-4751-A843-A187B877B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3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Resource Allocation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 Rogers</a:t>
            </a:r>
          </a:p>
          <a:p>
            <a:r>
              <a:rPr lang="en-US" dirty="0" smtClean="0"/>
              <a:t>Kyle </a:t>
            </a:r>
            <a:r>
              <a:rPr lang="en-US" dirty="0" err="1" smtClean="0"/>
              <a:t>Volle</a:t>
            </a:r>
            <a:endParaRPr lang="en-US" dirty="0" smtClean="0"/>
          </a:p>
          <a:p>
            <a:r>
              <a:rPr lang="en-US" dirty="0" smtClean="0"/>
              <a:t>4/16/14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9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MDP</a:t>
            </a:r>
          </a:p>
          <a:p>
            <a:pPr lvl="1"/>
            <a:r>
              <a:rPr lang="en-US" dirty="0" smtClean="0"/>
              <a:t>Generates human readable policy</a:t>
            </a:r>
          </a:p>
          <a:p>
            <a:pPr lvl="1"/>
            <a:r>
              <a:rPr lang="en-US" dirty="0" smtClean="0"/>
              <a:t>Makes explicable decisions</a:t>
            </a:r>
          </a:p>
          <a:p>
            <a:pPr lvl="1"/>
            <a:r>
              <a:rPr lang="en-US" dirty="0" smtClean="0"/>
              <a:t>Guaranteed optimality</a:t>
            </a:r>
            <a:endParaRPr lang="en-US" dirty="0"/>
          </a:p>
          <a:p>
            <a:r>
              <a:rPr lang="en-US" dirty="0" smtClean="0"/>
              <a:t>Decentralized Clustering</a:t>
            </a:r>
          </a:p>
          <a:p>
            <a:pPr lvl="1"/>
            <a:r>
              <a:rPr lang="en-US" dirty="0" smtClean="0"/>
              <a:t>Requires no pre-planning time</a:t>
            </a:r>
          </a:p>
          <a:p>
            <a:pPr lvl="1"/>
            <a:r>
              <a:rPr lang="en-US" dirty="0" smtClean="0"/>
              <a:t>Incorporates physical distance as a metric</a:t>
            </a:r>
          </a:p>
          <a:p>
            <a:pPr lvl="1"/>
            <a:r>
              <a:rPr lang="en-US" dirty="0" smtClean="0"/>
              <a:t>Probabilistic guarantee of success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6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Markov Decision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treated as a deterministic system</a:t>
            </a:r>
          </a:p>
          <a:p>
            <a:r>
              <a:rPr lang="en-US" dirty="0" smtClean="0"/>
              <a:t>Currently treated as fully observable</a:t>
            </a:r>
          </a:p>
          <a:p>
            <a:r>
              <a:rPr lang="en-US" dirty="0" smtClean="0"/>
              <a:t>Negative reward for state differing from goal</a:t>
            </a:r>
          </a:p>
          <a:p>
            <a:pPr lvl="1"/>
            <a:r>
              <a:rPr lang="en-US" dirty="0" smtClean="0"/>
              <a:t>Under and over targeting treated the same</a:t>
            </a:r>
          </a:p>
          <a:p>
            <a:pPr lvl="1"/>
            <a:r>
              <a:rPr lang="en-US" dirty="0" smtClean="0"/>
              <a:t>Reward function can be varied</a:t>
            </a:r>
          </a:p>
          <a:p>
            <a:r>
              <a:rPr lang="en-US" dirty="0" smtClean="0"/>
              <a:t>Simplifying assumptions reduce state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3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Decision Process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state is expressed as a vector</a:t>
            </a:r>
          </a:p>
          <a:p>
            <a:pPr lvl="1"/>
            <a:r>
              <a:rPr lang="en-US" dirty="0" smtClean="0"/>
              <a:t>First element is agent’s target</a:t>
            </a:r>
          </a:p>
          <a:p>
            <a:pPr lvl="1"/>
            <a:r>
              <a:rPr lang="en-US" dirty="0" smtClean="0"/>
              <a:t>Rest of elements are totals for each target</a:t>
            </a:r>
          </a:p>
          <a:p>
            <a:r>
              <a:rPr lang="en-US" dirty="0" smtClean="0"/>
              <a:t>Reward function is based on total error</a:t>
            </a:r>
          </a:p>
          <a:p>
            <a:pPr lvl="1"/>
            <a:r>
              <a:rPr lang="en-US" dirty="0" smtClean="0"/>
              <a:t>R(s) = </a:t>
            </a:r>
            <a:r>
              <a:rPr lang="el-GR" dirty="0" smtClean="0"/>
              <a:t>Σ</a:t>
            </a:r>
            <a:r>
              <a:rPr lang="en-US" dirty="0" smtClean="0"/>
              <a:t> |s</a:t>
            </a:r>
            <a:r>
              <a:rPr lang="en-US" baseline="-25000" dirty="0" smtClean="0"/>
              <a:t>i+1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target_size</a:t>
            </a:r>
            <a:r>
              <a:rPr lang="en-US" baseline="-25000" dirty="0" err="1" smtClean="0"/>
              <a:t>i</a:t>
            </a:r>
            <a:r>
              <a:rPr lang="en-US" dirty="0" smtClean="0"/>
              <a:t>|</a:t>
            </a:r>
          </a:p>
          <a:p>
            <a:pPr lvl="1"/>
            <a:r>
              <a:rPr lang="en-US" dirty="0" smtClean="0"/>
              <a:t>Future iterations might incorporate distance</a:t>
            </a:r>
          </a:p>
        </p:txBody>
      </p:sp>
    </p:spTree>
    <p:extLst>
      <p:ext uri="{BB962C8B-B14F-4D97-AF65-F5344CB8AC3E}">
        <p14:creationId xmlns:p14="http://schemas.microsoft.com/office/powerpoint/2010/main" val="194354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Convergence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159332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Robots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15,300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127.4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37338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Tested with uniform target sizes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Uses modified policy iteration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Initialized with random policy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030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algorithms focus on the targets</a:t>
            </a:r>
          </a:p>
          <a:p>
            <a:r>
              <a:rPr lang="en-US" dirty="0" smtClean="0"/>
              <a:t>Each target is assigned the closest vehicles</a:t>
            </a:r>
          </a:p>
          <a:p>
            <a:r>
              <a:rPr lang="en-US" dirty="0" smtClean="0"/>
              <a:t>Decentralized versions are probabilistic</a:t>
            </a:r>
          </a:p>
          <a:p>
            <a:pPr lvl="1"/>
            <a:r>
              <a:rPr lang="en-US" dirty="0" smtClean="0"/>
              <a:t>Agents abandon over-targeted targets</a:t>
            </a:r>
          </a:p>
          <a:p>
            <a:pPr lvl="1"/>
            <a:r>
              <a:rPr lang="en-US" dirty="0" smtClean="0"/>
              <a:t>Probability depends on distance and targeting</a:t>
            </a:r>
            <a:endParaRPr lang="en-US" dirty="0"/>
          </a:p>
          <a:p>
            <a:pPr lvl="1"/>
            <a:r>
              <a:rPr lang="en-US" dirty="0" smtClean="0"/>
              <a:t>Converge to best solution if given enough time</a:t>
            </a:r>
          </a:p>
          <a:p>
            <a:r>
              <a:rPr lang="en-US" i="1" dirty="0" smtClean="0"/>
              <a:t>A Method for Decentralized Clustering in Large Multi-Agent Systems. </a:t>
            </a:r>
            <a:r>
              <a:rPr lang="en-US" dirty="0" err="1" smtClean="0"/>
              <a:t>Ogston</a:t>
            </a:r>
            <a:r>
              <a:rPr lang="en-US" dirty="0" smtClean="0"/>
              <a:t>, </a:t>
            </a:r>
            <a:r>
              <a:rPr lang="en-US" dirty="0" err="1" smtClean="0"/>
              <a:t>Elth</a:t>
            </a:r>
            <a:r>
              <a:rPr lang="en-US" dirty="0" smtClean="0"/>
              <a:t> et al</a:t>
            </a:r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65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 Clustering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Agents communicate their targets</a:t>
            </a:r>
          </a:p>
          <a:p>
            <a:r>
              <a:rPr lang="en-US" dirty="0" smtClean="0"/>
              <a:t>Agents also know their distance to each target</a:t>
            </a:r>
          </a:p>
          <a:p>
            <a:r>
              <a:rPr lang="en-US" dirty="0" smtClean="0"/>
              <a:t>Redundant agents have a chance of switching</a:t>
            </a:r>
          </a:p>
          <a:p>
            <a:pPr lvl="1"/>
            <a:r>
              <a:rPr lang="en-US" sz="2000" dirty="0" err="1" smtClean="0"/>
              <a:t>P</a:t>
            </a:r>
            <a:r>
              <a:rPr lang="en-US" sz="2000" baseline="-25000" dirty="0" err="1" smtClean="0"/>
              <a:t>switch</a:t>
            </a:r>
            <a:r>
              <a:rPr lang="en-US" sz="2000" dirty="0" smtClean="0"/>
              <a:t>(agent) = (</a:t>
            </a:r>
            <a:r>
              <a:rPr lang="en-US" sz="2000" dirty="0" err="1" smtClean="0"/>
              <a:t>number_targeting-target_size</a:t>
            </a:r>
            <a:r>
              <a:rPr lang="en-US" sz="2000" dirty="0" smtClean="0"/>
              <a:t>)/(2*</a:t>
            </a:r>
            <a:r>
              <a:rPr lang="en-US" sz="2000" dirty="0" err="1" smtClean="0"/>
              <a:t>target_size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If agent switches, randomly selects new target</a:t>
            </a:r>
          </a:p>
          <a:p>
            <a:r>
              <a:rPr lang="en-US" dirty="0" smtClean="0"/>
              <a:t>Probability density function is inverse of distance</a:t>
            </a:r>
          </a:p>
          <a:p>
            <a:r>
              <a:rPr lang="en-US" dirty="0" smtClean="0"/>
              <a:t>These probabilities can act as tuning parameters to improve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5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429000"/>
            <a:ext cx="8991600" cy="2697163"/>
          </a:xfrm>
        </p:spPr>
        <p:txBody>
          <a:bodyPr>
            <a:normAutofit/>
          </a:bodyPr>
          <a:lstStyle/>
          <a:p>
            <a:r>
              <a:rPr lang="en-US" dirty="0" smtClean="0"/>
              <a:t>Agent 1 is currently assigned to Target A</a:t>
            </a:r>
          </a:p>
          <a:p>
            <a:r>
              <a:rPr lang="en-US" dirty="0" err="1" smtClean="0"/>
              <a:t>P</a:t>
            </a:r>
            <a:r>
              <a:rPr lang="en-US" baseline="-25000" dirty="0" err="1" smtClean="0"/>
              <a:t>switch</a:t>
            </a:r>
            <a:r>
              <a:rPr lang="en-US" dirty="0" smtClean="0"/>
              <a:t>= (5-3)/(2*3) = 0.33</a:t>
            </a:r>
          </a:p>
          <a:p>
            <a:r>
              <a:rPr lang="en-US" dirty="0" smtClean="0"/>
              <a:t>Assuming it switches, randomly select new target</a:t>
            </a:r>
          </a:p>
          <a:p>
            <a:r>
              <a:rPr lang="en-US" dirty="0" smtClean="0"/>
              <a:t>PDF = </a:t>
            </a:r>
            <a:r>
              <a:rPr lang="el-GR" dirty="0" smtClean="0"/>
              <a:t>α</a:t>
            </a:r>
            <a:r>
              <a:rPr lang="en-US" dirty="0" smtClean="0"/>
              <a:t>[0, 1/15, 1/30] (</a:t>
            </a:r>
            <a:r>
              <a:rPr lang="el-GR" dirty="0" smtClean="0"/>
              <a:t>α</a:t>
            </a:r>
            <a:r>
              <a:rPr lang="en-US" dirty="0" smtClean="0"/>
              <a:t> is a normalizing constant)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60252"/>
              </p:ext>
            </p:extLst>
          </p:nvPr>
        </p:nvGraphicFramePr>
        <p:xfrm>
          <a:off x="685800" y="1524000"/>
          <a:ext cx="79248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2096"/>
                <a:gridCol w="1893537"/>
                <a:gridCol w="1963667"/>
                <a:gridCol w="2945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Robots</a:t>
                      </a:r>
                      <a:r>
                        <a:rPr lang="en-US" baseline="0" dirty="0" smtClean="0"/>
                        <a:t> Assigned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Robots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 from Agent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units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19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Clustering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1447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Visualization of Simulated Scenario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2891" y="57912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Filled circles represent targets</a:t>
            </a:r>
          </a:p>
          <a:p>
            <a:pPr algn="ctr"/>
            <a:r>
              <a:rPr lang="en-US" dirty="0" smtClean="0"/>
              <a:t>Empty circles represent vehicles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28800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380154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Clustering Method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39393"/>
            <a:ext cx="5334000" cy="4086225"/>
          </a:xfrm>
        </p:spPr>
      </p:pic>
      <p:sp>
        <p:nvSpPr>
          <p:cNvPr id="5" name="TextBox 4"/>
          <p:cNvSpPr txBox="1"/>
          <p:nvPr/>
        </p:nvSpPr>
        <p:spPr>
          <a:xfrm>
            <a:off x="2895600" y="145491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of Clustering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67833" y="267283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Absolute 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5562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7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367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Dynamic Resource Allocation</vt:lpstr>
      <vt:lpstr>As a Markov Decision Process</vt:lpstr>
      <vt:lpstr>Markov Decision Process (Cont.)</vt:lpstr>
      <vt:lpstr>Time to Convergence</vt:lpstr>
      <vt:lpstr>Decentralized Clustering</vt:lpstr>
      <vt:lpstr>Decentralized Clustering (Cont.)</vt:lpstr>
      <vt:lpstr>Clustering Example</vt:lpstr>
      <vt:lpstr>Example of Clustering Method</vt:lpstr>
      <vt:lpstr>Example of Clustering Method</vt:lpstr>
      <vt:lpstr>Method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Resource Allocation</dc:title>
  <dc:creator>Kyle</dc:creator>
  <cp:lastModifiedBy>Kyle</cp:lastModifiedBy>
  <cp:revision>15</cp:revision>
  <dcterms:created xsi:type="dcterms:W3CDTF">2014-04-16T06:46:56Z</dcterms:created>
  <dcterms:modified xsi:type="dcterms:W3CDTF">2014-04-17T18:25:43Z</dcterms:modified>
</cp:coreProperties>
</file>