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4" r:id="rId17"/>
    <p:sldId id="272" r:id="rId18"/>
    <p:sldId id="273" r:id="rId19"/>
  </p:sldIdLst>
  <p:sldSz cx="9144000" cy="6858000" type="screen4x3"/>
  <p:notesSz cx="9305925" cy="70199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1">
          <p15:clr>
            <a:srgbClr val="A4A3A4"/>
          </p15:clr>
        </p15:guide>
        <p15:guide id="2" pos="29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CC"/>
    <a:srgbClr val="FF33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86" autoAdjust="0"/>
  </p:normalViewPr>
  <p:slideViewPr>
    <p:cSldViewPr>
      <p:cViewPr varScale="1">
        <p:scale>
          <a:sx n="70" d="100"/>
          <a:sy n="70" d="100"/>
        </p:scale>
        <p:origin x="6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730" y="-108"/>
      </p:cViewPr>
      <p:guideLst>
        <p:guide orient="horz" pos="2211"/>
        <p:guide pos="293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2568" cy="3509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1204" y="0"/>
            <a:ext cx="4032568" cy="350996"/>
          </a:xfrm>
          <a:prstGeom prst="rect">
            <a:avLst/>
          </a:prstGeom>
        </p:spPr>
        <p:txBody>
          <a:bodyPr vert="horz" wrap="square" lIns="93287" tIns="46644" rIns="93287" bIns="4664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011B22-8EB7-431D-8154-B28C2DDA7CA3}" type="datetimeFigureOut">
              <a:rPr lang="en-US"/>
              <a:pPr>
                <a:defRPr/>
              </a:pPr>
              <a:t>5/8/2014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67711"/>
            <a:ext cx="4032568" cy="3509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1204" y="6667711"/>
            <a:ext cx="4032568" cy="350996"/>
          </a:xfrm>
          <a:prstGeom prst="rect">
            <a:avLst/>
          </a:prstGeom>
        </p:spPr>
        <p:txBody>
          <a:bodyPr vert="horz" wrap="square" lIns="93287" tIns="46644" rIns="93287" bIns="4664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DB5419-2DE2-48BF-93A5-922614C09A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95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2568" cy="3509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1204" y="0"/>
            <a:ext cx="4032568" cy="3509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BEF33F94-2563-4F6D-86A9-617C55824776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527050"/>
            <a:ext cx="3508375" cy="2632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593" y="3334464"/>
            <a:ext cx="7444740" cy="3158966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67711"/>
            <a:ext cx="4032568" cy="3509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1204" y="6667711"/>
            <a:ext cx="4032568" cy="3509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526289B5-1CB4-4F9C-AF3D-80519E1D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13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eorgia-Institute-of-Technology-BOLD-539+87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429250"/>
            <a:ext cx="38862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71863" y="1077913"/>
            <a:ext cx="5653087" cy="1470025"/>
          </a:xfrm>
          <a:effectLst/>
        </p:spPr>
        <p:txBody>
          <a:bodyPr/>
          <a:lstStyle>
            <a:lvl1pPr algn="ctr"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70338" y="3019425"/>
            <a:ext cx="4654550" cy="1016000"/>
          </a:xfrm>
        </p:spPr>
        <p:txBody>
          <a:bodyPr/>
          <a:lstStyle>
            <a:lvl1pPr marL="0" indent="0" algn="ctr">
              <a:buFontTx/>
              <a:buNone/>
              <a:defRPr sz="22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98005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8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0"/>
            <a:ext cx="2190750" cy="6230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419850" cy="6230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7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26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79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98563"/>
            <a:ext cx="4305300" cy="503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98563"/>
            <a:ext cx="4305300" cy="503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2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7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0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73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221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503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2" descr="GeorgiaTechLogo-rv-539+874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76949"/>
            <a:ext cx="1630363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763000" cy="11430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98563"/>
            <a:ext cx="8763000" cy="503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8686800" y="76200"/>
            <a:ext cx="403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24570C8-E15E-4814-A964-AFA29D8EFEFF}" type="slidenum">
              <a:rPr lang="en-US" sz="1000" smtClean="0">
                <a:solidFill>
                  <a:schemeClr val="tx1"/>
                </a:solidFill>
                <a:cs typeface="Arial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sz="10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0" y="5984875"/>
            <a:ext cx="1746250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8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600">
          <a:solidFill>
            <a:schemeClr val="bg1"/>
          </a:solidFill>
          <a:latin typeface="+mj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bg1"/>
          </a:solidFill>
          <a:latin typeface="+mj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200">
          <a:solidFill>
            <a:schemeClr val="bg1"/>
          </a:solidFill>
          <a:latin typeface="+mj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bg1"/>
          </a:solidFill>
          <a:latin typeface="+mj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Research Summary 2013-14 Academic Year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09 May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41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49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Finalize design</a:t>
            </a:r>
          </a:p>
          <a:p>
            <a:r>
              <a:rPr lang="en-US" dirty="0" smtClean="0"/>
              <a:t>Generate more accurate model of the aircraft</a:t>
            </a:r>
          </a:p>
          <a:p>
            <a:r>
              <a:rPr lang="en-US" dirty="0" smtClean="0"/>
              <a:t>Determine appropriate gains</a:t>
            </a:r>
            <a:r>
              <a:rPr lang="en-US" dirty="0"/>
              <a:t> </a:t>
            </a:r>
            <a:r>
              <a:rPr lang="en-US" dirty="0" smtClean="0"/>
              <a:t>for rotorcraft mode</a:t>
            </a:r>
          </a:p>
          <a:p>
            <a:r>
              <a:rPr lang="en-US" dirty="0" smtClean="0"/>
              <a:t>Design actuators for airplane mode</a:t>
            </a:r>
          </a:p>
          <a:p>
            <a:r>
              <a:rPr lang="en-US" dirty="0" smtClean="0"/>
              <a:t>Develop control system for airplane mode</a:t>
            </a:r>
          </a:p>
          <a:p>
            <a:r>
              <a:rPr lang="en-US" dirty="0" smtClean="0"/>
              <a:t>Construct and test vehicle</a:t>
            </a:r>
          </a:p>
        </p:txBody>
      </p:sp>
    </p:spTree>
    <p:extLst>
      <p:ext uri="{BB962C8B-B14F-4D97-AF65-F5344CB8AC3E}">
        <p14:creationId xmlns:p14="http://schemas.microsoft.com/office/powerpoint/2010/main" val="649825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– Dynamic Resource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</a:p>
          <a:p>
            <a:r>
              <a:rPr lang="en-US" dirty="0" smtClean="0"/>
              <a:t>Project Motivation</a:t>
            </a:r>
          </a:p>
          <a:p>
            <a:r>
              <a:rPr lang="en-US" dirty="0" smtClean="0"/>
              <a:t>Methods Explored</a:t>
            </a:r>
          </a:p>
          <a:p>
            <a:pPr lvl="1"/>
            <a:r>
              <a:rPr lang="en-US" dirty="0" smtClean="0"/>
              <a:t>Markov Decision Processes</a:t>
            </a:r>
          </a:p>
          <a:p>
            <a:pPr lvl="1"/>
            <a:r>
              <a:rPr lang="en-US" dirty="0" smtClean="0"/>
              <a:t>Distributed Clustering</a:t>
            </a:r>
          </a:p>
          <a:p>
            <a:r>
              <a:rPr lang="en-US" dirty="0" smtClean="0"/>
              <a:t>Preliminary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51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small, low-cost weapons that cooperate</a:t>
            </a:r>
          </a:p>
          <a:p>
            <a:pPr lvl="1"/>
            <a:r>
              <a:rPr lang="en-US" dirty="0" smtClean="0"/>
              <a:t>Ensure full engagement of all targets</a:t>
            </a:r>
          </a:p>
          <a:p>
            <a:pPr lvl="1"/>
            <a:r>
              <a:rPr lang="en-US" dirty="0" smtClean="0"/>
              <a:t>Avoid wasting weapons</a:t>
            </a:r>
          </a:p>
          <a:p>
            <a:r>
              <a:rPr lang="en-US" dirty="0" smtClean="0"/>
              <a:t>Minimize communication required</a:t>
            </a:r>
          </a:p>
          <a:p>
            <a:pPr lvl="1"/>
            <a:r>
              <a:rPr lang="en-US" dirty="0" smtClean="0"/>
              <a:t>Communication may be unreliable in practice</a:t>
            </a:r>
          </a:p>
          <a:p>
            <a:pPr lvl="1"/>
            <a:r>
              <a:rPr lang="en-US" dirty="0" smtClean="0"/>
              <a:t>A small network may be too sparse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812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Asymmetric conflict scenarios</a:t>
            </a:r>
          </a:p>
          <a:p>
            <a:pPr lvl="1"/>
            <a:r>
              <a:rPr lang="en-US" dirty="0" smtClean="0"/>
              <a:t>Targets easily replaced</a:t>
            </a:r>
          </a:p>
          <a:p>
            <a:pPr lvl="1"/>
            <a:r>
              <a:rPr lang="en-US" dirty="0" smtClean="0"/>
              <a:t>Targets less valuable than weapons used</a:t>
            </a:r>
          </a:p>
          <a:p>
            <a:r>
              <a:rPr lang="en-US" dirty="0" smtClean="0"/>
              <a:t>Scenarios requiring precision</a:t>
            </a:r>
          </a:p>
          <a:p>
            <a:pPr lvl="1"/>
            <a:r>
              <a:rPr lang="en-US" dirty="0" smtClean="0"/>
              <a:t>Targets intermixed with non-targets</a:t>
            </a:r>
          </a:p>
          <a:p>
            <a:pPr lvl="1"/>
            <a:r>
              <a:rPr lang="en-US" dirty="0" smtClean="0"/>
              <a:t>Preferable to avoid unnecessary damage</a:t>
            </a:r>
          </a:p>
          <a:p>
            <a:r>
              <a:rPr lang="en-US" dirty="0" smtClean="0"/>
              <a:t>Alternative applications of techniques</a:t>
            </a:r>
          </a:p>
          <a:p>
            <a:pPr lvl="1"/>
            <a:r>
              <a:rPr lang="en-US" dirty="0" smtClean="0"/>
              <a:t>Selecting patients in a triage situation</a:t>
            </a:r>
          </a:p>
          <a:p>
            <a:pPr lvl="1"/>
            <a:r>
              <a:rPr lang="en-US" dirty="0" smtClean="0"/>
              <a:t>Robots moving furniture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69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Decision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MDPs are a planning tool to generate policies</a:t>
            </a:r>
          </a:p>
          <a:p>
            <a:pPr lvl="1"/>
            <a:r>
              <a:rPr lang="en-US" dirty="0" smtClean="0"/>
              <a:t>A policy maps states to one and only one action</a:t>
            </a:r>
          </a:p>
          <a:p>
            <a:pPr lvl="1"/>
            <a:r>
              <a:rPr lang="en-US" dirty="0" smtClean="0"/>
              <a:t>MDPs generate optimal policies</a:t>
            </a:r>
          </a:p>
          <a:p>
            <a:r>
              <a:rPr lang="en-US" dirty="0" smtClean="0"/>
              <a:t>MDPs require observable domains</a:t>
            </a:r>
          </a:p>
          <a:p>
            <a:pPr lvl="1"/>
            <a:r>
              <a:rPr lang="en-US" dirty="0" smtClean="0"/>
              <a:t>List of potential states</a:t>
            </a:r>
          </a:p>
          <a:p>
            <a:pPr lvl="1"/>
            <a:r>
              <a:rPr lang="en-US" dirty="0" smtClean="0"/>
              <a:t>List of possible actions in each states</a:t>
            </a:r>
          </a:p>
          <a:p>
            <a:pPr lvl="1"/>
            <a:r>
              <a:rPr lang="en-US" dirty="0" smtClean="0"/>
              <a:t>State-transitions describe possible action results</a:t>
            </a:r>
          </a:p>
          <a:p>
            <a:pPr lvl="1"/>
            <a:r>
              <a:rPr lang="en-US" dirty="0" smtClean="0"/>
              <a:t>Reward function for results of each action</a:t>
            </a:r>
          </a:p>
          <a:p>
            <a:r>
              <a:rPr lang="en-US" dirty="0" smtClean="0"/>
              <a:t>Extensible to partially observable domains</a:t>
            </a:r>
          </a:p>
        </p:txBody>
      </p:sp>
    </p:spTree>
    <p:extLst>
      <p:ext uri="{BB962C8B-B14F-4D97-AF65-F5344CB8AC3E}">
        <p14:creationId xmlns:p14="http://schemas.microsoft.com/office/powerpoint/2010/main" val="2070805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Decision Processes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Value Iteration vs Policy Iteration</a:t>
                </a:r>
              </a:p>
              <a:p>
                <a:pPr lvl="1"/>
                <a:r>
                  <a:rPr lang="en-US" dirty="0" smtClean="0"/>
                  <a:t>Value – policy that maximizes expected reward</a:t>
                </a:r>
              </a:p>
              <a:p>
                <a:pPr lvl="1"/>
                <a:r>
                  <a:rPr lang="en-US" dirty="0" smtClean="0"/>
                  <a:t>Policy – policy such that no other policy is better</a:t>
                </a:r>
              </a:p>
              <a:p>
                <a:pPr lvl="1"/>
                <a:r>
                  <a:rPr lang="en-US" dirty="0" smtClean="0"/>
                  <a:t>Policy often converges much faster</a:t>
                </a:r>
              </a:p>
              <a:p>
                <a:r>
                  <a:rPr lang="en-US" dirty="0" smtClean="0"/>
                  <a:t>MDPs suffer the curse of dimensionality</a:t>
                </a:r>
              </a:p>
              <a:p>
                <a:pPr lvl="1"/>
                <a:r>
                  <a:rPr lang="en-US" dirty="0" smtClean="0"/>
                  <a:t>Naïve representation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Adding distance exacerbates the problem</a:t>
                </a:r>
              </a:p>
              <a:p>
                <a:r>
                  <a:rPr lang="en-US" dirty="0" smtClean="0"/>
                  <a:t>Despite these problems, MDPs are very powerful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3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518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Robots initially select closest target</a:t>
            </a:r>
          </a:p>
          <a:p>
            <a:r>
              <a:rPr lang="en-US" dirty="0" smtClean="0"/>
              <a:t>If that target is over-engaged, chance of switching</a:t>
            </a:r>
          </a:p>
          <a:p>
            <a:pPr lvl="1"/>
            <a:r>
              <a:rPr lang="en-US" dirty="0" smtClean="0"/>
              <a:t>Sigmoid threshold applied to this chance</a:t>
            </a:r>
          </a:p>
          <a:p>
            <a:pPr lvl="1"/>
            <a:r>
              <a:rPr lang="en-US" dirty="0" smtClean="0"/>
              <a:t>New target is chosen randomly</a:t>
            </a:r>
          </a:p>
          <a:p>
            <a:pPr lvl="1"/>
            <a:r>
              <a:rPr lang="en-US" dirty="0" smtClean="0"/>
              <a:t>Probability distribution based on distance</a:t>
            </a:r>
            <a:endParaRPr lang="en-US" dirty="0"/>
          </a:p>
          <a:p>
            <a:r>
              <a:rPr lang="en-US" dirty="0" smtClean="0"/>
              <a:t>Requires less knowledge than MDP</a:t>
            </a:r>
          </a:p>
          <a:p>
            <a:pPr lvl="1"/>
            <a:r>
              <a:rPr lang="en-US" dirty="0" smtClean="0"/>
              <a:t>Needs distance to each target</a:t>
            </a:r>
          </a:p>
          <a:p>
            <a:pPr lvl="1"/>
            <a:r>
              <a:rPr lang="en-US" dirty="0" smtClean="0"/>
              <a:t>Total number targeting current target</a:t>
            </a:r>
          </a:p>
          <a:p>
            <a:pPr lvl="1"/>
            <a:r>
              <a:rPr lang="en-US" dirty="0" smtClean="0"/>
              <a:t>Knowledge from sensors and local robots only</a:t>
            </a:r>
          </a:p>
        </p:txBody>
      </p:sp>
    </p:spTree>
    <p:extLst>
      <p:ext uri="{BB962C8B-B14F-4D97-AF65-F5344CB8AC3E}">
        <p14:creationId xmlns:p14="http://schemas.microsoft.com/office/powerpoint/2010/main" val="843780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0"/>
            <a:ext cx="8458200" cy="4037149"/>
          </a:xfrm>
        </p:spPr>
      </p:pic>
    </p:spTree>
    <p:extLst>
      <p:ext uri="{BB962C8B-B14F-4D97-AF65-F5344CB8AC3E}">
        <p14:creationId xmlns:p14="http://schemas.microsoft.com/office/powerpoint/2010/main" val="179844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- Pterodactyl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Pterodactyl Project Goals</a:t>
            </a:r>
          </a:p>
          <a:p>
            <a:r>
              <a:rPr lang="en-US" dirty="0" smtClean="0"/>
              <a:t>Project Motivation</a:t>
            </a:r>
          </a:p>
          <a:p>
            <a:r>
              <a:rPr lang="en-US" dirty="0" smtClean="0"/>
              <a:t>Background Research</a:t>
            </a:r>
          </a:p>
          <a:p>
            <a:r>
              <a:rPr lang="en-US" dirty="0" smtClean="0"/>
              <a:t>Vehicle Design</a:t>
            </a:r>
          </a:p>
          <a:p>
            <a:r>
              <a:rPr lang="en-US" dirty="0" smtClean="0"/>
              <a:t>Simulation and Control</a:t>
            </a:r>
          </a:p>
          <a:p>
            <a:pPr lvl="1"/>
            <a:r>
              <a:rPr lang="en-US" dirty="0" smtClean="0"/>
              <a:t>Airplane Mode</a:t>
            </a:r>
          </a:p>
          <a:p>
            <a:pPr lvl="1"/>
            <a:r>
              <a:rPr lang="en-US" dirty="0" smtClean="0"/>
              <a:t>Rotorcraft Mode</a:t>
            </a:r>
          </a:p>
          <a:p>
            <a:r>
              <a:rPr lang="en-US" dirty="0" smtClean="0"/>
              <a:t>Design Optimization</a:t>
            </a:r>
          </a:p>
          <a:p>
            <a:r>
              <a:rPr lang="en-US" dirty="0" smtClean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703234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and build autonomous aircraft</a:t>
            </a:r>
          </a:p>
          <a:p>
            <a:r>
              <a:rPr lang="en-US" dirty="0" smtClean="0"/>
              <a:t>Morphing design for improved versatility</a:t>
            </a:r>
          </a:p>
          <a:p>
            <a:r>
              <a:rPr lang="en-US" dirty="0" smtClean="0"/>
              <a:t>Quantify performance characteristics</a:t>
            </a:r>
          </a:p>
          <a:p>
            <a:r>
              <a:rPr lang="en-US" dirty="0" smtClean="0"/>
              <a:t>Optimize design geometry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42" y="3581399"/>
            <a:ext cx="3646033" cy="21005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6" b="14660"/>
          <a:stretch/>
        </p:blipFill>
        <p:spPr>
          <a:xfrm>
            <a:off x="4038600" y="3581401"/>
            <a:ext cx="4143737" cy="210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7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morphing UAS can adapt to its mission</a:t>
            </a:r>
          </a:p>
          <a:p>
            <a:pPr lvl="1"/>
            <a:r>
              <a:rPr lang="en-US" dirty="0" smtClean="0"/>
              <a:t>Operate as plane for covering long distances</a:t>
            </a:r>
          </a:p>
          <a:p>
            <a:pPr lvl="1"/>
            <a:r>
              <a:rPr lang="en-US" dirty="0" smtClean="0"/>
              <a:t>Operate as rotorcraft for landing/loiter</a:t>
            </a:r>
          </a:p>
          <a:p>
            <a:pPr lvl="1"/>
            <a:r>
              <a:rPr lang="en-US" dirty="0" smtClean="0"/>
              <a:t>Potential to use morphing as control surface</a:t>
            </a:r>
          </a:p>
          <a:p>
            <a:r>
              <a:rPr lang="en-US" dirty="0" smtClean="0"/>
              <a:t>Compact design is easily deployable/retrievable</a:t>
            </a:r>
          </a:p>
          <a:p>
            <a:r>
              <a:rPr lang="en-US" dirty="0" smtClean="0"/>
              <a:t>Develop techniques for quantifying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5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6-DoF simulator</a:t>
            </a:r>
          </a:p>
          <a:p>
            <a:pPr lvl="1"/>
            <a:r>
              <a:rPr lang="en-US" dirty="0" smtClean="0"/>
              <a:t>Good accuracy/speed trade off at 100 Hz</a:t>
            </a:r>
          </a:p>
          <a:p>
            <a:pPr lvl="1"/>
            <a:r>
              <a:rPr lang="en-US" dirty="0" smtClean="0"/>
              <a:t>Can be run at 1 kHz for heightened fidelity</a:t>
            </a:r>
          </a:p>
          <a:p>
            <a:pPr lvl="1"/>
            <a:r>
              <a:rPr lang="en-US" dirty="0" smtClean="0"/>
              <a:t>Implemented for Euler angles and quaternions</a:t>
            </a:r>
          </a:p>
          <a:p>
            <a:r>
              <a:rPr lang="en-US" dirty="0" smtClean="0"/>
              <a:t>NACA 0012 airfoil used for body</a:t>
            </a:r>
          </a:p>
          <a:p>
            <a:pPr lvl="1"/>
            <a:r>
              <a:rPr lang="en-US" dirty="0" smtClean="0"/>
              <a:t>Aerodynamic look-up tables utilized</a:t>
            </a:r>
          </a:p>
          <a:p>
            <a:pPr lvl="1"/>
            <a:r>
              <a:rPr lang="en-US" dirty="0" smtClean="0"/>
              <a:t>Data compiled by Trevor Bennett</a:t>
            </a:r>
          </a:p>
          <a:p>
            <a:pPr lvl="1"/>
            <a:r>
              <a:rPr lang="en-US" dirty="0" smtClean="0"/>
              <a:t>Using Strips theory for lateral/longitudinal coupling</a:t>
            </a:r>
          </a:p>
        </p:txBody>
      </p:sp>
    </p:spTree>
    <p:extLst>
      <p:ext uri="{BB962C8B-B14F-4D97-AF65-F5344CB8AC3E}">
        <p14:creationId xmlns:p14="http://schemas.microsoft.com/office/powerpoint/2010/main" val="249950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Vehicle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197" y="1198563"/>
            <a:ext cx="6101804" cy="4965641"/>
          </a:xfrm>
        </p:spPr>
      </p:pic>
    </p:spTree>
    <p:extLst>
      <p:ext uri="{BB962C8B-B14F-4D97-AF65-F5344CB8AC3E}">
        <p14:creationId xmlns:p14="http://schemas.microsoft.com/office/powerpoint/2010/main" val="256888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Vehicle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Planform</a:t>
            </a:r>
            <a:r>
              <a:rPr lang="en-US" dirty="0" smtClean="0"/>
              <a:t> on previous slide is dynamically generated by </a:t>
            </a:r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Angle to leading edge and hinge positions variable</a:t>
            </a:r>
          </a:p>
          <a:p>
            <a:pPr lvl="1"/>
            <a:r>
              <a:rPr lang="en-US" dirty="0" smtClean="0"/>
              <a:t>Green dots represent aerodynamic centers of strips</a:t>
            </a:r>
          </a:p>
          <a:p>
            <a:pPr lvl="1"/>
            <a:r>
              <a:rPr lang="en-US" dirty="0" smtClean="0"/>
              <a:t>The 4 triangular portions are treated as flat plates</a:t>
            </a:r>
          </a:p>
          <a:p>
            <a:r>
              <a:rPr lang="en-US" dirty="0" smtClean="0"/>
              <a:t>Major modification to original design</a:t>
            </a:r>
          </a:p>
          <a:p>
            <a:pPr lvl="1"/>
            <a:r>
              <a:rPr lang="en-US" dirty="0" smtClean="0"/>
              <a:t>Originally to have double coaxial center propeller</a:t>
            </a:r>
          </a:p>
          <a:p>
            <a:pPr lvl="1"/>
            <a:r>
              <a:rPr lang="en-US" dirty="0" smtClean="0"/>
              <a:t>Mechanically simpler to separate them</a:t>
            </a:r>
          </a:p>
          <a:p>
            <a:pPr lvl="1"/>
            <a:r>
              <a:rPr lang="en-US" dirty="0" smtClean="0"/>
              <a:t>Expands the control envelope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8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and Control - Airplane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 only have lift, drag and pitching moment</a:t>
            </a:r>
          </a:p>
          <a:p>
            <a:pPr lvl="1"/>
            <a:r>
              <a:rPr lang="en-US" dirty="0" smtClean="0"/>
              <a:t>Non-dimensional terms obtained from look-up table</a:t>
            </a:r>
          </a:p>
          <a:p>
            <a:pPr lvl="1"/>
            <a:r>
              <a:rPr lang="en-US" dirty="0" smtClean="0"/>
              <a:t>No control surfaces yet</a:t>
            </a:r>
          </a:p>
          <a:p>
            <a:pPr lvl="1"/>
            <a:r>
              <a:rPr lang="en-US" dirty="0" smtClean="0"/>
              <a:t>Roll, yaw and sideslip accounted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33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and Control - Rotorcraft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Forces and moments come from the propellers only</a:t>
            </a:r>
          </a:p>
          <a:p>
            <a:r>
              <a:rPr lang="en-US" dirty="0" smtClean="0"/>
              <a:t>Control strategy comes from </a:t>
            </a:r>
            <a:r>
              <a:rPr lang="en-US" dirty="0" err="1" smtClean="0"/>
              <a:t>quadcopters</a:t>
            </a:r>
            <a:endParaRPr lang="en-US" dirty="0" smtClean="0"/>
          </a:p>
          <a:p>
            <a:pPr lvl="1"/>
            <a:r>
              <a:rPr lang="en-US" dirty="0" smtClean="0"/>
              <a:t>Yawing moment comes from rotor torque</a:t>
            </a:r>
          </a:p>
          <a:p>
            <a:pPr lvl="1"/>
            <a:r>
              <a:rPr lang="en-US" dirty="0" smtClean="0"/>
              <a:t>Non-parallel axes provides additional yaw</a:t>
            </a:r>
          </a:p>
          <a:p>
            <a:r>
              <a:rPr lang="en-US" dirty="0" smtClean="0"/>
              <a:t>Inner-loop, outer-loop control</a:t>
            </a:r>
          </a:p>
          <a:p>
            <a:pPr lvl="1"/>
            <a:r>
              <a:rPr lang="en-US" dirty="0" smtClean="0"/>
              <a:t>Outer loop calculates heading</a:t>
            </a:r>
          </a:p>
          <a:p>
            <a:pPr lvl="1"/>
            <a:r>
              <a:rPr lang="en-US" dirty="0" smtClean="0"/>
              <a:t>Inner loop calculates thrust from each propeller</a:t>
            </a:r>
          </a:p>
          <a:p>
            <a:r>
              <a:rPr lang="en-US" dirty="0" smtClean="0"/>
              <a:t>Sensitive to the aircraft model</a:t>
            </a:r>
          </a:p>
        </p:txBody>
      </p:sp>
    </p:spTree>
    <p:extLst>
      <p:ext uri="{BB962C8B-B14F-4D97-AF65-F5344CB8AC3E}">
        <p14:creationId xmlns:p14="http://schemas.microsoft.com/office/powerpoint/2010/main" val="185291306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808080"/>
      </a:dk1>
      <a:lt1>
        <a:srgbClr val="FFFFFF"/>
      </a:lt1>
      <a:dk2>
        <a:srgbClr val="000000"/>
      </a:dk2>
      <a:lt2>
        <a:srgbClr val="EECD74"/>
      </a:lt2>
      <a:accent1>
        <a:srgbClr val="EEB211"/>
      </a:accent1>
      <a:accent2>
        <a:srgbClr val="002B54"/>
      </a:accent2>
      <a:accent3>
        <a:srgbClr val="AAAAAA"/>
      </a:accent3>
      <a:accent4>
        <a:srgbClr val="DADADA"/>
      </a:accent4>
      <a:accent5>
        <a:srgbClr val="F5D5AA"/>
      </a:accent5>
      <a:accent6>
        <a:srgbClr val="00264B"/>
      </a:accent6>
      <a:hlink>
        <a:srgbClr val="BC9B6A"/>
      </a:hlink>
      <a:folHlink>
        <a:srgbClr val="C5D6E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285750" indent="-285750">
          <a:buFont typeface="Arial" panose="020B0604020202020204" pitchFamily="34" charset="0"/>
          <a:buChar char="•"/>
          <a:defRPr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BC9B6A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BC9B6A"/>
        </a:dk2>
        <a:lt2>
          <a:srgbClr val="808080"/>
        </a:lt2>
        <a:accent1>
          <a:srgbClr val="EEB211"/>
        </a:accent1>
        <a:accent2>
          <a:srgbClr val="002B54"/>
        </a:accent2>
        <a:accent3>
          <a:srgbClr val="FFFFFF"/>
        </a:accent3>
        <a:accent4>
          <a:srgbClr val="DADADA"/>
        </a:accent4>
        <a:accent5>
          <a:srgbClr val="F5D5AA"/>
        </a:accent5>
        <a:accent6>
          <a:srgbClr val="00264B"/>
        </a:accent6>
        <a:hlink>
          <a:srgbClr val="EEDFB5"/>
        </a:hlink>
        <a:folHlink>
          <a:srgbClr val="C5D6E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808080"/>
        </a:dk1>
        <a:lt1>
          <a:srgbClr val="FFFFFF"/>
        </a:lt1>
        <a:dk2>
          <a:srgbClr val="000000"/>
        </a:dk2>
        <a:lt2>
          <a:srgbClr val="BC9B6A"/>
        </a:lt2>
        <a:accent1>
          <a:srgbClr val="EEB211"/>
        </a:accent1>
        <a:accent2>
          <a:srgbClr val="002B54"/>
        </a:accent2>
        <a:accent3>
          <a:srgbClr val="AAAAAA"/>
        </a:accent3>
        <a:accent4>
          <a:srgbClr val="DADADA"/>
        </a:accent4>
        <a:accent5>
          <a:srgbClr val="F5D5AA"/>
        </a:accent5>
        <a:accent6>
          <a:srgbClr val="00264B"/>
        </a:accent6>
        <a:hlink>
          <a:srgbClr val="EEDFB5"/>
        </a:hlink>
        <a:folHlink>
          <a:srgbClr val="C5D6E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808080"/>
        </a:dk1>
        <a:lt1>
          <a:srgbClr val="FFFFFF"/>
        </a:lt1>
        <a:dk2>
          <a:srgbClr val="000000"/>
        </a:dk2>
        <a:lt2>
          <a:srgbClr val="EEDFB5"/>
        </a:lt2>
        <a:accent1>
          <a:srgbClr val="EEB211"/>
        </a:accent1>
        <a:accent2>
          <a:srgbClr val="002B54"/>
        </a:accent2>
        <a:accent3>
          <a:srgbClr val="AAAAAA"/>
        </a:accent3>
        <a:accent4>
          <a:srgbClr val="DADADA"/>
        </a:accent4>
        <a:accent5>
          <a:srgbClr val="F5D5AA"/>
        </a:accent5>
        <a:accent6>
          <a:srgbClr val="00264B"/>
        </a:accent6>
        <a:hlink>
          <a:srgbClr val="BC9B6A"/>
        </a:hlink>
        <a:folHlink>
          <a:srgbClr val="C5D6E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17616</TotalTime>
  <Words>551</Words>
  <Application>Microsoft Office PowerPoint</Application>
  <PresentationFormat>On-screen Show (4:3)</PresentationFormat>
  <Paragraphs>119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ＭＳ Ｐゴシック</vt:lpstr>
      <vt:lpstr>Arial</vt:lpstr>
      <vt:lpstr>Calibri</vt:lpstr>
      <vt:lpstr>Cambria Math</vt:lpstr>
      <vt:lpstr>Default Design</vt:lpstr>
      <vt:lpstr>Research Summary 2013-14 Academic Year</vt:lpstr>
      <vt:lpstr>Overview - Pterodactyl</vt:lpstr>
      <vt:lpstr>Project Goals</vt:lpstr>
      <vt:lpstr>Project Motivation</vt:lpstr>
      <vt:lpstr>Background Research</vt:lpstr>
      <vt:lpstr>Vehicle Design</vt:lpstr>
      <vt:lpstr>Vehicle Design</vt:lpstr>
      <vt:lpstr>Simulation and Control - Airplane</vt:lpstr>
      <vt:lpstr>Simulation and Control - Rotorcraft</vt:lpstr>
      <vt:lpstr>Design Optimization</vt:lpstr>
      <vt:lpstr>Future Work </vt:lpstr>
      <vt:lpstr>Overview – Dynamic Resource Allocation</vt:lpstr>
      <vt:lpstr>Project Goals</vt:lpstr>
      <vt:lpstr>Project Motivation</vt:lpstr>
      <vt:lpstr>Markov Decision Processes</vt:lpstr>
      <vt:lpstr>Markov Decision Processes</vt:lpstr>
      <vt:lpstr>Distributed Clustering</vt:lpstr>
      <vt:lpstr>Preliminary Results</vt:lpstr>
    </vt:vector>
  </TitlesOfParts>
  <Company>Susan Thesing Graphic 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 Presentation Title</dc:title>
  <dc:creator>Georgia Tech</dc:creator>
  <cp:lastModifiedBy>Kyle</cp:lastModifiedBy>
  <cp:revision>659</cp:revision>
  <cp:lastPrinted>2012-02-29T02:49:37Z</cp:lastPrinted>
  <dcterms:created xsi:type="dcterms:W3CDTF">2007-11-12T20:44:08Z</dcterms:created>
  <dcterms:modified xsi:type="dcterms:W3CDTF">2014-05-09T15:04:07Z</dcterms:modified>
</cp:coreProperties>
</file>