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2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229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7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7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64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54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36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8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83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8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6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4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5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17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88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E3A6C-D8E8-4C14-8EE6-F3DF6B27AC9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10EE-ED4F-4218-9ECD-CD6C117D7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69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91303-1F4C-4A64-8236-A02408604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30F9C5-B3F6-41F8-BA29-8FBDAFF7D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A0E202E-7925-4BD5-B538-584F1135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8092"/>
            <a:ext cx="9905999" cy="3541714"/>
          </a:xfrm>
        </p:spPr>
        <p:txBody>
          <a:bodyPr/>
          <a:lstStyle/>
          <a:p>
            <a:r>
              <a:rPr lang="ru-RU" dirty="0" err="1"/>
              <a:t>Azure</a:t>
            </a:r>
            <a:r>
              <a:rPr lang="ru-RU" dirty="0"/>
              <a:t> — это постоянно расширяющийся набор служб облачных вычислений, который помогает вашей организации решать бизнес-задачи. </a:t>
            </a:r>
            <a:r>
              <a:rPr lang="ru-RU" dirty="0" err="1"/>
              <a:t>Azure</a:t>
            </a:r>
            <a:r>
              <a:rPr lang="ru-RU" dirty="0"/>
              <a:t> предоставляет вам свободу создания и развертывания приложений, а также управления ими в обширной глобальной сети с использованием ваших любимых инструментов и платформ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9FE97-7392-4DBC-9A72-2AA3160AC587}"/>
              </a:ext>
            </a:extLst>
          </p:cNvPr>
          <p:cNvSpPr txBox="1"/>
          <p:nvPr/>
        </p:nvSpPr>
        <p:spPr>
          <a:xfrm>
            <a:off x="1141412" y="538293"/>
            <a:ext cx="1009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Что такое </a:t>
            </a:r>
            <a:r>
              <a:rPr lang="en-US" sz="3600" dirty="0"/>
              <a:t>Microsoft Azure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5221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A0E202E-7925-4BD5-B538-584F1135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8092"/>
            <a:ext cx="9905999" cy="354171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.NET</a:t>
            </a:r>
            <a:br>
              <a:rPr lang="en-US" dirty="0"/>
            </a:br>
            <a:r>
              <a:rPr lang="ru-RU" dirty="0"/>
              <a:t>Облачная платформа </a:t>
            </a:r>
            <a:r>
              <a:rPr lang="ru-RU" dirty="0" err="1"/>
              <a:t>Azure</a:t>
            </a:r>
            <a:r>
              <a:rPr lang="ru-RU" dirty="0"/>
              <a:t> поддерживает платформу разработки .NET, также созданную и поддерживаемую компанией </a:t>
            </a:r>
            <a:r>
              <a:rPr lang="ru-RU" dirty="0" err="1"/>
              <a:t>Microsoft</a:t>
            </a:r>
            <a:r>
              <a:rPr lang="ru-RU" dirty="0"/>
              <a:t>. </a:t>
            </a:r>
          </a:p>
          <a:p>
            <a:r>
              <a:rPr lang="ru-RU" dirty="0" err="1"/>
              <a:t>Java</a:t>
            </a:r>
            <a:br>
              <a:rPr lang="en-US" dirty="0"/>
            </a:br>
            <a:r>
              <a:rPr lang="ru-RU" dirty="0"/>
              <a:t>Язык программирования </a:t>
            </a:r>
            <a:r>
              <a:rPr lang="ru-RU" dirty="0" err="1"/>
              <a:t>Java</a:t>
            </a:r>
            <a:r>
              <a:rPr lang="ru-RU" dirty="0"/>
              <a:t> интегрирован с </a:t>
            </a:r>
            <a:r>
              <a:rPr lang="ru-RU" dirty="0" err="1"/>
              <a:t>Azure</a:t>
            </a:r>
            <a:r>
              <a:rPr lang="ru-RU" dirty="0"/>
              <a:t>. Он подходит для создания и развертывания веб-приложений, работы с базами данных, взаимодействия с сервисной шиной, интернетом вещей, когнитивными сервисами и др.</a:t>
            </a:r>
          </a:p>
          <a:p>
            <a:endParaRPr lang="ru-RU" dirty="0"/>
          </a:p>
          <a:p>
            <a:r>
              <a:rPr lang="ru-RU" dirty="0"/>
              <a:t>Node.js (</a:t>
            </a:r>
            <a:r>
              <a:rPr lang="ru-RU" dirty="0" err="1"/>
              <a:t>JavaScript</a:t>
            </a:r>
            <a:r>
              <a:rPr lang="ru-RU" dirty="0"/>
              <a:t>)</a:t>
            </a:r>
            <a:br>
              <a:rPr lang="en-US" dirty="0"/>
            </a:br>
            <a:r>
              <a:rPr lang="ru-RU" dirty="0"/>
              <a:t>Язык </a:t>
            </a:r>
            <a:r>
              <a:rPr lang="ru-RU" dirty="0" err="1"/>
              <a:t>JavaScript</a:t>
            </a:r>
            <a:r>
              <a:rPr lang="ru-RU" dirty="0"/>
              <a:t> и его серверный фреймворк Node.js интегрированы с </a:t>
            </a:r>
            <a:r>
              <a:rPr lang="ru-RU" dirty="0" err="1"/>
              <a:t>Azure</a:t>
            </a:r>
            <a:r>
              <a:rPr lang="ru-RU" dirty="0"/>
              <a:t>. В рамках совместной работы платформ доступны разработка и размещение приложений, решения для хранения данных, поддержание безопасности инфраструктуры, мониторинг и ведение журнала, обмен сообщениями</a:t>
            </a:r>
            <a:r>
              <a:rPr lang="en-US" dirty="0"/>
              <a:t> </a:t>
            </a:r>
            <a:r>
              <a:rPr lang="ru-RU" dirty="0"/>
              <a:t>и др.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9FE97-7392-4DBC-9A72-2AA3160AC587}"/>
              </a:ext>
            </a:extLst>
          </p:cNvPr>
          <p:cNvSpPr txBox="1"/>
          <p:nvPr/>
        </p:nvSpPr>
        <p:spPr>
          <a:xfrm>
            <a:off x="1141412" y="538293"/>
            <a:ext cx="1009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Языки поддерживаемые </a:t>
            </a:r>
            <a:r>
              <a:rPr lang="en-US" sz="3600" dirty="0"/>
              <a:t>Microsoft Azure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023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A0E202E-7925-4BD5-B538-584F1135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8092"/>
            <a:ext cx="9905999" cy="3541714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/>
              <a:t>Python</a:t>
            </a:r>
            <a:br>
              <a:rPr lang="en-US" dirty="0"/>
            </a:br>
            <a:r>
              <a:rPr lang="ru-RU" dirty="0"/>
              <a:t>Язык программирования </a:t>
            </a:r>
            <a:r>
              <a:rPr lang="ru-RU" dirty="0" err="1"/>
              <a:t>Python</a:t>
            </a:r>
            <a:r>
              <a:rPr lang="ru-RU" dirty="0"/>
              <a:t> поддерживается облаком </a:t>
            </a:r>
            <a:r>
              <a:rPr lang="ru-RU" dirty="0" err="1"/>
              <a:t>Azure</a:t>
            </a:r>
            <a:r>
              <a:rPr lang="ru-RU" dirty="0"/>
              <a:t>. В рамках платформы его можно использовать для создания и развертывания приложений, создания алгоритмов искусственного интеллекта и машинного обучения, обеспечения безопасности инфраструктуры и др.</a:t>
            </a:r>
          </a:p>
          <a:p>
            <a:endParaRPr lang="ru-RU" dirty="0"/>
          </a:p>
          <a:p>
            <a:r>
              <a:rPr lang="ru-RU" dirty="0"/>
              <a:t>PHP</a:t>
            </a:r>
            <a:br>
              <a:rPr lang="en-US" dirty="0"/>
            </a:br>
            <a:r>
              <a:rPr lang="ru-RU" dirty="0"/>
              <a:t>Язык PHP на данный момент поддерживает наименьший функционал в облаке </a:t>
            </a:r>
            <a:r>
              <a:rPr lang="ru-RU" dirty="0" err="1"/>
              <a:t>Azure</a:t>
            </a:r>
            <a:r>
              <a:rPr lang="ru-RU" dirty="0"/>
              <a:t> по сравнению с другими интегрированными языками. Разработчики могут создать и развернуть веб-приложение PHP в </a:t>
            </a:r>
            <a:r>
              <a:rPr lang="ru-RU" dirty="0" err="1"/>
              <a:t>Azure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Go</a:t>
            </a:r>
            <a:br>
              <a:rPr lang="en-US" dirty="0"/>
            </a:br>
            <a:r>
              <a:rPr lang="ru-RU" dirty="0"/>
              <a:t>Среди других возможностей, с помощью языка программирования </a:t>
            </a:r>
            <a:r>
              <a:rPr lang="ru-RU" dirty="0" err="1"/>
              <a:t>Go</a:t>
            </a:r>
            <a:r>
              <a:rPr lang="ru-RU" dirty="0"/>
              <a:t> можно развертывать виртуальные машины, передавать объекты в хранилище BLOB, подключаться к базам данных SQL </a:t>
            </a:r>
            <a:r>
              <a:rPr lang="ru-RU" dirty="0" err="1"/>
              <a:t>Azure</a:t>
            </a:r>
            <a:r>
              <a:rPr lang="ru-RU" dirty="0"/>
              <a:t>, </a:t>
            </a:r>
            <a:r>
              <a:rPr lang="ru-RU" dirty="0" err="1"/>
              <a:t>PostgreSQL</a:t>
            </a:r>
            <a:r>
              <a:rPr lang="ru-RU" dirty="0"/>
              <a:t> и </a:t>
            </a:r>
            <a:r>
              <a:rPr lang="ru-RU" dirty="0" err="1"/>
              <a:t>MySQL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9FE97-7392-4DBC-9A72-2AA3160AC587}"/>
              </a:ext>
            </a:extLst>
          </p:cNvPr>
          <p:cNvSpPr txBox="1"/>
          <p:nvPr/>
        </p:nvSpPr>
        <p:spPr>
          <a:xfrm>
            <a:off x="1141412" y="538293"/>
            <a:ext cx="1009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Языки поддерживаемые </a:t>
            </a:r>
            <a:r>
              <a:rPr lang="en-US" sz="3600" dirty="0"/>
              <a:t>Microsoft Azure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809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A0E202E-7925-4BD5-B538-584F1135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8092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Облачные сервисы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Azure</a:t>
            </a:r>
            <a:r>
              <a:rPr lang="ru-RU" dirty="0"/>
              <a:t> предоставляются в соответствии с моделью </a:t>
            </a:r>
            <a:r>
              <a:rPr lang="en-US" dirty="0"/>
              <a:t>“</a:t>
            </a:r>
            <a:r>
              <a:rPr lang="ru-RU" dirty="0"/>
              <a:t>оплата по мере использования</a:t>
            </a:r>
            <a:r>
              <a:rPr lang="en-US" dirty="0"/>
              <a:t>”</a:t>
            </a:r>
            <a:r>
              <a:rPr lang="ru-RU" dirty="0"/>
              <a:t>: стоимость облачного сервиса определяется потребленными ресурсами. Для выполнения приложения, как правило, необходимы три типа ресурсов – для вычислений, для хранения данных и для обмена данными. С июня 2013 года потребление вычислительных ресурсов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Azure</a:t>
            </a:r>
            <a:r>
              <a:rPr lang="ru-RU" dirty="0"/>
              <a:t> (эффективное время работы виртуальных машин, облачных сервисов, мобильных сервисов или веб-сайтов) рассчитывается и оплачивается поминутно, а не за каждый час, как это было ранее. Также с июня 2013 года не взимается плата за остановленную виртуальную машину.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9FE97-7392-4DBC-9A72-2AA3160AC587}"/>
              </a:ext>
            </a:extLst>
          </p:cNvPr>
          <p:cNvSpPr txBox="1"/>
          <p:nvPr/>
        </p:nvSpPr>
        <p:spPr>
          <a:xfrm>
            <a:off x="1141412" y="538293"/>
            <a:ext cx="1009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Стоимость пользования </a:t>
            </a:r>
            <a:r>
              <a:rPr lang="en-US" sz="3600" dirty="0"/>
              <a:t>Microsoft Azure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1306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A0E202E-7925-4BD5-B538-584F1135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8092"/>
            <a:ext cx="9905999" cy="4243592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Azure</a:t>
            </a:r>
            <a:r>
              <a:rPr lang="ru-RU" dirty="0"/>
              <a:t> соответствует следующим стандартам: GDPR, ISO 27001, ISO 27017, ISO 27018, ISO 20000-1, ISO 22301, ISO 9001 и другим.</a:t>
            </a:r>
          </a:p>
          <a:p>
            <a:r>
              <a:rPr lang="ru-RU" dirty="0"/>
              <a:t>Данные на платформе </a:t>
            </a:r>
            <a:r>
              <a:rPr lang="ru-RU" dirty="0" err="1"/>
              <a:t>Azure</a:t>
            </a:r>
            <a:r>
              <a:rPr lang="ru-RU" dirty="0"/>
              <a:t> шифруются при передаче, за исключением данных, которые перемещаются в контролируемых пользователем сетях (таких как </a:t>
            </a:r>
            <a:r>
              <a:rPr lang="ru-RU" dirty="0" err="1"/>
              <a:t>Azure</a:t>
            </a:r>
            <a:r>
              <a:rPr lang="ru-RU" dirty="0"/>
              <a:t> </a:t>
            </a:r>
            <a:r>
              <a:rPr lang="ru-RU" dirty="0" err="1"/>
              <a:t>Virtual</a:t>
            </a:r>
            <a:r>
              <a:rPr lang="ru-RU" dirty="0"/>
              <a:t> </a:t>
            </a:r>
            <a:r>
              <a:rPr lang="ru-RU" dirty="0" err="1"/>
              <a:t>Networks</a:t>
            </a:r>
            <a:r>
              <a:rPr lang="ru-RU" dirty="0"/>
              <a:t> и </a:t>
            </a:r>
            <a:r>
              <a:rPr lang="ru-RU" dirty="0" err="1"/>
              <a:t>ExpressRoute</a:t>
            </a:r>
            <a:r>
              <a:rPr lang="ru-RU" dirty="0"/>
              <a:t>). Пользователь несет ответственность за шифрование данных в сети, которую он контролирует</a:t>
            </a:r>
          </a:p>
          <a:p>
            <a:r>
              <a:rPr lang="ru-RU" dirty="0"/>
              <a:t>С точки зрения физической безопасности дата-центров применяется многоуровневый подход. Авторизация осуществляется на уровне периметра объекта, внешнего периметра здания, внутри здания и на этажах дата-центра, что позволяет исключить несанкционированный физический доступ к облачным данным </a:t>
            </a:r>
            <a:r>
              <a:rPr lang="ru-RU" dirty="0" err="1"/>
              <a:t>Azure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9FE97-7392-4DBC-9A72-2AA3160AC587}"/>
              </a:ext>
            </a:extLst>
          </p:cNvPr>
          <p:cNvSpPr txBox="1"/>
          <p:nvPr/>
        </p:nvSpPr>
        <p:spPr>
          <a:xfrm>
            <a:off x="1141412" y="538293"/>
            <a:ext cx="1009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Безопасность </a:t>
            </a:r>
            <a:r>
              <a:rPr lang="en-US" sz="3600" dirty="0"/>
              <a:t>Microsoft Azure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2877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9FE97-7392-4DBC-9A72-2AA3160AC587}"/>
              </a:ext>
            </a:extLst>
          </p:cNvPr>
          <p:cNvSpPr txBox="1"/>
          <p:nvPr/>
        </p:nvSpPr>
        <p:spPr>
          <a:xfrm>
            <a:off x="3641331" y="395680"/>
            <a:ext cx="525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Охват </a:t>
            </a:r>
            <a:r>
              <a:rPr lang="en-US" sz="3600" dirty="0"/>
              <a:t>Microsoft Azure</a:t>
            </a:r>
            <a:endParaRPr lang="ru-RU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41BF38-FA0B-49A5-9E2E-BBA0C47A53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78" y="1114359"/>
            <a:ext cx="9537773" cy="543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58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9FE97-7392-4DBC-9A72-2AA3160AC587}"/>
              </a:ext>
            </a:extLst>
          </p:cNvPr>
          <p:cNvSpPr txBox="1"/>
          <p:nvPr/>
        </p:nvSpPr>
        <p:spPr>
          <a:xfrm>
            <a:off x="3641331" y="395680"/>
            <a:ext cx="525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Охват </a:t>
            </a:r>
            <a:r>
              <a:rPr lang="en-US" sz="3600" dirty="0"/>
              <a:t>Microsoft Azure</a:t>
            </a:r>
            <a:endParaRPr lang="ru-RU" sz="36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48A3DC66-6F4F-4827-8A38-97669EED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июль 2019 года облако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Azure</a:t>
            </a:r>
            <a:r>
              <a:rPr lang="ru-RU" dirty="0"/>
              <a:t> доступно в 54 регионах и 140 странах. </a:t>
            </a:r>
            <a:r>
              <a:rPr lang="ru-RU" dirty="0" err="1"/>
              <a:t>ЦОДы</a:t>
            </a:r>
            <a:r>
              <a:rPr lang="ru-RU" dirty="0"/>
              <a:t> располагаются в 15 странах</a:t>
            </a:r>
          </a:p>
          <a:p>
            <a:endParaRPr lang="ru-RU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1F8BD941-80C9-403C-8C74-454ACE8C0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90712"/>
              </p:ext>
            </p:extLst>
          </p:nvPr>
        </p:nvGraphicFramePr>
        <p:xfrm>
          <a:off x="1646106" y="3714536"/>
          <a:ext cx="812800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269095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48861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9368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0972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Америка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Европа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Азиатско-Тихоокеанский регион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Ближний </a:t>
                      </a:r>
                      <a:r>
                        <a:rPr lang="ru-RU" dirty="0" err="1">
                          <a:effectLst/>
                        </a:rPr>
                        <a:t>Востоки</a:t>
                      </a:r>
                      <a:r>
                        <a:rPr lang="ru-RU" dirty="0">
                          <a:effectLst/>
                        </a:rPr>
                        <a:t> Африка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63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США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Канада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Бразилия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Франция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Великобритания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Германия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Швейцария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Норвегия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Австралия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Китай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Индия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Япония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Южная Корея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ЮАР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ОАЭ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72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91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9FE97-7392-4DBC-9A72-2AA3160AC587}"/>
              </a:ext>
            </a:extLst>
          </p:cNvPr>
          <p:cNvSpPr txBox="1"/>
          <p:nvPr/>
        </p:nvSpPr>
        <p:spPr>
          <a:xfrm>
            <a:off x="3163159" y="2828487"/>
            <a:ext cx="6526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4583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79</TotalTime>
  <Words>520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Контур</vt:lpstr>
      <vt:lpstr>Microsoft azure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</dc:title>
  <dc:creator>Dmitry</dc:creator>
  <cp:lastModifiedBy>Dmitry</cp:lastModifiedBy>
  <cp:revision>5</cp:revision>
  <dcterms:created xsi:type="dcterms:W3CDTF">2020-01-15T14:04:46Z</dcterms:created>
  <dcterms:modified xsi:type="dcterms:W3CDTF">2020-01-15T15:23:50Z</dcterms:modified>
</cp:coreProperties>
</file>