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20"/>
  </p:notesMasterIdLst>
  <p:handoutMasterIdLst>
    <p:handoutMasterId r:id="rId21"/>
  </p:handoutMasterIdLst>
  <p:sldIdLst>
    <p:sldId id="399" r:id="rId7"/>
    <p:sldId id="382" r:id="rId8"/>
    <p:sldId id="425" r:id="rId9"/>
    <p:sldId id="427" r:id="rId10"/>
    <p:sldId id="424" r:id="rId11"/>
    <p:sldId id="428" r:id="rId12"/>
    <p:sldId id="429" r:id="rId13"/>
    <p:sldId id="430" r:id="rId14"/>
    <p:sldId id="433" r:id="rId15"/>
    <p:sldId id="432" r:id="rId16"/>
    <p:sldId id="431" r:id="rId17"/>
    <p:sldId id="387" r:id="rId18"/>
    <p:sldId id="3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5"/>
            <p14:sldId id="427"/>
            <p14:sldId id="424"/>
            <p14:sldId id="428"/>
            <p14:sldId id="429"/>
            <p14:sldId id="430"/>
            <p14:sldId id="433"/>
            <p14:sldId id="432"/>
            <p14:sldId id="431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1550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06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-как пример одного из ML алгоритмов, используемых в продукте 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Analytics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задачи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Churn prediction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Компьютерное зрение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рукописного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печатного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 (OCR) 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текста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паспортов, номеров машин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 и речь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речи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аудио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-Табличные данные	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Регрессия (оценка)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Временные ряды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Трейдинг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спроса, продаж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Генеративки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картинок, текстов, речи, аудио, схемы,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</a:t>
            </a: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изображений: калоризация,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Resolution </a:t>
            </a:r>
          </a:p>
          <a:p>
            <a:pPr lvl="0"/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Обучение с подкреплением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Роботы, автопилоты,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дроны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игровая среда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Генетические алгоритмы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Оптимизация, генерация архитектур НС, подбор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Непредсказуемый результат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старте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Повторяемые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адекватными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подводить. Конкретные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непредсказуемо влиять на результат.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работать по заранее продуманному проектному плану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может быть только на отдельные этапы. По мере продвижения планы нуждаются в корректировке: часто нужно перебрать разные гипотезы, не зная на перед, какая сработает.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высокое значение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пилотного проекта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Пилотный проект позволяет на старте провести диагностику подходов к решению с учетом конкретных данных и получить первичное представление о возможности решения данной конкретной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Работают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короткие итерации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Лучше работают короткие итерации от одной недели – т.к. оперативно среагировать на возникающие проблемы.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собранной базы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результат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Качество, размер базы кардинально влияют на конечный результат. Если база не может быть собрана – проект обречен на старте.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Высокая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нестабильность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Поменялись условия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перестала работать, например, для картинок может измениться освещение, цвет.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реализации значительно зависит от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вычислительных мощностей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удлиняют процесс разработки.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9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подбора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 (неизменяемые параметры НС, НЕ изменяются самой </a:t>
            </a:r>
            <a:r>
              <a:rPr lang="ru-RU" dirty="0" err="1" smtClean="0"/>
              <a:t>нейросетью</a:t>
            </a:r>
            <a:r>
              <a:rPr lang="ru-RU" dirty="0" smtClean="0"/>
              <a:t> в процессе обучения)</a:t>
            </a:r>
          </a:p>
          <a:p>
            <a:r>
              <a:rPr lang="ru-RU" dirty="0" smtClean="0"/>
              <a:t>К ним относятся:</a:t>
            </a:r>
          </a:p>
          <a:p>
            <a:r>
              <a:rPr lang="ru-RU" dirty="0" smtClean="0"/>
              <a:t>количество слоев в модели;</a:t>
            </a:r>
          </a:p>
          <a:p>
            <a:r>
              <a:rPr lang="ru-RU" dirty="0" smtClean="0"/>
              <a:t>типы слоев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количество нейронов в каждом слое;</a:t>
            </a:r>
          </a:p>
          <a:p>
            <a:r>
              <a:rPr lang="ru-RU" dirty="0" smtClean="0"/>
              <a:t>скорость обучения (</a:t>
            </a:r>
            <a:r>
              <a:rPr lang="ru-RU" dirty="0" err="1" smtClean="0"/>
              <a:t>learning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размер мини-выборки при обучении (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size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функция ошибки </a:t>
            </a:r>
          </a:p>
          <a:p>
            <a:r>
              <a:rPr lang="ru-RU" dirty="0" smtClean="0"/>
              <a:t>Основная задача разработчиков – найти такое сочетание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, при котором будет достигнута максимальная точность работы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1403" y="2092743"/>
            <a:ext cx="9349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слоев в модели;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</a:t>
            </a:r>
            <a:r>
              <a:rPr lang="ru-RU" sz="2400" dirty="0" smtClean="0"/>
              <a:t>ипы слоев НС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нейронов в каждом слое;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корость обучения (</a:t>
            </a:r>
            <a:r>
              <a:rPr lang="en-US" sz="2400" dirty="0" smtClean="0"/>
              <a:t>learning rate</a:t>
            </a:r>
            <a:r>
              <a:rPr lang="ru-RU" sz="24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азмер мини-выборки при обучении (</a:t>
            </a:r>
            <a:r>
              <a:rPr lang="en-US" sz="2400" dirty="0" smtClean="0"/>
              <a:t>batch size</a:t>
            </a:r>
            <a:r>
              <a:rPr lang="ru-RU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</a:t>
            </a:r>
            <a:r>
              <a:rPr lang="ru-RU" sz="2400" dirty="0" smtClean="0"/>
              <a:t>ункция ошибки </a:t>
            </a:r>
          </a:p>
        </p:txBody>
      </p:sp>
    </p:spTree>
    <p:extLst>
      <p:ext uri="{BB962C8B-B14F-4D97-AF65-F5344CB8AC3E}">
        <p14:creationId xmlns:p14="http://schemas.microsoft.com/office/powerpoint/2010/main" val="29151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4712607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1800" dirty="0"/>
              <a:t>AI: Data science and Neural </a:t>
            </a:r>
            <a:r>
              <a:rPr lang="en-US" sz="1800" dirty="0" smtClean="0"/>
              <a:t>Networks</a:t>
            </a:r>
            <a:endParaRPr lang="ru-RU" sz="1800" dirty="0" smtClean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 smtClean="0"/>
              <a:t>AI Project</a:t>
            </a:r>
          </a:p>
          <a:p>
            <a:pPr lvl="1"/>
            <a:r>
              <a:rPr lang="en-US" sz="1800" dirty="0" smtClean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  <a:endParaRPr lang="en-US" sz="1800" dirty="0" smtClean="0"/>
          </a:p>
          <a:p>
            <a:pPr lvl="1"/>
            <a:r>
              <a:rPr lang="en-US" sz="1800" dirty="0" smtClean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/>
            <a:r>
              <a:rPr lang="en-US" sz="1800" dirty="0" smtClean="0"/>
              <a:t>Deployment </a:t>
            </a:r>
            <a:r>
              <a:rPr lang="en-US" sz="1800" dirty="0"/>
              <a:t>and Integration</a:t>
            </a:r>
            <a:endParaRPr lang="en-US" sz="18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3143" y="2436741"/>
            <a:ext cx="3663043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0520" y="1778165"/>
            <a:ext cx="6096000" cy="35803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376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1254" y="2636219"/>
            <a:ext cx="7642746" cy="196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endParaRPr lang="en-US" sz="2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736" y="1778165"/>
            <a:ext cx="7419833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Непредсказуемый результат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старте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Невозможно работать по заранее продуманному проектному плану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Крайне высокое значение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пилотного проекта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Работают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короткие итерации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Влияние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собранной базы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результат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Высокая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нестабильность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 </a:t>
            </a:r>
            <a:r>
              <a:rPr lang="en-US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Скорость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реализации значительно зависит от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вычислительных мощностей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NN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8" y="1622888"/>
            <a:ext cx="2844837" cy="4516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3" y="2195340"/>
            <a:ext cx="4903448" cy="31357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121"/>
                </a:solidFill>
                <a:latin typeface="Courier New" panose="02070309020205020404" pitchFamily="49" charset="0"/>
              </a:rPr>
              <a:t>0.092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0.091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5" y="1571321"/>
            <a:ext cx="2388617" cy="4638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80" y="2204866"/>
            <a:ext cx="4677546" cy="30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1192</TotalTime>
  <Words>743</Words>
  <Application>Microsoft Office PowerPoint</Application>
  <PresentationFormat>Widescreen</PresentationFormat>
  <Paragraphs>133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Gibson</vt:lpstr>
      <vt:lpstr>Gibson Light</vt:lpstr>
      <vt:lpstr>Lucida Grande</vt:lpstr>
      <vt:lpstr>Times New Roman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81</cp:revision>
  <dcterms:created xsi:type="dcterms:W3CDTF">2018-02-02T10:27:49Z</dcterms:created>
  <dcterms:modified xsi:type="dcterms:W3CDTF">2023-03-03T06:30:54Z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