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19"/>
  </p:notesMasterIdLst>
  <p:handoutMasterIdLst>
    <p:handoutMasterId r:id="rId20"/>
  </p:handoutMasterIdLst>
  <p:sldIdLst>
    <p:sldId id="399" r:id="rId7"/>
    <p:sldId id="382" r:id="rId8"/>
    <p:sldId id="425" r:id="rId9"/>
    <p:sldId id="427" r:id="rId10"/>
    <p:sldId id="424" r:id="rId11"/>
    <p:sldId id="428" r:id="rId12"/>
    <p:sldId id="429" r:id="rId13"/>
    <p:sldId id="430" r:id="rId14"/>
    <p:sldId id="432" r:id="rId15"/>
    <p:sldId id="431" r:id="rId16"/>
    <p:sldId id="387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5"/>
            <p14:sldId id="427"/>
            <p14:sldId id="424"/>
            <p14:sldId id="428"/>
            <p14:sldId id="429"/>
            <p14:sldId id="430"/>
            <p14:sldId id="432"/>
            <p14:sldId id="431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1550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6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-как пример одного из ML алгоритмов, используемых в продукте 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Analytics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задачи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Churn prediction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Обучение с подкреплением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игровая среда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Возможна автоматизация в части подбора значений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3143" y="2436741"/>
            <a:ext cx="3663043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0520" y="1778165"/>
            <a:ext cx="6096000" cy="35803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37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1254" y="2636219"/>
            <a:ext cx="7642746" cy="196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endParaRPr lang="en-US" sz="2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736" y="1778165"/>
            <a:ext cx="7419833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Непредсказуемый результат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старте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Невозможно работать по заранее продуманному проектному плану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Крайне высокое значение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пилотного проекта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Работают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короткие итерации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Влияние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собранной базы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результат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нестабильность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</a:t>
            </a:r>
            <a:r>
              <a:rPr lang="en-US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Скорость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реализации значительно зависит от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вычислительных 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8" y="1736584"/>
            <a:ext cx="2765330" cy="4089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80" y="956917"/>
            <a:ext cx="399153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403" y="2092743"/>
            <a:ext cx="934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слоев в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</a:t>
            </a:r>
            <a:r>
              <a:rPr lang="ru-RU" sz="2400" dirty="0" smtClean="0"/>
              <a:t>ипы слоев НС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нейронов в каждом слое;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корость обучения (</a:t>
            </a:r>
            <a:r>
              <a:rPr lang="en-US" sz="2400" dirty="0" smtClean="0"/>
              <a:t>learning rate</a:t>
            </a:r>
            <a:r>
              <a:rPr lang="ru-RU" sz="24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азмер мини-выборки при обучении (</a:t>
            </a:r>
            <a:r>
              <a:rPr lang="en-US" sz="2400" dirty="0" smtClean="0"/>
              <a:t>batch size</a:t>
            </a:r>
            <a:r>
              <a:rPr lang="ru-RU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</a:t>
            </a:r>
            <a:r>
              <a:rPr lang="ru-RU" sz="2400" dirty="0" smtClean="0"/>
              <a:t>ункция ошибки </a:t>
            </a:r>
          </a:p>
        </p:txBody>
      </p:sp>
    </p:spTree>
    <p:extLst>
      <p:ext uri="{BB962C8B-B14F-4D97-AF65-F5344CB8AC3E}">
        <p14:creationId xmlns:p14="http://schemas.microsoft.com/office/powerpoint/2010/main" val="29151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1128</TotalTime>
  <Words>676</Words>
  <Application>Microsoft Office PowerPoint</Application>
  <PresentationFormat>Widescreen</PresentationFormat>
  <Paragraphs>124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Gibson</vt:lpstr>
      <vt:lpstr>Gibson Light</vt:lpstr>
      <vt:lpstr>Lucida Grande</vt:lpstr>
      <vt:lpstr>Times New Roman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77</cp:revision>
  <dcterms:created xsi:type="dcterms:W3CDTF">2018-02-02T10:27:49Z</dcterms:created>
  <dcterms:modified xsi:type="dcterms:W3CDTF">2023-02-27T14:30:59Z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