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402" r:id="rId5"/>
    <p:sldId id="405" r:id="rId6"/>
    <p:sldId id="421" r:id="rId7"/>
    <p:sldId id="385" r:id="rId8"/>
    <p:sldId id="462" r:id="rId9"/>
    <p:sldId id="461" r:id="rId10"/>
    <p:sldId id="465" r:id="rId11"/>
    <p:sldId id="467" r:id="rId12"/>
    <p:sldId id="463" r:id="rId13"/>
    <p:sldId id="468" r:id="rId14"/>
    <p:sldId id="387" r:id="rId15"/>
    <p:sldId id="377" r:id="rId16"/>
    <p:sldId id="3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 2023 Corporate PPT Template External NDA" id="{6682C17A-B088-4A08-87C6-749963E3DFF1}">
          <p14:sldIdLst>
            <p14:sldId id="402"/>
            <p14:sldId id="405"/>
            <p14:sldId id="421"/>
            <p14:sldId id="385"/>
            <p14:sldId id="462"/>
            <p14:sldId id="461"/>
            <p14:sldId id="465"/>
            <p14:sldId id="467"/>
            <p14:sldId id="463"/>
            <p14:sldId id="468"/>
            <p14:sldId id="387"/>
            <p14:sldId id="37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5"/>
    <a:srgbClr val="FBF1DD"/>
    <a:srgbClr val="254D71"/>
    <a:srgbClr val="CBD2DB"/>
    <a:srgbClr val="909FB2"/>
    <a:srgbClr val="5E7086"/>
    <a:srgbClr val="F9E3D9"/>
    <a:srgbClr val="F1BA9F"/>
    <a:srgbClr val="DE804E"/>
    <a:srgbClr val="18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81772" autoAdjust="0"/>
  </p:normalViewPr>
  <p:slideViewPr>
    <p:cSldViewPr snapToGrid="0" snapToObjects="1" showGuides="1">
      <p:cViewPr varScale="1">
        <p:scale>
          <a:sx n="64" d="100"/>
          <a:sy n="64" d="100"/>
        </p:scale>
        <p:origin x="93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 one. My name is Konstantin Voloshenko and I’m a BA from St. Petersburg.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my hobbies is Neural Networks.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will talk about Neural Networks from three sides: how it looks for a manager, for an analyst and for a developer.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2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you can see the summary with important conclusions. Yes, all this points are discussed.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Prototyping (pilot project) is really important: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Unpredictable results at the start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Repeatable CASEs with adequate datasets can fail. Specific datasets can affect the result unpredictably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Impossible to work according to a preconceived project plan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plan can only be for separate stages. As you progress, plans need to be adjusted: often you need to sort through different hypotheses, not knowing in advance which one will work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short iterations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 iterations from one week work better. You can respond quickly to emerging problems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importance dataset quality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quality, the size of the dataset dramatically affect the final result. If the dataset cannot be assembled, the project is failed at the start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instability in production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Conditions have changed - the network has stopped working, for example, lighting, color may change for pictures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GPUs are important for Deep Learning project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Low-performance GPUs make the development process long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8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the Agenda.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 to the story, today there will be a demonstration of a simple Neural Network solution and everyone will receive a link to the source code of the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Networks is a part of Data science.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Networks are usually considered in the context of Deep learning.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problem can be solved in different ways you can use Machine learning or Neural Networks.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these are different ways. Today we are talking only about Neural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do Neural Networks work best today?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a list of topics and tasks where networks really work well.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segmentation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Naturel Language Processing (NLP)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Handwriting text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segmentation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Chats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character recognition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Recognition of passports, documents, car license plates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and speech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 recognition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Audio classification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tables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(estimate)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Trading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 of demand, sales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 (GAN)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 of pictures, texts, speech, audio, diagrams, wav2lip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Enhancement: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Calorization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High Resolution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 training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Robots, autopilots, drones, gaming environment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Optimization, generation of Neural Networks architectures, tuning of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topic for today is Regression based on Data table and we will estimate the value of Customer Credit Limit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5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Neural Networks we need to use special hardware with GPU, because it works faster the CPU for Matrix multiplication.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my home computer I use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Nvidia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Geforce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RTX 2060 with 12 Gb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today we will get free GPU form Google by 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Colaboratory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cloud environment very similar to Jupiter notebook well known Python environment.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use only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for Neural Networks.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really popular and simple framework for today.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two are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via db150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 Limit Object Model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 connect via PLSQL Developer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db150 screen we see the value of Credit Limit object type.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see the one object of Credit Limit, so we see a lot of attributes here.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Bass page we see Credit Limit Object Model description.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analyst should make decision what features from the dataset really need to use for Neural Network training.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try to make a select, so you can see a lot of gaps in the data.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use simple Data Simulation, because I don't have access to the production environment.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 Needs to agree with the Customer: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as big dataset as possible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of Target Quality for estimation predicted result on validation set.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Target Quality will be used one of Regression losses function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 (MSE) ~ 0.09 = 0.3 squaring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for Neural Network training need to be converted with using: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data scaling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Categorization of enumerated types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We need to make a lot of experiments to choose architecture of Neural Network and it's </a:t>
            </a:r>
            <a:r>
              <a:rPr lang="en-US" sz="800" dirty="0" err="1" smtClean="0"/>
              <a:t>hyperparameters</a:t>
            </a:r>
            <a:r>
              <a:rPr lang="en-US" sz="800" dirty="0" smtClean="0"/>
              <a:t>.</a:t>
            </a:r>
          </a:p>
          <a:p>
            <a:endParaRPr lang="en-US" sz="800" dirty="0" smtClean="0"/>
          </a:p>
          <a:p>
            <a:r>
              <a:rPr lang="en-US" sz="800" dirty="0" smtClean="0"/>
              <a:t>When we found the best model, we need to save it for transferring on production environment and integrate the model in to the solution.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2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you can see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is implemented a simple REST service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moved here 3 files: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with Model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H5 with Model’s coefficients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Scaler binary file for restoring predicted value to the normal size.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try to make GET request and see the predicted result.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5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63042"/>
            <a:ext cx="12192000" cy="4947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27747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5300"/>
            <a:ext cx="12192000" cy="444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 on one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0" y="1"/>
            <a:ext cx="12192000" cy="6215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0" y="0"/>
            <a:ext cx="12192000" cy="6215725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31" t="7213" b="14074"/>
          <a:stretch/>
        </p:blipFill>
        <p:spPr>
          <a:xfrm>
            <a:off x="1" y="1384965"/>
            <a:ext cx="9110662" cy="48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49478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927747" y="49208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pPr/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  <a:solidFill>
            <a:schemeClr val="bg1"/>
          </a:solidFill>
        </p:grpSpPr>
        <p:grpSp>
          <p:nvGrpSpPr>
            <p:cNvPr id="35" name="Group 34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  <a:grpFill/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" y="6419088"/>
            <a:ext cx="120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931150" y="4984384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87298" y="3099600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</p:grpSpPr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solidFill>
              <a:srgbClr val="4C7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11" r:id="rId3"/>
    <p:sldLayoutId id="2147483713" r:id="rId4"/>
    <p:sldLayoutId id="2147483704" r:id="rId5"/>
    <p:sldLayoutId id="2147483705" r:id="rId6"/>
    <p:sldLayoutId id="2147483784" r:id="rId7"/>
    <p:sldLayoutId id="2147483706" r:id="rId8"/>
    <p:sldLayoutId id="2147483785" r:id="rId9"/>
    <p:sldLayoutId id="2147483708" r:id="rId10"/>
    <p:sldLayoutId id="2147483707" r:id="rId11"/>
    <p:sldLayoutId id="2147483650" r:id="rId12"/>
    <p:sldLayoutId id="2147483717" r:id="rId13"/>
    <p:sldLayoutId id="2147483715" r:id="rId14"/>
    <p:sldLayoutId id="2147483718" r:id="rId15"/>
    <p:sldLayoutId id="2147483716" r:id="rId16"/>
    <p:sldLayoutId id="2147483709" r:id="rId17"/>
    <p:sldLayoutId id="2147483654" r:id="rId18"/>
    <p:sldLayoutId id="2147483848" r:id="rId19"/>
    <p:sldLayoutId id="2147483856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863" r:id="rId28"/>
    <p:sldLayoutId id="2147483695" r:id="rId29"/>
    <p:sldLayoutId id="2147483700" r:id="rId30"/>
    <p:sldLayoutId id="2147483657" r:id="rId31"/>
    <p:sldLayoutId id="2147483681" r:id="rId32"/>
    <p:sldLayoutId id="2147483689" r:id="rId33"/>
    <p:sldLayoutId id="2147483697" r:id="rId34"/>
    <p:sldLayoutId id="2147483692" r:id="rId35"/>
    <p:sldLayoutId id="2147483673" r:id="rId36"/>
    <p:sldLayoutId id="2147483686" r:id="rId37"/>
    <p:sldLayoutId id="2147483687" r:id="rId38"/>
    <p:sldLayoutId id="2147483714" r:id="rId39"/>
    <p:sldLayoutId id="2147483710" r:id="rId40"/>
    <p:sldLayoutId id="2147483690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49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000000"/>
          </p15:clr>
        </p15:guide>
        <p15:guide id="57" pos="7275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Neural Networks - a view from three sides: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•	PM</a:t>
            </a:r>
            <a:br>
              <a:rPr lang="en-US" sz="2800" dirty="0"/>
            </a:br>
            <a:r>
              <a:rPr lang="en-US" sz="2800" dirty="0"/>
              <a:t>•	BA</a:t>
            </a:r>
            <a:br>
              <a:rPr lang="en-US" sz="2800" dirty="0"/>
            </a:br>
            <a:r>
              <a:rPr lang="en-US" sz="2800" dirty="0"/>
              <a:t>•	Developer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AI </a:t>
            </a:r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>
              <a:lnSpc>
                <a:spcPct val="110000"/>
              </a:lnSpc>
              <a:buClr>
                <a:srgbClr val="0C60C6"/>
              </a:buClr>
              <a:buSzPts val="2640"/>
              <a:buNone/>
            </a:pPr>
            <a:r>
              <a:rPr lang="en-US" sz="2000" b="1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lang="en-US" sz="2000" b="1" dirty="0" smtClean="0"/>
              <a:t>rototyping (</a:t>
            </a:r>
            <a:r>
              <a:rPr lang="en-US" sz="2000" b="1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pilot project) </a:t>
            </a:r>
            <a:r>
              <a:rPr lang="en-US" sz="2000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really important </a:t>
            </a:r>
            <a:r>
              <a:rPr lang="ru-RU" sz="2000" b="1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lang="ru-RU" b="1" dirty="0" smtClean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Unpredictable </a:t>
            </a: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at the </a:t>
            </a:r>
            <a:r>
              <a:rPr lang="en-US" sz="1800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</a:t>
            </a:r>
            <a:endParaRPr lang="ru-RU" sz="1800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Impossible to work according to a preconceived project plan</a:t>
            </a:r>
            <a:endParaRPr lang="ru-RU" sz="1800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short iterations</a:t>
            </a:r>
            <a:endParaRPr lang="ru-RU" sz="1800" dirty="0" smtClean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importance dataset quality</a:t>
            </a:r>
            <a:endParaRPr lang="ru-RU" sz="1800" dirty="0" smtClean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be instability in production</a:t>
            </a:r>
          </a:p>
          <a:p>
            <a:pPr marL="34290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</a:rPr>
              <a:t>GPUs are important for Deep Learning project </a:t>
            </a:r>
          </a:p>
        </p:txBody>
      </p:sp>
    </p:spTree>
    <p:extLst>
      <p:ext uri="{BB962C8B-B14F-4D97-AF65-F5344CB8AC3E}">
        <p14:creationId xmlns:p14="http://schemas.microsoft.com/office/powerpoint/2010/main" val="278673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NTC_Brand-Graphics-2.0-16.png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</p:spPr>
      </p:pic>
    </p:spTree>
    <p:extLst>
      <p:ext uri="{BB962C8B-B14F-4D97-AF65-F5344CB8AC3E}">
        <p14:creationId xmlns:p14="http://schemas.microsoft.com/office/powerpoint/2010/main" val="3167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Overview</a:t>
            </a:r>
          </a:p>
          <a:p>
            <a:pPr lvl="1"/>
            <a:r>
              <a:rPr lang="en-US" sz="1800" dirty="0"/>
              <a:t>AI: Data science and Neural Networks</a:t>
            </a:r>
            <a:endParaRPr lang="ru-RU" sz="1800" dirty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/>
              <a:t>AI Project</a:t>
            </a:r>
          </a:p>
          <a:p>
            <a:pPr lvl="1"/>
            <a:r>
              <a:rPr lang="en-US" sz="1800" dirty="0"/>
              <a:t>Hardware and Frameworks</a:t>
            </a:r>
          </a:p>
          <a:p>
            <a:pPr lvl="1"/>
            <a:r>
              <a:rPr lang="en-US" sz="1800" dirty="0" smtClean="0"/>
              <a:t>Dataset </a:t>
            </a:r>
            <a:r>
              <a:rPr lang="en-US" sz="1800" dirty="0"/>
              <a:t>and Target Quality</a:t>
            </a:r>
          </a:p>
          <a:p>
            <a:pPr lvl="1"/>
            <a:r>
              <a:rPr lang="en-US" sz="1800" dirty="0"/>
              <a:t>Neural Network Structure </a:t>
            </a:r>
            <a:r>
              <a:rPr lang="en-US" sz="1800" dirty="0" smtClean="0"/>
              <a:t>and </a:t>
            </a:r>
            <a:r>
              <a:rPr lang="en-US" sz="1800" dirty="0" err="1"/>
              <a:t>H</a:t>
            </a:r>
            <a:r>
              <a:rPr lang="en-US" sz="1800" dirty="0" err="1" smtClean="0"/>
              <a:t>yperparameters</a:t>
            </a:r>
            <a:endParaRPr lang="en-US" sz="1800" dirty="0"/>
          </a:p>
          <a:p>
            <a:pPr lvl="1"/>
            <a:r>
              <a:rPr lang="en-US" sz="1800" dirty="0"/>
              <a:t>Deployment and Integration</a:t>
            </a:r>
          </a:p>
          <a:p>
            <a:r>
              <a:rPr lang="en-US" sz="2400" dirty="0" smtClean="0"/>
              <a:t>Summary</a:t>
            </a:r>
          </a:p>
          <a:p>
            <a:r>
              <a:rPr lang="en-US" sz="2400" dirty="0" smtClean="0"/>
              <a:t>Q&amp;A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AI: Data science and Neural Networks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957536" y="2049079"/>
            <a:ext cx="3125623" cy="226279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- Artificial Intelligence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 - Data science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- Machine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 - Deep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- Neural Networks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45" y="1941044"/>
            <a:ext cx="354379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Typical tasks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Vision (CV)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Naturel Language Processing (NLP)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character recognition (OCR)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and speech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tables</a:t>
            </a:r>
            <a:r>
              <a:rPr lang="ru-RU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Classification,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Adversarial network (GAN)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training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1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Hardware and Frameworks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(CUDA,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cuDNN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u="sng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</a:p>
          <a:p>
            <a:pPr marL="662940" lvl="1" indent="-34290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Dataset and Target Quality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815093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5192" y="175178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Exploring and Processing the 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Dataset: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Read and split our dataset into the input features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Analysis and selection of necessary 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+mj-lt"/>
              </a:rPr>
              <a:t>Data Frame </a:t>
            </a:r>
            <a:r>
              <a:rPr lang="en-US" sz="2000" dirty="0" smtClean="0">
                <a:latin typeface="+mj-lt"/>
              </a:rPr>
              <a:t>transformation: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Categorization of enumerated types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Numerical 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92" y="4209277"/>
            <a:ext cx="76295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Neural Network Structure </a:t>
            </a:r>
            <a:r>
              <a:rPr lang="en-US" dirty="0" smtClean="0"/>
              <a:t>and </a:t>
            </a:r>
            <a:r>
              <a:rPr lang="en-US" dirty="0" err="1"/>
              <a:t>Hyperparameters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87" y="1586926"/>
            <a:ext cx="2388617" cy="4638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507" y="3180215"/>
            <a:ext cx="3863713" cy="2897785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idx="15"/>
          </p:nvPr>
        </p:nvSpPr>
        <p:spPr>
          <a:xfrm>
            <a:off x="3742989" y="2258371"/>
            <a:ext cx="7200446" cy="25962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</a:t>
            </a:r>
            <a:r>
              <a:rPr lang="en-US" dirty="0"/>
              <a:t>of layers in the model</a:t>
            </a:r>
            <a:r>
              <a:rPr lang="ru-RU" dirty="0" smtClean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layers;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neurons in each layer</a:t>
            </a:r>
            <a:r>
              <a:rPr lang="ru-RU" dirty="0" smtClean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Learning rate</a:t>
            </a:r>
            <a:r>
              <a:rPr lang="ru-RU" dirty="0" smtClean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Batch size;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Optimizer;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function.</a:t>
            </a:r>
            <a:endParaRPr lang="ru-RU" dirty="0"/>
          </a:p>
          <a:p>
            <a:pPr marL="662940" lvl="1" indent="-342900">
              <a:lnSpc>
                <a:spcPct val="107000"/>
              </a:lnSpc>
              <a:spcAft>
                <a:spcPts val="800"/>
              </a:spcAft>
            </a:pP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158458" y="4836442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0.091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85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Deployment and Integration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1898" y="3429000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7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7085"/>
                </a:solidFill>
                <a:latin typeface="+mj-lt"/>
                <a:ea typeface="Century Gothic"/>
                <a:cs typeface="Century Gothic"/>
                <a:sym typeface="Century Gothic"/>
              </a:rPr>
              <a:t>Get dataset as big as possible</a:t>
            </a: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7085"/>
                </a:solidFill>
                <a:latin typeface="+mj-lt"/>
                <a:ea typeface="Century Gothic"/>
                <a:cs typeface="Century Gothic"/>
                <a:sym typeface="Century Gothic"/>
              </a:rPr>
              <a:t>Select required features</a:t>
            </a: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7085"/>
                </a:solidFill>
                <a:latin typeface="+mj-lt"/>
                <a:ea typeface="Century Gothic"/>
                <a:cs typeface="Century Gothic"/>
                <a:sym typeface="Century Gothic"/>
              </a:rPr>
              <a:t>Solve problems with gaps</a:t>
            </a: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7085"/>
                </a:solidFill>
                <a:latin typeface="+mj-lt"/>
                <a:ea typeface="Century Gothic"/>
                <a:cs typeface="Century Gothic"/>
                <a:sym typeface="Century Gothic"/>
              </a:rPr>
              <a:t>Transform dataset to categories and prepare data for training</a:t>
            </a: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7085"/>
                </a:solidFill>
                <a:latin typeface="+mj-lt"/>
                <a:ea typeface="Century Gothic"/>
                <a:cs typeface="Century Gothic"/>
                <a:sym typeface="Century Gothic"/>
              </a:rPr>
              <a:t>Find the best model structure and values of the </a:t>
            </a:r>
            <a:r>
              <a:rPr lang="en-US" sz="2400" dirty="0" err="1">
                <a:solidFill>
                  <a:srgbClr val="617085"/>
                </a:solidFill>
                <a:latin typeface="+mj-lt"/>
                <a:ea typeface="Century Gothic"/>
                <a:cs typeface="Century Gothic"/>
                <a:sym typeface="Century Gothic"/>
              </a:rPr>
              <a:t>hyperparameters</a:t>
            </a:r>
            <a:endParaRPr lang="en-US" sz="2400" dirty="0">
              <a:solidFill>
                <a:srgbClr val="617085"/>
              </a:solidFill>
              <a:latin typeface="+mj-lt"/>
              <a:ea typeface="Century Gothic"/>
              <a:cs typeface="Century Gothic"/>
              <a:sym typeface="Century Gothic"/>
            </a:endParaRP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7085"/>
                </a:solidFill>
                <a:latin typeface="+mj-lt"/>
                <a:ea typeface="Century Gothic"/>
                <a:cs typeface="Century Gothic"/>
                <a:sym typeface="Century Gothic"/>
              </a:rPr>
              <a:t>Save the best model</a:t>
            </a: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7085"/>
                </a:solidFill>
                <a:latin typeface="+mj-lt"/>
                <a:ea typeface="Century Gothic"/>
                <a:cs typeface="Century Gothic"/>
                <a:sym typeface="Century Gothic"/>
              </a:rPr>
              <a:t>Integrate model to production environment </a:t>
            </a:r>
            <a:endParaRPr lang="en-US" sz="2000" dirty="0">
              <a:solidFill>
                <a:srgbClr val="617085"/>
              </a:solidFill>
              <a:latin typeface="+mj-lt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80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 2023 Corporate PPT Template External NDA ">
  <a:themeElements>
    <a:clrScheme name="NC">
      <a:dk1>
        <a:srgbClr val="070A0D"/>
      </a:dk1>
      <a:lt1>
        <a:sysClr val="window" lastClr="FFFFFF"/>
      </a:lt1>
      <a:dk2>
        <a:srgbClr val="183147"/>
      </a:dk2>
      <a:lt2>
        <a:srgbClr val="F1F0EC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cracker_Corporate PPT Template_External NDA_2023 01.potx" id="{B2718F85-4AB8-4FEA-A016-FEDA3557311D}" vid="{FB5A8C63-1FD5-4DBE-9486-6EEFFDD1A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668F01-448C-4214-B9AE-79BC8EA702D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Netcracker_Corporate PPT Template_External NDA_2023 01</Template>
  <TotalTime>1062</TotalTime>
  <Words>1172</Words>
  <Application>Microsoft Office PowerPoint</Application>
  <PresentationFormat>Widescreen</PresentationFormat>
  <Paragraphs>183</Paragraphs>
  <Slides>13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Gibson</vt:lpstr>
      <vt:lpstr>Gibson Light</vt:lpstr>
      <vt:lpstr>Lucida Grande</vt:lpstr>
      <vt:lpstr>Times New Roman</vt:lpstr>
      <vt:lpstr>Netcracker 2023 Corporate PPT Template External NDA </vt:lpstr>
      <vt:lpstr>Neural Networks - a view from three sides:  • PM • BA • Developer</vt:lpstr>
      <vt:lpstr>PowerPoint Presentation</vt:lpstr>
      <vt:lpstr>Overview</vt:lpstr>
      <vt:lpstr>Overview</vt:lpstr>
      <vt:lpstr>AI Project</vt:lpstr>
      <vt:lpstr>AI Project</vt:lpstr>
      <vt:lpstr>AI Project</vt:lpstr>
      <vt:lpstr>AI Project</vt:lpstr>
      <vt:lpstr>Summary</vt:lpstr>
      <vt:lpstr>Summary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- a view from three sides:  • PM • BA • Developer</dc:title>
  <dc:creator>Konstantin Voloshenko</dc:creator>
  <cp:lastModifiedBy>Konstantin Voloshenko</cp:lastModifiedBy>
  <cp:revision>34</cp:revision>
  <dcterms:created xsi:type="dcterms:W3CDTF">2023-03-07T08:17:03Z</dcterms:created>
  <dcterms:modified xsi:type="dcterms:W3CDTF">2023-04-02T14:31:40Z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