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28" r:id="rId5"/>
    <p:sldMasterId id="2147483837" r:id="rId6"/>
  </p:sldMasterIdLst>
  <p:notesMasterIdLst>
    <p:notesMasterId r:id="rId24"/>
  </p:notesMasterIdLst>
  <p:handoutMasterIdLst>
    <p:handoutMasterId r:id="rId25"/>
  </p:handoutMasterIdLst>
  <p:sldIdLst>
    <p:sldId id="399" r:id="rId7"/>
    <p:sldId id="382" r:id="rId8"/>
    <p:sldId id="423" r:id="rId9"/>
    <p:sldId id="427" r:id="rId10"/>
    <p:sldId id="448" r:id="rId11"/>
    <p:sldId id="443" r:id="rId12"/>
    <p:sldId id="451" r:id="rId13"/>
    <p:sldId id="452" r:id="rId14"/>
    <p:sldId id="445" r:id="rId15"/>
    <p:sldId id="446" r:id="rId16"/>
    <p:sldId id="447" r:id="rId17"/>
    <p:sldId id="449" r:id="rId18"/>
    <p:sldId id="450" r:id="rId19"/>
    <p:sldId id="429" r:id="rId20"/>
    <p:sldId id="430" r:id="rId21"/>
    <p:sldId id="387" r:id="rId22"/>
    <p:sldId id="3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12 Template Regular Internal CONFIDENTIAL" id="{CF09B140-F5D8-7741-BE42-FFB0971C9067}">
          <p14:sldIdLst>
            <p14:sldId id="399"/>
            <p14:sldId id="382"/>
            <p14:sldId id="423"/>
            <p14:sldId id="427"/>
            <p14:sldId id="448"/>
            <p14:sldId id="443"/>
            <p14:sldId id="451"/>
            <p14:sldId id="452"/>
            <p14:sldId id="445"/>
            <p14:sldId id="446"/>
            <p14:sldId id="447"/>
            <p14:sldId id="449"/>
            <p14:sldId id="450"/>
            <p14:sldId id="429"/>
            <p14:sldId id="430"/>
            <p14:sldId id="387"/>
            <p14:sldId id="377"/>
          </p14:sldIdLst>
        </p14:section>
        <p14:section name="Diagrams and Tables" id="{7603975E-9D9C-0F40-B3D2-62029C4583DF}">
          <p14:sldIdLst/>
        </p14:section>
        <p14:section name="Charts and Statistics" id="{C9F26F01-32CB-5543-BAFF-C99BC9FE531C}">
          <p14:sldIdLst/>
        </p14:section>
        <p14:section name="Example Slides" id="{E86FC766-8AAE-C64A-816C-62691F73CC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898A8A"/>
    <a:srgbClr val="949595"/>
    <a:srgbClr val="B9C1C7"/>
    <a:srgbClr val="A3788F"/>
    <a:srgbClr val="F3C177"/>
    <a:srgbClr val="86A4C7"/>
    <a:srgbClr val="7886A9"/>
    <a:srgbClr val="789B6B"/>
    <a:srgbClr val="00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2027" autoAdjust="0"/>
  </p:normalViewPr>
  <p:slideViewPr>
    <p:cSldViewPr snapToGrid="0" snapToObjects="1" showGuides="1">
      <p:cViewPr>
        <p:scale>
          <a:sx n="80" d="100"/>
          <a:sy n="80" d="100"/>
        </p:scale>
        <p:origin x="144" y="-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2" name="Picture 11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3" name="Picture 12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6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bg2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994495"/>
            <a:ext cx="2743201" cy="452438"/>
          </a:xfrm>
          <a:prstGeom prst="rect">
            <a:avLst/>
          </a:prstGeom>
        </p:spPr>
      </p:pic>
      <p:pic>
        <p:nvPicPr>
          <p:cNvPr id="14" name="Picture 13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9630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962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484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26004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2"/>
            <a:ext cx="6276524" cy="55963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8835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247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7" y="2423837"/>
            <a:ext cx="2337597" cy="36404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0" y="2433362"/>
            <a:ext cx="2323994" cy="36312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4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6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8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3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0" y="2722374"/>
            <a:ext cx="1714499" cy="2397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1" name="Picture 10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5015590"/>
            <a:ext cx="2743201" cy="452438"/>
          </a:xfrm>
          <a:prstGeom prst="rect">
            <a:avLst/>
          </a:prstGeom>
        </p:spPr>
      </p:pic>
      <p:pic>
        <p:nvPicPr>
          <p:cNvPr id="10" name="Picture 9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04" r:id="rId7"/>
    <p:sldLayoutId id="2147483705" r:id="rId8"/>
    <p:sldLayoutId id="2147483784" r:id="rId9"/>
    <p:sldLayoutId id="2147483706" r:id="rId10"/>
    <p:sldLayoutId id="2147483785" r:id="rId11"/>
    <p:sldLayoutId id="2147483708" r:id="rId12"/>
    <p:sldLayoutId id="2147483707" r:id="rId13"/>
    <p:sldLayoutId id="2147483650" r:id="rId14"/>
    <p:sldLayoutId id="2147483717" r:id="rId15"/>
    <p:sldLayoutId id="2147483715" r:id="rId16"/>
    <p:sldLayoutId id="2147483718" r:id="rId17"/>
    <p:sldLayoutId id="2147483716" r:id="rId18"/>
    <p:sldLayoutId id="2147483709" r:id="rId19"/>
    <p:sldLayoutId id="2147483654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695" r:id="rId28"/>
    <p:sldLayoutId id="2147483700" r:id="rId29"/>
    <p:sldLayoutId id="2147483657" r:id="rId30"/>
    <p:sldLayoutId id="2147483681" r:id="rId31"/>
    <p:sldLayoutId id="2147483673" r:id="rId32"/>
    <p:sldLayoutId id="2147483689" r:id="rId33"/>
    <p:sldLayoutId id="2147483697" r:id="rId34"/>
    <p:sldLayoutId id="2147483692" r:id="rId35"/>
    <p:sldLayoutId id="2147483686" r:id="rId36"/>
    <p:sldLayoutId id="2147483687" r:id="rId37"/>
    <p:sldLayoutId id="2147483714" r:id="rId38"/>
    <p:sldLayoutId id="2147483710" r:id="rId39"/>
    <p:sldLayoutId id="2147483690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54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A4A3A4"/>
          </p15:clr>
        </p15:guide>
        <p15:guide id="57" pos="727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21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640469" y="6394046"/>
            <a:ext cx="1407695" cy="232172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6968067" y="6463772"/>
            <a:ext cx="39753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© 2018 </a:t>
            </a:r>
            <a:r>
              <a:rPr lang="en-US" dirty="0" err="1" smtClean="0">
                <a:solidFill>
                  <a:srgbClr val="898A8A"/>
                </a:solidFill>
                <a:latin typeface="Arial"/>
                <a:cs typeface="Arial"/>
              </a:rPr>
              <a:t>NetCracker</a:t>
            </a:r>
            <a:r>
              <a:rPr lang="en-US" dirty="0" smtClean="0">
                <a:solidFill>
                  <a:srgbClr val="898A8A"/>
                </a:solidFill>
                <a:latin typeface="Arial"/>
                <a:cs typeface="Arial"/>
              </a:rPr>
              <a:t> Technology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Corp. </a:t>
            </a:r>
            <a:r>
              <a:rPr lang="en-US" sz="3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900" kern="1200" dirty="0" smtClean="0">
                <a:solidFill>
                  <a:srgbClr val="898A8A"/>
                </a:solidFill>
                <a:latin typeface="Arial"/>
                <a:ea typeface="+mn-ea"/>
                <a:cs typeface="Arial"/>
              </a:rPr>
              <a:t>CONFIDENTIAL AND PROPRIETARY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Disclose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distribute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solely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those</a:t>
            </a:r>
            <a:r>
              <a:rPr lang="en-US" sz="8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individuals</a:t>
            </a:r>
            <a:r>
              <a:rPr lang="en-US" sz="9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with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a</a:t>
            </a:r>
            <a:r>
              <a:rPr lang="en-US" sz="700" dirty="0" smtClean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AEAEAE"/>
                </a:solidFill>
                <a:latin typeface="Arial"/>
                <a:cs typeface="Arial"/>
              </a:rPr>
              <a:t>need to know.</a:t>
            </a:r>
            <a:endParaRPr lang="en-US" dirty="0">
              <a:solidFill>
                <a:srgbClr val="AEAEA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0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50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3743">
          <p15:clr>
            <a:srgbClr val="A4A3A4"/>
          </p15:clr>
        </p15:guide>
        <p15:guide id="5" orient="horz" pos="3821">
          <p15:clr>
            <a:srgbClr val="F26B43"/>
          </p15:clr>
        </p15:guide>
        <p15:guide id="6" orient="horz" pos="3903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1107">
          <p15:clr>
            <a:srgbClr val="A4A3A4"/>
          </p15:clr>
        </p15:guide>
        <p15:guide id="11" orient="horz" pos="1190">
          <p15:clr>
            <a:srgbClr val="A4A3A4"/>
          </p15:clr>
        </p15:guide>
        <p15:guide id="12" orient="horz" pos="1496">
          <p15:clr>
            <a:srgbClr val="A4A3A4"/>
          </p15:clr>
        </p15:guide>
        <p15:guide id="13" orient="horz" pos="1578">
          <p15:clr>
            <a:srgbClr val="A4A3A4"/>
          </p15:clr>
        </p15:guide>
        <p15:guide id="14" orient="horz" pos="1884">
          <p15:clr>
            <a:srgbClr val="A4A3A4"/>
          </p15:clr>
        </p15:guide>
        <p15:guide id="15" orient="horz" pos="1964">
          <p15:clr>
            <a:srgbClr val="A4A3A4"/>
          </p15:clr>
        </p15:guide>
        <p15:guide id="16" orient="horz" pos="2271">
          <p15:clr>
            <a:srgbClr val="A4A3A4"/>
          </p15:clr>
        </p15:guide>
        <p15:guide id="17" orient="horz" pos="3129">
          <p15:clr>
            <a:srgbClr val="A4A3A4"/>
          </p15:clr>
        </p15:guide>
        <p15:guide id="18" orient="horz" pos="2663">
          <p15:clr>
            <a:srgbClr val="A4A3A4"/>
          </p15:clr>
        </p15:guide>
        <p15:guide id="19" orient="horz" pos="2741">
          <p15:clr>
            <a:srgbClr val="A4A3A4"/>
          </p15:clr>
        </p15:guide>
        <p15:guide id="20" orient="horz" pos="3047">
          <p15:clr>
            <a:srgbClr val="A4A3A4"/>
          </p15:clr>
        </p15:guide>
        <p15:guide id="21" orient="horz" pos="2352">
          <p15:clr>
            <a:srgbClr val="A4A3A4"/>
          </p15:clr>
        </p15:guide>
        <p15:guide id="22" orient="horz" pos="3435">
          <p15:clr>
            <a:srgbClr val="A4A3A4"/>
          </p15:clr>
        </p15:guide>
        <p15:guide id="23" orient="horz" pos="3516">
          <p15:clr>
            <a:srgbClr val="A4A3A4"/>
          </p15:clr>
        </p15:guide>
        <p15:guide id="24" pos="3881">
          <p15:clr>
            <a:srgbClr val="A4A3A4"/>
          </p15:clr>
        </p15:guide>
        <p15:guide id="25" pos="6896">
          <p15:clr>
            <a:srgbClr val="F26B43"/>
          </p15:clr>
        </p15:guide>
        <p15:guide id="26" pos="2717">
          <p15:clr>
            <a:srgbClr val="A4A3A4"/>
          </p15:clr>
        </p15:guide>
        <p15:guide id="27" pos="2636">
          <p15:clr>
            <a:srgbClr val="A4A3A4"/>
          </p15:clr>
        </p15:guide>
        <p15:guide id="28" pos="3800">
          <p15:clr>
            <a:srgbClr val="A4A3A4"/>
          </p15:clr>
        </p15:guide>
        <p15:guide id="29" pos="5432">
          <p15:clr>
            <a:srgbClr val="A4A3A4"/>
          </p15:clr>
        </p15:guide>
        <p15:guide id="30" pos="5351">
          <p15:clr>
            <a:srgbClr val="A4A3A4"/>
          </p15:clr>
        </p15:guide>
        <p15:guide id="31" pos="2330">
          <p15:clr>
            <a:srgbClr val="A4A3A4"/>
          </p15:clr>
        </p15:guide>
        <p15:guide id="32" pos="3494">
          <p15:clr>
            <a:srgbClr val="A4A3A4"/>
          </p15:clr>
        </p15:guide>
        <p15:guide id="33" pos="1085">
          <p15:clr>
            <a:srgbClr val="A4A3A4"/>
          </p15:clr>
        </p15:guide>
        <p15:guide id="34" pos="6596">
          <p15:clr>
            <a:srgbClr val="A4A3A4"/>
          </p15:clr>
        </p15:guide>
        <p15:guide id="35" pos="3024">
          <p15:clr>
            <a:srgbClr val="A4A3A4"/>
          </p15:clr>
        </p15:guide>
        <p15:guide id="36" pos="4656">
          <p15:clr>
            <a:srgbClr val="A4A3A4"/>
          </p15:clr>
        </p15:guide>
        <p15:guide id="37" pos="4188">
          <p15:clr>
            <a:srgbClr val="A4A3A4"/>
          </p15:clr>
        </p15:guide>
        <p15:guide id="38" pos="6513">
          <p15:clr>
            <a:srgbClr val="A4A3A4"/>
          </p15:clr>
        </p15:guide>
        <p15:guide id="39" pos="3105">
          <p15:clr>
            <a:srgbClr val="A4A3A4"/>
          </p15:clr>
        </p15:guide>
        <p15:guide id="40" pos="4268">
          <p15:clr>
            <a:srgbClr val="A4A3A4"/>
          </p15:clr>
        </p15:guide>
        <p15:guide id="41" pos="4574">
          <p15:clr>
            <a:srgbClr val="A4A3A4"/>
          </p15:clr>
        </p15:guide>
        <p15:guide id="42" pos="2247">
          <p15:clr>
            <a:srgbClr val="A4A3A4"/>
          </p15:clr>
        </p15:guide>
        <p15:guide id="43" pos="1941">
          <p15:clr>
            <a:srgbClr val="A4A3A4"/>
          </p15:clr>
        </p15:guide>
        <p15:guide id="44" pos="1859">
          <p15:clr>
            <a:srgbClr val="A4A3A4"/>
          </p15:clr>
        </p15:guide>
        <p15:guide id="45" pos="1472">
          <p15:clr>
            <a:srgbClr val="A4A3A4"/>
          </p15:clr>
        </p15:guide>
        <p15:guide id="46" pos="1554">
          <p15:clr>
            <a:srgbClr val="A4A3A4"/>
          </p15:clr>
        </p15:guide>
        <p15:guide id="47" pos="1167">
          <p15:clr>
            <a:srgbClr val="A4A3A4"/>
          </p15:clr>
        </p15:guide>
        <p15:guide id="48" pos="782">
          <p15:clr>
            <a:srgbClr val="F26B43"/>
          </p15:clr>
        </p15:guide>
        <p15:guide id="49" pos="4962">
          <p15:clr>
            <a:srgbClr val="A4A3A4"/>
          </p15:clr>
        </p15:guide>
        <p15:guide id="50" pos="5044">
          <p15:clr>
            <a:srgbClr val="A4A3A4"/>
          </p15:clr>
        </p15:guide>
        <p15:guide id="51" pos="5739">
          <p15:clr>
            <a:srgbClr val="A4A3A4"/>
          </p15:clr>
        </p15:guide>
        <p15:guide id="52" pos="5820">
          <p15:clr>
            <a:srgbClr val="A4A3A4"/>
          </p15:clr>
        </p15:guide>
        <p15:guide id="53" pos="6126">
          <p15:clr>
            <a:srgbClr val="A4A3A4"/>
          </p15:clr>
        </p15:guide>
        <p15:guide id="54" pos="6207">
          <p15:clr>
            <a:srgbClr val="A4A3A4"/>
          </p15:clr>
        </p15:guide>
        <p15:guide id="55" pos="3411">
          <p15:clr>
            <a:srgbClr val="A4A3A4"/>
          </p15:clr>
        </p15:guide>
        <p15:guide id="56" pos="405">
          <p15:clr>
            <a:srgbClr val="A4A3A4"/>
          </p15:clr>
        </p15:guide>
        <p15:guide id="57" pos="72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lantuml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5391" y="2372140"/>
            <a:ext cx="9654210" cy="2756451"/>
          </a:xfrm>
        </p:spPr>
        <p:txBody>
          <a:bodyPr/>
          <a:lstStyle/>
          <a:p>
            <a:r>
              <a:rPr lang="en-US" sz="4000" dirty="0"/>
              <a:t>Neural Networks - a view from three sides: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•	PM</a:t>
            </a:r>
            <a:br>
              <a:rPr lang="en-US" sz="4000" dirty="0"/>
            </a:br>
            <a:r>
              <a:rPr lang="en-US" sz="4000" dirty="0"/>
              <a:t>•	BA</a:t>
            </a:r>
            <a:br>
              <a:rPr lang="en-US" sz="4000" dirty="0"/>
            </a:br>
            <a:r>
              <a:rPr lang="en-US" sz="4000" dirty="0"/>
              <a:t>•	Developer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32438" y="5660970"/>
            <a:ext cx="6354762" cy="553797"/>
          </a:xfrm>
        </p:spPr>
        <p:txBody>
          <a:bodyPr/>
          <a:lstStyle/>
          <a:p>
            <a:r>
              <a:rPr lang="en-US" dirty="0"/>
              <a:t>Understanding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003" y="148321"/>
            <a:ext cx="10632734" cy="443332"/>
          </a:xfrm>
        </p:spPr>
        <p:txBody>
          <a:bodyPr/>
          <a:lstStyle/>
          <a:p>
            <a:r>
              <a:rPr lang="en-US" dirty="0"/>
              <a:t>Creating UML Activity diagram for the current Execution Flow</a:t>
            </a:r>
          </a:p>
        </p:txBody>
      </p:sp>
      <p:pic>
        <p:nvPicPr>
          <p:cNvPr id="7170" name="Picture 2" descr="D:\AlllProj\NetCreacker\TFNECU.IM.SoW1\_CBM\_ObjectType2UML\ObjectType2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56632"/>
            <a:ext cx="7036140" cy="56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39" y="1994930"/>
            <a:ext cx="7024194" cy="296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2318" y="178271"/>
            <a:ext cx="10632734" cy="443332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SOAP examples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7" y="1034984"/>
            <a:ext cx="3900563" cy="417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506436"/>
            <a:ext cx="80200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6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2318" y="178271"/>
            <a:ext cx="10632734" cy="443332"/>
          </a:xfrm>
        </p:spPr>
        <p:txBody>
          <a:bodyPr/>
          <a:lstStyle/>
          <a:p>
            <a:r>
              <a:rPr lang="en-US" dirty="0" smtClean="0"/>
              <a:t>GMS + Kerberos (COGECO)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" y="615665"/>
            <a:ext cx="11502190" cy="624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15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2318" y="178271"/>
            <a:ext cx="10632734" cy="443332"/>
          </a:xfrm>
        </p:spPr>
        <p:txBody>
          <a:bodyPr/>
          <a:lstStyle/>
          <a:p>
            <a:r>
              <a:rPr lang="en-US" dirty="0" smtClean="0"/>
              <a:t>GMS + Kerberos (COGECO)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8" y="621602"/>
            <a:ext cx="11513349" cy="623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45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380848" y="642081"/>
            <a:ext cx="3562587" cy="555783"/>
          </a:xfrm>
        </p:spPr>
        <p:txBody>
          <a:bodyPr/>
          <a:lstStyle/>
          <a:p>
            <a:r>
              <a:rPr lang="en-US" sz="2800" b="1" dirty="0">
                <a:hlinkClick r:id="rId3"/>
              </a:rPr>
              <a:t>http://plantuml.com</a:t>
            </a:r>
            <a:r>
              <a:rPr lang="en-US" sz="2800" b="1" dirty="0" smtClean="0">
                <a:hlinkClick r:id="rId3"/>
              </a:rPr>
              <a:t>/</a:t>
            </a:r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815" y="148321"/>
            <a:ext cx="9702032" cy="443332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678" y="1116778"/>
            <a:ext cx="9155655" cy="514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6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2318" y="148321"/>
            <a:ext cx="9702032" cy="443332"/>
          </a:xfrm>
        </p:spPr>
        <p:txBody>
          <a:bodyPr/>
          <a:lstStyle/>
          <a:p>
            <a:r>
              <a:rPr lang="en-US" dirty="0"/>
              <a:t>Known Issues</a:t>
            </a:r>
          </a:p>
        </p:txBody>
      </p:sp>
    </p:spTree>
    <p:extLst>
      <p:ext uri="{BB962C8B-B14F-4D97-AF65-F5344CB8AC3E}">
        <p14:creationId xmlns:p14="http://schemas.microsoft.com/office/powerpoint/2010/main" val="32615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990600" y="1197863"/>
            <a:ext cx="9952586" cy="3831337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/>
              <a:t>AI: Data science and Neural </a:t>
            </a:r>
            <a:r>
              <a:rPr lang="en-US" dirty="0" smtClean="0"/>
              <a:t>Networks</a:t>
            </a:r>
            <a:endParaRPr lang="ru-RU" dirty="0" smtClean="0"/>
          </a:p>
          <a:p>
            <a:pPr lvl="1"/>
            <a:r>
              <a:rPr lang="en-US" dirty="0"/>
              <a:t>Typical tasks</a:t>
            </a:r>
            <a:endParaRPr lang="ru-RU" dirty="0"/>
          </a:p>
          <a:p>
            <a:r>
              <a:rPr lang="en-US" dirty="0" smtClean="0"/>
              <a:t>AI Project</a:t>
            </a:r>
          </a:p>
          <a:p>
            <a:pPr lvl="1"/>
            <a:r>
              <a:rPr lang="en-US" dirty="0" smtClean="0"/>
              <a:t>Dataset and Target Quality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Prototyping</a:t>
            </a:r>
          </a:p>
          <a:p>
            <a:pPr lvl="1"/>
            <a:r>
              <a:rPr lang="en-US" dirty="0"/>
              <a:t>NN architecture and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lvl="1"/>
            <a:r>
              <a:rPr lang="en-US" dirty="0" smtClean="0"/>
              <a:t>Deployment </a:t>
            </a:r>
            <a:r>
              <a:rPr lang="en-US" dirty="0"/>
              <a:t>and Integration</a:t>
            </a:r>
            <a:endParaRPr lang="en-US" dirty="0" smtClean="0"/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003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3129" y="152145"/>
            <a:ext cx="9702032" cy="44333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06" y="1034985"/>
            <a:ext cx="7903028" cy="4933934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342709" y="469842"/>
            <a:ext cx="6953794" cy="243622"/>
          </a:xfrm>
        </p:spPr>
        <p:txBody>
          <a:bodyPr/>
          <a:lstStyle/>
          <a:p>
            <a:r>
              <a:rPr lang="en-US" sz="1800" dirty="0" smtClean="0"/>
              <a:t>Picture from </a:t>
            </a:r>
            <a:r>
              <a:rPr lang="en-GB" sz="1800" dirty="0" err="1"/>
              <a:t>NetCracker</a:t>
            </a:r>
            <a:r>
              <a:rPr lang="en-GB" sz="1800" dirty="0"/>
              <a:t> Database </a:t>
            </a:r>
            <a:r>
              <a:rPr lang="en-GB" sz="1800" dirty="0" smtClean="0"/>
              <a:t>Training course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220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381" y="191334"/>
            <a:ext cx="9702032" cy="443332"/>
          </a:xfrm>
        </p:spPr>
        <p:txBody>
          <a:bodyPr/>
          <a:lstStyle/>
          <a:p>
            <a:r>
              <a:rPr lang="en-US" dirty="0"/>
              <a:t>Working with many TOMS DB connections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30" y="1163991"/>
            <a:ext cx="6184231" cy="436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3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381" y="191334"/>
            <a:ext cx="9702032" cy="443332"/>
          </a:xfrm>
        </p:spPr>
        <p:txBody>
          <a:bodyPr/>
          <a:lstStyle/>
          <a:p>
            <a:r>
              <a:rPr lang="en-US" dirty="0"/>
              <a:t>Using different IDs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54" y="1582310"/>
            <a:ext cx="7087188" cy="23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9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1054" y="217460"/>
            <a:ext cx="9702032" cy="443332"/>
          </a:xfrm>
        </p:spPr>
        <p:txBody>
          <a:bodyPr/>
          <a:lstStyle/>
          <a:p>
            <a:r>
              <a:rPr lang="en-US" dirty="0"/>
              <a:t>Reading Objects Tree from TOMS DB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87" y="660792"/>
            <a:ext cx="10977090" cy="619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79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1054" y="217460"/>
            <a:ext cx="9702032" cy="443332"/>
          </a:xfrm>
        </p:spPr>
        <p:txBody>
          <a:bodyPr/>
          <a:lstStyle/>
          <a:p>
            <a:r>
              <a:rPr lang="en-US" dirty="0"/>
              <a:t>Reading Objects Tree from TOMS DB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660792"/>
            <a:ext cx="9556082" cy="553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6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1054" y="217460"/>
            <a:ext cx="9702032" cy="443332"/>
          </a:xfrm>
        </p:spPr>
        <p:txBody>
          <a:bodyPr/>
          <a:lstStyle/>
          <a:p>
            <a:r>
              <a:rPr lang="en-US" dirty="0"/>
              <a:t>Object’s </a:t>
            </a:r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" y="666853"/>
            <a:ext cx="10948736" cy="619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5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9700" y="148321"/>
            <a:ext cx="9702032" cy="443332"/>
          </a:xfrm>
        </p:spPr>
        <p:txBody>
          <a:bodyPr/>
          <a:lstStyle/>
          <a:p>
            <a:r>
              <a:rPr lang="en-US" dirty="0"/>
              <a:t>Creating UML Class diagram for the current object</a:t>
            </a:r>
          </a:p>
        </p:txBody>
      </p:sp>
      <p:pic>
        <p:nvPicPr>
          <p:cNvPr id="5122" name="Picture 2" descr="D:\AlllProj\NetCreacker\TFNECU.IM.SoW1\_CBM\_ObjectType2UML\ObjectType2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1" y="852105"/>
            <a:ext cx="11404100" cy="25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88" y="3459888"/>
            <a:ext cx="73342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13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Netcracker12 Template Regular_Internal CONFIDENTIAL_2018 01">
  <a:themeElements>
    <a:clrScheme name="Netcracker">
      <a:dk1>
        <a:srgbClr val="070A0D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027D2801-0DA6-4867-A40B-F052ACCE8CFD}"/>
    </a:ext>
  </a:extLst>
</a:theme>
</file>

<file path=ppt/theme/theme2.xml><?xml version="1.0" encoding="utf-8"?>
<a:theme xmlns:a="http://schemas.openxmlformats.org/drawingml/2006/main" name="2 – Right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C8829979-35E9-49AA-8D0B-25FD982A7C96}"/>
    </a:ext>
  </a:extLst>
</a:theme>
</file>

<file path=ppt/theme/theme3.xml><?xml version="1.0" encoding="utf-8"?>
<a:theme xmlns:a="http://schemas.openxmlformats.org/drawingml/2006/main" name="3 – Middle Column headers 2018">
  <a:themeElements>
    <a:clrScheme name="NC12">
      <a:dk1>
        <a:srgbClr val="0C2128"/>
      </a:dk1>
      <a:lt1>
        <a:sysClr val="window" lastClr="FFFFFF"/>
      </a:lt1>
      <a:dk2>
        <a:srgbClr val="183147"/>
      </a:dk2>
      <a:lt2>
        <a:srgbClr val="EEEDE8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ED9F9FD0-4E10-4765-AD45-F299495B6C39}" vid="{9369A03D-29EB-4C3E-B203-AB0EED31907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668F01-448C-4214-B9AE-79BC8EA702D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Netcracker_Netcracker12 Template Regular_Internal CONFIDENTIAL_2018 01</Template>
  <TotalTime>628</TotalTime>
  <Words>122</Words>
  <Application>Microsoft Office PowerPoint</Application>
  <PresentationFormat>Widescreen</PresentationFormat>
  <Paragraphs>30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Gibson</vt:lpstr>
      <vt:lpstr>Gibson Light</vt:lpstr>
      <vt:lpstr>Lucida Grande</vt:lpstr>
      <vt:lpstr>Netcracker_Netcracker12 Template Regular_Internal CONFIDENTIAL_2018 01</vt:lpstr>
      <vt:lpstr>2 – Right column headers 2018</vt:lpstr>
      <vt:lpstr>3 – Middle Column headers 2018</vt:lpstr>
      <vt:lpstr>Neural Networks - a view from three sides:  • PM • BA • Developer</vt:lpstr>
      <vt:lpstr>Agenda</vt:lpstr>
      <vt:lpstr>Overview</vt:lpstr>
      <vt:lpstr>Working with many TOMS DB connections</vt:lpstr>
      <vt:lpstr>Using different IDs</vt:lpstr>
      <vt:lpstr>Reading Objects Tree from TOMS DB</vt:lpstr>
      <vt:lpstr>Reading Objects Tree from TOMS DB</vt:lpstr>
      <vt:lpstr>Object’s history</vt:lpstr>
      <vt:lpstr>Creating UML Class diagram for the current object</vt:lpstr>
      <vt:lpstr>Creating UML Activity diagram for the current Execution Flow</vt:lpstr>
      <vt:lpstr>Creating SOAP examples</vt:lpstr>
      <vt:lpstr>GMS + Kerberos (COGECO)</vt:lpstr>
      <vt:lpstr>GMS + Kerberos (COGECO)</vt:lpstr>
      <vt:lpstr>References</vt:lpstr>
      <vt:lpstr>Known Issues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AI</dc:title>
  <dc:creator>Konstantin Voloshenko</dc:creator>
  <cp:lastModifiedBy>Konstantin Voloshenko</cp:lastModifiedBy>
  <cp:revision>52</cp:revision>
  <dcterms:created xsi:type="dcterms:W3CDTF">2018-02-02T10:27:49Z</dcterms:created>
  <dcterms:modified xsi:type="dcterms:W3CDTF">2023-02-20T13:41:37Z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