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02" r:id="rId5"/>
    <p:sldId id="405" r:id="rId6"/>
    <p:sldId id="421" r:id="rId7"/>
    <p:sldId id="385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387" r:id="rId16"/>
    <p:sldId id="377" r:id="rId17"/>
    <p:sldId id="3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385"/>
            <p14:sldId id="461"/>
            <p14:sldId id="462"/>
            <p14:sldId id="463"/>
            <p14:sldId id="464"/>
            <p14:sldId id="465"/>
            <p14:sldId id="466"/>
            <p14:sldId id="467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2467" autoAdjust="0"/>
  </p:normalViewPr>
  <p:slideViewPr>
    <p:cSldViewPr snapToGrid="0" snapToObjects="1" showGuides="1">
      <p:cViewPr>
        <p:scale>
          <a:sx n="70" d="100"/>
          <a:sy n="70" d="100"/>
        </p:scale>
        <p:origin x="500" y="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Компьютерное зрение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изображений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изображений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 -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текстов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текстов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рукописного текста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печатного текста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текста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 (OCR) –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текста 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паспортов, номеров машин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 -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 и речь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речи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аудио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-Табличные данные	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Регрессия (оценка)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Временные ряды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Трейдинг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спроса, продаж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Генеративки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картинок, текстов, речи, аудио, схемы,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</a:t>
            </a: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изображений: калоризация,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Resolution </a:t>
            </a:r>
          </a:p>
          <a:p>
            <a:pPr lvl="0"/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Обучение с подкреплением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Роботы, автопилоты,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дроны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игровая среда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Генетические алгоритмы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Оптимизация, генерация архитектур НС, подбор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Непредсказуемый результат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старте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Повторяемые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адекватными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подводить. Конкретные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непредсказуемо влиять на результат.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работать по заранее продуманному проектному плану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 может быть только на отдельные этапы. По мере продвижения планы нуждаются в корректировке: часто нужно перебрать разные гипотезы, не зная на перед, какая сработает.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Крайне высокое значение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пилотного проекта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Пилотный проект позволяет на старте провести диагностику подходов к решению с учетом конкретных данных и получить первичное представление о возможности решения данной конкретной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Работают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короткие итерации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Лучше работают короткие итерации от одной недели – т.к. оперативно среагировать на возникающие проблемы.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собранной базы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результат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Качество, размер базы кардинально влияют на конечный результат. Если база не может быть собрана – проект обречен на старте.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Высокая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нестабильность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Поменялись условия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перестала работать, например, для картинок может измениться освещение, цвет.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реализации значительно зависит от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вычислительных мощностей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Слабые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удлиняют процесс разработки.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 smtClean="0"/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dirty="0" err="1" smtClean="0"/>
              <a:t>Гиперпараметры</a:t>
            </a:r>
            <a:r>
              <a:rPr lang="ru-RU" sz="1000" dirty="0" smtClean="0"/>
              <a:t> модели (неизменяемые параметры НС, НЕ изменяются самой </a:t>
            </a:r>
            <a:r>
              <a:rPr lang="ru-RU" sz="1000" dirty="0" err="1" smtClean="0"/>
              <a:t>нейросетью</a:t>
            </a:r>
            <a:r>
              <a:rPr lang="ru-RU" sz="1000" dirty="0" smtClean="0"/>
              <a:t> в процессе обучения)</a:t>
            </a:r>
          </a:p>
          <a:p>
            <a:r>
              <a:rPr lang="ru-RU" sz="1000" dirty="0" smtClean="0"/>
              <a:t>К ним относятся:</a:t>
            </a:r>
          </a:p>
          <a:p>
            <a:r>
              <a:rPr lang="ru-RU" sz="1000" dirty="0" smtClean="0"/>
              <a:t>количество слоев в модели;</a:t>
            </a:r>
          </a:p>
          <a:p>
            <a:r>
              <a:rPr lang="ru-RU" sz="1000" dirty="0" smtClean="0"/>
              <a:t>типы слоев </a:t>
            </a:r>
            <a:r>
              <a:rPr lang="ru-RU" sz="1000" dirty="0" err="1" smtClean="0"/>
              <a:t>нейросети</a:t>
            </a:r>
            <a:endParaRPr lang="ru-RU" sz="1000" dirty="0" smtClean="0"/>
          </a:p>
          <a:p>
            <a:r>
              <a:rPr lang="ru-RU" sz="1000" dirty="0" smtClean="0"/>
              <a:t>количество нейронов в каждом слое;</a:t>
            </a:r>
          </a:p>
          <a:p>
            <a:r>
              <a:rPr lang="ru-RU" sz="1000" dirty="0" smtClean="0"/>
              <a:t>скорость обучения (</a:t>
            </a:r>
            <a:r>
              <a:rPr lang="ru-RU" sz="1000" dirty="0" err="1" smtClean="0"/>
              <a:t>learning</a:t>
            </a:r>
            <a:r>
              <a:rPr lang="ru-RU" sz="1000" dirty="0" smtClean="0"/>
              <a:t> </a:t>
            </a:r>
            <a:r>
              <a:rPr lang="ru-RU" sz="1000" dirty="0" err="1" smtClean="0"/>
              <a:t>rate</a:t>
            </a:r>
            <a:r>
              <a:rPr lang="ru-RU" sz="1000" dirty="0" smtClean="0"/>
              <a:t>);</a:t>
            </a:r>
          </a:p>
          <a:p>
            <a:r>
              <a:rPr lang="ru-RU" sz="1000" dirty="0" smtClean="0"/>
              <a:t>размер мини-выборки при обучении (</a:t>
            </a:r>
            <a:r>
              <a:rPr lang="ru-RU" sz="1000" dirty="0" err="1" smtClean="0"/>
              <a:t>batch</a:t>
            </a:r>
            <a:r>
              <a:rPr lang="ru-RU" sz="1000" dirty="0" smtClean="0"/>
              <a:t> </a:t>
            </a:r>
            <a:r>
              <a:rPr lang="ru-RU" sz="1000" dirty="0" err="1" smtClean="0"/>
              <a:t>size</a:t>
            </a:r>
            <a:r>
              <a:rPr lang="ru-RU" sz="1000" dirty="0" smtClean="0"/>
              <a:t>).</a:t>
            </a:r>
          </a:p>
          <a:p>
            <a:r>
              <a:rPr lang="ru-RU" sz="1000" dirty="0" smtClean="0"/>
              <a:t>функция ошибки </a:t>
            </a:r>
          </a:p>
          <a:p>
            <a:r>
              <a:rPr lang="ru-RU" sz="1000" dirty="0" smtClean="0"/>
              <a:t>Основная задача разработчиков – найти такое сочетание </a:t>
            </a:r>
            <a:r>
              <a:rPr lang="ru-RU" sz="1000" dirty="0" err="1" smtClean="0"/>
              <a:t>гиперпараметров</a:t>
            </a:r>
            <a:r>
              <a:rPr lang="ru-RU" sz="1000" dirty="0" smtClean="0"/>
              <a:t>, при котором будет достигнута максимальная точность работы </a:t>
            </a:r>
            <a:r>
              <a:rPr lang="ru-RU" sz="1000" dirty="0" err="1" smtClean="0"/>
              <a:t>нейросети</a:t>
            </a:r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1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Neural Networks - a view from three sides: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	PM</a:t>
            </a:r>
            <a:br>
              <a:rPr lang="en-US" sz="2800" dirty="0"/>
            </a:br>
            <a:r>
              <a:rPr lang="en-US" sz="2800" dirty="0"/>
              <a:t>•	BA</a:t>
            </a:r>
            <a:br>
              <a:rPr lang="en-US" sz="2800" dirty="0"/>
            </a:br>
            <a:r>
              <a:rPr lang="en-US" sz="2800" dirty="0"/>
              <a:t>•	Developer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AI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Количество слоев в модели;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Типы слоев НС</a:t>
            </a:r>
            <a:r>
              <a:rPr lang="en-US" sz="2400" dirty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Количество нейронов в каждом слое;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Скорость обучения (</a:t>
            </a:r>
            <a:r>
              <a:rPr lang="en-US" sz="2400" dirty="0"/>
              <a:t>learning rate</a:t>
            </a:r>
            <a:r>
              <a:rPr lang="ru-RU" sz="24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Размер мини-выборки при обучении (</a:t>
            </a:r>
            <a:r>
              <a:rPr lang="en-US" sz="2400" dirty="0"/>
              <a:t>batch size</a:t>
            </a:r>
            <a:r>
              <a:rPr lang="ru-RU" sz="2400" dirty="0" smtClean="0"/>
              <a:t>)</a:t>
            </a:r>
            <a:r>
              <a:rPr lang="en-US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Функция </a:t>
            </a:r>
            <a:r>
              <a:rPr lang="ru-RU" sz="2400" dirty="0" smtClean="0"/>
              <a:t>ошибки</a:t>
            </a:r>
            <a:r>
              <a:rPr lang="en-US" sz="2400" dirty="0" smtClean="0"/>
              <a:t>.</a:t>
            </a:r>
            <a:endParaRPr lang="ru-RU" sz="2400" dirty="0"/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pPr lvl="1"/>
            <a:r>
              <a:rPr lang="en-US" sz="1800" dirty="0"/>
              <a:t>AI: Data science and Neural Networks</a:t>
            </a:r>
            <a:endParaRPr lang="ru-RU" sz="1800" dirty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/>
              <a:t>AI Project</a:t>
            </a:r>
          </a:p>
          <a:p>
            <a:pPr lvl="1"/>
            <a:r>
              <a:rPr lang="en-US" sz="1800" dirty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</a:p>
          <a:p>
            <a:pPr lvl="1"/>
            <a:r>
              <a:rPr lang="en-US" sz="1800" dirty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/>
              <a:t>hyperparameters</a:t>
            </a:r>
            <a:endParaRPr lang="en-US" sz="1800" dirty="0"/>
          </a:p>
          <a:p>
            <a:pPr lvl="1"/>
            <a:r>
              <a:rPr lang="en-US" sz="1800" dirty="0"/>
              <a:t>Deployment and Integration</a:t>
            </a:r>
          </a:p>
          <a:p>
            <a:r>
              <a:rPr lang="en-US" sz="2400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957536" y="2049079"/>
            <a:ext cx="3125623" cy="22627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tables</a:t>
            </a: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8175" y="271227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Prototyping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Непредсказуемый результат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старте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Невозможно работать по заранее продуманному проектному плану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Крайне высокое значение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пилотного проекта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Работают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короткие итерации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Влияние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собранной базы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результат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Высокая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нестабильность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 </a:t>
            </a:r>
            <a:r>
              <a:rPr lang="en-US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</a:t>
            </a:r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Скорость реализации значительно зависит от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вычислительных </a:t>
            </a:r>
            <a:r>
              <a:rPr lang="ru-RU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мощностей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8" y="1622888"/>
            <a:ext cx="2844837" cy="4516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3" y="2195340"/>
            <a:ext cx="4903448" cy="31357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121"/>
                </a:solidFill>
                <a:latin typeface="Courier New" panose="02070309020205020404" pitchFamily="49" charset="0"/>
              </a:rPr>
              <a:t>0.092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5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0.091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5" y="1571321"/>
            <a:ext cx="2388617" cy="46386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80" y="2204866"/>
            <a:ext cx="4677546" cy="30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23</TotalTime>
  <Words>727</Words>
  <Application>Microsoft Office PowerPoint</Application>
  <PresentationFormat>Widescreen</PresentationFormat>
  <Paragraphs>133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Gibson</vt:lpstr>
      <vt:lpstr>Gibson Light</vt:lpstr>
      <vt:lpstr>Lucida Grande</vt:lpstr>
      <vt:lpstr>Times New Roman</vt:lpstr>
      <vt:lpstr>Netcracker 2023 Corporate PPT Template External NDA </vt:lpstr>
      <vt:lpstr>Neural Networks - a view from three sides:  • PM • BA • Developer</vt:lpstr>
      <vt:lpstr>PowerPoint Presentation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3</cp:revision>
  <dcterms:created xsi:type="dcterms:W3CDTF">2023-03-07T08:17:03Z</dcterms:created>
  <dcterms:modified xsi:type="dcterms:W3CDTF">2023-03-07T08:41:02Z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