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28" r:id="rId5"/>
    <p:sldMasterId id="2147483837" r:id="rId6"/>
  </p:sldMasterIdLst>
  <p:notesMasterIdLst>
    <p:notesMasterId r:id="rId19"/>
  </p:notesMasterIdLst>
  <p:handoutMasterIdLst>
    <p:handoutMasterId r:id="rId20"/>
  </p:handoutMasterIdLst>
  <p:sldIdLst>
    <p:sldId id="399" r:id="rId7"/>
    <p:sldId id="382" r:id="rId8"/>
    <p:sldId id="425" r:id="rId9"/>
    <p:sldId id="427" r:id="rId10"/>
    <p:sldId id="424" r:id="rId11"/>
    <p:sldId id="428" r:id="rId12"/>
    <p:sldId id="429" r:id="rId13"/>
    <p:sldId id="430" r:id="rId14"/>
    <p:sldId id="432" r:id="rId15"/>
    <p:sldId id="431" r:id="rId16"/>
    <p:sldId id="387" r:id="rId17"/>
    <p:sldId id="3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12 Template Regular Internal CONFIDENTIAL" id="{CF09B140-F5D8-7741-BE42-FFB0971C9067}">
          <p14:sldIdLst>
            <p14:sldId id="399"/>
            <p14:sldId id="382"/>
            <p14:sldId id="425"/>
            <p14:sldId id="427"/>
            <p14:sldId id="424"/>
            <p14:sldId id="428"/>
            <p14:sldId id="429"/>
            <p14:sldId id="430"/>
            <p14:sldId id="432"/>
            <p14:sldId id="431"/>
            <p14:sldId id="387"/>
            <p14:sldId id="377"/>
          </p14:sldIdLst>
        </p14:section>
        <p14:section name="Diagrams and Tables" id="{7603975E-9D9C-0F40-B3D2-62029C4583DF}">
          <p14:sldIdLst/>
        </p14:section>
        <p14:section name="Charts and Statistics" id="{C9F26F01-32CB-5543-BAFF-C99BC9FE531C}">
          <p14:sldIdLst/>
        </p14:section>
        <p14:section name="Example Slides" id="{E86FC766-8AAE-C64A-816C-62691F73CC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EAE"/>
    <a:srgbClr val="898A8A"/>
    <a:srgbClr val="949595"/>
    <a:srgbClr val="B9C1C7"/>
    <a:srgbClr val="A3788F"/>
    <a:srgbClr val="F3C177"/>
    <a:srgbClr val="86A4C7"/>
    <a:srgbClr val="7886A9"/>
    <a:srgbClr val="789B6B"/>
    <a:srgbClr val="006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5298" autoAdjust="0"/>
  </p:normalViewPr>
  <p:slideViewPr>
    <p:cSldViewPr snapToGrid="0" snapToObjects="1" showGuides="1">
      <p:cViewPr varScale="1">
        <p:scale>
          <a:sx n="59" d="100"/>
          <a:sy n="59" d="100"/>
        </p:scale>
        <p:origin x="94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-как пример одного из ML алгоритмов, используемых в продукте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задачи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Churn prediction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8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Vision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Компьютерное зрение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изображений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Сегментация изображений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 recognition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Naturel Language Processing (NLP) -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текстов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текстов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рукописного текста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печатного текста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Сегментация текста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 character recognition (OCR) –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текста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паспортов, номеров машин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and speech -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 и речь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речи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аудио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tables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-Табличные данные	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Регрессия (оценка)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Временные ряды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Трейдинг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Предсказание спроса, продаж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Adversarial network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Генеративки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Генерация картинок, текстов, речи, аудио, схемы,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</a:t>
            </a: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Улучшение изображений: калоризация,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Resolution </a:t>
            </a:r>
          </a:p>
          <a:p>
            <a:pPr lvl="0"/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Обучение с подкреплением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Роботы, автопилоты,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дроны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Genetic algorithms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Генетические алгоритмы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Оптимизация, генерация архитектур НС, подбор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гиперпараметров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3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3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Гиперпараметры</a:t>
            </a:r>
            <a:r>
              <a:rPr lang="ru-RU" dirty="0" smtClean="0"/>
              <a:t> модели (неизменяемые параметры НС, НЕ изменяются самой </a:t>
            </a:r>
            <a:r>
              <a:rPr lang="ru-RU" dirty="0" err="1" smtClean="0"/>
              <a:t>нейросетью</a:t>
            </a:r>
            <a:r>
              <a:rPr lang="ru-RU" dirty="0" smtClean="0"/>
              <a:t> в процессе обучения)</a:t>
            </a:r>
          </a:p>
          <a:p>
            <a:r>
              <a:rPr lang="ru-RU" dirty="0" smtClean="0"/>
              <a:t>К ним относятся:</a:t>
            </a:r>
          </a:p>
          <a:p>
            <a:r>
              <a:rPr lang="ru-RU" dirty="0" smtClean="0"/>
              <a:t>количество слоев в модели;</a:t>
            </a:r>
          </a:p>
          <a:p>
            <a:r>
              <a:rPr lang="ru-RU" dirty="0" smtClean="0"/>
              <a:t>типы слоев </a:t>
            </a:r>
            <a:r>
              <a:rPr lang="ru-RU" dirty="0" err="1" smtClean="0"/>
              <a:t>нейросети</a:t>
            </a:r>
            <a:endParaRPr lang="ru-RU" dirty="0" smtClean="0"/>
          </a:p>
          <a:p>
            <a:r>
              <a:rPr lang="ru-RU" dirty="0" smtClean="0"/>
              <a:t>количество нейронов в каждом слое;</a:t>
            </a:r>
          </a:p>
          <a:p>
            <a:r>
              <a:rPr lang="ru-RU" dirty="0" smtClean="0"/>
              <a:t>скорость обучения (</a:t>
            </a:r>
            <a:r>
              <a:rPr lang="ru-RU" dirty="0" err="1" smtClean="0"/>
              <a:t>learning</a:t>
            </a:r>
            <a:r>
              <a:rPr lang="ru-RU" dirty="0" smtClean="0"/>
              <a:t> </a:t>
            </a:r>
            <a:r>
              <a:rPr lang="ru-RU" dirty="0" err="1" smtClean="0"/>
              <a:t>rate</a:t>
            </a:r>
            <a:r>
              <a:rPr lang="ru-RU" dirty="0" smtClean="0"/>
              <a:t>);</a:t>
            </a:r>
          </a:p>
          <a:p>
            <a:r>
              <a:rPr lang="ru-RU" dirty="0" smtClean="0"/>
              <a:t>размер мини-выборки при обучении (</a:t>
            </a:r>
            <a:r>
              <a:rPr lang="ru-RU" dirty="0" err="1" smtClean="0"/>
              <a:t>batch</a:t>
            </a:r>
            <a:r>
              <a:rPr lang="ru-RU" dirty="0" smtClean="0"/>
              <a:t> </a:t>
            </a:r>
            <a:r>
              <a:rPr lang="ru-RU" dirty="0" err="1" smtClean="0"/>
              <a:t>size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функция ошибки </a:t>
            </a:r>
          </a:p>
          <a:p>
            <a:r>
              <a:rPr lang="ru-RU" dirty="0" smtClean="0"/>
              <a:t>Основная задача разработчиков – найти такое сочетание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, при котором будет достигнута максимальная точность работы </a:t>
            </a:r>
            <a:r>
              <a:rPr lang="ru-RU" dirty="0" err="1" smtClean="0"/>
              <a:t>нейросети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  <p:pic>
        <p:nvPicPr>
          <p:cNvPr id="12" name="Picture 11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  <p:pic>
        <p:nvPicPr>
          <p:cNvPr id="13" name="Picture 12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994495"/>
            <a:ext cx="2743201" cy="452438"/>
          </a:xfrm>
          <a:prstGeom prst="rect">
            <a:avLst/>
          </a:prstGeom>
        </p:spPr>
      </p:pic>
      <p:pic>
        <p:nvPicPr>
          <p:cNvPr id="14" name="Picture 13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6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505" y="-27410"/>
            <a:ext cx="12393010" cy="7004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pic>
        <p:nvPicPr>
          <p:cNvPr id="7" name="Picture 6" descr="NTC_Logo_Horiz_White_NOTAG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7618"/>
            <a:ext cx="1417320" cy="228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bg2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chemeClr val="bg1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00" y="4975149"/>
            <a:ext cx="2743200" cy="44439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994495"/>
            <a:ext cx="2743201" cy="452438"/>
          </a:xfrm>
          <a:prstGeom prst="rect">
            <a:avLst/>
          </a:prstGeom>
        </p:spPr>
      </p:pic>
      <p:pic>
        <p:nvPicPr>
          <p:cNvPr id="14" name="Picture 13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2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0" y="3143676"/>
            <a:ext cx="2743200" cy="4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1829940"/>
            <a:ext cx="2941657" cy="1245917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26" y="660400"/>
            <a:ext cx="6013450" cy="540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39630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8962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660400"/>
            <a:ext cx="6013450" cy="54038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4847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8" y="1829940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28647" y="467863"/>
            <a:ext cx="6276524" cy="5596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260048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44801" y="467862"/>
            <a:ext cx="6276524" cy="55963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8835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2472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5837" y="2423837"/>
            <a:ext cx="2337597" cy="36404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548420" y="2433362"/>
            <a:ext cx="2323994" cy="36312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2pPr>
            <a:lvl3pPr marL="9144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3pPr>
            <a:lvl4pPr marL="13716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4pPr>
            <a:lvl5pPr marL="18288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36663" y="660400"/>
            <a:ext cx="3432918" cy="5404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8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6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24963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4963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5548420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420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1236663" y="660400"/>
            <a:ext cx="3432918" cy="540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5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71013" y="4859338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80799" y="4832350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015590"/>
            <a:ext cx="2743201" cy="452438"/>
          </a:xfrm>
          <a:prstGeom prst="rect">
            <a:avLst/>
          </a:prstGeom>
        </p:spPr>
      </p:pic>
      <p:pic>
        <p:nvPicPr>
          <p:cNvPr id="11" name="Picture 10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015590"/>
            <a:ext cx="2743201" cy="452438"/>
          </a:xfrm>
          <a:prstGeom prst="rect">
            <a:avLst/>
          </a:prstGeom>
        </p:spPr>
      </p:pic>
      <p:pic>
        <p:nvPicPr>
          <p:cNvPr id="10" name="Picture 9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79" r:id="rId3"/>
    <p:sldLayoutId id="2147483783" r:id="rId4"/>
    <p:sldLayoutId id="2147483711" r:id="rId5"/>
    <p:sldLayoutId id="2147483713" r:id="rId6"/>
    <p:sldLayoutId id="2147483704" r:id="rId7"/>
    <p:sldLayoutId id="2147483705" r:id="rId8"/>
    <p:sldLayoutId id="2147483784" r:id="rId9"/>
    <p:sldLayoutId id="2147483706" r:id="rId10"/>
    <p:sldLayoutId id="2147483785" r:id="rId11"/>
    <p:sldLayoutId id="2147483708" r:id="rId12"/>
    <p:sldLayoutId id="2147483707" r:id="rId13"/>
    <p:sldLayoutId id="2147483650" r:id="rId14"/>
    <p:sldLayoutId id="2147483717" r:id="rId15"/>
    <p:sldLayoutId id="2147483715" r:id="rId16"/>
    <p:sldLayoutId id="2147483718" r:id="rId17"/>
    <p:sldLayoutId id="2147483716" r:id="rId18"/>
    <p:sldLayoutId id="2147483709" r:id="rId19"/>
    <p:sldLayoutId id="2147483654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695" r:id="rId28"/>
    <p:sldLayoutId id="2147483700" r:id="rId29"/>
    <p:sldLayoutId id="2147483657" r:id="rId30"/>
    <p:sldLayoutId id="2147483681" r:id="rId31"/>
    <p:sldLayoutId id="2147483673" r:id="rId32"/>
    <p:sldLayoutId id="2147483689" r:id="rId33"/>
    <p:sldLayoutId id="2147483697" r:id="rId34"/>
    <p:sldLayoutId id="2147483692" r:id="rId35"/>
    <p:sldLayoutId id="2147483686" r:id="rId36"/>
    <p:sldLayoutId id="2147483687" r:id="rId37"/>
    <p:sldLayoutId id="2147483714" r:id="rId38"/>
    <p:sldLayoutId id="2147483710" r:id="rId39"/>
    <p:sldLayoutId id="2147483690" r:id="rId4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54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A4A3A4"/>
          </p15:clr>
        </p15:guide>
        <p15:guide id="57" pos="727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8406314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221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3743">
          <p15:clr>
            <a:srgbClr val="A4A3A4"/>
          </p15:clr>
        </p15:guide>
        <p15:guide id="5" orient="horz" pos="3821">
          <p15:clr>
            <a:srgbClr val="F26B43"/>
          </p15:clr>
        </p15:guide>
        <p15:guide id="6" orient="horz" pos="3903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>
          <p15:clr>
            <a:srgbClr val="A4A3A4"/>
          </p15:clr>
        </p15:guide>
        <p15:guide id="9" orient="horz" pos="801">
          <p15:clr>
            <a:srgbClr val="A4A3A4"/>
          </p15:clr>
        </p15:guide>
        <p15:guide id="10" orient="horz" pos="1107">
          <p15:clr>
            <a:srgbClr val="A4A3A4"/>
          </p15:clr>
        </p15:guide>
        <p15:guide id="11" orient="horz" pos="1190">
          <p15:clr>
            <a:srgbClr val="A4A3A4"/>
          </p15:clr>
        </p15:guide>
        <p15:guide id="12" orient="horz" pos="1496">
          <p15:clr>
            <a:srgbClr val="A4A3A4"/>
          </p15:clr>
        </p15:guide>
        <p15:guide id="13" orient="horz" pos="1578">
          <p15:clr>
            <a:srgbClr val="A4A3A4"/>
          </p15:clr>
        </p15:guide>
        <p15:guide id="14" orient="horz" pos="1884">
          <p15:clr>
            <a:srgbClr val="A4A3A4"/>
          </p15:clr>
        </p15:guide>
        <p15:guide id="15" orient="horz" pos="1964">
          <p15:clr>
            <a:srgbClr val="A4A3A4"/>
          </p15:clr>
        </p15:guide>
        <p15:guide id="16" orient="horz" pos="2271">
          <p15:clr>
            <a:srgbClr val="A4A3A4"/>
          </p15:clr>
        </p15:guide>
        <p15:guide id="17" orient="horz" pos="3129">
          <p15:clr>
            <a:srgbClr val="A4A3A4"/>
          </p15:clr>
        </p15:guide>
        <p15:guide id="18" orient="horz" pos="2663">
          <p15:clr>
            <a:srgbClr val="A4A3A4"/>
          </p15:clr>
        </p15:guide>
        <p15:guide id="19" orient="horz" pos="2741">
          <p15:clr>
            <a:srgbClr val="A4A3A4"/>
          </p15:clr>
        </p15:guide>
        <p15:guide id="20" orient="horz" pos="3047">
          <p15:clr>
            <a:srgbClr val="A4A3A4"/>
          </p15:clr>
        </p15:guide>
        <p15:guide id="21" orient="horz" pos="2352">
          <p15:clr>
            <a:srgbClr val="A4A3A4"/>
          </p15:clr>
        </p15:guide>
        <p15:guide id="22" orient="horz" pos="3435">
          <p15:clr>
            <a:srgbClr val="A4A3A4"/>
          </p15:clr>
        </p15:guide>
        <p15:guide id="23" orient="horz" pos="3516">
          <p15:clr>
            <a:srgbClr val="A4A3A4"/>
          </p15:clr>
        </p15:guide>
        <p15:guide id="24" pos="3881">
          <p15:clr>
            <a:srgbClr val="A4A3A4"/>
          </p15:clr>
        </p15:guide>
        <p15:guide id="25" pos="6896">
          <p15:clr>
            <a:srgbClr val="F26B43"/>
          </p15:clr>
        </p15:guide>
        <p15:guide id="26" pos="2717">
          <p15:clr>
            <a:srgbClr val="A4A3A4"/>
          </p15:clr>
        </p15:guide>
        <p15:guide id="27" pos="2636">
          <p15:clr>
            <a:srgbClr val="A4A3A4"/>
          </p15:clr>
        </p15:guide>
        <p15:guide id="28" pos="3800">
          <p15:clr>
            <a:srgbClr val="A4A3A4"/>
          </p15:clr>
        </p15:guide>
        <p15:guide id="29" pos="5432">
          <p15:clr>
            <a:srgbClr val="A4A3A4"/>
          </p15:clr>
        </p15:guide>
        <p15:guide id="30" pos="5351">
          <p15:clr>
            <a:srgbClr val="A4A3A4"/>
          </p15:clr>
        </p15:guide>
        <p15:guide id="31" pos="2330">
          <p15:clr>
            <a:srgbClr val="A4A3A4"/>
          </p15:clr>
        </p15:guide>
        <p15:guide id="32" pos="3494">
          <p15:clr>
            <a:srgbClr val="A4A3A4"/>
          </p15:clr>
        </p15:guide>
        <p15:guide id="33" pos="1085">
          <p15:clr>
            <a:srgbClr val="A4A3A4"/>
          </p15:clr>
        </p15:guide>
        <p15:guide id="34" pos="6596">
          <p15:clr>
            <a:srgbClr val="A4A3A4"/>
          </p15:clr>
        </p15:guide>
        <p15:guide id="35" pos="3024">
          <p15:clr>
            <a:srgbClr val="A4A3A4"/>
          </p15:clr>
        </p15:guide>
        <p15:guide id="36" pos="4656">
          <p15:clr>
            <a:srgbClr val="A4A3A4"/>
          </p15:clr>
        </p15:guide>
        <p15:guide id="37" pos="4188">
          <p15:clr>
            <a:srgbClr val="A4A3A4"/>
          </p15:clr>
        </p15:guide>
        <p15:guide id="38" pos="6513">
          <p15:clr>
            <a:srgbClr val="A4A3A4"/>
          </p15:clr>
        </p15:guide>
        <p15:guide id="39" pos="3105">
          <p15:clr>
            <a:srgbClr val="A4A3A4"/>
          </p15:clr>
        </p15:guide>
        <p15:guide id="40" pos="4268">
          <p15:clr>
            <a:srgbClr val="A4A3A4"/>
          </p15:clr>
        </p15:guide>
        <p15:guide id="41" pos="4574">
          <p15:clr>
            <a:srgbClr val="A4A3A4"/>
          </p15:clr>
        </p15:guide>
        <p15:guide id="42" pos="2247">
          <p15:clr>
            <a:srgbClr val="A4A3A4"/>
          </p15:clr>
        </p15:guide>
        <p15:guide id="43" pos="1941">
          <p15:clr>
            <a:srgbClr val="A4A3A4"/>
          </p15:clr>
        </p15:guide>
        <p15:guide id="44" pos="1859">
          <p15:clr>
            <a:srgbClr val="A4A3A4"/>
          </p15:clr>
        </p15:guide>
        <p15:guide id="45" pos="1472">
          <p15:clr>
            <a:srgbClr val="A4A3A4"/>
          </p15:clr>
        </p15:guide>
        <p15:guide id="46" pos="1554">
          <p15:clr>
            <a:srgbClr val="A4A3A4"/>
          </p15:clr>
        </p15:guide>
        <p15:guide id="47" pos="1167">
          <p15:clr>
            <a:srgbClr val="A4A3A4"/>
          </p15:clr>
        </p15:guide>
        <p15:guide id="48" pos="782">
          <p15:clr>
            <a:srgbClr val="F26B43"/>
          </p15:clr>
        </p15:guide>
        <p15:guide id="49" pos="4962">
          <p15:clr>
            <a:srgbClr val="A4A3A4"/>
          </p15:clr>
        </p15:guide>
        <p15:guide id="50" pos="5044">
          <p15:clr>
            <a:srgbClr val="A4A3A4"/>
          </p15:clr>
        </p15:guide>
        <p15:guide id="51" pos="5739">
          <p15:clr>
            <a:srgbClr val="A4A3A4"/>
          </p15:clr>
        </p15:guide>
        <p15:guide id="52" pos="5820">
          <p15:clr>
            <a:srgbClr val="A4A3A4"/>
          </p15:clr>
        </p15:guide>
        <p15:guide id="53" pos="6126">
          <p15:clr>
            <a:srgbClr val="A4A3A4"/>
          </p15:clr>
        </p15:guide>
        <p15:guide id="54" pos="6207">
          <p15:clr>
            <a:srgbClr val="A4A3A4"/>
          </p15:clr>
        </p15:guide>
        <p15:guide id="55" pos="3411">
          <p15:clr>
            <a:srgbClr val="A4A3A4"/>
          </p15:clr>
        </p15:guide>
        <p15:guide id="56" pos="405">
          <p15:clr>
            <a:srgbClr val="A4A3A4"/>
          </p15:clr>
        </p15:guide>
        <p15:guide id="57" pos="727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944101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01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3743">
          <p15:clr>
            <a:srgbClr val="A4A3A4"/>
          </p15:clr>
        </p15:guide>
        <p15:guide id="5" orient="horz" pos="3821">
          <p15:clr>
            <a:srgbClr val="F26B43"/>
          </p15:clr>
        </p15:guide>
        <p15:guide id="6" orient="horz" pos="3903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>
          <p15:clr>
            <a:srgbClr val="A4A3A4"/>
          </p15:clr>
        </p15:guide>
        <p15:guide id="9" orient="horz" pos="801">
          <p15:clr>
            <a:srgbClr val="A4A3A4"/>
          </p15:clr>
        </p15:guide>
        <p15:guide id="10" orient="horz" pos="1107">
          <p15:clr>
            <a:srgbClr val="A4A3A4"/>
          </p15:clr>
        </p15:guide>
        <p15:guide id="11" orient="horz" pos="1190">
          <p15:clr>
            <a:srgbClr val="A4A3A4"/>
          </p15:clr>
        </p15:guide>
        <p15:guide id="12" orient="horz" pos="1496">
          <p15:clr>
            <a:srgbClr val="A4A3A4"/>
          </p15:clr>
        </p15:guide>
        <p15:guide id="13" orient="horz" pos="1578">
          <p15:clr>
            <a:srgbClr val="A4A3A4"/>
          </p15:clr>
        </p15:guide>
        <p15:guide id="14" orient="horz" pos="1884">
          <p15:clr>
            <a:srgbClr val="A4A3A4"/>
          </p15:clr>
        </p15:guide>
        <p15:guide id="15" orient="horz" pos="1964">
          <p15:clr>
            <a:srgbClr val="A4A3A4"/>
          </p15:clr>
        </p15:guide>
        <p15:guide id="16" orient="horz" pos="2271">
          <p15:clr>
            <a:srgbClr val="A4A3A4"/>
          </p15:clr>
        </p15:guide>
        <p15:guide id="17" orient="horz" pos="3129">
          <p15:clr>
            <a:srgbClr val="A4A3A4"/>
          </p15:clr>
        </p15:guide>
        <p15:guide id="18" orient="horz" pos="2663">
          <p15:clr>
            <a:srgbClr val="A4A3A4"/>
          </p15:clr>
        </p15:guide>
        <p15:guide id="19" orient="horz" pos="2741">
          <p15:clr>
            <a:srgbClr val="A4A3A4"/>
          </p15:clr>
        </p15:guide>
        <p15:guide id="20" orient="horz" pos="3047">
          <p15:clr>
            <a:srgbClr val="A4A3A4"/>
          </p15:clr>
        </p15:guide>
        <p15:guide id="21" orient="horz" pos="2352">
          <p15:clr>
            <a:srgbClr val="A4A3A4"/>
          </p15:clr>
        </p15:guide>
        <p15:guide id="22" orient="horz" pos="3435">
          <p15:clr>
            <a:srgbClr val="A4A3A4"/>
          </p15:clr>
        </p15:guide>
        <p15:guide id="23" orient="horz" pos="3516">
          <p15:clr>
            <a:srgbClr val="A4A3A4"/>
          </p15:clr>
        </p15:guide>
        <p15:guide id="24" pos="3881">
          <p15:clr>
            <a:srgbClr val="A4A3A4"/>
          </p15:clr>
        </p15:guide>
        <p15:guide id="25" pos="6896">
          <p15:clr>
            <a:srgbClr val="F26B43"/>
          </p15:clr>
        </p15:guide>
        <p15:guide id="26" pos="2717">
          <p15:clr>
            <a:srgbClr val="A4A3A4"/>
          </p15:clr>
        </p15:guide>
        <p15:guide id="27" pos="2636">
          <p15:clr>
            <a:srgbClr val="A4A3A4"/>
          </p15:clr>
        </p15:guide>
        <p15:guide id="28" pos="3800">
          <p15:clr>
            <a:srgbClr val="A4A3A4"/>
          </p15:clr>
        </p15:guide>
        <p15:guide id="29" pos="5432">
          <p15:clr>
            <a:srgbClr val="A4A3A4"/>
          </p15:clr>
        </p15:guide>
        <p15:guide id="30" pos="5351">
          <p15:clr>
            <a:srgbClr val="A4A3A4"/>
          </p15:clr>
        </p15:guide>
        <p15:guide id="31" pos="2330">
          <p15:clr>
            <a:srgbClr val="A4A3A4"/>
          </p15:clr>
        </p15:guide>
        <p15:guide id="32" pos="3494">
          <p15:clr>
            <a:srgbClr val="A4A3A4"/>
          </p15:clr>
        </p15:guide>
        <p15:guide id="33" pos="1085">
          <p15:clr>
            <a:srgbClr val="A4A3A4"/>
          </p15:clr>
        </p15:guide>
        <p15:guide id="34" pos="6596">
          <p15:clr>
            <a:srgbClr val="A4A3A4"/>
          </p15:clr>
        </p15:guide>
        <p15:guide id="35" pos="3024">
          <p15:clr>
            <a:srgbClr val="A4A3A4"/>
          </p15:clr>
        </p15:guide>
        <p15:guide id="36" pos="4656">
          <p15:clr>
            <a:srgbClr val="A4A3A4"/>
          </p15:clr>
        </p15:guide>
        <p15:guide id="37" pos="4188">
          <p15:clr>
            <a:srgbClr val="A4A3A4"/>
          </p15:clr>
        </p15:guide>
        <p15:guide id="38" pos="6513">
          <p15:clr>
            <a:srgbClr val="A4A3A4"/>
          </p15:clr>
        </p15:guide>
        <p15:guide id="39" pos="3105">
          <p15:clr>
            <a:srgbClr val="A4A3A4"/>
          </p15:clr>
        </p15:guide>
        <p15:guide id="40" pos="4268">
          <p15:clr>
            <a:srgbClr val="A4A3A4"/>
          </p15:clr>
        </p15:guide>
        <p15:guide id="41" pos="4574">
          <p15:clr>
            <a:srgbClr val="A4A3A4"/>
          </p15:clr>
        </p15:guide>
        <p15:guide id="42" pos="2247">
          <p15:clr>
            <a:srgbClr val="A4A3A4"/>
          </p15:clr>
        </p15:guide>
        <p15:guide id="43" pos="1941">
          <p15:clr>
            <a:srgbClr val="A4A3A4"/>
          </p15:clr>
        </p15:guide>
        <p15:guide id="44" pos="1859">
          <p15:clr>
            <a:srgbClr val="A4A3A4"/>
          </p15:clr>
        </p15:guide>
        <p15:guide id="45" pos="1472">
          <p15:clr>
            <a:srgbClr val="A4A3A4"/>
          </p15:clr>
        </p15:guide>
        <p15:guide id="46" pos="1554">
          <p15:clr>
            <a:srgbClr val="A4A3A4"/>
          </p15:clr>
        </p15:guide>
        <p15:guide id="47" pos="1167">
          <p15:clr>
            <a:srgbClr val="A4A3A4"/>
          </p15:clr>
        </p15:guide>
        <p15:guide id="48" pos="782">
          <p15:clr>
            <a:srgbClr val="F26B43"/>
          </p15:clr>
        </p15:guide>
        <p15:guide id="49" pos="4962">
          <p15:clr>
            <a:srgbClr val="A4A3A4"/>
          </p15:clr>
        </p15:guide>
        <p15:guide id="50" pos="5044">
          <p15:clr>
            <a:srgbClr val="A4A3A4"/>
          </p15:clr>
        </p15:guide>
        <p15:guide id="51" pos="5739">
          <p15:clr>
            <a:srgbClr val="A4A3A4"/>
          </p15:clr>
        </p15:guide>
        <p15:guide id="52" pos="5820">
          <p15:clr>
            <a:srgbClr val="A4A3A4"/>
          </p15:clr>
        </p15:guide>
        <p15:guide id="53" pos="6126">
          <p15:clr>
            <a:srgbClr val="A4A3A4"/>
          </p15:clr>
        </p15:guide>
        <p15:guide id="54" pos="6207">
          <p15:clr>
            <a:srgbClr val="A4A3A4"/>
          </p15:clr>
        </p15:guide>
        <p15:guide id="55" pos="3411">
          <p15:clr>
            <a:srgbClr val="A4A3A4"/>
          </p15:clr>
        </p15:guide>
        <p15:guide id="56" pos="405">
          <p15:clr>
            <a:srgbClr val="A4A3A4"/>
          </p15:clr>
        </p15:guide>
        <p15:guide id="57" pos="72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5391" y="2372140"/>
            <a:ext cx="9654210" cy="2756451"/>
          </a:xfrm>
        </p:spPr>
        <p:txBody>
          <a:bodyPr/>
          <a:lstStyle/>
          <a:p>
            <a:r>
              <a:rPr lang="en-US" sz="4000" dirty="0"/>
              <a:t>Neural Networks - a view from three sides: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•	PM</a:t>
            </a:r>
            <a:br>
              <a:rPr lang="en-US" sz="4000" dirty="0"/>
            </a:br>
            <a:r>
              <a:rPr lang="en-US" sz="4000" dirty="0"/>
              <a:t>•	BA</a:t>
            </a:r>
            <a:br>
              <a:rPr lang="en-US" sz="4000" dirty="0"/>
            </a:br>
            <a:r>
              <a:rPr lang="en-US" sz="4000" dirty="0"/>
              <a:t>•	Developer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532438" y="5660970"/>
            <a:ext cx="6354762" cy="553797"/>
          </a:xfrm>
        </p:spPr>
        <p:txBody>
          <a:bodyPr/>
          <a:lstStyle/>
          <a:p>
            <a:r>
              <a:rPr lang="en-US" dirty="0"/>
              <a:t>Understanding AI</a:t>
            </a:r>
          </a:p>
        </p:txBody>
      </p:sp>
    </p:spTree>
    <p:extLst>
      <p:ext uri="{BB962C8B-B14F-4D97-AF65-F5344CB8AC3E}">
        <p14:creationId xmlns:p14="http://schemas.microsoft.com/office/powerpoint/2010/main" val="428999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Deployment and Integration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1898" y="3429000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9" descr="NTC_Brand-Graphics-2.0-16.pn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/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990600" y="1197863"/>
            <a:ext cx="9952586" cy="4712607"/>
          </a:xfrm>
        </p:spPr>
        <p:txBody>
          <a:bodyPr/>
          <a:lstStyle/>
          <a:p>
            <a:r>
              <a:rPr lang="en-US" sz="2400" dirty="0" smtClean="0"/>
              <a:t>Overview</a:t>
            </a:r>
          </a:p>
          <a:p>
            <a:pPr lvl="1"/>
            <a:r>
              <a:rPr lang="en-US" sz="1800" dirty="0"/>
              <a:t>AI: Data science and Neural </a:t>
            </a:r>
            <a:r>
              <a:rPr lang="en-US" sz="1800" dirty="0" smtClean="0"/>
              <a:t>Networks</a:t>
            </a:r>
            <a:endParaRPr lang="ru-RU" sz="1800" dirty="0" smtClean="0"/>
          </a:p>
          <a:p>
            <a:pPr lvl="1"/>
            <a:r>
              <a:rPr lang="en-US" sz="1800" dirty="0"/>
              <a:t>Typical tasks</a:t>
            </a:r>
            <a:endParaRPr lang="ru-RU" sz="1800" dirty="0"/>
          </a:p>
          <a:p>
            <a:r>
              <a:rPr lang="en-US" sz="2400" dirty="0" smtClean="0"/>
              <a:t>AI Project</a:t>
            </a:r>
          </a:p>
          <a:p>
            <a:pPr lvl="1"/>
            <a:r>
              <a:rPr lang="en-US" sz="1800" dirty="0" smtClean="0"/>
              <a:t>Dataset and Target Quality</a:t>
            </a:r>
          </a:p>
          <a:p>
            <a:pPr lvl="1"/>
            <a:r>
              <a:rPr lang="en-US" sz="1800" dirty="0"/>
              <a:t>Hardware and Frameworks</a:t>
            </a:r>
            <a:endParaRPr lang="en-US" sz="1800" dirty="0" smtClean="0"/>
          </a:p>
          <a:p>
            <a:pPr lvl="1"/>
            <a:r>
              <a:rPr lang="en-US" sz="1800" dirty="0" smtClean="0"/>
              <a:t>Prototyping</a:t>
            </a:r>
          </a:p>
          <a:p>
            <a:pPr lvl="1"/>
            <a:r>
              <a:rPr lang="en-US" sz="1800" dirty="0"/>
              <a:t>NN architecture and </a:t>
            </a:r>
            <a:r>
              <a:rPr lang="en-US" sz="1800" dirty="0" err="1" smtClean="0"/>
              <a:t>hyperparameters</a:t>
            </a:r>
            <a:endParaRPr lang="en-US" sz="1800" dirty="0" smtClean="0"/>
          </a:p>
          <a:p>
            <a:pPr lvl="1"/>
            <a:r>
              <a:rPr lang="en-US" sz="1800" dirty="0" smtClean="0"/>
              <a:t>Deployment </a:t>
            </a:r>
            <a:r>
              <a:rPr lang="en-US" sz="1800" dirty="0"/>
              <a:t>and Integration</a:t>
            </a:r>
            <a:endParaRPr lang="en-US" sz="1800" dirty="0" smtClean="0"/>
          </a:p>
          <a:p>
            <a:r>
              <a:rPr lang="en-US" sz="2400" dirty="0" smtClean="0"/>
              <a:t>Q&amp;A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0033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AI: Data science and Neural Networks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3143" y="2436741"/>
            <a:ext cx="3663043" cy="198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- Artificial Intelligence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 - Data science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- Machine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 - Deep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 - Neural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45" y="1941044"/>
            <a:ext cx="354379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8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Typical tasks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0520" y="1778165"/>
            <a:ext cx="6096000" cy="35803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Vision (CV)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Naturel Language Processing (NLP)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Optical character recognition (OCR)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 and speech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</a:t>
            </a:r>
            <a:r>
              <a:rPr lang="ru-RU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Classification, </a:t>
            </a:r>
            <a:r>
              <a:rPr lang="en-US" b="1" i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Generative Adversarial network (GAN)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Reinforcement training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337607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 and Target Quality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8175" y="2712271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Hardware and Frameworks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1254" y="2636219"/>
            <a:ext cx="7642746" cy="1963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GPU (CUDA,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cuDNN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endParaRPr lang="en-US" sz="24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PyTorch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736" y="1778165"/>
            <a:ext cx="7419833" cy="4373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Непредсказуемый результат </a:t>
            </a: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 старте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Невозможно работать по заранее продуманному проектному плану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Крайне высокое значение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пилотного проекта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Работают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короткие итерации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Влияние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собранной базы </a:t>
            </a: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 результат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Высокая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нестабильность</a:t>
            </a: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в </a:t>
            </a:r>
            <a:r>
              <a:rPr lang="ru-RU" dirty="0" err="1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production</a:t>
            </a:r>
            <a:endParaRPr lang="ru-RU" dirty="0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Скорость реализации значительно зависит от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вычислительных мощностей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3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NN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98" y="1736584"/>
            <a:ext cx="2765330" cy="4089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80" y="956917"/>
            <a:ext cx="3991532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Hyperparameters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1403" y="2092743"/>
            <a:ext cx="93492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</a:t>
            </a:r>
            <a:r>
              <a:rPr lang="ru-RU" sz="2400" dirty="0" smtClean="0"/>
              <a:t>оличество слоев в модели;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</a:t>
            </a:r>
            <a:r>
              <a:rPr lang="ru-RU" sz="2400" dirty="0" smtClean="0"/>
              <a:t>ипы слоев НС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</a:t>
            </a:r>
            <a:r>
              <a:rPr lang="ru-RU" sz="2400" dirty="0" smtClean="0"/>
              <a:t>оличество нейронов в каждом слое;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</a:t>
            </a:r>
            <a:r>
              <a:rPr lang="ru-RU" sz="2400" dirty="0" smtClean="0"/>
              <a:t>корость обучения (</a:t>
            </a:r>
            <a:r>
              <a:rPr lang="ru-RU" sz="2400" dirty="0" err="1" smtClean="0"/>
              <a:t>learning</a:t>
            </a:r>
            <a:r>
              <a:rPr lang="ru-RU" sz="2400" dirty="0" smtClean="0"/>
              <a:t> </a:t>
            </a:r>
            <a:r>
              <a:rPr lang="ru-RU" sz="2400" dirty="0" err="1" smtClean="0"/>
              <a:t>rate</a:t>
            </a:r>
            <a:r>
              <a:rPr lang="ru-RU" sz="2400" dirty="0" smtClean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</a:t>
            </a:r>
            <a:r>
              <a:rPr lang="ru-RU" sz="2400" dirty="0" smtClean="0"/>
              <a:t>азмер мини-выборки при обучении (</a:t>
            </a:r>
            <a:r>
              <a:rPr lang="ru-RU" sz="2400" dirty="0" err="1" smtClean="0"/>
              <a:t>batch</a:t>
            </a:r>
            <a:r>
              <a:rPr lang="ru-RU" sz="2400" dirty="0" smtClean="0"/>
              <a:t> </a:t>
            </a:r>
            <a:r>
              <a:rPr lang="ru-RU" sz="2400" dirty="0" err="1" smtClean="0"/>
              <a:t>size</a:t>
            </a:r>
            <a:r>
              <a:rPr lang="ru-RU" sz="24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Ф</a:t>
            </a:r>
            <a:r>
              <a:rPr lang="ru-RU" sz="2400" dirty="0" smtClean="0"/>
              <a:t>ункция ошибки </a:t>
            </a:r>
          </a:p>
        </p:txBody>
      </p:sp>
    </p:spTree>
    <p:extLst>
      <p:ext uri="{BB962C8B-B14F-4D97-AF65-F5344CB8AC3E}">
        <p14:creationId xmlns:p14="http://schemas.microsoft.com/office/powerpoint/2010/main" val="29151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Netcracker12 Template Regular_Internal CONFIDENTIAL_2018 01">
  <a:themeElements>
    <a:clrScheme name="Netcracker">
      <a:dk1>
        <a:srgbClr val="070A0D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027D2801-0DA6-4867-A40B-F052ACCE8CFD}"/>
    </a:ext>
  </a:extLst>
</a:theme>
</file>

<file path=ppt/theme/theme2.xml><?xml version="1.0" encoding="utf-8"?>
<a:theme xmlns:a="http://schemas.openxmlformats.org/drawingml/2006/main" name="2 – Right column headers 2018">
  <a:themeElements>
    <a:clrScheme name="NC12">
      <a:dk1>
        <a:srgbClr val="0C2128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C8829979-35E9-49AA-8D0B-25FD982A7C96}"/>
    </a:ext>
  </a:extLst>
</a:theme>
</file>

<file path=ppt/theme/theme3.xml><?xml version="1.0" encoding="utf-8"?>
<a:theme xmlns:a="http://schemas.openxmlformats.org/drawingml/2006/main" name="3 – Middle Column headers 2018">
  <a:themeElements>
    <a:clrScheme name="NC12">
      <a:dk1>
        <a:srgbClr val="0C2128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9369A03D-29EB-4C3E-B203-AB0EED31907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668F01-448C-4214-B9AE-79BC8EA702D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Netcracker_Netcracker12 Template Regular_Internal CONFIDENTIAL_2018 01</Template>
  <TotalTime>891</TotalTime>
  <Words>451</Words>
  <Application>Microsoft Office PowerPoint</Application>
  <PresentationFormat>Widescreen</PresentationFormat>
  <Paragraphs>105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Century Gothic</vt:lpstr>
      <vt:lpstr>Gibson</vt:lpstr>
      <vt:lpstr>Gibson Light</vt:lpstr>
      <vt:lpstr>Lucida Grande</vt:lpstr>
      <vt:lpstr>Times New Roman</vt:lpstr>
      <vt:lpstr>Netcracker_Netcracker12 Template Regular_Internal CONFIDENTIAL_2018 01</vt:lpstr>
      <vt:lpstr>2 – Right column headers 2018</vt:lpstr>
      <vt:lpstr>3 – Middle Column headers 2018</vt:lpstr>
      <vt:lpstr>Neural Networks - a view from three sides:  • PM • BA • Developer</vt:lpstr>
      <vt:lpstr>Agenda</vt:lpstr>
      <vt:lpstr>Overview</vt:lpstr>
      <vt:lpstr>Overview</vt:lpstr>
      <vt:lpstr>AI Project</vt:lpstr>
      <vt:lpstr>AI Project</vt:lpstr>
      <vt:lpstr>AI Project</vt:lpstr>
      <vt:lpstr>AI Project</vt:lpstr>
      <vt:lpstr>AI Project</vt:lpstr>
      <vt:lpstr>AI Project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AI</dc:title>
  <dc:creator>Konstantin Voloshenko</dc:creator>
  <cp:lastModifiedBy>Konstantin Voloshenko</cp:lastModifiedBy>
  <cp:revision>73</cp:revision>
  <dcterms:created xsi:type="dcterms:W3CDTF">2018-02-02T10:27:49Z</dcterms:created>
  <dcterms:modified xsi:type="dcterms:W3CDTF">2023-02-21T11:35:47Z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