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402" r:id="rId5"/>
    <p:sldId id="405" r:id="rId6"/>
    <p:sldId id="421" r:id="rId7"/>
    <p:sldId id="385" r:id="rId8"/>
    <p:sldId id="462" r:id="rId9"/>
    <p:sldId id="461" r:id="rId10"/>
    <p:sldId id="463" r:id="rId11"/>
    <p:sldId id="464" r:id="rId12"/>
    <p:sldId id="465" r:id="rId13"/>
    <p:sldId id="466" r:id="rId14"/>
    <p:sldId id="467" r:id="rId15"/>
    <p:sldId id="387" r:id="rId16"/>
    <p:sldId id="377" r:id="rId17"/>
    <p:sldId id="3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 2023 Corporate PPT Template External NDA" id="{6682C17A-B088-4A08-87C6-749963E3DFF1}">
          <p14:sldIdLst>
            <p14:sldId id="402"/>
            <p14:sldId id="405"/>
            <p14:sldId id="421"/>
            <p14:sldId id="385"/>
            <p14:sldId id="462"/>
            <p14:sldId id="461"/>
            <p14:sldId id="463"/>
            <p14:sldId id="464"/>
            <p14:sldId id="465"/>
            <p14:sldId id="466"/>
            <p14:sldId id="467"/>
            <p14:sldId id="387"/>
            <p14:sldId id="37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5"/>
    <a:srgbClr val="FBF1DD"/>
    <a:srgbClr val="254D71"/>
    <a:srgbClr val="CBD2DB"/>
    <a:srgbClr val="909FB2"/>
    <a:srgbClr val="5E7086"/>
    <a:srgbClr val="F9E3D9"/>
    <a:srgbClr val="F1BA9F"/>
    <a:srgbClr val="DE804E"/>
    <a:srgbClr val="18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75980" autoAdjust="0"/>
  </p:normalViewPr>
  <p:slideViewPr>
    <p:cSldViewPr snapToGrid="0" snapToObjects="1" showGuides="1">
      <p:cViewPr>
        <p:scale>
          <a:sx n="90" d="100"/>
          <a:sy n="90" d="100"/>
        </p:scale>
        <p:origin x="44" y="-38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 one. My name is Konstantin Voloshenko and I’m a BA from St. Petersburg.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my hobbies is Neural Networks.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will talk about Neural Networks from three sides: how it looks for a manager, for an analyst and for a developer.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2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dirty="0" err="1" smtClean="0"/>
              <a:t>Гиперпараметры</a:t>
            </a:r>
            <a:r>
              <a:rPr lang="ru-RU" sz="1000" dirty="0" smtClean="0"/>
              <a:t> модели (неизменяемые параметры НС, НЕ изменяются самой </a:t>
            </a:r>
            <a:r>
              <a:rPr lang="ru-RU" sz="1000" dirty="0" err="1" smtClean="0"/>
              <a:t>нейросетью</a:t>
            </a:r>
            <a:r>
              <a:rPr lang="ru-RU" sz="1000" dirty="0" smtClean="0"/>
              <a:t> в процессе обучения)</a:t>
            </a:r>
          </a:p>
          <a:p>
            <a:r>
              <a:rPr lang="ru-RU" sz="1000" dirty="0" smtClean="0"/>
              <a:t>К ним относятся:</a:t>
            </a:r>
          </a:p>
          <a:p>
            <a:r>
              <a:rPr lang="ru-RU" sz="1000" dirty="0" smtClean="0"/>
              <a:t>количество слоев в модели;</a:t>
            </a:r>
          </a:p>
          <a:p>
            <a:r>
              <a:rPr lang="ru-RU" sz="1000" dirty="0" smtClean="0"/>
              <a:t>типы слоев </a:t>
            </a:r>
            <a:r>
              <a:rPr lang="ru-RU" sz="1000" dirty="0" err="1" smtClean="0"/>
              <a:t>нейросети</a:t>
            </a:r>
            <a:endParaRPr lang="ru-RU" sz="1000" dirty="0" smtClean="0"/>
          </a:p>
          <a:p>
            <a:r>
              <a:rPr lang="ru-RU" sz="1000" dirty="0" smtClean="0"/>
              <a:t>количество нейронов в каждом слое;</a:t>
            </a:r>
          </a:p>
          <a:p>
            <a:r>
              <a:rPr lang="ru-RU" sz="1000" dirty="0" smtClean="0"/>
              <a:t>скорость обучения (</a:t>
            </a:r>
            <a:r>
              <a:rPr lang="ru-RU" sz="1000" dirty="0" err="1" smtClean="0"/>
              <a:t>learning</a:t>
            </a:r>
            <a:r>
              <a:rPr lang="ru-RU" sz="1000" dirty="0" smtClean="0"/>
              <a:t> </a:t>
            </a:r>
            <a:r>
              <a:rPr lang="ru-RU" sz="1000" dirty="0" err="1" smtClean="0"/>
              <a:t>rate</a:t>
            </a:r>
            <a:r>
              <a:rPr lang="ru-RU" sz="1000" dirty="0" smtClean="0"/>
              <a:t>);</a:t>
            </a:r>
          </a:p>
          <a:p>
            <a:r>
              <a:rPr lang="ru-RU" sz="1000" dirty="0" smtClean="0"/>
              <a:t>размер мини-выборки при обучении (</a:t>
            </a:r>
            <a:r>
              <a:rPr lang="ru-RU" sz="1000" dirty="0" err="1" smtClean="0"/>
              <a:t>batch</a:t>
            </a:r>
            <a:r>
              <a:rPr lang="ru-RU" sz="1000" dirty="0" smtClean="0"/>
              <a:t> </a:t>
            </a:r>
            <a:r>
              <a:rPr lang="ru-RU" sz="1000" dirty="0" err="1" smtClean="0"/>
              <a:t>size</a:t>
            </a:r>
            <a:r>
              <a:rPr lang="ru-RU" sz="1000" dirty="0" smtClean="0"/>
              <a:t>).</a:t>
            </a:r>
          </a:p>
          <a:p>
            <a:r>
              <a:rPr lang="ru-RU" sz="1000" dirty="0" smtClean="0"/>
              <a:t>функция ошибки </a:t>
            </a:r>
          </a:p>
          <a:p>
            <a:r>
              <a:rPr lang="ru-RU" sz="1000" dirty="0" smtClean="0"/>
              <a:t>Основная задача разработчиков – найти такое сочетание </a:t>
            </a:r>
            <a:r>
              <a:rPr lang="ru-RU" sz="1000" dirty="0" err="1" smtClean="0"/>
              <a:t>гиперпараметров</a:t>
            </a:r>
            <a:r>
              <a:rPr lang="ru-RU" sz="1000" dirty="0" smtClean="0"/>
              <a:t>, при котором будет достигнута максимальная точность работы </a:t>
            </a:r>
            <a:r>
              <a:rPr lang="ru-RU" sz="1000" dirty="0" err="1" smtClean="0"/>
              <a:t>нейросети</a:t>
            </a:r>
            <a:endParaRPr lang="ru-RU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the Agenda.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 to the story, today there will be a demonstration of a simple Neural Network solution and everyone will receive a link to the source code of the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Networks is a part of Data science.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Networks are usually considered in the context of Deep learning.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problem can be solved in different ways you can use Machine learning or Neural Networks.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these are different ways. Today we are talking only about Neural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do Neural Networks work best today?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a list of topics and tasks where networks really work well.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segmentation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Naturel Language Processing (NLP)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Handwriting text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segmentation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Chats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character recognition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Recognition of passports, documents, car license plates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and speech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 recognition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Audio classification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tables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(estimate)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Trading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 of demand, sales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 (GAN)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 of pictures, texts, speech, audio, diagrams, wav2lip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Enhancement: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Calorization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High Resolution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 training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Robots, autopilots, drones, gaming environment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Optimization, generation of Neural Networks architectures, tuning of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topic for today is Regression based on Data table and we will estimate the value of Customer Credit Limit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5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 Limit Object Model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via db150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 connect via PLSQL Developer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 Needs to agree with the Customer: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as big dataset as possible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Target Quality will be used one of Regression losses function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 (MSE) ~ 0.09 = 0.3 squaring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Непредсказуемый результат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старте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Повторяемые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адекватными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подводить. Конкретные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непредсказуемо влиять на результат.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работать по заранее продуманному проектному плану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 может быть только на отдельные этапы. По мере продвижения планы нуждаются в корректировке: часто нужно перебрать разные гипотезы, не зная на перед, какая сработает.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Крайне высокое значение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пилотного проекта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Пилотный проект позволяет на старте провести диагностику подходов к решению с учетом конкретных данных и получить первичное представление о возможности решения данной конкретной задачи.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Работают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короткие итерации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Лучше работают короткие итерации от одной недели – т.к. оперативно среагировать на возникающие проблемы.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Влияние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собранной базы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результат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Качество, размер базы кардинально влияют на конечный результат. Если база не может быть собрана – проект обречен на старте.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Высокая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нестабильность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Поменялись условия 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перестала работать, например, для картинок может измениться освещение, цвет.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реализации значительно зависит от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вычислительных мощностей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Слабые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удлиняют процесс разработки.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8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отдельных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использовать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предобученные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нейронки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например, YOLOv5 и выше - для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некоторых задач имеет смысл сначала проверить простейшие архитектуры.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в отрасли уже накоплен опыт, какая архитектура лучше подходит для какой задачи.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Средствами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озможна автоматизация подбора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 НС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Autokeras</a:t>
            </a:r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др.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dirty="0" smtClean="0"/>
          </a:p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3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отдельных 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использовать </a:t>
            </a:r>
            <a:r>
              <a:rPr lang="ru-RU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предобученные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нейронки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например, YOLOv5 и выше - для 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некоторых задач имеет смысл сначала проверить простейшие архитектуры.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в отрасли уже накоплен опыт, какая архитектура лучше подходит для какой задачи.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Средствами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озможна автоматизация подбора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 НС 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Autokeras</a:t>
            </a:r>
            <a:r>
              <a:rPr lang="en-US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др.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63042"/>
            <a:ext cx="12192000" cy="4947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27747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5300"/>
            <a:ext cx="12192000" cy="444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 on one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0" y="1"/>
            <a:ext cx="12192000" cy="6215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0" y="0"/>
            <a:ext cx="12192000" cy="6215725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31" t="7213" b="14074"/>
          <a:stretch/>
        </p:blipFill>
        <p:spPr>
          <a:xfrm>
            <a:off x="1" y="1384965"/>
            <a:ext cx="9110662" cy="48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49478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927747" y="49208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pPr/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  <a:solidFill>
            <a:schemeClr val="bg1"/>
          </a:solidFill>
        </p:grpSpPr>
        <p:grpSp>
          <p:nvGrpSpPr>
            <p:cNvPr id="35" name="Group 34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  <a:grpFill/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" y="6419088"/>
            <a:ext cx="120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931150" y="4984384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87298" y="3099600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</p:grpSpPr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solidFill>
              <a:srgbClr val="4C7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11" r:id="rId3"/>
    <p:sldLayoutId id="2147483713" r:id="rId4"/>
    <p:sldLayoutId id="2147483704" r:id="rId5"/>
    <p:sldLayoutId id="2147483705" r:id="rId6"/>
    <p:sldLayoutId id="2147483784" r:id="rId7"/>
    <p:sldLayoutId id="2147483706" r:id="rId8"/>
    <p:sldLayoutId id="2147483785" r:id="rId9"/>
    <p:sldLayoutId id="2147483708" r:id="rId10"/>
    <p:sldLayoutId id="2147483707" r:id="rId11"/>
    <p:sldLayoutId id="2147483650" r:id="rId12"/>
    <p:sldLayoutId id="2147483717" r:id="rId13"/>
    <p:sldLayoutId id="2147483715" r:id="rId14"/>
    <p:sldLayoutId id="2147483718" r:id="rId15"/>
    <p:sldLayoutId id="2147483716" r:id="rId16"/>
    <p:sldLayoutId id="2147483709" r:id="rId17"/>
    <p:sldLayoutId id="2147483654" r:id="rId18"/>
    <p:sldLayoutId id="2147483848" r:id="rId19"/>
    <p:sldLayoutId id="2147483856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863" r:id="rId28"/>
    <p:sldLayoutId id="2147483695" r:id="rId29"/>
    <p:sldLayoutId id="2147483700" r:id="rId30"/>
    <p:sldLayoutId id="2147483657" r:id="rId31"/>
    <p:sldLayoutId id="2147483681" r:id="rId32"/>
    <p:sldLayoutId id="2147483689" r:id="rId33"/>
    <p:sldLayoutId id="2147483697" r:id="rId34"/>
    <p:sldLayoutId id="2147483692" r:id="rId35"/>
    <p:sldLayoutId id="2147483673" r:id="rId36"/>
    <p:sldLayoutId id="2147483686" r:id="rId37"/>
    <p:sldLayoutId id="2147483687" r:id="rId38"/>
    <p:sldLayoutId id="2147483714" r:id="rId39"/>
    <p:sldLayoutId id="2147483710" r:id="rId40"/>
    <p:sldLayoutId id="2147483690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49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000000"/>
          </p15:clr>
        </p15:guide>
        <p15:guide id="57" pos="7275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Neural Networks - a view from three sides: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•	PM</a:t>
            </a:r>
            <a:br>
              <a:rPr lang="en-US" sz="2800" dirty="0"/>
            </a:br>
            <a:r>
              <a:rPr lang="en-US" sz="2800" dirty="0"/>
              <a:t>•	BA</a:t>
            </a:r>
            <a:br>
              <a:rPr lang="en-US" sz="2800" dirty="0"/>
            </a:br>
            <a:r>
              <a:rPr lang="en-US" sz="2800" dirty="0"/>
              <a:t>•	Developer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AI </a:t>
            </a:r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Hyperparameters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layers in the model</a:t>
            </a:r>
            <a:r>
              <a:rPr lang="ru-RU" sz="2400" dirty="0" smtClean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Types of layers;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neurons in each layer</a:t>
            </a:r>
            <a:r>
              <a:rPr lang="ru-RU" sz="2400" dirty="0" smtClean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Learning rate</a:t>
            </a:r>
            <a:r>
              <a:rPr lang="ru-RU" sz="2400" dirty="0" smtClean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Batch size;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Optimizer;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Loss function.</a:t>
            </a:r>
            <a:endParaRPr lang="ru-RU" sz="2400" dirty="0"/>
          </a:p>
          <a:p>
            <a:pPr marL="662940" lvl="1" indent="-34290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3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Deployment and Integration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1898" y="3429000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7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NTC_Brand-Graphics-2.0-16.png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</p:spPr>
      </p:pic>
    </p:spTree>
    <p:extLst>
      <p:ext uri="{BB962C8B-B14F-4D97-AF65-F5344CB8AC3E}">
        <p14:creationId xmlns:p14="http://schemas.microsoft.com/office/powerpoint/2010/main" val="3167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Overview</a:t>
            </a:r>
          </a:p>
          <a:p>
            <a:pPr lvl="1"/>
            <a:r>
              <a:rPr lang="en-US" sz="1800" dirty="0"/>
              <a:t>AI: Data science and Neural Networks</a:t>
            </a:r>
            <a:endParaRPr lang="ru-RU" sz="1800" dirty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/>
              <a:t>AI Project</a:t>
            </a:r>
          </a:p>
          <a:p>
            <a:pPr lvl="1"/>
            <a:r>
              <a:rPr lang="en-US" sz="1800" dirty="0"/>
              <a:t>Hardware and Frameworks</a:t>
            </a:r>
          </a:p>
          <a:p>
            <a:pPr lvl="1"/>
            <a:r>
              <a:rPr lang="en-US" sz="1800" dirty="0" smtClean="0"/>
              <a:t>Dataset </a:t>
            </a:r>
            <a:r>
              <a:rPr lang="en-US" sz="1800" dirty="0"/>
              <a:t>and Target Quality</a:t>
            </a:r>
          </a:p>
          <a:p>
            <a:pPr lvl="1"/>
            <a:r>
              <a:rPr lang="en-US" sz="1800" dirty="0" smtClean="0"/>
              <a:t>Prototyping</a:t>
            </a:r>
            <a:endParaRPr lang="en-US" sz="1800" dirty="0"/>
          </a:p>
          <a:p>
            <a:pPr lvl="1"/>
            <a:r>
              <a:rPr lang="en-US" sz="1800" dirty="0"/>
              <a:t>NN architecture and </a:t>
            </a:r>
            <a:r>
              <a:rPr lang="en-US" sz="1800" dirty="0" err="1"/>
              <a:t>hyperparameters</a:t>
            </a:r>
            <a:endParaRPr lang="en-US" sz="1800" dirty="0"/>
          </a:p>
          <a:p>
            <a:pPr lvl="1"/>
            <a:r>
              <a:rPr lang="en-US" sz="1800" dirty="0"/>
              <a:t>Deployment and Integration</a:t>
            </a:r>
          </a:p>
          <a:p>
            <a:r>
              <a:rPr lang="en-US" sz="2400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AI: Data science and Neural Networks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957536" y="2049079"/>
            <a:ext cx="3125623" cy="226279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- Artificial Intelligence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 - Data science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- Machine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 - Deep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- Neural Networks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45" y="1941044"/>
            <a:ext cx="354379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Typical tasks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Vision (CV)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Naturel Language Processing (NLP)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character recognition (OCR)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and speech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tables</a:t>
            </a:r>
            <a:r>
              <a:rPr lang="ru-RU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Classification,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Adversarial network (GAN)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training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1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Hardware and Frameworks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(CUDA,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cuDNN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u="sng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</a:p>
          <a:p>
            <a:pPr marL="662940" lvl="1" indent="-34290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Dataset and Target Quality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5003" y="4073975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6149" y="17212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and Processing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and split our dataset into the input features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and selection of necessary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/>
              <a:t>Data Frame </a:t>
            </a:r>
            <a:r>
              <a:rPr lang="en-US" dirty="0" smtClean="0"/>
              <a:t>transformation: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Categorization of enumerated types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Numerical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>
              <a:lnSpc>
                <a:spcPct val="110000"/>
              </a:lnSpc>
              <a:buClr>
                <a:srgbClr val="0C60C6"/>
              </a:buClr>
              <a:buSzPts val="2640"/>
              <a:buNone/>
            </a:pPr>
            <a:r>
              <a:rPr lang="en-US" sz="2000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pilot project is really important </a:t>
            </a:r>
            <a:r>
              <a:rPr lang="ru-RU" sz="2000" b="1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lang="ru-RU" b="1" dirty="0" smtClean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Unpredictable </a:t>
            </a: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at the </a:t>
            </a:r>
            <a:r>
              <a:rPr lang="en-US" sz="1800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</a:t>
            </a:r>
            <a:endParaRPr lang="ru-RU" sz="1800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Impossible to work according to a preconceived project plan</a:t>
            </a:r>
            <a:endParaRPr lang="ru-RU" sz="1800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short iterations</a:t>
            </a:r>
            <a:endParaRPr lang="ru-RU" sz="1800" dirty="0" smtClean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importance dataset quality</a:t>
            </a:r>
            <a:endParaRPr lang="ru-RU" sz="1800" dirty="0" smtClean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be instability in production</a:t>
            </a:r>
          </a:p>
          <a:p>
            <a:pPr marL="34290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</a:rPr>
              <a:t>GPUs are important for Deep Learning project </a:t>
            </a:r>
          </a:p>
        </p:txBody>
      </p:sp>
    </p:spTree>
    <p:extLst>
      <p:ext uri="{BB962C8B-B14F-4D97-AF65-F5344CB8AC3E}">
        <p14:creationId xmlns:p14="http://schemas.microsoft.com/office/powerpoint/2010/main" val="10280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NN architecture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8" y="1622888"/>
            <a:ext cx="2844837" cy="4516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73" y="2195340"/>
            <a:ext cx="4903448" cy="31357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66894" y="574830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12121"/>
                </a:solidFill>
                <a:latin typeface="Courier New" panose="02070309020205020404" pitchFamily="49" charset="0"/>
              </a:rPr>
              <a:t>0.092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5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NN architecture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6894" y="574830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0.091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5" y="1571321"/>
            <a:ext cx="2388617" cy="46386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80" y="2204866"/>
            <a:ext cx="4677546" cy="30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 2023 Corporate PPT Template External NDA ">
  <a:themeElements>
    <a:clrScheme name="NC">
      <a:dk1>
        <a:srgbClr val="070A0D"/>
      </a:dk1>
      <a:lt1>
        <a:sysClr val="window" lastClr="FFFFFF"/>
      </a:lt1>
      <a:dk2>
        <a:srgbClr val="183147"/>
      </a:dk2>
      <a:lt2>
        <a:srgbClr val="F1F0EC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cracker_Corporate PPT Template_External NDA_2023 01.potx" id="{B2718F85-4AB8-4FEA-A016-FEDA3557311D}" vid="{FB5A8C63-1FD5-4DBE-9486-6EEFFDD1A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668F01-448C-4214-B9AE-79BC8EA702D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Netcracker_Corporate PPT Template_External NDA_2023 01</Template>
  <TotalTime>518</TotalTime>
  <Words>979</Words>
  <Application>Microsoft Office PowerPoint</Application>
  <PresentationFormat>Widescreen</PresentationFormat>
  <Paragraphs>165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Gibson</vt:lpstr>
      <vt:lpstr>Gibson Light</vt:lpstr>
      <vt:lpstr>Lucida Grande</vt:lpstr>
      <vt:lpstr>Times New Roman</vt:lpstr>
      <vt:lpstr>Netcracker 2023 Corporate PPT Template External NDA </vt:lpstr>
      <vt:lpstr>Neural Networks - a view from three sides:  • PM • BA • Developer</vt:lpstr>
      <vt:lpstr>PowerPoint Presentation</vt:lpstr>
      <vt:lpstr>Overview</vt:lpstr>
      <vt:lpstr>Overview</vt:lpstr>
      <vt:lpstr>AI Project</vt:lpstr>
      <vt:lpstr>AI Project</vt:lpstr>
      <vt:lpstr>AI Project</vt:lpstr>
      <vt:lpstr>AI Project</vt:lpstr>
      <vt:lpstr>AI Project</vt:lpstr>
      <vt:lpstr>AI Project</vt:lpstr>
      <vt:lpstr>AI Project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- a view from three sides:  • PM • BA • Developer</dc:title>
  <dc:creator>Konstantin Voloshenko</dc:creator>
  <cp:lastModifiedBy>Konstantin Voloshenko</cp:lastModifiedBy>
  <cp:revision>20</cp:revision>
  <dcterms:created xsi:type="dcterms:W3CDTF">2023-03-07T08:17:03Z</dcterms:created>
  <dcterms:modified xsi:type="dcterms:W3CDTF">2023-03-30T11:32:10Z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