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402" r:id="rId5"/>
    <p:sldId id="405" r:id="rId6"/>
    <p:sldId id="421" r:id="rId7"/>
    <p:sldId id="478" r:id="rId8"/>
    <p:sldId id="462" r:id="rId9"/>
    <p:sldId id="469" r:id="rId10"/>
    <p:sldId id="476" r:id="rId11"/>
    <p:sldId id="461" r:id="rId12"/>
    <p:sldId id="470" r:id="rId13"/>
    <p:sldId id="474" r:id="rId14"/>
    <p:sldId id="479" r:id="rId15"/>
    <p:sldId id="477" r:id="rId16"/>
    <p:sldId id="471" r:id="rId17"/>
    <p:sldId id="472" r:id="rId18"/>
    <p:sldId id="475" r:id="rId19"/>
    <p:sldId id="463" r:id="rId20"/>
    <p:sldId id="387" r:id="rId21"/>
    <p:sldId id="377"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78"/>
            <p14:sldId id="462"/>
            <p14:sldId id="469"/>
            <p14:sldId id="476"/>
            <p14:sldId id="461"/>
            <p14:sldId id="470"/>
            <p14:sldId id="474"/>
            <p14:sldId id="479"/>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3673" autoAdjust="0"/>
  </p:normalViewPr>
  <p:slideViewPr>
    <p:cSldViewPr snapToGrid="0" snapToObjects="1" showGuides="1">
      <p:cViewPr varScale="1">
        <p:scale>
          <a:sx n="62" d="100"/>
          <a:sy n="62" d="100"/>
        </p:scale>
        <p:origin x="792" y="44"/>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kvoloshenko/LLMT_01/tree/NC_Attic"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time I told you about neural networks from three sides: how it looks for a PM, for a BA, and for a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I will talk about how you can integrate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into your application.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we cannot transfer a large knowledge base to the language model - </a:t>
            </a:r>
          </a:p>
          <a:p>
            <a:r>
              <a:rPr lang="en-US" sz="1200" kern="1200" dirty="0" smtClean="0">
                <a:solidFill>
                  <a:schemeClr val="tx1"/>
                </a:solidFill>
                <a:effectLst/>
                <a:latin typeface="+mn-lt"/>
                <a:ea typeface="+mn-ea"/>
                <a:cs typeface="+mn-cs"/>
              </a:rPr>
              <a:t>The model has restriction on the input message size.</a:t>
            </a:r>
          </a:p>
          <a:p>
            <a:r>
              <a:rPr lang="en-US" sz="1200" kern="1200" dirty="0" smtClean="0">
                <a:solidFill>
                  <a:schemeClr val="tx1"/>
                </a:solidFill>
                <a:effectLst/>
                <a:latin typeface="+mn-lt"/>
                <a:ea typeface="+mn-ea"/>
                <a:cs typeface="+mn-cs"/>
              </a:rPr>
              <a:t>And this model is not available to us </a:t>
            </a:r>
            <a:r>
              <a:rPr lang="en-US" sz="1200" kern="1200" smtClean="0">
                <a:solidFill>
                  <a:schemeClr val="tx1"/>
                </a:solidFill>
                <a:effectLst/>
                <a:latin typeface="+mn-lt"/>
                <a:ea typeface="+mn-ea"/>
                <a:cs typeface="+mn-cs"/>
              </a:rPr>
              <a:t>for </a:t>
            </a:r>
            <a:r>
              <a:rPr lang="en-US" sz="1200" kern="1200" smtClean="0">
                <a:solidFill>
                  <a:schemeClr val="tx1"/>
                </a:solidFill>
                <a:effectLst/>
                <a:latin typeface="+mn-lt"/>
                <a:ea typeface="+mn-ea"/>
                <a:cs typeface="+mn-cs"/>
              </a:rPr>
              <a:t>re-training or for fine-tuning.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we need to find a way to split the knowledge base into chunks, find the most relevant to the question chunks, and then submit only those relevant chunks to the language model.</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690500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Embeddings</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In the context of language models, </a:t>
            </a:r>
            <a:r>
              <a:rPr lang="en-US" sz="1200" kern="1200" dirty="0" err="1" smtClean="0">
                <a:solidFill>
                  <a:schemeClr val="tx1"/>
                </a:solidFill>
                <a:effectLst/>
                <a:latin typeface="+mn-lt"/>
                <a:ea typeface="+mn-ea"/>
                <a:cs typeface="+mn-cs"/>
              </a:rPr>
              <a:t>embeddings</a:t>
            </a:r>
            <a:r>
              <a:rPr lang="en-US" sz="1200" kern="1200" dirty="0" smtClean="0">
                <a:solidFill>
                  <a:schemeClr val="tx1"/>
                </a:solidFill>
                <a:effectLst/>
                <a:latin typeface="+mn-lt"/>
                <a:ea typeface="+mn-ea"/>
                <a:cs typeface="+mn-cs"/>
              </a:rPr>
              <a:t> are numerical representations of words. They are created by mapping words to vectors in a mathematical space. These vectors capture the meaning or semantic relationships between words. </a:t>
            </a:r>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https://bass.netcracker.com/display/YAAIML/GenAI+Useful+Information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https://towardsdatascience.com/all-you-need-to-know-to-build-your-first-llm-app-eb982c78ffac</a:t>
            </a:r>
          </a:p>
          <a:p>
            <a:endParaRPr lang="ru-RU"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424672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Thirdly, we need to integrate interaction with the language model into our application. </a:t>
            </a:r>
          </a:p>
          <a:p>
            <a:r>
              <a:rPr lang="en-US" sz="1200" kern="1200" dirty="0" smtClean="0">
                <a:solidFill>
                  <a:schemeClr val="tx1"/>
                </a:solidFill>
                <a:effectLst/>
                <a:latin typeface="+mn-lt"/>
                <a:ea typeface="+mn-ea"/>
                <a:cs typeface="+mn-cs"/>
              </a:rPr>
              <a:t>To do this, the easiest way is to use Telegram and create a </a:t>
            </a:r>
            <a:r>
              <a:rPr lang="en-US" sz="1200" kern="1200" dirty="0" err="1" smtClean="0">
                <a:solidFill>
                  <a:schemeClr val="tx1"/>
                </a:solidFill>
                <a:effectLst/>
                <a:latin typeface="+mn-lt"/>
                <a:ea typeface="+mn-ea"/>
                <a:cs typeface="+mn-cs"/>
              </a:rPr>
              <a:t>TGbot</a:t>
            </a:r>
            <a:r>
              <a:rPr lang="en-US" sz="1200" kern="1200" dirty="0" smtClean="0">
                <a:solidFill>
                  <a:schemeClr val="tx1"/>
                </a:solidFill>
                <a:effectLst/>
                <a:latin typeface="+mn-lt"/>
                <a:ea typeface="+mn-ea"/>
                <a:cs typeface="+mn-cs"/>
              </a:rPr>
              <a:t> that interacts according to our principles with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diagram shows the flow of information and the interaction of various components.</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15</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16</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Github</a:t>
            </a:r>
            <a:r>
              <a:rPr lang="en-US" sz="1200" b="1" kern="1200" dirty="0" smtClean="0">
                <a:solidFill>
                  <a:schemeClr val="tx1"/>
                </a:solidFill>
                <a:effectLst/>
                <a:latin typeface="+mn-lt"/>
                <a:ea typeface="+mn-ea"/>
                <a:cs typeface="+mn-cs"/>
              </a:rPr>
              <a:t> reference to </a:t>
            </a:r>
            <a:r>
              <a:rPr lang="en-US" sz="1200" b="1" kern="1200" dirty="0" err="1" smtClean="0">
                <a:solidFill>
                  <a:schemeClr val="tx1"/>
                </a:solidFill>
                <a:effectLst/>
                <a:latin typeface="+mn-lt"/>
                <a:ea typeface="+mn-ea"/>
                <a:cs typeface="+mn-cs"/>
              </a:rPr>
              <a:t>NC_Attic</a:t>
            </a:r>
            <a:r>
              <a:rPr lang="en-US" sz="1200" b="1" kern="1200" dirty="0" smtClean="0">
                <a:solidFill>
                  <a:schemeClr val="tx1"/>
                </a:solidFill>
                <a:effectLst/>
                <a:latin typeface="+mn-lt"/>
                <a:ea typeface="+mn-ea"/>
                <a:cs typeface="+mn-cs"/>
              </a:rPr>
              <a:t> branch </a:t>
            </a:r>
          </a:p>
          <a:p>
            <a:r>
              <a:rPr lang="en-US" sz="1200" u="sng" kern="1200" dirty="0" smtClean="0">
                <a:solidFill>
                  <a:schemeClr val="tx1"/>
                </a:solidFill>
                <a:effectLst/>
                <a:latin typeface="+mn-lt"/>
                <a:ea typeface="+mn-ea"/>
                <a:cs typeface="+mn-cs"/>
                <a:hlinkClick r:id="rId3"/>
              </a:rPr>
              <a:t>https://github.com/kvoloshenko/LLMT_01/tree/NC_Attic</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17</a:t>
            </a:fld>
            <a:endParaRPr lang="en-US"/>
          </a:p>
        </p:txBody>
      </p:sp>
    </p:spTree>
    <p:extLst>
      <p:ext uri="{BB962C8B-B14F-4D97-AF65-F5344CB8AC3E}">
        <p14:creationId xmlns:p14="http://schemas.microsoft.com/office/powerpoint/2010/main" val="161361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provide an overview of what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and how it works, and then I will explain how you can use the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API to incorporate it into your software.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is a language model developed by </a:t>
            </a:r>
            <a:r>
              <a:rPr lang="en-US" sz="1200" kern="1200" dirty="0" err="1" smtClean="0">
                <a:solidFill>
                  <a:schemeClr val="tx1"/>
                </a:solidFill>
                <a:effectLst/>
                <a:latin typeface="+mn-lt"/>
                <a:ea typeface="+mn-ea"/>
                <a:cs typeface="+mn-cs"/>
              </a:rPr>
              <a:t>OpenAI</a:t>
            </a:r>
            <a:r>
              <a:rPr lang="en-US" sz="1200" kern="1200" dirty="0" smtClean="0">
                <a:solidFill>
                  <a:schemeClr val="tx1"/>
                </a:solidFill>
                <a:effectLst/>
                <a:latin typeface="+mn-lt"/>
                <a:ea typeface="+mn-ea"/>
                <a:cs typeface="+mn-cs"/>
              </a:rPr>
              <a:t>. It uses a technique called Generative Pre-trained Transformer (GPT) to generate text responses that resemble human speech. This model has been trained on a large amount of text from the internet, allowing it to learn patterns, grammar, and even some understanding of various topics. It operates in a conversational way, where users can input prompts or questions, and </a:t>
            </a:r>
            <a:r>
              <a:rPr lang="en-US" sz="1200" kern="1200" dirty="0" err="1" smtClean="0">
                <a:solidFill>
                  <a:schemeClr val="tx1"/>
                </a:solidFill>
                <a:effectLst/>
                <a:latin typeface="+mn-lt"/>
                <a:ea typeface="+mn-ea"/>
                <a:cs typeface="+mn-cs"/>
              </a:rPr>
              <a:t>ChatGPT</a:t>
            </a:r>
            <a:r>
              <a:rPr lang="en-US" sz="1200" kern="1200" dirty="0" smtClean="0">
                <a:solidFill>
                  <a:schemeClr val="tx1"/>
                </a:solidFill>
                <a:effectLst/>
                <a:latin typeface="+mn-lt"/>
                <a:ea typeface="+mn-ea"/>
                <a:cs typeface="+mn-cs"/>
              </a:rPr>
              <a:t> generates a relevant response.</a:t>
            </a:r>
          </a:p>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42113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First of all, in order to integrate with the language model, we should find a suitable API. Yes, there is such API for </a:t>
            </a:r>
            <a:r>
              <a:rPr lang="en-US" sz="1000" kern="1200" dirty="0" err="1" smtClean="0">
                <a:solidFill>
                  <a:schemeClr val="tx1"/>
                </a:solidFill>
                <a:effectLst/>
                <a:latin typeface="+mn-lt"/>
                <a:ea typeface="+mn-ea"/>
                <a:cs typeface="+mn-cs"/>
              </a:rPr>
              <a:t>ChatGPT</a:t>
            </a:r>
            <a:r>
              <a:rPr lang="en-US" sz="1000" kern="1200" dirty="0" smtClean="0">
                <a:solidFill>
                  <a:schemeClr val="tx1"/>
                </a:solidFill>
                <a:effectLst/>
                <a:latin typeface="+mn-lt"/>
                <a:ea typeface="+mn-ea"/>
                <a:cs typeface="+mn-cs"/>
              </a:rPr>
              <a:t>.</a:t>
            </a:r>
          </a:p>
          <a:p>
            <a:pPr lvl="0"/>
            <a:endParaRPr lang="en-US" sz="1000" dirty="0" smtClean="0"/>
          </a:p>
          <a:p>
            <a:pPr lvl="0"/>
            <a:r>
              <a:rPr lang="en-US" sz="1000" dirty="0" smtClean="0"/>
              <a:t>See 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we should decide how to send exactly our actual data to the language model. So, we will use the trained language model as a transformer, transforming our data into the necessary response form.</a:t>
            </a:r>
          </a:p>
          <a:p>
            <a:r>
              <a:rPr lang="en-US" sz="1200" kern="1200" dirty="0" smtClean="0">
                <a:solidFill>
                  <a:schemeClr val="tx1"/>
                </a:solidFill>
                <a:effectLst/>
                <a:latin typeface="+mn-lt"/>
                <a:ea typeface="+mn-ea"/>
                <a:cs typeface="+mn-cs"/>
              </a:rPr>
              <a:t>To do this, we prepare files with a prompt and a knowledge base in advance.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these principles, we can ensure that the knowledge base is designed to be organized, logical, and model - friendly.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89959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bass.netcracker.com/display/YAAIML/GenAI+Useful+Information"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176" y="1034985"/>
            <a:ext cx="8712485" cy="5338835"/>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r>
              <a:rPr lang="en-US" dirty="0"/>
              <a:t>Main Questions</a:t>
            </a:r>
          </a:p>
        </p:txBody>
      </p:sp>
      <p:sp>
        <p:nvSpPr>
          <p:cNvPr id="3" name="Rectangle 2"/>
          <p:cNvSpPr/>
          <p:nvPr/>
        </p:nvSpPr>
        <p:spPr>
          <a:xfrm>
            <a:off x="212331" y="1580264"/>
            <a:ext cx="8520701" cy="2894190"/>
          </a:xfrm>
          <a:prstGeom prst="rect">
            <a:avLst/>
          </a:prstGeom>
        </p:spPr>
        <p:txBody>
          <a:bodyPr wrap="square">
            <a:spAutoFit/>
          </a:bodyPr>
          <a:lstStyle/>
          <a:p>
            <a:pPr marL="742950" indent="-742950">
              <a:lnSpc>
                <a:spcPct val="200000"/>
              </a:lnSpc>
              <a:buFont typeface="+mj-lt"/>
              <a:buAutoNum type="arabicPeriod"/>
            </a:pPr>
            <a:r>
              <a:rPr lang="en-US" sz="3200" dirty="0"/>
              <a:t>How to find relevant chunks?</a:t>
            </a:r>
          </a:p>
          <a:p>
            <a:pPr marL="742950" indent="-742950">
              <a:lnSpc>
                <a:spcPct val="200000"/>
              </a:lnSpc>
              <a:buFont typeface="+mj-lt"/>
              <a:buAutoNum type="arabicPeriod"/>
            </a:pPr>
            <a:r>
              <a:rPr lang="en-US" sz="3200" dirty="0"/>
              <a:t>What is Embedding?</a:t>
            </a:r>
          </a:p>
          <a:p>
            <a:pPr marL="742950" indent="-742950">
              <a:lnSpc>
                <a:spcPct val="200000"/>
              </a:lnSpc>
              <a:buFont typeface="+mj-lt"/>
              <a:buAutoNum type="arabicPeriod"/>
            </a:pPr>
            <a:r>
              <a:rPr lang="en-US" sz="3200" dirty="0"/>
              <a:t>How does vector search work?</a:t>
            </a:r>
          </a:p>
        </p:txBody>
      </p:sp>
      <p:sp>
        <p:nvSpPr>
          <p:cNvPr id="5" name="Rectangle 4"/>
          <p:cNvSpPr/>
          <p:nvPr/>
        </p:nvSpPr>
        <p:spPr>
          <a:xfrm>
            <a:off x="1241425" y="5687554"/>
            <a:ext cx="8306402" cy="923330"/>
          </a:xfrm>
          <a:prstGeom prst="rect">
            <a:avLst/>
          </a:prstGeom>
        </p:spPr>
        <p:txBody>
          <a:bodyPr wrap="square">
            <a:spAutoFit/>
          </a:bodyPr>
          <a:lstStyle/>
          <a:p>
            <a:r>
              <a:rPr lang="en-US" dirty="0">
                <a:hlinkClick r:id="rId3"/>
              </a:rPr>
              <a:t>https://</a:t>
            </a:r>
            <a:r>
              <a:rPr lang="en-US" dirty="0" smtClean="0">
                <a:hlinkClick r:id="rId3"/>
              </a:rPr>
              <a:t>bass.netcracker.com/display/YAAIML/GenAI+Useful+Information</a:t>
            </a:r>
            <a:endParaRPr lang="ru-RU" dirty="0" smtClean="0"/>
          </a:p>
          <a:p>
            <a:endParaRPr lang="ru-RU" dirty="0" smtClean="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036" y="2942568"/>
            <a:ext cx="5459422" cy="2724608"/>
          </a:xfrm>
          <a:prstGeom prst="rect">
            <a:avLst/>
          </a:prstGeom>
        </p:spPr>
      </p:pic>
      <p:pic>
        <p:nvPicPr>
          <p:cNvPr id="4" name="Picture 3"/>
          <p:cNvPicPr>
            <a:picLocks noChangeAspect="1"/>
          </p:cNvPicPr>
          <p:nvPr/>
        </p:nvPicPr>
        <p:blipFill>
          <a:blip r:embed="rId5"/>
          <a:stretch>
            <a:fillRect/>
          </a:stretch>
        </p:blipFill>
        <p:spPr>
          <a:xfrm>
            <a:off x="6715169" y="1129184"/>
            <a:ext cx="5476831" cy="1369208"/>
          </a:xfrm>
          <a:prstGeom prst="rect">
            <a:avLst/>
          </a:prstGeom>
        </p:spPr>
      </p:pic>
    </p:spTree>
    <p:extLst>
      <p:ext uri="{BB962C8B-B14F-4D97-AF65-F5344CB8AC3E}">
        <p14:creationId xmlns:p14="http://schemas.microsoft.com/office/powerpoint/2010/main" val="27187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Warning!</a:t>
            </a:r>
            <a:endParaRPr lang="ru-RU" sz="2400" dirty="0" smtClean="0"/>
          </a:p>
          <a:p>
            <a:r>
              <a:rPr lang="en-US" sz="2400" dirty="0" smtClean="0"/>
              <a:t>Overview</a:t>
            </a:r>
            <a:endParaRPr lang="en-US" sz="2400" dirty="0"/>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Warning!</a:t>
            </a:r>
          </a:p>
        </p:txBody>
      </p:sp>
      <p:sp>
        <p:nvSpPr>
          <p:cNvPr id="6" name="Text Placeholder 5"/>
          <p:cNvSpPr>
            <a:spLocks noGrp="1"/>
          </p:cNvSpPr>
          <p:nvPr>
            <p:ph type="body" sz="quarter" idx="13"/>
          </p:nvPr>
        </p:nvSpPr>
        <p:spPr/>
        <p:txBody>
          <a:bodyPr/>
          <a:lstStyle/>
          <a:p>
            <a:endParaRPr lang="en-US" dirty="0"/>
          </a:p>
        </p:txBody>
      </p:sp>
      <p:sp>
        <p:nvSpPr>
          <p:cNvPr id="4" name="Content Placeholder 3"/>
          <p:cNvSpPr>
            <a:spLocks noGrp="1"/>
          </p:cNvSpPr>
          <p:nvPr>
            <p:ph sz="quarter" idx="15"/>
          </p:nvPr>
        </p:nvSpPr>
        <p:spPr/>
        <p:txBody>
          <a:bodyPr/>
          <a:lstStyle/>
          <a:p>
            <a:pPr marL="0" indent="0" algn="ctr">
              <a:buNone/>
            </a:pPr>
            <a:r>
              <a:rPr lang="en-US" sz="2800" dirty="0"/>
              <a:t>Please </a:t>
            </a:r>
            <a:r>
              <a:rPr lang="en-US" sz="2800" b="1" u="sng" dirty="0"/>
              <a:t>do not send </a:t>
            </a:r>
            <a:r>
              <a:rPr lang="en-US" sz="2800" dirty="0"/>
              <a:t>our </a:t>
            </a:r>
            <a:r>
              <a:rPr lang="en-US" sz="2800" dirty="0" err="1"/>
              <a:t>Сompany</a:t>
            </a:r>
            <a:r>
              <a:rPr lang="en-US" sz="2800" dirty="0"/>
              <a:t> </a:t>
            </a:r>
            <a:r>
              <a:rPr lang="en-US" sz="2800" b="1" u="sng" dirty="0"/>
              <a:t>inside information </a:t>
            </a:r>
            <a:r>
              <a:rPr lang="en-US" sz="2800" dirty="0"/>
              <a:t>to </a:t>
            </a:r>
            <a:r>
              <a:rPr lang="en-US" sz="2800" dirty="0" err="1"/>
              <a:t>ChatGPT</a:t>
            </a:r>
            <a:r>
              <a:rPr lang="en-US" sz="2800" dirty="0"/>
              <a:t>. </a:t>
            </a:r>
            <a:endParaRPr lang="ru-RU" sz="2800" dirty="0" smtClean="0"/>
          </a:p>
          <a:p>
            <a:pPr marL="0" indent="0" algn="ctr">
              <a:buNone/>
            </a:pPr>
            <a:endParaRPr lang="ru-RU" sz="3200" dirty="0"/>
          </a:p>
          <a:p>
            <a:pPr marL="0" indent="0" algn="ctr">
              <a:buNone/>
            </a:pPr>
            <a:r>
              <a:rPr lang="en-US" sz="4000" b="1" dirty="0" smtClean="0">
                <a:solidFill>
                  <a:srgbClr val="FF0000"/>
                </a:solidFill>
              </a:rPr>
              <a:t>It </a:t>
            </a:r>
            <a:r>
              <a:rPr lang="en-US" sz="4000" b="1" dirty="0">
                <a:solidFill>
                  <a:srgbClr val="FF0000"/>
                </a:solidFill>
              </a:rPr>
              <a:t>will be a security incident!</a:t>
            </a:r>
          </a:p>
        </p:txBody>
      </p:sp>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20638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65B3765-F997-44C7-AE74-90F1DB73DB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1579</TotalTime>
  <Words>870</Words>
  <Application>Microsoft Office PowerPoint</Application>
  <PresentationFormat>Widescreen</PresentationFormat>
  <Paragraphs>117</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Warning!</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61</cp:revision>
  <dcterms:created xsi:type="dcterms:W3CDTF">2023-03-07T08:17:03Z</dcterms:created>
  <dcterms:modified xsi:type="dcterms:W3CDTF">2023-08-15T09:08:01Z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