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596900"/>
            <a:ext cx="6160135" cy="868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6675">
              <a:lnSpc>
                <a:spcPct val="100000"/>
              </a:lnSpc>
              <a:spcBef>
                <a:spcPts val="95"/>
              </a:spcBef>
            </a:pPr>
            <a:r>
              <a:rPr dirty="0" sz="1000" spc="-345">
                <a:latin typeface="Courier New"/>
                <a:cs typeface="Courier New"/>
              </a:rPr>
              <a:t>report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235">
                <a:solidFill>
                  <a:srgbClr val="0E4660"/>
                </a:solidFill>
                <a:latin typeface="Courier New"/>
                <a:cs typeface="Courier New"/>
              </a:rPr>
              <a:t>Лабораторная</a:t>
            </a:r>
            <a:r>
              <a:rPr dirty="0" sz="1000" spc="-400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215">
                <a:solidFill>
                  <a:srgbClr val="0E4660"/>
                </a:solidFill>
                <a:latin typeface="Courier New"/>
                <a:cs typeface="Courier New"/>
              </a:rPr>
              <a:t>работа</a:t>
            </a:r>
            <a:r>
              <a:rPr dirty="0" sz="1000" spc="-400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0E4660"/>
                </a:solidFill>
                <a:latin typeface="Courier New"/>
                <a:cs typeface="Courier New"/>
              </a:rPr>
              <a:t>№2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000" spc="-135">
                <a:solidFill>
                  <a:srgbClr val="0E4660"/>
                </a:solidFill>
                <a:latin typeface="Courier New"/>
                <a:cs typeface="Courier New"/>
              </a:rPr>
              <a:t>Основы</a:t>
            </a:r>
            <a:r>
              <a:rPr dirty="0" sz="1000" spc="-240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150">
                <a:solidFill>
                  <a:srgbClr val="0E4660"/>
                </a:solidFill>
                <a:latin typeface="Courier New"/>
                <a:cs typeface="Courier New"/>
              </a:rPr>
              <a:t>информационной</a:t>
            </a:r>
            <a:r>
              <a:rPr dirty="0" sz="1000" spc="-240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60">
                <a:solidFill>
                  <a:srgbClr val="0E4660"/>
                </a:solidFill>
                <a:latin typeface="Courier New"/>
                <a:cs typeface="Courier New"/>
              </a:rPr>
              <a:t>безопасности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000" spc="-90">
                <a:solidFill>
                  <a:srgbClr val="0E4660"/>
                </a:solidFill>
                <a:latin typeface="Courier New"/>
                <a:cs typeface="Courier New"/>
              </a:rPr>
              <a:t>Подъярова</a:t>
            </a:r>
            <a:r>
              <a:rPr dirty="0" sz="1000" spc="-125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85">
                <a:solidFill>
                  <a:srgbClr val="0E4660"/>
                </a:solidFill>
                <a:latin typeface="Courier New"/>
                <a:cs typeface="Courier New"/>
              </a:rPr>
              <a:t>Ксения</a:t>
            </a:r>
            <a:r>
              <a:rPr dirty="0" sz="1000" spc="-125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90">
                <a:solidFill>
                  <a:srgbClr val="0E4660"/>
                </a:solidFill>
                <a:latin typeface="Courier New"/>
                <a:cs typeface="Courier New"/>
              </a:rPr>
              <a:t>Витальевна</a:t>
            </a:r>
            <a:r>
              <a:rPr dirty="0" sz="1000" spc="-120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0E4660"/>
                </a:solidFill>
                <a:latin typeface="Courier New"/>
                <a:cs typeface="Courier New"/>
              </a:rPr>
              <a:t>|</a:t>
            </a:r>
            <a:r>
              <a:rPr dirty="0" sz="1000" spc="-110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100">
                <a:solidFill>
                  <a:srgbClr val="0E4660"/>
                </a:solidFill>
                <a:latin typeface="Courier New"/>
                <a:cs typeface="Courier New"/>
              </a:rPr>
              <a:t>НПМбд-02-</a:t>
            </a:r>
            <a:r>
              <a:rPr dirty="0" sz="1000" spc="-25">
                <a:solidFill>
                  <a:srgbClr val="0E4660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195">
                <a:solidFill>
                  <a:srgbClr val="0E4660"/>
                </a:solidFill>
                <a:latin typeface="Courier New"/>
                <a:cs typeface="Courier New"/>
              </a:rPr>
              <a:t>Цель</a:t>
            </a:r>
            <a:r>
              <a:rPr dirty="0" sz="1000" spc="-445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90">
                <a:solidFill>
                  <a:srgbClr val="0E4660"/>
                </a:solidFill>
                <a:latin typeface="Courier New"/>
                <a:cs typeface="Courier New"/>
              </a:rPr>
              <a:t>работы</a:t>
            </a:r>
            <a:endParaRPr sz="1000">
              <a:latin typeface="Courier New"/>
              <a:cs typeface="Courier New"/>
            </a:endParaRPr>
          </a:p>
          <a:p>
            <a:pPr marL="12700" marR="43180">
              <a:lnSpc>
                <a:spcPts val="1000"/>
              </a:lnSpc>
              <a:spcBef>
                <a:spcPts val="910"/>
              </a:spcBef>
            </a:pPr>
            <a:r>
              <a:rPr dirty="0" sz="1000">
                <a:latin typeface="Courier New"/>
                <a:cs typeface="Courier New"/>
              </a:rPr>
              <a:t>Получение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практических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навыков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работы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консоли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атрибутами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файлов,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закрепление </a:t>
            </a:r>
            <a:r>
              <a:rPr dirty="0" sz="1000">
                <a:latin typeface="Courier New"/>
                <a:cs typeface="Courier New"/>
              </a:rPr>
              <a:t>теоретических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основ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дискреционного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разграничения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современных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системах</a:t>
            </a:r>
            <a:r>
              <a:rPr dirty="0" sz="1000" spc="50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открытым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кодом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базе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ОС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Linux.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235">
                <a:solidFill>
                  <a:srgbClr val="0E4660"/>
                </a:solidFill>
                <a:latin typeface="Courier New"/>
                <a:cs typeface="Courier New"/>
              </a:rPr>
              <a:t>Теоретическое</a:t>
            </a:r>
            <a:r>
              <a:rPr dirty="0" sz="1000" spc="-385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125">
                <a:solidFill>
                  <a:srgbClr val="0E4660"/>
                </a:solidFill>
                <a:latin typeface="Courier New"/>
                <a:cs typeface="Courier New"/>
              </a:rPr>
              <a:t>введение</a:t>
            </a:r>
            <a:endParaRPr sz="1000">
              <a:latin typeface="Courier New"/>
              <a:cs typeface="Courier New"/>
            </a:endParaRPr>
          </a:p>
          <a:p>
            <a:pPr marL="12700" marR="43180">
              <a:lnSpc>
                <a:spcPts val="1000"/>
              </a:lnSpc>
              <a:spcBef>
                <a:spcPts val="915"/>
              </a:spcBef>
            </a:pP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операционной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системе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Linux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есть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много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отличных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функций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безопасности,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одна</a:t>
            </a:r>
            <a:r>
              <a:rPr dirty="0" sz="1000" spc="50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самых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важных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это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система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файлам.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Изначально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каждый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имел </a:t>
            </a:r>
            <a:r>
              <a:rPr dirty="0" sz="1000">
                <a:latin typeface="Courier New"/>
                <a:cs typeface="Courier New"/>
              </a:rPr>
              <a:t>три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параметра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доступа.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Вот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они: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890"/>
              </a:lnSpc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Чтение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разрешает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получать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содержимое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нет.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каталога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>
                <a:latin typeface="Courier New"/>
                <a:cs typeface="Courier New"/>
              </a:rPr>
              <a:t>позволяет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получить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список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файлов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каталогов,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расположенных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нем</a:t>
            </a:r>
            <a:endParaRPr sz="1000">
              <a:latin typeface="Courier New"/>
              <a:cs typeface="Courier New"/>
            </a:endParaRPr>
          </a:p>
          <a:p>
            <a:pPr marL="12700" marR="43815" indent="151765">
              <a:lnSpc>
                <a:spcPts val="1000"/>
              </a:lnSpc>
              <a:spcBef>
                <a:spcPts val="95"/>
              </a:spcBef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разрешает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записывать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новые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данные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или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изменять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существующие,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а </a:t>
            </a:r>
            <a:r>
              <a:rPr dirty="0" sz="1000">
                <a:latin typeface="Courier New"/>
                <a:cs typeface="Courier New"/>
              </a:rPr>
              <a:t>также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позволяет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создавать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изменять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файлы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каталоги</a:t>
            </a:r>
            <a:endParaRPr sz="1000">
              <a:latin typeface="Courier New"/>
              <a:cs typeface="Courier New"/>
            </a:endParaRPr>
          </a:p>
          <a:p>
            <a:pPr marL="12700" marR="43180" indent="151765">
              <a:lnSpc>
                <a:spcPts val="1000"/>
              </a:lnSpc>
              <a:spcBef>
                <a:spcPts val="5"/>
              </a:spcBef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Выполнение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невозможно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выполнить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программу,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если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нет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флага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выполнения. </a:t>
            </a:r>
            <a:r>
              <a:rPr dirty="0" sz="1000">
                <a:latin typeface="Courier New"/>
                <a:cs typeface="Courier New"/>
              </a:rPr>
              <a:t>Этот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устанавливается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всех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программ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скриптов,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именно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помощью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него </a:t>
            </a:r>
            <a:r>
              <a:rPr dirty="0" sz="1000">
                <a:latin typeface="Courier New"/>
                <a:cs typeface="Courier New"/>
              </a:rPr>
              <a:t>система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может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понять,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этот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нужно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запускать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как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программу</a:t>
            </a:r>
            <a:endParaRPr sz="1000">
              <a:latin typeface="Courier New"/>
              <a:cs typeface="Courier New"/>
            </a:endParaRPr>
          </a:p>
          <a:p>
            <a:pPr marL="12700" marR="195580">
              <a:lnSpc>
                <a:spcPts val="1000"/>
              </a:lnSpc>
              <a:spcBef>
                <a:spcPts val="900"/>
              </a:spcBef>
            </a:pPr>
            <a:r>
              <a:rPr dirty="0" sz="1000">
                <a:latin typeface="Courier New"/>
                <a:cs typeface="Courier New"/>
              </a:rPr>
              <a:t>Каждый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имеет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три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категории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пользователей,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которых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можно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устанавливать </a:t>
            </a:r>
            <a:r>
              <a:rPr dirty="0" sz="1000">
                <a:latin typeface="Courier New"/>
                <a:cs typeface="Courier New"/>
              </a:rPr>
              <a:t>различные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сочетания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доступа: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894"/>
              </a:lnSpc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Владелец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набор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владельца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который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его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создал</a:t>
            </a:r>
            <a:endParaRPr sz="1000">
              <a:latin typeface="Courier New"/>
              <a:cs typeface="Courier New"/>
            </a:endParaRPr>
          </a:p>
          <a:p>
            <a:pPr marL="12700" marR="1955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или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сейчас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установлен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его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владельцем.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Обычно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владелец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имеет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все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чтение,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выполнение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900"/>
              </a:lnSpc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Группа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любая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группа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пользователей,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существующая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системе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привязанная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к</a:t>
            </a:r>
            <a:endParaRPr sz="1000">
              <a:latin typeface="Courier New"/>
              <a:cs typeface="Courier New"/>
            </a:endParaRPr>
          </a:p>
          <a:p>
            <a:pPr marL="12700" marR="1193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файлу.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это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может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быть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одна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группа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обычно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это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группа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владельца,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хотя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можно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назначить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другую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группу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894"/>
              </a:lnSpc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Остальные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все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пользователи,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кроме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владельца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пользователей,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входящих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в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dirty="0" sz="1000">
                <a:latin typeface="Courier New"/>
                <a:cs typeface="Courier New"/>
              </a:rPr>
              <a:t>группу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файла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spcBef>
                <a:spcPts val="695"/>
              </a:spcBef>
            </a:pPr>
            <a:r>
              <a:rPr dirty="0" sz="1000">
                <a:latin typeface="Courier New"/>
                <a:cs typeface="Courier New"/>
              </a:rPr>
              <a:t>Команды,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которые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могут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понадобиться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работе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правами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доступа:</a:t>
            </a:r>
            <a:endParaRPr sz="1000">
              <a:latin typeface="Courier New"/>
              <a:cs typeface="Courier New"/>
            </a:endParaRPr>
          </a:p>
          <a:p>
            <a:pPr marL="160020" indent="-147320">
              <a:lnSpc>
                <a:spcPts val="1000"/>
              </a:lnSpc>
              <a:buChar char="o"/>
              <a:tabLst>
                <a:tab pos="160020" algn="l"/>
              </a:tabLst>
            </a:pPr>
            <a:r>
              <a:rPr dirty="0" sz="1000">
                <a:latin typeface="Courier New"/>
                <a:cs typeface="Courier New"/>
              </a:rPr>
              <a:t>‘‘ls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-l’’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просмотра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файлам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каталогам</a:t>
            </a:r>
            <a:endParaRPr sz="1000">
              <a:latin typeface="Courier New"/>
              <a:cs typeface="Courier New"/>
            </a:endParaRPr>
          </a:p>
          <a:p>
            <a:pPr marL="12700" marR="5080" indent="147320">
              <a:lnSpc>
                <a:spcPts val="1000"/>
              </a:lnSpc>
              <a:spcBef>
                <a:spcPts val="105"/>
              </a:spcBef>
              <a:buChar char="o"/>
              <a:tabLst>
                <a:tab pos="160020" algn="l"/>
              </a:tabLst>
            </a:pPr>
            <a:r>
              <a:rPr dirty="0" sz="1000" spc="-10">
                <a:latin typeface="Courier New"/>
                <a:cs typeface="Courier New"/>
              </a:rPr>
              <a:t>‘‘chmod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категория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действие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флаг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или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каталог’’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изменения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доступа </a:t>
            </a:r>
            <a:r>
              <a:rPr dirty="0" sz="1000">
                <a:latin typeface="Courier New"/>
                <a:cs typeface="Courier New"/>
              </a:rPr>
              <a:t>к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файлам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каталогам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(категорию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действие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флаг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можно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заменить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набор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трех </a:t>
            </a:r>
            <a:r>
              <a:rPr dirty="0" sz="1000">
                <a:latin typeface="Courier New"/>
                <a:cs typeface="Courier New"/>
              </a:rPr>
              <a:t>цифр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от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0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7)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spcBef>
                <a:spcPts val="700"/>
              </a:spcBef>
            </a:pPr>
            <a:r>
              <a:rPr dirty="0" sz="1000">
                <a:latin typeface="Courier New"/>
                <a:cs typeface="Courier New"/>
              </a:rPr>
              <a:t>Значения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флагов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прав:</a:t>
            </a:r>
            <a:endParaRPr sz="1000">
              <a:latin typeface="Courier New"/>
              <a:cs typeface="Courier New"/>
            </a:endParaRPr>
          </a:p>
          <a:p>
            <a:pPr marL="156845" indent="-144145">
              <a:lnSpc>
                <a:spcPts val="1000"/>
              </a:lnSpc>
              <a:buChar char="o"/>
              <a:tabLst>
                <a:tab pos="156845" algn="l"/>
              </a:tabLst>
            </a:pP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480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-</a:t>
            </a:r>
            <a:r>
              <a:rPr dirty="0" sz="1000" spc="-55" b="1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нет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никаких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прав</a:t>
            </a:r>
            <a:endParaRPr sz="1000">
              <a:latin typeface="Courier New"/>
              <a:cs typeface="Courier New"/>
            </a:endParaRPr>
          </a:p>
          <a:p>
            <a:pPr marL="12700" marR="271780" indent="151765">
              <a:lnSpc>
                <a:spcPts val="1010"/>
              </a:lnSpc>
              <a:spcBef>
                <a:spcPts val="90"/>
              </a:spcBef>
              <a:buChar char="o"/>
              <a:tabLst>
                <a:tab pos="164465" algn="l"/>
              </a:tabLst>
            </a:pPr>
            <a:r>
              <a:rPr dirty="0" sz="1000" spc="-6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>
                <a:latin typeface="Courier New"/>
                <a:cs typeface="Courier New"/>
              </a:rPr>
              <a:t>x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разрешено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как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программы,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изменение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не </a:t>
            </a:r>
            <a:r>
              <a:rPr dirty="0" sz="1000" spc="-10">
                <a:latin typeface="Courier New"/>
                <a:cs typeface="Courier New"/>
              </a:rPr>
              <a:t>чтение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890"/>
              </a:lnSpc>
              <a:buChar char="o"/>
              <a:tabLst>
                <a:tab pos="164465" algn="l"/>
              </a:tabLst>
            </a:pP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>
                <a:latin typeface="Courier New"/>
                <a:cs typeface="Courier New"/>
              </a:rPr>
              <a:t>w-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разрешена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изменение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файла</a:t>
            </a:r>
            <a:endParaRPr sz="1000">
              <a:latin typeface="Courier New"/>
              <a:cs typeface="Courier New"/>
            </a:endParaRPr>
          </a:p>
          <a:p>
            <a:pPr marL="12700" marR="271145" indent="151765">
              <a:lnSpc>
                <a:spcPts val="1010"/>
              </a:lnSpc>
              <a:spcBef>
                <a:spcPts val="90"/>
              </a:spcBef>
              <a:buChar char="o"/>
              <a:tabLst>
                <a:tab pos="164465" algn="l"/>
              </a:tabLst>
            </a:pP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>
                <a:latin typeface="Courier New"/>
                <a:cs typeface="Courier New"/>
              </a:rPr>
              <a:t>wx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разрешено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изменение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выполнение,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но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случае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каталогом,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невозможно </a:t>
            </a:r>
            <a:r>
              <a:rPr dirty="0" sz="1000">
                <a:latin typeface="Courier New"/>
                <a:cs typeface="Courier New"/>
              </a:rPr>
              <a:t>посмотреть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его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содержимое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890"/>
              </a:lnSpc>
              <a:buChar char="o"/>
              <a:tabLst>
                <a:tab pos="164465" algn="l"/>
              </a:tabLst>
            </a:pPr>
            <a:r>
              <a:rPr dirty="0" sz="1000" spc="-10">
                <a:latin typeface="Courier New"/>
                <a:cs typeface="Courier New"/>
              </a:rPr>
              <a:t>r</a:t>
            </a:r>
            <a:r>
              <a:rPr dirty="0" sz="1000" spc="-620">
                <a:latin typeface="Courier New"/>
                <a:cs typeface="Courier New"/>
              </a:rPr>
              <a:t>-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чтение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1000"/>
              </a:lnSpc>
              <a:buChar char="o"/>
              <a:tabLst>
                <a:tab pos="164465" algn="l"/>
              </a:tabLst>
            </a:pPr>
            <a:r>
              <a:rPr dirty="0" sz="1000" spc="-10">
                <a:latin typeface="Courier New"/>
                <a:cs typeface="Courier New"/>
              </a:rPr>
              <a:t>r-</a:t>
            </a:r>
            <a:r>
              <a:rPr dirty="0" sz="1000">
                <a:latin typeface="Courier New"/>
                <a:cs typeface="Courier New"/>
              </a:rPr>
              <a:t>x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чтение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выполнение,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без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запись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1000"/>
              </a:lnSpc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rw-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чтение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запись,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но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без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выполнения</a:t>
            </a:r>
            <a:endParaRPr sz="1000">
              <a:latin typeface="Courier New"/>
              <a:cs typeface="Courier New"/>
            </a:endParaRPr>
          </a:p>
          <a:p>
            <a:pPr marL="164465" indent="-151765">
              <a:lnSpc>
                <a:spcPts val="1100"/>
              </a:lnSpc>
              <a:buChar char="o"/>
              <a:tabLst>
                <a:tab pos="164465" algn="l"/>
              </a:tabLst>
            </a:pPr>
            <a:r>
              <a:rPr dirty="0" sz="1000">
                <a:latin typeface="Courier New"/>
                <a:cs typeface="Courier New"/>
              </a:rPr>
              <a:t>rwx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все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права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spc="-229">
                <a:solidFill>
                  <a:srgbClr val="0E4660"/>
                </a:solidFill>
                <a:latin typeface="Courier New"/>
                <a:cs typeface="Courier New"/>
              </a:rPr>
              <a:t>Выполнение</a:t>
            </a:r>
            <a:r>
              <a:rPr dirty="0" sz="1000" spc="-390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235">
                <a:solidFill>
                  <a:srgbClr val="0E4660"/>
                </a:solidFill>
                <a:latin typeface="Courier New"/>
                <a:cs typeface="Courier New"/>
              </a:rPr>
              <a:t>лабораторной</a:t>
            </a:r>
            <a:r>
              <a:rPr dirty="0" sz="1000" spc="-385">
                <a:solidFill>
                  <a:srgbClr val="0E4660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solidFill>
                  <a:srgbClr val="0E4660"/>
                </a:solidFill>
                <a:latin typeface="Courier New"/>
                <a:cs typeface="Courier New"/>
              </a:rPr>
              <a:t>работы</a:t>
            </a:r>
            <a:endParaRPr sz="1000">
              <a:latin typeface="Courier New"/>
              <a:cs typeface="Courier New"/>
            </a:endParaRPr>
          </a:p>
          <a:p>
            <a:pPr marL="12700" marR="43180">
              <a:lnSpc>
                <a:spcPct val="83400"/>
              </a:lnSpc>
              <a:spcBef>
                <a:spcPts val="894"/>
              </a:spcBef>
            </a:pP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установленной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выполнении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предыдущей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лабораторной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работы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ОС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создала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учётную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guest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помощью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команды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‘‘sudo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useradd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guest’’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задала </a:t>
            </a:r>
            <a:r>
              <a:rPr dirty="0" sz="1000">
                <a:latin typeface="Courier New"/>
                <a:cs typeface="Courier New"/>
              </a:rPr>
              <a:t>пароль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этого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‘‘sudo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passwd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guest’’.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Вошла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систему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от </a:t>
            </a:r>
            <a:r>
              <a:rPr dirty="0" sz="1000">
                <a:latin typeface="Courier New"/>
                <a:cs typeface="Courier New"/>
              </a:rPr>
              <a:t>имени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guest.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>
                <a:latin typeface="Courier New"/>
                <a:cs typeface="Courier New"/>
              </a:rPr>
              <a:t>image/Pasted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image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20240909175851.png</a:t>
            </a:r>
            <a:endParaRPr sz="1000">
              <a:latin typeface="Courier New"/>
              <a:cs typeface="Courier New"/>
            </a:endParaRPr>
          </a:p>
          <a:p>
            <a:pPr marL="12700" marR="195580">
              <a:lnSpc>
                <a:spcPts val="1000"/>
              </a:lnSpc>
              <a:spcBef>
                <a:spcPts val="905"/>
              </a:spcBef>
            </a:pP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10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‘‘pwd’’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определила,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что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нахожусь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/home/guest,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которая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и </a:t>
            </a:r>
            <a:r>
              <a:rPr dirty="0" sz="1000">
                <a:latin typeface="Courier New"/>
                <a:cs typeface="Courier New"/>
              </a:rPr>
              <a:t>является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моей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домашней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директорией.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приглашением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командной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строки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совпадает. </a:t>
            </a:r>
            <a:r>
              <a:rPr dirty="0" sz="1000">
                <a:latin typeface="Courier New"/>
                <a:cs typeface="Courier New"/>
              </a:rPr>
              <a:t>Уточнила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имя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моего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‘‘whoami’’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получила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вывод: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guest.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С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668527"/>
            <a:ext cx="6165215" cy="813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05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помощью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команды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‘‘id’’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определила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имя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своего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всё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так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же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guest,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uid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832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=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1001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(guest),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gid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=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1001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(guest).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Затем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сравнила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полученную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информацию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с </a:t>
            </a:r>
            <a:r>
              <a:rPr dirty="0" sz="1000">
                <a:latin typeface="Courier New"/>
                <a:cs typeface="Courier New"/>
              </a:rPr>
              <a:t>выводом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команды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‘‘groups’’,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которая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вывела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‘‘guest’’.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Мой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пользователь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входит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одну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группу,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состоящую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из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него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самого,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поэтому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вывод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обеих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‘‘id’’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‘‘groups’’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совпадает.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Данные,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выводимые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приглашении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командной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строки, </a:t>
            </a:r>
            <a:r>
              <a:rPr dirty="0" sz="1000">
                <a:latin typeface="Courier New"/>
                <a:cs typeface="Courier New"/>
              </a:rPr>
              <a:t>совпадают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полученной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информацией.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8120" y="2354326"/>
            <a:ext cx="616077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ct val="83500"/>
              </a:lnSpc>
              <a:spcBef>
                <a:spcPts val="295"/>
              </a:spcBef>
            </a:pPr>
            <a:r>
              <a:rPr dirty="0" sz="1000">
                <a:latin typeface="Courier New"/>
                <a:cs typeface="Courier New"/>
              </a:rPr>
              <a:t>Затем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просмотрела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/etc/passwd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‘‘cat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/etc/passwd’’.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Нашла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нём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свою </a:t>
            </a:r>
            <a:r>
              <a:rPr dirty="0" sz="1000">
                <a:latin typeface="Courier New"/>
                <a:cs typeface="Courier New"/>
              </a:rPr>
              <a:t>учётную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самом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конце.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Uid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=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1001,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gid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=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1001,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есть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они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совпадают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с </a:t>
            </a:r>
            <a:r>
              <a:rPr dirty="0" sz="1000">
                <a:latin typeface="Courier New"/>
                <a:cs typeface="Courier New"/>
              </a:rPr>
              <a:t>тем,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что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мы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получили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ранее.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8120" y="7340345"/>
            <a:ext cx="6121400" cy="10661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267970">
              <a:lnSpc>
                <a:spcPct val="83300"/>
              </a:lnSpc>
              <a:spcBef>
                <a:spcPts val="295"/>
              </a:spcBef>
            </a:pPr>
            <a:r>
              <a:rPr dirty="0" sz="1000">
                <a:latin typeface="Courier New"/>
                <a:cs typeface="Courier New"/>
              </a:rPr>
              <a:t>Посмотрела,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какие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существуют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системе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‘‘ls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>
                <a:latin typeface="Courier New"/>
                <a:cs typeface="Courier New"/>
              </a:rPr>
              <a:t>l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/home/’’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. </a:t>
            </a:r>
            <a:r>
              <a:rPr dirty="0" sz="1000">
                <a:latin typeface="Courier New"/>
                <a:cs typeface="Courier New"/>
              </a:rPr>
              <a:t>Список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поддиректорий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/home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получить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удалось.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директориях </a:t>
            </a:r>
            <a:r>
              <a:rPr dirty="0" sz="1000">
                <a:latin typeface="Courier New"/>
                <a:cs typeface="Courier New"/>
              </a:rPr>
              <a:t>установлены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чтения,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самого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(для </a:t>
            </a:r>
            <a:r>
              <a:rPr dirty="0" sz="1000">
                <a:latin typeface="Courier New"/>
                <a:cs typeface="Courier New"/>
              </a:rPr>
              <a:t>группы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остальных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пользователей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никаких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установлено).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>
                <a:latin typeface="Courier New"/>
                <a:cs typeface="Courier New"/>
              </a:rPr>
              <a:t>Проверила,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какие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расширенные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атрибуты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установлены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поддиректориях,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находящихся</a:t>
            </a:r>
            <a:endParaRPr sz="1000">
              <a:latin typeface="Courier New"/>
              <a:cs typeface="Courier New"/>
            </a:endParaRPr>
          </a:p>
          <a:p>
            <a:pPr marL="12700" marR="3098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/home,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‘‘lsattr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/home’’.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Удалось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увидеть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расширенные </a:t>
            </a:r>
            <a:r>
              <a:rPr dirty="0" sz="1000">
                <a:latin typeface="Courier New"/>
                <a:cs typeface="Courier New"/>
              </a:rPr>
              <a:t>атрибуты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того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от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имени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которого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нахожусь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в </a:t>
            </a:r>
            <a:r>
              <a:rPr dirty="0" sz="1000" spc="-10">
                <a:latin typeface="Courier New"/>
                <a:cs typeface="Courier New"/>
              </a:rPr>
              <a:t>системе.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482064"/>
            <a:ext cx="5334000" cy="80888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2786252"/>
            <a:ext cx="5334000" cy="4489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1872741"/>
            <a:ext cx="5969000" cy="558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ct val="83300"/>
              </a:lnSpc>
              <a:spcBef>
                <a:spcPts val="295"/>
              </a:spcBef>
            </a:pPr>
            <a:r>
              <a:rPr dirty="0" sz="1000">
                <a:latin typeface="Courier New"/>
                <a:cs typeface="Courier New"/>
              </a:rPr>
              <a:t>Создала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домашней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поддиректорию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dir1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‘‘mkdir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dir1’’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и </a:t>
            </a:r>
            <a:r>
              <a:rPr dirty="0" sz="1000">
                <a:latin typeface="Courier New"/>
                <a:cs typeface="Courier New"/>
              </a:rPr>
              <a:t>определила,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какие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расширенные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атрибуты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были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неё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выставлены: </a:t>
            </a:r>
            <a:r>
              <a:rPr dirty="0" sz="1000">
                <a:latin typeface="Courier New"/>
                <a:cs typeface="Courier New"/>
              </a:rPr>
              <a:t>чтение,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доступны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самого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пользователя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для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группы,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для </a:t>
            </a:r>
            <a:r>
              <a:rPr dirty="0" sz="1000">
                <a:latin typeface="Courier New"/>
                <a:cs typeface="Courier New"/>
              </a:rPr>
              <a:t>остальных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только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чтение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выполнение,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расширенных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атрибутов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установлено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8120" y="6412229"/>
            <a:ext cx="6160770" cy="28206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ct val="83400"/>
              </a:lnSpc>
              <a:spcBef>
                <a:spcPts val="295"/>
              </a:spcBef>
            </a:pPr>
            <a:r>
              <a:rPr dirty="0" sz="1000">
                <a:latin typeface="Courier New"/>
                <a:cs typeface="Courier New"/>
              </a:rPr>
              <a:t>Сняла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dir1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все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атрибуты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‘‘chmod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000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dir1’’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проверила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её </a:t>
            </a:r>
            <a:r>
              <a:rPr dirty="0" sz="1000">
                <a:latin typeface="Courier New"/>
                <a:cs typeface="Courier New"/>
              </a:rPr>
              <a:t>помощью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правильность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выполнения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команды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‘‘ls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0">
                <a:latin typeface="Courier New"/>
                <a:cs typeface="Courier New"/>
              </a:rPr>
              <a:t>l’’.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Действительно,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все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атрибуты </a:t>
            </a:r>
            <a:r>
              <a:rPr dirty="0" sz="1000">
                <a:latin typeface="Courier New"/>
                <a:cs typeface="Courier New"/>
              </a:rPr>
              <a:t>были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сняты.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Попыталась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создать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dir1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file1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20">
                <a:latin typeface="Courier New"/>
                <a:cs typeface="Courier New"/>
              </a:rPr>
              <a:t>echo</a:t>
            </a:r>
            <a:r>
              <a:rPr dirty="0" sz="1000" spc="500">
                <a:latin typeface="Courier New"/>
                <a:cs typeface="Courier New"/>
              </a:rPr>
              <a:t> </a:t>
            </a:r>
            <a:r>
              <a:rPr dirty="0" sz="1000" spc="-30">
                <a:latin typeface="Courier New"/>
                <a:cs typeface="Courier New"/>
              </a:rPr>
              <a:t>‘‘test’’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&gt;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/home/guest/dir1/file1.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Этого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сделать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получилось,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т.к.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предыдущим </a:t>
            </a:r>
            <a:r>
              <a:rPr dirty="0" sz="1000">
                <a:latin typeface="Courier New"/>
                <a:cs typeface="Courier New"/>
              </a:rPr>
              <a:t>действием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мы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убрали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директории.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итоге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был </a:t>
            </a:r>
            <a:r>
              <a:rPr dirty="0" sz="1000">
                <a:latin typeface="Courier New"/>
                <a:cs typeface="Courier New"/>
              </a:rPr>
              <a:t>создан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(открыть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директорию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помощью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команды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‘‘ls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>
                <a:latin typeface="Courier New"/>
                <a:cs typeface="Courier New"/>
              </a:rPr>
              <a:t>l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/home/guest/dir1’’ </a:t>
            </a:r>
            <a:r>
              <a:rPr dirty="0" sz="1000">
                <a:latin typeface="Courier New"/>
                <a:cs typeface="Courier New"/>
              </a:rPr>
              <a:t>изначально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тоже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удалось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той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же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причине,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поэтому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я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поменяла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и </a:t>
            </a:r>
            <a:r>
              <a:rPr dirty="0" sz="1000">
                <a:latin typeface="Courier New"/>
                <a:cs typeface="Courier New"/>
              </a:rPr>
              <a:t>снова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воспользовалась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этой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командой,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тогда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смогла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просмотреть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содержимое </a:t>
            </a:r>
            <a:r>
              <a:rPr dirty="0" sz="1000">
                <a:latin typeface="Courier New"/>
                <a:cs typeface="Courier New"/>
              </a:rPr>
              <a:t>директории,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убедившись,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что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не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был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создан).</a:t>
            </a:r>
            <a:endParaRPr sz="1000">
              <a:latin typeface="Courier New"/>
              <a:cs typeface="Courier New"/>
            </a:endParaRPr>
          </a:p>
          <a:p>
            <a:pPr marL="12700" marR="424815">
              <a:lnSpc>
                <a:spcPts val="1010"/>
              </a:lnSpc>
              <a:spcBef>
                <a:spcPts val="885"/>
              </a:spcBef>
            </a:pPr>
            <a:r>
              <a:rPr dirty="0" sz="1000">
                <a:latin typeface="Courier New"/>
                <a:cs typeface="Courier New"/>
              </a:rPr>
              <a:t>Заполним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таблицу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«Установленные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и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разрешённые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действия»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2.1.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Создание </a:t>
            </a:r>
            <a:r>
              <a:rPr dirty="0" sz="1000">
                <a:latin typeface="Courier New"/>
                <a:cs typeface="Courier New"/>
              </a:rPr>
              <a:t>файла: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35">
                <a:latin typeface="Courier New"/>
                <a:cs typeface="Courier New"/>
              </a:rPr>
              <a:t>‘‘echo’’text’’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&gt;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/home/guest/dir1/file2’’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Удаление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файла:</a:t>
            </a:r>
            <a:r>
              <a:rPr dirty="0" sz="1000" spc="-6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‘‘rm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dirty="0" sz="1000" spc="-10">
                <a:latin typeface="Courier New"/>
                <a:cs typeface="Courier New"/>
              </a:rPr>
              <a:t>/home/guest/dir1/file1’’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Запись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файл: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-30">
                <a:latin typeface="Courier New"/>
                <a:cs typeface="Courier New"/>
              </a:rPr>
              <a:t>‘‘echo’’textnew’’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50"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12700" marR="116205">
              <a:lnSpc>
                <a:spcPct val="83600"/>
              </a:lnSpc>
              <a:spcBef>
                <a:spcPts val="95"/>
              </a:spcBef>
            </a:pPr>
            <a:r>
              <a:rPr dirty="0" sz="1000" spc="-10">
                <a:latin typeface="Courier New"/>
                <a:cs typeface="Courier New"/>
              </a:rPr>
              <a:t>/home/guest/dir1/file1’’</a:t>
            </a:r>
            <a:r>
              <a:rPr dirty="0" sz="1000" spc="-10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Чтение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файла: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‘‘cat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/home/guest/dir1/file1’’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Смена </a:t>
            </a:r>
            <a:r>
              <a:rPr dirty="0" sz="1000">
                <a:latin typeface="Courier New"/>
                <a:cs typeface="Courier New"/>
              </a:rPr>
              <a:t>директории:</a:t>
            </a:r>
            <a:r>
              <a:rPr dirty="0" sz="1000" spc="-114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‘‘cd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dir1’’</a:t>
            </a:r>
            <a:r>
              <a:rPr dirty="0" sz="1000" spc="-11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Просмотр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файлов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директории:</a:t>
            </a:r>
            <a:r>
              <a:rPr dirty="0" sz="1000" spc="-10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‘‘ls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dir1’’</a:t>
            </a:r>
            <a:r>
              <a:rPr dirty="0" sz="1000" spc="-1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Переименование </a:t>
            </a:r>
            <a:r>
              <a:rPr dirty="0" sz="1000">
                <a:latin typeface="Courier New"/>
                <a:cs typeface="Courier New"/>
              </a:rPr>
              <a:t>файла:</a:t>
            </a:r>
            <a:r>
              <a:rPr dirty="0" sz="1000" spc="-10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‘‘mv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/home/guest/dir1/file1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filenew’’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Смена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атрибутов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файла: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‘‘chattr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/home/guest/dir1/file1’’</a:t>
            </a:r>
            <a:endParaRPr sz="1000">
              <a:latin typeface="Courier New"/>
              <a:cs typeface="Courier New"/>
            </a:endParaRPr>
          </a:p>
          <a:p>
            <a:pPr marL="12700" marR="5758815">
              <a:lnSpc>
                <a:spcPts val="1000"/>
              </a:lnSpc>
              <a:spcBef>
                <a:spcPts val="910"/>
              </a:spcBef>
            </a:pPr>
            <a:r>
              <a:rPr dirty="0" sz="1000" spc="-5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>
                <a:latin typeface="Courier New"/>
                <a:cs typeface="Courier New"/>
              </a:rPr>
              <a:t>(000)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60"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6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720090"/>
            <a:ext cx="5334000" cy="108927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2546604"/>
            <a:ext cx="5149469" cy="3801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668527"/>
            <a:ext cx="406400" cy="8561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05"/>
              </a:lnSpc>
              <a:spcBef>
                <a:spcPts val="95"/>
              </a:spcBef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wx </a:t>
            </a: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d</a:t>
            </a:r>
            <a:r>
              <a:rPr dirty="0" sz="1000">
                <a:latin typeface="Courier New"/>
                <a:cs typeface="Courier New"/>
              </a:rPr>
              <a:t> r</a:t>
            </a:r>
            <a:r>
              <a:rPr dirty="0" sz="1000" spc="-610">
                <a:latin typeface="Courier New"/>
                <a:cs typeface="Courier New"/>
              </a:rPr>
              <a:t>-</a:t>
            </a:r>
            <a:r>
              <a:rPr dirty="0" sz="1000" spc="-600"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r-</a:t>
            </a:r>
            <a:r>
              <a:rPr dirty="0" sz="1000" spc="-50">
                <a:latin typeface="Courier New"/>
                <a:cs typeface="Courier New"/>
              </a:rPr>
              <a:t>x </a:t>
            </a: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rw- </a:t>
            </a:r>
            <a:r>
              <a:rPr dirty="0" sz="1000" spc="-10">
                <a:latin typeface="Courier New"/>
                <a:cs typeface="Courier New"/>
              </a:rPr>
              <a:t>(600)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rwx </a:t>
            </a:r>
            <a:r>
              <a:rPr dirty="0" sz="1000" spc="-10">
                <a:latin typeface="Courier New"/>
                <a:cs typeface="Courier New"/>
              </a:rPr>
              <a:t>(700)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 spc="-5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6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wx </a:t>
            </a: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d</a:t>
            </a:r>
            <a:r>
              <a:rPr dirty="0" sz="1000">
                <a:latin typeface="Courier New"/>
                <a:cs typeface="Courier New"/>
              </a:rPr>
              <a:t> r</a:t>
            </a:r>
            <a:r>
              <a:rPr dirty="0" sz="1000" spc="-610">
                <a:latin typeface="Courier New"/>
                <a:cs typeface="Courier New"/>
              </a:rPr>
              <a:t>-</a:t>
            </a:r>
            <a:r>
              <a:rPr dirty="0" sz="1000" spc="-600"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r-</a:t>
            </a:r>
            <a:r>
              <a:rPr dirty="0" sz="1000" spc="-50">
                <a:latin typeface="Courier New"/>
                <a:cs typeface="Courier New"/>
              </a:rPr>
              <a:t>x </a:t>
            </a: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rw- </a:t>
            </a:r>
            <a:r>
              <a:rPr dirty="0" sz="1000" spc="-10">
                <a:latin typeface="Courier New"/>
                <a:cs typeface="Courier New"/>
              </a:rPr>
              <a:t>(600)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rwx </a:t>
            </a:r>
            <a:r>
              <a:rPr dirty="0" sz="1000" spc="-10">
                <a:latin typeface="Courier New"/>
                <a:cs typeface="Courier New"/>
              </a:rPr>
              <a:t>(700)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 spc="-5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6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wx </a:t>
            </a: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d</a:t>
            </a:r>
            <a:r>
              <a:rPr dirty="0" sz="1000">
                <a:latin typeface="Courier New"/>
                <a:cs typeface="Courier New"/>
              </a:rPr>
              <a:t> r</a:t>
            </a:r>
            <a:r>
              <a:rPr dirty="0" sz="1000" spc="-610">
                <a:latin typeface="Courier New"/>
                <a:cs typeface="Courier New"/>
              </a:rPr>
              <a:t>-</a:t>
            </a:r>
            <a:r>
              <a:rPr dirty="0" sz="1000" spc="-600"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r-</a:t>
            </a:r>
            <a:r>
              <a:rPr dirty="0" sz="1000" spc="-50">
                <a:latin typeface="Courier New"/>
                <a:cs typeface="Courier New"/>
              </a:rPr>
              <a:t>x </a:t>
            </a: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rw- </a:t>
            </a:r>
            <a:r>
              <a:rPr dirty="0" sz="1000" spc="-10">
                <a:latin typeface="Courier New"/>
                <a:cs typeface="Courier New"/>
              </a:rPr>
              <a:t>(600)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9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rwx </a:t>
            </a:r>
            <a:r>
              <a:rPr dirty="0" sz="1000" spc="-10">
                <a:latin typeface="Courier New"/>
                <a:cs typeface="Courier New"/>
              </a:rPr>
              <a:t>(700)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06219" y="830682"/>
          <a:ext cx="1282700" cy="814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"/>
                <a:gridCol w="152400"/>
                <a:gridCol w="152400"/>
                <a:gridCol w="304800"/>
                <a:gridCol w="152400"/>
                <a:gridCol w="152400"/>
                <a:gridCol w="146050"/>
              </a:tblGrid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668527"/>
            <a:ext cx="406400" cy="8561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05"/>
              </a:lnSpc>
              <a:spcBef>
                <a:spcPts val="95"/>
              </a:spcBef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 spc="-5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6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wx </a:t>
            </a: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d</a:t>
            </a:r>
            <a:r>
              <a:rPr dirty="0" sz="1000">
                <a:latin typeface="Courier New"/>
                <a:cs typeface="Courier New"/>
              </a:rPr>
              <a:t> r</a:t>
            </a:r>
            <a:r>
              <a:rPr dirty="0" sz="1000" spc="-610">
                <a:latin typeface="Courier New"/>
                <a:cs typeface="Courier New"/>
              </a:rPr>
              <a:t>-</a:t>
            </a:r>
            <a:r>
              <a:rPr dirty="0" sz="1000" spc="-600"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r-</a:t>
            </a:r>
            <a:r>
              <a:rPr dirty="0" sz="1000" spc="-50">
                <a:latin typeface="Courier New"/>
                <a:cs typeface="Courier New"/>
              </a:rPr>
              <a:t>x </a:t>
            </a: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rw- </a:t>
            </a:r>
            <a:r>
              <a:rPr dirty="0" sz="1000" spc="-10">
                <a:latin typeface="Courier New"/>
                <a:cs typeface="Courier New"/>
              </a:rPr>
              <a:t>(600)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rwx </a:t>
            </a:r>
            <a:r>
              <a:rPr dirty="0" sz="1000" spc="-10">
                <a:latin typeface="Courier New"/>
                <a:cs typeface="Courier New"/>
              </a:rPr>
              <a:t>(700)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 spc="-5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6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5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wx </a:t>
            </a: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d</a:t>
            </a:r>
            <a:r>
              <a:rPr dirty="0" sz="1000">
                <a:latin typeface="Courier New"/>
                <a:cs typeface="Courier New"/>
              </a:rPr>
              <a:t> r</a:t>
            </a:r>
            <a:r>
              <a:rPr dirty="0" sz="1000" spc="-610">
                <a:latin typeface="Courier New"/>
                <a:cs typeface="Courier New"/>
              </a:rPr>
              <a:t>-</a:t>
            </a:r>
            <a:r>
              <a:rPr dirty="0" sz="1000" spc="-600"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r-</a:t>
            </a:r>
            <a:r>
              <a:rPr dirty="0" sz="1000" spc="-50">
                <a:latin typeface="Courier New"/>
                <a:cs typeface="Courier New"/>
              </a:rPr>
              <a:t>x </a:t>
            </a: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rw- </a:t>
            </a:r>
            <a:r>
              <a:rPr dirty="0" sz="1000" spc="-10">
                <a:latin typeface="Courier New"/>
                <a:cs typeface="Courier New"/>
              </a:rPr>
              <a:t>(600)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0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rwx </a:t>
            </a:r>
            <a:r>
              <a:rPr dirty="0" sz="1000" spc="-10">
                <a:latin typeface="Courier New"/>
                <a:cs typeface="Courier New"/>
              </a:rPr>
              <a:t>(700)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 spc="-5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(000)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600">
                <a:latin typeface="Courier New"/>
                <a:cs typeface="Courier New"/>
              </a:rPr>
              <a:t>-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(100)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(200)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-</a:t>
            </a:r>
            <a:r>
              <a:rPr dirty="0" sz="1000" spc="-25">
                <a:latin typeface="Courier New"/>
                <a:cs typeface="Courier New"/>
              </a:rPr>
              <a:t>wx </a:t>
            </a:r>
            <a:r>
              <a:rPr dirty="0" sz="1000" spc="-10">
                <a:latin typeface="Courier New"/>
                <a:cs typeface="Courier New"/>
              </a:rPr>
              <a:t>(300)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d</a:t>
            </a:r>
            <a:r>
              <a:rPr dirty="0" sz="1000">
                <a:latin typeface="Courier New"/>
                <a:cs typeface="Courier New"/>
              </a:rPr>
              <a:t> r</a:t>
            </a:r>
            <a:r>
              <a:rPr dirty="0" sz="1000" spc="-610">
                <a:latin typeface="Courier New"/>
                <a:cs typeface="Courier New"/>
              </a:rPr>
              <a:t>-</a:t>
            </a:r>
            <a:r>
              <a:rPr dirty="0" sz="1000" spc="-600">
                <a:latin typeface="Courier New"/>
                <a:cs typeface="Courier New"/>
              </a:rPr>
              <a:t>-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dirty="0" sz="1000" spc="-10">
                <a:latin typeface="Courier New"/>
                <a:cs typeface="Courier New"/>
              </a:rPr>
              <a:t>(400)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105"/>
              </a:spcBef>
            </a:pPr>
            <a:r>
              <a:rPr dirty="0" sz="1000">
                <a:latin typeface="Courier New"/>
                <a:cs typeface="Courier New"/>
              </a:rPr>
              <a:t>d </a:t>
            </a:r>
            <a:r>
              <a:rPr dirty="0" sz="1000" spc="-10">
                <a:latin typeface="Courier New"/>
                <a:cs typeface="Courier New"/>
              </a:rPr>
              <a:t>r-</a:t>
            </a:r>
            <a:r>
              <a:rPr dirty="0" sz="1000" spc="-50">
                <a:latin typeface="Courier New"/>
                <a:cs typeface="Courier New"/>
              </a:rPr>
              <a:t>x </a:t>
            </a: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0"/>
              </a:lnSpc>
            </a:pPr>
            <a:r>
              <a:rPr dirty="0" sz="1000" spc="-10">
                <a:latin typeface="Courier New"/>
                <a:cs typeface="Courier New"/>
              </a:rPr>
              <a:t>(500)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06219" y="702412"/>
          <a:ext cx="1282700" cy="85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"/>
                <a:gridCol w="152400"/>
                <a:gridCol w="152400"/>
                <a:gridCol w="152400"/>
                <a:gridCol w="152400"/>
                <a:gridCol w="152400"/>
                <a:gridCol w="152400"/>
                <a:gridCol w="146050"/>
              </a:tblGrid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0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668527"/>
            <a:ext cx="406400" cy="30607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285"/>
              </a:spcBef>
            </a:pPr>
            <a:r>
              <a:rPr dirty="0" sz="1000">
                <a:latin typeface="Courier New"/>
                <a:cs typeface="Courier New"/>
              </a:rPr>
              <a:t>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rw- </a:t>
            </a:r>
            <a:r>
              <a:rPr dirty="0" sz="1000" spc="-10">
                <a:latin typeface="Courier New"/>
                <a:cs typeface="Courier New"/>
              </a:rPr>
              <a:t>(600)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12240" y="957174"/>
          <a:ext cx="6386195" cy="834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152400"/>
                <a:gridCol w="152400"/>
                <a:gridCol w="200025"/>
                <a:gridCol w="76200"/>
                <a:gridCol w="190500"/>
                <a:gridCol w="200025"/>
                <a:gridCol w="175894"/>
                <a:gridCol w="975994"/>
                <a:gridCol w="456565"/>
                <a:gridCol w="662304"/>
                <a:gridCol w="2424430"/>
              </a:tblGrid>
              <a:tr h="261620">
                <a:tc>
                  <a:txBody>
                    <a:bodyPr/>
                    <a:lstStyle/>
                    <a:p>
                      <a:pPr marL="68580">
                        <a:lnSpc>
                          <a:spcPts val="92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(500)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rwx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3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8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8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8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(700)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(500)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(000)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6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(100)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w-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(200)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(300)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 r</a:t>
                      </a:r>
                      <a:r>
                        <a:rPr dirty="0" sz="1000" spc="-6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60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(400)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r-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(500)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rw-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(600)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rwx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(700)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(600)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40"/>
                        </a:lnSpc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(000)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6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(100)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w-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(200)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(300)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 r</a:t>
                      </a:r>
                      <a:r>
                        <a:rPr dirty="0" sz="1000" spc="-61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00" spc="-60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(400)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0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r-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(500)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rw-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(600)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994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03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rwx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1945">
                <a:tc>
                  <a:txBody>
                    <a:bodyPr/>
                    <a:lstStyle/>
                    <a:p>
                      <a:pPr marL="68580">
                        <a:lnSpc>
                          <a:spcPts val="8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(700)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ts val="110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(700)</a:t>
                      </a:r>
                      <a:r>
                        <a:rPr dirty="0" sz="1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000" spc="-50">
                          <a:latin typeface="Courier New"/>
                          <a:cs typeface="Courier New"/>
                        </a:rPr>
                        <a:t>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080"/>
                        </a:lnSpc>
                        <a:spcBef>
                          <a:spcPts val="300"/>
                        </a:spcBef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Минимальные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80"/>
                        </a:lnSpc>
                        <a:spcBef>
                          <a:spcPts val="300"/>
                        </a:spcBef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права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80"/>
                        </a:lnSpc>
                        <a:spcBef>
                          <a:spcPts val="300"/>
                        </a:spcBef>
                      </a:pPr>
                      <a:r>
                        <a:rPr dirty="0" sz="1000" spc="-25">
                          <a:latin typeface="Courier New"/>
                          <a:cs typeface="Courier New"/>
                        </a:rPr>
                        <a:t>на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080"/>
                        </a:lnSpc>
                        <a:spcBef>
                          <a:spcPts val="30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Минимальные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права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на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8100"/>
                </a:tc>
              </a:tr>
              <a:tr h="167005">
                <a:tc gridSpan="4">
                  <a:txBody>
                    <a:bodyPr/>
                    <a:lstStyle/>
                    <a:p>
                      <a:pPr marL="68580" marR="3175">
                        <a:lnSpc>
                          <a:spcPts val="103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Операция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03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директорию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6990">
                        <a:lnSpc>
                          <a:spcPts val="1030"/>
                        </a:lnSpc>
                      </a:pPr>
                      <a:r>
                        <a:rPr dirty="0" sz="1000" spc="-20">
                          <a:latin typeface="Courier New"/>
                          <a:cs typeface="Courier New"/>
                        </a:rPr>
                        <a:t>файл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 gridSpan="4">
                  <a:txBody>
                    <a:bodyPr/>
                    <a:lstStyle/>
                    <a:p>
                      <a:pPr marL="68580">
                        <a:lnSpc>
                          <a:spcPts val="107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Создание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файла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07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-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wd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(300)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0955">
                        <a:lnSpc>
                          <a:spcPts val="107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(000)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 gridSpan="4"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Удаление</a:t>
                      </a:r>
                      <a:r>
                        <a:rPr dirty="0" sz="10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файла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15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-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wx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(300)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0955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(000)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4">
                  <a:txBody>
                    <a:bodyPr/>
                    <a:lstStyle/>
                    <a:p>
                      <a:pPr marL="68580" marR="3175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Чтение</a:t>
                      </a:r>
                      <a:r>
                        <a:rPr dirty="0" sz="10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файла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--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x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(100)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0955">
                        <a:lnSpc>
                          <a:spcPts val="114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(400)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 gridSpan="4">
                  <a:txBody>
                    <a:bodyPr/>
                    <a:lstStyle/>
                    <a:p>
                      <a:pPr marL="68580" marR="3175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Запись</a:t>
                      </a:r>
                      <a:r>
                        <a:rPr dirty="0" sz="1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в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 файл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--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x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(100)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0955">
                        <a:lnSpc>
                          <a:spcPts val="114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(200)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 gridSpan="4"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Переименование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файла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15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-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wx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(300)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0955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(000)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9225">
                <a:tc gridSpan="4">
                  <a:txBody>
                    <a:bodyPr/>
                    <a:lstStyle/>
                    <a:p>
                      <a:pPr marL="68580" marR="3175">
                        <a:lnSpc>
                          <a:spcPts val="107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Создание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07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-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wx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(300)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0955">
                        <a:lnSpc>
                          <a:spcPts val="107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(000)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9860">
                <a:tc gridSpan="4">
                  <a:txBody>
                    <a:bodyPr/>
                    <a:lstStyle/>
                    <a:p>
                      <a:pPr marL="68580" marR="3175">
                        <a:lnSpc>
                          <a:spcPts val="965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поддиректории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115">
                <a:tc gridSpan="4">
                  <a:txBody>
                    <a:bodyPr/>
                    <a:lstStyle/>
                    <a:p>
                      <a:pPr marL="68580" marR="3175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Удаление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115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 -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wx</a:t>
                      </a:r>
                      <a:r>
                        <a:rPr dirty="0" sz="10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(300)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0955">
                        <a:lnSpc>
                          <a:spcPts val="1150"/>
                        </a:lnSpc>
                      </a:pPr>
                      <a:r>
                        <a:rPr dirty="0" sz="1000" spc="-10">
                          <a:latin typeface="Courier New"/>
                          <a:cs typeface="Courier New"/>
                        </a:rPr>
                        <a:t>(000)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819658"/>
            <a:ext cx="1016000" cy="32702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180"/>
              </a:lnSpc>
              <a:spcBef>
                <a:spcPts val="150"/>
              </a:spcBef>
            </a:pPr>
            <a:r>
              <a:rPr dirty="0" sz="1000" spc="-10">
                <a:latin typeface="Courier New"/>
                <a:cs typeface="Courier New"/>
              </a:rPr>
              <a:t>Операция поддиректории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68295" y="691388"/>
            <a:ext cx="1549400" cy="30607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285"/>
              </a:spcBef>
            </a:pPr>
            <a:r>
              <a:rPr dirty="0" sz="1000">
                <a:latin typeface="Courier New"/>
                <a:cs typeface="Courier New"/>
              </a:rPr>
              <a:t>Минимальные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на </a:t>
            </a:r>
            <a:r>
              <a:rPr dirty="0" sz="1000" spc="-10">
                <a:latin typeface="Courier New"/>
                <a:cs typeface="Courier New"/>
              </a:rPr>
              <a:t>директорию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37428" y="691388"/>
            <a:ext cx="1549400" cy="30607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285"/>
              </a:spcBef>
            </a:pPr>
            <a:r>
              <a:rPr dirty="0" sz="1000">
                <a:latin typeface="Courier New"/>
                <a:cs typeface="Courier New"/>
              </a:rPr>
              <a:t>Минимальные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права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на </a:t>
            </a:r>
            <a:r>
              <a:rPr dirty="0" sz="1000" spc="-20">
                <a:latin typeface="Courier New"/>
                <a:cs typeface="Courier New"/>
              </a:rPr>
              <a:t>файл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12240" y="1019809"/>
            <a:ext cx="6290945" cy="1905"/>
          </a:xfrm>
          <a:custGeom>
            <a:avLst/>
            <a:gdLst/>
            <a:ahLst/>
            <a:cxnLst/>
            <a:rect l="l" t="t" r="r" b="b"/>
            <a:pathLst>
              <a:path w="6290945" h="1905">
                <a:moveTo>
                  <a:pt x="1801622" y="0"/>
                </a:moveTo>
                <a:lnTo>
                  <a:pt x="0" y="0"/>
                </a:lnTo>
                <a:lnTo>
                  <a:pt x="0" y="1524"/>
                </a:lnTo>
                <a:lnTo>
                  <a:pt x="1801622" y="1524"/>
                </a:lnTo>
                <a:lnTo>
                  <a:pt x="1801622" y="0"/>
                </a:lnTo>
                <a:close/>
              </a:path>
              <a:path w="6290945" h="1905">
                <a:moveTo>
                  <a:pt x="6290386" y="0"/>
                </a:moveTo>
                <a:lnTo>
                  <a:pt x="4270832" y="0"/>
                </a:lnTo>
                <a:lnTo>
                  <a:pt x="4269308" y="0"/>
                </a:lnTo>
                <a:lnTo>
                  <a:pt x="1803222" y="0"/>
                </a:lnTo>
                <a:lnTo>
                  <a:pt x="1801698" y="0"/>
                </a:lnTo>
                <a:lnTo>
                  <a:pt x="1801698" y="1524"/>
                </a:lnTo>
                <a:lnTo>
                  <a:pt x="1803222" y="1524"/>
                </a:lnTo>
                <a:lnTo>
                  <a:pt x="4269308" y="1524"/>
                </a:lnTo>
                <a:lnTo>
                  <a:pt x="4270832" y="1524"/>
                </a:lnTo>
                <a:lnTo>
                  <a:pt x="6290386" y="1524"/>
                </a:lnTo>
                <a:lnTo>
                  <a:pt x="6290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68120" y="1209191"/>
            <a:ext cx="6045200" cy="88646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000" spc="-60">
                <a:solidFill>
                  <a:srgbClr val="0E4660"/>
                </a:solidFill>
                <a:latin typeface="Courier New"/>
                <a:cs typeface="Courier New"/>
              </a:rPr>
              <a:t>Вывод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000"/>
              </a:lnSpc>
              <a:spcBef>
                <a:spcPts val="894"/>
              </a:spcBef>
            </a:pP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ходе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выполнения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данной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лабораторной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работы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я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приобрела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практические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навыки </a:t>
            </a:r>
            <a:r>
              <a:rPr dirty="0" sz="1000">
                <a:latin typeface="Courier New"/>
                <a:cs typeface="Courier New"/>
              </a:rPr>
              <a:t>работы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консоли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атрибутами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файлов,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закрепила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теоретические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основы </a:t>
            </a:r>
            <a:r>
              <a:rPr dirty="0" sz="1000">
                <a:latin typeface="Courier New"/>
                <a:cs typeface="Courier New"/>
              </a:rPr>
              <a:t>дискреционного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разграничения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доступа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в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современных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системах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с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открытым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кодом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25">
                <a:latin typeface="Courier New"/>
                <a:cs typeface="Courier New"/>
              </a:rPr>
              <a:t>на </a:t>
            </a:r>
            <a:r>
              <a:rPr dirty="0" sz="1000">
                <a:latin typeface="Courier New"/>
                <a:cs typeface="Courier New"/>
              </a:rPr>
              <a:t>базе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>
                <a:latin typeface="Courier New"/>
                <a:cs typeface="Courier New"/>
              </a:rPr>
              <a:t>ОС</a:t>
            </a:r>
            <a:r>
              <a:rPr dirty="0" sz="1000" spc="-2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Linux.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Ксения Подъярова</dc:creator>
  <dc:title>report</dc:title>
  <dcterms:created xsi:type="dcterms:W3CDTF">2024-09-09T16:29:44Z</dcterms:created>
  <dcterms:modified xsi:type="dcterms:W3CDTF">2024-09-09T16:29:44Z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2024-09-09T00:00:00Z</vt:filetime>
  </property>
  <property fmtid="{D5CDD505-2E9C-101B-9397-08002B2CF9AE}" pid="5" name="Producer">
    <vt:lpwstr>Microsoft® Office Word 2007</vt:lpwstr>
  </property>
</Properties>
</file>