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9" r:id="rId2"/>
    <p:sldId id="258" r:id="rId3"/>
    <p:sldId id="288" r:id="rId4"/>
    <p:sldId id="290" r:id="rId5"/>
    <p:sldId id="305" r:id="rId6"/>
    <p:sldId id="306" r:id="rId7"/>
    <p:sldId id="311" r:id="rId8"/>
    <p:sldId id="308" r:id="rId9"/>
    <p:sldId id="310" r:id="rId10"/>
    <p:sldId id="312" r:id="rId11"/>
    <p:sldId id="313" r:id="rId12"/>
    <p:sldId id="309" r:id="rId13"/>
    <p:sldId id="315" r:id="rId14"/>
    <p:sldId id="317" r:id="rId15"/>
    <p:sldId id="318" r:id="rId16"/>
    <p:sldId id="319" r:id="rId17"/>
    <p:sldId id="320" r:id="rId18"/>
    <p:sldId id="321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Topic: </a:t>
            </a:r>
            <a:r>
              <a:rPr lang="en-US" sz="5400" dirty="0">
                <a:solidFill>
                  <a:srgbClr val="00FF00"/>
                </a:solidFill>
              </a:rPr>
              <a:t>Git Basics</a:t>
            </a:r>
            <a:br>
              <a:rPr lang="en-US" sz="5400" dirty="0">
                <a:solidFill>
                  <a:srgbClr val="00FF00"/>
                </a:solidFill>
              </a:rPr>
            </a:br>
            <a:endParaRPr lang="en-IN" sz="5400" dirty="0">
              <a:solidFill>
                <a:srgbClr val="00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27916"/>
          </a:xfrm>
        </p:spPr>
        <p:txBody>
          <a:bodyPr>
            <a:normAutofit/>
          </a:bodyPr>
          <a:lstStyle/>
          <a:p>
            <a:pPr fontAlgn="t"/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fontAlgn="t">
              <a:buFont typeface="+mj-lt"/>
              <a:buAutoNum type="arabicPeriod"/>
            </a:pP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fontAlgn="t">
              <a:buFont typeface="+mj-lt"/>
              <a:buAutoNum type="arabicPeriod"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fontAlgn="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33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C32E5E-30EF-1076-B455-0624615F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6" y="1855304"/>
            <a:ext cx="11837902" cy="41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B56065-D9FF-8778-5A8B-A2AF430F3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26" y="1290568"/>
            <a:ext cx="10709031" cy="47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B8459-EE91-DC66-2FEC-D6062785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7" y="1060174"/>
            <a:ext cx="11700605" cy="50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C51C4-8EA8-103E-6926-EBD82488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7" y="799443"/>
            <a:ext cx="11700605" cy="54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9860DF-9954-E4BB-EBA9-5F11EE8F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6" y="1020417"/>
            <a:ext cx="11334486" cy="50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7E3477-13A3-09AA-F455-CE0610FC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1" y="878557"/>
            <a:ext cx="11120917" cy="53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66ACD-7591-15B6-6217-113C951E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" y="919548"/>
            <a:ext cx="11426018" cy="52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67112-0D5A-A4E6-FBE8-D5529885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6" y="940904"/>
            <a:ext cx="11761626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C9A700-4102-375C-DC06-88F39EB41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4128" y="1193116"/>
            <a:ext cx="2501824" cy="504852"/>
          </a:xfrm>
          <a:prstGeom prst="rect">
            <a:avLst/>
          </a:prstGeom>
        </p:spPr>
        <p:txBody>
          <a:bodyPr vert="horz" wrap="square" lIns="0" tIns="12289" rIns="0" bIns="0" rtlCol="0" anchor="t">
            <a:spAutoFit/>
          </a:bodyPr>
          <a:lstStyle/>
          <a:p>
            <a:pPr marL="12289">
              <a:lnSpc>
                <a:spcPct val="100000"/>
              </a:lnSpc>
              <a:spcBef>
                <a:spcPts val="97"/>
              </a:spcBef>
            </a:pPr>
            <a:r>
              <a:rPr spc="58" dirty="0"/>
              <a:t>GIT </a:t>
            </a:r>
            <a:r>
              <a:rPr spc="-15" dirty="0"/>
              <a:t>TAG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C20226-186E-D3A2-7AD1-B6DBBD06219A}"/>
              </a:ext>
            </a:extLst>
          </p:cNvPr>
          <p:cNvSpPr txBox="1"/>
          <p:nvPr/>
        </p:nvSpPr>
        <p:spPr>
          <a:xfrm>
            <a:off x="350865" y="2254381"/>
            <a:ext cx="5903696" cy="3467759"/>
          </a:xfrm>
          <a:prstGeom prst="rect">
            <a:avLst/>
          </a:prstGeom>
        </p:spPr>
        <p:txBody>
          <a:bodyPr vert="horz" wrap="square" lIns="0" tIns="81106" rIns="0" bIns="0" rtlCol="0">
            <a:spAutoFit/>
          </a:bodyPr>
          <a:lstStyle/>
          <a:p>
            <a:pPr marL="12289" marR="100765">
              <a:lnSpc>
                <a:spcPct val="74100"/>
              </a:lnSpc>
              <a:spcBef>
                <a:spcPts val="639"/>
              </a:spcBef>
            </a:pP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Git 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allows to tag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specific moments in 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commits history 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as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important. 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As a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rule, 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tags</a:t>
            </a:r>
            <a:r>
              <a:rPr sz="2709" spc="-24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2709" spc="-1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used</a:t>
            </a:r>
            <a:r>
              <a:rPr sz="2709" spc="-24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5" dirty="0">
                <a:solidFill>
                  <a:srgbClr val="464546"/>
                </a:solidFill>
                <a:latin typeface="Calibri"/>
                <a:cs typeface="Calibri"/>
              </a:rPr>
              <a:t>for</a:t>
            </a:r>
            <a:r>
              <a:rPr sz="2709" spc="-24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identifying</a:t>
            </a:r>
            <a:r>
              <a:rPr sz="2709" spc="-34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version</a:t>
            </a:r>
            <a:r>
              <a:rPr sz="2709" spc="-2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issue </a:t>
            </a:r>
            <a:r>
              <a:rPr sz="2709" spc="-382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moment.</a:t>
            </a:r>
            <a:endParaRPr sz="2709" dirty="0">
              <a:latin typeface="Calibri"/>
              <a:cs typeface="Calibri"/>
            </a:endParaRPr>
          </a:p>
          <a:p>
            <a:pPr>
              <a:spcBef>
                <a:spcPts val="53"/>
              </a:spcBef>
            </a:pPr>
            <a:endParaRPr sz="2709" dirty="0">
              <a:latin typeface="Calibri"/>
              <a:cs typeface="Calibri"/>
            </a:endParaRPr>
          </a:p>
          <a:p>
            <a:pPr marL="12289"/>
            <a:r>
              <a:rPr sz="2709" spc="-39" dirty="0">
                <a:solidFill>
                  <a:srgbClr val="464546"/>
                </a:solidFill>
                <a:latin typeface="Calibri"/>
                <a:cs typeface="Calibri"/>
              </a:rPr>
              <a:t>Tags</a:t>
            </a:r>
            <a:r>
              <a:rPr sz="2709" spc="-2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can</a:t>
            </a:r>
            <a:r>
              <a:rPr sz="2709" spc="-1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be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2709" spc="-1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2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types:</a:t>
            </a:r>
            <a:endParaRPr lang="en-IN" sz="2709" dirty="0">
              <a:solidFill>
                <a:srgbClr val="464546"/>
              </a:solidFill>
              <a:latin typeface="Calibri"/>
              <a:cs typeface="Calibri"/>
            </a:endParaRPr>
          </a:p>
          <a:p>
            <a:pPr marL="12289"/>
            <a:endParaRPr sz="2709" dirty="0">
              <a:latin typeface="Calibri"/>
              <a:cs typeface="Calibri"/>
            </a:endParaRPr>
          </a:p>
          <a:p>
            <a:pPr marL="277721" indent="-168353">
              <a:lnSpc>
                <a:spcPts val="1824"/>
              </a:lnSpc>
              <a:spcBef>
                <a:spcPts val="34"/>
              </a:spcBef>
              <a:buFont typeface="Arial MT"/>
              <a:buChar char="•"/>
              <a:tabLst>
                <a:tab pos="277721" algn="l"/>
              </a:tabLst>
            </a:pPr>
            <a:r>
              <a:rPr sz="2709" b="1" i="1" spc="-10" dirty="0">
                <a:solidFill>
                  <a:srgbClr val="464546"/>
                </a:solidFill>
                <a:latin typeface="Calibri"/>
                <a:cs typeface="Calibri"/>
              </a:rPr>
              <a:t>Annotated</a:t>
            </a:r>
            <a:r>
              <a:rPr sz="2709" b="1" i="1" spc="-24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–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user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information,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5" dirty="0">
                <a:solidFill>
                  <a:srgbClr val="464546"/>
                </a:solidFill>
                <a:latin typeface="Calibri"/>
                <a:cs typeface="Calibri"/>
              </a:rPr>
              <a:t>date</a:t>
            </a:r>
            <a:r>
              <a:rPr sz="2709" spc="24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5" dirty="0">
                <a:solidFill>
                  <a:srgbClr val="464546"/>
                </a:solidFill>
                <a:latin typeface="Calibri"/>
                <a:cs typeface="Calibri"/>
              </a:rPr>
              <a:t>etc</a:t>
            </a:r>
            <a:endParaRPr sz="2709" dirty="0">
              <a:latin typeface="Calibri"/>
              <a:cs typeface="Calibri"/>
            </a:endParaRPr>
          </a:p>
          <a:p>
            <a:pPr marL="277721">
              <a:lnSpc>
                <a:spcPts val="1824"/>
              </a:lnSpc>
            </a:pP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2709" spc="-34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5" dirty="0">
                <a:solidFill>
                  <a:srgbClr val="464546"/>
                </a:solidFill>
                <a:latin typeface="Calibri"/>
                <a:cs typeface="Calibri"/>
              </a:rPr>
              <a:t>stored</a:t>
            </a:r>
            <a:endParaRPr sz="2709" dirty="0">
              <a:latin typeface="Calibri"/>
              <a:cs typeface="Calibri"/>
            </a:endParaRPr>
          </a:p>
          <a:p>
            <a:pPr marL="277721" indent="-168353">
              <a:spcBef>
                <a:spcPts val="34"/>
              </a:spcBef>
              <a:buFont typeface="Arial MT"/>
              <a:buChar char="•"/>
              <a:tabLst>
                <a:tab pos="277721" algn="l"/>
              </a:tabLst>
            </a:pPr>
            <a:r>
              <a:rPr sz="2709" b="1" i="1" spc="-5" dirty="0">
                <a:solidFill>
                  <a:srgbClr val="464546"/>
                </a:solidFill>
                <a:latin typeface="Calibri"/>
                <a:cs typeface="Calibri"/>
              </a:rPr>
              <a:t>Lightweight</a:t>
            </a:r>
            <a:r>
              <a:rPr sz="2709" b="1" i="1" spc="-1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–</a:t>
            </a:r>
            <a:r>
              <a:rPr sz="2709" spc="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only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10" dirty="0">
                <a:solidFill>
                  <a:srgbClr val="464546"/>
                </a:solidFill>
                <a:latin typeface="Calibri"/>
                <a:cs typeface="Calibri"/>
              </a:rPr>
              <a:t>tag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 name</a:t>
            </a:r>
            <a:r>
              <a:rPr sz="270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709" spc="-5" dirty="0">
                <a:solidFill>
                  <a:srgbClr val="464546"/>
                </a:solidFill>
                <a:latin typeface="Calibri"/>
                <a:cs typeface="Calibri"/>
              </a:rPr>
              <a:t>is </a:t>
            </a:r>
            <a:r>
              <a:rPr sz="2709" spc="-15" dirty="0">
                <a:solidFill>
                  <a:srgbClr val="464546"/>
                </a:solidFill>
                <a:latin typeface="Calibri"/>
                <a:cs typeface="Calibri"/>
              </a:rPr>
              <a:t>stored</a:t>
            </a:r>
            <a:endParaRPr sz="2709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2EF28FE-EEB0-8F46-454D-4806077EE9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0934" y="1967278"/>
            <a:ext cx="4983106" cy="34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52732" y="1853754"/>
            <a:ext cx="10086536" cy="394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322" dirty="0"/>
              <a:t>Apply the commands for initialization of Git Repository</a:t>
            </a:r>
          </a:p>
          <a:p>
            <a:endParaRPr lang="en-US" sz="2322" dirty="0"/>
          </a:p>
          <a:p>
            <a:r>
              <a:rPr lang="en-US" sz="2322" dirty="0"/>
              <a:t>Apply the commands for Clone the external Git Repository</a:t>
            </a:r>
          </a:p>
          <a:p>
            <a:endParaRPr lang="en-US" sz="2322" dirty="0"/>
          </a:p>
          <a:p>
            <a:r>
              <a:rPr lang="en-US" sz="2322" dirty="0"/>
              <a:t>You should have a basic understanding of what Git is and how it’s different from any centralized version control systems you may have been using previously. </a:t>
            </a:r>
          </a:p>
          <a:p>
            <a:endParaRPr lang="en-US" sz="2322" dirty="0"/>
          </a:p>
          <a:p>
            <a:r>
              <a:rPr lang="en-US" sz="2322" dirty="0"/>
              <a:t>You should also now have a working version of Git on your system that’s set up with your personal identity. It’s now time to learn some Git basics.</a:t>
            </a:r>
            <a:endParaRPr lang="en-IN" sz="2322" dirty="0"/>
          </a:p>
          <a:p>
            <a:r>
              <a:rPr lang="en-US" sz="2322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5B625-6982-8A13-BD4D-96F38026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9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52733" y="1267791"/>
            <a:ext cx="1008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ALL DID THIS AT LEAST ONCE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F353B-947F-AC43-D850-E2583C22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83" y="2619376"/>
            <a:ext cx="8797158" cy="25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39483" y="984739"/>
            <a:ext cx="1022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VERSION CONTROL?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E4D4A-EE39-98FB-0CD9-0588887F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301" y="1961322"/>
            <a:ext cx="5554717" cy="4121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0199F-ED8D-F583-EAA5-3EEBFF799DD9}"/>
              </a:ext>
            </a:extLst>
          </p:cNvPr>
          <p:cNvSpPr txBox="1"/>
          <p:nvPr/>
        </p:nvSpPr>
        <p:spPr>
          <a:xfrm>
            <a:off x="177444" y="2072505"/>
            <a:ext cx="63968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VC, also known as source control, is a software that tracks and manages changes to files over time. Allows revisit earlier versions of the files, compare changes between versions, undo changes, etc.</a:t>
            </a:r>
          </a:p>
          <a:p>
            <a:endParaRPr lang="en-US" sz="2000" dirty="0"/>
          </a:p>
          <a:p>
            <a:r>
              <a:rPr lang="en-US" sz="2000" b="1" dirty="0"/>
              <a:t>Main features:</a:t>
            </a:r>
          </a:p>
          <a:p>
            <a:r>
              <a:rPr lang="en-US" sz="2000" dirty="0"/>
              <a:t>• Track changes across multiple files</a:t>
            </a:r>
          </a:p>
          <a:p>
            <a:r>
              <a:rPr lang="en-US" sz="2000" dirty="0"/>
              <a:t>• Compare versions of a project</a:t>
            </a:r>
          </a:p>
          <a:p>
            <a:r>
              <a:rPr lang="en-US" sz="2000" dirty="0"/>
              <a:t>• “Time travel” back to old versions</a:t>
            </a:r>
          </a:p>
          <a:p>
            <a:r>
              <a:rPr lang="en-US" sz="2000" dirty="0"/>
              <a:t>• Revert to a previous version</a:t>
            </a:r>
          </a:p>
          <a:p>
            <a:r>
              <a:rPr lang="en-US" sz="2000" dirty="0"/>
              <a:t>• Collaborate and share changes</a:t>
            </a:r>
          </a:p>
          <a:p>
            <a:r>
              <a:rPr lang="en-US" sz="2000" dirty="0"/>
              <a:t>• Combine changes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66425" y="893429"/>
            <a:ext cx="1008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LOCAL VERSION CONTROL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447E2-D49E-390F-DE64-C7BF23C6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98" y="2058713"/>
            <a:ext cx="5395501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18C57-E89D-E156-8777-8402D01727AB}"/>
              </a:ext>
            </a:extLst>
          </p:cNvPr>
          <p:cNvSpPr txBox="1"/>
          <p:nvPr/>
        </p:nvSpPr>
        <p:spPr>
          <a:xfrm>
            <a:off x="105728" y="1805077"/>
            <a:ext cx="66907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local version control system is a local database located on your local computer, that keeps all the changes to files under revision control. One of the most popular VCS tools was a system called RCS, which is still distributed with many computers today.</a:t>
            </a:r>
          </a:p>
          <a:p>
            <a:r>
              <a:rPr lang="en-US" dirty="0"/>
              <a:t>RCS works by keeping patch sets (that is, the</a:t>
            </a:r>
          </a:p>
          <a:p>
            <a:r>
              <a:rPr lang="en-US" dirty="0"/>
              <a:t>differences between files) in a special format on disk; it can then re-create what any file looked like at any</a:t>
            </a:r>
          </a:p>
          <a:p>
            <a:r>
              <a:rPr lang="en-US" dirty="0"/>
              <a:t>point in time by adding up all the patches.</a:t>
            </a:r>
          </a:p>
          <a:p>
            <a:r>
              <a:rPr lang="en-US" dirty="0">
                <a:solidFill>
                  <a:srgbClr val="00B0F0"/>
                </a:solidFill>
              </a:rPr>
              <a:t>Disadvantages:</a:t>
            </a:r>
          </a:p>
          <a:p>
            <a:r>
              <a:rPr lang="en-US" dirty="0"/>
              <a:t>• If anything were to happen to the local database, all</a:t>
            </a:r>
          </a:p>
          <a:p>
            <a:r>
              <a:rPr lang="en-US" dirty="0"/>
              <a:t>the patches would be lost.</a:t>
            </a:r>
          </a:p>
          <a:p>
            <a:r>
              <a:rPr lang="en-US" dirty="0"/>
              <a:t>• If anything were to happen to a single version, all</a:t>
            </a:r>
          </a:p>
          <a:p>
            <a:r>
              <a:rPr lang="en-US" dirty="0"/>
              <a:t>the changes made after that version would be lost.</a:t>
            </a:r>
          </a:p>
          <a:p>
            <a:r>
              <a:rPr lang="en-US" dirty="0"/>
              <a:t>• Collaborating with other developers or a team is</a:t>
            </a:r>
          </a:p>
          <a:p>
            <a:r>
              <a:rPr lang="en-US" dirty="0"/>
              <a:t>very hard or nearly impossible.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2FEFACE5-E49F-D0C4-2373-EFAD9E7E1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657" y="918566"/>
            <a:ext cx="9666194" cy="433480"/>
          </a:xfrm>
          <a:prstGeom prst="rect">
            <a:avLst/>
          </a:prstGeom>
        </p:spPr>
        <p:txBody>
          <a:bodyPr vert="horz" wrap="square" lIns="0" tIns="16385" rIns="0" bIns="0" rtlCol="0" anchor="ctr">
            <a:spAutoFit/>
          </a:bodyPr>
          <a:lstStyle/>
          <a:p>
            <a:pPr marL="16384">
              <a:lnSpc>
                <a:spcPct val="100000"/>
              </a:lnSpc>
              <a:spcBef>
                <a:spcPts val="129"/>
              </a:spcBef>
            </a:pPr>
            <a:r>
              <a:rPr sz="2709" b="1" spc="84" dirty="0">
                <a:solidFill>
                  <a:srgbClr val="1A1717"/>
                </a:solidFill>
              </a:rPr>
              <a:t>CENTRALIZED</a:t>
            </a:r>
            <a:r>
              <a:rPr sz="2709" b="1" spc="142" dirty="0">
                <a:solidFill>
                  <a:srgbClr val="1A1717"/>
                </a:solidFill>
              </a:rPr>
              <a:t> </a:t>
            </a:r>
            <a:r>
              <a:rPr sz="2709" b="1" spc="77" dirty="0">
                <a:solidFill>
                  <a:srgbClr val="1A1717"/>
                </a:solidFill>
              </a:rPr>
              <a:t>VERSION</a:t>
            </a:r>
            <a:r>
              <a:rPr sz="2709" b="1" spc="129" dirty="0">
                <a:solidFill>
                  <a:srgbClr val="1A1717"/>
                </a:solidFill>
              </a:rPr>
              <a:t> </a:t>
            </a:r>
            <a:r>
              <a:rPr sz="2709" b="1" spc="71" dirty="0">
                <a:solidFill>
                  <a:srgbClr val="1A1717"/>
                </a:solidFill>
              </a:rPr>
              <a:t>CONTROL</a:t>
            </a:r>
            <a:r>
              <a:rPr sz="2709" b="1" spc="135" dirty="0">
                <a:solidFill>
                  <a:srgbClr val="1A1717"/>
                </a:solidFill>
              </a:rPr>
              <a:t> </a:t>
            </a:r>
            <a:r>
              <a:rPr sz="2709" b="1" spc="77" dirty="0">
                <a:solidFill>
                  <a:srgbClr val="1A1717"/>
                </a:solidFill>
              </a:rPr>
              <a:t>SYSTEM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A04D7DC-194D-7C8D-7ADF-D6C3063C1D93}"/>
              </a:ext>
            </a:extLst>
          </p:cNvPr>
          <p:cNvSpPr txBox="1"/>
          <p:nvPr/>
        </p:nvSpPr>
        <p:spPr>
          <a:xfrm>
            <a:off x="320357" y="1917278"/>
            <a:ext cx="6781580" cy="4022156"/>
          </a:xfrm>
          <a:prstGeom prst="rect">
            <a:avLst/>
          </a:prstGeom>
        </p:spPr>
        <p:txBody>
          <a:bodyPr vert="horz" wrap="square" lIns="0" tIns="29493" rIns="0" bIns="0" rtlCol="0">
            <a:spAutoFit/>
          </a:bodyPr>
          <a:lstStyle/>
          <a:p>
            <a:pPr marL="16384" marR="6554" algn="just">
              <a:lnSpc>
                <a:spcPct val="95300"/>
              </a:lnSpc>
              <a:spcBef>
                <a:spcPts val="232"/>
              </a:spcBef>
            </a:pP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A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centralized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version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control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system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has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a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 single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server that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contains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all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pc="32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file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versions.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This</a:t>
            </a:r>
            <a:r>
              <a:rPr spc="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enables</a:t>
            </a:r>
            <a:r>
              <a:rPr spc="3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multiple</a:t>
            </a:r>
            <a:r>
              <a:rPr spc="32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clients</a:t>
            </a:r>
            <a:r>
              <a:rPr spc="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to </a:t>
            </a:r>
            <a:r>
              <a:rPr spc="-394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simultaneously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access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files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on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 the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26" dirty="0">
                <a:solidFill>
                  <a:srgbClr val="393335"/>
                </a:solidFill>
                <a:latin typeface="Calibri"/>
                <a:cs typeface="Calibri"/>
              </a:rPr>
              <a:t>server,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 pull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them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their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local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computer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or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push</a:t>
            </a:r>
            <a:r>
              <a:rPr spc="26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them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onto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server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from</a:t>
            </a:r>
            <a:r>
              <a:rPr spc="-45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their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local </a:t>
            </a:r>
            <a:r>
              <a:rPr spc="-32" dirty="0">
                <a:solidFill>
                  <a:srgbClr val="393335"/>
                </a:solidFill>
                <a:latin typeface="Calibri"/>
                <a:cs typeface="Calibri"/>
              </a:rPr>
              <a:t>computer.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 This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45" dirty="0">
                <a:solidFill>
                  <a:srgbClr val="393335"/>
                </a:solidFill>
                <a:latin typeface="Calibri"/>
                <a:cs typeface="Calibri"/>
              </a:rPr>
              <a:t>way,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everyone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usually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knows</a:t>
            </a:r>
            <a:r>
              <a:rPr spc="-26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what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everyone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else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on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project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is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doing.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Administrators 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have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 control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over</a:t>
            </a:r>
            <a:r>
              <a:rPr spc="-26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who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can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do what.</a:t>
            </a:r>
            <a:endParaRPr dirty="0">
              <a:latin typeface="Calibri"/>
              <a:cs typeface="Calibri"/>
            </a:endParaRPr>
          </a:p>
          <a:p>
            <a:pPr marL="16384" algn="just">
              <a:lnSpc>
                <a:spcPts val="2114"/>
              </a:lnSpc>
              <a:spcBef>
                <a:spcPts val="665"/>
              </a:spcBef>
            </a:pP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Examples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of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CVCS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are TFS</a:t>
            </a:r>
            <a:r>
              <a:rPr spc="-26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(Microsoft</a:t>
            </a:r>
            <a:r>
              <a:rPr spc="-26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39" dirty="0">
                <a:solidFill>
                  <a:srgbClr val="393335"/>
                </a:solidFill>
                <a:latin typeface="Calibri"/>
                <a:cs typeface="Calibri"/>
              </a:rPr>
              <a:t>Team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 Foundation)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and</a:t>
            </a:r>
            <a:endParaRPr dirty="0">
              <a:latin typeface="Calibri"/>
              <a:cs typeface="Calibri"/>
            </a:endParaRPr>
          </a:p>
          <a:p>
            <a:pPr marL="16384" algn="just">
              <a:lnSpc>
                <a:spcPts val="2114"/>
              </a:lnSpc>
            </a:pP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SVN.</a:t>
            </a:r>
            <a:endParaRPr dirty="0">
              <a:latin typeface="Calibri"/>
              <a:cs typeface="Calibri"/>
            </a:endParaRPr>
          </a:p>
          <a:p>
            <a:pPr marL="16384" algn="just">
              <a:spcBef>
                <a:spcPts val="295"/>
              </a:spcBef>
            </a:pPr>
            <a:r>
              <a:rPr spc="-7" dirty="0">
                <a:solidFill>
                  <a:srgbClr val="76CDD7"/>
                </a:solidFill>
                <a:latin typeface="Calibri"/>
                <a:cs typeface="Calibri"/>
              </a:rPr>
              <a:t>Disadvantages:</a:t>
            </a:r>
            <a:endParaRPr dirty="0">
              <a:latin typeface="Calibri"/>
              <a:cs typeface="Calibri"/>
            </a:endParaRPr>
          </a:p>
          <a:p>
            <a:pPr marL="238391" indent="-222827" algn="just">
              <a:lnSpc>
                <a:spcPts val="2114"/>
              </a:lnSpc>
              <a:spcBef>
                <a:spcPts val="278"/>
              </a:spcBef>
              <a:buClr>
                <a:srgbClr val="76CDD7"/>
              </a:buClr>
              <a:buFont typeface="Arial MT"/>
              <a:buChar char="•"/>
              <a:tabLst>
                <a:tab pos="239210" algn="l"/>
              </a:tabLst>
            </a:pP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If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main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server</a:t>
            </a:r>
            <a:r>
              <a:rPr spc="-26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goes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down,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developers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can’t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save</a:t>
            </a:r>
            <a:endParaRPr dirty="0">
              <a:latin typeface="Calibri"/>
              <a:cs typeface="Calibri"/>
            </a:endParaRPr>
          </a:p>
          <a:p>
            <a:pPr marL="238391" algn="just">
              <a:lnSpc>
                <a:spcPts val="2114"/>
              </a:lnSpc>
            </a:pP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versioned</a:t>
            </a:r>
            <a:r>
              <a:rPr spc="-58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changes</a:t>
            </a:r>
            <a:endParaRPr dirty="0">
              <a:latin typeface="Calibri"/>
              <a:cs typeface="Calibri"/>
            </a:endParaRPr>
          </a:p>
          <a:p>
            <a:pPr marL="238391" indent="-222827" algn="just">
              <a:lnSpc>
                <a:spcPts val="2114"/>
              </a:lnSpc>
              <a:spcBef>
                <a:spcPts val="295"/>
              </a:spcBef>
              <a:buClr>
                <a:srgbClr val="76CDD7"/>
              </a:buClr>
              <a:buFont typeface="Arial MT"/>
              <a:buChar char="•"/>
              <a:tabLst>
                <a:tab pos="239210" algn="l"/>
              </a:tabLst>
            </a:pP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If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central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database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is</a:t>
            </a:r>
            <a:r>
              <a:rPr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corrupted,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 the</a:t>
            </a:r>
            <a:r>
              <a:rPr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entire</a:t>
            </a:r>
            <a:r>
              <a:rPr spc="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history</a:t>
            </a:r>
            <a:endParaRPr dirty="0">
              <a:latin typeface="Calibri"/>
              <a:cs typeface="Calibri"/>
            </a:endParaRPr>
          </a:p>
          <a:p>
            <a:pPr marL="238391" algn="just">
              <a:lnSpc>
                <a:spcPts val="2114"/>
              </a:lnSpc>
            </a:pP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could</a:t>
            </a:r>
            <a:r>
              <a:rPr spc="-32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be lost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(security</a:t>
            </a:r>
            <a:r>
              <a:rPr spc="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93335"/>
                </a:solidFill>
                <a:latin typeface="Calibri"/>
                <a:cs typeface="Calibri"/>
              </a:rPr>
              <a:t>issues)</a:t>
            </a:r>
            <a:endParaRPr dirty="0">
              <a:latin typeface="Calibri"/>
              <a:cs typeface="Calibri"/>
            </a:endParaRPr>
          </a:p>
          <a:p>
            <a:pPr marL="238391" indent="-222827" algn="just">
              <a:spcBef>
                <a:spcPts val="278"/>
              </a:spcBef>
              <a:buClr>
                <a:srgbClr val="76CDD7"/>
              </a:buClr>
              <a:buFont typeface="Arial MT"/>
              <a:buChar char="•"/>
              <a:tabLst>
                <a:tab pos="239210" algn="l"/>
              </a:tabLst>
            </a:pP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Slow</a:t>
            </a:r>
            <a:r>
              <a:rPr spc="-45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speed</a:t>
            </a:r>
            <a:r>
              <a:rPr spc="-19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393335"/>
                </a:solidFill>
                <a:latin typeface="Calibri"/>
                <a:cs typeface="Calibri"/>
              </a:rPr>
              <a:t>delays </a:t>
            </a:r>
            <a:r>
              <a:rPr spc="-7" dirty="0">
                <a:solidFill>
                  <a:srgbClr val="393335"/>
                </a:solidFill>
                <a:latin typeface="Calibri"/>
                <a:cs typeface="Calibri"/>
              </a:rPr>
              <a:t>development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9D9F10F-2E17-1AAA-C02B-8D221BB305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937" y="2087000"/>
            <a:ext cx="4910434" cy="31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872840-762A-D943-02DB-9203E6C5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7" y="1060174"/>
            <a:ext cx="1191740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2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3C396-E2E7-F983-A05D-4BE883FE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930"/>
            <a:ext cx="12081984" cy="51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870CDED-D11F-1913-4BF1-1307BB6E0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1251" y="1086901"/>
            <a:ext cx="4478732" cy="310803"/>
          </a:xfrm>
          <a:prstGeom prst="rect">
            <a:avLst/>
          </a:prstGeom>
        </p:spPr>
        <p:txBody>
          <a:bodyPr vert="horz" wrap="square" lIns="0" tIns="12903" rIns="0" bIns="0" rtlCol="0" anchor="t">
            <a:spAutoFit/>
          </a:bodyPr>
          <a:lstStyle/>
          <a:p>
            <a:pPr marL="12289">
              <a:lnSpc>
                <a:spcPct val="100000"/>
              </a:lnSpc>
              <a:spcBef>
                <a:spcPts val="102"/>
              </a:spcBef>
            </a:pPr>
            <a:r>
              <a:rPr sz="1935" b="1" dirty="0"/>
              <a:t>I</a:t>
            </a:r>
            <a:r>
              <a:rPr sz="1935" b="1" spc="-15" dirty="0"/>
              <a:t>N</a:t>
            </a:r>
            <a:r>
              <a:rPr sz="1935" b="1" dirty="0"/>
              <a:t>IT</a:t>
            </a:r>
            <a:r>
              <a:rPr sz="1935" b="1" spc="-10" dirty="0"/>
              <a:t>I</a:t>
            </a:r>
            <a:r>
              <a:rPr sz="1935" b="1" spc="-15" dirty="0"/>
              <a:t>A</a:t>
            </a:r>
            <a:r>
              <a:rPr sz="1935" b="1" dirty="0"/>
              <a:t>L</a:t>
            </a:r>
            <a:r>
              <a:rPr sz="1935" b="1" spc="-44" dirty="0"/>
              <a:t> </a:t>
            </a:r>
            <a:r>
              <a:rPr sz="1935" b="1" spc="-10" dirty="0"/>
              <a:t>G</a:t>
            </a:r>
            <a:r>
              <a:rPr sz="1935" b="1" dirty="0"/>
              <a:t>IT</a:t>
            </a:r>
            <a:r>
              <a:rPr sz="1935" b="1" spc="-39" dirty="0"/>
              <a:t> </a:t>
            </a:r>
            <a:r>
              <a:rPr sz="1935" b="1" dirty="0"/>
              <a:t>S</a:t>
            </a:r>
            <a:r>
              <a:rPr sz="1935" b="1" spc="-5" dirty="0"/>
              <a:t>E</a:t>
            </a:r>
            <a:r>
              <a:rPr sz="1935" b="1" dirty="0"/>
              <a:t>T</a:t>
            </a:r>
            <a:r>
              <a:rPr sz="1935" b="1" spc="-10" dirty="0"/>
              <a:t>UP</a:t>
            </a:r>
            <a:r>
              <a:rPr sz="1935" b="1" dirty="0"/>
              <a:t>:</a:t>
            </a:r>
            <a:r>
              <a:rPr sz="1935" b="1" spc="-39" dirty="0"/>
              <a:t> </a:t>
            </a:r>
            <a:r>
              <a:rPr sz="1935" b="1" dirty="0"/>
              <a:t>I</a:t>
            </a:r>
            <a:r>
              <a:rPr sz="1935" b="1" spc="-15" dirty="0"/>
              <a:t>NS</a:t>
            </a:r>
            <a:r>
              <a:rPr sz="1935" b="1" spc="-102" dirty="0"/>
              <a:t>T</a:t>
            </a:r>
            <a:r>
              <a:rPr sz="1935" b="1" spc="-15" dirty="0"/>
              <a:t>AL</a:t>
            </a:r>
            <a:r>
              <a:rPr sz="1935" b="1" dirty="0"/>
              <a:t>L</a:t>
            </a:r>
            <a:r>
              <a:rPr sz="1935" b="1" spc="-53" dirty="0"/>
              <a:t> </a:t>
            </a:r>
            <a:r>
              <a:rPr sz="1935" b="1" spc="-10" dirty="0"/>
              <a:t>G</a:t>
            </a:r>
            <a:r>
              <a:rPr sz="1935" b="1" dirty="0"/>
              <a:t>IT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0C53E26-D33C-7482-2250-BD7FBCBD74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925" y="1985237"/>
            <a:ext cx="6895274" cy="231675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A9011EC-B55C-D52D-808C-C0D199069B8A}"/>
              </a:ext>
            </a:extLst>
          </p:cNvPr>
          <p:cNvSpPr txBox="1"/>
          <p:nvPr/>
        </p:nvSpPr>
        <p:spPr>
          <a:xfrm>
            <a:off x="2562845" y="4605398"/>
            <a:ext cx="7697093" cy="1150914"/>
          </a:xfrm>
          <a:prstGeom prst="rect">
            <a:avLst/>
          </a:prstGeom>
        </p:spPr>
        <p:txBody>
          <a:bodyPr vert="horz" wrap="square" lIns="0" tIns="41167" rIns="0" bIns="0" rtlCol="0">
            <a:spAutoFit/>
          </a:bodyPr>
          <a:lstStyle/>
          <a:p>
            <a:pPr algn="ctr">
              <a:spcBef>
                <a:spcPts val="324"/>
              </a:spcBef>
            </a:pPr>
            <a:r>
              <a:rPr sz="2322" spc="-5" dirty="0">
                <a:solidFill>
                  <a:srgbClr val="464546"/>
                </a:solidFill>
                <a:latin typeface="Calibri"/>
                <a:cs typeface="Calibri"/>
              </a:rPr>
              <a:t>In case </a:t>
            </a:r>
            <a:r>
              <a:rPr sz="2322" dirty="0">
                <a:solidFill>
                  <a:srgbClr val="464546"/>
                </a:solidFill>
                <a:latin typeface="Calibri"/>
                <a:cs typeface="Calibri"/>
              </a:rPr>
              <a:t>git is</a:t>
            </a:r>
            <a:r>
              <a:rPr sz="2322" spc="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322" spc="-5" dirty="0">
                <a:solidFill>
                  <a:srgbClr val="464546"/>
                </a:solidFill>
                <a:latin typeface="Calibri"/>
                <a:cs typeface="Calibri"/>
              </a:rPr>
              <a:t>not</a:t>
            </a:r>
            <a:r>
              <a:rPr sz="2322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322" spc="-5" dirty="0">
                <a:solidFill>
                  <a:srgbClr val="464546"/>
                </a:solidFill>
                <a:latin typeface="Calibri"/>
                <a:cs typeface="Calibri"/>
              </a:rPr>
              <a:t>installed,</a:t>
            </a:r>
            <a:r>
              <a:rPr sz="2322" spc="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322" dirty="0">
                <a:solidFill>
                  <a:srgbClr val="464546"/>
                </a:solidFill>
                <a:latin typeface="Calibri"/>
                <a:cs typeface="Calibri"/>
              </a:rPr>
              <a:t>download</a:t>
            </a:r>
            <a:r>
              <a:rPr sz="2322" spc="-5" dirty="0">
                <a:solidFill>
                  <a:srgbClr val="464546"/>
                </a:solidFill>
                <a:latin typeface="Calibri"/>
                <a:cs typeface="Calibri"/>
              </a:rPr>
              <a:t> GIT</a:t>
            </a:r>
            <a:r>
              <a:rPr sz="2322" spc="-10" dirty="0">
                <a:solidFill>
                  <a:srgbClr val="464546"/>
                </a:solidFill>
                <a:latin typeface="Calibri"/>
                <a:cs typeface="Calibri"/>
              </a:rPr>
              <a:t> according</a:t>
            </a:r>
            <a:r>
              <a:rPr sz="2322" spc="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322" spc="-5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2322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322" spc="-5" dirty="0">
                <a:solidFill>
                  <a:srgbClr val="464546"/>
                </a:solidFill>
                <a:latin typeface="Calibri"/>
                <a:cs typeface="Calibri"/>
              </a:rPr>
              <a:t>your</a:t>
            </a:r>
            <a:r>
              <a:rPr sz="2322" spc="-1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322" spc="-5" dirty="0">
                <a:solidFill>
                  <a:srgbClr val="464546"/>
                </a:solidFill>
                <a:latin typeface="Calibri"/>
                <a:cs typeface="Calibri"/>
              </a:rPr>
              <a:t>OS</a:t>
            </a:r>
            <a:r>
              <a:rPr sz="2322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322" spc="-10" dirty="0">
                <a:solidFill>
                  <a:srgbClr val="464546"/>
                </a:solidFill>
                <a:latin typeface="Calibri"/>
                <a:cs typeface="Calibri"/>
              </a:rPr>
              <a:t>here:</a:t>
            </a:r>
            <a:endParaRPr sz="2322">
              <a:latin typeface="Calibri"/>
              <a:cs typeface="Calibri"/>
            </a:endParaRPr>
          </a:p>
          <a:p>
            <a:pPr algn="ctr">
              <a:spcBef>
                <a:spcPts val="290"/>
              </a:spcBef>
            </a:pPr>
            <a:r>
              <a:rPr sz="2322" u="heavy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  <a:hlinkClick r:id="rId3"/>
              </a:rPr>
              <a:t>https://git-scm.com/downloads</a:t>
            </a:r>
            <a:endParaRPr sz="2322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3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209E3-748D-A9F9-F297-8B99C6FC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6" y="1166190"/>
            <a:ext cx="11837902" cy="4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 PPT Template</Template>
  <TotalTime>332</TotalTime>
  <Words>524</Words>
  <Application>Microsoft Office PowerPoint</Application>
  <PresentationFormat>Widescreen</PresentationFormat>
  <Paragraphs>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Gill Sans MT</vt:lpstr>
      <vt:lpstr>Open Sans</vt:lpstr>
      <vt:lpstr>Gallery</vt:lpstr>
      <vt:lpstr>Topic: Git Basics </vt:lpstr>
      <vt:lpstr>PowerPoint Presentation</vt:lpstr>
      <vt:lpstr>PowerPoint Presentation</vt:lpstr>
      <vt:lpstr>PowerPoint Presentation</vt:lpstr>
      <vt:lpstr>CENTRALIZED VERSION CONTROL SYSTEM</vt:lpstr>
      <vt:lpstr>PowerPoint Presentation</vt:lpstr>
      <vt:lpstr>PowerPoint Presentation</vt:lpstr>
      <vt:lpstr>INITIAL GIT SETUP: INSTALL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TAG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ravelalikes@hotmail.com</dc:creator>
  <cp:lastModifiedBy>Dr K V Prasad</cp:lastModifiedBy>
  <cp:revision>35</cp:revision>
  <dcterms:created xsi:type="dcterms:W3CDTF">2023-05-02T14:22:16Z</dcterms:created>
  <dcterms:modified xsi:type="dcterms:W3CDTF">2025-08-14T04:49:58Z</dcterms:modified>
</cp:coreProperties>
</file>