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2"/>
    <p:restoredTop sz="95982"/>
  </p:normalViewPr>
  <p:slideViewPr>
    <p:cSldViewPr snapToGrid="0">
      <p:cViewPr varScale="1">
        <p:scale>
          <a:sx n="93" d="100"/>
          <a:sy n="93" d="100"/>
        </p:scale>
        <p:origin x="21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820FB5-E993-459B-9DC4-D37A26E90AB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8D5775D-9BF3-4DC2-A8AA-2C6D4C9785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is a simple legacy application which we are going to build in python.</a:t>
          </a:r>
        </a:p>
      </dgm:t>
    </dgm:pt>
    <dgm:pt modelId="{C1956244-9E54-4047-9BC2-C6A673B46EC5}" type="parTrans" cxnId="{D6992B31-4587-4762-B34B-E8004A3AF155}">
      <dgm:prSet/>
      <dgm:spPr/>
      <dgm:t>
        <a:bodyPr/>
        <a:lstStyle/>
        <a:p>
          <a:endParaRPr lang="en-US"/>
        </a:p>
      </dgm:t>
    </dgm:pt>
    <dgm:pt modelId="{69BD398C-6A01-47BC-B7D9-6CC635478B09}" type="sibTrans" cxnId="{D6992B31-4587-4762-B34B-E8004A3AF155}">
      <dgm:prSet/>
      <dgm:spPr/>
      <dgm:t>
        <a:bodyPr/>
        <a:lstStyle/>
        <a:p>
          <a:endParaRPr lang="en-US"/>
        </a:p>
      </dgm:t>
    </dgm:pt>
    <dgm:pt modelId="{D243F318-9192-477E-B0CC-BA69659894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Using simple python http server, we will initially host it in the local system.</a:t>
          </a:r>
        </a:p>
      </dgm:t>
    </dgm:pt>
    <dgm:pt modelId="{67A20919-48BB-4B4E-895B-0CBE7B17D595}" type="parTrans" cxnId="{12AF76D9-2C7D-49E4-8636-A7D372FCF657}">
      <dgm:prSet/>
      <dgm:spPr/>
      <dgm:t>
        <a:bodyPr/>
        <a:lstStyle/>
        <a:p>
          <a:endParaRPr lang="en-US"/>
        </a:p>
      </dgm:t>
    </dgm:pt>
    <dgm:pt modelId="{6CFFC374-AE20-4F1B-A874-C29ECCB41B9E}" type="sibTrans" cxnId="{12AF76D9-2C7D-49E4-8636-A7D372FCF657}">
      <dgm:prSet/>
      <dgm:spPr/>
      <dgm:t>
        <a:bodyPr/>
        <a:lstStyle/>
        <a:p>
          <a:endParaRPr lang="en-US"/>
        </a:p>
      </dgm:t>
    </dgm:pt>
    <dgm:pt modelId="{0A69C82A-F50D-4702-9C8D-F53968230E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Tech usage: html, </a:t>
          </a:r>
          <a:r>
            <a:rPr lang="en-US" dirty="0" err="1"/>
            <a:t>css</a:t>
          </a:r>
          <a:r>
            <a:rPr lang="en-US" dirty="0"/>
            <a:t>, python, Docker, K8S, Google Functions, Google cloud run</a:t>
          </a:r>
        </a:p>
      </dgm:t>
    </dgm:pt>
    <dgm:pt modelId="{B8468359-9149-4A3D-923F-1E493568DDDB}" type="parTrans" cxnId="{372C0F19-D20A-460D-964F-769BD69D2440}">
      <dgm:prSet/>
      <dgm:spPr/>
      <dgm:t>
        <a:bodyPr/>
        <a:lstStyle/>
        <a:p>
          <a:endParaRPr lang="en-US"/>
        </a:p>
      </dgm:t>
    </dgm:pt>
    <dgm:pt modelId="{E1A689C3-57F8-4BA2-8F54-08C704377780}" type="sibTrans" cxnId="{372C0F19-D20A-460D-964F-769BD69D2440}">
      <dgm:prSet/>
      <dgm:spPr/>
      <dgm:t>
        <a:bodyPr/>
        <a:lstStyle/>
        <a:p>
          <a:endParaRPr lang="en-US"/>
        </a:p>
      </dgm:t>
    </dgm:pt>
    <dgm:pt modelId="{90211899-9FA1-4B87-B353-E8C35D945233}" type="pres">
      <dgm:prSet presAssocID="{1D820FB5-E993-459B-9DC4-D37A26E90AB3}" presName="root" presStyleCnt="0">
        <dgm:presLayoutVars>
          <dgm:dir/>
          <dgm:resizeHandles val="exact"/>
        </dgm:presLayoutVars>
      </dgm:prSet>
      <dgm:spPr/>
    </dgm:pt>
    <dgm:pt modelId="{0C4B8EE4-A0C2-4606-9430-95A8FC93FBF3}" type="pres">
      <dgm:prSet presAssocID="{98D5775D-9BF3-4DC2-A8AA-2C6D4C978589}" presName="compNode" presStyleCnt="0"/>
      <dgm:spPr/>
    </dgm:pt>
    <dgm:pt modelId="{6138A158-94F6-4547-BB31-44C75324A468}" type="pres">
      <dgm:prSet presAssocID="{98D5775D-9BF3-4DC2-A8AA-2C6D4C978589}" presName="bgRect" presStyleLbl="bgShp" presStyleIdx="0" presStyleCnt="3"/>
      <dgm:spPr/>
    </dgm:pt>
    <dgm:pt modelId="{D4071527-F02C-40D1-B1DE-3670DB9D6277}" type="pres">
      <dgm:prSet presAssocID="{98D5775D-9BF3-4DC2-A8AA-2C6D4C9785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5C88EAB-041F-4D1D-8AA6-4AA5381D794E}" type="pres">
      <dgm:prSet presAssocID="{98D5775D-9BF3-4DC2-A8AA-2C6D4C978589}" presName="spaceRect" presStyleCnt="0"/>
      <dgm:spPr/>
    </dgm:pt>
    <dgm:pt modelId="{A9E639BE-078B-4AFF-8B90-AA35727C0666}" type="pres">
      <dgm:prSet presAssocID="{98D5775D-9BF3-4DC2-A8AA-2C6D4C978589}" presName="parTx" presStyleLbl="revTx" presStyleIdx="0" presStyleCnt="3">
        <dgm:presLayoutVars>
          <dgm:chMax val="0"/>
          <dgm:chPref val="0"/>
        </dgm:presLayoutVars>
      </dgm:prSet>
      <dgm:spPr/>
    </dgm:pt>
    <dgm:pt modelId="{F337C642-F349-46A5-9210-A07A42F25767}" type="pres">
      <dgm:prSet presAssocID="{69BD398C-6A01-47BC-B7D9-6CC635478B09}" presName="sibTrans" presStyleCnt="0"/>
      <dgm:spPr/>
    </dgm:pt>
    <dgm:pt modelId="{93E17455-AEFC-49A4-A936-CE9F71C14F8C}" type="pres">
      <dgm:prSet presAssocID="{D243F318-9192-477E-B0CC-BA69659894E0}" presName="compNode" presStyleCnt="0"/>
      <dgm:spPr/>
    </dgm:pt>
    <dgm:pt modelId="{5BCB8A0C-73D0-4B6E-8793-8B7B8BFFCAD1}" type="pres">
      <dgm:prSet presAssocID="{D243F318-9192-477E-B0CC-BA69659894E0}" presName="bgRect" presStyleLbl="bgShp" presStyleIdx="1" presStyleCnt="3"/>
      <dgm:spPr/>
    </dgm:pt>
    <dgm:pt modelId="{DA8F0E81-AE8C-4CAF-99DE-AEACE8D3626C}" type="pres">
      <dgm:prSet presAssocID="{D243F318-9192-477E-B0CC-BA69659894E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E2FF3E7-CCCB-4CE8-99FA-C02C35692F6C}" type="pres">
      <dgm:prSet presAssocID="{D243F318-9192-477E-B0CC-BA69659894E0}" presName="spaceRect" presStyleCnt="0"/>
      <dgm:spPr/>
    </dgm:pt>
    <dgm:pt modelId="{02BDBD09-9F9F-4733-9D4D-97045593A347}" type="pres">
      <dgm:prSet presAssocID="{D243F318-9192-477E-B0CC-BA69659894E0}" presName="parTx" presStyleLbl="revTx" presStyleIdx="1" presStyleCnt="3">
        <dgm:presLayoutVars>
          <dgm:chMax val="0"/>
          <dgm:chPref val="0"/>
        </dgm:presLayoutVars>
      </dgm:prSet>
      <dgm:spPr/>
    </dgm:pt>
    <dgm:pt modelId="{780898E7-1E2B-4282-A441-991937CFA67E}" type="pres">
      <dgm:prSet presAssocID="{6CFFC374-AE20-4F1B-A874-C29ECCB41B9E}" presName="sibTrans" presStyleCnt="0"/>
      <dgm:spPr/>
    </dgm:pt>
    <dgm:pt modelId="{C16A1A70-754B-4659-9288-30E108FCE83E}" type="pres">
      <dgm:prSet presAssocID="{0A69C82A-F50D-4702-9C8D-F53968230ECD}" presName="compNode" presStyleCnt="0"/>
      <dgm:spPr/>
    </dgm:pt>
    <dgm:pt modelId="{BCE6E895-C785-4E03-8087-83C3A34B7C47}" type="pres">
      <dgm:prSet presAssocID="{0A69C82A-F50D-4702-9C8D-F53968230ECD}" presName="bgRect" presStyleLbl="bgShp" presStyleIdx="2" presStyleCnt="3"/>
      <dgm:spPr/>
    </dgm:pt>
    <dgm:pt modelId="{EAEF887C-B75F-4AA8-855B-DED0016FFB69}" type="pres">
      <dgm:prSet presAssocID="{0A69C82A-F50D-4702-9C8D-F53968230EC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7C80358-386A-4F5E-9D4E-93E42EC76C8A}" type="pres">
      <dgm:prSet presAssocID="{0A69C82A-F50D-4702-9C8D-F53968230ECD}" presName="spaceRect" presStyleCnt="0"/>
      <dgm:spPr/>
    </dgm:pt>
    <dgm:pt modelId="{37A88304-AB77-4A6F-A038-BBADD69BA9EF}" type="pres">
      <dgm:prSet presAssocID="{0A69C82A-F50D-4702-9C8D-F53968230EC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37C5102-58F0-7B46-896C-449CC06048B4}" type="presOf" srcId="{98D5775D-9BF3-4DC2-A8AA-2C6D4C978589}" destId="{A9E639BE-078B-4AFF-8B90-AA35727C0666}" srcOrd="0" destOrd="0" presId="urn:microsoft.com/office/officeart/2018/2/layout/IconVerticalSolidList"/>
    <dgm:cxn modelId="{372C0F19-D20A-460D-964F-769BD69D2440}" srcId="{1D820FB5-E993-459B-9DC4-D37A26E90AB3}" destId="{0A69C82A-F50D-4702-9C8D-F53968230ECD}" srcOrd="2" destOrd="0" parTransId="{B8468359-9149-4A3D-923F-1E493568DDDB}" sibTransId="{E1A689C3-57F8-4BA2-8F54-08C704377780}"/>
    <dgm:cxn modelId="{01076820-AF91-B244-A379-445F967D8177}" type="presOf" srcId="{D243F318-9192-477E-B0CC-BA69659894E0}" destId="{02BDBD09-9F9F-4733-9D4D-97045593A347}" srcOrd="0" destOrd="0" presId="urn:microsoft.com/office/officeart/2018/2/layout/IconVerticalSolidList"/>
    <dgm:cxn modelId="{D6992B31-4587-4762-B34B-E8004A3AF155}" srcId="{1D820FB5-E993-459B-9DC4-D37A26E90AB3}" destId="{98D5775D-9BF3-4DC2-A8AA-2C6D4C978589}" srcOrd="0" destOrd="0" parTransId="{C1956244-9E54-4047-9BC2-C6A673B46EC5}" sibTransId="{69BD398C-6A01-47BC-B7D9-6CC635478B09}"/>
    <dgm:cxn modelId="{8191A484-FBD5-2449-8567-38715E04751F}" type="presOf" srcId="{1D820FB5-E993-459B-9DC4-D37A26E90AB3}" destId="{90211899-9FA1-4B87-B353-E8C35D945233}" srcOrd="0" destOrd="0" presId="urn:microsoft.com/office/officeart/2018/2/layout/IconVerticalSolidList"/>
    <dgm:cxn modelId="{873827C1-87EB-224C-A853-3FC86DD85D03}" type="presOf" srcId="{0A69C82A-F50D-4702-9C8D-F53968230ECD}" destId="{37A88304-AB77-4A6F-A038-BBADD69BA9EF}" srcOrd="0" destOrd="0" presId="urn:microsoft.com/office/officeart/2018/2/layout/IconVerticalSolidList"/>
    <dgm:cxn modelId="{12AF76D9-2C7D-49E4-8636-A7D372FCF657}" srcId="{1D820FB5-E993-459B-9DC4-D37A26E90AB3}" destId="{D243F318-9192-477E-B0CC-BA69659894E0}" srcOrd="1" destOrd="0" parTransId="{67A20919-48BB-4B4E-895B-0CBE7B17D595}" sibTransId="{6CFFC374-AE20-4F1B-A874-C29ECCB41B9E}"/>
    <dgm:cxn modelId="{D2FE3B14-5B9B-3C4A-ABB5-42F41D75B08B}" type="presParOf" srcId="{90211899-9FA1-4B87-B353-E8C35D945233}" destId="{0C4B8EE4-A0C2-4606-9430-95A8FC93FBF3}" srcOrd="0" destOrd="0" presId="urn:microsoft.com/office/officeart/2018/2/layout/IconVerticalSolidList"/>
    <dgm:cxn modelId="{EEE636BD-DB0A-C943-9E1D-4C79C708B5FF}" type="presParOf" srcId="{0C4B8EE4-A0C2-4606-9430-95A8FC93FBF3}" destId="{6138A158-94F6-4547-BB31-44C75324A468}" srcOrd="0" destOrd="0" presId="urn:microsoft.com/office/officeart/2018/2/layout/IconVerticalSolidList"/>
    <dgm:cxn modelId="{CE6BC838-3104-8348-98D2-46A4D1A2E65B}" type="presParOf" srcId="{0C4B8EE4-A0C2-4606-9430-95A8FC93FBF3}" destId="{D4071527-F02C-40D1-B1DE-3670DB9D6277}" srcOrd="1" destOrd="0" presId="urn:microsoft.com/office/officeart/2018/2/layout/IconVerticalSolidList"/>
    <dgm:cxn modelId="{D54156FA-1018-7B48-9A35-8EBAA31514BF}" type="presParOf" srcId="{0C4B8EE4-A0C2-4606-9430-95A8FC93FBF3}" destId="{85C88EAB-041F-4D1D-8AA6-4AA5381D794E}" srcOrd="2" destOrd="0" presId="urn:microsoft.com/office/officeart/2018/2/layout/IconVerticalSolidList"/>
    <dgm:cxn modelId="{74900A9A-0A91-C04F-9392-04B59E3E390A}" type="presParOf" srcId="{0C4B8EE4-A0C2-4606-9430-95A8FC93FBF3}" destId="{A9E639BE-078B-4AFF-8B90-AA35727C0666}" srcOrd="3" destOrd="0" presId="urn:microsoft.com/office/officeart/2018/2/layout/IconVerticalSolidList"/>
    <dgm:cxn modelId="{D5C1131B-290A-D44C-97E6-7D6B6093512B}" type="presParOf" srcId="{90211899-9FA1-4B87-B353-E8C35D945233}" destId="{F337C642-F349-46A5-9210-A07A42F25767}" srcOrd="1" destOrd="0" presId="urn:microsoft.com/office/officeart/2018/2/layout/IconVerticalSolidList"/>
    <dgm:cxn modelId="{42935241-80AA-0E4D-AD9C-6373D265768F}" type="presParOf" srcId="{90211899-9FA1-4B87-B353-E8C35D945233}" destId="{93E17455-AEFC-49A4-A936-CE9F71C14F8C}" srcOrd="2" destOrd="0" presId="urn:microsoft.com/office/officeart/2018/2/layout/IconVerticalSolidList"/>
    <dgm:cxn modelId="{684BAA5F-3B33-B046-BA38-6A5C5AE2C44C}" type="presParOf" srcId="{93E17455-AEFC-49A4-A936-CE9F71C14F8C}" destId="{5BCB8A0C-73D0-4B6E-8793-8B7B8BFFCAD1}" srcOrd="0" destOrd="0" presId="urn:microsoft.com/office/officeart/2018/2/layout/IconVerticalSolidList"/>
    <dgm:cxn modelId="{999FD445-97A3-BA48-8608-588F173943B3}" type="presParOf" srcId="{93E17455-AEFC-49A4-A936-CE9F71C14F8C}" destId="{DA8F0E81-AE8C-4CAF-99DE-AEACE8D3626C}" srcOrd="1" destOrd="0" presId="urn:microsoft.com/office/officeart/2018/2/layout/IconVerticalSolidList"/>
    <dgm:cxn modelId="{388AD29B-CC1B-7547-9D1A-55A3939363DA}" type="presParOf" srcId="{93E17455-AEFC-49A4-A936-CE9F71C14F8C}" destId="{9E2FF3E7-CCCB-4CE8-99FA-C02C35692F6C}" srcOrd="2" destOrd="0" presId="urn:microsoft.com/office/officeart/2018/2/layout/IconVerticalSolidList"/>
    <dgm:cxn modelId="{B5C8E86C-E6F7-1C49-AAF5-3661F47474C8}" type="presParOf" srcId="{93E17455-AEFC-49A4-A936-CE9F71C14F8C}" destId="{02BDBD09-9F9F-4733-9D4D-97045593A347}" srcOrd="3" destOrd="0" presId="urn:microsoft.com/office/officeart/2018/2/layout/IconVerticalSolidList"/>
    <dgm:cxn modelId="{078B2DD5-B972-FF42-A725-8873226AF28C}" type="presParOf" srcId="{90211899-9FA1-4B87-B353-E8C35D945233}" destId="{780898E7-1E2B-4282-A441-991937CFA67E}" srcOrd="3" destOrd="0" presId="urn:microsoft.com/office/officeart/2018/2/layout/IconVerticalSolidList"/>
    <dgm:cxn modelId="{DE2E5F28-2C73-BF40-A454-3EB0C672F670}" type="presParOf" srcId="{90211899-9FA1-4B87-B353-E8C35D945233}" destId="{C16A1A70-754B-4659-9288-30E108FCE83E}" srcOrd="4" destOrd="0" presId="urn:microsoft.com/office/officeart/2018/2/layout/IconVerticalSolidList"/>
    <dgm:cxn modelId="{B4766697-E47D-654F-9FCD-208A209008DE}" type="presParOf" srcId="{C16A1A70-754B-4659-9288-30E108FCE83E}" destId="{BCE6E895-C785-4E03-8087-83C3A34B7C47}" srcOrd="0" destOrd="0" presId="urn:microsoft.com/office/officeart/2018/2/layout/IconVerticalSolidList"/>
    <dgm:cxn modelId="{6D822A07-44C0-A046-B8BA-62C081FB04B4}" type="presParOf" srcId="{C16A1A70-754B-4659-9288-30E108FCE83E}" destId="{EAEF887C-B75F-4AA8-855B-DED0016FFB69}" srcOrd="1" destOrd="0" presId="urn:microsoft.com/office/officeart/2018/2/layout/IconVerticalSolidList"/>
    <dgm:cxn modelId="{6B30DD9A-6E9A-3E41-9284-1EA4E02182CF}" type="presParOf" srcId="{C16A1A70-754B-4659-9288-30E108FCE83E}" destId="{D7C80358-386A-4F5E-9D4E-93E42EC76C8A}" srcOrd="2" destOrd="0" presId="urn:microsoft.com/office/officeart/2018/2/layout/IconVerticalSolidList"/>
    <dgm:cxn modelId="{00C163A9-7FA7-A84F-B416-60E661F5E207}" type="presParOf" srcId="{C16A1A70-754B-4659-9288-30E108FCE83E}" destId="{37A88304-AB77-4A6F-A038-BBADD69BA9E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8A158-94F6-4547-BB31-44C75324A468}">
      <dsp:nvSpPr>
        <dsp:cNvPr id="0" name=""/>
        <dsp:cNvSpPr/>
      </dsp:nvSpPr>
      <dsp:spPr>
        <a:xfrm>
          <a:off x="0" y="562"/>
          <a:ext cx="6683374" cy="13159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071527-F02C-40D1-B1DE-3670DB9D6277}">
      <dsp:nvSpPr>
        <dsp:cNvPr id="0" name=""/>
        <dsp:cNvSpPr/>
      </dsp:nvSpPr>
      <dsp:spPr>
        <a:xfrm>
          <a:off x="398072" y="296649"/>
          <a:ext cx="723768" cy="7237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639BE-078B-4AFF-8B90-AA35727C0666}">
      <dsp:nvSpPr>
        <dsp:cNvPr id="0" name=""/>
        <dsp:cNvSpPr/>
      </dsp:nvSpPr>
      <dsp:spPr>
        <a:xfrm>
          <a:off x="1519914" y="562"/>
          <a:ext cx="5163460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This is a simple legacy application which we are going to build in python.</a:t>
          </a:r>
        </a:p>
      </dsp:txBody>
      <dsp:txXfrm>
        <a:off x="1519914" y="562"/>
        <a:ext cx="5163460" cy="1315942"/>
      </dsp:txXfrm>
    </dsp:sp>
    <dsp:sp modelId="{5BCB8A0C-73D0-4B6E-8793-8B7B8BFFCAD1}">
      <dsp:nvSpPr>
        <dsp:cNvPr id="0" name=""/>
        <dsp:cNvSpPr/>
      </dsp:nvSpPr>
      <dsp:spPr>
        <a:xfrm>
          <a:off x="0" y="1645491"/>
          <a:ext cx="6683374" cy="13159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8F0E81-AE8C-4CAF-99DE-AEACE8D3626C}">
      <dsp:nvSpPr>
        <dsp:cNvPr id="0" name=""/>
        <dsp:cNvSpPr/>
      </dsp:nvSpPr>
      <dsp:spPr>
        <a:xfrm>
          <a:off x="398072" y="1941578"/>
          <a:ext cx="723768" cy="7237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DBD09-9F9F-4733-9D4D-97045593A347}">
      <dsp:nvSpPr>
        <dsp:cNvPr id="0" name=""/>
        <dsp:cNvSpPr/>
      </dsp:nvSpPr>
      <dsp:spPr>
        <a:xfrm>
          <a:off x="1519914" y="1645491"/>
          <a:ext cx="5163460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Using simple python http server, we will initially host it in the local system.</a:t>
          </a:r>
        </a:p>
      </dsp:txBody>
      <dsp:txXfrm>
        <a:off x="1519914" y="1645491"/>
        <a:ext cx="5163460" cy="1315942"/>
      </dsp:txXfrm>
    </dsp:sp>
    <dsp:sp modelId="{BCE6E895-C785-4E03-8087-83C3A34B7C47}">
      <dsp:nvSpPr>
        <dsp:cNvPr id="0" name=""/>
        <dsp:cNvSpPr/>
      </dsp:nvSpPr>
      <dsp:spPr>
        <a:xfrm>
          <a:off x="0" y="3290419"/>
          <a:ext cx="6683374" cy="13159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EF887C-B75F-4AA8-855B-DED0016FFB69}">
      <dsp:nvSpPr>
        <dsp:cNvPr id="0" name=""/>
        <dsp:cNvSpPr/>
      </dsp:nvSpPr>
      <dsp:spPr>
        <a:xfrm>
          <a:off x="398072" y="3586506"/>
          <a:ext cx="723768" cy="7237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88304-AB77-4A6F-A038-BBADD69BA9EF}">
      <dsp:nvSpPr>
        <dsp:cNvPr id="0" name=""/>
        <dsp:cNvSpPr/>
      </dsp:nvSpPr>
      <dsp:spPr>
        <a:xfrm>
          <a:off x="1519914" y="3290419"/>
          <a:ext cx="5163460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Tech usage: html, </a:t>
          </a:r>
          <a:r>
            <a:rPr lang="en-US" sz="2500" kern="1200" dirty="0" err="1"/>
            <a:t>css</a:t>
          </a:r>
          <a:r>
            <a:rPr lang="en-US" sz="2500" kern="1200" dirty="0"/>
            <a:t>, python, Docker, K8S, Google Functions, Google cloud run</a:t>
          </a:r>
        </a:p>
      </dsp:txBody>
      <dsp:txXfrm>
        <a:off x="1519914" y="3290419"/>
        <a:ext cx="5163460" cy="1315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5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2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01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5754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81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34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8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261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85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1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79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0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9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2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9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2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76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22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  <p:sldLayoutId id="214748394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4E50CAEE-CAC0-4F18-9593-F09A3338C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Picture 32">
            <a:extLst>
              <a:ext uri="{FF2B5EF4-FFF2-40B4-BE49-F238E27FC236}">
                <a16:creationId xmlns:a16="http://schemas.microsoft.com/office/drawing/2014/main" id="{D2DA77D5-12C4-446D-AC72-A514960A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8199690" y="290557"/>
            <a:ext cx="3992310" cy="3905520"/>
          </a:xfrm>
          <a:prstGeom prst="rect">
            <a:avLst/>
          </a:prstGeom>
        </p:spPr>
      </p:pic>
      <p:pic>
        <p:nvPicPr>
          <p:cNvPr id="45" name="Picture 34">
            <a:extLst>
              <a:ext uri="{FF2B5EF4-FFF2-40B4-BE49-F238E27FC236}">
                <a16:creationId xmlns:a16="http://schemas.microsoft.com/office/drawing/2014/main" id="{19E04E4F-6B32-4651-ACE0-DACABF1FC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120" r="54326" b="73832"/>
          <a:stretch/>
        </p:blipFill>
        <p:spPr>
          <a:xfrm>
            <a:off x="4581330" y="0"/>
            <a:ext cx="6762408" cy="28677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8E8A7E-843E-9931-CE53-8133B4C6F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33" y="2213361"/>
            <a:ext cx="6247721" cy="2204815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l"/>
            <a:r>
              <a:rPr lang="en-US" sz="3700" dirty="0"/>
              <a:t>Scalable to-pdf conversion web application using serverless</a:t>
            </a:r>
            <a:br>
              <a:rPr lang="en-US" sz="3700" dirty="0"/>
            </a:br>
            <a:r>
              <a:rPr lang="en-US" sz="37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72B03-FC1F-9BF3-F6D6-F47E2779F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4" y="4418176"/>
            <a:ext cx="6247721" cy="126420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Avinash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kunamneni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B00982043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Shashank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reddy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kartnati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B00982036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Venkata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purna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Vishnu Vardhan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kolleboyena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b00982058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6" name="Picture 36">
            <a:extLst>
              <a:ext uri="{FF2B5EF4-FFF2-40B4-BE49-F238E27FC236}">
                <a16:creationId xmlns:a16="http://schemas.microsoft.com/office/drawing/2014/main" id="{13D4F2B0-7771-46FC-9763-240E8F55F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10246407" y="5429242"/>
            <a:ext cx="1945594" cy="1428758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47" name="Picture 38">
            <a:extLst>
              <a:ext uri="{FF2B5EF4-FFF2-40B4-BE49-F238E27FC236}">
                <a16:creationId xmlns:a16="http://schemas.microsoft.com/office/drawing/2014/main" id="{6164F387-6750-4AFF-8A10-65C64D31E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9795659" y="4064996"/>
            <a:ext cx="2716669" cy="1658803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9168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10D21FCB-56CB-4EFA-A79A-A9A8EC0F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ow to Convert Microsoft Word Documents to PDF - Tech Advisor">
            <a:extLst>
              <a:ext uri="{FF2B5EF4-FFF2-40B4-BE49-F238E27FC236}">
                <a16:creationId xmlns:a16="http://schemas.microsoft.com/office/drawing/2014/main" id="{D66FACD5-8F08-EB59-7D5B-BCE27242F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8061" y="1456604"/>
            <a:ext cx="6200163" cy="3487590"/>
          </a:xfrm>
          <a:prstGeom prst="roundRect">
            <a:avLst>
              <a:gd name="adj" fmla="val 2392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2056">
            <a:extLst>
              <a:ext uri="{FF2B5EF4-FFF2-40B4-BE49-F238E27FC236}">
                <a16:creationId xmlns:a16="http://schemas.microsoft.com/office/drawing/2014/main" id="{B1027BD9-272C-4CC4-9396-1708F8B1F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BF2DE8-BCF6-F5C9-08F3-75DC1B1D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CONVERT word or excel into PDF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03A53-731B-D2FF-3E62-DAE7D6062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/>
              <a:t>BASIC IDEA : 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/>
          </a:p>
          <a:p>
            <a:pPr>
              <a:lnSpc>
                <a:spcPct val="110000"/>
              </a:lnSpc>
            </a:pPr>
            <a:r>
              <a:rPr lang="en-US" sz="1600"/>
              <a:t>We are going to build a web application which is going to convert the word documents or excel sheets into a pdf.</a:t>
            </a:r>
          </a:p>
          <a:p>
            <a:pPr>
              <a:lnSpc>
                <a:spcPct val="110000"/>
              </a:lnSpc>
            </a:pPr>
            <a:r>
              <a:rPr lang="en-US" sz="1600"/>
              <a:t>User will be able to upload the word/excel.</a:t>
            </a:r>
          </a:p>
          <a:p>
            <a:pPr>
              <a:lnSpc>
                <a:spcPct val="110000"/>
              </a:lnSpc>
            </a:pPr>
            <a:r>
              <a:rPr lang="en-US" sz="1600"/>
              <a:t>The uploaded file will be converted into pdf. </a:t>
            </a:r>
          </a:p>
          <a:p>
            <a:pPr>
              <a:lnSpc>
                <a:spcPct val="110000"/>
              </a:lnSpc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10290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2162C-3EBA-289B-FAB7-2C0143C91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CONVERT word or excel into PDF (2)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2BA0D45-0A39-4F9D-6D6F-0CB0BFC10F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819047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5194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5D2CA358-2EA6-49C2-AAEF-0C79C1F76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2">
            <a:extLst>
              <a:ext uri="{FF2B5EF4-FFF2-40B4-BE49-F238E27FC236}">
                <a16:creationId xmlns:a16="http://schemas.microsoft.com/office/drawing/2014/main" id="{AAD74829-8970-4A28-B5F6-387E0E31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Docker and Kubernetes logos, respectively. | Download Scientific Diagram">
            <a:extLst>
              <a:ext uri="{FF2B5EF4-FFF2-40B4-BE49-F238E27FC236}">
                <a16:creationId xmlns:a16="http://schemas.microsoft.com/office/drawing/2014/main" id="{8DEB0FB3-742B-3449-704C-CD597C097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1455" y="618518"/>
            <a:ext cx="2649616" cy="264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wnload Kubernetes (k8s) Logo in SVG Vector or PNG File Format - Logo.wine">
            <a:extLst>
              <a:ext uri="{FF2B5EF4-FFF2-40B4-BE49-F238E27FC236}">
                <a16:creationId xmlns:a16="http://schemas.microsoft.com/office/drawing/2014/main" id="{119B36EC-6AAE-3B58-85C0-0AD44E7F4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0227" y="3589867"/>
            <a:ext cx="3932078" cy="262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036">
            <a:extLst>
              <a:ext uri="{FF2B5EF4-FFF2-40B4-BE49-F238E27FC236}">
                <a16:creationId xmlns:a16="http://schemas.microsoft.com/office/drawing/2014/main" id="{D976ACB9-C2D4-45C2-924A-2CF7CFF5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AFA7B-CF62-E676-4D3D-BD995C20F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065" y="2367092"/>
            <a:ext cx="5855415" cy="3847444"/>
          </a:xfrm>
        </p:spPr>
        <p:txBody>
          <a:bodyPr>
            <a:normAutofit/>
          </a:bodyPr>
          <a:lstStyle/>
          <a:p>
            <a:r>
              <a:rPr lang="en-US" dirty="0"/>
              <a:t>Create docker image for the application.</a:t>
            </a:r>
          </a:p>
          <a:p>
            <a:r>
              <a:rPr lang="en-US" dirty="0"/>
              <a:t>Run it in the docker containers</a:t>
            </a:r>
          </a:p>
          <a:p>
            <a:r>
              <a:rPr lang="en-US" dirty="0"/>
              <a:t>Deploy it to the Kubernetes cluster.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7AB4E-6800-60D2-0C2C-5AB68998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064" y="618517"/>
            <a:ext cx="5855416" cy="1596177"/>
          </a:xfrm>
        </p:spPr>
        <p:txBody>
          <a:bodyPr>
            <a:normAutofit/>
          </a:bodyPr>
          <a:lstStyle/>
          <a:p>
            <a:r>
              <a:rPr lang="en-US" dirty="0"/>
              <a:t>Host on local system vs containers</a:t>
            </a:r>
          </a:p>
        </p:txBody>
      </p:sp>
    </p:spTree>
    <p:extLst>
      <p:ext uri="{BB962C8B-B14F-4D97-AF65-F5344CB8AC3E}">
        <p14:creationId xmlns:p14="http://schemas.microsoft.com/office/powerpoint/2010/main" val="90356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A2698A-CE98-B786-1B51-630877E2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US" sz="3700"/>
              <a:t>Serverless vs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BF47C-C294-9236-1CC0-0CB0AA998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rmAutofit/>
          </a:bodyPr>
          <a:lstStyle/>
          <a:p>
            <a:r>
              <a:rPr lang="en-IN" b="0" i="0" u="none" strike="noStrike">
                <a:effectLst/>
              </a:rPr>
              <a:t>Both serverless computing and containers enable developers to build applications with far less overhead and more flexibility than applications hosted on traditional servers or virtual machines. </a:t>
            </a:r>
          </a:p>
          <a:p>
            <a:r>
              <a:rPr lang="en-IN" b="0" i="0" u="none" strike="noStrike">
                <a:effectLst/>
              </a:rPr>
              <a:t>serverless applications are more scalable and usually more cost-effective.</a:t>
            </a:r>
            <a:r>
              <a:rPr lang="en-US"/>
              <a:t>.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0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7" name="Rectangle 3080">
            <a:extLst>
              <a:ext uri="{FF2B5EF4-FFF2-40B4-BE49-F238E27FC236}">
                <a16:creationId xmlns:a16="http://schemas.microsoft.com/office/drawing/2014/main" id="{5D2CA358-2EA6-49C2-AAEF-0C79C1F76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8" name="Picture 2">
            <a:extLst>
              <a:ext uri="{FF2B5EF4-FFF2-40B4-BE49-F238E27FC236}">
                <a16:creationId xmlns:a16="http://schemas.microsoft.com/office/drawing/2014/main" id="{AAD74829-8970-4A28-B5F6-387E0E31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oogle Cloud Functions | Types, Key Features, Steps &amp; Uses">
            <a:extLst>
              <a:ext uri="{FF2B5EF4-FFF2-40B4-BE49-F238E27FC236}">
                <a16:creationId xmlns:a16="http://schemas.microsoft.com/office/drawing/2014/main" id="{9F8C9674-1A21-79CD-415E-EC4600561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9051" y="618518"/>
            <a:ext cx="3974424" cy="264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eploying to Google Cloud Run - Octopus Deploy">
            <a:extLst>
              <a:ext uri="{FF2B5EF4-FFF2-40B4-BE49-F238E27FC236}">
                <a16:creationId xmlns:a16="http://schemas.microsoft.com/office/drawing/2014/main" id="{38E709D9-46D6-F6F6-53F6-3E541EE05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3997" y="3825339"/>
            <a:ext cx="4044539" cy="215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9" name="Picture 3084">
            <a:extLst>
              <a:ext uri="{FF2B5EF4-FFF2-40B4-BE49-F238E27FC236}">
                <a16:creationId xmlns:a16="http://schemas.microsoft.com/office/drawing/2014/main" id="{D976ACB9-C2D4-45C2-924A-2CF7CFF5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BEEB-93DF-1D69-A2B6-18D5A452F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065" y="2367092"/>
            <a:ext cx="5855415" cy="3847444"/>
          </a:xfrm>
        </p:spPr>
        <p:txBody>
          <a:bodyPr>
            <a:normAutofit/>
          </a:bodyPr>
          <a:lstStyle/>
          <a:p>
            <a:r>
              <a:rPr lang="en-US"/>
              <a:t>Going to utilize the serverless of components of google such as functions and cloud run.</a:t>
            </a:r>
          </a:p>
          <a:p>
            <a:r>
              <a:rPr lang="en-US"/>
              <a:t>Host the application on cloud run.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9F013-62F8-EF86-FB03-C55447166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064" y="618517"/>
            <a:ext cx="5855416" cy="1596177"/>
          </a:xfrm>
        </p:spPr>
        <p:txBody>
          <a:bodyPr>
            <a:normAutofit/>
          </a:bodyPr>
          <a:lstStyle/>
          <a:p>
            <a:r>
              <a:rPr lang="en-US"/>
              <a:t>serverless</a:t>
            </a:r>
          </a:p>
        </p:txBody>
      </p:sp>
    </p:spTree>
    <p:extLst>
      <p:ext uri="{BB962C8B-B14F-4D97-AF65-F5344CB8AC3E}">
        <p14:creationId xmlns:p14="http://schemas.microsoft.com/office/powerpoint/2010/main" val="63595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C70ABB-2D34-262F-5349-5CEF1F4F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US" sz="3700"/>
              <a:t>Serverless vs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47093-C57B-9C83-FCAD-3C476AE7D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rmAutofit/>
          </a:bodyPr>
          <a:lstStyle/>
          <a:p>
            <a:r>
              <a:rPr lang="en-US" dirty="0"/>
              <a:t>Will perform a comparative study of pros and cons of using containers and serverless.</a:t>
            </a:r>
          </a:p>
          <a:p>
            <a:r>
              <a:rPr lang="en-US" dirty="0"/>
              <a:t>Will list out best use cases for going to serverless based on our project observations.</a:t>
            </a:r>
          </a:p>
          <a:p>
            <a:r>
              <a:rPr lang="en-US" dirty="0"/>
              <a:t>Scalability study of Kubernetes and cloud run.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13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AC2ED-CE19-EF7A-F48D-953AAF9A6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8800" dirty="0"/>
              <a:t>Thank you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2650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{24EFC4A5-ED4E-5C4A-AF75-DF4B7127E012}tf10001073_mac</Template>
  <TotalTime>55</TotalTime>
  <Words>274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Droplet</vt:lpstr>
      <vt:lpstr>Scalable to-pdf conversion web application using serverless  </vt:lpstr>
      <vt:lpstr>CONVERT word or excel into PDF (1)</vt:lpstr>
      <vt:lpstr>CONVERT word or excel into PDF (2)</vt:lpstr>
      <vt:lpstr>Host on local system vs containers</vt:lpstr>
      <vt:lpstr>Serverless vs containers</vt:lpstr>
      <vt:lpstr>serverless</vt:lpstr>
      <vt:lpstr>Serverless vs containers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web to-pdf conversion application using serverless  </dc:title>
  <dc:creator>KVP VISHNU VARDHAN</dc:creator>
  <cp:lastModifiedBy>KVP VISHNU VARDHAN</cp:lastModifiedBy>
  <cp:revision>8</cp:revision>
  <dcterms:created xsi:type="dcterms:W3CDTF">2023-03-18T18:40:36Z</dcterms:created>
  <dcterms:modified xsi:type="dcterms:W3CDTF">2023-03-21T14:52:35Z</dcterms:modified>
</cp:coreProperties>
</file>