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7F8D830-86FE-4CEB-8853-AA4380C0BC31}" type="datetimeFigureOut">
              <a:rPr lang="en-US" smtClean="0"/>
              <a:t>12/3/2015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29093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368247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149675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74D8E2B-2FD4-4EDB-AF8D-2237C7E687D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7360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3864497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F8D830-86FE-4CEB-8853-AA4380C0BC31}"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67586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F8D830-86FE-4CEB-8853-AA4380C0BC31}"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1645311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F8D830-86FE-4CEB-8853-AA4380C0BC31}"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284570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7F8D830-86FE-4CEB-8853-AA4380C0BC31}" type="datetimeFigureOut">
              <a:rPr lang="en-US" smtClean="0"/>
              <a:t>12/3/2015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56734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F8D830-86FE-4CEB-8853-AA4380C0BC31}"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30047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7F8D830-86FE-4CEB-8853-AA4380C0BC31}" type="datetimeFigureOut">
              <a:rPr lang="en-US" smtClean="0"/>
              <a:t>12/3/2015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23336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79116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F8D830-86FE-4CEB-8853-AA4380C0BC31}"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05408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F8D830-86FE-4CEB-8853-AA4380C0BC31}"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06869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8D830-86FE-4CEB-8853-AA4380C0BC31}"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126433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247874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8D830-86FE-4CEB-8853-AA4380C0BC31}"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D8E2B-2FD4-4EDB-AF8D-2237C7E687D4}" type="slidenum">
              <a:rPr lang="en-US" smtClean="0"/>
              <a:t>‹#›</a:t>
            </a:fld>
            <a:endParaRPr lang="en-US"/>
          </a:p>
        </p:txBody>
      </p:sp>
    </p:spTree>
    <p:extLst>
      <p:ext uri="{BB962C8B-B14F-4D97-AF65-F5344CB8AC3E}">
        <p14:creationId xmlns:p14="http://schemas.microsoft.com/office/powerpoint/2010/main" val="65623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F8D830-86FE-4CEB-8853-AA4380C0BC31}" type="datetimeFigureOut">
              <a:rPr lang="en-US" smtClean="0"/>
              <a:t>12/3/2015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4D8E2B-2FD4-4EDB-AF8D-2237C7E687D4}" type="slidenum">
              <a:rPr lang="en-US" smtClean="0"/>
              <a:t>‹#›</a:t>
            </a:fld>
            <a:endParaRPr lang="en-US"/>
          </a:p>
        </p:txBody>
      </p:sp>
    </p:spTree>
    <p:extLst>
      <p:ext uri="{BB962C8B-B14F-4D97-AF65-F5344CB8AC3E}">
        <p14:creationId xmlns:p14="http://schemas.microsoft.com/office/powerpoint/2010/main" val="21450042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178" y="1803405"/>
            <a:ext cx="11516498" cy="1825096"/>
          </a:xfrm>
        </p:spPr>
        <p:txBody>
          <a:bodyPr/>
          <a:lstStyle/>
          <a:p>
            <a:r>
              <a:rPr lang="en-US" dirty="0" smtClean="0"/>
              <a:t>Assignment 5 presentation</a:t>
            </a:r>
            <a:endParaRPr lang="en-US" dirty="0"/>
          </a:p>
        </p:txBody>
      </p:sp>
      <p:sp>
        <p:nvSpPr>
          <p:cNvPr id="3" name="Subtitle 2"/>
          <p:cNvSpPr>
            <a:spLocks noGrp="1"/>
          </p:cNvSpPr>
          <p:nvPr>
            <p:ph type="subTitle" idx="1"/>
          </p:nvPr>
        </p:nvSpPr>
        <p:spPr/>
        <p:txBody>
          <a:bodyPr/>
          <a:lstStyle/>
          <a:p>
            <a:r>
              <a:rPr lang="en-US" dirty="0" smtClean="0"/>
              <a:t>By: Imani Frederick, Luis Marroquin,  &amp; Kevin Perez</a:t>
            </a:r>
            <a:endParaRPr lang="en-US" dirty="0"/>
          </a:p>
        </p:txBody>
      </p:sp>
    </p:spTree>
    <p:extLst>
      <p:ext uri="{BB962C8B-B14F-4D97-AF65-F5344CB8AC3E}">
        <p14:creationId xmlns:p14="http://schemas.microsoft.com/office/powerpoint/2010/main" val="277795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Recommendations to Store Manager </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Based on Association Analysis:</a:t>
            </a:r>
          </a:p>
          <a:p>
            <a:pPr lvl="1"/>
            <a:r>
              <a:rPr lang="en-US" dirty="0" smtClean="0"/>
              <a:t>In the example (Market Basket(b)) provided, Turning Leaf 750 and Turning Leaf have a high and probable association. We recommend that these items be placed near each other in the store, as well as be placed on sale at the same time to increase profit.</a:t>
            </a:r>
          </a:p>
          <a:p>
            <a:r>
              <a:rPr lang="en-US" dirty="0" smtClean="0"/>
              <a:t>Based on Cluster Analysis #2:</a:t>
            </a:r>
          </a:p>
          <a:p>
            <a:pPr lvl="1"/>
            <a:r>
              <a:rPr lang="en-US" dirty="0"/>
              <a:t>W</a:t>
            </a:r>
            <a:r>
              <a:rPr lang="en-US" dirty="0" smtClean="0"/>
              <a:t>e recommend that the store manager continue what they are doing. There seems to be a similarity in the Unit Cost and the Unit Retail Amount, which means that these prices are not too expensive but there is still room for profit.</a:t>
            </a:r>
          </a:p>
          <a:p>
            <a:r>
              <a:rPr lang="en-US" dirty="0" smtClean="0"/>
              <a:t>Based on Regression Analysis:</a:t>
            </a:r>
          </a:p>
          <a:p>
            <a:pPr lvl="1"/>
            <a:r>
              <a:rPr lang="en-US" dirty="0" smtClean="0"/>
              <a:t>Due to the high correlation in purchases of Beer on a Monday, we recommend that the store manager capitalize on these profits and not have promotions on beer for Monday. However, the correlation for beer purchased on Wednesday and Sunday are very low so we recommend full promotions on beer for these days.</a:t>
            </a:r>
          </a:p>
          <a:p>
            <a:r>
              <a:rPr lang="en-US" dirty="0" smtClean="0"/>
              <a:t>Based on Decision Tree Analysis:</a:t>
            </a:r>
          </a:p>
          <a:p>
            <a:pPr lvl="1"/>
            <a:r>
              <a:rPr lang="en-US" dirty="0" smtClean="0"/>
              <a:t>In the first Decision Tree example, we found that when the Total Visit Amount is greater than 129 there is an extremely high probability that beer will be purchased. We recommend having a beer tasting event periodically to increase the total amount of visitors </a:t>
            </a:r>
            <a:r>
              <a:rPr lang="en-US" smtClean="0"/>
              <a:t>and purchases of beer.</a:t>
            </a:r>
            <a:endParaRPr lang="en-US" dirty="0"/>
          </a:p>
        </p:txBody>
      </p:sp>
    </p:spTree>
    <p:extLst>
      <p:ext uri="{BB962C8B-B14F-4D97-AF65-F5344CB8AC3E}">
        <p14:creationId xmlns:p14="http://schemas.microsoft.com/office/powerpoint/2010/main" val="2360794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r>
              <a:rPr lang="en-US" dirty="0" smtClean="0"/>
              <a:t>Findings</a:t>
            </a:r>
          </a:p>
          <a:p>
            <a:pPr lvl="1"/>
            <a:r>
              <a:rPr lang="en-US" dirty="0"/>
              <a:t>Associations</a:t>
            </a:r>
          </a:p>
          <a:p>
            <a:pPr lvl="1"/>
            <a:r>
              <a:rPr lang="en-US" dirty="0"/>
              <a:t>Clusters</a:t>
            </a:r>
          </a:p>
          <a:p>
            <a:pPr lvl="1"/>
            <a:r>
              <a:rPr lang="en-US" dirty="0"/>
              <a:t>Regressions</a:t>
            </a:r>
          </a:p>
          <a:p>
            <a:pPr lvl="1"/>
            <a:r>
              <a:rPr lang="en-US" dirty="0"/>
              <a:t>Decision </a:t>
            </a:r>
            <a:r>
              <a:rPr lang="en-US" dirty="0" smtClean="0"/>
              <a:t>Trees</a:t>
            </a:r>
          </a:p>
          <a:p>
            <a:r>
              <a:rPr lang="en-US" dirty="0" smtClean="0"/>
              <a:t>Recommendations</a:t>
            </a:r>
          </a:p>
          <a:p>
            <a:endParaRPr lang="en-US" dirty="0" smtClean="0"/>
          </a:p>
          <a:p>
            <a:pPr marL="457200" lvl="1" indent="0">
              <a:buNone/>
            </a:pPr>
            <a:endParaRPr lang="en-US" dirty="0"/>
          </a:p>
        </p:txBody>
      </p:sp>
    </p:spTree>
    <p:extLst>
      <p:ext uri="{BB962C8B-B14F-4D97-AF65-F5344CB8AC3E}">
        <p14:creationId xmlns:p14="http://schemas.microsoft.com/office/powerpoint/2010/main" val="179837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73100"/>
            <a:ext cx="8610600" cy="1295400"/>
          </a:xfrm>
        </p:spPr>
        <p:txBody>
          <a:bodyPr/>
          <a:lstStyle/>
          <a:p>
            <a:r>
              <a:rPr lang="en-US" dirty="0" smtClean="0"/>
              <a:t>Associations</a:t>
            </a:r>
            <a:endParaRPr lang="en-US" dirty="0"/>
          </a:p>
        </p:txBody>
      </p:sp>
      <p:sp>
        <p:nvSpPr>
          <p:cNvPr id="3" name="Text Placeholder 2"/>
          <p:cNvSpPr>
            <a:spLocks noGrp="1"/>
          </p:cNvSpPr>
          <p:nvPr>
            <p:ph type="body" idx="1"/>
          </p:nvPr>
        </p:nvSpPr>
        <p:spPr>
          <a:xfrm>
            <a:off x="917584" y="1404392"/>
            <a:ext cx="5079991" cy="823912"/>
          </a:xfrm>
        </p:spPr>
        <p:txBody>
          <a:bodyPr/>
          <a:lstStyle/>
          <a:p>
            <a:r>
              <a:rPr lang="en-US" dirty="0" smtClean="0"/>
              <a:t>Market Basket(a)</a:t>
            </a:r>
            <a:endParaRPr lang="en-US" dirty="0"/>
          </a:p>
        </p:txBody>
      </p:sp>
      <p:sp>
        <p:nvSpPr>
          <p:cNvPr id="4" name="Content Placeholder 3"/>
          <p:cNvSpPr>
            <a:spLocks noGrp="1"/>
          </p:cNvSpPr>
          <p:nvPr>
            <p:ph sz="half" idx="2"/>
          </p:nvPr>
        </p:nvSpPr>
        <p:spPr>
          <a:xfrm>
            <a:off x="685800" y="2228304"/>
            <a:ext cx="5311775" cy="3990382"/>
          </a:xfrm>
        </p:spPr>
        <p:txBody>
          <a:bodyPr>
            <a:normAutofit fontScale="85000" lnSpcReduction="20000"/>
          </a:bodyPr>
          <a:lstStyle/>
          <a:p>
            <a:r>
              <a:rPr lang="en-US" dirty="0" smtClean="0"/>
              <a:t>Here we are performing an Association Analysis on the Visitors Number and the Primary Description of the item purchased.</a:t>
            </a:r>
          </a:p>
          <a:p>
            <a:r>
              <a:rPr lang="en-US" dirty="0" smtClean="0"/>
              <a:t>The strength of an association is measured by its confidence factor, level of support, and lift. </a:t>
            </a:r>
          </a:p>
          <a:p>
            <a:pPr lvl="1"/>
            <a:r>
              <a:rPr lang="en-US" u="sng" dirty="0" smtClean="0">
                <a:solidFill>
                  <a:srgbClr val="FF33CC"/>
                </a:solidFill>
              </a:rPr>
              <a:t>Confidence factor </a:t>
            </a:r>
            <a:r>
              <a:rPr lang="en-US" dirty="0" smtClean="0"/>
              <a:t>is the percentage that event #2 occurs given event #1 has already occurred.</a:t>
            </a:r>
          </a:p>
          <a:p>
            <a:pPr lvl="1"/>
            <a:r>
              <a:rPr lang="en-US" u="sng" dirty="0" smtClean="0">
                <a:solidFill>
                  <a:srgbClr val="FF33CC"/>
                </a:solidFill>
              </a:rPr>
              <a:t>Support</a:t>
            </a:r>
            <a:r>
              <a:rPr lang="en-US" dirty="0" smtClean="0"/>
              <a:t> is how frequently the combination occurs in the database.</a:t>
            </a:r>
          </a:p>
          <a:p>
            <a:pPr lvl="1"/>
            <a:r>
              <a:rPr lang="en-US" u="sng" dirty="0" smtClean="0">
                <a:solidFill>
                  <a:srgbClr val="FF33CC"/>
                </a:solidFill>
              </a:rPr>
              <a:t>Lift</a:t>
            </a:r>
            <a:r>
              <a:rPr lang="en-US" dirty="0" smtClean="0"/>
              <a:t> is the ratio of the confidence factor to the expected confidence factor.</a:t>
            </a:r>
          </a:p>
          <a:p>
            <a:pPr lvl="2"/>
            <a:r>
              <a:rPr lang="en-US" dirty="0" smtClean="0"/>
              <a:t>It is important to note that having a high confidence factor with little support, as shown to the right, is not good. (see highlighted region)</a:t>
            </a:r>
          </a:p>
          <a:p>
            <a:pPr marL="0" indent="0">
              <a:buNone/>
            </a:pPr>
            <a:endParaRPr lang="en-US" dirty="0">
              <a:solidFill>
                <a:srgbClr val="FF0000"/>
              </a:solidFill>
            </a:endParaRPr>
          </a:p>
        </p:txBody>
      </p:sp>
      <p:sp>
        <p:nvSpPr>
          <p:cNvPr id="5" name="Text Placeholder 4"/>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575" y="1665838"/>
            <a:ext cx="5780983" cy="4689694"/>
          </a:xfrm>
        </p:spPr>
      </p:pic>
    </p:spTree>
    <p:extLst>
      <p:ext uri="{BB962C8B-B14F-4D97-AF65-F5344CB8AC3E}">
        <p14:creationId xmlns:p14="http://schemas.microsoft.com/office/powerpoint/2010/main" val="105695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a:t>
            </a:r>
            <a:r>
              <a:rPr lang="en-US" dirty="0" err="1" smtClean="0"/>
              <a:t>Cont</a:t>
            </a:r>
            <a:r>
              <a:rPr lang="en-US" dirty="0" smtClean="0"/>
              <a:t>…</a:t>
            </a:r>
            <a:endParaRPr lang="en-US" dirty="0"/>
          </a:p>
        </p:txBody>
      </p:sp>
      <p:sp>
        <p:nvSpPr>
          <p:cNvPr id="3" name="Text Placeholder 2"/>
          <p:cNvSpPr>
            <a:spLocks noGrp="1"/>
          </p:cNvSpPr>
          <p:nvPr>
            <p:ph type="body" idx="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608" y="1879002"/>
            <a:ext cx="5257791" cy="4585172"/>
          </a:xfrm>
        </p:spPr>
      </p:pic>
      <p:sp>
        <p:nvSpPr>
          <p:cNvPr id="5" name="Text Placeholder 4"/>
          <p:cNvSpPr>
            <a:spLocks noGrp="1"/>
          </p:cNvSpPr>
          <p:nvPr>
            <p:ph type="body" sz="quarter" idx="3"/>
          </p:nvPr>
        </p:nvSpPr>
        <p:spPr>
          <a:xfrm>
            <a:off x="6400800" y="1879002"/>
            <a:ext cx="5105400" cy="823912"/>
          </a:xfrm>
        </p:spPr>
        <p:txBody>
          <a:bodyPr/>
          <a:lstStyle/>
          <a:p>
            <a:r>
              <a:rPr lang="en-US" dirty="0" smtClean="0"/>
              <a:t>Market Basket(b)</a:t>
            </a:r>
            <a:endParaRPr lang="en-US" dirty="0"/>
          </a:p>
        </p:txBody>
      </p:sp>
      <p:sp>
        <p:nvSpPr>
          <p:cNvPr id="6" name="Content Placeholder 5"/>
          <p:cNvSpPr>
            <a:spLocks noGrp="1"/>
          </p:cNvSpPr>
          <p:nvPr>
            <p:ph sz="quarter" idx="4"/>
          </p:nvPr>
        </p:nvSpPr>
        <p:spPr>
          <a:xfrm>
            <a:off x="6172200" y="2794000"/>
            <a:ext cx="5334000" cy="3424685"/>
          </a:xfrm>
        </p:spPr>
        <p:txBody>
          <a:bodyPr>
            <a:normAutofit/>
          </a:bodyPr>
          <a:lstStyle/>
          <a:p>
            <a:r>
              <a:rPr lang="en-US" dirty="0"/>
              <a:t>Here we are performing an Association Analysis on the Visitors Number and </a:t>
            </a:r>
            <a:r>
              <a:rPr lang="en-US" dirty="0" smtClean="0"/>
              <a:t>the Primary Description of the item purchased, when the number of beers contained in the visitors purchase is equal to 1.</a:t>
            </a:r>
          </a:p>
          <a:p>
            <a:r>
              <a:rPr lang="en-US" dirty="0" smtClean="0"/>
              <a:t>A creditable association has a large confidence factor, a high level of support, and a lift value greater than 1. (see highlighted region)</a:t>
            </a:r>
            <a:endParaRPr lang="en-US" dirty="0"/>
          </a:p>
          <a:p>
            <a:endParaRPr lang="en-US" dirty="0"/>
          </a:p>
        </p:txBody>
      </p:sp>
    </p:spTree>
    <p:extLst>
      <p:ext uri="{BB962C8B-B14F-4D97-AF65-F5344CB8AC3E}">
        <p14:creationId xmlns:p14="http://schemas.microsoft.com/office/powerpoint/2010/main" val="284416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sp>
        <p:nvSpPr>
          <p:cNvPr id="3" name="Content Placeholder 2"/>
          <p:cNvSpPr>
            <a:spLocks noGrp="1"/>
          </p:cNvSpPr>
          <p:nvPr>
            <p:ph sz="half" idx="1"/>
          </p:nvPr>
        </p:nvSpPr>
        <p:spPr/>
        <p:txBody>
          <a:bodyPr/>
          <a:lstStyle/>
          <a:p>
            <a:r>
              <a:rPr lang="en-US" dirty="0" smtClean="0"/>
              <a:t>Clustering attempts to group records based on their attributes.</a:t>
            </a:r>
          </a:p>
          <a:p>
            <a:r>
              <a:rPr lang="en-US" dirty="0" smtClean="0"/>
              <a:t>The first Cluster Analysis we performed was on the Total Visit Amount and the Total Scan Count.</a:t>
            </a:r>
          </a:p>
          <a:p>
            <a:r>
              <a:rPr lang="en-US" dirty="0" smtClean="0"/>
              <a:t>The findings are below:</a:t>
            </a:r>
          </a:p>
          <a:p>
            <a:pPr lvl="1"/>
            <a:r>
              <a:rPr lang="en-US" dirty="0" smtClean="0"/>
              <a:t>Cluster 1 is not as varied as Cluster 2.</a:t>
            </a:r>
          </a:p>
          <a:p>
            <a:pPr lvl="1"/>
            <a:r>
              <a:rPr lang="en-US" dirty="0" smtClean="0"/>
              <a:t>However, because Cluster 1 and Cluster 2 do not over lap we  can assume that there is little to no similarities between the two clusters.</a:t>
            </a:r>
          </a:p>
          <a:p>
            <a:pPr lvl="1"/>
            <a:endParaRPr lang="en-US" dirty="0"/>
          </a:p>
        </p:txBody>
      </p:sp>
      <p:pic>
        <p:nvPicPr>
          <p:cNvPr id="5" name="Content Placeholder 4"/>
          <p:cNvPicPr>
            <a:picLocks noGrp="1" noChangeAspect="1"/>
          </p:cNvPicPr>
          <p:nvPr>
            <p:ph sz="half" idx="2"/>
          </p:nvPr>
        </p:nvPicPr>
        <p:blipFill rotWithShape="1">
          <a:blip r:embed="rId2"/>
          <a:srcRect t="13027" r="10193"/>
          <a:stretch/>
        </p:blipFill>
        <p:spPr>
          <a:xfrm>
            <a:off x="6172199" y="1869989"/>
            <a:ext cx="5706763" cy="4802659"/>
          </a:xfrm>
          <a:prstGeom prst="rect">
            <a:avLst/>
          </a:prstGeom>
        </p:spPr>
      </p:pic>
    </p:spTree>
    <p:extLst>
      <p:ext uri="{BB962C8B-B14F-4D97-AF65-F5344CB8AC3E}">
        <p14:creationId xmlns:p14="http://schemas.microsoft.com/office/powerpoint/2010/main" val="215342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a:t>
            </a:r>
            <a:r>
              <a:rPr lang="en-US" dirty="0" err="1" smtClean="0"/>
              <a:t>Cont</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The second Cluster Analysis we performed was on the Unit Retail Amount and the Unit Cost Amount.</a:t>
            </a:r>
          </a:p>
          <a:p>
            <a:r>
              <a:rPr lang="en-US" dirty="0" smtClean="0"/>
              <a:t>The findings are below:</a:t>
            </a:r>
          </a:p>
          <a:p>
            <a:pPr lvl="1"/>
            <a:r>
              <a:rPr lang="en-US" dirty="0" smtClean="0"/>
              <a:t>Cluster 2 is extremely varied, in comparison to Cluster 1.</a:t>
            </a:r>
          </a:p>
          <a:p>
            <a:pPr lvl="1"/>
            <a:r>
              <a:rPr lang="en-US" dirty="0" smtClean="0"/>
              <a:t>Also, because Cluster 1 is completely engulfed in Cluster 2 we can assume that there is a very strong similarity between the two.</a:t>
            </a: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19748"/>
            <a:ext cx="5334000" cy="4398936"/>
          </a:xfrm>
        </p:spPr>
      </p:pic>
    </p:spTree>
    <p:extLst>
      <p:ext uri="{BB962C8B-B14F-4D97-AF65-F5344CB8AC3E}">
        <p14:creationId xmlns:p14="http://schemas.microsoft.com/office/powerpoint/2010/main" val="422748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185555072"/>
              </p:ext>
            </p:extLst>
          </p:nvPr>
        </p:nvGraphicFramePr>
        <p:xfrm>
          <a:off x="685800" y="1799773"/>
          <a:ext cx="5334000" cy="4572000"/>
        </p:xfrm>
        <a:graphic>
          <a:graphicData uri="http://schemas.openxmlformats.org/drawingml/2006/table">
            <a:tbl>
              <a:tblPr firstRow="1" bandRow="1">
                <a:tableStyleId>{5C22544A-7EE6-4342-B048-85BDC9FD1C3A}</a:tableStyleId>
              </a:tblPr>
              <a:tblGrid>
                <a:gridCol w="2321011"/>
                <a:gridCol w="1234989"/>
                <a:gridCol w="1778000"/>
              </a:tblGrid>
              <a:tr h="571500">
                <a:tc>
                  <a:txBody>
                    <a:bodyPr/>
                    <a:lstStyle/>
                    <a:p>
                      <a:pPr algn="ctr"/>
                      <a:r>
                        <a:rPr lang="en-US" dirty="0" smtClean="0"/>
                        <a:t>Day</a:t>
                      </a:r>
                      <a:r>
                        <a:rPr lang="en-US" baseline="0" dirty="0" smtClean="0"/>
                        <a:t> of the Week</a:t>
                      </a:r>
                      <a:endParaRPr lang="en-US" dirty="0"/>
                    </a:p>
                  </a:txBody>
                  <a:tcPr/>
                </a:tc>
                <a:tc>
                  <a:txBody>
                    <a:bodyPr/>
                    <a:lstStyle/>
                    <a:p>
                      <a:pPr algn="ctr"/>
                      <a:r>
                        <a:rPr lang="en-US" dirty="0" smtClean="0"/>
                        <a:t>R</a:t>
                      </a:r>
                      <a:endParaRPr lang="en-US" dirty="0"/>
                    </a:p>
                  </a:txBody>
                  <a:tcPr/>
                </a:tc>
                <a:tc>
                  <a:txBody>
                    <a:bodyPr/>
                    <a:lstStyle/>
                    <a:p>
                      <a:pPr algn="ctr"/>
                      <a:r>
                        <a:rPr lang="en-US" dirty="0" smtClean="0"/>
                        <a:t>Rank</a:t>
                      </a:r>
                      <a:endParaRPr lang="en-US" dirty="0"/>
                    </a:p>
                  </a:txBody>
                  <a:tcPr/>
                </a:tc>
              </a:tr>
              <a:tr h="571500">
                <a:tc>
                  <a:txBody>
                    <a:bodyPr/>
                    <a:lstStyle/>
                    <a:p>
                      <a:pPr algn="ctr"/>
                      <a:r>
                        <a:rPr lang="en-US" dirty="0" smtClean="0"/>
                        <a:t>Sunday</a:t>
                      </a:r>
                    </a:p>
                  </a:txBody>
                  <a:tcPr/>
                </a:tc>
                <a:tc>
                  <a:txBody>
                    <a:bodyPr/>
                    <a:lstStyle/>
                    <a:p>
                      <a:pPr algn="ctr"/>
                      <a:r>
                        <a:rPr lang="en-US" dirty="0" smtClean="0"/>
                        <a:t>0.0192</a:t>
                      </a:r>
                      <a:endParaRPr lang="en-US" dirty="0"/>
                    </a:p>
                  </a:txBody>
                  <a:tcPr/>
                </a:tc>
                <a:tc>
                  <a:txBody>
                    <a:bodyPr/>
                    <a:lstStyle/>
                    <a:p>
                      <a:pPr algn="ctr"/>
                      <a:r>
                        <a:rPr lang="en-US" dirty="0" smtClean="0"/>
                        <a:t>6</a:t>
                      </a:r>
                      <a:endParaRPr lang="en-US" dirty="0"/>
                    </a:p>
                  </a:txBody>
                  <a:tcPr/>
                </a:tc>
              </a:tr>
              <a:tr h="571500">
                <a:tc>
                  <a:txBody>
                    <a:bodyPr/>
                    <a:lstStyle/>
                    <a:p>
                      <a:pPr algn="ctr"/>
                      <a:r>
                        <a:rPr lang="en-US" dirty="0" smtClean="0"/>
                        <a:t>Monday</a:t>
                      </a:r>
                      <a:endParaRPr lang="en-US" dirty="0"/>
                    </a:p>
                  </a:txBody>
                  <a:tcPr/>
                </a:tc>
                <a:tc>
                  <a:txBody>
                    <a:bodyPr/>
                    <a:lstStyle/>
                    <a:p>
                      <a:pPr algn="ctr"/>
                      <a:r>
                        <a:rPr lang="en-US" dirty="0" smtClean="0"/>
                        <a:t>0.0089</a:t>
                      </a:r>
                      <a:endParaRPr lang="en-US" dirty="0"/>
                    </a:p>
                  </a:txBody>
                  <a:tcPr/>
                </a:tc>
                <a:tc>
                  <a:txBody>
                    <a:bodyPr/>
                    <a:lstStyle/>
                    <a:p>
                      <a:pPr algn="ctr"/>
                      <a:r>
                        <a:rPr lang="en-US" dirty="0" smtClean="0"/>
                        <a:t>1</a:t>
                      </a:r>
                      <a:endParaRPr lang="en-US" dirty="0"/>
                    </a:p>
                  </a:txBody>
                  <a:tcPr/>
                </a:tc>
              </a:tr>
              <a:tr h="571500">
                <a:tc>
                  <a:txBody>
                    <a:bodyPr/>
                    <a:lstStyle/>
                    <a:p>
                      <a:pPr algn="ctr"/>
                      <a:r>
                        <a:rPr lang="en-US" dirty="0" smtClean="0"/>
                        <a:t>Tuesday</a:t>
                      </a:r>
                      <a:endParaRPr lang="en-US" dirty="0"/>
                    </a:p>
                  </a:txBody>
                  <a:tcPr/>
                </a:tc>
                <a:tc>
                  <a:txBody>
                    <a:bodyPr/>
                    <a:lstStyle/>
                    <a:p>
                      <a:pPr algn="ctr"/>
                      <a:r>
                        <a:rPr lang="en-US" dirty="0" smtClean="0"/>
                        <a:t>0.0072</a:t>
                      </a:r>
                      <a:endParaRPr lang="en-US" dirty="0"/>
                    </a:p>
                  </a:txBody>
                  <a:tcPr/>
                </a:tc>
                <a:tc>
                  <a:txBody>
                    <a:bodyPr/>
                    <a:lstStyle/>
                    <a:p>
                      <a:pPr algn="ctr"/>
                      <a:r>
                        <a:rPr lang="en-US" dirty="0" smtClean="0"/>
                        <a:t>2</a:t>
                      </a:r>
                      <a:endParaRPr lang="en-US" dirty="0"/>
                    </a:p>
                  </a:txBody>
                  <a:tcPr/>
                </a:tc>
              </a:tr>
              <a:tr h="571500">
                <a:tc>
                  <a:txBody>
                    <a:bodyPr/>
                    <a:lstStyle/>
                    <a:p>
                      <a:pPr algn="ctr"/>
                      <a:r>
                        <a:rPr lang="en-US" dirty="0" smtClean="0"/>
                        <a:t>Wednesday</a:t>
                      </a:r>
                      <a:endParaRPr lang="en-US" dirty="0"/>
                    </a:p>
                  </a:txBody>
                  <a:tcPr/>
                </a:tc>
                <a:tc>
                  <a:txBody>
                    <a:bodyPr/>
                    <a:lstStyle/>
                    <a:p>
                      <a:pPr algn="ctr"/>
                      <a:r>
                        <a:rPr lang="en-US" dirty="0" smtClean="0"/>
                        <a:t>0.0016</a:t>
                      </a:r>
                      <a:endParaRPr lang="en-US" dirty="0"/>
                    </a:p>
                  </a:txBody>
                  <a:tcPr/>
                </a:tc>
                <a:tc>
                  <a:txBody>
                    <a:bodyPr/>
                    <a:lstStyle/>
                    <a:p>
                      <a:pPr algn="ctr"/>
                      <a:r>
                        <a:rPr lang="en-US" dirty="0" smtClean="0"/>
                        <a:t>7</a:t>
                      </a:r>
                      <a:endParaRPr lang="en-US" dirty="0"/>
                    </a:p>
                  </a:txBody>
                  <a:tcPr/>
                </a:tc>
              </a:tr>
              <a:tr h="571500">
                <a:tc>
                  <a:txBody>
                    <a:bodyPr/>
                    <a:lstStyle/>
                    <a:p>
                      <a:pPr algn="ctr"/>
                      <a:r>
                        <a:rPr lang="en-US" dirty="0" smtClean="0"/>
                        <a:t>Thursday</a:t>
                      </a:r>
                      <a:endParaRPr lang="en-US" dirty="0"/>
                    </a:p>
                  </a:txBody>
                  <a:tcPr/>
                </a:tc>
                <a:tc>
                  <a:txBody>
                    <a:bodyPr/>
                    <a:lstStyle/>
                    <a:p>
                      <a:pPr algn="ctr"/>
                      <a:r>
                        <a:rPr lang="en-US" dirty="0" smtClean="0"/>
                        <a:t>0.0070</a:t>
                      </a:r>
                      <a:endParaRPr lang="en-US" dirty="0"/>
                    </a:p>
                  </a:txBody>
                  <a:tcPr/>
                </a:tc>
                <a:tc>
                  <a:txBody>
                    <a:bodyPr/>
                    <a:lstStyle/>
                    <a:p>
                      <a:pPr algn="ctr"/>
                      <a:r>
                        <a:rPr lang="en-US" dirty="0" smtClean="0"/>
                        <a:t>3</a:t>
                      </a:r>
                      <a:endParaRPr lang="en-US" dirty="0"/>
                    </a:p>
                  </a:txBody>
                  <a:tcPr/>
                </a:tc>
              </a:tr>
              <a:tr h="571500">
                <a:tc>
                  <a:txBody>
                    <a:bodyPr/>
                    <a:lstStyle/>
                    <a:p>
                      <a:pPr algn="ctr"/>
                      <a:r>
                        <a:rPr lang="en-US" dirty="0" smtClean="0"/>
                        <a:t>Friday</a:t>
                      </a:r>
                      <a:endParaRPr lang="en-US" dirty="0"/>
                    </a:p>
                  </a:txBody>
                  <a:tcPr/>
                </a:tc>
                <a:tc>
                  <a:txBody>
                    <a:bodyPr/>
                    <a:lstStyle/>
                    <a:p>
                      <a:pPr algn="ctr"/>
                      <a:r>
                        <a:rPr lang="en-US" dirty="0" smtClean="0"/>
                        <a:t>0.0023</a:t>
                      </a:r>
                      <a:endParaRPr lang="en-US" dirty="0"/>
                    </a:p>
                  </a:txBody>
                  <a:tcPr/>
                </a:tc>
                <a:tc>
                  <a:txBody>
                    <a:bodyPr/>
                    <a:lstStyle/>
                    <a:p>
                      <a:pPr algn="ctr"/>
                      <a:r>
                        <a:rPr lang="en-US" dirty="0" smtClean="0"/>
                        <a:t>5</a:t>
                      </a:r>
                      <a:endParaRPr lang="en-US" dirty="0"/>
                    </a:p>
                  </a:txBody>
                  <a:tcPr/>
                </a:tc>
              </a:tr>
              <a:tr h="571500">
                <a:tc>
                  <a:txBody>
                    <a:bodyPr/>
                    <a:lstStyle/>
                    <a:p>
                      <a:pPr algn="ctr"/>
                      <a:r>
                        <a:rPr lang="en-US" dirty="0" smtClean="0"/>
                        <a:t>Saturday</a:t>
                      </a:r>
                      <a:endParaRPr lang="en-US" dirty="0"/>
                    </a:p>
                  </a:txBody>
                  <a:tcPr/>
                </a:tc>
                <a:tc>
                  <a:txBody>
                    <a:bodyPr/>
                    <a:lstStyle/>
                    <a:p>
                      <a:pPr algn="ctr"/>
                      <a:r>
                        <a:rPr lang="en-US" dirty="0" smtClean="0"/>
                        <a:t>0.0053</a:t>
                      </a:r>
                      <a:endParaRPr lang="en-US" dirty="0"/>
                    </a:p>
                  </a:txBody>
                  <a:tcPr/>
                </a:tc>
                <a:tc>
                  <a:txBody>
                    <a:bodyPr/>
                    <a:lstStyle/>
                    <a:p>
                      <a:pPr algn="ctr"/>
                      <a:r>
                        <a:rPr lang="en-US" dirty="0" smtClean="0"/>
                        <a:t>4</a:t>
                      </a:r>
                      <a:endParaRPr lang="en-US" dirty="0"/>
                    </a:p>
                  </a:txBody>
                  <a:tcPr/>
                </a:tc>
              </a:tr>
            </a:tbl>
          </a:graphicData>
        </a:graphic>
      </p:graphicFrame>
      <p:sp>
        <p:nvSpPr>
          <p:cNvPr id="4" name="Content Placeholder 3"/>
          <p:cNvSpPr>
            <a:spLocks noGrp="1"/>
          </p:cNvSpPr>
          <p:nvPr>
            <p:ph sz="half" idx="2"/>
          </p:nvPr>
        </p:nvSpPr>
        <p:spPr>
          <a:xfrm>
            <a:off x="6172200" y="1799773"/>
            <a:ext cx="5334000" cy="4572000"/>
          </a:xfrm>
        </p:spPr>
        <p:txBody>
          <a:bodyPr>
            <a:normAutofit/>
          </a:bodyPr>
          <a:lstStyle/>
          <a:p>
            <a:r>
              <a:rPr lang="en-US" dirty="0" smtClean="0"/>
              <a:t>We performed 7 regressions to determine if the day of the week mattered for how large the total visit amount is for beer transactions.</a:t>
            </a:r>
          </a:p>
          <a:p>
            <a:r>
              <a:rPr lang="en-US" dirty="0" smtClean="0"/>
              <a:t>The overall findings are below:</a:t>
            </a:r>
          </a:p>
          <a:p>
            <a:pPr lvl="1"/>
            <a:r>
              <a:rPr lang="en-US" dirty="0" smtClean="0"/>
              <a:t>The analysis found that there is a high correlation between beer transactions on a Monday and the total visit amount to the store.</a:t>
            </a:r>
          </a:p>
          <a:p>
            <a:pPr lvl="1"/>
            <a:r>
              <a:rPr lang="en-US" dirty="0" smtClean="0"/>
              <a:t>The analysis also found that there is a very low correlation between the numbers of beer transactions on Wednesday and the total visit amount to the store.</a:t>
            </a:r>
            <a:endParaRPr lang="en-US" dirty="0"/>
          </a:p>
        </p:txBody>
      </p:sp>
    </p:spTree>
    <p:extLst>
      <p:ext uri="{BB962C8B-B14F-4D97-AF65-F5344CB8AC3E}">
        <p14:creationId xmlns:p14="http://schemas.microsoft.com/office/powerpoint/2010/main" val="2384909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half" idx="1"/>
          </p:nvPr>
        </p:nvSpPr>
        <p:spPr>
          <a:xfrm>
            <a:off x="685800" y="1574800"/>
            <a:ext cx="5334000" cy="5070443"/>
          </a:xfrm>
        </p:spPr>
        <p:txBody>
          <a:bodyPr>
            <a:normAutofit fontScale="92500" lnSpcReduction="10000"/>
          </a:bodyPr>
          <a:lstStyle/>
          <a:p>
            <a:r>
              <a:rPr lang="en-US" dirty="0" smtClean="0"/>
              <a:t>Decision Tree’s are used to analyze each individual independent variable and determine which variable best predicts the dependent variable.</a:t>
            </a:r>
          </a:p>
          <a:p>
            <a:pPr lvl="1"/>
            <a:r>
              <a:rPr lang="en-US" dirty="0" smtClean="0"/>
              <a:t>In the first Decision Tree analysis we are looking </a:t>
            </a:r>
            <a:r>
              <a:rPr lang="en-US" dirty="0"/>
              <a:t>to find out if the </a:t>
            </a:r>
            <a:r>
              <a:rPr lang="en-US" dirty="0" smtClean="0"/>
              <a:t>Total Visit Amount </a:t>
            </a:r>
            <a:r>
              <a:rPr lang="en-US" dirty="0"/>
              <a:t>affects the likelihood of how the member will pay for their </a:t>
            </a:r>
            <a:r>
              <a:rPr lang="en-US" dirty="0" smtClean="0"/>
              <a:t>visit. We </a:t>
            </a:r>
            <a:r>
              <a:rPr lang="en-US" dirty="0"/>
              <a:t>also want to know if </a:t>
            </a:r>
            <a:r>
              <a:rPr lang="en-US" dirty="0" smtClean="0"/>
              <a:t>the </a:t>
            </a:r>
            <a:r>
              <a:rPr lang="en-US" dirty="0"/>
              <a:t>member’s zip code </a:t>
            </a:r>
            <a:r>
              <a:rPr lang="en-US" dirty="0" smtClean="0"/>
              <a:t>has </a:t>
            </a:r>
            <a:r>
              <a:rPr lang="en-US" dirty="0"/>
              <a:t>any influence on this </a:t>
            </a:r>
            <a:r>
              <a:rPr lang="en-US" dirty="0" smtClean="0"/>
              <a:t>scenario.</a:t>
            </a:r>
          </a:p>
          <a:p>
            <a:pPr lvl="1"/>
            <a:r>
              <a:rPr lang="en-US" dirty="0" smtClean="0"/>
              <a:t>Findings:</a:t>
            </a:r>
          </a:p>
          <a:p>
            <a:pPr lvl="2"/>
            <a:r>
              <a:rPr lang="en-US" dirty="0" smtClean="0"/>
              <a:t>Because the member’s zip code no longer shows up in the variable report we can conclude that is irrelevant to the data.</a:t>
            </a:r>
          </a:p>
          <a:p>
            <a:pPr lvl="2"/>
            <a:r>
              <a:rPr lang="en-US" dirty="0" smtClean="0"/>
              <a:t>Based on the leaves, we found that if the Total Visit Amount is greater than or equal to 129.24 then there is a 40.3% chance that this will affect the Tender Type.</a:t>
            </a:r>
          </a:p>
          <a:p>
            <a:pPr lvl="2"/>
            <a:endParaRPr lang="en-US" dirty="0" smtClean="0"/>
          </a:p>
          <a:p>
            <a:pPr lvl="1"/>
            <a:endParaRPr lang="en-US" dirty="0" smtClean="0"/>
          </a:p>
          <a:p>
            <a:pPr marL="0" indent="0">
              <a:buNone/>
            </a:pP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10693"/>
            <a:ext cx="5814588" cy="4834551"/>
          </a:xfrm>
        </p:spPr>
      </p:pic>
    </p:spTree>
    <p:extLst>
      <p:ext uri="{BB962C8B-B14F-4D97-AF65-F5344CB8AC3E}">
        <p14:creationId xmlns:p14="http://schemas.microsoft.com/office/powerpoint/2010/main" val="240987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t>
            </a:r>
            <a:r>
              <a:rPr lang="en-US" dirty="0" err="1" smtClean="0"/>
              <a:t>Cont</a:t>
            </a:r>
            <a:r>
              <a:rPr lang="en-US" dirty="0" smtClean="0"/>
              <a:t>…</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The Decision Tree to the right looks to answer the following question: Does the Total Scan Amount and the Day of the Week affect the likelihood that a members transaction includes beer?</a:t>
            </a:r>
          </a:p>
          <a:p>
            <a:pPr lvl="1"/>
            <a:r>
              <a:rPr lang="en-US" dirty="0" smtClean="0"/>
              <a:t>Findings: </a:t>
            </a:r>
          </a:p>
          <a:p>
            <a:pPr lvl="2"/>
            <a:r>
              <a:rPr lang="en-US" dirty="0" smtClean="0"/>
              <a:t>Due to the fact that the Variable report includes all independent variables we can conclude that all variables were relevant to the completion of the analysis.</a:t>
            </a:r>
          </a:p>
          <a:p>
            <a:pPr lvl="2"/>
            <a:r>
              <a:rPr lang="en-US" dirty="0" smtClean="0"/>
              <a:t> Based </a:t>
            </a:r>
            <a:r>
              <a:rPr lang="en-US" dirty="0"/>
              <a:t>on the leaves, we found that if the Total </a:t>
            </a:r>
            <a:r>
              <a:rPr lang="en-US" dirty="0" smtClean="0"/>
              <a:t>Scan </a:t>
            </a:r>
            <a:r>
              <a:rPr lang="en-US" dirty="0"/>
              <a:t>Amount is </a:t>
            </a:r>
            <a:r>
              <a:rPr lang="en-US" dirty="0" smtClean="0"/>
              <a:t>less </a:t>
            </a:r>
            <a:r>
              <a:rPr lang="en-US" dirty="0"/>
              <a:t>than or equal to </a:t>
            </a:r>
            <a:r>
              <a:rPr lang="en-US" dirty="0" smtClean="0"/>
              <a:t>21.26 </a:t>
            </a:r>
            <a:r>
              <a:rPr lang="en-US" dirty="0"/>
              <a:t>then there is a </a:t>
            </a:r>
            <a:r>
              <a:rPr lang="en-US" dirty="0" smtClean="0"/>
              <a:t>43.7% </a:t>
            </a:r>
            <a:r>
              <a:rPr lang="en-US" dirty="0"/>
              <a:t>chance that this will affect the </a:t>
            </a:r>
            <a:r>
              <a:rPr lang="en-US" dirty="0" smtClean="0"/>
              <a:t>members decision to purchase beer.</a:t>
            </a:r>
            <a:endParaRPr lang="en-US" dirty="0"/>
          </a:p>
          <a:p>
            <a:pPr lvl="2"/>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62675" y="1841500"/>
            <a:ext cx="5626100" cy="4787900"/>
          </a:xfrm>
        </p:spPr>
      </p:pic>
    </p:spTree>
    <p:extLst>
      <p:ext uri="{BB962C8B-B14F-4D97-AF65-F5344CB8AC3E}">
        <p14:creationId xmlns:p14="http://schemas.microsoft.com/office/powerpoint/2010/main" val="36893623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1368</TotalTime>
  <Words>921</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Assignment 5 presentation</vt:lpstr>
      <vt:lpstr>Table of Contents</vt:lpstr>
      <vt:lpstr>Associations</vt:lpstr>
      <vt:lpstr>ASSOCIATION Cont…</vt:lpstr>
      <vt:lpstr>Clusters</vt:lpstr>
      <vt:lpstr>Clusters Cont…</vt:lpstr>
      <vt:lpstr>Regression ANALYSIS</vt:lpstr>
      <vt:lpstr>Decision Tree</vt:lpstr>
      <vt:lpstr>Decision Tree Cont…</vt:lpstr>
      <vt:lpstr>Recommendations to Store Manager </vt:lpstr>
    </vt:vector>
  </TitlesOfParts>
  <Company>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 presentation</dc:title>
  <dc:creator>Frederick, Imani</dc:creator>
  <cp:lastModifiedBy>Microsoft account</cp:lastModifiedBy>
  <cp:revision>23</cp:revision>
  <dcterms:created xsi:type="dcterms:W3CDTF">2015-12-01T18:06:32Z</dcterms:created>
  <dcterms:modified xsi:type="dcterms:W3CDTF">2015-12-04T09:35:04Z</dcterms:modified>
</cp:coreProperties>
</file>