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8"/>
  </p:notesMasterIdLst>
  <p:sldIdLst>
    <p:sldId id="256" r:id="rId2"/>
    <p:sldId id="283" r:id="rId3"/>
    <p:sldId id="257" r:id="rId4"/>
    <p:sldId id="259" r:id="rId5"/>
    <p:sldId id="276" r:id="rId6"/>
    <p:sldId id="260" r:id="rId7"/>
    <p:sldId id="281" r:id="rId8"/>
    <p:sldId id="280" r:id="rId9"/>
    <p:sldId id="261" r:id="rId10"/>
    <p:sldId id="262" r:id="rId11"/>
    <p:sldId id="263" r:id="rId12"/>
    <p:sldId id="272" r:id="rId13"/>
    <p:sldId id="264" r:id="rId14"/>
    <p:sldId id="282" r:id="rId15"/>
    <p:sldId id="265" r:id="rId16"/>
    <p:sldId id="266" r:id="rId17"/>
    <p:sldId id="267" r:id="rId18"/>
    <p:sldId id="268" r:id="rId19"/>
    <p:sldId id="271" r:id="rId20"/>
    <p:sldId id="269" r:id="rId21"/>
    <p:sldId id="270" r:id="rId22"/>
    <p:sldId id="274" r:id="rId23"/>
    <p:sldId id="275" r:id="rId24"/>
    <p:sldId id="273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849" autoAdjust="0"/>
  </p:normalViewPr>
  <p:slideViewPr>
    <p:cSldViewPr snapToGrid="0">
      <p:cViewPr varScale="1">
        <p:scale>
          <a:sx n="65" d="100"/>
          <a:sy n="65" d="100"/>
        </p:scale>
        <p:origin x="-128" y="-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ColorStyle" Target="colors1.xml"/><Relationship Id="rId3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Relationship Id="rId2" Type="http://schemas.microsoft.com/office/2011/relationships/chartColorStyle" Target="colors6.xml"/><Relationship Id="rId3" Type="http://schemas.microsoft.com/office/2011/relationships/chartStyle" Target="style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mstrong2\Documents\Big%20Data\Lectures\Stats101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mstrong2\Documents\Big%20Data\Lectures\Stats101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ColorStyle" Target="colors2.xml"/><Relationship Id="rId3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ColorStyle" Target="colors3.xml"/><Relationship Id="rId3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ColorStyle" Target="colors4.xml"/><Relationship Id="rId3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Relationship Id="rId2" Type="http://schemas.microsoft.com/office/2011/relationships/chartColorStyle" Target="colors5.xml"/><Relationship Id="rId3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82045442496"/>
          <c:y val="0.0648871402212836"/>
          <c:w val="0.853065363062816"/>
          <c:h val="0.8139719113122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Wins</c:v>
                </c:pt>
                <c:pt idx="1">
                  <c:v>Losses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12.0</c:v>
                </c:pt>
                <c:pt idx="1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931784"/>
        <c:axId val="2120935464"/>
      </c:barChart>
      <c:catAx>
        <c:axId val="2120931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935464"/>
        <c:crosses val="autoZero"/>
        <c:auto val="1"/>
        <c:lblAlgn val="ctr"/>
        <c:lblOffset val="100"/>
        <c:noMultiLvlLbl val="0"/>
      </c:catAx>
      <c:valAx>
        <c:axId val="2120935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931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Histogram Visits/Day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Spiked!$A$2:$A$33</c:f>
              <c:strCach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More</c:v>
                </c:pt>
              </c:strCache>
            </c:strRef>
          </c:cat>
          <c:val>
            <c:numRef>
              <c:f>Spiked!$B$2:$B$33</c:f>
              <c:numCache>
                <c:formatCode>General</c:formatCode>
                <c:ptCount val="32"/>
                <c:pt idx="0">
                  <c:v>15.0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15.0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15.0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15.0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15.0</c:v>
                </c:pt>
                <c:pt idx="29">
                  <c:v>1.0</c:v>
                </c:pt>
                <c:pt idx="30">
                  <c:v>1.0</c:v>
                </c:pt>
                <c:pt idx="3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332008"/>
        <c:axId val="2120326424"/>
      </c:barChart>
      <c:catAx>
        <c:axId val="21203320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326424"/>
        <c:crosses val="autoZero"/>
        <c:auto val="1"/>
        <c:lblAlgn val="ctr"/>
        <c:lblOffset val="100"/>
        <c:noMultiLvlLbl val="0"/>
      </c:catAx>
      <c:valAx>
        <c:axId val="212032642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332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Histogram Visits/Day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Spiked!$A$2:$A$33</c:f>
              <c:strCach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More</c:v>
                </c:pt>
              </c:strCache>
            </c:strRef>
          </c:cat>
          <c:val>
            <c:numRef>
              <c:f>Spiked!$B$2:$B$33</c:f>
              <c:numCache>
                <c:formatCode>General</c:formatCode>
                <c:ptCount val="32"/>
                <c:pt idx="0">
                  <c:v>15.0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15.0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15.0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15.0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15.0</c:v>
                </c:pt>
                <c:pt idx="29">
                  <c:v>1.0</c:v>
                </c:pt>
                <c:pt idx="30">
                  <c:v>1.0</c:v>
                </c:pt>
                <c:pt idx="3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290664"/>
        <c:axId val="2120285112"/>
      </c:barChart>
      <c:lineChart>
        <c:grouping val="standard"/>
        <c:varyColors val="0"/>
        <c:ser>
          <c:idx val="1"/>
          <c:order val="1"/>
          <c:tx>
            <c:v>Cumulative %</c:v>
          </c:tx>
          <c:cat>
            <c:strRef>
              <c:f>Spiked!$A$2:$A$33</c:f>
              <c:strCach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More</c:v>
                </c:pt>
              </c:strCache>
            </c:strRef>
          </c:cat>
          <c:val>
            <c:numRef>
              <c:f>Spiked!$C$2:$C$33</c:f>
              <c:numCache>
                <c:formatCode>0.00%</c:formatCode>
                <c:ptCount val="32"/>
                <c:pt idx="0">
                  <c:v>0.148514851485149</c:v>
                </c:pt>
                <c:pt idx="1">
                  <c:v>0.158415841584158</c:v>
                </c:pt>
                <c:pt idx="2">
                  <c:v>0.168316831683168</c:v>
                </c:pt>
                <c:pt idx="3">
                  <c:v>0.178217821782178</c:v>
                </c:pt>
                <c:pt idx="4">
                  <c:v>0.188118811881188</c:v>
                </c:pt>
                <c:pt idx="5">
                  <c:v>0.198019801980198</c:v>
                </c:pt>
                <c:pt idx="6">
                  <c:v>0.207920792079208</c:v>
                </c:pt>
                <c:pt idx="7">
                  <c:v>0.356435643564356</c:v>
                </c:pt>
                <c:pt idx="8">
                  <c:v>0.366336633663366</c:v>
                </c:pt>
                <c:pt idx="9">
                  <c:v>0.376237623762376</c:v>
                </c:pt>
                <c:pt idx="10">
                  <c:v>0.386138613861386</c:v>
                </c:pt>
                <c:pt idx="11">
                  <c:v>0.396039603960396</c:v>
                </c:pt>
                <c:pt idx="12">
                  <c:v>0.405940594059406</c:v>
                </c:pt>
                <c:pt idx="13">
                  <c:v>0.415841584158416</c:v>
                </c:pt>
                <c:pt idx="14">
                  <c:v>0.564356435643564</c:v>
                </c:pt>
                <c:pt idx="15">
                  <c:v>0.574257425742574</c:v>
                </c:pt>
                <c:pt idx="16">
                  <c:v>0.584158415841584</c:v>
                </c:pt>
                <c:pt idx="17">
                  <c:v>0.594059405940594</c:v>
                </c:pt>
                <c:pt idx="18">
                  <c:v>0.603960396039604</c:v>
                </c:pt>
                <c:pt idx="19">
                  <c:v>0.613861386138614</c:v>
                </c:pt>
                <c:pt idx="20">
                  <c:v>0.623762376237624</c:v>
                </c:pt>
                <c:pt idx="21">
                  <c:v>0.772277227722772</c:v>
                </c:pt>
                <c:pt idx="22">
                  <c:v>0.782178217821782</c:v>
                </c:pt>
                <c:pt idx="23">
                  <c:v>0.792079207920792</c:v>
                </c:pt>
                <c:pt idx="24">
                  <c:v>0.801980198019802</c:v>
                </c:pt>
                <c:pt idx="25">
                  <c:v>0.811881188118812</c:v>
                </c:pt>
                <c:pt idx="26">
                  <c:v>0.821782178217822</c:v>
                </c:pt>
                <c:pt idx="27">
                  <c:v>0.831683168316831</c:v>
                </c:pt>
                <c:pt idx="28">
                  <c:v>0.98019801980198</c:v>
                </c:pt>
                <c:pt idx="29">
                  <c:v>0.99009900990099</c:v>
                </c:pt>
                <c:pt idx="30">
                  <c:v>1.0</c:v>
                </c:pt>
                <c:pt idx="31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276408"/>
        <c:axId val="2120279544"/>
      </c:lineChart>
      <c:catAx>
        <c:axId val="2120290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285112"/>
        <c:crosses val="autoZero"/>
        <c:auto val="1"/>
        <c:lblAlgn val="ctr"/>
        <c:lblOffset val="100"/>
        <c:noMultiLvlLbl val="0"/>
      </c:catAx>
      <c:valAx>
        <c:axId val="21202851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290664"/>
        <c:crosses val="autoZero"/>
        <c:crossBetween val="between"/>
      </c:valAx>
      <c:valAx>
        <c:axId val="2120279544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2120276408"/>
        <c:crosses val="max"/>
        <c:crossBetween val="between"/>
      </c:valAx>
      <c:catAx>
        <c:axId val="2120276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027954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Stats</a:t>
            </a:r>
            <a:r>
              <a:rPr lang="en-US" baseline="0" dirty="0" smtClean="0"/>
              <a:t> for 1000 </a:t>
            </a:r>
            <a:r>
              <a:rPr lang="en-US" dirty="0" smtClean="0"/>
              <a:t>Dice</a:t>
            </a:r>
            <a:r>
              <a:rPr lang="en-US" baseline="0" dirty="0" smtClean="0"/>
              <a:t> Rolls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25.0</c:v>
                </c:pt>
                <c:pt idx="1">
                  <c:v>47.0</c:v>
                </c:pt>
                <c:pt idx="2">
                  <c:v>100.0</c:v>
                </c:pt>
                <c:pt idx="3">
                  <c:v>94.0</c:v>
                </c:pt>
                <c:pt idx="4">
                  <c:v>138.0</c:v>
                </c:pt>
                <c:pt idx="5">
                  <c:v>175.0</c:v>
                </c:pt>
                <c:pt idx="6">
                  <c:v>130.0</c:v>
                </c:pt>
                <c:pt idx="7">
                  <c:v>121.0</c:v>
                </c:pt>
                <c:pt idx="8">
                  <c:v>77.0</c:v>
                </c:pt>
                <c:pt idx="9">
                  <c:v>66.0</c:v>
                </c:pt>
                <c:pt idx="10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1745480"/>
        <c:axId val="2121749256"/>
      </c:barChart>
      <c:catAx>
        <c:axId val="2121745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749256"/>
        <c:crosses val="autoZero"/>
        <c:auto val="1"/>
        <c:lblAlgn val="ctr"/>
        <c:lblOffset val="100"/>
        <c:noMultiLvlLbl val="0"/>
      </c:catAx>
      <c:valAx>
        <c:axId val="2121749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1745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Histogram &amp; Cumulative</a:t>
            </a:r>
            <a:r>
              <a:rPr lang="en-US" baseline="0" dirty="0" smtClean="0"/>
              <a:t> %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Stats!$A$2:$A$13</c:f>
              <c:strCach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More</c:v>
                </c:pt>
              </c:strCache>
            </c:strRef>
          </c:cat>
          <c:val>
            <c:numRef>
              <c:f>Stats!$B$2:$B$13</c:f>
              <c:numCache>
                <c:formatCode>General</c:formatCode>
                <c:ptCount val="12"/>
                <c:pt idx="0">
                  <c:v>4.0</c:v>
                </c:pt>
                <c:pt idx="1">
                  <c:v>1.0</c:v>
                </c:pt>
                <c:pt idx="2">
                  <c:v>1.0</c:v>
                </c:pt>
                <c:pt idx="3">
                  <c:v>0.0</c:v>
                </c:pt>
                <c:pt idx="4">
                  <c:v>1.0</c:v>
                </c:pt>
                <c:pt idx="5">
                  <c:v>2.0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1.0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172952"/>
        <c:axId val="2121178664"/>
      </c:barChart>
      <c:lineChart>
        <c:grouping val="standard"/>
        <c:varyColors val="0"/>
        <c:ser>
          <c:idx val="1"/>
          <c:order val="1"/>
          <c:tx>
            <c:v>Cumulative %</c:v>
          </c:tx>
          <c:cat>
            <c:strRef>
              <c:f>Stats!$A$2:$A$13</c:f>
              <c:strCach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More</c:v>
                </c:pt>
              </c:strCache>
            </c:strRef>
          </c:cat>
          <c:val>
            <c:numRef>
              <c:f>Stats!$C$2:$C$13</c:f>
              <c:numCache>
                <c:formatCode>0.00%</c:formatCode>
                <c:ptCount val="12"/>
                <c:pt idx="0">
                  <c:v>0.363636363636364</c:v>
                </c:pt>
                <c:pt idx="1">
                  <c:v>0.454545454545454</c:v>
                </c:pt>
                <c:pt idx="2">
                  <c:v>0.545454545454545</c:v>
                </c:pt>
                <c:pt idx="3">
                  <c:v>0.545454545454545</c:v>
                </c:pt>
                <c:pt idx="4">
                  <c:v>0.636363636363636</c:v>
                </c:pt>
                <c:pt idx="5">
                  <c:v>0.818181818181818</c:v>
                </c:pt>
                <c:pt idx="6">
                  <c:v>0.818181818181818</c:v>
                </c:pt>
                <c:pt idx="7">
                  <c:v>0.909090909090909</c:v>
                </c:pt>
                <c:pt idx="8">
                  <c:v>0.909090909090909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1187384"/>
        <c:axId val="2121184232"/>
      </c:lineChart>
      <c:catAx>
        <c:axId val="2121172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Dice</a:t>
                </a:r>
                <a:r>
                  <a:rPr lang="en-US" baseline="0"/>
                  <a:t> Roll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1178664"/>
        <c:crosses val="autoZero"/>
        <c:auto val="1"/>
        <c:lblAlgn val="ctr"/>
        <c:lblOffset val="100"/>
        <c:noMultiLvlLbl val="0"/>
      </c:catAx>
      <c:valAx>
        <c:axId val="212117866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1172952"/>
        <c:crosses val="autoZero"/>
        <c:crossBetween val="between"/>
      </c:valAx>
      <c:valAx>
        <c:axId val="212118423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2121187384"/>
        <c:crosses val="max"/>
        <c:crossBetween val="between"/>
      </c:valAx>
      <c:catAx>
        <c:axId val="2121187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1184232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Histogram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Stats!$A$2:$A$13</c:f>
              <c:strCache>
                <c:ptCount val="12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More</c:v>
                </c:pt>
              </c:strCache>
            </c:strRef>
          </c:cat>
          <c:val>
            <c:numRef>
              <c:f>Stats!$B$2:$B$13</c:f>
              <c:numCache>
                <c:formatCode>General</c:formatCode>
                <c:ptCount val="12"/>
                <c:pt idx="0">
                  <c:v>4.0</c:v>
                </c:pt>
                <c:pt idx="1">
                  <c:v>1.0</c:v>
                </c:pt>
                <c:pt idx="2">
                  <c:v>1.0</c:v>
                </c:pt>
                <c:pt idx="3">
                  <c:v>0.0</c:v>
                </c:pt>
                <c:pt idx="4">
                  <c:v>1.0</c:v>
                </c:pt>
                <c:pt idx="5">
                  <c:v>2.0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1.0</c:v>
                </c:pt>
                <c:pt idx="10">
                  <c:v>0.0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1208888"/>
        <c:axId val="2121214584"/>
      </c:barChart>
      <c:catAx>
        <c:axId val="2121208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Dice</a:t>
                </a:r>
                <a:r>
                  <a:rPr lang="en-US" baseline="0"/>
                  <a:t> Roll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1214584"/>
        <c:crosses val="autoZero"/>
        <c:auto val="1"/>
        <c:lblAlgn val="ctr"/>
        <c:lblOffset val="100"/>
        <c:noMultiLvlLbl val="0"/>
      </c:catAx>
      <c:valAx>
        <c:axId val="21212145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12088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5.0</c:v>
                </c:pt>
                <c:pt idx="7">
                  <c:v>4.0</c:v>
                </c:pt>
                <c:pt idx="8">
                  <c:v>3.0</c:v>
                </c:pt>
                <c:pt idx="9">
                  <c:v>2.0</c:v>
                </c:pt>
                <c:pt idx="1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120595752"/>
        <c:axId val="2120591960"/>
      </c:barChart>
      <c:catAx>
        <c:axId val="212059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91960"/>
        <c:crosses val="autoZero"/>
        <c:auto val="1"/>
        <c:lblAlgn val="ctr"/>
        <c:lblOffset val="100"/>
        <c:noMultiLvlLbl val="0"/>
      </c:catAx>
      <c:valAx>
        <c:axId val="2120591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95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5.0</c:v>
                </c:pt>
                <c:pt idx="7">
                  <c:v>4.0</c:v>
                </c:pt>
                <c:pt idx="8">
                  <c:v>3.0</c:v>
                </c:pt>
                <c:pt idx="9">
                  <c:v>2.0</c:v>
                </c:pt>
                <c:pt idx="1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555384"/>
        <c:axId val="2120551592"/>
      </c:barChart>
      <c:catAx>
        <c:axId val="2120555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51592"/>
        <c:crosses val="autoZero"/>
        <c:auto val="1"/>
        <c:lblAlgn val="ctr"/>
        <c:lblOffset val="100"/>
        <c:noMultiLvlLbl val="0"/>
      </c:catAx>
      <c:valAx>
        <c:axId val="2120551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55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80978747239588"/>
          <c:y val="0.0943910968099937"/>
          <c:w val="0.885925019797709"/>
          <c:h val="0.776299276650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3.0</c:v>
                </c:pt>
                <c:pt idx="1">
                  <c:v>5.0</c:v>
                </c:pt>
                <c:pt idx="2">
                  <c:v>6.0</c:v>
                </c:pt>
                <c:pt idx="3">
                  <c:v>6.0</c:v>
                </c:pt>
                <c:pt idx="4">
                  <c:v>4.0</c:v>
                </c:pt>
                <c:pt idx="5">
                  <c:v>2.0</c:v>
                </c:pt>
                <c:pt idx="6">
                  <c:v>2.0</c:v>
                </c:pt>
                <c:pt idx="7">
                  <c:v>1.0</c:v>
                </c:pt>
                <c:pt idx="8">
                  <c:v>1.0</c:v>
                </c:pt>
                <c:pt idx="9">
                  <c:v>2.0</c:v>
                </c:pt>
                <c:pt idx="10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525752"/>
        <c:axId val="2120521960"/>
      </c:barChart>
      <c:catAx>
        <c:axId val="212052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21960"/>
        <c:crosses val="autoZero"/>
        <c:auto val="1"/>
        <c:lblAlgn val="ctr"/>
        <c:lblOffset val="100"/>
        <c:noMultiLvlLbl val="0"/>
      </c:catAx>
      <c:valAx>
        <c:axId val="2120521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525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2.0</c:v>
                </c:pt>
                <c:pt idx="1">
                  <c:v>3.0</c:v>
                </c:pt>
                <c:pt idx="2">
                  <c:v>4.0</c:v>
                </c:pt>
                <c:pt idx="3">
                  <c:v>5.0</c:v>
                </c:pt>
                <c:pt idx="4">
                  <c:v>6.0</c:v>
                </c:pt>
                <c:pt idx="5">
                  <c:v>7.0</c:v>
                </c:pt>
                <c:pt idx="6">
                  <c:v>8.0</c:v>
                </c:pt>
                <c:pt idx="7">
                  <c:v>9.0</c:v>
                </c:pt>
                <c:pt idx="8">
                  <c:v>10.0</c:v>
                </c:pt>
                <c:pt idx="9">
                  <c:v>11.0</c:v>
                </c:pt>
                <c:pt idx="10">
                  <c:v>12.0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2.0</c:v>
                </c:pt>
                <c:pt idx="4">
                  <c:v>3.0</c:v>
                </c:pt>
                <c:pt idx="5">
                  <c:v>3.0</c:v>
                </c:pt>
                <c:pt idx="6">
                  <c:v>5.0</c:v>
                </c:pt>
                <c:pt idx="7">
                  <c:v>5.0</c:v>
                </c:pt>
                <c:pt idx="8">
                  <c:v>6.0</c:v>
                </c:pt>
                <c:pt idx="9">
                  <c:v>4.0</c:v>
                </c:pt>
                <c:pt idx="10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0484360"/>
        <c:axId val="2120480568"/>
      </c:barChart>
      <c:catAx>
        <c:axId val="212048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480568"/>
        <c:crosses val="autoZero"/>
        <c:auto val="1"/>
        <c:lblAlgn val="ctr"/>
        <c:lblOffset val="100"/>
        <c:noMultiLvlLbl val="0"/>
      </c:catAx>
      <c:valAx>
        <c:axId val="2120480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48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Histogram Visits/day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Steady!$A$2:$A$33</c:f>
              <c:strCach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More</c:v>
                </c:pt>
              </c:strCache>
            </c:strRef>
          </c:cat>
          <c:val>
            <c:numRef>
              <c:f>Steady!$B$2:$B$33</c:f>
              <c:numCache>
                <c:formatCode>General</c:formatCode>
                <c:ptCount val="32"/>
                <c:pt idx="0">
                  <c:v>5.0</c:v>
                </c:pt>
                <c:pt idx="1">
                  <c:v>5.0</c:v>
                </c:pt>
                <c:pt idx="2">
                  <c:v>5.0</c:v>
                </c:pt>
                <c:pt idx="3">
                  <c:v>5.0</c:v>
                </c:pt>
                <c:pt idx="4">
                  <c:v>5.0</c:v>
                </c:pt>
                <c:pt idx="5">
                  <c:v>5.0</c:v>
                </c:pt>
                <c:pt idx="6">
                  <c:v>5.0</c:v>
                </c:pt>
                <c:pt idx="7">
                  <c:v>5.0</c:v>
                </c:pt>
                <c:pt idx="8">
                  <c:v>5.0</c:v>
                </c:pt>
                <c:pt idx="9">
                  <c:v>5.0</c:v>
                </c:pt>
                <c:pt idx="10">
                  <c:v>5.0</c:v>
                </c:pt>
                <c:pt idx="11">
                  <c:v>5.0</c:v>
                </c:pt>
                <c:pt idx="12">
                  <c:v>5.0</c:v>
                </c:pt>
                <c:pt idx="13">
                  <c:v>5.0</c:v>
                </c:pt>
                <c:pt idx="14">
                  <c:v>5.0</c:v>
                </c:pt>
                <c:pt idx="15">
                  <c:v>5.0</c:v>
                </c:pt>
                <c:pt idx="16">
                  <c:v>5.0</c:v>
                </c:pt>
                <c:pt idx="17">
                  <c:v>5.0</c:v>
                </c:pt>
                <c:pt idx="18">
                  <c:v>5.0</c:v>
                </c:pt>
                <c:pt idx="19">
                  <c:v>5.0</c:v>
                </c:pt>
                <c:pt idx="20">
                  <c:v>5.0</c:v>
                </c:pt>
                <c:pt idx="21">
                  <c:v>5.0</c:v>
                </c:pt>
                <c:pt idx="22">
                  <c:v>5.0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  <c:pt idx="26">
                  <c:v>5.0</c:v>
                </c:pt>
                <c:pt idx="27">
                  <c:v>5.0</c:v>
                </c:pt>
                <c:pt idx="28">
                  <c:v>5.0</c:v>
                </c:pt>
                <c:pt idx="29">
                  <c:v>5.0</c:v>
                </c:pt>
                <c:pt idx="30">
                  <c:v>5.0</c:v>
                </c:pt>
                <c:pt idx="3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420440"/>
        <c:axId val="2120414856"/>
      </c:barChart>
      <c:catAx>
        <c:axId val="2120420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414856"/>
        <c:crosses val="autoZero"/>
        <c:auto val="1"/>
        <c:lblAlgn val="ctr"/>
        <c:lblOffset val="100"/>
        <c:noMultiLvlLbl val="0"/>
      </c:catAx>
      <c:valAx>
        <c:axId val="212041485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4204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Histogram + Cum %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cat>
            <c:strRef>
              <c:f>Steady!$A$2:$A$33</c:f>
              <c:strCach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More</c:v>
                </c:pt>
              </c:strCache>
            </c:strRef>
          </c:cat>
          <c:val>
            <c:numRef>
              <c:f>Steady!$B$2:$B$33</c:f>
              <c:numCache>
                <c:formatCode>General</c:formatCode>
                <c:ptCount val="32"/>
                <c:pt idx="0">
                  <c:v>5.0</c:v>
                </c:pt>
                <c:pt idx="1">
                  <c:v>5.0</c:v>
                </c:pt>
                <c:pt idx="2">
                  <c:v>5.0</c:v>
                </c:pt>
                <c:pt idx="3">
                  <c:v>5.0</c:v>
                </c:pt>
                <c:pt idx="4">
                  <c:v>5.0</c:v>
                </c:pt>
                <c:pt idx="5">
                  <c:v>5.0</c:v>
                </c:pt>
                <c:pt idx="6">
                  <c:v>5.0</c:v>
                </c:pt>
                <c:pt idx="7">
                  <c:v>5.0</c:v>
                </c:pt>
                <c:pt idx="8">
                  <c:v>5.0</c:v>
                </c:pt>
                <c:pt idx="9">
                  <c:v>5.0</c:v>
                </c:pt>
                <c:pt idx="10">
                  <c:v>5.0</c:v>
                </c:pt>
                <c:pt idx="11">
                  <c:v>5.0</c:v>
                </c:pt>
                <c:pt idx="12">
                  <c:v>5.0</c:v>
                </c:pt>
                <c:pt idx="13">
                  <c:v>5.0</c:v>
                </c:pt>
                <c:pt idx="14">
                  <c:v>5.0</c:v>
                </c:pt>
                <c:pt idx="15">
                  <c:v>5.0</c:v>
                </c:pt>
                <c:pt idx="16">
                  <c:v>5.0</c:v>
                </c:pt>
                <c:pt idx="17">
                  <c:v>5.0</c:v>
                </c:pt>
                <c:pt idx="18">
                  <c:v>5.0</c:v>
                </c:pt>
                <c:pt idx="19">
                  <c:v>5.0</c:v>
                </c:pt>
                <c:pt idx="20">
                  <c:v>5.0</c:v>
                </c:pt>
                <c:pt idx="21">
                  <c:v>5.0</c:v>
                </c:pt>
                <c:pt idx="22">
                  <c:v>5.0</c:v>
                </c:pt>
                <c:pt idx="23">
                  <c:v>5.0</c:v>
                </c:pt>
                <c:pt idx="24">
                  <c:v>5.0</c:v>
                </c:pt>
                <c:pt idx="25">
                  <c:v>5.0</c:v>
                </c:pt>
                <c:pt idx="26">
                  <c:v>5.0</c:v>
                </c:pt>
                <c:pt idx="27">
                  <c:v>5.0</c:v>
                </c:pt>
                <c:pt idx="28">
                  <c:v>5.0</c:v>
                </c:pt>
                <c:pt idx="29">
                  <c:v>5.0</c:v>
                </c:pt>
                <c:pt idx="30">
                  <c:v>5.0</c:v>
                </c:pt>
                <c:pt idx="3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0379096"/>
        <c:axId val="2120373544"/>
      </c:barChart>
      <c:lineChart>
        <c:grouping val="standard"/>
        <c:varyColors val="0"/>
        <c:ser>
          <c:idx val="1"/>
          <c:order val="1"/>
          <c:tx>
            <c:v>Cumulative %</c:v>
          </c:tx>
          <c:cat>
            <c:strRef>
              <c:f>Steady!$A$2:$A$33</c:f>
              <c:strCach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More</c:v>
                </c:pt>
              </c:strCache>
            </c:strRef>
          </c:cat>
          <c:val>
            <c:numRef>
              <c:f>Steady!$C$2:$C$33</c:f>
              <c:numCache>
                <c:formatCode>0.00%</c:formatCode>
                <c:ptCount val="32"/>
                <c:pt idx="0">
                  <c:v>0.032258064516129</c:v>
                </c:pt>
                <c:pt idx="1">
                  <c:v>0.0645161290322581</c:v>
                </c:pt>
                <c:pt idx="2">
                  <c:v>0.0967741935483871</c:v>
                </c:pt>
                <c:pt idx="3">
                  <c:v>0.129032258064516</c:v>
                </c:pt>
                <c:pt idx="4">
                  <c:v>0.161290322580645</c:v>
                </c:pt>
                <c:pt idx="5">
                  <c:v>0.193548387096774</c:v>
                </c:pt>
                <c:pt idx="6">
                  <c:v>0.225806451612903</c:v>
                </c:pt>
                <c:pt idx="7">
                  <c:v>0.258064516129032</c:v>
                </c:pt>
                <c:pt idx="8">
                  <c:v>0.290322580645161</c:v>
                </c:pt>
                <c:pt idx="9">
                  <c:v>0.32258064516129</c:v>
                </c:pt>
                <c:pt idx="10">
                  <c:v>0.354838709677419</c:v>
                </c:pt>
                <c:pt idx="11">
                  <c:v>0.387096774193548</c:v>
                </c:pt>
                <c:pt idx="12">
                  <c:v>0.419354838709678</c:v>
                </c:pt>
                <c:pt idx="13">
                  <c:v>0.451612903225807</c:v>
                </c:pt>
                <c:pt idx="14">
                  <c:v>0.483870967741936</c:v>
                </c:pt>
                <c:pt idx="15">
                  <c:v>0.516129032258065</c:v>
                </c:pt>
                <c:pt idx="16">
                  <c:v>0.548387096774194</c:v>
                </c:pt>
                <c:pt idx="17">
                  <c:v>0.580645161290323</c:v>
                </c:pt>
                <c:pt idx="18">
                  <c:v>0.612903225806451</c:v>
                </c:pt>
                <c:pt idx="19">
                  <c:v>0.645161290322581</c:v>
                </c:pt>
                <c:pt idx="20">
                  <c:v>0.67741935483871</c:v>
                </c:pt>
                <c:pt idx="21">
                  <c:v>0.709677419354839</c:v>
                </c:pt>
                <c:pt idx="22">
                  <c:v>0.741935483870968</c:v>
                </c:pt>
                <c:pt idx="23">
                  <c:v>0.774193548387097</c:v>
                </c:pt>
                <c:pt idx="24">
                  <c:v>0.806451612903226</c:v>
                </c:pt>
                <c:pt idx="25">
                  <c:v>0.838709677419355</c:v>
                </c:pt>
                <c:pt idx="26">
                  <c:v>0.870967741935484</c:v>
                </c:pt>
                <c:pt idx="27">
                  <c:v>0.903225806451613</c:v>
                </c:pt>
                <c:pt idx="28">
                  <c:v>0.935483870967742</c:v>
                </c:pt>
                <c:pt idx="29">
                  <c:v>0.967741935483871</c:v>
                </c:pt>
                <c:pt idx="30">
                  <c:v>1.0</c:v>
                </c:pt>
                <c:pt idx="31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0364840"/>
        <c:axId val="2120367976"/>
      </c:lineChart>
      <c:catAx>
        <c:axId val="2120379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Date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373544"/>
        <c:crosses val="autoZero"/>
        <c:auto val="1"/>
        <c:lblAlgn val="ctr"/>
        <c:lblOffset val="100"/>
        <c:noMultiLvlLbl val="0"/>
      </c:catAx>
      <c:valAx>
        <c:axId val="212037354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Frequency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0379096"/>
        <c:crosses val="autoZero"/>
        <c:crossBetween val="between"/>
      </c:valAx>
      <c:valAx>
        <c:axId val="212036797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crossAx val="2120364840"/>
        <c:crosses val="max"/>
        <c:crossBetween val="between"/>
      </c:valAx>
      <c:catAx>
        <c:axId val="2120364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2036797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00CE6-F040-4768-A4DE-B4DC73DD6BA5}" type="datetimeFigureOut">
              <a:rPr lang="en-US" smtClean="0"/>
              <a:t>9/13/15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32FC5-6B44-49FD-97B0-8B3F12889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2FC5-6B44-49FD-97B0-8B3F12889C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81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</a:t>
            </a:r>
            <a:r>
              <a:rPr lang="en-US" dirty="0" err="1" smtClean="0"/>
              <a:t>skewness</a:t>
            </a:r>
            <a:r>
              <a:rPr lang="en-US" dirty="0" smtClean="0"/>
              <a:t> is approximately 0, it is best to use the mean as the measure</a:t>
            </a:r>
            <a:r>
              <a:rPr lang="en-US" baseline="0" dirty="0" smtClean="0"/>
              <a:t> of </a:t>
            </a:r>
            <a:r>
              <a:rPr lang="en-US" baseline="0" smtClean="0"/>
              <a:t>central location.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2FC5-6B44-49FD-97B0-8B3F12889C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4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can be 2 or</a:t>
            </a:r>
            <a:r>
              <a:rPr lang="en-US" baseline="0" dirty="0" smtClean="0"/>
              <a:t> more modes ( numbers that occur most frequently). In excel you can get all the mode values by using </a:t>
            </a:r>
            <a:r>
              <a:rPr lang="en-US" baseline="0" dirty="0" err="1" smtClean="0"/>
              <a:t>mode.mult</a:t>
            </a:r>
            <a:r>
              <a:rPr lang="en-US" baseline="0" dirty="0" smtClean="0"/>
              <a:t>, else use </a:t>
            </a:r>
            <a:r>
              <a:rPr lang="en-US" baseline="0" dirty="0" err="1" smtClean="0"/>
              <a:t>mode.sing</a:t>
            </a:r>
            <a:r>
              <a:rPr lang="en-US" baseline="0" dirty="0" smtClean="0"/>
              <a:t>. Ex: f(x){= </a:t>
            </a:r>
            <a:r>
              <a:rPr lang="en-US" baseline="0" dirty="0" err="1" smtClean="0"/>
              <a:t>mode.mult</a:t>
            </a:r>
            <a:r>
              <a:rPr lang="en-US" baseline="0" dirty="0" smtClean="0"/>
              <a:t>(B1:B10)}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2FC5-6B44-49FD-97B0-8B3F12889C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00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2FC5-6B44-49FD-97B0-8B3F12889C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the analysis </a:t>
            </a:r>
            <a:r>
              <a:rPr lang="en-US" dirty="0" err="1" smtClean="0"/>
              <a:t>toolpak</a:t>
            </a:r>
            <a:r>
              <a:rPr lang="en-US" dirty="0" smtClean="0"/>
              <a:t> excel add-in (found under ‘file’)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2FC5-6B44-49FD-97B0-8B3F12889C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32FC5-6B44-49FD-97B0-8B3F12889C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7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0851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3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2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78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6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99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67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98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0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990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295400"/>
            <a:ext cx="10272889" cy="4704416"/>
          </a:xfrm>
        </p:spPr>
        <p:txBody>
          <a:bodyPr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2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1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0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1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1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45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Relationship Id="rId3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tylervigen.com/spurious-correlation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IDC 3931 –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Statistics 101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7616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Quantitative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Cumulative Frequency Distribution – records the number of observations that falls below the upper limit of each class.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85705"/>
              </p:ext>
            </p:extLst>
          </p:nvPr>
        </p:nvGraphicFramePr>
        <p:xfrm>
          <a:off x="2312124" y="2090168"/>
          <a:ext cx="2220688" cy="3657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344"/>
                <a:gridCol w="1110344"/>
              </a:tblGrid>
              <a:tr h="2804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Bin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44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213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81677"/>
              </p:ext>
            </p:extLst>
          </p:nvPr>
        </p:nvGraphicFramePr>
        <p:xfrm>
          <a:off x="2325190" y="2092098"/>
          <a:ext cx="3563732" cy="3655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941"/>
                <a:gridCol w="1393122"/>
                <a:gridCol w="1378669"/>
              </a:tblGrid>
              <a:tr h="2802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Bin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Frequency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Cumulative %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36.36%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45.45%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54.55%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54.55%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63.64%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81.82%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81.82%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90.91%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8029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197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136892"/>
              </p:ext>
            </p:extLst>
          </p:nvPr>
        </p:nvGraphicFramePr>
        <p:xfrm>
          <a:off x="6682930" y="1954803"/>
          <a:ext cx="517398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88302"/>
              </p:ext>
            </p:extLst>
          </p:nvPr>
        </p:nvGraphicFramePr>
        <p:xfrm>
          <a:off x="6691837" y="1813152"/>
          <a:ext cx="517398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63959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1">
        <p:bldAsOne/>
      </p:bldGraphic>
      <p:bldGraphic spid="7" grpId="0">
        <p:bldAsOne/>
      </p:bldGraphic>
      <p:bldGraphic spid="7" grpId="1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Visualizing Frequency Distributions - </a:t>
            </a:r>
            <a:r>
              <a:rPr lang="en-US" b="1" i="1" dirty="0" smtClean="0"/>
              <a:t>Histograms</a:t>
            </a:r>
            <a:endParaRPr lang="en-US" b="1" i="1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27160099"/>
              </p:ext>
            </p:extLst>
          </p:nvPr>
        </p:nvGraphicFramePr>
        <p:xfrm>
          <a:off x="1810568" y="990599"/>
          <a:ext cx="8510382" cy="5708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292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295400"/>
            <a:ext cx="10272889" cy="1190624"/>
          </a:xfrm>
        </p:spPr>
        <p:txBody>
          <a:bodyPr>
            <a:normAutofit/>
          </a:bodyPr>
          <a:lstStyle/>
          <a:p>
            <a:r>
              <a:rPr lang="en-US" dirty="0"/>
              <a:t>Skewness </a:t>
            </a:r>
            <a:r>
              <a:rPr lang="en-US" dirty="0" smtClean="0"/>
              <a:t>= 0 means data evenly distributed on </a:t>
            </a:r>
          </a:p>
          <a:p>
            <a:pPr marL="0" indent="0">
              <a:buNone/>
            </a:pPr>
            <a:r>
              <a:rPr lang="en-US" dirty="0" smtClean="0"/>
              <a:t>		both sides of the mean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035996418"/>
              </p:ext>
            </p:extLst>
          </p:nvPr>
        </p:nvGraphicFramePr>
        <p:xfrm>
          <a:off x="8166100" y="452967"/>
          <a:ext cx="3883025" cy="232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61475569"/>
              </p:ext>
            </p:extLst>
          </p:nvPr>
        </p:nvGraphicFramePr>
        <p:xfrm>
          <a:off x="8223250" y="2472267"/>
          <a:ext cx="3883025" cy="232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1309511" y="2705100"/>
            <a:ext cx="6443839" cy="1866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Skewness </a:t>
            </a:r>
            <a:r>
              <a:rPr lang="en-US" dirty="0" smtClean="0"/>
              <a:t>&gt; 0 means data positively skewed </a:t>
            </a:r>
          </a:p>
          <a:p>
            <a:pPr lvl="1"/>
            <a:r>
              <a:rPr lang="en-US" dirty="0" smtClean="0"/>
              <a:t>Extreme values on the right tail</a:t>
            </a:r>
          </a:p>
          <a:p>
            <a:pPr lvl="1"/>
            <a:r>
              <a:rPr lang="en-US" dirty="0" smtClean="0"/>
              <a:t>These values pull the mean UP</a:t>
            </a:r>
          </a:p>
          <a:p>
            <a:pPr lvl="1"/>
            <a:r>
              <a:rPr lang="en-US" dirty="0" smtClean="0"/>
              <a:t>The handle of the “Bell” determines the skewness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191652822"/>
              </p:ext>
            </p:extLst>
          </p:nvPr>
        </p:nvGraphicFramePr>
        <p:xfrm>
          <a:off x="8242300" y="4529666"/>
          <a:ext cx="3883025" cy="232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309510" y="4791075"/>
            <a:ext cx="6443839" cy="1866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Skewness </a:t>
            </a:r>
            <a:r>
              <a:rPr lang="en-US" dirty="0" smtClean="0"/>
              <a:t>&lt; 0 means data negatively skewed </a:t>
            </a:r>
          </a:p>
          <a:p>
            <a:pPr lvl="1"/>
            <a:r>
              <a:rPr lang="en-US" dirty="0" smtClean="0"/>
              <a:t>Extreme values on the left tail</a:t>
            </a:r>
          </a:p>
          <a:p>
            <a:pPr lvl="1"/>
            <a:r>
              <a:rPr lang="en-US" dirty="0" smtClean="0"/>
              <a:t>These values pull the mean DOWN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7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/>
      <p:bldGraphic spid="10" grpId="0">
        <p:bldAsOne/>
      </p:bldGraphic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Ogive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875323"/>
            <a:ext cx="10272889" cy="5124493"/>
          </a:xfrm>
        </p:spPr>
        <p:txBody>
          <a:bodyPr/>
          <a:lstStyle/>
          <a:p>
            <a:r>
              <a:rPr lang="en-US" dirty="0" err="1" smtClean="0"/>
              <a:t>Ogive</a:t>
            </a:r>
            <a:r>
              <a:rPr lang="en-US" dirty="0" smtClean="0"/>
              <a:t> – a graph that plots the cumulative frequency or the cumulative relative frequency of each class against the upper limit of the corresponding class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62620"/>
              </p:ext>
            </p:extLst>
          </p:nvPr>
        </p:nvGraphicFramePr>
        <p:xfrm>
          <a:off x="1900897" y="2125980"/>
          <a:ext cx="4404360" cy="4732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180796"/>
              </p:ext>
            </p:extLst>
          </p:nvPr>
        </p:nvGraphicFramePr>
        <p:xfrm>
          <a:off x="7000435" y="2247020"/>
          <a:ext cx="4404360" cy="4732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539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Ogive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875323"/>
            <a:ext cx="10272889" cy="5124493"/>
          </a:xfrm>
        </p:spPr>
        <p:txBody>
          <a:bodyPr/>
          <a:lstStyle/>
          <a:p>
            <a:r>
              <a:rPr lang="en-US" dirty="0" err="1" smtClean="0"/>
              <a:t>Ogive</a:t>
            </a:r>
            <a:r>
              <a:rPr lang="en-US" dirty="0" smtClean="0"/>
              <a:t> – a graph that plots the cumulative frequency or the cumulative relative frequency of each class against the upper limit of the corresponding class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175050"/>
              </p:ext>
            </p:extLst>
          </p:nvPr>
        </p:nvGraphicFramePr>
        <p:xfrm>
          <a:off x="1309512" y="1763932"/>
          <a:ext cx="5466426" cy="468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610628"/>
              </p:ext>
            </p:extLst>
          </p:nvPr>
        </p:nvGraphicFramePr>
        <p:xfrm>
          <a:off x="6924430" y="1771748"/>
          <a:ext cx="5457094" cy="4715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807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295400"/>
            <a:ext cx="10272889" cy="239736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Plotting relationships between TWO variables</a:t>
            </a:r>
          </a:p>
          <a:p>
            <a:r>
              <a:rPr lang="en-US" dirty="0" smtClean="0"/>
              <a:t>Scatterplot – helps in determining whether or not two variables are related in some systematic way.</a:t>
            </a:r>
          </a:p>
          <a:p>
            <a:r>
              <a:rPr lang="en-US" dirty="0" smtClean="0"/>
              <a:t>Each point in the diagram represents a pair of known or observed values of the two variables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www.tylervigen.com/spurious-correlations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887" y="3059863"/>
            <a:ext cx="6236749" cy="3798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886" y="3059863"/>
            <a:ext cx="6236749" cy="37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3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Numerically Descriptive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of Central Location</a:t>
            </a:r>
          </a:p>
          <a:p>
            <a:r>
              <a:rPr lang="en-US" dirty="0" smtClean="0"/>
              <a:t>Aka: give me a “Typical” or “Central” value that describes the data</a:t>
            </a:r>
          </a:p>
          <a:p>
            <a:pPr lvl="1"/>
            <a:r>
              <a:rPr lang="en-US" dirty="0" smtClean="0"/>
              <a:t>Mean (average)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86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Numerically Descriptive Statistics - Mean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474320"/>
              </p:ext>
            </p:extLst>
          </p:nvPr>
        </p:nvGraphicFramePr>
        <p:xfrm>
          <a:off x="4345965" y="1389184"/>
          <a:ext cx="2840281" cy="4804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281"/>
              </a:tblGrid>
              <a:tr h="800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Average Example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8006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  <a:tr h="8006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</a:tr>
              <a:tr h="8006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  <a:tr h="8006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</a:tr>
              <a:tr h="80068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</a:t>
                      </a:r>
                      <a:r>
                        <a:rPr lang="en-US" b="1" baseline="0" dirty="0" smtClean="0"/>
                        <a:t> = sum/count of samples = 20/4 = 5</a:t>
                      </a:r>
                      <a:endParaRPr lang="en-US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7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Numerically Descriptive Statistics - Median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MIDDLE of the dataset</a:t>
            </a:r>
          </a:p>
          <a:p>
            <a:r>
              <a:rPr lang="en-US" dirty="0" smtClean="0"/>
              <a:t>Arrange the data in ascending or descending order</a:t>
            </a:r>
          </a:p>
          <a:p>
            <a:r>
              <a:rPr lang="en-US" dirty="0" smtClean="0"/>
              <a:t>Find the middle</a:t>
            </a:r>
          </a:p>
          <a:p>
            <a:pPr lvl="1"/>
            <a:r>
              <a:rPr lang="en-US" dirty="0" smtClean="0"/>
              <a:t>If there are an odd number of samples, the middle value is the median</a:t>
            </a:r>
          </a:p>
          <a:p>
            <a:pPr lvl="1"/>
            <a:r>
              <a:rPr lang="en-US" dirty="0"/>
              <a:t>If there are an </a:t>
            </a:r>
            <a:r>
              <a:rPr lang="en-US" dirty="0" smtClean="0"/>
              <a:t>even </a:t>
            </a:r>
            <a:r>
              <a:rPr lang="en-US" dirty="0"/>
              <a:t>number of samples, the middle value is the </a:t>
            </a:r>
            <a:r>
              <a:rPr lang="en-US" dirty="0" smtClean="0"/>
              <a:t>average of the two middle values</a:t>
            </a:r>
          </a:p>
          <a:p>
            <a:r>
              <a:rPr lang="en-US" dirty="0" smtClean="0"/>
              <a:t>The median is especially useful when outliers are present</a:t>
            </a:r>
          </a:p>
          <a:p>
            <a:r>
              <a:rPr lang="en-US" dirty="0"/>
              <a:t>Median </a:t>
            </a:r>
            <a:r>
              <a:rPr lang="en-US" dirty="0" smtClean="0"/>
              <a:t>income is $46,326</a:t>
            </a:r>
          </a:p>
          <a:p>
            <a:r>
              <a:rPr lang="en-US" dirty="0" smtClean="0"/>
              <a:t>Mean income is $63,344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0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Numerically Descriptive Statistics -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786" y="1371600"/>
            <a:ext cx="10272889" cy="5114925"/>
          </a:xfrm>
        </p:spPr>
        <p:txBody>
          <a:bodyPr/>
          <a:lstStyle/>
          <a:p>
            <a:r>
              <a:rPr lang="en-US" dirty="0" smtClean="0"/>
              <a:t>The value(s) that occur MOST frequently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Mode =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6948"/>
              </p:ext>
            </p:extLst>
          </p:nvPr>
        </p:nvGraphicFramePr>
        <p:xfrm>
          <a:off x="3232150" y="2015066"/>
          <a:ext cx="18351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(Quantitative)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242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Modules/Technologies Used!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35725"/>
              </p:ext>
            </p:extLst>
          </p:nvPr>
        </p:nvGraphicFramePr>
        <p:xfrm>
          <a:off x="1309688" y="1295400"/>
          <a:ext cx="1027271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6356"/>
                <a:gridCol w="51363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Course Module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Technology Used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Warehousing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Statistical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Teradata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Mining 840 Million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Teradata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Text Mining – Sentiment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Semantria</a:t>
                      </a:r>
                      <a:r>
                        <a:rPr lang="en-US" dirty="0" smtClean="0"/>
                        <a:t> – Excel Add-in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Tableau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Cleansing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Server – Data Quality Services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626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987" y="85725"/>
            <a:ext cx="10272889" cy="990599"/>
          </a:xfrm>
        </p:spPr>
        <p:txBody>
          <a:bodyPr/>
          <a:lstStyle/>
          <a:p>
            <a:r>
              <a:rPr lang="en-US" dirty="0"/>
              <a:t>Craps – Dice Example</a:t>
            </a:r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181342111"/>
              </p:ext>
            </p:extLst>
          </p:nvPr>
        </p:nvGraphicFramePr>
        <p:xfrm>
          <a:off x="3454401" y="109114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00851"/>
              </p:ext>
            </p:extLst>
          </p:nvPr>
        </p:nvGraphicFramePr>
        <p:xfrm>
          <a:off x="1177925" y="2370138"/>
          <a:ext cx="17399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3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dice roll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counts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6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Craps – Dice Example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52163"/>
              </p:ext>
            </p:extLst>
          </p:nvPr>
        </p:nvGraphicFramePr>
        <p:xfrm>
          <a:off x="3377595" y="910669"/>
          <a:ext cx="5937855" cy="5633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55"/>
                <a:gridCol w="3048000"/>
              </a:tblGrid>
              <a:tr h="3755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Column1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7.032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0.076516866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2.41967577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Variance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5.854830831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Kurtosis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-0.663185599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Skewness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-0.03196858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7032</a:t>
                      </a:r>
                    </a:p>
                  </a:txBody>
                  <a:tcPr marL="7620" marR="7620" marT="7620" marB="0" anchor="b"/>
                </a:tc>
              </a:tr>
              <a:tr h="375534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691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38111" y="1162050"/>
            <a:ext cx="6443839" cy="1866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Kurtosis </a:t>
            </a:r>
            <a:r>
              <a:rPr lang="en-US" dirty="0" smtClean="0"/>
              <a:t>&gt; 0 means data:</a:t>
            </a:r>
          </a:p>
          <a:p>
            <a:pPr lvl="1"/>
            <a:r>
              <a:rPr lang="en-US" dirty="0" smtClean="0"/>
              <a:t>More peaked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09510" y="4791075"/>
            <a:ext cx="6443839" cy="18668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Kurtosis </a:t>
            </a:r>
            <a:r>
              <a:rPr lang="en-US" dirty="0" smtClean="0"/>
              <a:t>&lt; </a:t>
            </a:r>
            <a:r>
              <a:rPr lang="en-US" dirty="0"/>
              <a:t>0 means data:</a:t>
            </a:r>
          </a:p>
          <a:p>
            <a:pPr lvl="1"/>
            <a:r>
              <a:rPr lang="en-US" dirty="0" smtClean="0"/>
              <a:t>Less peaked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620" y="609599"/>
            <a:ext cx="2705100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620" y="3581399"/>
            <a:ext cx="27146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7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Quartiles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856769"/>
              </p:ext>
            </p:extLst>
          </p:nvPr>
        </p:nvGraphicFramePr>
        <p:xfrm>
          <a:off x="5228624" y="990599"/>
          <a:ext cx="261754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72"/>
                <a:gridCol w="13087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 cmpd="sng"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742462" y="1035538"/>
            <a:ext cx="10931379" cy="465947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three points that divide the data set into four equal </a:t>
            </a:r>
            <a:r>
              <a:rPr lang="en-US" dirty="0" smtClean="0"/>
              <a:t>groups</a:t>
            </a:r>
          </a:p>
          <a:p>
            <a:r>
              <a:rPr lang="en-US" dirty="0" smtClean="0"/>
              <a:t>Each </a:t>
            </a:r>
            <a:r>
              <a:rPr lang="en-US" dirty="0"/>
              <a:t>group comprising a quarter of the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One </a:t>
            </a:r>
            <a:r>
              <a:rPr lang="en-US" dirty="0"/>
              <a:t>definition of the lower quartile is the middle number between the smallest number and the median of the data set.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quartile is the middle observation, </a:t>
            </a:r>
            <a:endParaRPr lang="en-US" dirty="0" smtClean="0"/>
          </a:p>
          <a:p>
            <a:pPr lvl="1"/>
            <a:r>
              <a:rPr lang="en-US" dirty="0" smtClean="0"/>
              <a:t>also the </a:t>
            </a:r>
            <a:r>
              <a:rPr lang="en-US" dirty="0"/>
              <a:t>median of the data. </a:t>
            </a:r>
          </a:p>
          <a:p>
            <a:r>
              <a:rPr lang="en-US" dirty="0"/>
              <a:t>The third quartile can be measured as the middle value between the median and highest values of the data set.</a:t>
            </a:r>
          </a:p>
        </p:txBody>
      </p:sp>
      <p:sp>
        <p:nvSpPr>
          <p:cNvPr id="7" name="Rectangle 6"/>
          <p:cNvSpPr/>
          <p:nvPr/>
        </p:nvSpPr>
        <p:spPr>
          <a:xfrm>
            <a:off x="8309012" y="1981198"/>
            <a:ext cx="27879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Q1= 11.5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09012" y="3099003"/>
            <a:ext cx="22461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Q2= 15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9012" y="4216808"/>
            <a:ext cx="2284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Q3= 18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43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detailed information about how data are spread over the interval from the smallest value to the largest value.</a:t>
            </a:r>
          </a:p>
          <a:p>
            <a:pPr lvl="1"/>
            <a:r>
              <a:rPr lang="en-US" dirty="0" smtClean="0"/>
              <a:t>SAT scores</a:t>
            </a:r>
          </a:p>
          <a:p>
            <a:pPr lvl="2"/>
            <a:r>
              <a:rPr lang="en-US" dirty="0" smtClean="0"/>
              <a:t>Math range from 200-800</a:t>
            </a:r>
          </a:p>
          <a:p>
            <a:pPr lvl="2"/>
            <a:r>
              <a:rPr lang="en-US" dirty="0" smtClean="0"/>
              <a:t>If your score was 600… well how good is that?</a:t>
            </a:r>
          </a:p>
          <a:p>
            <a:pPr lvl="2"/>
            <a:r>
              <a:rPr lang="en-US" dirty="0" smtClean="0"/>
              <a:t>If you know that that was in the 75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</a:p>
          <a:p>
            <a:pPr lvl="3"/>
            <a:r>
              <a:rPr lang="en-US" dirty="0" smtClean="0"/>
              <a:t>You did better than 75% of the students</a:t>
            </a:r>
          </a:p>
          <a:p>
            <a:pPr lvl="3"/>
            <a:r>
              <a:rPr lang="en-US" dirty="0" smtClean="0"/>
              <a:t>You did worse than 25% of the students</a:t>
            </a:r>
          </a:p>
          <a:p>
            <a:pPr lvl="2"/>
            <a:r>
              <a:rPr lang="en-US" dirty="0" smtClean="0"/>
              <a:t>i.e. 75% of the students had scores lower than your score</a:t>
            </a:r>
          </a:p>
          <a:p>
            <a:pPr lvl="2"/>
            <a:r>
              <a:rPr lang="en-US" dirty="0" smtClean="0"/>
              <a:t>…25% of the students had scores higher than your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4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– Visual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295400"/>
            <a:ext cx="10272889" cy="1752600"/>
          </a:xfrm>
        </p:spPr>
        <p:txBody>
          <a:bodyPr/>
          <a:lstStyle/>
          <a:p>
            <a:r>
              <a:rPr lang="en-US" dirty="0" smtClean="0"/>
              <a:t>How spread out is the data?</a:t>
            </a:r>
          </a:p>
          <a:p>
            <a:r>
              <a:rPr lang="en-US" dirty="0" smtClean="0"/>
              <a:t>Does the mean fairly represent the data points?</a:t>
            </a:r>
          </a:p>
          <a:p>
            <a:r>
              <a:rPr lang="en-US" dirty="0" smtClean="0"/>
              <a:t>Are the data points clustered around the mean?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42" y="3210128"/>
            <a:ext cx="2581895" cy="18425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99" y="3210128"/>
            <a:ext cx="4578493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8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– Standard Deviation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429278"/>
              </p:ext>
            </p:extLst>
          </p:nvPr>
        </p:nvGraphicFramePr>
        <p:xfrm>
          <a:off x="2760086" y="5412392"/>
          <a:ext cx="2412078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325"/>
                <a:gridCol w="679269"/>
                <a:gridCol w="874484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Variance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8.00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33.20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Std Dev (S)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3.16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6.44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269" y="3540224"/>
            <a:ext cx="2581895" cy="18425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08" y="3510574"/>
            <a:ext cx="4578493" cy="275563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309512" y="1295400"/>
            <a:ext cx="10272889" cy="22151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measure </a:t>
            </a:r>
            <a:r>
              <a:rPr lang="en-US" dirty="0"/>
              <a:t>of how far a set of numbers is spread out.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variance of zero indicates that all the values are identical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Square root of the variance is the Standard Deviation</a:t>
            </a:r>
          </a:p>
          <a:p>
            <a:pPr lvl="1"/>
            <a:r>
              <a:rPr lang="en-US" dirty="0" smtClean="0"/>
              <a:t>1  Standard Deviation away from mean in both directions contains ~68% of the data</a:t>
            </a:r>
          </a:p>
          <a:p>
            <a:pPr lvl="1"/>
            <a:r>
              <a:rPr lang="en-US" dirty="0" smtClean="0"/>
              <a:t>2  </a:t>
            </a:r>
            <a:r>
              <a:rPr lang="en-US" dirty="0"/>
              <a:t>Standard </a:t>
            </a:r>
            <a:r>
              <a:rPr lang="en-US" dirty="0" smtClean="0"/>
              <a:t>Deviations </a:t>
            </a:r>
            <a:r>
              <a:rPr lang="en-US" dirty="0"/>
              <a:t>away from mean in both directions contains </a:t>
            </a:r>
            <a:r>
              <a:rPr lang="en-US" dirty="0" smtClean="0"/>
              <a:t>~95% </a:t>
            </a:r>
            <a:r>
              <a:rPr lang="en-US" dirty="0"/>
              <a:t>of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3  </a:t>
            </a:r>
            <a:r>
              <a:rPr lang="en-US" dirty="0"/>
              <a:t>Standard Deviations away from mean in both directions contains ~</a:t>
            </a:r>
            <a:r>
              <a:rPr lang="en-US" dirty="0" smtClean="0"/>
              <a:t>99.7% </a:t>
            </a:r>
            <a:r>
              <a:rPr lang="en-US" dirty="0"/>
              <a:t>of the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1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provide the beginnings of the statistical knowledge needed for the course</a:t>
            </a:r>
          </a:p>
          <a:p>
            <a:r>
              <a:rPr lang="en-US" dirty="0" smtClean="0"/>
              <a:t>This will provide the base knowledge and we will supplement with additional knowledge as the need arrives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5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 Types/Techniques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Qualitative – expressed verbally rather than numerically</a:t>
            </a:r>
          </a:p>
          <a:p>
            <a:pPr lvl="2"/>
            <a:r>
              <a:rPr lang="en-US" dirty="0" smtClean="0"/>
              <a:t>Conversations</a:t>
            </a:r>
          </a:p>
          <a:p>
            <a:pPr lvl="2"/>
            <a:r>
              <a:rPr lang="en-US" dirty="0" smtClean="0"/>
              <a:t>Magazine articles</a:t>
            </a:r>
          </a:p>
          <a:p>
            <a:pPr lvl="2"/>
            <a:r>
              <a:rPr lang="en-US" dirty="0" smtClean="0"/>
              <a:t>Media broadcasts</a:t>
            </a:r>
          </a:p>
          <a:p>
            <a:pPr lvl="1"/>
            <a:r>
              <a:rPr lang="en-US" dirty="0" smtClean="0"/>
              <a:t>Quantitative – numerical values</a:t>
            </a:r>
          </a:p>
          <a:p>
            <a:pPr lvl="2"/>
            <a:r>
              <a:rPr lang="en-US" dirty="0" smtClean="0"/>
              <a:t>Surveys</a:t>
            </a:r>
          </a:p>
          <a:p>
            <a:pPr lvl="2"/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Categorical</a:t>
            </a:r>
          </a:p>
          <a:p>
            <a:pPr lvl="2"/>
            <a:r>
              <a:rPr lang="en-US" dirty="0"/>
              <a:t>Species</a:t>
            </a:r>
          </a:p>
          <a:p>
            <a:pPr lvl="3"/>
            <a:r>
              <a:rPr lang="en-US" dirty="0"/>
              <a:t>Cat</a:t>
            </a:r>
          </a:p>
          <a:p>
            <a:pPr lvl="3"/>
            <a:r>
              <a:rPr lang="en-US" dirty="0"/>
              <a:t>Human</a:t>
            </a:r>
          </a:p>
          <a:p>
            <a:pPr lvl="3"/>
            <a:r>
              <a:rPr lang="en-US" dirty="0"/>
              <a:t>Can’t be a Batman or </a:t>
            </a:r>
            <a:r>
              <a:rPr lang="en-US" dirty="0" err="1"/>
              <a:t>Catwoman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890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 (Categorical)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295400"/>
            <a:ext cx="10272889" cy="502998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Nominal – two things that are equivalent in some sense and are given the same name or number</a:t>
            </a:r>
          </a:p>
          <a:p>
            <a:pPr lvl="1"/>
            <a:r>
              <a:rPr lang="en-US" dirty="0"/>
              <a:t>The name or number is nothing more than a way of grouping similar things together (can’t do math on them)</a:t>
            </a:r>
          </a:p>
          <a:p>
            <a:pPr lvl="1"/>
            <a:r>
              <a:rPr lang="en-US" dirty="0"/>
              <a:t>NFL Player numbers mean things like QB numbers are between 1-19, OL are in 60-79, etc. but adding 12 to 65 does not get you an offensive QB</a:t>
            </a:r>
          </a:p>
          <a:p>
            <a:pPr lvl="1"/>
            <a:r>
              <a:rPr lang="en-US" dirty="0"/>
              <a:t>Zip Codes are a way of grouping buildings together but adding zip codes means nothing</a:t>
            </a:r>
          </a:p>
          <a:p>
            <a:pPr marL="914400" lvl="2" indent="0">
              <a:buNone/>
            </a:pPr>
            <a:r>
              <a:rPr lang="en-US" dirty="0"/>
              <a:t>         62650 (Jacksonville, IL)</a:t>
            </a:r>
          </a:p>
          <a:p>
            <a:pPr marL="914400" lvl="2" indent="0">
              <a:buNone/>
            </a:pPr>
            <a:r>
              <a:rPr lang="en-US" dirty="0"/>
              <a:t>        </a:t>
            </a:r>
            <a:r>
              <a:rPr lang="en-US" u="sng" dirty="0"/>
              <a:t>-32301 (Tallahassee)</a:t>
            </a:r>
          </a:p>
          <a:p>
            <a:pPr marL="914400" lvl="2" indent="0">
              <a:buNone/>
            </a:pPr>
            <a:r>
              <a:rPr lang="en-US" dirty="0"/>
              <a:t>          30349  (Atlanta)</a:t>
            </a:r>
          </a:p>
          <a:p>
            <a:r>
              <a:rPr lang="en-US" dirty="0" smtClean="0"/>
              <a:t>Ordinal – when categories are ordered and the order means something</a:t>
            </a:r>
          </a:p>
          <a:p>
            <a:pPr lvl="1"/>
            <a:r>
              <a:rPr lang="en-US" dirty="0" smtClean="0"/>
              <a:t>Olympic Finishes: 1</a:t>
            </a:r>
            <a:r>
              <a:rPr lang="en-US" baseline="30000" dirty="0" smtClean="0"/>
              <a:t>st</a:t>
            </a:r>
            <a:r>
              <a:rPr lang="en-US" dirty="0" smtClean="0"/>
              <a:t> Place/2</a:t>
            </a:r>
            <a:r>
              <a:rPr lang="en-US" baseline="30000" dirty="0" smtClean="0"/>
              <a:t>nd</a:t>
            </a:r>
            <a:r>
              <a:rPr lang="en-US" dirty="0" smtClean="0"/>
              <a:t> Place/3</a:t>
            </a:r>
            <a:r>
              <a:rPr lang="en-US" baseline="30000" dirty="0" smtClean="0"/>
              <a:t>rd</a:t>
            </a:r>
            <a:r>
              <a:rPr lang="en-US" dirty="0" smtClean="0"/>
              <a:t> Place</a:t>
            </a:r>
          </a:p>
          <a:p>
            <a:pPr lvl="1"/>
            <a:r>
              <a:rPr lang="en-US" dirty="0" smtClean="0"/>
              <a:t>Shirt Sizes: S, M, L, XL</a:t>
            </a:r>
          </a:p>
          <a:p>
            <a:pPr lvl="1"/>
            <a:r>
              <a:rPr lang="en-US" dirty="0" smtClean="0"/>
              <a:t>Tells us more than nominal data but still don’t tell us about the differences between the points on a scale</a:t>
            </a:r>
          </a:p>
          <a:p>
            <a:r>
              <a:rPr lang="en-US" dirty="0" smtClean="0"/>
              <a:t>Binary (not 0 or 1)</a:t>
            </a:r>
            <a:endParaRPr lang="en-US" dirty="0"/>
          </a:p>
          <a:p>
            <a:pPr lvl="1"/>
            <a:r>
              <a:rPr lang="en-US" dirty="0"/>
              <a:t>Male/Female</a:t>
            </a:r>
          </a:p>
          <a:p>
            <a:pPr lvl="1"/>
            <a:r>
              <a:rPr lang="en-US" dirty="0"/>
              <a:t>Yes/No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6400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 (Quantitative)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295399"/>
            <a:ext cx="10272889" cy="5356253"/>
          </a:xfrm>
        </p:spPr>
        <p:txBody>
          <a:bodyPr>
            <a:normAutofit/>
          </a:bodyPr>
          <a:lstStyle/>
          <a:p>
            <a:r>
              <a:rPr lang="en-US" dirty="0" smtClean="0"/>
              <a:t>Discrete– </a:t>
            </a:r>
            <a:r>
              <a:rPr lang="en-US" dirty="0"/>
              <a:t>countable number of distinct values (usually whole numbers)</a:t>
            </a:r>
          </a:p>
          <a:p>
            <a:pPr lvl="1"/>
            <a:r>
              <a:rPr lang="en-US" dirty="0"/>
              <a:t># of children</a:t>
            </a:r>
          </a:p>
          <a:p>
            <a:pPr lvl="1"/>
            <a:r>
              <a:rPr lang="en-US" dirty="0"/>
              <a:t>Points scored in a football </a:t>
            </a:r>
            <a:r>
              <a:rPr lang="en-US" dirty="0" smtClean="0"/>
              <a:t>game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8032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 </a:t>
            </a:r>
            <a:r>
              <a:rPr lang="en-US" dirty="0" smtClean="0"/>
              <a:t>(Quantitative 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295400"/>
            <a:ext cx="10272889" cy="50299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Continuous – infinitely uncountable values on whatever scale we are using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Time</a:t>
            </a:r>
          </a:p>
          <a:p>
            <a:pPr lvl="2"/>
            <a:r>
              <a:rPr lang="en-US" dirty="0"/>
              <a:t>Number Line</a:t>
            </a:r>
          </a:p>
          <a:p>
            <a:pPr lvl="2"/>
            <a:r>
              <a:rPr lang="en-US" dirty="0"/>
              <a:t>Return on investment</a:t>
            </a:r>
          </a:p>
          <a:p>
            <a:pPr marL="742950" lvl="2"/>
            <a:r>
              <a:rPr lang="en-US" dirty="0"/>
              <a:t>Interval</a:t>
            </a:r>
          </a:p>
          <a:p>
            <a:pPr marL="1085850" lvl="3"/>
            <a:r>
              <a:rPr lang="en-US" dirty="0" err="1"/>
              <a:t>RateMyProfessor</a:t>
            </a:r>
            <a:r>
              <a:rPr lang="en-US" dirty="0"/>
              <a:t> on a continuous scale between 1 &amp; 5</a:t>
            </a:r>
          </a:p>
          <a:p>
            <a:pPr marL="1085850" lvl="3"/>
            <a:r>
              <a:rPr lang="en-US" dirty="0"/>
              <a:t>Grading scales: 90-92 = A- 92-100 = A</a:t>
            </a:r>
          </a:p>
          <a:p>
            <a:pPr marL="1085850" lvl="3"/>
            <a:r>
              <a:rPr lang="en-US" dirty="0"/>
              <a:t>Salaries</a:t>
            </a:r>
          </a:p>
          <a:p>
            <a:pPr marL="1085850" lvl="3"/>
            <a:r>
              <a:rPr lang="en-US" dirty="0"/>
              <a:t>Temperatures – the diff between 100 &amp; 90 is the same as 90 &amp; 80</a:t>
            </a:r>
          </a:p>
          <a:p>
            <a:pPr lvl="1"/>
            <a:r>
              <a:rPr lang="en-US" dirty="0" smtClean="0"/>
              <a:t>Ratio – goes a step further than interval by requiring that the ratio of values along the scale are meaningful.</a:t>
            </a:r>
          </a:p>
          <a:p>
            <a:pPr lvl="2"/>
            <a:r>
              <a:rPr lang="en-US" dirty="0" smtClean="0"/>
              <a:t>A rating of 4 is twice as good as a rating of 2.</a:t>
            </a:r>
          </a:p>
          <a:p>
            <a:pPr lvl="2"/>
            <a:r>
              <a:rPr lang="en-US" dirty="0" smtClean="0"/>
              <a:t>Weight</a:t>
            </a:r>
          </a:p>
          <a:p>
            <a:pPr lvl="2"/>
            <a:r>
              <a:rPr lang="en-US" dirty="0" smtClean="0"/>
              <a:t>When a variable = 0.0, there is NONE of that variable</a:t>
            </a:r>
          </a:p>
          <a:p>
            <a:pPr lvl="2"/>
            <a:r>
              <a:rPr lang="en-US" dirty="0" err="1" smtClean="0"/>
              <a:t>Degf</a:t>
            </a:r>
            <a:r>
              <a:rPr lang="en-US" dirty="0" smtClean="0"/>
              <a:t> vs. </a:t>
            </a:r>
            <a:r>
              <a:rPr lang="en-US" dirty="0" err="1" smtClean="0"/>
              <a:t>DegC</a:t>
            </a:r>
            <a:r>
              <a:rPr lang="en-US" dirty="0" smtClean="0"/>
              <a:t> vs </a:t>
            </a:r>
            <a:r>
              <a:rPr lang="en-US" dirty="0" err="1" smtClean="0"/>
              <a:t>DegK</a:t>
            </a:r>
            <a:r>
              <a:rPr lang="en-US" dirty="0" smtClean="0"/>
              <a:t> = no/no/yes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7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the variable types matter?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72186"/>
              </p:ext>
            </p:extLst>
          </p:nvPr>
        </p:nvGraphicFramePr>
        <p:xfrm>
          <a:off x="1309689" y="2047081"/>
          <a:ext cx="10272710" cy="26517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05819"/>
                <a:gridCol w="1503265"/>
                <a:gridCol w="2054542"/>
                <a:gridCol w="2054542"/>
                <a:gridCol w="2054542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OK to compute....</a:t>
                      </a:r>
                      <a:endParaRPr lang="en-US" b="1" i="0" dirty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Nominal</a:t>
                      </a:r>
                      <a:endParaRPr lang="en-US" b="1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Ordinal</a:t>
                      </a:r>
                      <a:endParaRPr lang="en-US" b="1" i="0" dirty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Interval</a:t>
                      </a:r>
                      <a:endParaRPr lang="en-US" b="1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Ratio</a:t>
                      </a:r>
                      <a:endParaRPr lang="en-US" b="1" i="0" dirty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frequency distribution.</a:t>
                      </a:r>
                      <a:endParaRPr lang="en-US" b="0" i="0" dirty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  <a:endParaRPr lang="en-US" b="0" i="0" dirty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median and percentiles.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add or subtract.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</a:t>
                      </a:r>
                      <a:endParaRPr lang="en-US" b="0" i="0" dirty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</a:t>
                      </a:r>
                      <a:endParaRPr lang="en-US" b="0" i="0" dirty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mean, standard deviation, standard error of the mean.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</a:t>
                      </a:r>
                      <a:endParaRPr lang="en-US" b="0" i="0" dirty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Yes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ratio, or coefficient of variation.</a:t>
                      </a:r>
                      <a:endParaRPr lang="en-US" b="0" i="0" dirty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No</a:t>
                      </a:r>
                      <a:endParaRPr lang="en-US" b="0" i="0" dirty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No</a:t>
                      </a:r>
                      <a:endParaRPr lang="en-US" b="0" i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Yes</a:t>
                      </a:r>
                      <a:endParaRPr lang="en-US" b="0" i="0" dirty="0">
                        <a:solidFill>
                          <a:srgbClr val="494949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15240" marR="15240" marT="15240" marB="152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76514" y="1312985"/>
            <a:ext cx="9621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Because you can only do certain types of statistical analyses on certain variable types!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380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Qualitative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020272"/>
            <a:ext cx="10272889" cy="978462"/>
          </a:xfrm>
        </p:spPr>
        <p:txBody>
          <a:bodyPr/>
          <a:lstStyle/>
          <a:p>
            <a:r>
              <a:rPr lang="en-US" dirty="0" smtClean="0"/>
              <a:t>Frequency Distribution – grouping data into categories and recording the number of observations that fall into each category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9511" y="2273862"/>
            <a:ext cx="10272889" cy="36252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751859"/>
              </p:ext>
            </p:extLst>
          </p:nvPr>
        </p:nvGraphicFramePr>
        <p:xfrm>
          <a:off x="1667856" y="1974457"/>
          <a:ext cx="4190776" cy="478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662"/>
                <a:gridCol w="895039"/>
                <a:gridCol w="895590"/>
                <a:gridCol w="905485"/>
              </a:tblGrid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Opponent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FSU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Opp</a:t>
                      </a:r>
                      <a:r>
                        <a:rPr lang="en-US" sz="1400" baseline="0" dirty="0" smtClean="0"/>
                        <a:t>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W/L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Murray 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Savannah 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Wake Forest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Clemson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NC 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Boston College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Miami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Va</a:t>
                      </a:r>
                      <a:r>
                        <a:rPr lang="en-US" sz="1400" dirty="0" smtClean="0"/>
                        <a:t> 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Maryland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Florida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Ga</a:t>
                      </a:r>
                      <a:r>
                        <a:rPr lang="en-US" sz="1400" dirty="0" smtClean="0"/>
                        <a:t> Tech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  <a:tr h="27836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Northern Illinois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5950"/>
              </p:ext>
            </p:extLst>
          </p:nvPr>
        </p:nvGraphicFramePr>
        <p:xfrm>
          <a:off x="6968142" y="2119588"/>
          <a:ext cx="2904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071"/>
                <a:gridCol w="14520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Losses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207802956"/>
              </p:ext>
            </p:extLst>
          </p:nvPr>
        </p:nvGraphicFramePr>
        <p:xfrm>
          <a:off x="6757749" y="3204446"/>
          <a:ext cx="3470584" cy="279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2367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ensBigDataThem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KensBigDataTheme" id="{4770065E-AE96-4B8A-AF01-2C959EE41C9D}" vid="{CF47AB5F-E934-4573-A2DF-FBC911A173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KensBigDataTheme</Template>
  <TotalTime>1501</TotalTime>
  <Words>1572</Words>
  <Application>Microsoft Macintosh PowerPoint</Application>
  <PresentationFormat>Custom</PresentationFormat>
  <Paragraphs>424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KensBigDataTheme</vt:lpstr>
      <vt:lpstr>IDC 3931 – Big Data</vt:lpstr>
      <vt:lpstr>Course Modules/Technologies Used!</vt:lpstr>
      <vt:lpstr>Objectives</vt:lpstr>
      <vt:lpstr>Data Collection Types/Techniques</vt:lpstr>
      <vt:lpstr>Variable Types (Categorical)</vt:lpstr>
      <vt:lpstr>Variable Types (Quantitative)</vt:lpstr>
      <vt:lpstr>Variable Types (Quantitative cont’d)</vt:lpstr>
      <vt:lpstr>Why do the variable types matter?</vt:lpstr>
      <vt:lpstr>Summarizing Qualitative Data</vt:lpstr>
      <vt:lpstr>Summarizing Quantitative Data</vt:lpstr>
      <vt:lpstr>Visualizing Frequency Distributions - Histograms</vt:lpstr>
      <vt:lpstr>Skewness</vt:lpstr>
      <vt:lpstr>Ogive Chart</vt:lpstr>
      <vt:lpstr>Ogive Chart</vt:lpstr>
      <vt:lpstr>Scatterplots</vt:lpstr>
      <vt:lpstr>Numerically Descriptive Statistics</vt:lpstr>
      <vt:lpstr>Numerically Descriptive Statistics - Mean</vt:lpstr>
      <vt:lpstr>Numerically Descriptive Statistics - Median</vt:lpstr>
      <vt:lpstr>Numerically Descriptive Statistics - Mode</vt:lpstr>
      <vt:lpstr>Craps – Dice Example</vt:lpstr>
      <vt:lpstr>Craps – Dice Example</vt:lpstr>
      <vt:lpstr>Kurtosis</vt:lpstr>
      <vt:lpstr>Quartiles</vt:lpstr>
      <vt:lpstr>Percentiles</vt:lpstr>
      <vt:lpstr>Variance – Visual Picture</vt:lpstr>
      <vt:lpstr>Variance – Standard Deviation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IDC 3931 – Big Data</dc:title>
  <dc:creator>Ken Armstrong</dc:creator>
  <cp:lastModifiedBy>Libraries User</cp:lastModifiedBy>
  <cp:revision>59</cp:revision>
  <dcterms:created xsi:type="dcterms:W3CDTF">2013-09-14T12:13:33Z</dcterms:created>
  <dcterms:modified xsi:type="dcterms:W3CDTF">2015-09-13T23:43:45Z</dcterms:modified>
</cp:coreProperties>
</file>