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9"/>
  </p:notesMasterIdLst>
  <p:sldIdLst>
    <p:sldId id="258" r:id="rId2"/>
    <p:sldId id="260" r:id="rId3"/>
    <p:sldId id="264" r:id="rId4"/>
    <p:sldId id="265" r:id="rId5"/>
    <p:sldId id="266" r:id="rId6"/>
    <p:sldId id="267" r:id="rId7"/>
    <p:sldId id="270" r:id="rId8"/>
    <p:sldId id="271" r:id="rId9"/>
    <p:sldId id="273" r:id="rId10"/>
    <p:sldId id="274" r:id="rId11"/>
    <p:sldId id="275" r:id="rId12"/>
    <p:sldId id="279" r:id="rId13"/>
    <p:sldId id="282" r:id="rId14"/>
    <p:sldId id="283" r:id="rId15"/>
    <p:sldId id="284" r:id="rId16"/>
    <p:sldId id="285" r:id="rId17"/>
    <p:sldId id="280" r:id="rId18"/>
    <p:sldId id="281" r:id="rId19"/>
    <p:sldId id="292" r:id="rId20"/>
    <p:sldId id="293" r:id="rId21"/>
    <p:sldId id="294" r:id="rId22"/>
    <p:sldId id="295" r:id="rId23"/>
    <p:sldId id="296" r:id="rId24"/>
    <p:sldId id="287" r:id="rId25"/>
    <p:sldId id="288" r:id="rId26"/>
    <p:sldId id="289" r:id="rId27"/>
    <p:sldId id="29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4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94AAC-CAF3-4AB0-AB51-3D429C1BC0A9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6735-A2B3-476E-A34D-E58510B5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580E-6993-4F7D-B1E0-6A4B3A42522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0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4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4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535BD6-FAB7-4BE8-B3CD-462CB56F63A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2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8423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6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2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88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9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22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18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4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990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295400"/>
            <a:ext cx="10272889" cy="4704416"/>
          </a:xfrm>
        </p:spPr>
        <p:txBody>
          <a:bodyPr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0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0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9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2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hyperlink" Target="https://www.youtube.com/watch?v=y8DRKd4SKWo&amp;feature=relmf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8DRKd4SKWo&amp;feature=relmfu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slide" Target="slide13.xml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wmf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uchgraph.com/face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er.vimeo.com/video/12372812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349152" y="3976777"/>
            <a:ext cx="7086600" cy="2743200"/>
          </a:xfrm>
          <a:noFill/>
          <a:ln/>
        </p:spPr>
        <p:txBody>
          <a:bodyPr>
            <a:normAutofit/>
          </a:bodyPr>
          <a:lstStyle/>
          <a:p>
            <a:endParaRPr lang="en-US" sz="3200" b="1" dirty="0">
              <a:solidFill>
                <a:srgbClr val="F85E08"/>
              </a:solidFill>
            </a:endParaRPr>
          </a:p>
          <a:p>
            <a:r>
              <a:rPr lang="en-US" sz="4700" b="1" dirty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</a:t>
            </a:r>
            <a:r>
              <a:rPr lang="en-US" sz="4700" b="1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6:</a:t>
            </a:r>
            <a:endParaRPr lang="en-US" sz="4700" b="1" dirty="0">
              <a:solidFill>
                <a:srgbClr val="F85E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and Analytics</a:t>
            </a:r>
            <a:endParaRPr lang="en-US" sz="4000" b="1" dirty="0">
              <a:solidFill>
                <a:srgbClr val="F85E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2977552" y="296174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r">
              <a:spcBef>
                <a:spcPts val="1200"/>
              </a:spcBef>
            </a:pPr>
            <a:r>
              <a:rPr lang="en-US" sz="5400" b="1" dirty="0">
                <a:solidFill>
                  <a:srgbClr val="F85E08"/>
                </a:solidFill>
              </a:rPr>
              <a:t/>
            </a:r>
            <a:br>
              <a:rPr lang="en-US" sz="5400" b="1" dirty="0">
                <a:solidFill>
                  <a:srgbClr val="F85E08"/>
                </a:solidFill>
              </a:rPr>
            </a:br>
            <a:r>
              <a:rPr lang="en-US" sz="5400" b="1" dirty="0">
                <a:solidFill>
                  <a:srgbClr val="F85E08"/>
                </a:solidFill>
              </a:rPr>
              <a:t/>
            </a:r>
            <a:br>
              <a:rPr lang="en-US" sz="5400" b="1" dirty="0">
                <a:solidFill>
                  <a:srgbClr val="F85E08"/>
                </a:solidFill>
              </a:rPr>
            </a:br>
            <a:r>
              <a:rPr lang="en-US" sz="5400" b="1" dirty="0">
                <a:solidFill>
                  <a:srgbClr val="F85E08"/>
                </a:solidFill>
              </a:rPr>
              <a:t/>
            </a:r>
            <a:br>
              <a:rPr lang="en-US" sz="5400" b="1" dirty="0">
                <a:solidFill>
                  <a:srgbClr val="F85E08"/>
                </a:solidFill>
              </a:rPr>
            </a:br>
            <a:r>
              <a:rPr lang="en-US" sz="5400" b="1" dirty="0">
                <a:solidFill>
                  <a:schemeClr val="tx1"/>
                </a:solidFill>
              </a:rPr>
              <a:t>Business Intelligence: </a:t>
            </a:r>
            <a:br>
              <a:rPr lang="en-US" sz="5400" b="1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A Managerial Perspective 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r">
              <a:spcBef>
                <a:spcPts val="1200"/>
              </a:spcBef>
            </a:pPr>
            <a:r>
              <a:rPr lang="en-US" sz="4400" b="1" dirty="0" smtClean="0">
                <a:solidFill>
                  <a:schemeClr val="tx1"/>
                </a:solidFill>
              </a:rPr>
              <a:t>on Analytics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ecx.images-amazon.com/images/I/51W2Ibkm-UL._SX25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2" y="2168216"/>
            <a:ext cx="2551980" cy="318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Enablers of Big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In-memory analytics</a:t>
            </a:r>
          </a:p>
          <a:p>
            <a:pPr lvl="1"/>
            <a:r>
              <a:rPr lang="en-US" dirty="0" smtClean="0"/>
              <a:t>Storing and processing the complete data set in RAM</a:t>
            </a:r>
          </a:p>
          <a:p>
            <a:r>
              <a:rPr lang="en-US" dirty="0" smtClean="0"/>
              <a:t>In-database analytics</a:t>
            </a:r>
          </a:p>
          <a:p>
            <a:pPr lvl="1"/>
            <a:r>
              <a:rPr lang="en-US" dirty="0" smtClean="0"/>
              <a:t>Placing analytic procedures close to where data is stored</a:t>
            </a:r>
          </a:p>
          <a:p>
            <a:r>
              <a:rPr lang="en-US" dirty="0" smtClean="0"/>
              <a:t>Grid computing &amp; MPP</a:t>
            </a:r>
          </a:p>
          <a:p>
            <a:pPr lvl="1"/>
            <a:r>
              <a:rPr lang="en-US" dirty="0" smtClean="0"/>
              <a:t>Use of many machines and processors in parallel (MPP - massively parallel processing)</a:t>
            </a:r>
          </a:p>
          <a:p>
            <a:r>
              <a:rPr lang="en-US" dirty="0" smtClean="0"/>
              <a:t>Appliances</a:t>
            </a:r>
          </a:p>
          <a:p>
            <a:pPr lvl="1"/>
            <a:r>
              <a:rPr lang="en-US" dirty="0" smtClean="0"/>
              <a:t>Combining hardware, software, and storage in a single unit for performance and scalability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Big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volume</a:t>
            </a:r>
          </a:p>
          <a:p>
            <a:pPr lvl="1"/>
            <a:r>
              <a:rPr lang="en-US" dirty="0"/>
              <a:t>The ability to capture, store, and process the huge volume of </a:t>
            </a:r>
            <a:r>
              <a:rPr lang="en-US" dirty="0" smtClean="0"/>
              <a:t>data in a timely manner</a:t>
            </a:r>
          </a:p>
          <a:p>
            <a:r>
              <a:rPr lang="en-US" dirty="0" smtClean="0"/>
              <a:t>Data integration</a:t>
            </a:r>
          </a:p>
          <a:p>
            <a:pPr lvl="1"/>
            <a:r>
              <a:rPr lang="en-US" dirty="0"/>
              <a:t>The ability to combine </a:t>
            </a:r>
            <a:r>
              <a:rPr lang="en-US" dirty="0" smtClean="0"/>
              <a:t>data quickly and at reasonable cost </a:t>
            </a:r>
          </a:p>
          <a:p>
            <a:r>
              <a:rPr lang="en-US" dirty="0" smtClean="0"/>
              <a:t>Processing capabilities</a:t>
            </a:r>
          </a:p>
          <a:p>
            <a:pPr lvl="1"/>
            <a:r>
              <a:rPr lang="en-US" dirty="0"/>
              <a:t>The ability to process the data quickly, as it is </a:t>
            </a:r>
            <a:r>
              <a:rPr lang="en-US" dirty="0" smtClean="0"/>
              <a:t>captured (i.e., stream analytics)</a:t>
            </a:r>
          </a:p>
          <a:p>
            <a:r>
              <a:rPr lang="en-US" dirty="0" smtClean="0"/>
              <a:t>Data governance (… security, privacy, access)</a:t>
            </a:r>
          </a:p>
          <a:p>
            <a:r>
              <a:rPr lang="en-US" dirty="0" smtClean="0"/>
              <a:t>Skill availability (… data </a:t>
            </a:r>
            <a:r>
              <a:rPr lang="en-US" dirty="0" smtClean="0"/>
              <a:t>scientist… remember him?)</a:t>
            </a:r>
            <a:endParaRPr lang="en-US" dirty="0" smtClean="0"/>
          </a:p>
          <a:p>
            <a:r>
              <a:rPr lang="en-US" dirty="0" smtClean="0"/>
              <a:t>Solution cost (ROI)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564" y="4254627"/>
            <a:ext cx="3267837" cy="23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Hadoop …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Hive </a:t>
            </a:r>
            <a:r>
              <a:rPr lang="en-US" dirty="0" smtClean="0"/>
              <a:t>– an SQL-like interface </a:t>
            </a:r>
            <a:r>
              <a:rPr lang="en-US" dirty="0" smtClean="0"/>
              <a:t>(</a:t>
            </a:r>
            <a:r>
              <a:rPr lang="en-US" dirty="0" err="1" smtClean="0"/>
              <a:t>HiveQL</a:t>
            </a:r>
            <a:r>
              <a:rPr lang="en-US" dirty="0" smtClean="0"/>
              <a:t>) into </a:t>
            </a:r>
            <a:r>
              <a:rPr lang="en-US" dirty="0" smtClean="0"/>
              <a:t>Hadoop</a:t>
            </a:r>
          </a:p>
          <a:p>
            <a:r>
              <a:rPr lang="en-US" dirty="0" smtClean="0"/>
              <a:t>Pig – a query language developed by Yahoo!</a:t>
            </a:r>
            <a:endParaRPr lang="en-US" dirty="0" smtClean="0"/>
          </a:p>
          <a:p>
            <a:r>
              <a:rPr lang="en-US" dirty="0" err="1" smtClean="0"/>
              <a:t>Hbase</a:t>
            </a:r>
            <a:r>
              <a:rPr lang="en-US" dirty="0" smtClean="0"/>
              <a:t>, Flume, </a:t>
            </a:r>
            <a:r>
              <a:rPr lang="en-US" dirty="0" err="1" smtClean="0"/>
              <a:t>Oozie</a:t>
            </a:r>
            <a:r>
              <a:rPr lang="en-US" dirty="0" smtClean="0"/>
              <a:t>, </a:t>
            </a:r>
            <a:r>
              <a:rPr lang="en-US" dirty="0" err="1" smtClean="0"/>
              <a:t>Ambari</a:t>
            </a:r>
            <a:r>
              <a:rPr lang="en-US" dirty="0" smtClean="0"/>
              <a:t>, Avro, Mahout</a:t>
            </a:r>
            <a:r>
              <a:rPr lang="en-US" dirty="0" smtClean="0"/>
              <a:t>, Sqoop, Hcatalog, ….</a:t>
            </a:r>
            <a:endParaRPr lang="en-US" dirty="0"/>
          </a:p>
        </p:txBody>
      </p:sp>
      <p:pic>
        <p:nvPicPr>
          <p:cNvPr id="1026" name="Picture 2" descr="http://www.cardinalpath.com/cpwp/wp-content/uploads/hadoop-320x2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910" y="748322"/>
            <a:ext cx="3352800" cy="25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9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Data </a:t>
            </a:r>
            <a:r>
              <a:rPr lang="en-US" dirty="0" smtClean="0"/>
              <a:t>Jobs/Technologies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61288"/>
            <a:ext cx="8686800" cy="5696712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“The </a:t>
            </a:r>
            <a:r>
              <a:rPr lang="en-US" sz="2800" dirty="0">
                <a:hlinkClick r:id="rId2"/>
              </a:rPr>
              <a:t>Sexiest Job</a:t>
            </a:r>
            <a:r>
              <a:rPr lang="en-US" sz="2800" dirty="0"/>
              <a:t> of the 21st Century”</a:t>
            </a:r>
          </a:p>
          <a:p>
            <a:pPr lvl="1"/>
            <a:r>
              <a:rPr lang="en-US" dirty="0"/>
              <a:t>Thomas H. Davenport and D. J. </a:t>
            </a:r>
            <a:r>
              <a:rPr lang="en-US" dirty="0" err="1" smtClean="0"/>
              <a:t>Patil</a:t>
            </a:r>
            <a:r>
              <a:rPr lang="en-US" dirty="0" smtClean="0"/>
              <a:t> - Harvard </a:t>
            </a:r>
            <a:r>
              <a:rPr lang="en-US" dirty="0"/>
              <a:t>Business Review, October 2012 </a:t>
            </a:r>
            <a:endParaRPr lang="en-US" sz="2800" dirty="0" smtClean="0"/>
          </a:p>
          <a:p>
            <a:r>
              <a:rPr lang="en-US" sz="2800" dirty="0" smtClean="0"/>
              <a:t>Hadoop </a:t>
            </a:r>
            <a:r>
              <a:rPr lang="en-US" sz="2800" dirty="0"/>
              <a:t>is an open source framework for storing and analyzing massive amounts of distributed, unstructured data</a:t>
            </a:r>
          </a:p>
          <a:p>
            <a:r>
              <a:rPr lang="en-US" sz="2800" dirty="0"/>
              <a:t>Originally created by Doug Cutting at Yahoo</a:t>
            </a:r>
            <a:r>
              <a:rPr lang="en-US" sz="2800" dirty="0" smtClean="0"/>
              <a:t>! Here ar</a:t>
            </a:r>
            <a:r>
              <a:rPr lang="en-US" sz="2800" dirty="0" smtClean="0"/>
              <a:t>e a couple of examples</a:t>
            </a:r>
            <a:endParaRPr lang="en-US" sz="2800" dirty="0" smtClean="0"/>
          </a:p>
          <a:p>
            <a:r>
              <a:rPr lang="en-US" sz="2800" dirty="0" smtClean="0">
                <a:hlinkClick r:id="rId3" action="ppaction://hlinksldjump"/>
              </a:rPr>
              <a:t>Remember this architecture?</a:t>
            </a:r>
            <a:endParaRPr lang="en-US" sz="2800" dirty="0"/>
          </a:p>
          <a:p>
            <a:r>
              <a:rPr lang="en-US" sz="2800" dirty="0"/>
              <a:t>Hadoop clusters run on inexpensive commodity hardware so projects can scale-out </a:t>
            </a:r>
            <a:r>
              <a:rPr lang="en-US" sz="2800" dirty="0" smtClean="0"/>
              <a:t>inexpensively</a:t>
            </a:r>
          </a:p>
          <a:p>
            <a:r>
              <a:rPr lang="en-US" sz="2800" dirty="0" smtClean="0"/>
              <a:t>Fault tolerant – more stuff can break and it will still work</a:t>
            </a:r>
          </a:p>
          <a:p>
            <a:r>
              <a:rPr lang="en-US" sz="2800" dirty="0" smtClean="0"/>
              <a:t>Pushes the processing to the data as opposed to pulling all of the data to the processor and then processing it</a:t>
            </a:r>
            <a:endParaRPr lang="en-US" sz="2800" dirty="0"/>
          </a:p>
          <a:p>
            <a:r>
              <a:rPr lang="en-US" sz="2800" dirty="0"/>
              <a:t>Hadoop is now part of Apache Software Foundation</a:t>
            </a:r>
          </a:p>
          <a:p>
            <a:r>
              <a:rPr lang="en-US" sz="2800" dirty="0"/>
              <a:t>Open source - hundreds of contributors continuously improve the core technology</a:t>
            </a:r>
          </a:p>
          <a:p>
            <a:r>
              <a:rPr lang="en-US" sz="2800" dirty="0">
                <a:solidFill>
                  <a:srgbClr val="F85E08"/>
                </a:solidFill>
              </a:rPr>
              <a:t>MapReduce + Hadoop = Big Data core </a:t>
            </a:r>
            <a:r>
              <a:rPr lang="en-US" sz="2800" dirty="0" smtClean="0">
                <a:solidFill>
                  <a:srgbClr val="F85E08"/>
                </a:solidFill>
              </a:rPr>
              <a:t>technology</a:t>
            </a:r>
          </a:p>
          <a:p>
            <a:endParaRPr lang="en-US" sz="2800" dirty="0">
              <a:solidFill>
                <a:srgbClr val="F85E08"/>
              </a:solidFill>
            </a:endParaRPr>
          </a:p>
        </p:txBody>
      </p:sp>
      <p:pic>
        <p:nvPicPr>
          <p:cNvPr id="2050" name="Picture 2" descr="https://encrypted-tbn3.gstatic.com/images?q=tbn:ANd9GcST7iJYn43yhkOgzcnGsGa1pQu9GJR__Op-rl6c4-64dAHeXzZs6omJc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646" y="457200"/>
            <a:ext cx="353728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993" y="3398315"/>
            <a:ext cx="6888480" cy="345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Data </a:t>
            </a:r>
            <a:r>
              <a:rPr lang="en-US" dirty="0" smtClean="0"/>
              <a:t>Technologies</a:t>
            </a:r>
            <a:br>
              <a:rPr lang="en-US" dirty="0" smtClean="0"/>
            </a:b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8826"/>
            <a:ext cx="8566484" cy="470570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85E08"/>
                </a:solidFill>
              </a:rPr>
              <a:t>How Does Hadoop Work?</a:t>
            </a:r>
          </a:p>
          <a:p>
            <a:pPr lvl="1"/>
            <a:r>
              <a:rPr lang="en-US" dirty="0"/>
              <a:t>Access unstructured and semi-structured data (e.g., log files, social media feeds, other data sources)</a:t>
            </a:r>
          </a:p>
          <a:p>
            <a:pPr lvl="1"/>
            <a:r>
              <a:rPr lang="en-US" dirty="0"/>
              <a:t>Break the data up into “parts,” which are then loaded into a file system made up of multiple nodes running on commodity hardware using </a:t>
            </a:r>
            <a:r>
              <a:rPr lang="en-US" dirty="0" smtClean="0"/>
              <a:t>HDFS (Hadoop Distributed File System</a:t>
            </a:r>
            <a:endParaRPr lang="en-US" dirty="0"/>
          </a:p>
          <a:p>
            <a:pPr lvl="1"/>
            <a:r>
              <a:rPr lang="en-US" dirty="0"/>
              <a:t>Each “part” is replicated multiple times and loaded into the file system for replication and failsafe processing</a:t>
            </a:r>
          </a:p>
          <a:p>
            <a:pPr lvl="1"/>
            <a:r>
              <a:rPr lang="en-US" dirty="0"/>
              <a:t>A node acts as the </a:t>
            </a:r>
            <a:r>
              <a:rPr lang="en-US" dirty="0">
                <a:solidFill>
                  <a:srgbClr val="F85E08"/>
                </a:solidFill>
              </a:rPr>
              <a:t>Facilitator</a:t>
            </a:r>
            <a:r>
              <a:rPr lang="en-US" dirty="0"/>
              <a:t> and another as </a:t>
            </a:r>
            <a:r>
              <a:rPr lang="en-US" dirty="0">
                <a:solidFill>
                  <a:srgbClr val="F85E08"/>
                </a:solidFill>
              </a:rPr>
              <a:t>Job Tracker </a:t>
            </a:r>
          </a:p>
          <a:p>
            <a:pPr lvl="1"/>
            <a:r>
              <a:rPr lang="en-US" dirty="0"/>
              <a:t>Jobs are distributed to the clients, and once completed, the results are collected and aggregated using MapReduce</a:t>
            </a:r>
          </a:p>
        </p:txBody>
      </p:sp>
      <p:pic>
        <p:nvPicPr>
          <p:cNvPr id="2050" name="Picture 2" descr="https://encrypted-tbn3.gstatic.com/images?q=tbn:ANd9GcST7iJYn43yhkOgzcnGsGa1pQu9GJR__Op-rl6c4-64dAHeXzZs6omJc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646" y="495299"/>
            <a:ext cx="353728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Data </a:t>
            </a:r>
            <a:r>
              <a:rPr lang="en-US" dirty="0" smtClean="0"/>
              <a:t>Technologies</a:t>
            </a:r>
            <a:br>
              <a:rPr lang="en-US" dirty="0" smtClean="0"/>
            </a:b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F85E08"/>
                </a:solidFill>
              </a:rPr>
              <a:t>Hadoop Technical Components</a:t>
            </a:r>
          </a:p>
          <a:p>
            <a:pPr lvl="1"/>
            <a:r>
              <a:rPr lang="en-US" sz="2800" dirty="0"/>
              <a:t>Hadoop Distributed File System (HDFS)</a:t>
            </a:r>
          </a:p>
          <a:p>
            <a:pPr lvl="1"/>
            <a:r>
              <a:rPr lang="en-US" sz="2800" dirty="0"/>
              <a:t>Name Node (primary facilitator)</a:t>
            </a:r>
          </a:p>
          <a:p>
            <a:pPr lvl="1"/>
            <a:r>
              <a:rPr lang="en-US" sz="2800" dirty="0"/>
              <a:t>Secondary Node (backup to Name Node)</a:t>
            </a:r>
          </a:p>
          <a:p>
            <a:pPr lvl="1"/>
            <a:r>
              <a:rPr lang="en-US" sz="2800" dirty="0"/>
              <a:t>Job Tracker</a:t>
            </a:r>
          </a:p>
          <a:p>
            <a:pPr lvl="1"/>
            <a:r>
              <a:rPr lang="en-US" sz="2800" dirty="0"/>
              <a:t>Slave Nodes (the grunts of any Hadoop cluster)</a:t>
            </a:r>
          </a:p>
          <a:p>
            <a:pPr lvl="1"/>
            <a:r>
              <a:rPr lang="en-US" sz="2800" dirty="0"/>
              <a:t>Additionally, Hadoop ecosystem is made up of a number of complementary sub-projects: NoSQL (Cassandra, Hbase), DW (Hive), …  </a:t>
            </a:r>
          </a:p>
        </p:txBody>
      </p:sp>
      <p:pic>
        <p:nvPicPr>
          <p:cNvPr id="2050" name="Picture 2" descr="https://encrypted-tbn3.gstatic.com/images?q=tbn:ANd9GcST7iJYn43yhkOgzcnGsGa1pQu9GJR__Op-rl6c4-64dAHeXzZs6omJc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80" y="517584"/>
            <a:ext cx="353728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1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Data </a:t>
            </a:r>
            <a:r>
              <a:rPr lang="en-US" dirty="0" smtClean="0"/>
              <a:t>Technologies</a:t>
            </a:r>
            <a:br>
              <a:rPr lang="en-US" dirty="0" smtClean="0"/>
            </a:br>
            <a:r>
              <a:rPr lang="en-US" dirty="0" smtClean="0"/>
              <a:t>Hadoop - </a:t>
            </a:r>
            <a:r>
              <a:rPr lang="en-US" dirty="0"/>
              <a:t>Demystifying Facts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Hadoop consists of multiple </a:t>
            </a:r>
            <a:r>
              <a:rPr lang="en-US" dirty="0" smtClean="0"/>
              <a:t>products-a family of open source products</a:t>
            </a:r>
            <a:endParaRPr lang="en-US" dirty="0"/>
          </a:p>
          <a:p>
            <a:r>
              <a:rPr lang="en-US" dirty="0"/>
              <a:t>Hadoop is open source but available from vendors too</a:t>
            </a:r>
          </a:p>
          <a:p>
            <a:r>
              <a:rPr lang="en-US" dirty="0"/>
              <a:t>Hadoop is an ecosystem, not a single product</a:t>
            </a:r>
          </a:p>
          <a:p>
            <a:r>
              <a:rPr lang="en-US" dirty="0"/>
              <a:t>HDFS is a file system, not a DBMS</a:t>
            </a:r>
          </a:p>
          <a:p>
            <a:r>
              <a:rPr lang="en-US" dirty="0"/>
              <a:t>Hive resembles SQL but is not standard SQL</a:t>
            </a:r>
          </a:p>
          <a:p>
            <a:r>
              <a:rPr lang="en-US" dirty="0"/>
              <a:t>Hadoop and MapReduce are related but not the same</a:t>
            </a:r>
          </a:p>
          <a:p>
            <a:r>
              <a:rPr lang="en-US" dirty="0"/>
              <a:t>MapReduce provides control for analytics, not analytics </a:t>
            </a:r>
          </a:p>
          <a:p>
            <a:r>
              <a:rPr lang="en-US" dirty="0"/>
              <a:t>Hadoop is about data diversity, not just data volume</a:t>
            </a:r>
          </a:p>
          <a:p>
            <a:r>
              <a:rPr lang="en-US" dirty="0"/>
              <a:t>Hadoop complements a DW; it’s rarely a replacement</a:t>
            </a:r>
          </a:p>
          <a:p>
            <a:r>
              <a:rPr lang="en-US" dirty="0"/>
              <a:t>Hadoop enables many types of analytics, not just Web analytics</a:t>
            </a:r>
          </a:p>
        </p:txBody>
      </p:sp>
    </p:spTree>
    <p:extLst>
      <p:ext uri="{BB962C8B-B14F-4D97-AF65-F5344CB8AC3E}">
        <p14:creationId xmlns:p14="http://schemas.microsoft.com/office/powerpoint/2010/main" val="29351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Data </a:t>
            </a:r>
            <a:r>
              <a:rPr lang="en-US" dirty="0" smtClean="0"/>
              <a:t>Technologies</a:t>
            </a:r>
            <a:br>
              <a:rPr lang="en-US" dirty="0" smtClean="0"/>
            </a:br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573" y="1315528"/>
            <a:ext cx="8686800" cy="4876800"/>
          </a:xfrm>
        </p:spPr>
        <p:txBody>
          <a:bodyPr>
            <a:noAutofit/>
          </a:bodyPr>
          <a:lstStyle/>
          <a:p>
            <a:r>
              <a:rPr lang="en-US" dirty="0"/>
              <a:t>MapReduce distributes the processing of very large multi-structured data files across a large cluster of ordinary machines/processors </a:t>
            </a:r>
          </a:p>
          <a:p>
            <a:r>
              <a:rPr lang="en-US" dirty="0">
                <a:sym typeface="Wingdings" panose="05000000000000000000" pitchFamily="2" charset="2"/>
              </a:rPr>
              <a:t>Goal - achieving high performance with “simple” computers</a:t>
            </a:r>
            <a:endParaRPr lang="en-US" dirty="0"/>
          </a:p>
          <a:p>
            <a:r>
              <a:rPr lang="en-US" dirty="0"/>
              <a:t>Developed and popularized by Google</a:t>
            </a:r>
          </a:p>
          <a:p>
            <a:r>
              <a:rPr lang="en-US" dirty="0"/>
              <a:t>Good at processing and analyzing large volumes of multi-structured data in a timely manner</a:t>
            </a:r>
          </a:p>
          <a:p>
            <a:r>
              <a:rPr lang="en-US" dirty="0"/>
              <a:t>Example tasks: indexing the Web for search, graph analysis, text analysis, machine </a:t>
            </a:r>
            <a:r>
              <a:rPr lang="en-US" dirty="0" smtClean="0"/>
              <a:t>learning</a:t>
            </a:r>
            <a:endParaRPr lang="en-US" dirty="0"/>
          </a:p>
          <a:p>
            <a:r>
              <a:rPr lang="en-US" dirty="0" smtClean="0"/>
              <a:t>A programming model, not a language.</a:t>
            </a:r>
          </a:p>
          <a:p>
            <a:r>
              <a:rPr lang="en-US" dirty="0" smtClean="0"/>
              <a:t>Designed by and for programmers rather than business users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</a:t>
            </a:r>
            <a:r>
              <a:rPr lang="en-US" dirty="0" smtClean="0"/>
              <a:t>Technologies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96688"/>
            <a:ext cx="7010400" cy="46279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600200" y="1663005"/>
            <a:ext cx="213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How does</a:t>
            </a:r>
          </a:p>
          <a:p>
            <a:r>
              <a:rPr lang="en-US" dirty="0">
                <a:solidFill>
                  <a:srgbClr val="0000FF"/>
                </a:solidFill>
              </a:rPr>
              <a:t>MapReduce</a:t>
            </a:r>
          </a:p>
          <a:p>
            <a:r>
              <a:rPr lang="en-US" dirty="0">
                <a:solidFill>
                  <a:srgbClr val="0000FF"/>
                </a:solidFill>
              </a:rPr>
              <a:t> work?</a:t>
            </a:r>
          </a:p>
        </p:txBody>
      </p:sp>
    </p:spTree>
    <p:extLst>
      <p:ext uri="{BB962C8B-B14F-4D97-AF65-F5344CB8AC3E}">
        <p14:creationId xmlns:p14="http://schemas.microsoft.com/office/powerpoint/2010/main" val="24036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48111"/>
            <a:ext cx="8534400" cy="569774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What is the impact of Big Data on DW?</a:t>
            </a:r>
          </a:p>
          <a:p>
            <a:pPr lvl="1"/>
            <a:r>
              <a:rPr lang="en-US" sz="2400" dirty="0"/>
              <a:t>Big Data and RDBMS do not go nicely together</a:t>
            </a:r>
          </a:p>
          <a:p>
            <a:pPr lvl="1"/>
            <a:r>
              <a:rPr lang="en-US" sz="2400" dirty="0"/>
              <a:t>Will Hadoop replace data warehousing/RDBMS?</a:t>
            </a:r>
          </a:p>
          <a:p>
            <a:r>
              <a:rPr lang="en-US" sz="3200" dirty="0"/>
              <a:t>Use Cases for Hadoop</a:t>
            </a:r>
          </a:p>
          <a:p>
            <a:pPr lvl="1"/>
            <a:r>
              <a:rPr lang="en-US" sz="2400" dirty="0"/>
              <a:t>Hadoop as the repository and refinery</a:t>
            </a:r>
          </a:p>
          <a:p>
            <a:pPr lvl="1"/>
            <a:r>
              <a:rPr lang="en-US" sz="2400" dirty="0"/>
              <a:t>Hadoop as the active archive</a:t>
            </a:r>
          </a:p>
          <a:p>
            <a:r>
              <a:rPr lang="en-US" sz="3200" dirty="0"/>
              <a:t>Use Cases for Data Warehousing</a:t>
            </a:r>
          </a:p>
          <a:p>
            <a:pPr lvl="1"/>
            <a:r>
              <a:rPr lang="en-US" sz="2400" dirty="0"/>
              <a:t>Data warehouse </a:t>
            </a:r>
            <a:r>
              <a:rPr lang="en-US" sz="2400" dirty="0" smtClean="0"/>
              <a:t>performance-refined query optimizers</a:t>
            </a:r>
            <a:endParaRPr lang="en-US" sz="2400" dirty="0"/>
          </a:p>
          <a:p>
            <a:pPr lvl="1"/>
            <a:r>
              <a:rPr lang="en-US" sz="2400" dirty="0" smtClean="0"/>
              <a:t>Fantastic when data is collected cleansed and integrated to </a:t>
            </a:r>
            <a:r>
              <a:rPr lang="en-US" sz="2400" dirty="0"/>
              <a:t>provides </a:t>
            </a:r>
            <a:r>
              <a:rPr lang="en-US" sz="2400" dirty="0" smtClean="0"/>
              <a:t>value</a:t>
            </a:r>
            <a:endParaRPr lang="en-US" sz="2400" dirty="0"/>
          </a:p>
          <a:p>
            <a:pPr lvl="1"/>
            <a:r>
              <a:rPr lang="en-US" sz="2400" dirty="0"/>
              <a:t>Interactive BI tools</a:t>
            </a:r>
          </a:p>
        </p:txBody>
      </p:sp>
    </p:spTree>
    <p:extLst>
      <p:ext uri="{BB962C8B-B14F-4D97-AF65-F5344CB8AC3E}">
        <p14:creationId xmlns:p14="http://schemas.microsoft.com/office/powerpoint/2010/main" val="40883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295400"/>
            <a:ext cx="10272889" cy="511402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Learn what Big Data is and how it is changing the world of analytics</a:t>
            </a:r>
          </a:p>
          <a:p>
            <a:r>
              <a:rPr lang="en-US" sz="2800" dirty="0"/>
              <a:t>Understand the motivation for and business drivers of Big Data analytics</a:t>
            </a:r>
          </a:p>
          <a:p>
            <a:r>
              <a:rPr lang="en-US" sz="2800" dirty="0"/>
              <a:t>Become familiar with the wide range of enabling technologies for Big Data analytics</a:t>
            </a:r>
          </a:p>
          <a:p>
            <a:r>
              <a:rPr lang="en-US" sz="2800" dirty="0"/>
              <a:t>Learn about </a:t>
            </a:r>
            <a:r>
              <a:rPr lang="en-US" sz="2800" dirty="0" smtClean="0"/>
              <a:t>Hadoop and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as </a:t>
            </a:r>
            <a:r>
              <a:rPr lang="en-US" sz="2800" dirty="0"/>
              <a:t>they relate to Big Data analytics</a:t>
            </a:r>
          </a:p>
          <a:p>
            <a:r>
              <a:rPr lang="en-US" sz="2800" dirty="0"/>
              <a:t>Understand the role of and capabilities/skills for data scientist as a new analytics </a:t>
            </a:r>
            <a:r>
              <a:rPr lang="en-US" sz="2800" dirty="0" smtClean="0"/>
              <a:t>profession</a:t>
            </a:r>
          </a:p>
          <a:p>
            <a:r>
              <a:rPr lang="en-US" sz="2800" dirty="0" smtClean="0"/>
              <a:t>Compare </a:t>
            </a:r>
            <a:r>
              <a:rPr lang="en-US" sz="2800" dirty="0"/>
              <a:t>and contrast the complementary uses of data warehousing and Big </a:t>
            </a:r>
            <a:r>
              <a:rPr lang="en-US" sz="2800" dirty="0" smtClean="0"/>
              <a:t>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1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Hadoop versus </a:t>
            </a:r>
            <a:r>
              <a:rPr lang="en-US" dirty="0"/>
              <a:t>Data Warehouse</a:t>
            </a:r>
            <a:br>
              <a:rPr lang="en-US" dirty="0"/>
            </a:br>
            <a:r>
              <a:rPr lang="en-US" dirty="0"/>
              <a:t>When to Use Which Platform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7315200" cy="482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7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Coexistence of Hadoop and </a:t>
            </a:r>
            <a:r>
              <a:rPr lang="en-US" dirty="0" smtClean="0"/>
              <a:t>DW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534400" cy="4876800"/>
          </a:xfrm>
        </p:spPr>
        <p:txBody>
          <a:bodyPr>
            <a:noAutofit/>
          </a:bodyPr>
          <a:lstStyle/>
          <a:p>
            <a:pPr marL="347663" indent="-347663">
              <a:buFont typeface="+mj-lt"/>
              <a:buAutoNum type="arabicPeriod"/>
            </a:pPr>
            <a:r>
              <a:rPr lang="en-US" sz="2800" dirty="0"/>
              <a:t>Use Hadoop for storing and archiving multi-structured data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/>
              <a:t>Use Hadoop for filtering, transforming, and/or consolidating multi-structured data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/>
              <a:t>Use Hadoop to analyze large volumes of multi-structured data and publish the analytical results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/>
              <a:t>Use a relational DBMS that provides MapReduce capabilities as an investigative computing platform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/>
              <a:t>Use a front-end query tool to access and analyze data</a:t>
            </a:r>
          </a:p>
          <a:p>
            <a:pPr marL="742950" indent="-7429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15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Coexistence of Hadoop and </a:t>
            </a:r>
            <a:r>
              <a:rPr lang="en-US" dirty="0" smtClean="0"/>
              <a:t>DW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78" y="1676400"/>
            <a:ext cx="8573223" cy="4343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73655" y="6095647"/>
            <a:ext cx="1907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F85E08"/>
                </a:solidFill>
              </a:rPr>
              <a:t>Source: Teradata</a:t>
            </a:r>
          </a:p>
        </p:txBody>
      </p:sp>
    </p:spTree>
    <p:extLst>
      <p:ext uri="{BB962C8B-B14F-4D97-AF65-F5344CB8AC3E}">
        <p14:creationId xmlns:p14="http://schemas.microsoft.com/office/powerpoint/2010/main" val="22996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Vendors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Data vendor landscape is developing very rapidly</a:t>
            </a:r>
          </a:p>
          <a:p>
            <a:r>
              <a:rPr lang="en-US" sz="3200" dirty="0"/>
              <a:t>A representative list would include</a:t>
            </a:r>
          </a:p>
          <a:p>
            <a:pPr lvl="1"/>
            <a:r>
              <a:rPr lang="en-US" sz="2800" dirty="0"/>
              <a:t>Claudera - claudera.com</a:t>
            </a:r>
          </a:p>
          <a:p>
            <a:pPr lvl="1"/>
            <a:r>
              <a:rPr lang="en-US" sz="2800" dirty="0"/>
              <a:t>MapR – mapr.com</a:t>
            </a:r>
          </a:p>
          <a:p>
            <a:pPr lvl="1"/>
            <a:r>
              <a:rPr lang="en-US" sz="2800" dirty="0"/>
              <a:t>Hortonworks - hortonworks.com</a:t>
            </a:r>
          </a:p>
          <a:p>
            <a:pPr lvl="1"/>
            <a:r>
              <a:rPr lang="en-US" sz="2800" dirty="0"/>
              <a:t>Also, IBM (Netezza, InfoSphere), Oracle (Exadata, Exalogic), Microsoft, Amazon, Google,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1075" y="3298371"/>
            <a:ext cx="118494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5E08"/>
                </a:solidFill>
              </a:rPr>
              <a:t>Software,</a:t>
            </a:r>
          </a:p>
          <a:p>
            <a:r>
              <a:rPr lang="en-US" dirty="0">
                <a:solidFill>
                  <a:srgbClr val="F85E08"/>
                </a:solidFill>
              </a:rPr>
              <a:t>Hardware,</a:t>
            </a:r>
          </a:p>
          <a:p>
            <a:r>
              <a:rPr lang="en-US" dirty="0">
                <a:solidFill>
                  <a:srgbClr val="F85E08"/>
                </a:solidFill>
              </a:rPr>
              <a:t>Service, …</a:t>
            </a:r>
          </a:p>
        </p:txBody>
      </p:sp>
    </p:spTree>
    <p:extLst>
      <p:ext uri="{BB962C8B-B14F-4D97-AF65-F5344CB8AC3E}">
        <p14:creationId xmlns:p14="http://schemas.microsoft.com/office/powerpoint/2010/main" val="32467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85E08"/>
                </a:solidFill>
              </a:rPr>
              <a:t>“The </a:t>
            </a:r>
            <a:r>
              <a:rPr lang="en-US" sz="3200" dirty="0">
                <a:solidFill>
                  <a:srgbClr val="F85E08"/>
                </a:solidFill>
                <a:hlinkClick r:id="rId2"/>
              </a:rPr>
              <a:t>Sexiest Job </a:t>
            </a:r>
            <a:r>
              <a:rPr lang="en-US" sz="3200" dirty="0">
                <a:solidFill>
                  <a:srgbClr val="F85E08"/>
                </a:solidFill>
              </a:rPr>
              <a:t>of the 21st Century”</a:t>
            </a:r>
          </a:p>
          <a:p>
            <a:pPr marL="0" indent="0" algn="r">
              <a:buNone/>
            </a:pPr>
            <a:r>
              <a:rPr lang="en-US" sz="1800" dirty="0"/>
              <a:t>Thomas H. Davenport and D. J. Patil</a:t>
            </a:r>
            <a:endParaRPr lang="en-US" sz="1800" i="1" dirty="0"/>
          </a:p>
          <a:p>
            <a:pPr marL="0" indent="0" algn="r">
              <a:buNone/>
            </a:pPr>
            <a:r>
              <a:rPr lang="en-US" sz="1800" i="1" dirty="0"/>
              <a:t>Harvard Business Review, October 2012 </a:t>
            </a:r>
          </a:p>
          <a:p>
            <a:r>
              <a:rPr lang="en-US" sz="3200" dirty="0"/>
              <a:t>Data Scientist = Big Data guru</a:t>
            </a:r>
          </a:p>
          <a:p>
            <a:pPr lvl="1"/>
            <a:r>
              <a:rPr lang="en-US" sz="2800" dirty="0"/>
              <a:t>One with skills to </a:t>
            </a:r>
            <a:r>
              <a:rPr lang="en-US" sz="2800" i="1" dirty="0"/>
              <a:t>investigate </a:t>
            </a:r>
            <a:r>
              <a:rPr lang="en-US" sz="2800" dirty="0"/>
              <a:t>Big Data</a:t>
            </a:r>
          </a:p>
          <a:p>
            <a:r>
              <a:rPr lang="en-US" sz="3200" dirty="0"/>
              <a:t>Very high salaries, very high expectations</a:t>
            </a:r>
          </a:p>
          <a:p>
            <a:r>
              <a:rPr lang="en-US" sz="3200" dirty="0"/>
              <a:t>Where do Data Scientists come from?</a:t>
            </a:r>
          </a:p>
          <a:p>
            <a:pPr lvl="1"/>
            <a:r>
              <a:rPr lang="en-US" sz="2800" dirty="0"/>
              <a:t>M.S./Ph.D. in MIS, CS, IE,… and/or Analytics</a:t>
            </a:r>
          </a:p>
          <a:p>
            <a:pPr lvl="1"/>
            <a:r>
              <a:rPr lang="en-US" sz="2800" dirty="0"/>
              <a:t>There is not a specific degree program for DS! </a:t>
            </a:r>
          </a:p>
          <a:p>
            <a:pPr lvl="1"/>
            <a:r>
              <a:rPr lang="en-US" sz="2800" dirty="0"/>
              <a:t>PE, PML, … DSP (Data Science Professional)</a:t>
            </a:r>
          </a:p>
        </p:txBody>
      </p:sp>
    </p:spTree>
    <p:extLst>
      <p:ext uri="{BB962C8B-B14F-4D97-AF65-F5344CB8AC3E}">
        <p14:creationId xmlns:p14="http://schemas.microsoft.com/office/powerpoint/2010/main" val="1908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That Define a Data </a:t>
            </a:r>
            <a:r>
              <a:rPr lang="en-US" dirty="0" smtClean="0"/>
              <a:t>Scientist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2" y="1600201"/>
            <a:ext cx="4573588" cy="4824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5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6" y="453760"/>
            <a:ext cx="7305675" cy="60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0"/>
            <a:ext cx="1981200" cy="2133600"/>
          </a:xfrm>
        </p:spPr>
        <p:txBody>
          <a:bodyPr>
            <a:normAutofit/>
          </a:bodyPr>
          <a:lstStyle/>
          <a:p>
            <a:r>
              <a:rPr lang="en-US" sz="3200" dirty="0"/>
              <a:t>A Typical Job Post for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969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us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78886" y="4724400"/>
            <a:ext cx="789115" cy="8191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/>
              <a:t>Transforming Data into Information</a:t>
            </a:r>
            <a:endParaRPr lang="en-US" sz="3200" dirty="0"/>
          </a:p>
        </p:txBody>
      </p:sp>
      <p:pic>
        <p:nvPicPr>
          <p:cNvPr id="1026" name="Picture 2" descr="C:\Users\kearmstr\AppData\Local\Microsoft\Windows\Temporary Internet Files\Content.IE5\VDI228YV\MC90043261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2590800"/>
            <a:ext cx="838200" cy="838200"/>
          </a:xfrm>
          <a:prstGeom prst="rect">
            <a:avLst/>
          </a:prstGeom>
          <a:noFill/>
        </p:spPr>
      </p:pic>
      <p:pic>
        <p:nvPicPr>
          <p:cNvPr id="9" name="Picture 3" descr="C:\Users\kearmstr\AppData\Local\Microsoft\Windows\Temporary Internet Files\Content.IE5\RF81OWBQ\MC90004828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2438401"/>
            <a:ext cx="537410" cy="664117"/>
          </a:xfrm>
          <a:prstGeom prst="rect">
            <a:avLst/>
          </a:prstGeom>
          <a:noFill/>
        </p:spPr>
      </p:pic>
      <p:pic>
        <p:nvPicPr>
          <p:cNvPr id="10" name="Picture 3" descr="C:\Users\kearmstr\AppData\Local\Microsoft\Windows\Temporary Internet Files\Content.IE5\RF81OWBQ\MC90004828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1676401"/>
            <a:ext cx="537410" cy="664117"/>
          </a:xfrm>
          <a:prstGeom prst="rect">
            <a:avLst/>
          </a:prstGeom>
          <a:noFill/>
        </p:spPr>
      </p:pic>
      <p:pic>
        <p:nvPicPr>
          <p:cNvPr id="11" name="Picture 3" descr="C:\Users\kearmstr\AppData\Local\Microsoft\Windows\Temporary Internet Files\Content.IE5\RF81OWBQ\MC90004828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914401"/>
            <a:ext cx="537410" cy="664117"/>
          </a:xfrm>
          <a:prstGeom prst="rect">
            <a:avLst/>
          </a:prstGeom>
          <a:noFill/>
        </p:spPr>
      </p:pic>
      <p:pic>
        <p:nvPicPr>
          <p:cNvPr id="12" name="Picture 11" descr="excel ico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8800" y="3124200"/>
            <a:ext cx="800100" cy="800100"/>
          </a:xfrm>
          <a:prstGeom prst="rect">
            <a:avLst/>
          </a:prstGeom>
        </p:spPr>
      </p:pic>
      <p:pic>
        <p:nvPicPr>
          <p:cNvPr id="13" name="Picture 12" descr="RSS XM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28801" y="4953000"/>
            <a:ext cx="1224643" cy="571500"/>
          </a:xfrm>
          <a:prstGeom prst="rect">
            <a:avLst/>
          </a:prstGeom>
        </p:spPr>
      </p:pic>
      <p:pic>
        <p:nvPicPr>
          <p:cNvPr id="14" name="Picture 13" descr="XML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2600" y="4038600"/>
            <a:ext cx="800100" cy="8001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514600" y="12192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38400" y="2286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27" idx="1"/>
          </p:cNvCxnSpPr>
          <p:nvPr/>
        </p:nvCxnSpPr>
        <p:spPr>
          <a:xfrm>
            <a:off x="2442410" y="2770459"/>
            <a:ext cx="91039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32766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14600" y="36576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2514600" y="42672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352800" y="2209801"/>
            <a:ext cx="914400" cy="1730917"/>
            <a:chOff x="2667000" y="2057400"/>
            <a:chExt cx="1524000" cy="1883317"/>
          </a:xfrm>
        </p:grpSpPr>
        <p:pic>
          <p:nvPicPr>
            <p:cNvPr id="1027" name="Picture 3" descr="C:\Users\kearmstr\AppData\Local\Microsoft\Windows\Temporary Internet Files\Content.IE5\RF81OWBQ\MC900048283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67000" y="2057400"/>
              <a:ext cx="1524000" cy="1883317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2794000" y="2971800"/>
              <a:ext cx="1270000" cy="401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DW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00" y="152930"/>
            <a:ext cx="1095400" cy="1337241"/>
          </a:xfrm>
          <a:prstGeom prst="rect">
            <a:avLst/>
          </a:prstGeom>
        </p:spPr>
      </p:pic>
      <p:pic>
        <p:nvPicPr>
          <p:cNvPr id="40" name="Picture 39" descr="porta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01000" y="1676400"/>
            <a:ext cx="914400" cy="3733800"/>
          </a:xfrm>
          <a:prstGeom prst="rect">
            <a:avLst/>
          </a:prstGeom>
        </p:spPr>
      </p:pic>
      <p:pic>
        <p:nvPicPr>
          <p:cNvPr id="48" name="Picture 47" descr="us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01201" y="457200"/>
            <a:ext cx="789115" cy="819150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8915400" y="4800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8" idx="2"/>
          </p:cNvCxnSpPr>
          <p:nvPr/>
        </p:nvCxnSpPr>
        <p:spPr>
          <a:xfrm flipV="1">
            <a:off x="8686800" y="1276350"/>
            <a:ext cx="1308958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934200" y="897750"/>
            <a:ext cx="2638400" cy="397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72400" y="12293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SharePoint Portal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28" idx="3"/>
          </p:cNvCxnSpPr>
          <p:nvPr/>
        </p:nvCxnSpPr>
        <p:spPr>
          <a:xfrm flipV="1">
            <a:off x="5943600" y="3048001"/>
            <a:ext cx="990600" cy="381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5943600" y="3429000"/>
            <a:ext cx="1524000" cy="990600"/>
            <a:chOff x="4419600" y="3429000"/>
            <a:chExt cx="1524000" cy="990600"/>
          </a:xfrm>
        </p:grpSpPr>
        <p:pic>
          <p:nvPicPr>
            <p:cNvPr id="41" name="Picture 40" descr="rptoutput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53000" y="3429000"/>
              <a:ext cx="990600" cy="990600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8" idx="3"/>
            </p:cNvCxnSpPr>
            <p:nvPr/>
          </p:nvCxnSpPr>
          <p:spPr>
            <a:xfrm>
              <a:off x="4419600" y="3429619"/>
              <a:ext cx="838200" cy="304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1" idx="3"/>
            </p:cNvCxnSpPr>
            <p:nvPr/>
          </p:nvCxnSpPr>
          <p:spPr>
            <a:xfrm flipV="1">
              <a:off x="4419600" y="4191000"/>
              <a:ext cx="609600" cy="53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>
            <a:off x="7543800" y="2819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315200" y="3962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cubes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53000" y="1066800"/>
            <a:ext cx="1920240" cy="1600200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 rot="16200000" flipH="1">
            <a:off x="6477000" y="20574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67200" y="22860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" name="Picture 87" descr="us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78886" y="1905000"/>
            <a:ext cx="789115" cy="819150"/>
          </a:xfrm>
          <a:prstGeom prst="rect">
            <a:avLst/>
          </a:prstGeom>
        </p:spPr>
      </p:pic>
      <p:pic>
        <p:nvPicPr>
          <p:cNvPr id="89" name="Picture 88" descr="us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78886" y="3810000"/>
            <a:ext cx="789115" cy="819150"/>
          </a:xfrm>
          <a:prstGeom prst="rect">
            <a:avLst/>
          </a:prstGeom>
        </p:spPr>
      </p:pic>
      <p:pic>
        <p:nvPicPr>
          <p:cNvPr id="90" name="Picture 89" descr="us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78886" y="2819400"/>
            <a:ext cx="789115" cy="819150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8915400" y="4114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915400" y="3124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915400" y="2209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4191000" y="3886200"/>
            <a:ext cx="1905000" cy="641196"/>
            <a:chOff x="2667000" y="3733800"/>
            <a:chExt cx="1905000" cy="641196"/>
          </a:xfrm>
        </p:grpSpPr>
        <p:pic>
          <p:nvPicPr>
            <p:cNvPr id="31" name="Picture 3" descr="C:\Users\kearmstr\AppData\Local\Microsoft\Windows\Temporary Internet Files\Content.IE5\RF81OWBQ\MC900048283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62400" y="3810000"/>
              <a:ext cx="457200" cy="564996"/>
            </a:xfrm>
            <a:prstGeom prst="rect">
              <a:avLst/>
            </a:prstGeom>
            <a:noFill/>
          </p:spPr>
        </p:pic>
        <p:cxnSp>
          <p:nvCxnSpPr>
            <p:cNvPr id="34" name="Straight Arrow Connector 33"/>
            <p:cNvCxnSpPr>
              <a:endCxn id="31" idx="1"/>
            </p:cNvCxnSpPr>
            <p:nvPr/>
          </p:nvCxnSpPr>
          <p:spPr>
            <a:xfrm>
              <a:off x="2667000" y="3733800"/>
              <a:ext cx="1295400" cy="3586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810000" y="39624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DM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67200" y="2895601"/>
            <a:ext cx="1828800" cy="816517"/>
            <a:chOff x="2743200" y="2895600"/>
            <a:chExt cx="1828800" cy="816517"/>
          </a:xfrm>
        </p:grpSpPr>
        <p:pic>
          <p:nvPicPr>
            <p:cNvPr id="28" name="Picture 3" descr="C:\Users\kearmstr\AppData\Local\Microsoft\Windows\Temporary Internet Files\Content.IE5\RF81OWBQ\MC900048283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62400" y="3147121"/>
              <a:ext cx="457200" cy="564996"/>
            </a:xfrm>
            <a:prstGeom prst="rect">
              <a:avLst/>
            </a:prstGeom>
            <a:noFill/>
          </p:spPr>
        </p:pic>
        <p:cxnSp>
          <p:nvCxnSpPr>
            <p:cNvPr id="33" name="Straight Arrow Connector 32"/>
            <p:cNvCxnSpPr>
              <a:endCxn id="28" idx="1"/>
            </p:cNvCxnSpPr>
            <p:nvPr/>
          </p:nvCxnSpPr>
          <p:spPr>
            <a:xfrm>
              <a:off x="2743200" y="2895600"/>
              <a:ext cx="1219200" cy="5340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810000" y="3276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DM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106" name="Straight Arrow Connector 105"/>
          <p:cNvCxnSpPr>
            <a:endCxn id="41" idx="1"/>
          </p:cNvCxnSpPr>
          <p:nvPr/>
        </p:nvCxnSpPr>
        <p:spPr>
          <a:xfrm>
            <a:off x="4267200" y="3505200"/>
            <a:ext cx="2209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62272" y="6227064"/>
            <a:ext cx="10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3" action="ppaction://hlinksldjump"/>
              </a:rPr>
              <a:t>Return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-  Definition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106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Big Data means different things to people with different backgrounds and interests </a:t>
            </a:r>
          </a:p>
          <a:p>
            <a:r>
              <a:rPr lang="en-US" sz="2800" dirty="0"/>
              <a:t>Traditionally, “Big Data” = massive volumes of data </a:t>
            </a:r>
          </a:p>
          <a:p>
            <a:pPr lvl="1"/>
            <a:r>
              <a:rPr lang="en-US" sz="2400" dirty="0"/>
              <a:t>E.g., volume of data at CERN, NASA, Google, …</a:t>
            </a:r>
          </a:p>
          <a:p>
            <a:r>
              <a:rPr lang="en-US" sz="2800" dirty="0"/>
              <a:t>Where does the Big Data come from?</a:t>
            </a:r>
          </a:p>
          <a:p>
            <a:pPr lvl="1"/>
            <a:r>
              <a:rPr lang="en-US" sz="2400" dirty="0"/>
              <a:t>Everywhere! Web logs, RFID, GPS systems, sensor networks, social networks, Internet-based text documents, Internet search indexes, detail call records, astronomy, atmospheric science, biology, genomics, nuclear physics, biochemical experiments, medical records, scientific research, military surveillance, multimedia archives, …</a:t>
            </a:r>
          </a:p>
        </p:txBody>
      </p:sp>
    </p:spTree>
    <p:extLst>
      <p:ext uri="{BB962C8B-B14F-4D97-AF65-F5344CB8AC3E}">
        <p14:creationId xmlns:p14="http://schemas.microsoft.com/office/powerpoint/2010/main" val="31818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Technology Insights 6.1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Data Size Is Getting Big, Bigger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554" y="1752601"/>
            <a:ext cx="4531446" cy="3864429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Hadron Collider - 1 PB/sec</a:t>
            </a:r>
          </a:p>
          <a:p>
            <a:r>
              <a:rPr lang="en-US" sz="2800" dirty="0"/>
              <a:t>Boeing jet - 20 TB/hr</a:t>
            </a:r>
          </a:p>
          <a:p>
            <a:r>
              <a:rPr lang="en-US" sz="2800" dirty="0"/>
              <a:t>Facebook - 500 TB/day</a:t>
            </a:r>
          </a:p>
          <a:p>
            <a:r>
              <a:rPr lang="en-US" sz="2800" dirty="0"/>
              <a:t>YouTube – 1 TB/4 min </a:t>
            </a:r>
          </a:p>
          <a:p>
            <a:r>
              <a:rPr lang="en-US" sz="2800" dirty="0"/>
              <a:t>The proposed Square Kilometer Array telescope (the world’s proposed biggest telescope) – 1 EB/day </a:t>
            </a:r>
            <a:endParaRPr lang="en-US" sz="2800" dirty="0" smtClean="0"/>
          </a:p>
          <a:p>
            <a:r>
              <a:rPr lang="en-US" sz="2800" dirty="0" smtClean="0"/>
              <a:t>Internet produces 1 EB/day</a:t>
            </a:r>
          </a:p>
          <a:p>
            <a:pPr marL="0" indent="0">
              <a:buNone/>
            </a:pPr>
            <a:r>
              <a:rPr lang="en-US" sz="2800" dirty="0" smtClean="0"/>
              <a:t>(250 million DVD’s)</a:t>
            </a:r>
            <a:endParaRPr 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678" y="1235016"/>
            <a:ext cx="6194373" cy="452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3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-  Definition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28468"/>
            <a:ext cx="8610600" cy="5322498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Big Data is a misnomer… it’s much more than just “big”</a:t>
            </a:r>
          </a:p>
          <a:p>
            <a:r>
              <a:rPr lang="en-US" sz="2800" dirty="0" smtClean="0"/>
              <a:t>The </a:t>
            </a:r>
            <a:r>
              <a:rPr lang="en-US" sz="2800" dirty="0" smtClean="0"/>
              <a:t>3 Vs </a:t>
            </a:r>
            <a:r>
              <a:rPr lang="en-US" sz="2800" dirty="0"/>
              <a:t>that define Big Data</a:t>
            </a:r>
          </a:p>
          <a:p>
            <a:pPr lvl="1"/>
            <a:r>
              <a:rPr lang="en-US" sz="2400" dirty="0" smtClean="0">
                <a:solidFill>
                  <a:srgbClr val="F85E08"/>
                </a:solidFill>
              </a:rPr>
              <a:t>Volume (0.8 </a:t>
            </a:r>
            <a:r>
              <a:rPr lang="en-US" sz="2400" dirty="0">
                <a:solidFill>
                  <a:srgbClr val="F85E08"/>
                </a:solidFill>
              </a:rPr>
              <a:t>Z</a:t>
            </a:r>
            <a:r>
              <a:rPr lang="en-US" sz="2400" dirty="0" smtClean="0">
                <a:solidFill>
                  <a:srgbClr val="F85E08"/>
                </a:solidFill>
              </a:rPr>
              <a:t>B in 2009 / 1.8 ZB in 2011)</a:t>
            </a:r>
            <a:endParaRPr lang="en-US" sz="2400" dirty="0">
              <a:solidFill>
                <a:srgbClr val="F85E08"/>
              </a:solidFill>
            </a:endParaRPr>
          </a:p>
          <a:p>
            <a:pPr lvl="1"/>
            <a:r>
              <a:rPr lang="en-US" sz="2400" dirty="0" smtClean="0">
                <a:solidFill>
                  <a:srgbClr val="F85E08"/>
                </a:solidFill>
              </a:rPr>
              <a:t>Variety (DB’s, email, XML, clickstreams, RFID, video, audio, etc.)</a:t>
            </a:r>
          </a:p>
          <a:p>
            <a:pPr lvl="2"/>
            <a:r>
              <a:rPr lang="en-US" sz="2200" dirty="0" smtClean="0">
                <a:solidFill>
                  <a:srgbClr val="F85E08"/>
                </a:solidFill>
              </a:rPr>
              <a:t>Social Network Analysis of your “Friends” </a:t>
            </a:r>
            <a:r>
              <a:rPr lang="en-US" sz="2200" dirty="0" smtClean="0">
                <a:solidFill>
                  <a:srgbClr val="F85E08"/>
                </a:solidFill>
                <a:hlinkClick r:id="rId3"/>
              </a:rPr>
              <a:t>http</a:t>
            </a:r>
            <a:r>
              <a:rPr lang="en-US" sz="2200" dirty="0">
                <a:solidFill>
                  <a:srgbClr val="F85E08"/>
                </a:solidFill>
                <a:hlinkClick r:id="rId3"/>
              </a:rPr>
              <a:t>://</a:t>
            </a:r>
            <a:r>
              <a:rPr lang="en-US" sz="2200" dirty="0" smtClean="0">
                <a:solidFill>
                  <a:srgbClr val="F85E08"/>
                </a:solidFill>
                <a:hlinkClick r:id="rId3"/>
              </a:rPr>
              <a:t>www.touchgraph.com/facebook</a:t>
            </a:r>
            <a:endParaRPr lang="en-US" sz="2200" dirty="0">
              <a:solidFill>
                <a:srgbClr val="F85E08"/>
              </a:solidFill>
            </a:endParaRPr>
          </a:p>
          <a:p>
            <a:pPr lvl="1"/>
            <a:r>
              <a:rPr lang="en-US" sz="2400" dirty="0" smtClean="0">
                <a:solidFill>
                  <a:srgbClr val="F85E08"/>
                </a:solidFill>
              </a:rPr>
              <a:t>Velocity (reacting quickly enough is the major challenge today</a:t>
            </a:r>
            <a:r>
              <a:rPr lang="en-US" sz="2400" dirty="0" smtClean="0">
                <a:solidFill>
                  <a:srgbClr val="F85E08"/>
                </a:solidFill>
              </a:rPr>
              <a:t>)</a:t>
            </a:r>
          </a:p>
          <a:p>
            <a:pPr lvl="2"/>
            <a:r>
              <a:rPr lang="en-US" sz="2200" dirty="0">
                <a:solidFill>
                  <a:srgbClr val="F85E08"/>
                </a:solidFill>
                <a:hlinkClick r:id="rId4"/>
              </a:rPr>
              <a:t>https://</a:t>
            </a:r>
            <a:r>
              <a:rPr lang="en-US" sz="2200" dirty="0" smtClean="0">
                <a:solidFill>
                  <a:srgbClr val="F85E08"/>
                </a:solidFill>
                <a:hlinkClick r:id="rId4"/>
              </a:rPr>
              <a:t>player.vimeo.com/video/123728123</a:t>
            </a:r>
            <a:endParaRPr lang="en-US" sz="2200" dirty="0" smtClean="0">
              <a:solidFill>
                <a:srgbClr val="F85E08"/>
              </a:solidFill>
            </a:endParaRPr>
          </a:p>
          <a:p>
            <a:pPr lvl="2"/>
            <a:endParaRPr lang="en-US" sz="300" dirty="0">
              <a:solidFill>
                <a:srgbClr val="F85E08"/>
              </a:solidFill>
            </a:endParaRPr>
          </a:p>
          <a:p>
            <a:pPr lvl="1"/>
            <a:r>
              <a:rPr lang="en-US" sz="2400" dirty="0" smtClean="0"/>
              <a:t>Veracity </a:t>
            </a:r>
            <a:r>
              <a:rPr lang="en-US" sz="2400" dirty="0" smtClean="0"/>
              <a:t>(added by IBM – accuracy, quality, trustworthiness)</a:t>
            </a:r>
            <a:endParaRPr lang="en-US" sz="2400" dirty="0"/>
          </a:p>
          <a:p>
            <a:pPr lvl="1"/>
            <a:r>
              <a:rPr lang="en-US" sz="2400" dirty="0" smtClean="0"/>
              <a:t>Variability (different from variety? Not </a:t>
            </a:r>
            <a:r>
              <a:rPr lang="en-US" sz="2400" dirty="0" smtClean="0"/>
              <a:t>a new “V” to </a:t>
            </a:r>
            <a:r>
              <a:rPr lang="en-US" sz="2400" dirty="0" smtClean="0"/>
              <a:t>me)</a:t>
            </a:r>
            <a:endParaRPr lang="en-US" sz="2400" dirty="0"/>
          </a:p>
          <a:p>
            <a:pPr lvl="1"/>
            <a:r>
              <a:rPr lang="en-US" sz="2400" dirty="0" smtClean="0"/>
              <a:t>Value (not necessarily </a:t>
            </a:r>
            <a:r>
              <a:rPr lang="en-US" sz="2400" dirty="0" smtClean="0"/>
              <a:t>another “V” to </a:t>
            </a:r>
            <a:r>
              <a:rPr lang="en-US" sz="2400" dirty="0" smtClean="0"/>
              <a:t>me)</a:t>
            </a:r>
          </a:p>
        </p:txBody>
      </p:sp>
    </p:spTree>
    <p:extLst>
      <p:ext uri="{BB962C8B-B14F-4D97-AF65-F5344CB8AC3E}">
        <p14:creationId xmlns:p14="http://schemas.microsoft.com/office/powerpoint/2010/main" val="27763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-  Definition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106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Big Data is not new!</a:t>
            </a:r>
            <a:endParaRPr lang="en-US" dirty="0"/>
          </a:p>
          <a:p>
            <a:r>
              <a:rPr lang="en-US" sz="2800" dirty="0"/>
              <a:t>Traditionally, “Big Data” = massive volumes of data </a:t>
            </a:r>
          </a:p>
          <a:p>
            <a:pPr lvl="1"/>
            <a:r>
              <a:rPr lang="en-US" sz="2400" dirty="0"/>
              <a:t>Volume of data at CERN, NASA, Google, …</a:t>
            </a:r>
          </a:p>
          <a:p>
            <a:r>
              <a:rPr lang="en-US" sz="2800" dirty="0"/>
              <a:t>Where does the Big Data come from?</a:t>
            </a:r>
          </a:p>
          <a:p>
            <a:pPr lvl="1"/>
            <a:r>
              <a:rPr lang="en-US" sz="2400" dirty="0"/>
              <a:t>Everywhere! Web logs, RFID, GPS systems, sensor networks, social networks, Internet-based text documents, Internet search indexes, detail call records, astronomy, atmospheric science, biology, genomics, nuclear physics, biochemical experiments, medical records, scientific research, military surveillance, multimedia archives, …</a:t>
            </a:r>
          </a:p>
        </p:txBody>
      </p:sp>
    </p:spTree>
    <p:extLst>
      <p:ext uri="{BB962C8B-B14F-4D97-AF65-F5344CB8AC3E}">
        <p14:creationId xmlns:p14="http://schemas.microsoft.com/office/powerpoint/2010/main" val="193201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</a:t>
            </a:r>
            <a:r>
              <a:rPr lang="en-US" dirty="0"/>
              <a:t>of Big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Big Data by itself, regardless of the size, type, or speed, is worthless</a:t>
            </a:r>
          </a:p>
          <a:p>
            <a:r>
              <a:rPr lang="en-US" sz="3200" dirty="0"/>
              <a:t>Big Data + “big” analytics = </a:t>
            </a:r>
            <a:r>
              <a:rPr lang="en-US" sz="3200" dirty="0" smtClean="0"/>
              <a:t>Big Value</a:t>
            </a:r>
            <a:endParaRPr lang="en-US" sz="3200" dirty="0"/>
          </a:p>
          <a:p>
            <a:r>
              <a:rPr lang="en-US" sz="3200" dirty="0"/>
              <a:t>With the value proposition, Big Data also brought about big challenges</a:t>
            </a:r>
          </a:p>
          <a:p>
            <a:pPr lvl="1"/>
            <a:r>
              <a:rPr lang="en-US" sz="2800" dirty="0"/>
              <a:t>Effectively and efficiently capturing, storing, and analyzing Big Data</a:t>
            </a:r>
          </a:p>
          <a:p>
            <a:pPr lvl="1"/>
            <a:r>
              <a:rPr lang="en-US" sz="2800" dirty="0"/>
              <a:t>New breed of technologies needed (developed or purchased or hired or outsourced …)</a:t>
            </a:r>
          </a:p>
        </p:txBody>
      </p:sp>
    </p:spTree>
    <p:extLst>
      <p:ext uri="{BB962C8B-B14F-4D97-AF65-F5344CB8AC3E}">
        <p14:creationId xmlns:p14="http://schemas.microsoft.com/office/powerpoint/2010/main" val="5358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6350"/>
            <a:ext cx="8534400" cy="5525220"/>
          </a:xfrm>
        </p:spPr>
        <p:txBody>
          <a:bodyPr>
            <a:noAutofit/>
          </a:bodyPr>
          <a:lstStyle/>
          <a:p>
            <a:r>
              <a:rPr lang="en-US" dirty="0"/>
              <a:t>You can’t process the amount of data that you want to because of the limitations of your current platform.</a:t>
            </a:r>
          </a:p>
          <a:p>
            <a:r>
              <a:rPr lang="en-US" dirty="0"/>
              <a:t>You can’t include new/contemporary data sources (e.g., social media, RFID, Sensory, Web, GPS, textual data) because it does not comply with the data storage schema</a:t>
            </a:r>
          </a:p>
          <a:p>
            <a:r>
              <a:rPr lang="en-US" dirty="0"/>
              <a:t>You need to (or want to) integrate data as quickly as possible to be current on your analysis.</a:t>
            </a:r>
          </a:p>
          <a:p>
            <a:r>
              <a:rPr lang="en-US" dirty="0"/>
              <a:t>You want to work with a schema-on-demand </a:t>
            </a:r>
            <a:r>
              <a:rPr lang="en-US" dirty="0" smtClean="0"/>
              <a:t>(as opposed to a relational DB like a data warehouse) data </a:t>
            </a:r>
            <a:r>
              <a:rPr lang="en-US" dirty="0"/>
              <a:t>storage paradigm because of the variety of data types involved.</a:t>
            </a:r>
          </a:p>
          <a:p>
            <a:r>
              <a:rPr lang="en-US" dirty="0"/>
              <a:t>The data is arriving so fast at your organization’s doorstep that your traditional analytics platform cannot handle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Critical Success Factors </a:t>
            </a:r>
            <a:r>
              <a:rPr lang="en-US" dirty="0"/>
              <a:t>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Big </a:t>
            </a:r>
            <a:r>
              <a:rPr lang="en-US" dirty="0"/>
              <a:t>Data </a:t>
            </a:r>
            <a:r>
              <a:rPr lang="en-US" dirty="0" smtClean="0"/>
              <a:t>Analytics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24000"/>
            <a:ext cx="5029200" cy="4923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3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ensBigDataThem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ensBigDataTheme" id="{4770065E-AE96-4B8A-AF01-2C959EE41C9D}" vid="{CF47AB5F-E934-4573-A2DF-FBC911A173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KensBigDataTheme</Template>
  <TotalTime>1422</TotalTime>
  <Words>1650</Words>
  <Application>Microsoft Office PowerPoint</Application>
  <PresentationFormat>Widescreen</PresentationFormat>
  <Paragraphs>187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KensBigDataTheme</vt:lpstr>
      <vt:lpstr>PowerPoint Presentation</vt:lpstr>
      <vt:lpstr>Learning Objectives</vt:lpstr>
      <vt:lpstr>Big Data -  Definition and Concepts</vt:lpstr>
      <vt:lpstr>Technology Insights 6.1  The Data Size Is Getting Big, Bigger, …</vt:lpstr>
      <vt:lpstr>Big Data -  Definition and Concepts</vt:lpstr>
      <vt:lpstr>Big Data -  Definition and Concepts</vt:lpstr>
      <vt:lpstr>Fundamentals of Big Data Analytics</vt:lpstr>
      <vt:lpstr>Big Data Considerations</vt:lpstr>
      <vt:lpstr>Critical Success Factors for  Big Data Analytics</vt:lpstr>
      <vt:lpstr>Enablers of Big Data Analytics</vt:lpstr>
      <vt:lpstr>Challenges of Big Data Analytics</vt:lpstr>
      <vt:lpstr>Big Data Technologies</vt:lpstr>
      <vt:lpstr>Big Data Jobs/Technologies Hadoop</vt:lpstr>
      <vt:lpstr>Big Data Technologies Hadoop</vt:lpstr>
      <vt:lpstr>Big Data Technologies Hadoop</vt:lpstr>
      <vt:lpstr>Big Data Technologies Hadoop - Demystifying Facts </vt:lpstr>
      <vt:lpstr>Big Data Technologies MapReduce</vt:lpstr>
      <vt:lpstr>Big Data Technologies MapReduce </vt:lpstr>
      <vt:lpstr>Big Data And Data Warehousing</vt:lpstr>
      <vt:lpstr>Hadoop versus Data Warehouse When to Use Which Platform</vt:lpstr>
      <vt:lpstr>Coexistence of Hadoop and DW</vt:lpstr>
      <vt:lpstr>Coexistence of Hadoop and DW</vt:lpstr>
      <vt:lpstr>Big Data Vendors</vt:lpstr>
      <vt:lpstr>Data Scientist</vt:lpstr>
      <vt:lpstr>Skills That Define a Data Scientist</vt:lpstr>
      <vt:lpstr>A Typical Job Post for Data Scientist</vt:lpstr>
      <vt:lpstr>Transforming Data into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CGS2518 – Chapter 3</dc:title>
  <dc:creator>Ken Armstrong</dc:creator>
  <cp:lastModifiedBy>Ken Armstrong</cp:lastModifiedBy>
  <cp:revision>40</cp:revision>
  <dcterms:created xsi:type="dcterms:W3CDTF">2013-09-16T18:44:43Z</dcterms:created>
  <dcterms:modified xsi:type="dcterms:W3CDTF">2015-03-31T13:16:50Z</dcterms:modified>
</cp:coreProperties>
</file>