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86" r:id="rId3"/>
    <p:sldId id="257" r:id="rId4"/>
    <p:sldId id="259" r:id="rId5"/>
    <p:sldId id="269" r:id="rId6"/>
    <p:sldId id="264" r:id="rId7"/>
    <p:sldId id="266" r:id="rId8"/>
    <p:sldId id="287" r:id="rId9"/>
    <p:sldId id="265" r:id="rId10"/>
    <p:sldId id="275" r:id="rId11"/>
    <p:sldId id="284" r:id="rId12"/>
    <p:sldId id="258" r:id="rId13"/>
    <p:sldId id="262" r:id="rId14"/>
    <p:sldId id="263" r:id="rId15"/>
    <p:sldId id="261" r:id="rId16"/>
    <p:sldId id="272" r:id="rId17"/>
    <p:sldId id="283" r:id="rId18"/>
    <p:sldId id="260" r:id="rId19"/>
    <p:sldId id="268" r:id="rId20"/>
    <p:sldId id="267" r:id="rId21"/>
    <p:sldId id="276" r:id="rId22"/>
    <p:sldId id="270" r:id="rId23"/>
    <p:sldId id="285" r:id="rId24"/>
    <p:sldId id="271" r:id="rId25"/>
    <p:sldId id="273" r:id="rId26"/>
    <p:sldId id="278" r:id="rId27"/>
    <p:sldId id="279" r:id="rId28"/>
    <p:sldId id="277" r:id="rId29"/>
    <p:sldId id="274" r:id="rId30"/>
    <p:sldId id="280" r:id="rId31"/>
    <p:sldId id="28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6"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a:xfrm>
            <a:off x="4831644" y="6117337"/>
            <a:ext cx="4812584" cy="365125"/>
          </a:xfrm>
        </p:spPr>
        <p:txBody>
          <a:bodyPr/>
          <a:lstStyle/>
          <a:p>
            <a:endParaRPr lang="en-US" dirty="0"/>
          </a:p>
        </p:txBody>
      </p:sp>
      <p:sp>
        <p:nvSpPr>
          <p:cNvPr id="6" name="Slide Number Placeholder 5"/>
          <p:cNvSpPr>
            <a:spLocks noGrp="1"/>
          </p:cNvSpPr>
          <p:nvPr>
            <p:ph type="sldNum" sz="quarter" idx="12"/>
          </p:nvPr>
        </p:nvSpPr>
        <p:spPr>
          <a:xfrm>
            <a:off x="11033760" y="6117337"/>
            <a:ext cx="54864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4108510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73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828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578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4761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3399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767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3998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699" y="685800"/>
            <a:ext cx="8021831"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780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09512" y="0"/>
            <a:ext cx="10272889" cy="99059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309512" y="1295400"/>
            <a:ext cx="10272889" cy="4704416"/>
          </a:xfrm>
        </p:spPr>
        <p:txBody>
          <a:bodyPr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a:xfrm>
            <a:off x="2630197" y="6108174"/>
            <a:ext cx="7086023" cy="365125"/>
          </a:xfrm>
        </p:spPr>
        <p:txBody>
          <a:bodyPr/>
          <a:lstStyle/>
          <a:p>
            <a:endParaRPr lang="en-US" dirty="0"/>
          </a:p>
        </p:txBody>
      </p:sp>
      <p:sp>
        <p:nvSpPr>
          <p:cNvPr id="6" name="Slide Number Placeholder 5"/>
          <p:cNvSpPr>
            <a:spLocks noGrp="1"/>
          </p:cNvSpPr>
          <p:nvPr>
            <p:ph type="sldNum" sz="quarter" idx="12"/>
          </p:nvPr>
        </p:nvSpPr>
        <p:spPr>
          <a:xfrm>
            <a:off x="11011957" y="6108174"/>
            <a:ext cx="57044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400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031090" y="6116071"/>
            <a:ext cx="551311"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72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981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280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131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481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36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94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3/3/2015</a:t>
            </a:fld>
            <a:endParaRPr lang="en-US" dirty="0"/>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21947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ools.usps.com/go/ZipLookupAction_inpu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IDC 3931 – Big Data</a:t>
            </a:r>
            <a:endParaRPr lang="en-US" dirty="0"/>
          </a:p>
        </p:txBody>
      </p:sp>
      <p:sp>
        <p:nvSpPr>
          <p:cNvPr id="3" name="Subtitle 2"/>
          <p:cNvSpPr>
            <a:spLocks noGrp="1"/>
          </p:cNvSpPr>
          <p:nvPr>
            <p:ph type="subTitle" idx="1"/>
          </p:nvPr>
        </p:nvSpPr>
        <p:spPr/>
        <p:txBody>
          <a:bodyPr>
            <a:normAutofit/>
          </a:bodyPr>
          <a:lstStyle/>
          <a:p>
            <a:r>
              <a:rPr lang="en-US" sz="3600" dirty="0" smtClean="0"/>
              <a:t>Big BAD Data – Data Cleansing</a:t>
            </a:r>
            <a:endParaRPr lang="en-US" sz="3600" dirty="0"/>
          </a:p>
        </p:txBody>
      </p:sp>
    </p:spTree>
    <p:extLst>
      <p:ext uri="{BB962C8B-B14F-4D97-AF65-F5344CB8AC3E}">
        <p14:creationId xmlns:p14="http://schemas.microsoft.com/office/powerpoint/2010/main" val="3327616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Dirty Data Causes</a:t>
            </a:r>
            <a:endParaRPr lang="en-US" dirty="0"/>
          </a:p>
        </p:txBody>
      </p:sp>
      <p:sp>
        <p:nvSpPr>
          <p:cNvPr id="3" name="Content Placeholder 2"/>
          <p:cNvSpPr>
            <a:spLocks noGrp="1"/>
          </p:cNvSpPr>
          <p:nvPr>
            <p:ph idx="1"/>
          </p:nvPr>
        </p:nvSpPr>
        <p:spPr>
          <a:xfrm>
            <a:off x="1309512" y="1295399"/>
            <a:ext cx="10272889" cy="4953001"/>
          </a:xfrm>
        </p:spPr>
        <p:txBody>
          <a:bodyPr>
            <a:normAutofit lnSpcReduction="10000"/>
          </a:bodyPr>
          <a:lstStyle/>
          <a:p>
            <a:r>
              <a:rPr lang="en-US" dirty="0"/>
              <a:t>The first step to any data cleansing project is to identify what is causing these issues (root cause analysis), so that you can take the appropriate steps to fix the mistakes, for example:</a:t>
            </a:r>
          </a:p>
          <a:p>
            <a:r>
              <a:rPr lang="en-US" dirty="0"/>
              <a:t> </a:t>
            </a:r>
            <a:r>
              <a:rPr lang="en-US" i="1" dirty="0"/>
              <a:t>Inconsistent data between databases</a:t>
            </a:r>
            <a:r>
              <a:rPr lang="en-US" dirty="0"/>
              <a:t>: you may have different abbreviations or full strings that need to be </a:t>
            </a:r>
            <a:r>
              <a:rPr lang="en-US" dirty="0" smtClean="0"/>
              <a:t>standardized</a:t>
            </a:r>
          </a:p>
          <a:p>
            <a:pPr lvl="1"/>
            <a:r>
              <a:rPr lang="en-US" dirty="0" smtClean="0"/>
              <a:t>“</a:t>
            </a:r>
            <a:r>
              <a:rPr lang="en-US" dirty="0" err="1"/>
              <a:t>Dr</a:t>
            </a:r>
            <a:r>
              <a:rPr lang="en-US" dirty="0" smtClean="0"/>
              <a:t>”, “</a:t>
            </a:r>
            <a:r>
              <a:rPr lang="en-US" dirty="0" err="1" smtClean="0"/>
              <a:t>Dr</a:t>
            </a:r>
            <a:r>
              <a:rPr lang="en-US" dirty="0" smtClean="0"/>
              <a:t>.”,“Doctor”</a:t>
            </a:r>
            <a:endParaRPr lang="en-US" dirty="0"/>
          </a:p>
          <a:p>
            <a:r>
              <a:rPr lang="en-US" i="1" dirty="0"/>
              <a:t>Poor data entry</a:t>
            </a:r>
            <a:r>
              <a:rPr lang="en-US" dirty="0"/>
              <a:t>: it is often common with charities to have volunteers entering data into member and donor </a:t>
            </a:r>
            <a:r>
              <a:rPr lang="en-US" dirty="0" smtClean="0"/>
              <a:t>databases</a:t>
            </a:r>
          </a:p>
          <a:p>
            <a:pPr lvl="1"/>
            <a:r>
              <a:rPr lang="en-US" dirty="0" smtClean="0"/>
              <a:t>Although </a:t>
            </a:r>
            <a:r>
              <a:rPr lang="en-US" dirty="0"/>
              <a:t>we appreciate their time and effort, this can lead to increased errors in the data as they are using systems and processes they are not familiar with.</a:t>
            </a:r>
          </a:p>
          <a:p>
            <a:r>
              <a:rPr lang="en-US" i="1" dirty="0"/>
              <a:t>Time constraints</a:t>
            </a:r>
            <a:r>
              <a:rPr lang="en-US" dirty="0"/>
              <a:t>: Pressure put on users to turn out results quickly can decrease the quality of work.</a:t>
            </a:r>
          </a:p>
          <a:p>
            <a:endParaRPr lang="en-US" dirty="0"/>
          </a:p>
        </p:txBody>
      </p:sp>
    </p:spTree>
    <p:extLst>
      <p:ext uri="{BB962C8B-B14F-4D97-AF65-F5344CB8AC3E}">
        <p14:creationId xmlns:p14="http://schemas.microsoft.com/office/powerpoint/2010/main" val="3489770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Dirty Data Causes</a:t>
            </a:r>
            <a:endParaRPr lang="en-US" dirty="0"/>
          </a:p>
        </p:txBody>
      </p:sp>
      <p:sp>
        <p:nvSpPr>
          <p:cNvPr id="3" name="Content Placeholder 2"/>
          <p:cNvSpPr>
            <a:spLocks noGrp="1"/>
          </p:cNvSpPr>
          <p:nvPr>
            <p:ph idx="1"/>
          </p:nvPr>
        </p:nvSpPr>
        <p:spPr>
          <a:xfrm>
            <a:off x="1309512" y="1295399"/>
            <a:ext cx="10272889" cy="5229225"/>
          </a:xfrm>
        </p:spPr>
        <p:txBody>
          <a:bodyPr>
            <a:normAutofit/>
          </a:bodyPr>
          <a:lstStyle/>
          <a:p>
            <a:r>
              <a:rPr lang="en-US" i="1" dirty="0" smtClean="0"/>
              <a:t>Lack </a:t>
            </a:r>
            <a:r>
              <a:rPr lang="en-US" i="1" dirty="0"/>
              <a:t>of training</a:t>
            </a:r>
            <a:r>
              <a:rPr lang="en-US" dirty="0"/>
              <a:t>: the importance of database training is never clearer than when looking at dirty </a:t>
            </a:r>
            <a:r>
              <a:rPr lang="en-US" dirty="0" smtClean="0"/>
              <a:t>data</a:t>
            </a:r>
          </a:p>
          <a:p>
            <a:pPr lvl="1"/>
            <a:r>
              <a:rPr lang="en-US" dirty="0" smtClean="0"/>
              <a:t>Many </a:t>
            </a:r>
            <a:r>
              <a:rPr lang="en-US" dirty="0"/>
              <a:t>companies skip this step to save time and money, in the long run it is more cost-effective to train your employees.</a:t>
            </a:r>
          </a:p>
          <a:p>
            <a:r>
              <a:rPr lang="en-US" i="1" dirty="0"/>
              <a:t>No quality checks or validation</a:t>
            </a:r>
            <a:r>
              <a:rPr lang="en-US" dirty="0"/>
              <a:t>: </a:t>
            </a:r>
            <a:endParaRPr lang="en-US" dirty="0" smtClean="0"/>
          </a:p>
          <a:p>
            <a:pPr lvl="1"/>
            <a:r>
              <a:rPr lang="en-US" dirty="0" smtClean="0"/>
              <a:t>all </a:t>
            </a:r>
            <a:r>
              <a:rPr lang="en-US" dirty="0"/>
              <a:t>databases should validate user input to check for any invalid </a:t>
            </a:r>
            <a:r>
              <a:rPr lang="en-US" dirty="0" smtClean="0"/>
              <a:t>information</a:t>
            </a:r>
          </a:p>
          <a:p>
            <a:pPr lvl="2"/>
            <a:r>
              <a:rPr lang="en-US" dirty="0" smtClean="0"/>
              <a:t>Birthdates </a:t>
            </a:r>
          </a:p>
          <a:p>
            <a:pPr lvl="2"/>
            <a:r>
              <a:rPr lang="en-US" dirty="0" smtClean="0"/>
              <a:t>Contract </a:t>
            </a:r>
            <a:r>
              <a:rPr lang="en-US" dirty="0"/>
              <a:t>start dates. </a:t>
            </a:r>
            <a:endParaRPr lang="en-US" dirty="0" smtClean="0"/>
          </a:p>
          <a:p>
            <a:pPr lvl="1"/>
            <a:r>
              <a:rPr lang="en-US" dirty="0" smtClean="0"/>
              <a:t>Unfortunately, many </a:t>
            </a:r>
            <a:r>
              <a:rPr lang="en-US" dirty="0"/>
              <a:t>companies use spreadsheets such as Microsoft Excel workbook to hold their </a:t>
            </a:r>
            <a:r>
              <a:rPr lang="en-US" dirty="0" smtClean="0"/>
              <a:t>data. </a:t>
            </a:r>
          </a:p>
          <a:p>
            <a:pPr lvl="2"/>
            <a:r>
              <a:rPr lang="en-US" dirty="0" smtClean="0"/>
              <a:t>Unless </a:t>
            </a:r>
            <a:r>
              <a:rPr lang="en-US" dirty="0"/>
              <a:t>the spreadsheet has been created by a user with advanced Excel knowledge then the workbooks will have little to no validation set up.</a:t>
            </a:r>
          </a:p>
          <a:p>
            <a:endParaRPr lang="en-US" dirty="0"/>
          </a:p>
        </p:txBody>
      </p:sp>
    </p:spTree>
    <p:extLst>
      <p:ext uri="{BB962C8B-B14F-4D97-AF65-F5344CB8AC3E}">
        <p14:creationId xmlns:p14="http://schemas.microsoft.com/office/powerpoint/2010/main" val="2374039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Dirty Data – Parsing Examples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847585"/>
              </p:ext>
            </p:extLst>
          </p:nvPr>
        </p:nvGraphicFramePr>
        <p:xfrm>
          <a:off x="2790334" y="2667000"/>
          <a:ext cx="6372520" cy="3357563"/>
        </p:xfrm>
        <a:graphic>
          <a:graphicData uri="http://schemas.openxmlformats.org/drawingml/2006/table">
            <a:tbl>
              <a:tblPr/>
              <a:tblGrid>
                <a:gridCol w="3044858"/>
                <a:gridCol w="3327662"/>
              </a:tblGrid>
              <a:tr h="741787">
                <a:tc>
                  <a:txBody>
                    <a:bodyPr/>
                    <a:lstStyle/>
                    <a:p>
                      <a:pPr algn="ctr"/>
                      <a:r>
                        <a:rPr lang="en-US" sz="1500" b="1" dirty="0"/>
                        <a:t>Sample Name Input</a:t>
                      </a:r>
                      <a:endParaRPr lang="en-US" sz="1500" dirty="0"/>
                    </a:p>
                  </a:txBody>
                  <a:tcPr marL="19521" marR="19521" marT="19521" marB="19521" anchor="ctr">
                    <a:lnL>
                      <a:noFill/>
                    </a:lnL>
                    <a:lnR>
                      <a:noFill/>
                    </a:lnR>
                    <a:lnT>
                      <a:noFill/>
                    </a:lnT>
                    <a:lnB>
                      <a:noFill/>
                    </a:lnB>
                    <a:solidFill>
                      <a:srgbClr val="0066CC"/>
                    </a:solidFill>
                  </a:tcPr>
                </a:tc>
                <a:tc>
                  <a:txBody>
                    <a:bodyPr/>
                    <a:lstStyle/>
                    <a:p>
                      <a:pPr algn="ctr"/>
                      <a:r>
                        <a:rPr lang="en-US" sz="1500" b="1" dirty="0"/>
                        <a:t>Sample Name Output</a:t>
                      </a:r>
                      <a:endParaRPr lang="en-US" sz="1500" dirty="0"/>
                    </a:p>
                  </a:txBody>
                  <a:tcPr marL="19521" marR="19521" marT="19521" marB="19521" anchor="ctr">
                    <a:lnL>
                      <a:noFill/>
                    </a:lnL>
                    <a:lnR>
                      <a:noFill/>
                    </a:lnR>
                    <a:lnT>
                      <a:noFill/>
                    </a:lnT>
                    <a:lnB>
                      <a:noFill/>
                    </a:lnB>
                    <a:solidFill>
                      <a:srgbClr val="0066CC"/>
                    </a:solidFill>
                  </a:tcPr>
                </a:tc>
              </a:tr>
              <a:tr h="2615776">
                <a:tc>
                  <a:txBody>
                    <a:bodyPr/>
                    <a:lstStyle/>
                    <a:p>
                      <a:r>
                        <a:rPr lang="en-US" sz="1500" dirty="0" smtClean="0"/>
                        <a:t>Mr. </a:t>
                      </a:r>
                      <a:r>
                        <a:rPr lang="en-US" sz="1500" dirty="0"/>
                        <a:t>John Wayne Brown </a:t>
                      </a:r>
                      <a:r>
                        <a:rPr lang="en-US" sz="1500" dirty="0" smtClean="0"/>
                        <a:t>Jr.</a:t>
                      </a:r>
                      <a:endParaRPr lang="en-US" sz="1500" dirty="0"/>
                    </a:p>
                  </a:txBody>
                  <a:tcPr marL="19521" marR="19521" marT="19521" marB="19521" anchor="ctr">
                    <a:lnL>
                      <a:noFill/>
                    </a:lnL>
                    <a:lnR>
                      <a:noFill/>
                    </a:lnR>
                    <a:lnT>
                      <a:noFill/>
                    </a:lnT>
                    <a:lnB>
                      <a:noFill/>
                    </a:lnB>
                    <a:solidFill>
                      <a:srgbClr val="FFFFFF"/>
                    </a:solidFill>
                  </a:tcPr>
                </a:tc>
                <a:tc>
                  <a:txBody>
                    <a:bodyPr/>
                    <a:lstStyle/>
                    <a:p>
                      <a:r>
                        <a:rPr lang="en-US" sz="1500" b="1" dirty="0" smtClean="0"/>
                        <a:t>Prefix:</a:t>
                      </a:r>
                      <a:r>
                        <a:rPr lang="en-US" sz="1500" dirty="0" smtClean="0"/>
                        <a:t> Mr.</a:t>
                      </a:r>
                    </a:p>
                    <a:p>
                      <a:r>
                        <a:rPr lang="en-US" sz="1500" b="1" dirty="0" smtClean="0"/>
                        <a:t>First </a:t>
                      </a:r>
                      <a:r>
                        <a:rPr lang="en-US" sz="1500" b="1" dirty="0"/>
                        <a:t>Name:</a:t>
                      </a:r>
                      <a:r>
                        <a:rPr lang="en-US" sz="1500" dirty="0"/>
                        <a:t> John</a:t>
                      </a:r>
                      <a:br>
                        <a:rPr lang="en-US" sz="1500" dirty="0"/>
                      </a:br>
                      <a:r>
                        <a:rPr lang="en-US" sz="1500" b="1" dirty="0"/>
                        <a:t>Middle Name:</a:t>
                      </a:r>
                      <a:r>
                        <a:rPr lang="en-US" sz="1500" dirty="0"/>
                        <a:t> Wayne</a:t>
                      </a:r>
                      <a:br>
                        <a:rPr lang="en-US" sz="1500" dirty="0"/>
                      </a:br>
                      <a:r>
                        <a:rPr lang="en-US" sz="1500" b="1" dirty="0"/>
                        <a:t>Last Name:</a:t>
                      </a:r>
                      <a:r>
                        <a:rPr lang="en-US" sz="1500" dirty="0"/>
                        <a:t> Brown</a:t>
                      </a:r>
                      <a:br>
                        <a:rPr lang="en-US" sz="1500" dirty="0"/>
                      </a:br>
                      <a:r>
                        <a:rPr lang="en-US" sz="1500" b="1" dirty="0" smtClean="0"/>
                        <a:t>Suffix</a:t>
                      </a:r>
                      <a:r>
                        <a:rPr lang="en-US" sz="1500" b="1" dirty="0"/>
                        <a:t>: </a:t>
                      </a:r>
                      <a:r>
                        <a:rPr lang="en-US" sz="1500" dirty="0" smtClean="0"/>
                        <a:t>Jr.</a:t>
                      </a:r>
                      <a:r>
                        <a:rPr lang="en-US" sz="1500" dirty="0"/>
                        <a:t/>
                      </a:r>
                      <a:br>
                        <a:rPr lang="en-US" sz="1500" dirty="0"/>
                      </a:br>
                      <a:r>
                        <a:rPr lang="en-US" sz="1500" b="1" dirty="0"/>
                        <a:t>Gender: </a:t>
                      </a:r>
                      <a:r>
                        <a:rPr lang="en-US" sz="1500" dirty="0"/>
                        <a:t>M (Male)</a:t>
                      </a:r>
                    </a:p>
                  </a:txBody>
                  <a:tcPr marL="19521" marR="19521" marT="19521" marB="19521" anchor="ctr">
                    <a:lnL>
                      <a:noFill/>
                    </a:lnL>
                    <a:lnR>
                      <a:noFill/>
                    </a:lnR>
                    <a:lnT>
                      <a:noFill/>
                    </a:lnT>
                    <a:lnB>
                      <a:noFill/>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6418634"/>
              </p:ext>
            </p:extLst>
          </p:nvPr>
        </p:nvGraphicFramePr>
        <p:xfrm>
          <a:off x="2831691" y="1084080"/>
          <a:ext cx="6331164" cy="1353454"/>
        </p:xfrm>
        <a:graphic>
          <a:graphicData uri="http://schemas.openxmlformats.org/drawingml/2006/table">
            <a:tbl>
              <a:tblPr>
                <a:tableStyleId>{5C22544A-7EE6-4342-B048-85BDC9FD1C3A}</a:tableStyleId>
              </a:tblPr>
              <a:tblGrid>
                <a:gridCol w="3484714"/>
                <a:gridCol w="1826826"/>
                <a:gridCol w="1019624"/>
              </a:tblGrid>
              <a:tr h="276520">
                <a:tc>
                  <a:txBody>
                    <a:bodyPr/>
                    <a:lstStyle/>
                    <a:p>
                      <a:pPr algn="l" fontAlgn="b"/>
                      <a:r>
                        <a:rPr lang="en-US" sz="1800" b="1" u="none" strike="noStrike" dirty="0" err="1">
                          <a:effectLst/>
                        </a:rPr>
                        <a:t>FirstName</a:t>
                      </a:r>
                      <a:endParaRPr lang="en-U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b="1" u="none" strike="noStrike" dirty="0" err="1">
                          <a:effectLst/>
                        </a:rPr>
                        <a:t>LastName</a:t>
                      </a:r>
                      <a:endParaRPr lang="en-U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b="1" u="none" strike="noStrike" dirty="0">
                          <a:effectLst/>
                        </a:rPr>
                        <a:t>Vocation</a:t>
                      </a:r>
                      <a:endParaRPr lang="en-US" sz="1800" b="1" i="0" u="none" strike="noStrike" dirty="0">
                        <a:solidFill>
                          <a:srgbClr val="000000"/>
                        </a:solidFill>
                        <a:effectLst/>
                        <a:latin typeface="Calibri" panose="020F0502020204030204" pitchFamily="34" charset="0"/>
                      </a:endParaRPr>
                    </a:p>
                  </a:txBody>
                  <a:tcPr marL="7620" marR="7620" marT="7620" marB="0" anchor="b"/>
                </a:tc>
              </a:tr>
              <a:tr h="276520">
                <a:tc>
                  <a:txBody>
                    <a:bodyPr/>
                    <a:lstStyle/>
                    <a:p>
                      <a:pPr algn="l" fontAlgn="b"/>
                      <a:r>
                        <a:rPr lang="en-US" sz="1600" u="none" strike="noStrike" dirty="0" smtClean="0">
                          <a:effectLst/>
                        </a:rPr>
                        <a:t>Karen </a:t>
                      </a:r>
                      <a:r>
                        <a:rPr lang="en-US" sz="1600" u="none" strike="noStrike" dirty="0" err="1">
                          <a:effectLst/>
                        </a:rPr>
                        <a:t>Endress</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Sales</a:t>
                      </a:r>
                      <a:endParaRPr lang="en-US" sz="1600" b="0" i="0" u="none" strike="noStrike">
                        <a:solidFill>
                          <a:srgbClr val="000000"/>
                        </a:solidFill>
                        <a:effectLst/>
                        <a:latin typeface="Calibri" panose="020F0502020204030204" pitchFamily="34" charset="0"/>
                      </a:endParaRPr>
                    </a:p>
                  </a:txBody>
                  <a:tcPr marL="7620" marR="7620" marT="7620" marB="0" anchor="b"/>
                </a:tc>
              </a:tr>
              <a:tr h="276520">
                <a:tc>
                  <a:txBody>
                    <a:bodyPr/>
                    <a:lstStyle/>
                    <a:p>
                      <a:pPr algn="l" fontAlgn="b"/>
                      <a:r>
                        <a:rPr lang="en-US" sz="1600" u="none" strike="noStrike">
                          <a:effectLst/>
                        </a:rPr>
                        <a:t>Danielle de Toledo-Photographer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20" marR="7620" marT="7620" marB="0" anchor="b"/>
                </a:tc>
              </a:tr>
              <a:tr h="518474">
                <a:tc>
                  <a:txBody>
                    <a:bodyPr/>
                    <a:lstStyle/>
                    <a:p>
                      <a:pPr algn="l" fontAlgn="b"/>
                      <a:r>
                        <a:rPr lang="en-US" sz="1600" u="none" strike="noStrike" dirty="0">
                          <a:effectLst/>
                        </a:rPr>
                        <a:t>Ken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Armstrong-Faculty</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4261305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Addresses</a:t>
            </a:r>
            <a:endParaRPr lang="en-US" dirty="0"/>
          </a:p>
        </p:txBody>
      </p:sp>
      <p:sp>
        <p:nvSpPr>
          <p:cNvPr id="3" name="Content Placeholder 2"/>
          <p:cNvSpPr>
            <a:spLocks noGrp="1"/>
          </p:cNvSpPr>
          <p:nvPr>
            <p:ph idx="1"/>
          </p:nvPr>
        </p:nvSpPr>
        <p:spPr>
          <a:xfrm>
            <a:off x="1309512" y="1295399"/>
            <a:ext cx="10272889" cy="5216611"/>
          </a:xfrm>
        </p:spPr>
        <p:txBody>
          <a:bodyPr>
            <a:normAutofit/>
          </a:bodyPr>
          <a:lstStyle/>
          <a:p>
            <a:r>
              <a:rPr lang="en-US" sz="3500" b="1" dirty="0" smtClean="0"/>
              <a:t>Millions</a:t>
            </a:r>
            <a:r>
              <a:rPr lang="en-US" sz="3500" dirty="0" smtClean="0"/>
              <a:t> </a:t>
            </a:r>
            <a:r>
              <a:rPr lang="en-US" dirty="0" smtClean="0"/>
              <a:t>of $$$ needlessly spent on postage costs</a:t>
            </a:r>
          </a:p>
          <a:p>
            <a:pPr lvl="1"/>
            <a:r>
              <a:rPr lang="en-US" dirty="0" smtClean="0"/>
              <a:t>Bulk mail rates – </a:t>
            </a:r>
          </a:p>
          <a:p>
            <a:pPr lvl="2"/>
            <a:r>
              <a:rPr lang="en-US" dirty="0"/>
              <a:t>$</a:t>
            </a:r>
            <a:r>
              <a:rPr lang="en-US" dirty="0" smtClean="0"/>
              <a:t>0.204 </a:t>
            </a:r>
            <a:r>
              <a:rPr lang="en-US" dirty="0"/>
              <a:t>for correct bulk mailings</a:t>
            </a:r>
          </a:p>
          <a:p>
            <a:pPr lvl="2"/>
            <a:r>
              <a:rPr lang="en-US" dirty="0" smtClean="0"/>
              <a:t>$0.29 for incorrect bulk mailings</a:t>
            </a:r>
          </a:p>
          <a:p>
            <a:pPr lvl="1"/>
            <a:r>
              <a:rPr lang="en-US" dirty="0" smtClean="0"/>
              <a:t>Returned mail</a:t>
            </a:r>
          </a:p>
          <a:p>
            <a:pPr lvl="1"/>
            <a:r>
              <a:rPr lang="en-US" dirty="0" smtClean="0"/>
              <a:t>Address correction fees</a:t>
            </a:r>
          </a:p>
          <a:p>
            <a:pPr marL="914400" lvl="2" indent="0">
              <a:buNone/>
            </a:pPr>
            <a:r>
              <a:rPr lang="en-US" dirty="0" smtClean="0"/>
              <a:t>Rancho Santa </a:t>
            </a:r>
            <a:r>
              <a:rPr lang="en-US" dirty="0" err="1" smtClean="0"/>
              <a:t>Margharita</a:t>
            </a:r>
            <a:r>
              <a:rPr lang="en-US" dirty="0" smtClean="0"/>
              <a:t>, CA 92688</a:t>
            </a:r>
          </a:p>
          <a:p>
            <a:pPr marL="914400" lvl="2" indent="0">
              <a:buNone/>
            </a:pPr>
            <a:r>
              <a:rPr lang="en-US" dirty="0" smtClean="0"/>
              <a:t>445 </a:t>
            </a:r>
            <a:r>
              <a:rPr lang="en-US" dirty="0"/>
              <a:t>APPLEYARD DR APT B3-9</a:t>
            </a:r>
            <a:br>
              <a:rPr lang="en-US" dirty="0"/>
            </a:br>
            <a:r>
              <a:rPr lang="en-US" dirty="0"/>
              <a:t>TALLAHASSEE FL </a:t>
            </a:r>
            <a:r>
              <a:rPr lang="en-US" dirty="0" smtClean="0"/>
              <a:t>32304</a:t>
            </a:r>
          </a:p>
          <a:p>
            <a:pPr marL="914400" lvl="2" indent="0">
              <a:buNone/>
            </a:pPr>
            <a:r>
              <a:rPr lang="en-US" dirty="0">
                <a:hlinkClick r:id="rId2"/>
              </a:rPr>
              <a:t>https://</a:t>
            </a:r>
            <a:r>
              <a:rPr lang="en-US" dirty="0" smtClean="0">
                <a:hlinkClick r:id="rId2"/>
              </a:rPr>
              <a:t>tools.usps.com/go/ZipLookupAction_input</a:t>
            </a:r>
            <a:endParaRPr lang="en-US" dirty="0" smtClean="0"/>
          </a:p>
          <a:p>
            <a:r>
              <a:rPr lang="en-US" dirty="0" smtClean="0"/>
              <a:t>45 </a:t>
            </a:r>
            <a:r>
              <a:rPr lang="en-US" dirty="0"/>
              <a:t>million Americans change their address every year</a:t>
            </a:r>
          </a:p>
        </p:txBody>
      </p:sp>
    </p:spTree>
    <p:extLst>
      <p:ext uri="{BB962C8B-B14F-4D97-AF65-F5344CB8AC3E}">
        <p14:creationId xmlns:p14="http://schemas.microsoft.com/office/powerpoint/2010/main" val="1464146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Emails</a:t>
            </a:r>
            <a:endParaRPr lang="en-US" dirty="0"/>
          </a:p>
        </p:txBody>
      </p:sp>
      <p:sp>
        <p:nvSpPr>
          <p:cNvPr id="3" name="Content Placeholder 2"/>
          <p:cNvSpPr>
            <a:spLocks noGrp="1"/>
          </p:cNvSpPr>
          <p:nvPr>
            <p:ph idx="1"/>
          </p:nvPr>
        </p:nvSpPr>
        <p:spPr/>
        <p:txBody>
          <a:bodyPr>
            <a:normAutofit lnSpcReduction="10000"/>
          </a:bodyPr>
          <a:lstStyle/>
          <a:p>
            <a:r>
              <a:rPr lang="en-US" dirty="0" smtClean="0"/>
              <a:t>Increase </a:t>
            </a:r>
            <a:r>
              <a:rPr lang="en-US" dirty="0"/>
              <a:t>email deliverability to improve marketing campaigns and CRM</a:t>
            </a:r>
          </a:p>
          <a:p>
            <a:r>
              <a:rPr lang="en-US" dirty="0" smtClean="0"/>
              <a:t>Remove </a:t>
            </a:r>
            <a:r>
              <a:rPr lang="en-US" dirty="0"/>
              <a:t>bad email addresses to avoid blacklists and spam folders</a:t>
            </a:r>
          </a:p>
          <a:p>
            <a:r>
              <a:rPr lang="en-US" dirty="0" smtClean="0"/>
              <a:t>Turn </a:t>
            </a:r>
            <a:r>
              <a:rPr lang="en-US" dirty="0"/>
              <a:t>undeliverable emails into deliverable ones</a:t>
            </a:r>
          </a:p>
          <a:p>
            <a:r>
              <a:rPr lang="en-US" dirty="0" smtClean="0"/>
              <a:t>Flag </a:t>
            </a:r>
            <a:r>
              <a:rPr lang="en-US" dirty="0"/>
              <a:t>spammers and disposable emails</a:t>
            </a:r>
          </a:p>
          <a:p>
            <a:r>
              <a:rPr lang="en-US" dirty="0"/>
              <a:t>Correct general formatting and syntax errors (for instance, change “@@” to “@”)</a:t>
            </a:r>
          </a:p>
          <a:p>
            <a:r>
              <a:rPr lang="en-US" dirty="0"/>
              <a:t>Verify the domain exists and is responsive using a Web Service Domain Lookup</a:t>
            </a:r>
          </a:p>
          <a:p>
            <a:r>
              <a:rPr lang="en-US" dirty="0"/>
              <a:t>Find misspelled domains and correct them (for instance, correcting joe@version.net to joe@verizon.net) </a:t>
            </a:r>
          </a:p>
          <a:p>
            <a:endParaRPr lang="en-US" dirty="0"/>
          </a:p>
        </p:txBody>
      </p:sp>
    </p:spTree>
    <p:extLst>
      <p:ext uri="{BB962C8B-B14F-4D97-AF65-F5344CB8AC3E}">
        <p14:creationId xmlns:p14="http://schemas.microsoft.com/office/powerpoint/2010/main" val="3262262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Duplicated Data</a:t>
            </a:r>
            <a:endParaRPr lang="en-US" dirty="0"/>
          </a:p>
        </p:txBody>
      </p:sp>
      <p:sp>
        <p:nvSpPr>
          <p:cNvPr id="3" name="Content Placeholder 2"/>
          <p:cNvSpPr>
            <a:spLocks noGrp="1"/>
          </p:cNvSpPr>
          <p:nvPr>
            <p:ph idx="1"/>
          </p:nvPr>
        </p:nvSpPr>
        <p:spPr>
          <a:xfrm>
            <a:off x="1309512" y="1295399"/>
            <a:ext cx="10272889" cy="5416485"/>
          </a:xfrm>
        </p:spPr>
        <p:txBody>
          <a:bodyPr>
            <a:normAutofit fontScale="85000" lnSpcReduction="20000"/>
          </a:bodyPr>
          <a:lstStyle/>
          <a:p>
            <a:r>
              <a:rPr lang="en-US" dirty="0" smtClean="0"/>
              <a:t>Annoy </a:t>
            </a:r>
            <a:r>
              <a:rPr lang="en-US" dirty="0"/>
              <a:t>customers or undermine their confidence in your </a:t>
            </a:r>
            <a:r>
              <a:rPr lang="en-US" dirty="0" smtClean="0"/>
              <a:t>organization</a:t>
            </a:r>
            <a:endParaRPr lang="en-US" dirty="0"/>
          </a:p>
          <a:p>
            <a:r>
              <a:rPr lang="en-US" dirty="0" smtClean="0"/>
              <a:t>Increase </a:t>
            </a:r>
            <a:r>
              <a:rPr lang="en-US" dirty="0"/>
              <a:t>mailing </a:t>
            </a:r>
            <a:r>
              <a:rPr lang="en-US" dirty="0" smtClean="0"/>
              <a:t>costs</a:t>
            </a:r>
            <a:endParaRPr lang="en-US" dirty="0"/>
          </a:p>
          <a:p>
            <a:r>
              <a:rPr lang="en-US" dirty="0" smtClean="0"/>
              <a:t>Cause </a:t>
            </a:r>
            <a:r>
              <a:rPr lang="en-US" dirty="0"/>
              <a:t>hundreds of hours of manual reconciliation of </a:t>
            </a:r>
            <a:r>
              <a:rPr lang="en-US" dirty="0" smtClean="0"/>
              <a:t>data</a:t>
            </a:r>
            <a:endParaRPr lang="en-US" dirty="0"/>
          </a:p>
          <a:p>
            <a:r>
              <a:rPr lang="en-US" dirty="0" smtClean="0"/>
              <a:t>Increase </a:t>
            </a:r>
            <a:r>
              <a:rPr lang="en-US" dirty="0"/>
              <a:t>resistance to implementation of new </a:t>
            </a:r>
            <a:r>
              <a:rPr lang="en-US" dirty="0" smtClean="0"/>
              <a:t>systems</a:t>
            </a:r>
            <a:endParaRPr lang="en-US" dirty="0"/>
          </a:p>
          <a:p>
            <a:r>
              <a:rPr lang="en-US" dirty="0" smtClean="0"/>
              <a:t>Result </a:t>
            </a:r>
            <a:r>
              <a:rPr lang="en-US" dirty="0"/>
              <a:t>in multiple sales people, sales teams or collectors calling on the same </a:t>
            </a:r>
            <a:r>
              <a:rPr lang="en-US" dirty="0" smtClean="0"/>
              <a:t>customer</a:t>
            </a:r>
            <a:endParaRPr lang="en-US" dirty="0"/>
          </a:p>
          <a:p>
            <a:r>
              <a:rPr lang="en-US" dirty="0" smtClean="0"/>
              <a:t> </a:t>
            </a:r>
            <a:r>
              <a:rPr lang="en-US" dirty="0"/>
              <a:t>The American Health Information Management Association (AHIMA) estimates that it costs between $10 and $20 per pair of duplicates to reconcile the records. If the records aren’t reconciled, however, the costs are even higher</a:t>
            </a:r>
            <a:r>
              <a:rPr lang="en-US" dirty="0" smtClean="0"/>
              <a:t>.”</a:t>
            </a:r>
          </a:p>
          <a:p>
            <a:r>
              <a:rPr lang="en-US" dirty="0" smtClean="0"/>
              <a:t>20.9</a:t>
            </a:r>
            <a:r>
              <a:rPr lang="en-US" dirty="0"/>
              <a:t>% of Utah Statewide Immunization Information System </a:t>
            </a:r>
            <a:r>
              <a:rPr lang="en-US" dirty="0" smtClean="0"/>
              <a:t>records were duplicates. </a:t>
            </a:r>
          </a:p>
          <a:p>
            <a:pPr lvl="1"/>
            <a:r>
              <a:rPr lang="en-US" dirty="0" smtClean="0"/>
              <a:t>Difficult </a:t>
            </a:r>
            <a:r>
              <a:rPr lang="en-US" dirty="0"/>
              <a:t>to find patients in </a:t>
            </a:r>
            <a:r>
              <a:rPr lang="en-US" dirty="0" smtClean="0"/>
              <a:t>system</a:t>
            </a:r>
          </a:p>
          <a:p>
            <a:pPr lvl="1"/>
            <a:r>
              <a:rPr lang="en-US" dirty="0" smtClean="0"/>
              <a:t>Key </a:t>
            </a:r>
            <a:r>
              <a:rPr lang="en-US" dirty="0"/>
              <a:t>barrier to provider </a:t>
            </a:r>
            <a:r>
              <a:rPr lang="en-US" dirty="0" smtClean="0"/>
              <a:t>participation</a:t>
            </a:r>
          </a:p>
          <a:p>
            <a:pPr lvl="1"/>
            <a:r>
              <a:rPr lang="en-US" dirty="0" smtClean="0"/>
              <a:t>Risk </a:t>
            </a:r>
            <a:r>
              <a:rPr lang="en-US" dirty="0"/>
              <a:t>of </a:t>
            </a:r>
            <a:r>
              <a:rPr lang="en-US" dirty="0" smtClean="0"/>
              <a:t>over-immunization</a:t>
            </a:r>
          </a:p>
          <a:p>
            <a:pPr lvl="1"/>
            <a:r>
              <a:rPr lang="en-US" dirty="0" smtClean="0"/>
              <a:t>Unable </a:t>
            </a:r>
            <a:r>
              <a:rPr lang="en-US" dirty="0"/>
              <a:t>to find reliable patient </a:t>
            </a:r>
            <a:r>
              <a:rPr lang="en-US" dirty="0" smtClean="0"/>
              <a:t>record</a:t>
            </a:r>
          </a:p>
          <a:p>
            <a:pPr lvl="1"/>
            <a:r>
              <a:rPr lang="en-US" dirty="0" smtClean="0"/>
              <a:t>Cost </a:t>
            </a:r>
            <a:r>
              <a:rPr lang="en-US" dirty="0"/>
              <a:t>of unnecessary </a:t>
            </a:r>
            <a:r>
              <a:rPr lang="en-US" dirty="0" smtClean="0"/>
              <a:t>immunizations</a:t>
            </a:r>
          </a:p>
          <a:p>
            <a:pPr lvl="1"/>
            <a:r>
              <a:rPr lang="en-US" dirty="0" smtClean="0"/>
              <a:t>Risk </a:t>
            </a:r>
            <a:r>
              <a:rPr lang="en-US" dirty="0"/>
              <a:t>of adverse effects on patients.</a:t>
            </a:r>
          </a:p>
        </p:txBody>
      </p:sp>
    </p:spTree>
    <p:extLst>
      <p:ext uri="{BB962C8B-B14F-4D97-AF65-F5344CB8AC3E}">
        <p14:creationId xmlns:p14="http://schemas.microsoft.com/office/powerpoint/2010/main" val="1674940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Resolution</a:t>
            </a:r>
            <a:endParaRPr lang="en-US" dirty="0"/>
          </a:p>
        </p:txBody>
      </p:sp>
      <p:sp>
        <p:nvSpPr>
          <p:cNvPr id="3" name="Content Placeholder 2"/>
          <p:cNvSpPr>
            <a:spLocks noGrp="1"/>
          </p:cNvSpPr>
          <p:nvPr>
            <p:ph idx="1"/>
          </p:nvPr>
        </p:nvSpPr>
        <p:spPr>
          <a:xfrm>
            <a:off x="1309512" y="1295400"/>
            <a:ext cx="10272889" cy="5152534"/>
          </a:xfrm>
        </p:spPr>
        <p:txBody>
          <a:bodyPr>
            <a:normAutofit/>
          </a:bodyPr>
          <a:lstStyle/>
          <a:p>
            <a:r>
              <a:rPr lang="en-US" dirty="0" smtClean="0"/>
              <a:t>Are these 2 people the same person?</a:t>
            </a:r>
          </a:p>
          <a:p>
            <a:r>
              <a:rPr lang="en-US" b="1" dirty="0" smtClean="0"/>
              <a:t>Cornelius Harvey </a:t>
            </a:r>
            <a:r>
              <a:rPr lang="en-US" b="1" dirty="0" err="1" smtClean="0"/>
              <a:t>McGillicuddy</a:t>
            </a:r>
            <a:r>
              <a:rPr lang="en-US" b="1" dirty="0" smtClean="0"/>
              <a:t> - </a:t>
            </a:r>
            <a:r>
              <a:rPr lang="en-US" dirty="0"/>
              <a:t>Ft. Myers, FL</a:t>
            </a:r>
          </a:p>
          <a:p>
            <a:r>
              <a:rPr lang="en-US" b="1" dirty="0"/>
              <a:t>Cornelius Harvey </a:t>
            </a:r>
            <a:r>
              <a:rPr lang="en-US" b="1" dirty="0" err="1"/>
              <a:t>McGillicuddy</a:t>
            </a:r>
            <a:r>
              <a:rPr lang="en-US" b="1" dirty="0"/>
              <a:t> - </a:t>
            </a:r>
            <a:r>
              <a:rPr lang="en-US" dirty="0"/>
              <a:t>Ft. Myers, FL</a:t>
            </a:r>
          </a:p>
          <a:p>
            <a:r>
              <a:rPr lang="en-US" dirty="0" smtClean="0"/>
              <a:t>How can you tell them apart?</a:t>
            </a:r>
            <a:endParaRPr lang="en-US" dirty="0"/>
          </a:p>
          <a:p>
            <a:endParaRPr lang="en-US" dirty="0"/>
          </a:p>
        </p:txBody>
      </p:sp>
    </p:spTree>
    <p:extLst>
      <p:ext uri="{BB962C8B-B14F-4D97-AF65-F5344CB8AC3E}">
        <p14:creationId xmlns:p14="http://schemas.microsoft.com/office/powerpoint/2010/main" val="1662955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Resolution – Cont’d</a:t>
            </a:r>
            <a:endParaRPr lang="en-US" dirty="0"/>
          </a:p>
        </p:txBody>
      </p:sp>
      <p:sp>
        <p:nvSpPr>
          <p:cNvPr id="3" name="Content Placeholder 2"/>
          <p:cNvSpPr>
            <a:spLocks noGrp="1"/>
          </p:cNvSpPr>
          <p:nvPr>
            <p:ph idx="1"/>
          </p:nvPr>
        </p:nvSpPr>
        <p:spPr>
          <a:xfrm>
            <a:off x="1309512" y="1295400"/>
            <a:ext cx="10272889" cy="5143108"/>
          </a:xfrm>
        </p:spPr>
        <p:txBody>
          <a:bodyPr>
            <a:normAutofit fontScale="85000" lnSpcReduction="10000"/>
          </a:bodyPr>
          <a:lstStyle/>
          <a:p>
            <a:r>
              <a:rPr lang="en-US" dirty="0" smtClean="0"/>
              <a:t>TSA Watch Lists across </a:t>
            </a:r>
            <a:r>
              <a:rPr lang="en-US" dirty="0"/>
              <a:t>different data silos - employee records, vendor data, watch lists, etc. </a:t>
            </a:r>
            <a:r>
              <a:rPr lang="en-US" dirty="0" smtClean="0"/>
              <a:t>– </a:t>
            </a:r>
          </a:p>
          <a:p>
            <a:r>
              <a:rPr lang="en-US" dirty="0" smtClean="0"/>
              <a:t>Security organizations </a:t>
            </a:r>
            <a:r>
              <a:rPr lang="en-US" dirty="0"/>
              <a:t>may have several variations of an identity named Michael Collins, which may or may not be the same individual. These entries may, in fact, appear as </a:t>
            </a:r>
            <a:r>
              <a:rPr lang="en-US" dirty="0" smtClean="0"/>
              <a:t>Michael Collins, Mike Collins, </a:t>
            </a:r>
            <a:r>
              <a:rPr lang="en-US" dirty="0"/>
              <a:t>or </a:t>
            </a:r>
            <a:r>
              <a:rPr lang="en-US" dirty="0" smtClean="0"/>
              <a:t>Mickey </a:t>
            </a:r>
            <a:r>
              <a:rPr lang="en-US" dirty="0"/>
              <a:t>Collins within those data sources. By comparing similarities between underlying attributes such as address, date of birth, or social security number, the user can eliminate some possible matches and confirm others as very likely matches.</a:t>
            </a:r>
            <a:endParaRPr lang="en-US" dirty="0" smtClean="0"/>
          </a:p>
          <a:p>
            <a:r>
              <a:rPr lang="en-US" dirty="0"/>
              <a:t>Identity resolution engines then apply rules, based on common sense logic, to identify hidden relationships across the data. In the example above, perhaps Michael Collins and Mickey Collins are not the same individual, but rather two distinct people who share common attributes such as address or phone number</a:t>
            </a:r>
            <a:r>
              <a:rPr lang="en-US" dirty="0" smtClean="0"/>
              <a:t>.</a:t>
            </a:r>
          </a:p>
          <a:p>
            <a:pPr marL="285750" lvl="1"/>
            <a:r>
              <a:rPr lang="en-US" sz="2600" dirty="0" smtClean="0"/>
              <a:t>Powerful </a:t>
            </a:r>
            <a:r>
              <a:rPr lang="en-US" sz="2600" dirty="0"/>
              <a:t>identity resolution engines also include a rules engine and workflow process, which apply business intelligence to the resolved identities and their relationships. These advanced technologies make automated decisions and impact business processes in real time, limiting the need for human intervention. </a:t>
            </a:r>
            <a:endParaRPr lang="en-US" sz="2600" dirty="0" smtClean="0"/>
          </a:p>
          <a:p>
            <a:endParaRPr lang="en-US" dirty="0"/>
          </a:p>
          <a:p>
            <a:endParaRPr lang="en-US" dirty="0"/>
          </a:p>
        </p:txBody>
      </p:sp>
    </p:spTree>
    <p:extLst>
      <p:ext uri="{BB962C8B-B14F-4D97-AF65-F5344CB8AC3E}">
        <p14:creationId xmlns:p14="http://schemas.microsoft.com/office/powerpoint/2010/main" val="1286159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Services</a:t>
            </a:r>
            <a:endParaRPr lang="en-US" dirty="0"/>
          </a:p>
        </p:txBody>
      </p:sp>
      <p:sp>
        <p:nvSpPr>
          <p:cNvPr id="3" name="Content Placeholder 2"/>
          <p:cNvSpPr>
            <a:spLocks noGrp="1"/>
          </p:cNvSpPr>
          <p:nvPr>
            <p:ph idx="1"/>
          </p:nvPr>
        </p:nvSpPr>
        <p:spPr/>
        <p:txBody>
          <a:bodyPr/>
          <a:lstStyle/>
          <a:p>
            <a:r>
              <a:rPr lang="en-US" dirty="0" smtClean="0"/>
              <a:t>Address Cleansing</a:t>
            </a:r>
          </a:p>
          <a:p>
            <a:r>
              <a:rPr lang="en-US" dirty="0" smtClean="0"/>
              <a:t>Email Cleansing</a:t>
            </a:r>
          </a:p>
          <a:p>
            <a:r>
              <a:rPr lang="en-US" dirty="0" smtClean="0"/>
              <a:t>Name Parsing</a:t>
            </a:r>
          </a:p>
          <a:p>
            <a:r>
              <a:rPr lang="en-US" dirty="0" smtClean="0"/>
              <a:t>Phone Verification</a:t>
            </a:r>
          </a:p>
          <a:p>
            <a:r>
              <a:rPr lang="en-US" dirty="0" smtClean="0"/>
              <a:t>SSN verification</a:t>
            </a:r>
          </a:p>
          <a:p>
            <a:r>
              <a:rPr lang="en-US" dirty="0" smtClean="0"/>
              <a:t>Driver’s License verification</a:t>
            </a:r>
          </a:p>
          <a:p>
            <a:r>
              <a:rPr lang="en-US" dirty="0" smtClean="0"/>
              <a:t>Postal lookup</a:t>
            </a:r>
            <a:endParaRPr lang="en-US" dirty="0"/>
          </a:p>
        </p:txBody>
      </p:sp>
    </p:spTree>
    <p:extLst>
      <p:ext uri="{BB962C8B-B14F-4D97-AF65-F5344CB8AC3E}">
        <p14:creationId xmlns:p14="http://schemas.microsoft.com/office/powerpoint/2010/main" val="2163937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Challenges</a:t>
            </a:r>
            <a:endParaRPr lang="en-US" dirty="0"/>
          </a:p>
        </p:txBody>
      </p:sp>
      <p:sp>
        <p:nvSpPr>
          <p:cNvPr id="3" name="Content Placeholder 2"/>
          <p:cNvSpPr>
            <a:spLocks noGrp="1"/>
          </p:cNvSpPr>
          <p:nvPr>
            <p:ph idx="1"/>
          </p:nvPr>
        </p:nvSpPr>
        <p:spPr>
          <a:xfrm>
            <a:off x="1309512" y="1295400"/>
            <a:ext cx="10272889" cy="5218522"/>
          </a:xfrm>
        </p:spPr>
        <p:txBody>
          <a:bodyPr>
            <a:normAutofit fontScale="92500" lnSpcReduction="20000"/>
          </a:bodyPr>
          <a:lstStyle/>
          <a:p>
            <a:r>
              <a:rPr lang="en-US" dirty="0"/>
              <a:t>Error correction and loss of information</a:t>
            </a:r>
            <a:r>
              <a:rPr lang="en-US"/>
              <a:t>: </a:t>
            </a:r>
            <a:r>
              <a:rPr lang="en-US" smtClean="0"/>
              <a:t> </a:t>
            </a:r>
            <a:endParaRPr lang="en-US" dirty="0" smtClean="0"/>
          </a:p>
          <a:p>
            <a:pPr lvl="1"/>
            <a:r>
              <a:rPr lang="en-US" dirty="0" smtClean="0"/>
              <a:t>The </a:t>
            </a:r>
            <a:r>
              <a:rPr lang="en-US" dirty="0"/>
              <a:t>most challenging problem within data cleansing remains the correction of values to remove duplicates and invalid entries. In many cases, the available information on such anomalies is limited and insufficient to determine the necessary transformations or corrections, leaving the deletion of such entries as a primary solution. </a:t>
            </a:r>
            <a:endParaRPr lang="en-US" dirty="0" smtClean="0"/>
          </a:p>
          <a:p>
            <a:pPr lvl="1"/>
            <a:r>
              <a:rPr lang="en-US" dirty="0" smtClean="0"/>
              <a:t>The </a:t>
            </a:r>
            <a:r>
              <a:rPr lang="en-US" dirty="0"/>
              <a:t>deletion of data, though, leads to loss of information; this loss can be particularly costly if there is a large amount of deleted data.</a:t>
            </a:r>
          </a:p>
          <a:p>
            <a:r>
              <a:rPr lang="en-US" dirty="0"/>
              <a:t>Maintenance of cleansed data: </a:t>
            </a:r>
            <a:endParaRPr lang="en-US" dirty="0" smtClean="0"/>
          </a:p>
          <a:p>
            <a:pPr lvl="1"/>
            <a:r>
              <a:rPr lang="en-US" dirty="0" smtClean="0"/>
              <a:t>Data </a:t>
            </a:r>
            <a:r>
              <a:rPr lang="en-US" dirty="0"/>
              <a:t>cleansing is an expensive and time-consuming process. </a:t>
            </a:r>
            <a:endParaRPr lang="en-US" dirty="0" smtClean="0"/>
          </a:p>
          <a:p>
            <a:pPr lvl="1"/>
            <a:r>
              <a:rPr lang="en-US" dirty="0" smtClean="0"/>
              <a:t>Once cleaned, you </a:t>
            </a:r>
            <a:r>
              <a:rPr lang="en-US" dirty="0"/>
              <a:t>want to avoid the re-cleansing of data in its entirety after some values in data collection change. </a:t>
            </a:r>
            <a:endParaRPr lang="en-US" dirty="0" smtClean="0"/>
          </a:p>
          <a:p>
            <a:pPr lvl="1"/>
            <a:r>
              <a:rPr lang="en-US" dirty="0" smtClean="0"/>
              <a:t>The </a:t>
            </a:r>
            <a:r>
              <a:rPr lang="en-US" dirty="0"/>
              <a:t>process should only be repeated on values that have </a:t>
            </a:r>
            <a:r>
              <a:rPr lang="en-US" dirty="0" smtClean="0"/>
              <a:t>changed</a:t>
            </a:r>
            <a:endParaRPr lang="en-US" dirty="0"/>
          </a:p>
          <a:p>
            <a:r>
              <a:rPr lang="en-US" dirty="0"/>
              <a:t>D</a:t>
            </a:r>
            <a:r>
              <a:rPr lang="en-US" dirty="0" smtClean="0"/>
              <a:t>ata </a:t>
            </a:r>
            <a:r>
              <a:rPr lang="en-US" dirty="0"/>
              <a:t>cleansing an iterative process involving significant exploration and </a:t>
            </a:r>
            <a:r>
              <a:rPr lang="en-US" dirty="0" smtClean="0"/>
              <a:t>interaction</a:t>
            </a:r>
          </a:p>
          <a:p>
            <a:pPr lvl="1"/>
            <a:r>
              <a:rPr lang="en-US" dirty="0" smtClean="0"/>
              <a:t>Requires </a:t>
            </a:r>
            <a:r>
              <a:rPr lang="en-US" dirty="0"/>
              <a:t>a </a:t>
            </a:r>
            <a:r>
              <a:rPr lang="en-US" dirty="0" smtClean="0"/>
              <a:t>data auditing framework </a:t>
            </a:r>
            <a:r>
              <a:rPr lang="en-US" dirty="0"/>
              <a:t>in the form of a collection of methods for error detection and elimination in addition to data auditing. </a:t>
            </a:r>
          </a:p>
          <a:p>
            <a:endParaRPr lang="en-US" dirty="0"/>
          </a:p>
        </p:txBody>
      </p:sp>
    </p:spTree>
    <p:extLst>
      <p:ext uri="{BB962C8B-B14F-4D97-AF65-F5344CB8AC3E}">
        <p14:creationId xmlns:p14="http://schemas.microsoft.com/office/powerpoint/2010/main" val="318720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Results</a:t>
            </a:r>
            <a:endParaRPr lang="en-US" dirty="0"/>
          </a:p>
        </p:txBody>
      </p:sp>
      <p:sp>
        <p:nvSpPr>
          <p:cNvPr id="3" name="Content Placeholder 2"/>
          <p:cNvSpPr>
            <a:spLocks noGrp="1"/>
          </p:cNvSpPr>
          <p:nvPr>
            <p:ph idx="1"/>
          </p:nvPr>
        </p:nvSpPr>
        <p:spPr>
          <a:xfrm>
            <a:off x="1309512" y="1295400"/>
            <a:ext cx="10272889" cy="5070894"/>
          </a:xfrm>
        </p:spPr>
        <p:txBody>
          <a:bodyPr>
            <a:normAutofit lnSpcReduction="10000"/>
          </a:bodyPr>
          <a:lstStyle/>
          <a:p>
            <a:r>
              <a:rPr lang="en-US" dirty="0" smtClean="0"/>
              <a:t>High Score: 194</a:t>
            </a:r>
          </a:p>
          <a:p>
            <a:r>
              <a:rPr lang="en-US" dirty="0" smtClean="0"/>
              <a:t>Low Score: 130</a:t>
            </a:r>
          </a:p>
          <a:p>
            <a:r>
              <a:rPr lang="en-US" dirty="0" smtClean="0"/>
              <a:t>Pt1: </a:t>
            </a:r>
            <a:r>
              <a:rPr lang="en-US" dirty="0" err="1" smtClean="0"/>
              <a:t>Avg</a:t>
            </a:r>
            <a:r>
              <a:rPr lang="en-US" dirty="0" smtClean="0"/>
              <a:t>=84.3% + 1 question = 88.3%</a:t>
            </a:r>
          </a:p>
          <a:p>
            <a:r>
              <a:rPr lang="en-US" dirty="0" smtClean="0"/>
              <a:t>Pt2: </a:t>
            </a:r>
            <a:r>
              <a:rPr lang="en-US" dirty="0" err="1" smtClean="0"/>
              <a:t>Avg</a:t>
            </a:r>
            <a:r>
              <a:rPr lang="en-US" dirty="0" smtClean="0"/>
              <a:t>=87.4%</a:t>
            </a:r>
          </a:p>
          <a:p>
            <a:r>
              <a:rPr lang="en-US" dirty="0" smtClean="0"/>
              <a:t>Overall </a:t>
            </a:r>
            <a:r>
              <a:rPr lang="en-US" dirty="0" err="1" smtClean="0"/>
              <a:t>Avg</a:t>
            </a:r>
            <a:r>
              <a:rPr lang="en-US" dirty="0" smtClean="0"/>
              <a:t>= 87.9%</a:t>
            </a:r>
          </a:p>
          <a:p>
            <a:pPr marL="0" indent="0">
              <a:buNone/>
            </a:pPr>
            <a:r>
              <a:rPr lang="en-US" dirty="0" smtClean="0"/>
              <a:t>Grade Breakdown:</a:t>
            </a:r>
          </a:p>
          <a:p>
            <a:pPr marL="0" indent="0">
              <a:buNone/>
            </a:pPr>
            <a:r>
              <a:rPr lang="en-US" dirty="0" smtClean="0"/>
              <a:t>A’s: 18</a:t>
            </a:r>
          </a:p>
          <a:p>
            <a:pPr marL="0" indent="0">
              <a:buNone/>
            </a:pPr>
            <a:r>
              <a:rPr lang="en-US" dirty="0" smtClean="0"/>
              <a:t>B’s: 12</a:t>
            </a:r>
          </a:p>
          <a:p>
            <a:pPr marL="0" indent="0">
              <a:buNone/>
            </a:pPr>
            <a:r>
              <a:rPr lang="en-US" dirty="0" smtClean="0"/>
              <a:t>C’s: 4</a:t>
            </a:r>
          </a:p>
          <a:p>
            <a:pPr marL="0" indent="0">
              <a:buNone/>
            </a:pPr>
            <a:r>
              <a:rPr lang="en-US" dirty="0" smtClean="0"/>
              <a:t>D’s: 1</a:t>
            </a:r>
            <a:endParaRPr lang="en-US" dirty="0"/>
          </a:p>
        </p:txBody>
      </p:sp>
    </p:spTree>
    <p:extLst>
      <p:ext uri="{BB962C8B-B14F-4D97-AF65-F5344CB8AC3E}">
        <p14:creationId xmlns:p14="http://schemas.microsoft.com/office/powerpoint/2010/main" val="318017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Methods</a:t>
            </a:r>
            <a:endParaRPr lang="en-US" dirty="0"/>
          </a:p>
        </p:txBody>
      </p:sp>
      <p:sp>
        <p:nvSpPr>
          <p:cNvPr id="3" name="Content Placeholder 2"/>
          <p:cNvSpPr>
            <a:spLocks noGrp="1"/>
          </p:cNvSpPr>
          <p:nvPr>
            <p:ph idx="1"/>
          </p:nvPr>
        </p:nvSpPr>
        <p:spPr>
          <a:xfrm>
            <a:off x="1309512" y="1295399"/>
            <a:ext cx="10272889" cy="5324475"/>
          </a:xfrm>
        </p:spPr>
        <p:txBody>
          <a:bodyPr>
            <a:normAutofit/>
          </a:bodyPr>
          <a:lstStyle/>
          <a:p>
            <a:r>
              <a:rPr lang="en-US" dirty="0" smtClean="0"/>
              <a:t>Parsing </a:t>
            </a:r>
            <a:r>
              <a:rPr lang="en-US" dirty="0"/>
              <a:t>in data cleansing is performed for the detection of syntax errors. A parser decides whether a string of data is acceptable within the allowed data specification. </a:t>
            </a:r>
            <a:endParaRPr lang="en-US" dirty="0" smtClean="0"/>
          </a:p>
          <a:p>
            <a:pPr lvl="1"/>
            <a:r>
              <a:rPr lang="en-US" dirty="0" smtClean="0"/>
              <a:t>Addresses should not have periods in them</a:t>
            </a:r>
          </a:p>
          <a:p>
            <a:pPr lvl="2"/>
            <a:r>
              <a:rPr lang="en-US" dirty="0" smtClean="0"/>
              <a:t>1000 Martin Luther King Jr. Blvd. SE</a:t>
            </a:r>
          </a:p>
          <a:p>
            <a:pPr lvl="2"/>
            <a:r>
              <a:rPr lang="en-US" dirty="0" smtClean="0"/>
              <a:t>Becomes 3 fields (too many!) </a:t>
            </a:r>
            <a:endParaRPr lang="en-US" dirty="0"/>
          </a:p>
          <a:p>
            <a:r>
              <a:rPr lang="en-US" dirty="0"/>
              <a:t>Data </a:t>
            </a:r>
            <a:r>
              <a:rPr lang="en-US" dirty="0" smtClean="0"/>
              <a:t>transformation: allows </a:t>
            </a:r>
            <a:r>
              <a:rPr lang="en-US" dirty="0"/>
              <a:t>the mapping of the data from its given format into the format expected by the appropriate application. </a:t>
            </a:r>
            <a:endParaRPr lang="en-US" dirty="0" smtClean="0"/>
          </a:p>
          <a:p>
            <a:pPr lvl="1"/>
            <a:r>
              <a:rPr lang="en-US" dirty="0" smtClean="0"/>
              <a:t>Value </a:t>
            </a:r>
            <a:r>
              <a:rPr lang="en-US" dirty="0"/>
              <a:t>conversions or translation </a:t>
            </a:r>
            <a:r>
              <a:rPr lang="en-US" dirty="0" smtClean="0"/>
              <a:t>functions</a:t>
            </a:r>
          </a:p>
          <a:p>
            <a:pPr lvl="2"/>
            <a:r>
              <a:rPr lang="en-US" dirty="0" smtClean="0"/>
              <a:t>Male to M, Female to F</a:t>
            </a:r>
          </a:p>
          <a:p>
            <a:pPr lvl="1"/>
            <a:r>
              <a:rPr lang="en-US" dirty="0" smtClean="0"/>
              <a:t>Normalizing </a:t>
            </a:r>
            <a:r>
              <a:rPr lang="en-US" dirty="0"/>
              <a:t>numeric values to conform to minimum and maximum values</a:t>
            </a:r>
            <a:r>
              <a:rPr lang="en-US" dirty="0" smtClean="0"/>
              <a:t>.</a:t>
            </a:r>
          </a:p>
          <a:p>
            <a:pPr lvl="2"/>
            <a:r>
              <a:rPr lang="en-US" dirty="0" smtClean="0"/>
              <a:t>Can someone really be 200 years old?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08712582"/>
              </p:ext>
            </p:extLst>
          </p:nvPr>
        </p:nvGraphicFramePr>
        <p:xfrm>
          <a:off x="5624105" y="3352676"/>
          <a:ext cx="5497766" cy="377637"/>
        </p:xfrm>
        <a:graphic>
          <a:graphicData uri="http://schemas.openxmlformats.org/presentationml/2006/ole">
            <mc:AlternateContent xmlns:mc="http://schemas.openxmlformats.org/markup-compatibility/2006">
              <mc:Choice xmlns:v="urn:schemas-microsoft-com:vml" Requires="v">
                <p:oleObj spid="_x0000_s1042" name="Worksheet" r:id="rId3" imgW="2773680" imgH="190310" progId="Excel.Sheet.12">
                  <p:embed/>
                </p:oleObj>
              </mc:Choice>
              <mc:Fallback>
                <p:oleObj name="Worksheet" r:id="rId3" imgW="2773680" imgH="190310" progId="Excel.Sheet.12">
                  <p:embed/>
                  <p:pic>
                    <p:nvPicPr>
                      <p:cNvPr id="0" name=""/>
                      <p:cNvPicPr/>
                      <p:nvPr/>
                    </p:nvPicPr>
                    <p:blipFill>
                      <a:blip r:embed="rId4"/>
                      <a:stretch>
                        <a:fillRect/>
                      </a:stretch>
                    </p:blipFill>
                    <p:spPr>
                      <a:xfrm>
                        <a:off x="5624105" y="3352676"/>
                        <a:ext cx="5497766" cy="377637"/>
                      </a:xfrm>
                      <a:prstGeom prst="rect">
                        <a:avLst/>
                      </a:prstGeom>
                      <a:pattFill prst="pct5">
                        <a:fgClr>
                          <a:schemeClr val="accent1"/>
                        </a:fgClr>
                        <a:bgClr>
                          <a:schemeClr val="bg1"/>
                        </a:bgClr>
                      </a:pattFill>
                      <a:ln>
                        <a:solidFill>
                          <a:schemeClr val="tx1"/>
                        </a:solidFill>
                      </a:ln>
                    </p:spPr>
                  </p:pic>
                </p:oleObj>
              </mc:Fallback>
            </mc:AlternateContent>
          </a:graphicData>
        </a:graphic>
      </p:graphicFrame>
    </p:spTree>
    <p:extLst>
      <p:ext uri="{BB962C8B-B14F-4D97-AF65-F5344CB8AC3E}">
        <p14:creationId xmlns:p14="http://schemas.microsoft.com/office/powerpoint/2010/main" val="1522269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Methods</a:t>
            </a:r>
            <a:endParaRPr lang="en-US" dirty="0"/>
          </a:p>
        </p:txBody>
      </p:sp>
      <p:sp>
        <p:nvSpPr>
          <p:cNvPr id="3" name="Content Placeholder 2"/>
          <p:cNvSpPr>
            <a:spLocks noGrp="1"/>
          </p:cNvSpPr>
          <p:nvPr>
            <p:ph idx="1"/>
          </p:nvPr>
        </p:nvSpPr>
        <p:spPr>
          <a:xfrm>
            <a:off x="1309512" y="1295400"/>
            <a:ext cx="10272889" cy="5152534"/>
          </a:xfrm>
        </p:spPr>
        <p:txBody>
          <a:bodyPr>
            <a:normAutofit lnSpcReduction="10000"/>
          </a:bodyPr>
          <a:lstStyle/>
          <a:p>
            <a:r>
              <a:rPr lang="en-US" dirty="0" smtClean="0"/>
              <a:t>Duplicate </a:t>
            </a:r>
            <a:r>
              <a:rPr lang="en-US" dirty="0"/>
              <a:t>elimination: Duplicate detection requires an algorithm for determining whether data contains duplicate representations of the same entity. Usually, data is sorted by a key that would bring duplicate entries closer together for faster identification</a:t>
            </a:r>
            <a:r>
              <a:rPr lang="en-US" dirty="0" smtClean="0"/>
              <a:t>.</a:t>
            </a:r>
          </a:p>
          <a:p>
            <a:r>
              <a:rPr lang="en-US" dirty="0" smtClean="0"/>
              <a:t>Statistical </a:t>
            </a:r>
            <a:r>
              <a:rPr lang="en-US" dirty="0"/>
              <a:t>methods: By analyzing the data using the values of mean, standard deviation, range, or clustering algorithms, it is possible for an expert to find values that are unexpected and thus erroneous. Although the correction of such data is difficult since the true value is not known, it can be resolved by setting the values to an average or other statistical value. </a:t>
            </a:r>
            <a:endParaRPr lang="en-US" dirty="0" smtClean="0"/>
          </a:p>
          <a:p>
            <a:r>
              <a:rPr lang="en-US" dirty="0" smtClean="0"/>
              <a:t>Missing (NULL) Values:</a:t>
            </a:r>
          </a:p>
          <a:p>
            <a:pPr lvl="1"/>
            <a:r>
              <a:rPr lang="en-US" dirty="0" smtClean="0"/>
              <a:t>Statistical </a:t>
            </a:r>
            <a:r>
              <a:rPr lang="en-US" dirty="0"/>
              <a:t>methods can also be used to handle missing values which can be replaced by one or more plausible values, which are usually obtained by extensive data augmentation algorithms.</a:t>
            </a:r>
          </a:p>
          <a:p>
            <a:endParaRPr lang="en-US" dirty="0"/>
          </a:p>
        </p:txBody>
      </p:sp>
    </p:spTree>
    <p:extLst>
      <p:ext uri="{BB962C8B-B14F-4D97-AF65-F5344CB8AC3E}">
        <p14:creationId xmlns:p14="http://schemas.microsoft.com/office/powerpoint/2010/main" val="358304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Bad Data in the first place!</a:t>
            </a:r>
            <a:endParaRPr lang="en-US" dirty="0"/>
          </a:p>
        </p:txBody>
      </p:sp>
      <p:sp>
        <p:nvSpPr>
          <p:cNvPr id="3" name="Content Placeholder 2"/>
          <p:cNvSpPr>
            <a:spLocks noGrp="1"/>
          </p:cNvSpPr>
          <p:nvPr>
            <p:ph idx="1"/>
          </p:nvPr>
        </p:nvSpPr>
        <p:spPr/>
        <p:txBody>
          <a:bodyPr>
            <a:normAutofit/>
          </a:bodyPr>
          <a:lstStyle/>
          <a:p>
            <a:r>
              <a:rPr lang="en-US" dirty="0" smtClean="0"/>
              <a:t>Validate as it is accumulated:</a:t>
            </a:r>
          </a:p>
          <a:p>
            <a:r>
              <a:rPr lang="en-US" dirty="0" smtClean="0"/>
              <a:t>Subject data to:</a:t>
            </a:r>
          </a:p>
          <a:p>
            <a:pPr lvl="1"/>
            <a:r>
              <a:rPr lang="en-US" dirty="0" smtClean="0"/>
              <a:t>Data Integrity Rules:</a:t>
            </a:r>
          </a:p>
          <a:p>
            <a:pPr lvl="2"/>
            <a:r>
              <a:rPr lang="en-US" dirty="0" smtClean="0"/>
              <a:t>Deceased date = 1/1/2014 but a deceased flag in the DB = False???</a:t>
            </a:r>
          </a:p>
          <a:p>
            <a:pPr lvl="1"/>
            <a:r>
              <a:rPr lang="en-US" dirty="0" smtClean="0"/>
              <a:t>“Business” Rules</a:t>
            </a:r>
          </a:p>
          <a:p>
            <a:pPr lvl="2"/>
            <a:r>
              <a:rPr lang="en-US" dirty="0" smtClean="0"/>
              <a:t>Can’t get a driver’s license until you are 16 so would it make sense in a DL database to have people that are 5 years old?</a:t>
            </a:r>
          </a:p>
          <a:p>
            <a:r>
              <a:rPr lang="en-US" dirty="0"/>
              <a:t>Data </a:t>
            </a:r>
            <a:r>
              <a:rPr lang="en-US" dirty="0" smtClean="0"/>
              <a:t>not conforming </a:t>
            </a:r>
            <a:r>
              <a:rPr lang="en-US" dirty="0"/>
              <a:t>to these rules will negatively affect business process execution. </a:t>
            </a:r>
            <a:endParaRPr lang="en-US" dirty="0" smtClean="0"/>
          </a:p>
          <a:p>
            <a:r>
              <a:rPr lang="en-US" dirty="0" smtClean="0"/>
              <a:t>Data </a:t>
            </a:r>
            <a:r>
              <a:rPr lang="en-US" dirty="0"/>
              <a:t>validation should start with business process definition and set of business rules within this process. </a:t>
            </a:r>
          </a:p>
        </p:txBody>
      </p:sp>
    </p:spTree>
    <p:extLst>
      <p:ext uri="{BB962C8B-B14F-4D97-AF65-F5344CB8AC3E}">
        <p14:creationId xmlns:p14="http://schemas.microsoft.com/office/powerpoint/2010/main" val="2252125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Bad Data in the first place!</a:t>
            </a:r>
            <a:endParaRPr lang="en-US" dirty="0"/>
          </a:p>
        </p:txBody>
      </p:sp>
      <p:sp>
        <p:nvSpPr>
          <p:cNvPr id="3" name="Content Placeholder 2"/>
          <p:cNvSpPr>
            <a:spLocks noGrp="1"/>
          </p:cNvSpPr>
          <p:nvPr>
            <p:ph idx="1"/>
          </p:nvPr>
        </p:nvSpPr>
        <p:spPr/>
        <p:txBody>
          <a:bodyPr>
            <a:normAutofit fontScale="92500"/>
          </a:bodyPr>
          <a:lstStyle/>
          <a:p>
            <a:r>
              <a:rPr lang="en-US" dirty="0" smtClean="0"/>
              <a:t>Post validation actions</a:t>
            </a:r>
          </a:p>
          <a:p>
            <a:r>
              <a:rPr lang="en-US" dirty="0" smtClean="0"/>
              <a:t>Automated Enforcement Actions - typically </a:t>
            </a:r>
            <a:r>
              <a:rPr lang="en-US" dirty="0"/>
              <a:t>rejects the data entry request and requires the input actor to make a change that brings the data into compliance. </a:t>
            </a:r>
            <a:endParaRPr lang="en-US" dirty="0" smtClean="0"/>
          </a:p>
          <a:p>
            <a:pPr lvl="1"/>
            <a:r>
              <a:rPr lang="en-US" dirty="0" smtClean="0"/>
              <a:t>Failure to process! </a:t>
            </a:r>
            <a:r>
              <a:rPr lang="en-US" dirty="0" smtClean="0"/>
              <a:t>- most </a:t>
            </a:r>
            <a:r>
              <a:rPr lang="en-US" dirty="0"/>
              <a:t>suitable for interactive use, </a:t>
            </a:r>
            <a:r>
              <a:rPr lang="en-US" dirty="0" smtClean="0"/>
              <a:t>such as where </a:t>
            </a:r>
            <a:r>
              <a:rPr lang="en-US" dirty="0"/>
              <a:t>a real person is sitting on the computer and making </a:t>
            </a:r>
            <a:r>
              <a:rPr lang="en-US" dirty="0" smtClean="0"/>
              <a:t>an entry</a:t>
            </a:r>
            <a:r>
              <a:rPr lang="en-US" dirty="0"/>
              <a:t>. It also works well for batch upload, where a file input may be rejected and a set of messages sent back to the input source for why the data is rejected. </a:t>
            </a:r>
            <a:endParaRPr lang="en-US" dirty="0" smtClean="0"/>
          </a:p>
          <a:p>
            <a:pPr lvl="1"/>
            <a:r>
              <a:rPr lang="en-US" dirty="0" smtClean="0"/>
              <a:t>Just correct the bad data - </a:t>
            </a:r>
            <a:r>
              <a:rPr lang="en-US" dirty="0"/>
              <a:t>automatically </a:t>
            </a:r>
            <a:r>
              <a:rPr lang="en-US" dirty="0" smtClean="0"/>
              <a:t>change </a:t>
            </a:r>
            <a:r>
              <a:rPr lang="en-US" dirty="0"/>
              <a:t>the data and saving a </a:t>
            </a:r>
            <a:r>
              <a:rPr lang="en-US" dirty="0" smtClean="0"/>
              <a:t>valid version </a:t>
            </a:r>
            <a:r>
              <a:rPr lang="en-US" dirty="0"/>
              <a:t>instead of the original version. This is most suitable for cosmetic change. For example, converting an [all-caps] entry to a [Pascal case] entry </a:t>
            </a:r>
            <a:r>
              <a:rPr lang="en-US" u="sng" dirty="0"/>
              <a:t>does not need user input</a:t>
            </a:r>
            <a:r>
              <a:rPr lang="en-US" dirty="0"/>
              <a:t>. </a:t>
            </a:r>
            <a:endParaRPr lang="en-US" dirty="0" smtClean="0"/>
          </a:p>
          <a:p>
            <a:pPr lvl="1"/>
            <a:r>
              <a:rPr lang="en-US" dirty="0" smtClean="0"/>
              <a:t>A BAD automated enforcement idea: to </a:t>
            </a:r>
            <a:r>
              <a:rPr lang="en-US" dirty="0"/>
              <a:t>use </a:t>
            </a:r>
            <a:r>
              <a:rPr lang="en-US" dirty="0" smtClean="0"/>
              <a:t>an </a:t>
            </a:r>
            <a:r>
              <a:rPr lang="en-US" u="sng" dirty="0"/>
              <a:t>automatic</a:t>
            </a:r>
            <a:r>
              <a:rPr lang="en-US" dirty="0"/>
              <a:t> enforcement </a:t>
            </a:r>
            <a:r>
              <a:rPr lang="en-US" dirty="0" smtClean="0"/>
              <a:t>where </a:t>
            </a:r>
            <a:r>
              <a:rPr lang="en-US" dirty="0"/>
              <a:t>the enforcement leads to loss of business information. For example, saving a truncated comment if the length is longer than expected. This is not typically a good thing since it may result in loss of significant data.</a:t>
            </a:r>
          </a:p>
          <a:p>
            <a:endParaRPr lang="en-US" dirty="0"/>
          </a:p>
        </p:txBody>
      </p:sp>
    </p:spTree>
    <p:extLst>
      <p:ext uri="{BB962C8B-B14F-4D97-AF65-F5344CB8AC3E}">
        <p14:creationId xmlns:p14="http://schemas.microsoft.com/office/powerpoint/2010/main" val="660662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Bad Data in the first place!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Advisory (Warning) Action - typically </a:t>
            </a:r>
            <a:r>
              <a:rPr lang="en-US" dirty="0"/>
              <a:t>allow data to be entered unchanged but sends a message to the source actor indicating those validation issues that were encountered. </a:t>
            </a:r>
            <a:endParaRPr lang="en-US" dirty="0" smtClean="0"/>
          </a:p>
          <a:p>
            <a:pPr lvl="1"/>
            <a:r>
              <a:rPr lang="en-US" dirty="0" smtClean="0"/>
              <a:t>i.e. A password that is “Not Quite” secure enough!</a:t>
            </a:r>
          </a:p>
          <a:p>
            <a:pPr lvl="1"/>
            <a:r>
              <a:rPr lang="en-US" dirty="0" smtClean="0"/>
              <a:t>This </a:t>
            </a:r>
            <a:r>
              <a:rPr lang="en-US" dirty="0"/>
              <a:t>is most suitable for non-interactive system, for systems where the change is not business critical, for cleansing steps of existing data and for verification steps of an entry process.</a:t>
            </a:r>
          </a:p>
          <a:p>
            <a:r>
              <a:rPr lang="en-US" dirty="0"/>
              <a:t>Verification </a:t>
            </a:r>
            <a:r>
              <a:rPr lang="en-US" dirty="0" smtClean="0"/>
              <a:t>Action - are </a:t>
            </a:r>
            <a:r>
              <a:rPr lang="en-US" dirty="0"/>
              <a:t>special cases of advisory actions. In this case, the source actor is asked to verify that this data is what they would really want to enter, in the light of a suggestion to the contrary. Here, the check step suggests an alternative (e.g.: a check of your mailing address returns a different way of formatting that address or suggests a different address altogether). You would want in this case, to give the user the option of accepting the recommendation or keeping their version. This is not a strict validation process, by design and is useful for capturing addresses to a new location or to a location that is not yet supported by the validation database</a:t>
            </a:r>
            <a:r>
              <a:rPr lang="en-US" dirty="0" smtClean="0"/>
              <a:t>.</a:t>
            </a:r>
          </a:p>
        </p:txBody>
      </p:sp>
    </p:spTree>
    <p:extLst>
      <p:ext uri="{BB962C8B-B14F-4D97-AF65-F5344CB8AC3E}">
        <p14:creationId xmlns:p14="http://schemas.microsoft.com/office/powerpoint/2010/main" val="4046737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a:t>
            </a:r>
            <a:r>
              <a:rPr lang="en-US" dirty="0" smtClean="0"/>
              <a:t>Data – Break here for </a:t>
            </a:r>
            <a:r>
              <a:rPr lang="en-US" smtClean="0"/>
              <a:t>next class!</a:t>
            </a:r>
            <a:endParaRPr lang="en-US" dirty="0"/>
          </a:p>
        </p:txBody>
      </p:sp>
      <p:sp>
        <p:nvSpPr>
          <p:cNvPr id="3" name="Content Placeholder 2"/>
          <p:cNvSpPr>
            <a:spLocks noGrp="1"/>
          </p:cNvSpPr>
          <p:nvPr>
            <p:ph idx="1"/>
          </p:nvPr>
        </p:nvSpPr>
        <p:spPr/>
        <p:txBody>
          <a:bodyPr>
            <a:normAutofit/>
          </a:bodyPr>
          <a:lstStyle/>
          <a:p>
            <a:r>
              <a:rPr lang="en-US" b="1" dirty="0"/>
              <a:t>Master Data</a:t>
            </a:r>
            <a:r>
              <a:rPr lang="en-US" dirty="0"/>
              <a:t>: Non-Transactional data entities</a:t>
            </a:r>
          </a:p>
          <a:p>
            <a:pPr lvl="1"/>
            <a:r>
              <a:rPr lang="en-US" dirty="0"/>
              <a:t>i.e. Customer data is master data – what they buy is transactional</a:t>
            </a:r>
          </a:p>
          <a:p>
            <a:pPr lvl="1"/>
            <a:r>
              <a:rPr lang="en-US" dirty="0"/>
              <a:t>Vendor data is master data – what they sell you is transactional</a:t>
            </a:r>
          </a:p>
          <a:p>
            <a:pPr lvl="1"/>
            <a:r>
              <a:rPr lang="en-US" dirty="0"/>
              <a:t>Master data are the critical nouns of </a:t>
            </a:r>
            <a:r>
              <a:rPr lang="en-US" dirty="0" smtClean="0"/>
              <a:t>an organization </a:t>
            </a:r>
            <a:r>
              <a:rPr lang="en-US" dirty="0"/>
              <a:t>and fall generally into four </a:t>
            </a:r>
            <a:r>
              <a:rPr lang="en-US" dirty="0" smtClean="0"/>
              <a:t>groupings:</a:t>
            </a:r>
          </a:p>
          <a:p>
            <a:pPr lvl="2"/>
            <a:r>
              <a:rPr lang="en-US" dirty="0" smtClean="0"/>
              <a:t>People - customers, employees, salesperson, managers etc.</a:t>
            </a:r>
          </a:p>
          <a:p>
            <a:pPr lvl="2"/>
            <a:r>
              <a:rPr lang="en-US" dirty="0" smtClean="0"/>
              <a:t>Things - products, parts, stores, </a:t>
            </a:r>
            <a:r>
              <a:rPr lang="en-US" dirty="0"/>
              <a:t>and </a:t>
            </a:r>
            <a:r>
              <a:rPr lang="en-US" dirty="0" smtClean="0"/>
              <a:t>assets</a:t>
            </a:r>
          </a:p>
          <a:p>
            <a:pPr lvl="2"/>
            <a:r>
              <a:rPr lang="en-US" dirty="0" smtClean="0"/>
              <a:t>Places</a:t>
            </a:r>
            <a:r>
              <a:rPr lang="en-US" dirty="0"/>
              <a:t> </a:t>
            </a:r>
            <a:r>
              <a:rPr lang="en-US" dirty="0" smtClean="0"/>
              <a:t>- office locations, </a:t>
            </a:r>
            <a:r>
              <a:rPr lang="en-US" dirty="0"/>
              <a:t>geographic divisions</a:t>
            </a:r>
            <a:endParaRPr lang="en-US" dirty="0" smtClean="0"/>
          </a:p>
          <a:p>
            <a:pPr lvl="2"/>
            <a:r>
              <a:rPr lang="en-US" dirty="0" smtClean="0"/>
              <a:t>Concepts – events, ideas, promotions, campaigns</a:t>
            </a:r>
          </a:p>
        </p:txBody>
      </p:sp>
    </p:spTree>
    <p:extLst>
      <p:ext uri="{BB962C8B-B14F-4D97-AF65-F5344CB8AC3E}">
        <p14:creationId xmlns:p14="http://schemas.microsoft.com/office/powerpoint/2010/main" val="3103574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Data</a:t>
            </a:r>
            <a:endParaRPr lang="en-US" dirty="0"/>
          </a:p>
        </p:txBody>
      </p:sp>
      <p:sp>
        <p:nvSpPr>
          <p:cNvPr id="3" name="Content Placeholder 2"/>
          <p:cNvSpPr>
            <a:spLocks noGrp="1"/>
          </p:cNvSpPr>
          <p:nvPr>
            <p:ph idx="1"/>
          </p:nvPr>
        </p:nvSpPr>
        <p:spPr>
          <a:xfrm>
            <a:off x="1309512" y="1295400"/>
            <a:ext cx="10272889" cy="5388204"/>
          </a:xfrm>
        </p:spPr>
        <p:txBody>
          <a:bodyPr>
            <a:normAutofit fontScale="85000" lnSpcReduction="20000"/>
          </a:bodyPr>
          <a:lstStyle/>
          <a:p>
            <a:r>
              <a:rPr lang="en-US" b="1" dirty="0" smtClean="0"/>
              <a:t>Transactional</a:t>
            </a:r>
            <a:r>
              <a:rPr lang="en-US" dirty="0" smtClean="0"/>
              <a:t> </a:t>
            </a:r>
            <a:r>
              <a:rPr lang="en-US" b="1" dirty="0"/>
              <a:t>Data</a:t>
            </a:r>
            <a:r>
              <a:rPr lang="en-US" dirty="0"/>
              <a:t>— This is data related </a:t>
            </a:r>
            <a:r>
              <a:rPr lang="en-US" dirty="0" smtClean="0"/>
              <a:t>to: </a:t>
            </a:r>
          </a:p>
          <a:p>
            <a:pPr lvl="1"/>
            <a:r>
              <a:rPr lang="en-US" dirty="0" smtClean="0"/>
              <a:t>Sales</a:t>
            </a:r>
          </a:p>
          <a:p>
            <a:pPr lvl="1"/>
            <a:r>
              <a:rPr lang="en-US" dirty="0" smtClean="0"/>
              <a:t>Deliveries</a:t>
            </a:r>
          </a:p>
          <a:p>
            <a:pPr lvl="1"/>
            <a:r>
              <a:rPr lang="en-US" dirty="0" smtClean="0"/>
              <a:t>Invoices</a:t>
            </a:r>
          </a:p>
          <a:p>
            <a:pPr lvl="1"/>
            <a:r>
              <a:rPr lang="en-US" dirty="0"/>
              <a:t>T</a:t>
            </a:r>
            <a:r>
              <a:rPr lang="en-US" dirty="0" smtClean="0"/>
              <a:t>rouble tickets</a:t>
            </a:r>
          </a:p>
          <a:p>
            <a:pPr lvl="1"/>
            <a:r>
              <a:rPr lang="en-US" dirty="0" smtClean="0"/>
              <a:t>Claims</a:t>
            </a:r>
          </a:p>
          <a:p>
            <a:pPr lvl="1"/>
            <a:r>
              <a:rPr lang="en-US" dirty="0" smtClean="0"/>
              <a:t>Gifts</a:t>
            </a:r>
          </a:p>
          <a:p>
            <a:pPr lvl="1"/>
            <a:r>
              <a:rPr lang="en-US" dirty="0" smtClean="0"/>
              <a:t>other </a:t>
            </a:r>
            <a:r>
              <a:rPr lang="en-US" dirty="0"/>
              <a:t>monetary </a:t>
            </a:r>
            <a:r>
              <a:rPr lang="en-US" dirty="0" smtClean="0"/>
              <a:t>and </a:t>
            </a:r>
            <a:r>
              <a:rPr lang="en-US" dirty="0"/>
              <a:t>non-monetary interactions</a:t>
            </a:r>
            <a:r>
              <a:rPr lang="en-US" dirty="0" smtClean="0"/>
              <a:t>.</a:t>
            </a:r>
          </a:p>
          <a:p>
            <a:r>
              <a:rPr lang="en-US" dirty="0" smtClean="0"/>
              <a:t>In general… the interactions between the master data tables</a:t>
            </a:r>
          </a:p>
          <a:p>
            <a:pPr lvl="1"/>
            <a:r>
              <a:rPr lang="en-US" dirty="0" smtClean="0"/>
              <a:t>When a person donates to a scholarship</a:t>
            </a:r>
          </a:p>
          <a:p>
            <a:pPr lvl="2"/>
            <a:r>
              <a:rPr lang="en-US" dirty="0" smtClean="0"/>
              <a:t>Person and Scholarships are Master Data</a:t>
            </a:r>
          </a:p>
          <a:p>
            <a:pPr lvl="2"/>
            <a:r>
              <a:rPr lang="en-US" dirty="0" smtClean="0"/>
              <a:t>The donation is the transaction between them</a:t>
            </a:r>
          </a:p>
          <a:p>
            <a:pPr lvl="1"/>
            <a:r>
              <a:rPr lang="en-US" dirty="0" smtClean="0"/>
              <a:t>When a person buys a ticket for a concert on a given day</a:t>
            </a:r>
          </a:p>
          <a:p>
            <a:pPr lvl="2"/>
            <a:r>
              <a:rPr lang="en-US" dirty="0" smtClean="0"/>
              <a:t>Master data?</a:t>
            </a:r>
          </a:p>
          <a:p>
            <a:pPr lvl="2"/>
            <a:r>
              <a:rPr lang="en-US" dirty="0" smtClean="0"/>
              <a:t>Transactional Data?</a:t>
            </a:r>
          </a:p>
          <a:p>
            <a:pPr lvl="1"/>
            <a:endParaRPr lang="en-US" dirty="0" smtClean="0"/>
          </a:p>
        </p:txBody>
      </p:sp>
    </p:spTree>
    <p:extLst>
      <p:ext uri="{BB962C8B-B14F-4D97-AF65-F5344CB8AC3E}">
        <p14:creationId xmlns:p14="http://schemas.microsoft.com/office/powerpoint/2010/main" val="556080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Master/Transactional Data</a:t>
            </a:r>
            <a:endParaRPr lang="en-US" dirty="0"/>
          </a:p>
        </p:txBody>
      </p:sp>
      <p:pic>
        <p:nvPicPr>
          <p:cNvPr id="4" name="Content Placeholder 3"/>
          <p:cNvPicPr>
            <a:picLocks noGrp="1" noChangeAspect="1"/>
          </p:cNvPicPr>
          <p:nvPr>
            <p:ph idx="1"/>
          </p:nvPr>
        </p:nvPicPr>
        <p:blipFill>
          <a:blip r:embed="rId2"/>
          <a:stretch>
            <a:fillRect/>
          </a:stretch>
        </p:blipFill>
        <p:spPr>
          <a:xfrm>
            <a:off x="2178280" y="1295400"/>
            <a:ext cx="8535527" cy="4703763"/>
          </a:xfrm>
          <a:prstGeom prst="rect">
            <a:avLst/>
          </a:prstGeom>
        </p:spPr>
      </p:pic>
    </p:spTree>
    <p:extLst>
      <p:ext uri="{BB962C8B-B14F-4D97-AF65-F5344CB8AC3E}">
        <p14:creationId xmlns:p14="http://schemas.microsoft.com/office/powerpoint/2010/main" val="7435180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Data Management (MDM)</a:t>
            </a:r>
            <a:endParaRPr lang="en-US" dirty="0"/>
          </a:p>
        </p:txBody>
      </p:sp>
      <p:sp>
        <p:nvSpPr>
          <p:cNvPr id="3" name="Content Placeholder 2"/>
          <p:cNvSpPr>
            <a:spLocks noGrp="1"/>
          </p:cNvSpPr>
          <p:nvPr>
            <p:ph idx="1"/>
          </p:nvPr>
        </p:nvSpPr>
        <p:spPr/>
        <p:txBody>
          <a:bodyPr>
            <a:normAutofit/>
          </a:bodyPr>
          <a:lstStyle/>
          <a:p>
            <a:r>
              <a:rPr lang="en-US" b="1" dirty="0"/>
              <a:t>MDM</a:t>
            </a:r>
            <a:r>
              <a:rPr lang="en-US" dirty="0"/>
              <a:t> has the objective of providing processes for </a:t>
            </a:r>
          </a:p>
          <a:p>
            <a:pPr lvl="1"/>
            <a:r>
              <a:rPr lang="en-US" dirty="0"/>
              <a:t>Collecting</a:t>
            </a:r>
          </a:p>
          <a:p>
            <a:pPr lvl="1"/>
            <a:r>
              <a:rPr lang="en-US" dirty="0"/>
              <a:t>Aggregating</a:t>
            </a:r>
          </a:p>
          <a:p>
            <a:pPr lvl="1"/>
            <a:r>
              <a:rPr lang="en-US" dirty="0"/>
              <a:t>Matching</a:t>
            </a:r>
          </a:p>
          <a:p>
            <a:pPr lvl="1"/>
            <a:r>
              <a:rPr lang="en-US" dirty="0"/>
              <a:t>Consolidating</a:t>
            </a:r>
          </a:p>
          <a:p>
            <a:pPr lvl="1"/>
            <a:r>
              <a:rPr lang="en-US" dirty="0" smtClean="0"/>
              <a:t>Quality-assuring</a:t>
            </a:r>
            <a:endParaRPr lang="en-US" dirty="0"/>
          </a:p>
          <a:p>
            <a:pPr lvl="1"/>
            <a:r>
              <a:rPr lang="en-US" dirty="0" smtClean="0"/>
              <a:t>Persisting </a:t>
            </a:r>
            <a:r>
              <a:rPr lang="en-US" dirty="0"/>
              <a:t>and distributing such data throughout an organization to ensure consistency and control in the ongoing maintenance and application use of this information.</a:t>
            </a:r>
          </a:p>
        </p:txBody>
      </p:sp>
    </p:spTree>
    <p:extLst>
      <p:ext uri="{BB962C8B-B14F-4D97-AF65-F5344CB8AC3E}">
        <p14:creationId xmlns:p14="http://schemas.microsoft.com/office/powerpoint/2010/main" val="37141519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MDM Issues</a:t>
            </a:r>
            <a:endParaRPr lang="en-US" dirty="0"/>
          </a:p>
        </p:txBody>
      </p:sp>
      <p:sp>
        <p:nvSpPr>
          <p:cNvPr id="3" name="Content Placeholder 2"/>
          <p:cNvSpPr>
            <a:spLocks noGrp="1"/>
          </p:cNvSpPr>
          <p:nvPr>
            <p:ph idx="1"/>
          </p:nvPr>
        </p:nvSpPr>
        <p:spPr/>
        <p:txBody>
          <a:bodyPr>
            <a:normAutofit fontScale="92500"/>
          </a:bodyPr>
          <a:lstStyle/>
          <a:p>
            <a:r>
              <a:rPr lang="en-US" dirty="0" smtClean="0"/>
              <a:t>MDM </a:t>
            </a:r>
            <a:r>
              <a:rPr lang="en-US" dirty="0"/>
              <a:t>seeks to ensure that an organization does not use multiple (potentially inconsistent) versions of the same master data in different parts of its </a:t>
            </a:r>
            <a:r>
              <a:rPr lang="en-US" dirty="0" smtClean="0"/>
              <a:t>operations. </a:t>
            </a:r>
          </a:p>
          <a:p>
            <a:r>
              <a:rPr lang="en-US" dirty="0" smtClean="0"/>
              <a:t>A </a:t>
            </a:r>
            <a:r>
              <a:rPr lang="en-US" dirty="0"/>
              <a:t>common example of poor MDM is the scenario of a bank at which a customer has taken out a mortgage and the bank begins to send mortgage solicitations to that customer, ignoring the fact that the person already has a mortgage account relationship with the bank. This happens because the customer information used by the marketing section within the bank lacks integration with the customer information used by the customer services section of the bank. Thus the two groups remain unaware that an existing customer is also considered a sales lead. </a:t>
            </a:r>
            <a:endParaRPr lang="en-US" dirty="0" smtClean="0"/>
          </a:p>
          <a:p>
            <a:r>
              <a:rPr lang="en-US" dirty="0" smtClean="0"/>
              <a:t>The </a:t>
            </a:r>
            <a:r>
              <a:rPr lang="en-US" dirty="0"/>
              <a:t>process of record linkage is used to associate different records that correspond to the same entity, in this case the same person</a:t>
            </a:r>
            <a:r>
              <a:rPr lang="en-US" dirty="0" smtClean="0"/>
              <a:t>.</a:t>
            </a:r>
            <a:endParaRPr lang="en-US" dirty="0"/>
          </a:p>
          <a:p>
            <a:endParaRPr lang="en-US" dirty="0"/>
          </a:p>
        </p:txBody>
      </p:sp>
    </p:spTree>
    <p:extLst>
      <p:ext uri="{BB962C8B-B14F-4D97-AF65-F5344CB8AC3E}">
        <p14:creationId xmlns:p14="http://schemas.microsoft.com/office/powerpoint/2010/main" val="3564900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To understand the different forms of dirty data</a:t>
            </a:r>
          </a:p>
          <a:p>
            <a:r>
              <a:rPr lang="en-US" dirty="0" smtClean="0"/>
              <a:t>To understand the costs of dirty data</a:t>
            </a:r>
          </a:p>
          <a:p>
            <a:r>
              <a:rPr lang="en-US" dirty="0" smtClean="0"/>
              <a:t>Learn various Data Cleansing techniques</a:t>
            </a:r>
          </a:p>
          <a:p>
            <a:r>
              <a:rPr lang="en-US" dirty="0" smtClean="0"/>
              <a:t>Comprehend the pitfalls of consolidating databases</a:t>
            </a:r>
          </a:p>
          <a:p>
            <a:r>
              <a:rPr lang="en-US" dirty="0" smtClean="0"/>
              <a:t>Understand differences between Master and Transactional Data</a:t>
            </a:r>
          </a:p>
          <a:p>
            <a:r>
              <a:rPr lang="en-US" dirty="0" smtClean="0"/>
              <a:t>Understand the need for and the function of Master Data Management systems</a:t>
            </a:r>
          </a:p>
          <a:p>
            <a:endParaRPr lang="en-US" dirty="0"/>
          </a:p>
        </p:txBody>
      </p:sp>
    </p:spTree>
    <p:extLst>
      <p:ext uri="{BB962C8B-B14F-4D97-AF65-F5344CB8AC3E}">
        <p14:creationId xmlns:p14="http://schemas.microsoft.com/office/powerpoint/2010/main" val="866645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MDM Issues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Q</a:t>
            </a:r>
            <a:r>
              <a:rPr lang="en-US" dirty="0" smtClean="0"/>
              <a:t>uality </a:t>
            </a:r>
            <a:r>
              <a:rPr lang="en-US" dirty="0"/>
              <a:t>of </a:t>
            </a:r>
            <a:r>
              <a:rPr lang="en-US" dirty="0" smtClean="0"/>
              <a:t>data</a:t>
            </a:r>
          </a:p>
          <a:p>
            <a:r>
              <a:rPr lang="en-US" dirty="0" smtClean="0"/>
              <a:t>Consistent </a:t>
            </a:r>
            <a:r>
              <a:rPr lang="en-US" dirty="0"/>
              <a:t>classification and identification of </a:t>
            </a:r>
            <a:r>
              <a:rPr lang="en-US" dirty="0" smtClean="0"/>
              <a:t>data</a:t>
            </a:r>
          </a:p>
          <a:p>
            <a:r>
              <a:rPr lang="en-US" dirty="0" smtClean="0"/>
              <a:t>Data-reconciliation </a:t>
            </a:r>
            <a:r>
              <a:rPr lang="en-US" dirty="0"/>
              <a:t>issues. </a:t>
            </a:r>
            <a:endParaRPr lang="en-US" dirty="0" smtClean="0"/>
          </a:p>
          <a:p>
            <a:r>
              <a:rPr lang="en-US" dirty="0" smtClean="0"/>
              <a:t>Master </a:t>
            </a:r>
            <a:r>
              <a:rPr lang="en-US" dirty="0"/>
              <a:t>data management of disparate data systems requires data transformations as the data extracted from the disparate source data system is transformed and loaded into the master data management hub. </a:t>
            </a:r>
            <a:endParaRPr lang="en-US" dirty="0" smtClean="0"/>
          </a:p>
          <a:p>
            <a:r>
              <a:rPr lang="en-US" dirty="0" smtClean="0"/>
              <a:t>To </a:t>
            </a:r>
            <a:r>
              <a:rPr lang="en-US" dirty="0"/>
              <a:t>synchronize the disparate source master data, the managed master data extracted from the master data management hub is again transformed and loaded into the disparate source data system as the master data is updated. </a:t>
            </a:r>
            <a:endParaRPr lang="en-US" dirty="0" smtClean="0"/>
          </a:p>
          <a:p>
            <a:r>
              <a:rPr lang="en-US" dirty="0" smtClean="0"/>
              <a:t>As </a:t>
            </a:r>
            <a:r>
              <a:rPr lang="en-US" dirty="0"/>
              <a:t>with other Extract, Transform, Load-based data movement, these processes are expensive and inefficient to develop and to maintain which greatly reduces the return on investment for the master data management product</a:t>
            </a:r>
            <a:r>
              <a:rPr lang="en-US" dirty="0" smtClean="0"/>
              <a:t>.</a:t>
            </a:r>
            <a:endParaRPr lang="en-US" dirty="0"/>
          </a:p>
          <a:p>
            <a:endParaRPr lang="en-US" dirty="0"/>
          </a:p>
        </p:txBody>
      </p:sp>
    </p:spTree>
    <p:extLst>
      <p:ext uri="{BB962C8B-B14F-4D97-AF65-F5344CB8AC3E}">
        <p14:creationId xmlns:p14="http://schemas.microsoft.com/office/powerpoint/2010/main" val="3696818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MDM Issues</a:t>
            </a:r>
            <a:endParaRPr lang="en-US" dirty="0"/>
          </a:p>
        </p:txBody>
      </p:sp>
      <p:sp>
        <p:nvSpPr>
          <p:cNvPr id="3" name="Content Placeholder 2"/>
          <p:cNvSpPr>
            <a:spLocks noGrp="1"/>
          </p:cNvSpPr>
          <p:nvPr>
            <p:ph idx="1"/>
          </p:nvPr>
        </p:nvSpPr>
        <p:spPr>
          <a:xfrm>
            <a:off x="1309512" y="1295400"/>
            <a:ext cx="10272889" cy="5265656"/>
          </a:xfrm>
        </p:spPr>
        <p:txBody>
          <a:bodyPr>
            <a:normAutofit fontScale="70000" lnSpcReduction="20000"/>
          </a:bodyPr>
          <a:lstStyle/>
          <a:p>
            <a:r>
              <a:rPr lang="en-US" dirty="0" smtClean="0"/>
              <a:t>One </a:t>
            </a:r>
            <a:r>
              <a:rPr lang="en-US" dirty="0"/>
              <a:t>of the most common reasons some large corporations experience massive issues with MDM is growth through mergers or acquisitions. </a:t>
            </a:r>
            <a:endParaRPr lang="en-US" dirty="0" smtClean="0"/>
          </a:p>
          <a:p>
            <a:r>
              <a:rPr lang="en-US" dirty="0" smtClean="0"/>
              <a:t>Two </a:t>
            </a:r>
            <a:r>
              <a:rPr lang="en-US" dirty="0"/>
              <a:t>organizations which merge will typically create an entity with duplicate master data (since each likely had at least one master database of its own prior to the merger). </a:t>
            </a:r>
            <a:endParaRPr lang="en-US" dirty="0" smtClean="0"/>
          </a:p>
          <a:p>
            <a:r>
              <a:rPr lang="en-US" dirty="0" smtClean="0"/>
              <a:t>Ideally</a:t>
            </a:r>
            <a:r>
              <a:rPr lang="en-US" dirty="0"/>
              <a:t>, database administrators resolve this problem through deduplication of the master data as part of the merger. </a:t>
            </a:r>
            <a:endParaRPr lang="en-US" dirty="0" smtClean="0"/>
          </a:p>
          <a:p>
            <a:r>
              <a:rPr lang="en-US" dirty="0" smtClean="0"/>
              <a:t>In </a:t>
            </a:r>
            <a:r>
              <a:rPr lang="en-US" dirty="0"/>
              <a:t>practice, however, reconciling several master data systems can present difficulties because of the dependencies that existing applications have on the master databases. </a:t>
            </a:r>
            <a:endParaRPr lang="en-US" dirty="0" smtClean="0"/>
          </a:p>
          <a:p>
            <a:r>
              <a:rPr lang="en-US" dirty="0" smtClean="0"/>
              <a:t>As </a:t>
            </a:r>
            <a:r>
              <a:rPr lang="en-US" dirty="0"/>
              <a:t>a result, more often than not the two systems do not fully merge, but remain separate, with a special reconciliation process defined that ensures consistency between the data stored in the two systems. Over time, however, as further mergers and acquisitions occur, the problem multiplies, more and more master databases appear, and data-reconciliation processes become extremely complex, and consequently unmanageable and </a:t>
            </a:r>
            <a:r>
              <a:rPr lang="en-US" dirty="0" smtClean="0"/>
              <a:t>unreliable.</a:t>
            </a:r>
          </a:p>
          <a:p>
            <a:r>
              <a:rPr lang="en-US" dirty="0" smtClean="0"/>
              <a:t>One </a:t>
            </a:r>
            <a:r>
              <a:rPr lang="en-US" dirty="0"/>
              <a:t>can find organizations with 10, 15, or even as many as 100 separate, poorly integrated master </a:t>
            </a:r>
            <a:r>
              <a:rPr lang="en-US" dirty="0" smtClean="0"/>
              <a:t>databases. This causes </a:t>
            </a:r>
            <a:r>
              <a:rPr lang="en-US" dirty="0"/>
              <a:t>serious operational problems in the areas of </a:t>
            </a:r>
            <a:endParaRPr lang="en-US" dirty="0" smtClean="0"/>
          </a:p>
          <a:p>
            <a:pPr lvl="1"/>
            <a:r>
              <a:rPr lang="en-US" dirty="0" smtClean="0"/>
              <a:t>customer satisfaction</a:t>
            </a:r>
          </a:p>
          <a:p>
            <a:pPr lvl="1"/>
            <a:r>
              <a:rPr lang="en-US" dirty="0" smtClean="0"/>
              <a:t>operational efficiency</a:t>
            </a:r>
          </a:p>
          <a:p>
            <a:pPr lvl="1"/>
            <a:r>
              <a:rPr lang="en-US" dirty="0" smtClean="0"/>
              <a:t>decision-support</a:t>
            </a:r>
          </a:p>
          <a:p>
            <a:pPr lvl="1"/>
            <a:r>
              <a:rPr lang="en-US" dirty="0" smtClean="0"/>
              <a:t>regulatory </a:t>
            </a:r>
            <a:r>
              <a:rPr lang="en-US" dirty="0"/>
              <a:t>compliance.</a:t>
            </a:r>
          </a:p>
          <a:p>
            <a:endParaRPr lang="en-US" dirty="0"/>
          </a:p>
        </p:txBody>
      </p:sp>
    </p:spTree>
    <p:extLst>
      <p:ext uri="{BB962C8B-B14F-4D97-AF65-F5344CB8AC3E}">
        <p14:creationId xmlns:p14="http://schemas.microsoft.com/office/powerpoint/2010/main" val="1374770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Ken Orr from the Cutter Consortium -  “The Good, The Bad, and The Data Quality</a:t>
            </a:r>
            <a:r>
              <a:rPr lang="en-US" dirty="0" smtClean="0"/>
              <a:t>”</a:t>
            </a:r>
          </a:p>
          <a:p>
            <a:pPr lvl="1"/>
            <a:r>
              <a:rPr lang="en-US" dirty="0" smtClean="0"/>
              <a:t>“Ultimately</a:t>
            </a:r>
            <a:r>
              <a:rPr lang="en-US" dirty="0"/>
              <a:t>, poor data quality is like dirt on the windshield. You may be able to drive for a long time with slowly degrading vision, but at some point, you either have to stop and clear the windshield or risk everything</a:t>
            </a:r>
            <a:r>
              <a:rPr lang="en-US" dirty="0" smtClean="0"/>
              <a:t>.”</a:t>
            </a:r>
            <a:endParaRPr lang="en-US" dirty="0"/>
          </a:p>
        </p:txBody>
      </p:sp>
    </p:spTree>
    <p:extLst>
      <p:ext uri="{BB962C8B-B14F-4D97-AF65-F5344CB8AC3E}">
        <p14:creationId xmlns:p14="http://schemas.microsoft.com/office/powerpoint/2010/main" val="983846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Dirty Data</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total cost to the US economy of data quality problems at over US$600 billion per annum (</a:t>
            </a:r>
            <a:r>
              <a:rPr lang="en-US" dirty="0" err="1"/>
              <a:t>Eckerson</a:t>
            </a:r>
            <a:r>
              <a:rPr lang="en-US" dirty="0"/>
              <a:t>, 2002).</a:t>
            </a:r>
          </a:p>
          <a:p>
            <a:r>
              <a:rPr lang="en-US" dirty="0" smtClean="0"/>
              <a:t>Harris </a:t>
            </a:r>
            <a:r>
              <a:rPr lang="en-US" dirty="0"/>
              <a:t>Interactive </a:t>
            </a:r>
            <a:r>
              <a:rPr lang="en-US" dirty="0" smtClean="0"/>
              <a:t>poll:</a:t>
            </a:r>
          </a:p>
          <a:p>
            <a:pPr lvl="1"/>
            <a:r>
              <a:rPr lang="en-US" dirty="0" smtClean="0"/>
              <a:t>72% of </a:t>
            </a:r>
            <a:r>
              <a:rPr lang="en-US" dirty="0"/>
              <a:t>Information workers </a:t>
            </a:r>
            <a:r>
              <a:rPr lang="en-US" dirty="0" smtClean="0"/>
              <a:t>had </a:t>
            </a:r>
            <a:r>
              <a:rPr lang="en-US" dirty="0"/>
              <a:t>made poor business decisions because of flawed data. Information workers are those who use data from spreadsheets, reports, business intelligence software and other computer applications to make decisions in their jobs. </a:t>
            </a:r>
            <a:endParaRPr lang="en-US" dirty="0" smtClean="0"/>
          </a:p>
          <a:p>
            <a:pPr lvl="1"/>
            <a:r>
              <a:rPr lang="en-US" dirty="0"/>
              <a:t>~</a:t>
            </a:r>
            <a:r>
              <a:rPr lang="en-US" dirty="0" smtClean="0"/>
              <a:t>12 hours/week verifying </a:t>
            </a:r>
            <a:r>
              <a:rPr lang="en-US" dirty="0"/>
              <a:t>the accuracy of </a:t>
            </a:r>
            <a:r>
              <a:rPr lang="en-US" dirty="0" smtClean="0"/>
              <a:t>data - a </a:t>
            </a:r>
            <a:r>
              <a:rPr lang="en-US" dirty="0"/>
              <a:t>significant productivity loss.</a:t>
            </a:r>
            <a:endParaRPr lang="en-US" dirty="0" smtClean="0"/>
          </a:p>
          <a:p>
            <a:pPr lvl="1"/>
            <a:r>
              <a:rPr lang="en-US" dirty="0"/>
              <a:t>~</a:t>
            </a:r>
            <a:r>
              <a:rPr lang="en-US" dirty="0" smtClean="0"/>
              <a:t>89 </a:t>
            </a:r>
            <a:r>
              <a:rPr lang="en-US" dirty="0"/>
              <a:t>percent of information workers have had their data challenged or questioned by their boss or co-workers. </a:t>
            </a:r>
            <a:endParaRPr lang="en-US" dirty="0" smtClean="0"/>
          </a:p>
          <a:p>
            <a:pPr lvl="1"/>
            <a:r>
              <a:rPr lang="en-US" dirty="0" smtClean="0"/>
              <a:t>Bad </a:t>
            </a:r>
            <a:r>
              <a:rPr lang="en-US" dirty="0"/>
              <a:t>data just adds to the stress and pressure of the workday.</a:t>
            </a:r>
            <a:br>
              <a:rPr lang="en-US" dirty="0"/>
            </a:br>
            <a:endParaRPr lang="en-US" dirty="0"/>
          </a:p>
        </p:txBody>
      </p:sp>
    </p:spTree>
    <p:extLst>
      <p:ext uri="{BB962C8B-B14F-4D97-AF65-F5344CB8AC3E}">
        <p14:creationId xmlns:p14="http://schemas.microsoft.com/office/powerpoint/2010/main" val="147565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Dirty Data Costs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instance, the government may want to analyze population census figures to decide which regions require further spending and investment on infrastructure and services. In this case, it will be important to have access to reliable data to avoid erroneous fiscal decisions</a:t>
            </a:r>
            <a:r>
              <a:rPr lang="en-US" dirty="0" smtClean="0"/>
              <a:t>.</a:t>
            </a:r>
            <a:endParaRPr lang="en-US" dirty="0"/>
          </a:p>
          <a:p>
            <a:r>
              <a:rPr lang="en-US" dirty="0"/>
              <a:t>In the business world, incorrect data can be costly. Many companies use customer information databases that record data like contact information, addresses, and preferences. For instance, if the addresses are inconsistent, the company will suffer the cost of resending mail or even losing customers</a:t>
            </a:r>
            <a:r>
              <a:rPr lang="en-US" dirty="0" smtClean="0"/>
              <a:t>.</a:t>
            </a:r>
          </a:p>
          <a:p>
            <a:r>
              <a:rPr lang="en-US" dirty="0" smtClean="0"/>
              <a:t>Research Data – dirty data is unusable. You might have to go out and get more samples from more respondents.</a:t>
            </a:r>
          </a:p>
          <a:p>
            <a:r>
              <a:rPr lang="en-US" dirty="0" smtClean="0"/>
              <a:t>Costs of lost opportunities</a:t>
            </a:r>
          </a:p>
          <a:p>
            <a:r>
              <a:rPr lang="en-US" dirty="0"/>
              <a:t>USPS and PricewaterhouseCoopers released a report stating that </a:t>
            </a:r>
            <a:r>
              <a:rPr lang="en-US" dirty="0" smtClean="0"/>
              <a:t>23.6% of </a:t>
            </a:r>
            <a:r>
              <a:rPr lang="en-US" dirty="0"/>
              <a:t>all U.S. mail sent is incorrectly addressed</a:t>
            </a:r>
          </a:p>
          <a:p>
            <a:endParaRPr lang="en-US" dirty="0"/>
          </a:p>
          <a:p>
            <a:endParaRPr lang="en-US" dirty="0"/>
          </a:p>
        </p:txBody>
      </p:sp>
    </p:spTree>
    <p:extLst>
      <p:ext uri="{BB962C8B-B14F-4D97-AF65-F5344CB8AC3E}">
        <p14:creationId xmlns:p14="http://schemas.microsoft.com/office/powerpoint/2010/main" val="3707036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Quality</a:t>
            </a:r>
            <a:endParaRPr lang="en-US" dirty="0"/>
          </a:p>
        </p:txBody>
      </p:sp>
      <p:sp>
        <p:nvSpPr>
          <p:cNvPr id="3" name="Content Placeholder 2"/>
          <p:cNvSpPr>
            <a:spLocks noGrp="1"/>
          </p:cNvSpPr>
          <p:nvPr>
            <p:ph idx="1"/>
          </p:nvPr>
        </p:nvSpPr>
        <p:spPr/>
        <p:txBody>
          <a:bodyPr>
            <a:normAutofit lnSpcReduction="10000"/>
          </a:bodyPr>
          <a:lstStyle/>
          <a:p>
            <a:r>
              <a:rPr lang="en-US" dirty="0" smtClean="0"/>
              <a:t>Is the data:</a:t>
            </a:r>
          </a:p>
          <a:p>
            <a:pPr lvl="1"/>
            <a:r>
              <a:rPr lang="en-US" dirty="0" smtClean="0"/>
              <a:t>Accurate</a:t>
            </a:r>
          </a:p>
          <a:p>
            <a:pPr lvl="1"/>
            <a:r>
              <a:rPr lang="en-US" dirty="0"/>
              <a:t>Complete</a:t>
            </a:r>
          </a:p>
          <a:p>
            <a:pPr lvl="1"/>
            <a:r>
              <a:rPr lang="en-US" dirty="0" smtClean="0"/>
              <a:t>Consistent</a:t>
            </a:r>
          </a:p>
          <a:p>
            <a:pPr lvl="1"/>
            <a:r>
              <a:rPr lang="en-US" dirty="0" smtClean="0"/>
              <a:t>Uniform</a:t>
            </a:r>
          </a:p>
          <a:p>
            <a:pPr lvl="1"/>
            <a:r>
              <a:rPr lang="en-US" dirty="0" smtClean="0"/>
              <a:t>Valid</a:t>
            </a:r>
          </a:p>
          <a:p>
            <a:pPr lvl="1"/>
            <a:r>
              <a:rPr lang="en-US" dirty="0" smtClean="0"/>
              <a:t>Current</a:t>
            </a:r>
          </a:p>
          <a:p>
            <a:pPr lvl="1"/>
            <a:r>
              <a:rPr lang="en-US" dirty="0" smtClean="0"/>
              <a:t>Relevant</a:t>
            </a:r>
          </a:p>
          <a:p>
            <a:r>
              <a:rPr lang="en-US" dirty="0" smtClean="0"/>
              <a:t>Data Quality issues are </a:t>
            </a:r>
            <a:r>
              <a:rPr lang="en-US" dirty="0"/>
              <a:t>such a concern that companies are beginning to set up a data governance team whose sole role in the corporation is to be responsible for data </a:t>
            </a:r>
            <a:r>
              <a:rPr lang="en-US" dirty="0" smtClean="0"/>
              <a:t>quality.</a:t>
            </a:r>
          </a:p>
        </p:txBody>
      </p:sp>
    </p:spTree>
    <p:extLst>
      <p:ext uri="{BB962C8B-B14F-4D97-AF65-F5344CB8AC3E}">
        <p14:creationId xmlns:p14="http://schemas.microsoft.com/office/powerpoint/2010/main" val="3461224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Criteria</a:t>
            </a:r>
            <a:endParaRPr lang="en-US" dirty="0"/>
          </a:p>
        </p:txBody>
      </p:sp>
      <p:sp>
        <p:nvSpPr>
          <p:cNvPr id="3" name="Content Placeholder 2"/>
          <p:cNvSpPr>
            <a:spLocks noGrp="1"/>
          </p:cNvSpPr>
          <p:nvPr>
            <p:ph idx="1"/>
          </p:nvPr>
        </p:nvSpPr>
        <p:spPr>
          <a:xfrm>
            <a:off x="1309512" y="1295399"/>
            <a:ext cx="10272889" cy="5095973"/>
          </a:xfrm>
        </p:spPr>
        <p:txBody>
          <a:bodyPr>
            <a:noAutofit/>
          </a:bodyPr>
          <a:lstStyle/>
          <a:p>
            <a:r>
              <a:rPr lang="en-US" sz="1800" b="1" dirty="0"/>
              <a:t>Accuracy</a:t>
            </a:r>
            <a:r>
              <a:rPr lang="en-US" sz="1800" dirty="0" smtClean="0"/>
              <a:t>: What do we compare it to??? </a:t>
            </a:r>
          </a:p>
          <a:p>
            <a:pPr lvl="1"/>
            <a:r>
              <a:rPr lang="en-US" sz="1800" dirty="0" smtClean="0"/>
              <a:t> </a:t>
            </a:r>
            <a:r>
              <a:rPr lang="en-US" sz="1800" dirty="0"/>
              <a:t>The degree of conformity of a measure to a </a:t>
            </a:r>
            <a:r>
              <a:rPr lang="en-US" sz="1800" dirty="0" smtClean="0"/>
              <a:t>standard. </a:t>
            </a:r>
            <a:r>
              <a:rPr lang="en-US" sz="1800" dirty="0"/>
              <a:t>Accuracy is very hard to achieve through data-cleansing in the general case, because it requires accessing an external source of data that contains the true value: such "gold standard" data is often unavailable. Accuracy has been achieved in some cleansing contexts, notably customer contact data, by using external databases that match up zip codes to geographical locations (city and state), and also help verify that street addresses within these zip codes actually exist.</a:t>
            </a:r>
          </a:p>
          <a:p>
            <a:r>
              <a:rPr lang="en-US" sz="1800" b="1" dirty="0"/>
              <a:t>Completeness</a:t>
            </a:r>
            <a:r>
              <a:rPr lang="en-US" sz="1800" dirty="0"/>
              <a:t>: </a:t>
            </a:r>
            <a:r>
              <a:rPr lang="en-US" sz="1800" dirty="0" smtClean="0"/>
              <a:t>Almost impossible to fix. If it’s not complete when it is created, how or where do we fill the holes???</a:t>
            </a:r>
          </a:p>
          <a:p>
            <a:pPr lvl="1"/>
            <a:r>
              <a:rPr lang="en-US" sz="1600" dirty="0" smtClean="0"/>
              <a:t>The </a:t>
            </a:r>
            <a:r>
              <a:rPr lang="en-US" sz="1600" dirty="0"/>
              <a:t>degree to which all required measures are </a:t>
            </a:r>
            <a:r>
              <a:rPr lang="en-US" sz="1600" dirty="0" smtClean="0"/>
              <a:t>known. Incompleteness </a:t>
            </a:r>
            <a:r>
              <a:rPr lang="en-US" sz="1600" dirty="0"/>
              <a:t>is almost impossible to fix with data cleansing methodology: one cannot infer facts that were not captured when the data in question was initially recorded. (In some contexts, e.g., interview data, it may be possible to fix incompleteness by going back to the original source of data, </a:t>
            </a:r>
            <a:r>
              <a:rPr lang="en-US" sz="1600" dirty="0" smtClean="0"/>
              <a:t>i.e</a:t>
            </a:r>
            <a:r>
              <a:rPr lang="en-US" sz="1600" dirty="0"/>
              <a:t>., re-interviewing the subject, but even this does not guarantee success because of problems of recall - e.g., in an interview to gather data on food consumption, no one is likely to remember exactly what one ate six months ago. In the case of systems that insist certain columns should not be empty, one may work around the problem by designating a value that indicates "unknown" or "missing", but supplying of default values does not imply that the data has been made complete</a:t>
            </a:r>
            <a:r>
              <a:rPr lang="en-US" sz="1600" dirty="0" smtClean="0"/>
              <a:t>.</a:t>
            </a:r>
            <a:endParaRPr lang="en-US" sz="1600" dirty="0"/>
          </a:p>
        </p:txBody>
      </p:sp>
    </p:spTree>
    <p:extLst>
      <p:ext uri="{BB962C8B-B14F-4D97-AF65-F5344CB8AC3E}">
        <p14:creationId xmlns:p14="http://schemas.microsoft.com/office/powerpoint/2010/main" val="993078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Criteria</a:t>
            </a:r>
            <a:endParaRPr lang="en-US" dirty="0"/>
          </a:p>
        </p:txBody>
      </p:sp>
      <p:sp>
        <p:nvSpPr>
          <p:cNvPr id="3" name="Content Placeholder 2"/>
          <p:cNvSpPr>
            <a:spLocks noGrp="1"/>
          </p:cNvSpPr>
          <p:nvPr>
            <p:ph idx="1"/>
          </p:nvPr>
        </p:nvSpPr>
        <p:spPr>
          <a:xfrm>
            <a:off x="1309512" y="1295399"/>
            <a:ext cx="10272889" cy="5095973"/>
          </a:xfrm>
        </p:spPr>
        <p:txBody>
          <a:bodyPr>
            <a:noAutofit/>
          </a:bodyPr>
          <a:lstStyle/>
          <a:p>
            <a:r>
              <a:rPr lang="en-US" sz="2000" b="1" dirty="0" smtClean="0"/>
              <a:t>Consistency</a:t>
            </a:r>
            <a:r>
              <a:rPr lang="en-US" sz="2000" dirty="0"/>
              <a:t>: The degree to which a set of measures are equivalent in across </a:t>
            </a:r>
            <a:r>
              <a:rPr lang="en-US" sz="2000" dirty="0" smtClean="0"/>
              <a:t>systems. Inconsistency </a:t>
            </a:r>
            <a:r>
              <a:rPr lang="en-US" sz="2000" dirty="0"/>
              <a:t>occurs when two data items in the data set contradict each other: e.g., a customer is recorded in two different systems as having two different current addresses, and only one of them can be correct. Fixing inconsistency is not always possible: it requires a variety of strategies - e.g., deciding which data were recorded more recently, which data source is likely to be most reliable (the latter knowledge may be specific to a given organization), or simply trying to find the truth by testing both data items (e.g., calling up the customer).</a:t>
            </a:r>
          </a:p>
          <a:p>
            <a:r>
              <a:rPr lang="en-US" sz="2000" b="1" dirty="0"/>
              <a:t>Uniformity</a:t>
            </a:r>
            <a:r>
              <a:rPr lang="en-US" sz="2000" dirty="0"/>
              <a:t>: The degree to which a set data measures are specified using the same units of measure in all </a:t>
            </a:r>
            <a:r>
              <a:rPr lang="en-US" sz="2000" dirty="0" smtClean="0"/>
              <a:t>systems. In </a:t>
            </a:r>
            <a:r>
              <a:rPr lang="en-US" sz="2000" dirty="0"/>
              <a:t>datasets pooled from different locales, weight may be recorded either in pounds or kilos, and must be converted to a single measure using an arithmetic transformation.</a:t>
            </a:r>
          </a:p>
          <a:p>
            <a:endParaRPr lang="en-US" sz="1400" dirty="0"/>
          </a:p>
        </p:txBody>
      </p:sp>
    </p:spTree>
    <p:extLst>
      <p:ext uri="{BB962C8B-B14F-4D97-AF65-F5344CB8AC3E}">
        <p14:creationId xmlns:p14="http://schemas.microsoft.com/office/powerpoint/2010/main" val="1038366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Criteria</a:t>
            </a:r>
            <a:endParaRPr lang="en-US" dirty="0"/>
          </a:p>
        </p:txBody>
      </p:sp>
      <p:sp>
        <p:nvSpPr>
          <p:cNvPr id="3" name="Content Placeholder 2"/>
          <p:cNvSpPr>
            <a:spLocks noGrp="1"/>
          </p:cNvSpPr>
          <p:nvPr>
            <p:ph idx="1"/>
          </p:nvPr>
        </p:nvSpPr>
        <p:spPr>
          <a:xfrm>
            <a:off x="1309512" y="1295399"/>
            <a:ext cx="10272889" cy="5378777"/>
          </a:xfrm>
        </p:spPr>
        <p:txBody>
          <a:bodyPr>
            <a:normAutofit fontScale="77500" lnSpcReduction="20000"/>
          </a:bodyPr>
          <a:lstStyle/>
          <a:p>
            <a:r>
              <a:rPr lang="en-US" dirty="0" smtClean="0"/>
              <a:t>Validity</a:t>
            </a:r>
          </a:p>
          <a:p>
            <a:pPr lvl="1"/>
            <a:r>
              <a:rPr lang="en-US" dirty="0"/>
              <a:t>Data-Type Constraints – e.g., values in a particular column must be of a particular </a:t>
            </a:r>
            <a:r>
              <a:rPr lang="en-US" dirty="0" err="1"/>
              <a:t>datatype</a:t>
            </a:r>
            <a:r>
              <a:rPr lang="en-US" dirty="0"/>
              <a:t>, e.g., Boolean, numeric (integer or real), date, etc.</a:t>
            </a:r>
          </a:p>
          <a:p>
            <a:pPr lvl="1"/>
            <a:r>
              <a:rPr lang="en-US" dirty="0"/>
              <a:t>Range Constraints: typically, numbers or dates should fall within a certain range. That is, they have minimum and/or maximum permissible values.</a:t>
            </a:r>
          </a:p>
          <a:p>
            <a:pPr lvl="1"/>
            <a:r>
              <a:rPr lang="en-US" dirty="0"/>
              <a:t>Mandatory Constraints: Certain columns cannot be empty.</a:t>
            </a:r>
          </a:p>
          <a:p>
            <a:pPr lvl="1"/>
            <a:r>
              <a:rPr lang="en-US" dirty="0"/>
              <a:t>Unique Constraints: A field, or a combination of fields, must be unique across a dataset. For example, no two </a:t>
            </a:r>
            <a:r>
              <a:rPr lang="en-US" dirty="0" smtClean="0"/>
              <a:t>persons (alive) </a:t>
            </a:r>
            <a:r>
              <a:rPr lang="en-US" dirty="0"/>
              <a:t>can have the same social security number.</a:t>
            </a:r>
          </a:p>
          <a:p>
            <a:pPr lvl="1"/>
            <a:r>
              <a:rPr lang="en-US" dirty="0"/>
              <a:t>Set-Membership constraints: The values for a column come from a set of discrete values or codes. For example, a person's gender may be Female, Male or Unknown (not recorded).</a:t>
            </a:r>
          </a:p>
          <a:p>
            <a:pPr lvl="1"/>
            <a:r>
              <a:rPr lang="en-US" dirty="0"/>
              <a:t>Foreign-key constraints: This is the more general case of set membership. The set of values in a column is defined in a column of another table that contains unique values. For example, in a US taxpayer database, the "state" column is required to belong to one of the US's defined states or territories: the set of permissible states/territories is recorded in a separate States table. The term foreign key is borrowed from relational database </a:t>
            </a:r>
            <a:r>
              <a:rPr lang="en-US" dirty="0" smtClean="0"/>
              <a:t>terminology</a:t>
            </a:r>
          </a:p>
          <a:p>
            <a:pPr lvl="1"/>
            <a:r>
              <a:rPr lang="en-US" dirty="0" smtClean="0"/>
              <a:t>Regular </a:t>
            </a:r>
            <a:r>
              <a:rPr lang="en-US" dirty="0"/>
              <a:t>expression patterns: Occasionally, text fields will have to be validated this way. For example, phone numbers may be required to have the pattern (999) 999-9999.</a:t>
            </a:r>
          </a:p>
          <a:p>
            <a:pPr lvl="1"/>
            <a:r>
              <a:rPr lang="en-US" dirty="0"/>
              <a:t>Cross-field validation: Certain conditions that utilize multiple fields must hold. For example, in laboratory medicine, the sum of the components of the differential white blood cell count must be equal to 100 (since they are all percentages). In a hospital database, a patient's date of discharge from hospital cannot be earlier than the date of admission.</a:t>
            </a:r>
          </a:p>
          <a:p>
            <a:endParaRPr lang="en-US" dirty="0"/>
          </a:p>
        </p:txBody>
      </p:sp>
    </p:spTree>
    <p:extLst>
      <p:ext uri="{BB962C8B-B14F-4D97-AF65-F5344CB8AC3E}">
        <p14:creationId xmlns:p14="http://schemas.microsoft.com/office/powerpoint/2010/main" val="15823031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nsBigDataTheme">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KensBigDataTheme" id="{4770065E-AE96-4B8A-AF01-2C959EE41C9D}" vid="{CF47AB5F-E934-4573-A2DF-FBC911A1734F}"/>
    </a:ext>
  </a:extLst>
</a:theme>
</file>

<file path=docProps/app.xml><?xml version="1.0" encoding="utf-8"?>
<Properties xmlns="http://schemas.openxmlformats.org/officeDocument/2006/extended-properties" xmlns:vt="http://schemas.openxmlformats.org/officeDocument/2006/docPropsVTypes">
  <Template>KensBigDataTheme</Template>
  <TotalTime>3193</TotalTime>
  <Words>3596</Words>
  <Application>Microsoft Office PowerPoint</Application>
  <PresentationFormat>Widescreen</PresentationFormat>
  <Paragraphs>250</Paragraphs>
  <Slides>32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7" baseType="lpstr">
      <vt:lpstr>Arial</vt:lpstr>
      <vt:lpstr>Calibri</vt:lpstr>
      <vt:lpstr>Corbel</vt:lpstr>
      <vt:lpstr>KensBigDataTheme</vt:lpstr>
      <vt:lpstr>Worksheet</vt:lpstr>
      <vt:lpstr>IDC 3931 – Big Data</vt:lpstr>
      <vt:lpstr>Test Results</vt:lpstr>
      <vt:lpstr>Objectives</vt:lpstr>
      <vt:lpstr>Costs of Dirty Data</vt:lpstr>
      <vt:lpstr>Dirty Data Costs</vt:lpstr>
      <vt:lpstr>Data Quality</vt:lpstr>
      <vt:lpstr>Data Quality Criteria</vt:lpstr>
      <vt:lpstr>Data Quality Criteria</vt:lpstr>
      <vt:lpstr>Data Quality Criteria</vt:lpstr>
      <vt:lpstr>Dirty Data Causes</vt:lpstr>
      <vt:lpstr>Dirty Data Causes</vt:lpstr>
      <vt:lpstr>Dirty Data – Parsing Examples</vt:lpstr>
      <vt:lpstr>Invalid Addresses</vt:lpstr>
      <vt:lpstr>Bad Emails</vt:lpstr>
      <vt:lpstr>Duplicated Data</vt:lpstr>
      <vt:lpstr>Identity Resolution</vt:lpstr>
      <vt:lpstr>Identity Resolution – Cont’d</vt:lpstr>
      <vt:lpstr>Data Cleansing Services</vt:lpstr>
      <vt:lpstr>Data Cleansing Challenges</vt:lpstr>
      <vt:lpstr>Data Cleansing Methods</vt:lpstr>
      <vt:lpstr>Data Cleansing Methods</vt:lpstr>
      <vt:lpstr>How to prevent Bad Data in the first place!</vt:lpstr>
      <vt:lpstr>How to prevent Bad Data in the first place!</vt:lpstr>
      <vt:lpstr>How to prevent Bad Data in the first place!</vt:lpstr>
      <vt:lpstr>Master Data – Break here for next class!</vt:lpstr>
      <vt:lpstr>Transactional Data</vt:lpstr>
      <vt:lpstr>Find the Master/Transactional Data</vt:lpstr>
      <vt:lpstr>Master Data Management (MDM)</vt:lpstr>
      <vt:lpstr>MDM Issues</vt:lpstr>
      <vt:lpstr>MDM Issues</vt:lpstr>
      <vt:lpstr>MDM Issues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 3931 – Big Data</dc:title>
  <dc:creator>Ken Armstrong</dc:creator>
  <cp:lastModifiedBy>Ken Armstrong</cp:lastModifiedBy>
  <cp:revision>95</cp:revision>
  <dcterms:created xsi:type="dcterms:W3CDTF">2013-09-14T12:13:33Z</dcterms:created>
  <dcterms:modified xsi:type="dcterms:W3CDTF">2015-03-03T15:51:25Z</dcterms:modified>
</cp:coreProperties>
</file>