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Lst>
  <p:notesMasterIdLst>
    <p:notesMasterId r:id="rId51"/>
  </p:notesMasterIdLst>
  <p:handoutMasterIdLst>
    <p:handoutMasterId r:id="rId52"/>
  </p:handoutMasterIdLst>
  <p:sldIdLst>
    <p:sldId id="364" r:id="rId2"/>
    <p:sldId id="479" r:id="rId3"/>
    <p:sldId id="384" r:id="rId4"/>
    <p:sldId id="388" r:id="rId5"/>
    <p:sldId id="387" r:id="rId6"/>
    <p:sldId id="389" r:id="rId7"/>
    <p:sldId id="391" r:id="rId8"/>
    <p:sldId id="392" r:id="rId9"/>
    <p:sldId id="393" r:id="rId10"/>
    <p:sldId id="394" r:id="rId11"/>
    <p:sldId id="464" r:id="rId12"/>
    <p:sldId id="395" r:id="rId13"/>
    <p:sldId id="415" r:id="rId14"/>
    <p:sldId id="417" r:id="rId15"/>
    <p:sldId id="416" r:id="rId16"/>
    <p:sldId id="418" r:id="rId17"/>
    <p:sldId id="419" r:id="rId18"/>
    <p:sldId id="465" r:id="rId19"/>
    <p:sldId id="420" r:id="rId20"/>
    <p:sldId id="433" r:id="rId21"/>
    <p:sldId id="480" r:id="rId22"/>
    <p:sldId id="481" r:id="rId23"/>
    <p:sldId id="422" r:id="rId24"/>
    <p:sldId id="461" r:id="rId25"/>
    <p:sldId id="437" r:id="rId26"/>
    <p:sldId id="482" r:id="rId27"/>
    <p:sldId id="470" r:id="rId28"/>
    <p:sldId id="466" r:id="rId29"/>
    <p:sldId id="467" r:id="rId30"/>
    <p:sldId id="439" r:id="rId31"/>
    <p:sldId id="440" r:id="rId32"/>
    <p:sldId id="441" r:id="rId33"/>
    <p:sldId id="445" r:id="rId34"/>
    <p:sldId id="444" r:id="rId35"/>
    <p:sldId id="446" r:id="rId36"/>
    <p:sldId id="447" r:id="rId37"/>
    <p:sldId id="448" r:id="rId38"/>
    <p:sldId id="449" r:id="rId39"/>
    <p:sldId id="450" r:id="rId40"/>
    <p:sldId id="455" r:id="rId41"/>
    <p:sldId id="471" r:id="rId42"/>
    <p:sldId id="472" r:id="rId43"/>
    <p:sldId id="473" r:id="rId44"/>
    <p:sldId id="474" r:id="rId45"/>
    <p:sldId id="475" r:id="rId46"/>
    <p:sldId id="476" r:id="rId47"/>
    <p:sldId id="477" r:id="rId48"/>
    <p:sldId id="478" r:id="rId49"/>
    <p:sldId id="432" r:id="rId50"/>
  </p:sldIdLst>
  <p:sldSz cx="9144000" cy="6858000" type="screen4x3"/>
  <p:notesSz cx="7077075" cy="9051925"/>
  <p:defaultTextStyle>
    <a:defPPr>
      <a:defRPr lang="en-US"/>
    </a:defPPr>
    <a:lvl1pPr algn="l" rtl="0" fontAlgn="base">
      <a:spcBef>
        <a:spcPct val="0"/>
      </a:spcBef>
      <a:spcAft>
        <a:spcPct val="0"/>
      </a:spcAft>
      <a:defRPr sz="2800" b="1" kern="1200">
        <a:solidFill>
          <a:srgbClr val="CC3300"/>
        </a:solidFill>
        <a:latin typeface="Tahoma" pitchFamily="34" charset="0"/>
        <a:ea typeface="+mn-ea"/>
        <a:cs typeface="Arial" charset="0"/>
      </a:defRPr>
    </a:lvl1pPr>
    <a:lvl2pPr marL="457200" algn="l" rtl="0" fontAlgn="base">
      <a:spcBef>
        <a:spcPct val="0"/>
      </a:spcBef>
      <a:spcAft>
        <a:spcPct val="0"/>
      </a:spcAft>
      <a:defRPr sz="2800" b="1" kern="1200">
        <a:solidFill>
          <a:srgbClr val="CC3300"/>
        </a:solidFill>
        <a:latin typeface="Tahoma" pitchFamily="34" charset="0"/>
        <a:ea typeface="+mn-ea"/>
        <a:cs typeface="Arial" charset="0"/>
      </a:defRPr>
    </a:lvl2pPr>
    <a:lvl3pPr marL="914400" algn="l" rtl="0" fontAlgn="base">
      <a:spcBef>
        <a:spcPct val="0"/>
      </a:spcBef>
      <a:spcAft>
        <a:spcPct val="0"/>
      </a:spcAft>
      <a:defRPr sz="2800" b="1" kern="1200">
        <a:solidFill>
          <a:srgbClr val="CC3300"/>
        </a:solidFill>
        <a:latin typeface="Tahoma" pitchFamily="34" charset="0"/>
        <a:ea typeface="+mn-ea"/>
        <a:cs typeface="Arial" charset="0"/>
      </a:defRPr>
    </a:lvl3pPr>
    <a:lvl4pPr marL="1371600" algn="l" rtl="0" fontAlgn="base">
      <a:spcBef>
        <a:spcPct val="0"/>
      </a:spcBef>
      <a:spcAft>
        <a:spcPct val="0"/>
      </a:spcAft>
      <a:defRPr sz="2800" b="1" kern="1200">
        <a:solidFill>
          <a:srgbClr val="CC3300"/>
        </a:solidFill>
        <a:latin typeface="Tahoma" pitchFamily="34" charset="0"/>
        <a:ea typeface="+mn-ea"/>
        <a:cs typeface="Arial" charset="0"/>
      </a:defRPr>
    </a:lvl4pPr>
    <a:lvl5pPr marL="1828800" algn="l" rtl="0" fontAlgn="base">
      <a:spcBef>
        <a:spcPct val="0"/>
      </a:spcBef>
      <a:spcAft>
        <a:spcPct val="0"/>
      </a:spcAft>
      <a:defRPr sz="2800" b="1" kern="1200">
        <a:solidFill>
          <a:srgbClr val="CC3300"/>
        </a:solidFill>
        <a:latin typeface="Tahoma" pitchFamily="34" charset="0"/>
        <a:ea typeface="+mn-ea"/>
        <a:cs typeface="Arial" charset="0"/>
      </a:defRPr>
    </a:lvl5pPr>
    <a:lvl6pPr marL="2286000" algn="l" defTabSz="914400" rtl="0" eaLnBrk="1" latinLnBrk="0" hangingPunct="1">
      <a:defRPr sz="2800" b="1" kern="1200">
        <a:solidFill>
          <a:srgbClr val="CC3300"/>
        </a:solidFill>
        <a:latin typeface="Tahoma" pitchFamily="34" charset="0"/>
        <a:ea typeface="+mn-ea"/>
        <a:cs typeface="Arial" charset="0"/>
      </a:defRPr>
    </a:lvl6pPr>
    <a:lvl7pPr marL="2743200" algn="l" defTabSz="914400" rtl="0" eaLnBrk="1" latinLnBrk="0" hangingPunct="1">
      <a:defRPr sz="2800" b="1" kern="1200">
        <a:solidFill>
          <a:srgbClr val="CC3300"/>
        </a:solidFill>
        <a:latin typeface="Tahoma" pitchFamily="34" charset="0"/>
        <a:ea typeface="+mn-ea"/>
        <a:cs typeface="Arial" charset="0"/>
      </a:defRPr>
    </a:lvl7pPr>
    <a:lvl8pPr marL="3200400" algn="l" defTabSz="914400" rtl="0" eaLnBrk="1" latinLnBrk="0" hangingPunct="1">
      <a:defRPr sz="2800" b="1" kern="1200">
        <a:solidFill>
          <a:srgbClr val="CC3300"/>
        </a:solidFill>
        <a:latin typeface="Tahoma" pitchFamily="34" charset="0"/>
        <a:ea typeface="+mn-ea"/>
        <a:cs typeface="Arial" charset="0"/>
      </a:defRPr>
    </a:lvl8pPr>
    <a:lvl9pPr marL="3657600" algn="l" defTabSz="914400" rtl="0" eaLnBrk="1" latinLnBrk="0" hangingPunct="1">
      <a:defRPr sz="2800" b="1" kern="1200">
        <a:solidFill>
          <a:srgbClr val="CC3300"/>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5E08"/>
    <a:srgbClr val="0000CC"/>
    <a:srgbClr val="FF3300"/>
    <a:srgbClr val="CC3300"/>
    <a:srgbClr val="FFA827"/>
    <a:srgbClr val="BE6A0E"/>
    <a:srgbClr val="EE8512"/>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66819" autoAdjust="0"/>
  </p:normalViewPr>
  <p:slideViewPr>
    <p:cSldViewPr>
      <p:cViewPr varScale="1">
        <p:scale>
          <a:sx n="57" d="100"/>
          <a:sy n="57" d="100"/>
        </p:scale>
        <p:origin x="1560" y="78"/>
      </p:cViewPr>
      <p:guideLst>
        <p:guide orient="horz" pos="2160"/>
        <p:guide pos="2880"/>
      </p:guideLst>
    </p:cSldViewPr>
  </p:slideViewPr>
  <p:outlineViewPr>
    <p:cViewPr>
      <p:scale>
        <a:sx n="33" d="100"/>
        <a:sy n="33" d="100"/>
      </p:scale>
      <p:origin x="0" y="1458"/>
    </p:cViewPr>
    <p:sldLst>
      <p:sld r:id="rId1" collapse="1"/>
    </p:sldLst>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66733" cy="452596"/>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4099" name="Rectangle 3"/>
          <p:cNvSpPr>
            <a:spLocks noGrp="1" noChangeArrowheads="1"/>
          </p:cNvSpPr>
          <p:nvPr>
            <p:ph type="dt" sz="quarter" idx="1"/>
          </p:nvPr>
        </p:nvSpPr>
        <p:spPr bwMode="auto">
          <a:xfrm>
            <a:off x="4010342" y="0"/>
            <a:ext cx="3066733" cy="452596"/>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endParaRPr lang="en-US"/>
          </a:p>
        </p:txBody>
      </p:sp>
      <p:sp>
        <p:nvSpPr>
          <p:cNvPr id="4100" name="Rectangle 4"/>
          <p:cNvSpPr>
            <a:spLocks noGrp="1" noChangeArrowheads="1"/>
          </p:cNvSpPr>
          <p:nvPr>
            <p:ph type="ftr" sz="quarter" idx="2"/>
          </p:nvPr>
        </p:nvSpPr>
        <p:spPr bwMode="auto">
          <a:xfrm>
            <a:off x="0" y="8599329"/>
            <a:ext cx="3066733" cy="452596"/>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4101" name="Rectangle 5"/>
          <p:cNvSpPr>
            <a:spLocks noGrp="1" noChangeArrowheads="1"/>
          </p:cNvSpPr>
          <p:nvPr>
            <p:ph type="sldNum" sz="quarter" idx="3"/>
          </p:nvPr>
        </p:nvSpPr>
        <p:spPr bwMode="auto">
          <a:xfrm>
            <a:off x="4010342" y="8599329"/>
            <a:ext cx="3066733" cy="452596"/>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fld id="{2F6D3E4A-37A3-4652-979D-D59837553EFA}" type="slidenum">
              <a:rPr lang="en-US"/>
              <a:pPr>
                <a:defRPr/>
              </a:pPr>
              <a:t>‹#›</a:t>
            </a:fld>
            <a:endParaRPr lang="en-US"/>
          </a:p>
        </p:txBody>
      </p:sp>
    </p:spTree>
    <p:extLst>
      <p:ext uri="{BB962C8B-B14F-4D97-AF65-F5344CB8AC3E}">
        <p14:creationId xmlns:p14="http://schemas.microsoft.com/office/powerpoint/2010/main" val="3326784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66733" cy="452596"/>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2051" name="Rectangle 3"/>
          <p:cNvSpPr>
            <a:spLocks noGrp="1" noChangeArrowheads="1"/>
          </p:cNvSpPr>
          <p:nvPr>
            <p:ph type="dt" idx="1"/>
          </p:nvPr>
        </p:nvSpPr>
        <p:spPr bwMode="auto">
          <a:xfrm>
            <a:off x="4010342" y="0"/>
            <a:ext cx="3066733" cy="452596"/>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77938" y="681038"/>
            <a:ext cx="4521200" cy="3390900"/>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943610" y="4299665"/>
            <a:ext cx="5189855" cy="4073366"/>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599329"/>
            <a:ext cx="3066733" cy="452596"/>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2055" name="Rectangle 7"/>
          <p:cNvSpPr>
            <a:spLocks noGrp="1" noChangeArrowheads="1"/>
          </p:cNvSpPr>
          <p:nvPr>
            <p:ph type="sldNum" sz="quarter" idx="5"/>
          </p:nvPr>
        </p:nvSpPr>
        <p:spPr bwMode="auto">
          <a:xfrm>
            <a:off x="4010342" y="8599329"/>
            <a:ext cx="3066733" cy="452596"/>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fld id="{F9535BD6-FAB7-4BE8-B3CD-462CB56F63AE}" type="slidenum">
              <a:rPr lang="en-US"/>
              <a:pPr>
                <a:defRPr/>
              </a:pPr>
              <a:t>‹#›</a:t>
            </a:fld>
            <a:endParaRPr lang="en-US"/>
          </a:p>
        </p:txBody>
      </p:sp>
    </p:spTree>
    <p:extLst>
      <p:ext uri="{BB962C8B-B14F-4D97-AF65-F5344CB8AC3E}">
        <p14:creationId xmlns:p14="http://schemas.microsoft.com/office/powerpoint/2010/main" val="13685036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FE8D7486-BFD9-4FC1-89F5-286F5C3C7A80}" type="slidenum">
              <a:rPr lang="en-US" smtClean="0">
                <a:cs typeface="Arial" charset="0"/>
              </a:rPr>
              <a:pPr/>
              <a:t>1</a:t>
            </a:fld>
            <a:endParaRPr lang="en-US" smtClean="0">
              <a:cs typeface="Arial" charset="0"/>
            </a:endParaRPr>
          </a:p>
        </p:txBody>
      </p:sp>
      <p:sp>
        <p:nvSpPr>
          <p:cNvPr id="16386" name="Rectangle 2"/>
          <p:cNvSpPr>
            <a:spLocks noGrp="1" noRot="1" noChangeAspect="1" noChangeArrowheads="1" noTextEdit="1"/>
          </p:cNvSpPr>
          <p:nvPr>
            <p:ph type="sldImg"/>
          </p:nvPr>
        </p:nvSpPr>
        <p:spPr>
          <a:ln cap="flat"/>
        </p:spPr>
      </p:sp>
      <p:sp>
        <p:nvSpPr>
          <p:cNvPr id="1638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46929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p:spPr>
        <p:txBody>
          <a:bodyPr/>
          <a:lstStyle/>
          <a:p>
            <a:endParaRPr lang="en-US" smtClean="0"/>
          </a:p>
        </p:txBody>
      </p:sp>
      <p:sp>
        <p:nvSpPr>
          <p:cNvPr id="34819" name="Slide Number Placeholder 3"/>
          <p:cNvSpPr>
            <a:spLocks noGrp="1"/>
          </p:cNvSpPr>
          <p:nvPr>
            <p:ph type="sldNum" sz="quarter" idx="5"/>
          </p:nvPr>
        </p:nvSpPr>
        <p:spPr>
          <a:noFill/>
        </p:spPr>
        <p:txBody>
          <a:bodyPr/>
          <a:lstStyle/>
          <a:p>
            <a:fld id="{6702BD69-0035-4BD1-A377-4684AFD5BE3F}" type="slidenum">
              <a:rPr lang="en-US" smtClean="0">
                <a:cs typeface="Arial" charset="0"/>
              </a:rPr>
              <a:pPr/>
              <a:t>10</a:t>
            </a:fld>
            <a:endParaRPr lang="en-US" smtClean="0">
              <a:cs typeface="Arial" charset="0"/>
            </a:endParaRPr>
          </a:p>
        </p:txBody>
      </p:sp>
    </p:spTree>
    <p:extLst>
      <p:ext uri="{BB962C8B-B14F-4D97-AF65-F5344CB8AC3E}">
        <p14:creationId xmlns:p14="http://schemas.microsoft.com/office/powerpoint/2010/main" val="51342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Transaction Processing System:</a:t>
            </a:r>
          </a:p>
          <a:p>
            <a:r>
              <a:rPr lang="en-US" dirty="0" smtClean="0"/>
              <a:t>Strategic management</a:t>
            </a:r>
            <a:r>
              <a:rPr lang="en-US" baseline="0" dirty="0" smtClean="0"/>
              <a:t> vs Tactical Management:</a:t>
            </a:r>
            <a:endParaRPr lang="en-US" dirty="0"/>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11</a:t>
            </a:fld>
            <a:endParaRPr lang="en-US"/>
          </a:p>
        </p:txBody>
      </p:sp>
    </p:spTree>
    <p:extLst>
      <p:ext uri="{BB962C8B-B14F-4D97-AF65-F5344CB8AC3E}">
        <p14:creationId xmlns:p14="http://schemas.microsoft.com/office/powerpoint/2010/main" val="1274353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p:spPr>
        <p:txBody>
          <a:bodyPr/>
          <a:lstStyle/>
          <a:p>
            <a:endParaRPr lang="en-US" dirty="0" smtClean="0"/>
          </a:p>
        </p:txBody>
      </p:sp>
      <p:sp>
        <p:nvSpPr>
          <p:cNvPr id="36867" name="Slide Number Placeholder 3"/>
          <p:cNvSpPr>
            <a:spLocks noGrp="1"/>
          </p:cNvSpPr>
          <p:nvPr>
            <p:ph type="sldNum" sz="quarter" idx="5"/>
          </p:nvPr>
        </p:nvSpPr>
        <p:spPr>
          <a:noFill/>
        </p:spPr>
        <p:txBody>
          <a:bodyPr/>
          <a:lstStyle/>
          <a:p>
            <a:fld id="{844C1E36-2031-4BAB-927A-C241F6344232}" type="slidenum">
              <a:rPr lang="en-US" smtClean="0">
                <a:cs typeface="Arial" charset="0"/>
              </a:rPr>
              <a:pPr/>
              <a:t>12</a:t>
            </a:fld>
            <a:endParaRPr lang="en-US" smtClean="0">
              <a:cs typeface="Arial" charset="0"/>
            </a:endParaRPr>
          </a:p>
        </p:txBody>
      </p:sp>
    </p:spTree>
    <p:extLst>
      <p:ext uri="{BB962C8B-B14F-4D97-AF65-F5344CB8AC3E}">
        <p14:creationId xmlns:p14="http://schemas.microsoft.com/office/powerpoint/2010/main" val="634007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a:noFill/>
          <a:ln/>
        </p:spPr>
        <p:txBody>
          <a:bodyPr/>
          <a:lstStyle/>
          <a:p>
            <a:r>
              <a:rPr lang="en-US" dirty="0" smtClean="0"/>
              <a:t>Difference between data and information:</a:t>
            </a:r>
          </a:p>
          <a:p>
            <a:r>
              <a:rPr lang="en-US" dirty="0" smtClean="0"/>
              <a:t>Information is formed after an analysis of data. Data is unorganized.</a:t>
            </a:r>
          </a:p>
        </p:txBody>
      </p:sp>
      <p:sp>
        <p:nvSpPr>
          <p:cNvPr id="38915" name="Slide Number Placeholder 3"/>
          <p:cNvSpPr>
            <a:spLocks noGrp="1"/>
          </p:cNvSpPr>
          <p:nvPr>
            <p:ph type="sldNum" sz="quarter" idx="5"/>
          </p:nvPr>
        </p:nvSpPr>
        <p:spPr>
          <a:noFill/>
        </p:spPr>
        <p:txBody>
          <a:bodyPr/>
          <a:lstStyle/>
          <a:p>
            <a:fld id="{459911CB-DABC-40D8-8834-2042D41D1B31}" type="slidenum">
              <a:rPr lang="en-US" smtClean="0">
                <a:cs typeface="Arial" charset="0"/>
              </a:rPr>
              <a:pPr/>
              <a:t>13</a:t>
            </a:fld>
            <a:endParaRPr lang="en-US" smtClean="0">
              <a:cs typeface="Arial" charset="0"/>
            </a:endParaRPr>
          </a:p>
        </p:txBody>
      </p:sp>
    </p:spTree>
    <p:extLst>
      <p:ext uri="{BB962C8B-B14F-4D97-AF65-F5344CB8AC3E}">
        <p14:creationId xmlns:p14="http://schemas.microsoft.com/office/powerpoint/2010/main" val="154129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p:spPr>
        <p:txBody>
          <a:bodyPr/>
          <a:lstStyle/>
          <a:p>
            <a:r>
              <a:rPr lang="en-US" dirty="0" smtClean="0"/>
              <a:t>OLAP: Online Analytical</a:t>
            </a:r>
            <a:r>
              <a:rPr lang="en-US" baseline="0" dirty="0" smtClean="0"/>
              <a:t> Processing</a:t>
            </a:r>
          </a:p>
          <a:p>
            <a:r>
              <a:rPr lang="en-US" baseline="0" dirty="0" err="1" smtClean="0"/>
              <a:t>Adhoc</a:t>
            </a:r>
            <a:r>
              <a:rPr lang="en-US" baseline="0" dirty="0" smtClean="0"/>
              <a:t>: generate a table based on other data. The table doesn’t exist (think SQL</a:t>
            </a:r>
            <a:r>
              <a:rPr lang="en-US" baseline="0" dirty="0" smtClean="0"/>
              <a:t>).</a:t>
            </a:r>
          </a:p>
          <a:p>
            <a:r>
              <a:rPr lang="en-US" baseline="0" dirty="0" smtClean="0"/>
              <a:t>MIS: Management Information System</a:t>
            </a:r>
            <a:endParaRPr lang="en-US" dirty="0" smtClean="0"/>
          </a:p>
        </p:txBody>
      </p:sp>
      <p:sp>
        <p:nvSpPr>
          <p:cNvPr id="40963" name="Slide Number Placeholder 3"/>
          <p:cNvSpPr>
            <a:spLocks noGrp="1"/>
          </p:cNvSpPr>
          <p:nvPr>
            <p:ph type="sldNum" sz="quarter" idx="5"/>
          </p:nvPr>
        </p:nvSpPr>
        <p:spPr>
          <a:noFill/>
        </p:spPr>
        <p:txBody>
          <a:bodyPr/>
          <a:lstStyle/>
          <a:p>
            <a:fld id="{45435031-7268-4221-B7E5-B4496E9DC3B9}" type="slidenum">
              <a:rPr lang="en-US" smtClean="0">
                <a:cs typeface="Arial" charset="0"/>
              </a:rPr>
              <a:pPr/>
              <a:t>14</a:t>
            </a:fld>
            <a:endParaRPr lang="en-US" smtClean="0">
              <a:cs typeface="Arial" charset="0"/>
            </a:endParaRPr>
          </a:p>
        </p:txBody>
      </p:sp>
    </p:spTree>
    <p:extLst>
      <p:ext uri="{BB962C8B-B14F-4D97-AF65-F5344CB8AC3E}">
        <p14:creationId xmlns:p14="http://schemas.microsoft.com/office/powerpoint/2010/main" val="680292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ln/>
        </p:spPr>
        <p:txBody>
          <a:bodyPr/>
          <a:lstStyle/>
          <a:p>
            <a:r>
              <a:rPr lang="en-US" dirty="0" smtClean="0"/>
              <a:t>Decision Support System</a:t>
            </a:r>
          </a:p>
          <a:p>
            <a:endParaRPr lang="en-US" dirty="0" smtClean="0"/>
          </a:p>
        </p:txBody>
      </p:sp>
      <p:sp>
        <p:nvSpPr>
          <p:cNvPr id="43011" name="Slide Number Placeholder 3"/>
          <p:cNvSpPr>
            <a:spLocks noGrp="1"/>
          </p:cNvSpPr>
          <p:nvPr>
            <p:ph type="sldNum" sz="quarter" idx="5"/>
          </p:nvPr>
        </p:nvSpPr>
        <p:spPr>
          <a:noFill/>
        </p:spPr>
        <p:txBody>
          <a:bodyPr/>
          <a:lstStyle/>
          <a:p>
            <a:fld id="{073E4D02-6B77-444E-9E1D-CF15DA4E7374}" type="slidenum">
              <a:rPr lang="en-US" smtClean="0">
                <a:cs typeface="Arial" charset="0"/>
              </a:rPr>
              <a:pPr/>
              <a:t>15</a:t>
            </a:fld>
            <a:endParaRPr lang="en-US" smtClean="0">
              <a:cs typeface="Arial" charset="0"/>
            </a:endParaRPr>
          </a:p>
        </p:txBody>
      </p:sp>
    </p:spTree>
    <p:extLst>
      <p:ext uri="{BB962C8B-B14F-4D97-AF65-F5344CB8AC3E}">
        <p14:creationId xmlns:p14="http://schemas.microsoft.com/office/powerpoint/2010/main" val="2107300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a:spLocks noGrp="1"/>
          </p:cNvSpPr>
          <p:nvPr>
            <p:ph type="body" idx="1"/>
          </p:nvPr>
        </p:nvSpPr>
        <p:spPr>
          <a:noFill/>
          <a:ln/>
        </p:spPr>
        <p:txBody>
          <a:bodyPr/>
          <a:lstStyle/>
          <a:p>
            <a:endParaRPr lang="en-US" dirty="0" smtClean="0"/>
          </a:p>
        </p:txBody>
      </p:sp>
      <p:sp>
        <p:nvSpPr>
          <p:cNvPr id="45059" name="Slide Number Placeholder 3"/>
          <p:cNvSpPr>
            <a:spLocks noGrp="1"/>
          </p:cNvSpPr>
          <p:nvPr>
            <p:ph type="sldNum" sz="quarter" idx="5"/>
          </p:nvPr>
        </p:nvSpPr>
        <p:spPr>
          <a:noFill/>
        </p:spPr>
        <p:txBody>
          <a:bodyPr/>
          <a:lstStyle/>
          <a:p>
            <a:fld id="{75F70D19-8997-4F5F-8629-4C54416F63B3}" type="slidenum">
              <a:rPr lang="en-US" smtClean="0">
                <a:cs typeface="Arial" charset="0"/>
              </a:rPr>
              <a:pPr/>
              <a:t>16</a:t>
            </a:fld>
            <a:endParaRPr lang="en-US" smtClean="0">
              <a:cs typeface="Arial" charset="0"/>
            </a:endParaRPr>
          </a:p>
        </p:txBody>
      </p:sp>
    </p:spTree>
    <p:extLst>
      <p:ext uri="{BB962C8B-B14F-4D97-AF65-F5344CB8AC3E}">
        <p14:creationId xmlns:p14="http://schemas.microsoft.com/office/powerpoint/2010/main" val="3651579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a:spLocks noGrp="1"/>
          </p:cNvSpPr>
          <p:nvPr>
            <p:ph type="body" idx="1"/>
          </p:nvPr>
        </p:nvSpPr>
        <p:spPr>
          <a:noFill/>
          <a:ln/>
        </p:spPr>
        <p:txBody>
          <a:bodyPr/>
          <a:lstStyle/>
          <a:p>
            <a:endParaRPr lang="en-US" dirty="0" smtClean="0"/>
          </a:p>
        </p:txBody>
      </p:sp>
      <p:sp>
        <p:nvSpPr>
          <p:cNvPr id="47107" name="Slide Number Placeholder 3"/>
          <p:cNvSpPr>
            <a:spLocks noGrp="1"/>
          </p:cNvSpPr>
          <p:nvPr>
            <p:ph type="sldNum" sz="quarter" idx="5"/>
          </p:nvPr>
        </p:nvSpPr>
        <p:spPr>
          <a:noFill/>
        </p:spPr>
        <p:txBody>
          <a:bodyPr/>
          <a:lstStyle/>
          <a:p>
            <a:fld id="{FD1F6FC2-F807-45D5-9B61-1F5C4FBAFE5A}" type="slidenum">
              <a:rPr lang="en-US" smtClean="0">
                <a:cs typeface="Arial" charset="0"/>
              </a:rPr>
              <a:pPr/>
              <a:t>17</a:t>
            </a:fld>
            <a:endParaRPr lang="en-US" smtClean="0">
              <a:cs typeface="Arial" charset="0"/>
            </a:endParaRPr>
          </a:p>
        </p:txBody>
      </p:sp>
    </p:spTree>
    <p:extLst>
      <p:ext uri="{BB962C8B-B14F-4D97-AF65-F5344CB8AC3E}">
        <p14:creationId xmlns:p14="http://schemas.microsoft.com/office/powerpoint/2010/main" val="1078632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cube is a data structure that contains</a:t>
            </a:r>
            <a:r>
              <a:rPr lang="en-US" baseline="0" dirty="0" smtClean="0"/>
              <a:t> all the information of whatever… </a:t>
            </a:r>
          </a:p>
          <a:p>
            <a:r>
              <a:rPr lang="en-US" baseline="0" dirty="0" smtClean="0"/>
              <a:t>“Dimensions” offer different ways of viewing the data.</a:t>
            </a:r>
          </a:p>
          <a:p>
            <a:r>
              <a:rPr lang="en-US" baseline="0" dirty="0" smtClean="0"/>
              <a:t>Data Charts can come from DW, DM, Cubes,..</a:t>
            </a:r>
          </a:p>
          <a:p>
            <a:r>
              <a:rPr lang="en-US" b="1" baseline="0" dirty="0" smtClean="0"/>
              <a:t>Portals</a:t>
            </a:r>
            <a:r>
              <a:rPr lang="en-US" baseline="0" dirty="0" smtClean="0"/>
              <a:t> help coordinate input and output of data. </a:t>
            </a:r>
            <a:r>
              <a:rPr lang="en-US" b="1" baseline="0" dirty="0" smtClean="0"/>
              <a:t>Power users </a:t>
            </a:r>
            <a:r>
              <a:rPr lang="en-US" baseline="0" dirty="0" smtClean="0"/>
              <a:t>(Charlie Sheen) can get info directly out of the cube as well as the portal. </a:t>
            </a:r>
          </a:p>
          <a:p>
            <a:r>
              <a:rPr lang="en-US" dirty="0" smtClean="0"/>
              <a:t>Data is output from</a:t>
            </a:r>
            <a:r>
              <a:rPr lang="en-US" baseline="0" dirty="0" smtClean="0"/>
              <a:t> the data warehouse as often as the user requests it (think </a:t>
            </a:r>
            <a:r>
              <a:rPr lang="en-US" baseline="0" dirty="0" err="1" smtClean="0"/>
              <a:t>facebook</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18</a:t>
            </a:fld>
            <a:endParaRPr lang="en-US"/>
          </a:p>
        </p:txBody>
      </p:sp>
    </p:spTree>
    <p:extLst>
      <p:ext uri="{BB962C8B-B14F-4D97-AF65-F5344CB8AC3E}">
        <p14:creationId xmlns:p14="http://schemas.microsoft.com/office/powerpoint/2010/main" val="1782409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a:spLocks noGrp="1"/>
          </p:cNvSpPr>
          <p:nvPr>
            <p:ph type="body" idx="1"/>
          </p:nvPr>
        </p:nvSpPr>
        <p:spPr>
          <a:noFill/>
          <a:ln/>
        </p:spPr>
        <p:txBody>
          <a:bodyPr/>
          <a:lstStyle/>
          <a:p>
            <a:endParaRPr lang="en-US" dirty="0" smtClean="0"/>
          </a:p>
        </p:txBody>
      </p:sp>
      <p:sp>
        <p:nvSpPr>
          <p:cNvPr id="49155" name="Slide Number Placeholder 3"/>
          <p:cNvSpPr>
            <a:spLocks noGrp="1"/>
          </p:cNvSpPr>
          <p:nvPr>
            <p:ph type="sldNum" sz="quarter" idx="5"/>
          </p:nvPr>
        </p:nvSpPr>
        <p:spPr>
          <a:noFill/>
        </p:spPr>
        <p:txBody>
          <a:bodyPr/>
          <a:lstStyle/>
          <a:p>
            <a:fld id="{486554B9-2067-4A7E-BBA5-49983DB58254}" type="slidenum">
              <a:rPr lang="en-US" smtClean="0">
                <a:cs typeface="Arial" charset="0"/>
              </a:rPr>
              <a:pPr/>
              <a:t>19</a:t>
            </a:fld>
            <a:endParaRPr lang="en-US" smtClean="0">
              <a:cs typeface="Arial" charset="0"/>
            </a:endParaRPr>
          </a:p>
        </p:txBody>
      </p:sp>
    </p:spTree>
    <p:extLst>
      <p:ext uri="{BB962C8B-B14F-4D97-AF65-F5344CB8AC3E}">
        <p14:creationId xmlns:p14="http://schemas.microsoft.com/office/powerpoint/2010/main" val="4153668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2</a:t>
            </a:fld>
            <a:endParaRPr lang="en-US"/>
          </a:p>
        </p:txBody>
      </p:sp>
    </p:spTree>
    <p:extLst>
      <p:ext uri="{BB962C8B-B14F-4D97-AF65-F5344CB8AC3E}">
        <p14:creationId xmlns:p14="http://schemas.microsoft.com/office/powerpoint/2010/main" val="3583987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p:spPr>
        <p:txBody>
          <a:bodyPr/>
          <a:lstStyle/>
          <a:p>
            <a:endParaRPr lang="en-US" smtClean="0"/>
          </a:p>
        </p:txBody>
      </p:sp>
      <p:sp>
        <p:nvSpPr>
          <p:cNvPr id="53251" name="Slide Number Placeholder 3"/>
          <p:cNvSpPr>
            <a:spLocks noGrp="1"/>
          </p:cNvSpPr>
          <p:nvPr>
            <p:ph type="sldNum" sz="quarter" idx="5"/>
          </p:nvPr>
        </p:nvSpPr>
        <p:spPr>
          <a:noFill/>
        </p:spPr>
        <p:txBody>
          <a:bodyPr/>
          <a:lstStyle/>
          <a:p>
            <a:fld id="{CC061B41-C624-4AEC-B42D-04D946C1AF76}" type="slidenum">
              <a:rPr lang="en-US" smtClean="0">
                <a:cs typeface="Arial" charset="0"/>
              </a:rPr>
              <a:pPr/>
              <a:t>20</a:t>
            </a:fld>
            <a:endParaRPr lang="en-US" smtClean="0">
              <a:cs typeface="Arial" charset="0"/>
            </a:endParaRPr>
          </a:p>
        </p:txBody>
      </p:sp>
    </p:spTree>
    <p:extLst>
      <p:ext uri="{BB962C8B-B14F-4D97-AF65-F5344CB8AC3E}">
        <p14:creationId xmlns:p14="http://schemas.microsoft.com/office/powerpoint/2010/main" val="7889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t>Sabre helps</a:t>
            </a:r>
            <a:r>
              <a:rPr lang="en-US" baseline="0" dirty="0" smtClean="0"/>
              <a:t> its clients through dashboards and analytics. They are leaders in the travel industry providing services of business-to-consumer and business-to-business. </a:t>
            </a:r>
          </a:p>
          <a:p>
            <a:pPr marL="228600" indent="-228600" algn="l">
              <a:buAutoNum type="arabicPeriod"/>
            </a:pPr>
            <a:r>
              <a:rPr lang="en-US" baseline="0" dirty="0" smtClean="0"/>
              <a:t>It is the manual, time consuming process of gathering financial data and other information needed for actionable initiatives. Traditional reporting is usually a once a week, 8 hour process.</a:t>
            </a:r>
          </a:p>
          <a:p>
            <a:pPr marL="228600" indent="-228600" algn="l">
              <a:buAutoNum type="arabicPeriod"/>
            </a:pPr>
            <a:r>
              <a:rPr lang="en-US" baseline="0" dirty="0" smtClean="0"/>
              <a:t>Analytics eliminate traditional reporting by releasing information provided by the data as quickly as every 15 minutes for large data warehouses. </a:t>
            </a:r>
          </a:p>
          <a:p>
            <a:pPr marL="228600" indent="-228600" algn="l">
              <a:buAutoNum type="arabicPeriod"/>
            </a:pPr>
            <a:r>
              <a:rPr lang="en-US" baseline="0" dirty="0" smtClean="0"/>
              <a:t>There is more direct access to data. Dashboards provide interactive views and eliminate having more presentations since more of the companies relations are able to view the almost real time data analysis.</a:t>
            </a:r>
          </a:p>
          <a:p>
            <a:pPr marL="228600" indent="-228600" algn="l">
              <a:buAutoNum type="arabicPeriod"/>
            </a:pPr>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21</a:t>
            </a:fld>
            <a:endParaRPr lang="en-US" dirty="0"/>
          </a:p>
        </p:txBody>
      </p:sp>
    </p:spTree>
    <p:extLst>
      <p:ext uri="{BB962C8B-B14F-4D97-AF65-F5344CB8AC3E}">
        <p14:creationId xmlns:p14="http://schemas.microsoft.com/office/powerpoint/2010/main" val="1062954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22</a:t>
            </a:fld>
            <a:endParaRPr lang="en-US"/>
          </a:p>
        </p:txBody>
      </p:sp>
    </p:spTree>
    <p:extLst>
      <p:ext uri="{BB962C8B-B14F-4D97-AF65-F5344CB8AC3E}">
        <p14:creationId xmlns:p14="http://schemas.microsoft.com/office/powerpoint/2010/main" val="373468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p:spPr>
        <p:txBody>
          <a:bodyPr/>
          <a:lstStyle/>
          <a:p>
            <a:endParaRPr lang="en-US" smtClean="0"/>
          </a:p>
        </p:txBody>
      </p:sp>
      <p:sp>
        <p:nvSpPr>
          <p:cNvPr id="57347" name="Slide Number Placeholder 3"/>
          <p:cNvSpPr>
            <a:spLocks noGrp="1"/>
          </p:cNvSpPr>
          <p:nvPr>
            <p:ph type="sldNum" sz="quarter" idx="5"/>
          </p:nvPr>
        </p:nvSpPr>
        <p:spPr>
          <a:noFill/>
        </p:spPr>
        <p:txBody>
          <a:bodyPr/>
          <a:lstStyle/>
          <a:p>
            <a:fld id="{9E9224D1-394B-44EC-91A7-6EA8B39FFBEA}" type="slidenum">
              <a:rPr lang="en-US" smtClean="0">
                <a:cs typeface="Arial" charset="0"/>
              </a:rPr>
              <a:pPr/>
              <a:t>23</a:t>
            </a:fld>
            <a:endParaRPr lang="en-US" smtClean="0">
              <a:cs typeface="Arial" charset="0"/>
            </a:endParaRPr>
          </a:p>
        </p:txBody>
      </p:sp>
    </p:spTree>
    <p:extLst>
      <p:ext uri="{BB962C8B-B14F-4D97-AF65-F5344CB8AC3E}">
        <p14:creationId xmlns:p14="http://schemas.microsoft.com/office/powerpoint/2010/main" val="2415803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p:spPr>
        <p:txBody>
          <a:bodyPr/>
          <a:lstStyle/>
          <a:p>
            <a:endParaRPr lang="en-US" smtClean="0"/>
          </a:p>
        </p:txBody>
      </p:sp>
      <p:sp>
        <p:nvSpPr>
          <p:cNvPr id="57347" name="Slide Number Placeholder 3"/>
          <p:cNvSpPr>
            <a:spLocks noGrp="1"/>
          </p:cNvSpPr>
          <p:nvPr>
            <p:ph type="sldNum" sz="quarter" idx="5"/>
          </p:nvPr>
        </p:nvSpPr>
        <p:spPr>
          <a:noFill/>
        </p:spPr>
        <p:txBody>
          <a:bodyPr/>
          <a:lstStyle/>
          <a:p>
            <a:fld id="{9E9224D1-394B-44EC-91A7-6EA8B39FFBEA}" type="slidenum">
              <a:rPr lang="en-US" smtClean="0">
                <a:cs typeface="Arial" charset="0"/>
              </a:rPr>
              <a:pPr/>
              <a:t>24</a:t>
            </a:fld>
            <a:endParaRPr lang="en-US" smtClean="0">
              <a:cs typeface="Arial" charset="0"/>
            </a:endParaRPr>
          </a:p>
        </p:txBody>
      </p:sp>
    </p:spTree>
    <p:extLst>
      <p:ext uri="{BB962C8B-B14F-4D97-AF65-F5344CB8AC3E}">
        <p14:creationId xmlns:p14="http://schemas.microsoft.com/office/powerpoint/2010/main" val="3940330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25</a:t>
            </a:fld>
            <a:endParaRPr lang="en-US"/>
          </a:p>
        </p:txBody>
      </p:sp>
    </p:spTree>
    <p:extLst>
      <p:ext uri="{BB962C8B-B14F-4D97-AF65-F5344CB8AC3E}">
        <p14:creationId xmlns:p14="http://schemas.microsoft.com/office/powerpoint/2010/main" val="856014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26</a:t>
            </a:fld>
            <a:endParaRPr lang="en-US"/>
          </a:p>
        </p:txBody>
      </p:sp>
    </p:spTree>
    <p:extLst>
      <p:ext uri="{BB962C8B-B14F-4D97-AF65-F5344CB8AC3E}">
        <p14:creationId xmlns:p14="http://schemas.microsoft.com/office/powerpoint/2010/main" val="173763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27</a:t>
            </a:fld>
            <a:endParaRPr lang="en-US"/>
          </a:p>
        </p:txBody>
      </p:sp>
    </p:spTree>
    <p:extLst>
      <p:ext uri="{BB962C8B-B14F-4D97-AF65-F5344CB8AC3E}">
        <p14:creationId xmlns:p14="http://schemas.microsoft.com/office/powerpoint/2010/main" val="16915321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28</a:t>
            </a:fld>
            <a:endParaRPr lang="en-US" dirty="0"/>
          </a:p>
        </p:txBody>
      </p:sp>
    </p:spTree>
    <p:extLst>
      <p:ext uri="{BB962C8B-B14F-4D97-AF65-F5344CB8AC3E}">
        <p14:creationId xmlns:p14="http://schemas.microsoft.com/office/powerpoint/2010/main" val="53915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gn="l">
              <a:buAutoNum type="arabicPeriod"/>
            </a:pPr>
            <a:r>
              <a:rPr lang="en-US" sz="800" kern="800" baseline="0" dirty="0" smtClean="0"/>
              <a:t>The wireless temperature and humidity sensors monitors the set point of the storage system’s thermostat, the typical range of the temperature values, and the duty cycle of the system’s compressor. These I think are examples of descriptive analytics.</a:t>
            </a:r>
          </a:p>
          <a:p>
            <a:pPr marL="228600" indent="-228600" algn="l">
              <a:buAutoNum type="arabicPeriod"/>
            </a:pPr>
            <a:r>
              <a:rPr lang="en-US" sz="800" kern="800" baseline="0" dirty="0" smtClean="0"/>
              <a:t>The predictive analytics algorithms can determine the set point of the storage’s thermostat and alert the users of a incorrectly configured system depending on the product stored.</a:t>
            </a:r>
            <a:r>
              <a:rPr lang="en-US" sz="800" kern="800" baseline="0" dirty="0"/>
              <a:t> </a:t>
            </a:r>
            <a:r>
              <a:rPr lang="en-US" sz="800" kern="800" baseline="0" dirty="0" smtClean="0"/>
              <a:t>It also alerts about possible temperature violations based on the storage unit’s average temperature and subsequent compressor cycles. Also by analyzing temperature trends, human errors can be reported such as when the storage system is noted to not be shut down.</a:t>
            </a:r>
          </a:p>
          <a:p>
            <a:pPr marL="228600" indent="-228600" algn="l">
              <a:buAutoNum type="arabicPeriod"/>
            </a:pPr>
            <a:r>
              <a:rPr lang="en-US" sz="800" kern="800" baseline="0" dirty="0" smtClean="0"/>
              <a:t>Prescriptive analytics can improve the cold storage processes. It would help users dial in the optimal temperature setting. In the case of power loss, the algorithm can determine how much time before spoilage occurs. These analytics also gather meta-information including times of day that are busiest or when the system’s doors are open. This will help maintain the systems better and make sure they are no overused. It helps guide equipment to be purchased base on the system’s performance.</a:t>
            </a:r>
          </a:p>
          <a:p>
            <a:pPr marL="228600" indent="-228600" algn="l">
              <a:buAutoNum type="arabicPeriod"/>
            </a:pPr>
            <a:r>
              <a:rPr lang="en-US" sz="800" kern="800" baseline="0" dirty="0" smtClean="0"/>
              <a:t>The information on the system can be reported through web interface, text message, or an audio device. </a:t>
            </a:r>
          </a:p>
          <a:p>
            <a:pPr marL="228600" indent="-228600" algn="l">
              <a:buAutoNum type="arabicPeriod"/>
            </a:pPr>
            <a:r>
              <a:rPr lang="en-US" sz="800" kern="800" baseline="0" dirty="0" smtClean="0"/>
              <a:t>Real time monitoring can be used for tracking nearby weather conditions or the count of times the </a:t>
            </a:r>
            <a:r>
              <a:rPr lang="en-US" sz="800" kern="800" baseline="0" smtClean="0"/>
              <a:t>storage unit has been opened.</a:t>
            </a:r>
            <a:endParaRPr lang="en-US" sz="800" kern="800" baseline="0" dirty="0" smtClean="0"/>
          </a:p>
        </p:txBody>
      </p:sp>
      <p:sp>
        <p:nvSpPr>
          <p:cNvPr id="4" name="Slide Number Placeholder 3"/>
          <p:cNvSpPr>
            <a:spLocks noGrp="1"/>
          </p:cNvSpPr>
          <p:nvPr>
            <p:ph type="sldNum" sz="quarter" idx="10"/>
          </p:nvPr>
        </p:nvSpPr>
        <p:spPr/>
        <p:txBody>
          <a:bodyPr/>
          <a:lstStyle/>
          <a:p>
            <a:fld id="{E9959E96-1061-4E2E-B998-2EDD65CD9656}" type="slidenum">
              <a:rPr lang="en-US" smtClean="0"/>
              <a:pPr/>
              <a:t>29</a:t>
            </a:fld>
            <a:endParaRPr lang="en-US" dirty="0"/>
          </a:p>
        </p:txBody>
      </p:sp>
    </p:spTree>
    <p:extLst>
      <p:ext uri="{BB962C8B-B14F-4D97-AF65-F5344CB8AC3E}">
        <p14:creationId xmlns:p14="http://schemas.microsoft.com/office/powerpoint/2010/main" val="1673702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C33928F4-29E1-4D07-8625-03D42EFDEF9B}" type="slidenum">
              <a:rPr lang="en-US" smtClean="0">
                <a:cs typeface="Arial" charset="0"/>
              </a:rPr>
              <a:pPr/>
              <a:t>3</a:t>
            </a:fld>
            <a:endParaRPr lang="en-US" smtClean="0">
              <a:cs typeface="Arial"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r>
              <a:rPr lang="en-US" dirty="0" smtClean="0"/>
              <a:t>The environment</a:t>
            </a:r>
            <a:r>
              <a:rPr lang="en-US" baseline="0" dirty="0" smtClean="0"/>
              <a:t> in which organizations operate today are becoming more and more complex. The complexity of globalization for example creates many customers and suppliers in many countries, but with this also comes more and stronger competitors. The business environment factors can be divided into: markets, consumers, demand, technology, and societal. (page 7)</a:t>
            </a:r>
            <a:endParaRPr lang="en-US" dirty="0" smtClean="0"/>
          </a:p>
        </p:txBody>
      </p:sp>
    </p:spTree>
    <p:extLst>
      <p:ext uri="{BB962C8B-B14F-4D97-AF65-F5344CB8AC3E}">
        <p14:creationId xmlns:p14="http://schemas.microsoft.com/office/powerpoint/2010/main" val="2195866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30</a:t>
            </a:fld>
            <a:endParaRPr lang="en-US"/>
          </a:p>
        </p:txBody>
      </p:sp>
    </p:spTree>
    <p:extLst>
      <p:ext uri="{BB962C8B-B14F-4D97-AF65-F5344CB8AC3E}">
        <p14:creationId xmlns:p14="http://schemas.microsoft.com/office/powerpoint/2010/main" val="3187557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31</a:t>
            </a:fld>
            <a:endParaRPr lang="en-US"/>
          </a:p>
        </p:txBody>
      </p:sp>
    </p:spTree>
    <p:extLst>
      <p:ext uri="{BB962C8B-B14F-4D97-AF65-F5344CB8AC3E}">
        <p14:creationId xmlns:p14="http://schemas.microsoft.com/office/powerpoint/2010/main" val="1632908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32</a:t>
            </a:fld>
            <a:endParaRPr lang="en-US"/>
          </a:p>
        </p:txBody>
      </p:sp>
    </p:spTree>
    <p:extLst>
      <p:ext uri="{BB962C8B-B14F-4D97-AF65-F5344CB8AC3E}">
        <p14:creationId xmlns:p14="http://schemas.microsoft.com/office/powerpoint/2010/main" val="1984824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33</a:t>
            </a:fld>
            <a:endParaRPr lang="en-US"/>
          </a:p>
        </p:txBody>
      </p:sp>
    </p:spTree>
    <p:extLst>
      <p:ext uri="{BB962C8B-B14F-4D97-AF65-F5344CB8AC3E}">
        <p14:creationId xmlns:p14="http://schemas.microsoft.com/office/powerpoint/2010/main" val="210856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34</a:t>
            </a:fld>
            <a:endParaRPr lang="en-US"/>
          </a:p>
        </p:txBody>
      </p:sp>
    </p:spTree>
    <p:extLst>
      <p:ext uri="{BB962C8B-B14F-4D97-AF65-F5344CB8AC3E}">
        <p14:creationId xmlns:p14="http://schemas.microsoft.com/office/powerpoint/2010/main" val="32765071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35</a:t>
            </a:fld>
            <a:endParaRPr lang="en-US"/>
          </a:p>
        </p:txBody>
      </p:sp>
    </p:spTree>
    <p:extLst>
      <p:ext uri="{BB962C8B-B14F-4D97-AF65-F5344CB8AC3E}">
        <p14:creationId xmlns:p14="http://schemas.microsoft.com/office/powerpoint/2010/main" val="14067836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36</a:t>
            </a:fld>
            <a:endParaRPr lang="en-US"/>
          </a:p>
        </p:txBody>
      </p:sp>
    </p:spTree>
    <p:extLst>
      <p:ext uri="{BB962C8B-B14F-4D97-AF65-F5344CB8AC3E}">
        <p14:creationId xmlns:p14="http://schemas.microsoft.com/office/powerpoint/2010/main" val="2302635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37</a:t>
            </a:fld>
            <a:endParaRPr lang="en-US"/>
          </a:p>
        </p:txBody>
      </p:sp>
    </p:spTree>
    <p:extLst>
      <p:ext uri="{BB962C8B-B14F-4D97-AF65-F5344CB8AC3E}">
        <p14:creationId xmlns:p14="http://schemas.microsoft.com/office/powerpoint/2010/main" val="1242073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38</a:t>
            </a:fld>
            <a:endParaRPr lang="en-US"/>
          </a:p>
        </p:txBody>
      </p:sp>
    </p:spTree>
    <p:extLst>
      <p:ext uri="{BB962C8B-B14F-4D97-AF65-F5344CB8AC3E}">
        <p14:creationId xmlns:p14="http://schemas.microsoft.com/office/powerpoint/2010/main" val="485151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39</a:t>
            </a:fld>
            <a:endParaRPr lang="en-US"/>
          </a:p>
        </p:txBody>
      </p:sp>
    </p:spTree>
    <p:extLst>
      <p:ext uri="{BB962C8B-B14F-4D97-AF65-F5344CB8AC3E}">
        <p14:creationId xmlns:p14="http://schemas.microsoft.com/office/powerpoint/2010/main" val="579338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p:spPr>
        <p:txBody>
          <a:bodyPr/>
          <a:lstStyle/>
          <a:p>
            <a:endParaRPr lang="en-US" dirty="0" smtClean="0"/>
          </a:p>
        </p:txBody>
      </p:sp>
      <p:sp>
        <p:nvSpPr>
          <p:cNvPr id="22531" name="Slide Number Placeholder 3"/>
          <p:cNvSpPr>
            <a:spLocks noGrp="1"/>
          </p:cNvSpPr>
          <p:nvPr>
            <p:ph type="sldNum" sz="quarter" idx="5"/>
          </p:nvPr>
        </p:nvSpPr>
        <p:spPr>
          <a:noFill/>
        </p:spPr>
        <p:txBody>
          <a:bodyPr/>
          <a:lstStyle/>
          <a:p>
            <a:fld id="{4BA00331-9795-4F50-89C3-72DA8666DDC5}" type="slidenum">
              <a:rPr lang="en-US" smtClean="0">
                <a:cs typeface="Arial" charset="0"/>
              </a:rPr>
              <a:pPr/>
              <a:t>4</a:t>
            </a:fld>
            <a:endParaRPr lang="en-US" smtClean="0">
              <a:cs typeface="Arial" charset="0"/>
            </a:endParaRPr>
          </a:p>
        </p:txBody>
      </p:sp>
    </p:spTree>
    <p:extLst>
      <p:ext uri="{BB962C8B-B14F-4D97-AF65-F5344CB8AC3E}">
        <p14:creationId xmlns:p14="http://schemas.microsoft.com/office/powerpoint/2010/main" val="2964365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40</a:t>
            </a:fld>
            <a:endParaRPr lang="en-US"/>
          </a:p>
        </p:txBody>
      </p:sp>
    </p:spTree>
    <p:extLst>
      <p:ext uri="{BB962C8B-B14F-4D97-AF65-F5344CB8AC3E}">
        <p14:creationId xmlns:p14="http://schemas.microsoft.com/office/powerpoint/2010/main" val="36933940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endParaRPr lang="en-US" dirty="0"/>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41</a:t>
            </a:fld>
            <a:endParaRPr lang="en-US"/>
          </a:p>
        </p:txBody>
      </p:sp>
    </p:spTree>
    <p:extLst>
      <p:ext uri="{BB962C8B-B14F-4D97-AF65-F5344CB8AC3E}">
        <p14:creationId xmlns:p14="http://schemas.microsoft.com/office/powerpoint/2010/main" val="17088890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42</a:t>
            </a:fld>
            <a:endParaRPr lang="en-US"/>
          </a:p>
        </p:txBody>
      </p:sp>
    </p:spTree>
    <p:extLst>
      <p:ext uri="{BB962C8B-B14F-4D97-AF65-F5344CB8AC3E}">
        <p14:creationId xmlns:p14="http://schemas.microsoft.com/office/powerpoint/2010/main" val="29471900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43</a:t>
            </a:fld>
            <a:endParaRPr lang="en-US"/>
          </a:p>
        </p:txBody>
      </p:sp>
    </p:spTree>
    <p:extLst>
      <p:ext uri="{BB962C8B-B14F-4D97-AF65-F5344CB8AC3E}">
        <p14:creationId xmlns:p14="http://schemas.microsoft.com/office/powerpoint/2010/main" val="830621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44</a:t>
            </a:fld>
            <a:endParaRPr lang="en-US"/>
          </a:p>
        </p:txBody>
      </p:sp>
    </p:spTree>
    <p:extLst>
      <p:ext uri="{BB962C8B-B14F-4D97-AF65-F5344CB8AC3E}">
        <p14:creationId xmlns:p14="http://schemas.microsoft.com/office/powerpoint/2010/main" val="36150946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45</a:t>
            </a:fld>
            <a:endParaRPr lang="en-US"/>
          </a:p>
        </p:txBody>
      </p:sp>
    </p:spTree>
    <p:extLst>
      <p:ext uri="{BB962C8B-B14F-4D97-AF65-F5344CB8AC3E}">
        <p14:creationId xmlns:p14="http://schemas.microsoft.com/office/powerpoint/2010/main" val="31161122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46</a:t>
            </a:fld>
            <a:endParaRPr lang="en-US"/>
          </a:p>
        </p:txBody>
      </p:sp>
    </p:spTree>
    <p:extLst>
      <p:ext uri="{BB962C8B-B14F-4D97-AF65-F5344CB8AC3E}">
        <p14:creationId xmlns:p14="http://schemas.microsoft.com/office/powerpoint/2010/main" val="36642398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47</a:t>
            </a:fld>
            <a:endParaRPr lang="en-US"/>
          </a:p>
        </p:txBody>
      </p:sp>
    </p:spTree>
    <p:extLst>
      <p:ext uri="{BB962C8B-B14F-4D97-AF65-F5344CB8AC3E}">
        <p14:creationId xmlns:p14="http://schemas.microsoft.com/office/powerpoint/2010/main" val="15033724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48</a:t>
            </a:fld>
            <a:endParaRPr lang="en-US"/>
          </a:p>
        </p:txBody>
      </p:sp>
    </p:spTree>
    <p:extLst>
      <p:ext uri="{BB962C8B-B14F-4D97-AF65-F5344CB8AC3E}">
        <p14:creationId xmlns:p14="http://schemas.microsoft.com/office/powerpoint/2010/main" val="32860322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a:ln/>
        </p:spPr>
      </p:sp>
      <p:sp>
        <p:nvSpPr>
          <p:cNvPr id="80898" name="Notes Placeholder 2"/>
          <p:cNvSpPr>
            <a:spLocks noGrp="1"/>
          </p:cNvSpPr>
          <p:nvPr>
            <p:ph type="body" idx="1"/>
          </p:nvPr>
        </p:nvSpPr>
        <p:spPr>
          <a:noFill/>
          <a:ln/>
        </p:spPr>
        <p:txBody>
          <a:bodyPr/>
          <a:lstStyle/>
          <a:p>
            <a:endParaRPr lang="en-US" smtClean="0"/>
          </a:p>
        </p:txBody>
      </p:sp>
      <p:sp>
        <p:nvSpPr>
          <p:cNvPr id="80899" name="Slide Number Placeholder 3"/>
          <p:cNvSpPr>
            <a:spLocks noGrp="1"/>
          </p:cNvSpPr>
          <p:nvPr>
            <p:ph type="sldNum" sz="quarter" idx="5"/>
          </p:nvPr>
        </p:nvSpPr>
        <p:spPr>
          <a:noFill/>
        </p:spPr>
        <p:txBody>
          <a:bodyPr/>
          <a:lstStyle/>
          <a:p>
            <a:fld id="{6537AF49-FF83-4926-BDC2-EF9954E92646}" type="slidenum">
              <a:rPr lang="en-US" smtClean="0">
                <a:cs typeface="Arial" charset="0"/>
              </a:rPr>
              <a:pPr/>
              <a:t>49</a:t>
            </a:fld>
            <a:endParaRPr lang="en-US" smtClean="0">
              <a:cs typeface="Arial" charset="0"/>
            </a:endParaRPr>
          </a:p>
        </p:txBody>
      </p:sp>
    </p:spTree>
    <p:extLst>
      <p:ext uri="{BB962C8B-B14F-4D97-AF65-F5344CB8AC3E}">
        <p14:creationId xmlns:p14="http://schemas.microsoft.com/office/powerpoint/2010/main" val="3036593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p:spPr>
        <p:txBody>
          <a:bodyPr/>
          <a:lstStyle/>
          <a:p>
            <a:r>
              <a:rPr lang="en-US" dirty="0" smtClean="0"/>
              <a:t>Three</a:t>
            </a:r>
            <a:r>
              <a:rPr lang="en-US" baseline="0" dirty="0" smtClean="0"/>
              <a:t> components: business pressures that result from today’s business climate; responses by companies to counter the pressures; and computerized support that facilitates the monitoring.</a:t>
            </a:r>
            <a:endParaRPr lang="en-US" dirty="0" smtClean="0"/>
          </a:p>
        </p:txBody>
      </p:sp>
      <p:sp>
        <p:nvSpPr>
          <p:cNvPr id="24579" name="Slide Number Placeholder 3"/>
          <p:cNvSpPr>
            <a:spLocks noGrp="1"/>
          </p:cNvSpPr>
          <p:nvPr>
            <p:ph type="sldNum" sz="quarter" idx="5"/>
          </p:nvPr>
        </p:nvSpPr>
        <p:spPr>
          <a:noFill/>
        </p:spPr>
        <p:txBody>
          <a:bodyPr/>
          <a:lstStyle/>
          <a:p>
            <a:fld id="{B5D65CED-2407-4863-9E50-AC3F8B6F70AC}" type="slidenum">
              <a:rPr lang="en-US" smtClean="0">
                <a:cs typeface="Arial" charset="0"/>
              </a:rPr>
              <a:pPr/>
              <a:t>5</a:t>
            </a:fld>
            <a:endParaRPr lang="en-US" smtClean="0">
              <a:cs typeface="Arial" charset="0"/>
            </a:endParaRPr>
          </a:p>
        </p:txBody>
      </p:sp>
    </p:spTree>
    <p:extLst>
      <p:ext uri="{BB962C8B-B14F-4D97-AF65-F5344CB8AC3E}">
        <p14:creationId xmlns:p14="http://schemas.microsoft.com/office/powerpoint/2010/main" val="3703289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p:spPr>
        <p:txBody>
          <a:bodyPr/>
          <a:lstStyle/>
          <a:p>
            <a:endParaRPr lang="en-US" dirty="0" smtClean="0"/>
          </a:p>
        </p:txBody>
      </p:sp>
      <p:sp>
        <p:nvSpPr>
          <p:cNvPr id="26627" name="Slide Number Placeholder 3"/>
          <p:cNvSpPr>
            <a:spLocks noGrp="1"/>
          </p:cNvSpPr>
          <p:nvPr>
            <p:ph type="sldNum" sz="quarter" idx="5"/>
          </p:nvPr>
        </p:nvSpPr>
        <p:spPr>
          <a:noFill/>
        </p:spPr>
        <p:txBody>
          <a:bodyPr/>
          <a:lstStyle/>
          <a:p>
            <a:fld id="{D875D22C-35E9-4BBC-9E15-3490DCD35F7C}" type="slidenum">
              <a:rPr lang="en-US" smtClean="0">
                <a:cs typeface="Arial" charset="0"/>
              </a:rPr>
              <a:pPr/>
              <a:t>6</a:t>
            </a:fld>
            <a:endParaRPr lang="en-US" smtClean="0">
              <a:cs typeface="Arial" charset="0"/>
            </a:endParaRPr>
          </a:p>
        </p:txBody>
      </p:sp>
    </p:spTree>
    <p:extLst>
      <p:ext uri="{BB962C8B-B14F-4D97-AF65-F5344CB8AC3E}">
        <p14:creationId xmlns:p14="http://schemas.microsoft.com/office/powerpoint/2010/main" val="2171625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p:spPr>
        <p:txBody>
          <a:bodyPr/>
          <a:lstStyle/>
          <a:p>
            <a:r>
              <a:rPr lang="en-US" dirty="0" smtClean="0"/>
              <a:t>The intensity of most of these</a:t>
            </a:r>
            <a:r>
              <a:rPr lang="en-US" baseline="0" dirty="0" smtClean="0"/>
              <a:t> factors increase over time, leading to more pressures, more competition, etc. Organizations face decreased budgets and amplified pressures from top managers to increase performance and profit.</a:t>
            </a:r>
            <a:endParaRPr lang="en-US" dirty="0" smtClean="0"/>
          </a:p>
        </p:txBody>
      </p:sp>
      <p:sp>
        <p:nvSpPr>
          <p:cNvPr id="28675" name="Slide Number Placeholder 3"/>
          <p:cNvSpPr>
            <a:spLocks noGrp="1"/>
          </p:cNvSpPr>
          <p:nvPr>
            <p:ph type="sldNum" sz="quarter" idx="5"/>
          </p:nvPr>
        </p:nvSpPr>
        <p:spPr>
          <a:noFill/>
        </p:spPr>
        <p:txBody>
          <a:bodyPr/>
          <a:lstStyle/>
          <a:p>
            <a:fld id="{B75F96AC-B0CF-43CF-BBDE-F9837FFFD823}" type="slidenum">
              <a:rPr lang="en-US" smtClean="0">
                <a:cs typeface="Arial" charset="0"/>
              </a:rPr>
              <a:pPr/>
              <a:t>7</a:t>
            </a:fld>
            <a:endParaRPr lang="en-US" smtClean="0">
              <a:cs typeface="Arial" charset="0"/>
            </a:endParaRPr>
          </a:p>
        </p:txBody>
      </p:sp>
    </p:spTree>
    <p:extLst>
      <p:ext uri="{BB962C8B-B14F-4D97-AF65-F5344CB8AC3E}">
        <p14:creationId xmlns:p14="http://schemas.microsoft.com/office/powerpoint/2010/main" val="3855413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p:spPr>
        <p:txBody>
          <a:bodyPr/>
          <a:lstStyle/>
          <a:p>
            <a:r>
              <a:rPr lang="en-US" dirty="0" smtClean="0"/>
              <a:t>Strategic Planning:</a:t>
            </a:r>
            <a:r>
              <a:rPr lang="en-US" baseline="0" dirty="0" smtClean="0"/>
              <a:t> a companies goals can help build a long term strategy. </a:t>
            </a:r>
            <a:endParaRPr lang="en-US" dirty="0" smtClean="0"/>
          </a:p>
        </p:txBody>
      </p:sp>
      <p:sp>
        <p:nvSpPr>
          <p:cNvPr id="30723" name="Slide Number Placeholder 3"/>
          <p:cNvSpPr>
            <a:spLocks noGrp="1"/>
          </p:cNvSpPr>
          <p:nvPr>
            <p:ph type="sldNum" sz="quarter" idx="5"/>
          </p:nvPr>
        </p:nvSpPr>
        <p:spPr>
          <a:noFill/>
        </p:spPr>
        <p:txBody>
          <a:bodyPr/>
          <a:lstStyle/>
          <a:p>
            <a:fld id="{6F3871E4-8DCC-40E5-A697-BC713B94458E}" type="slidenum">
              <a:rPr lang="en-US" smtClean="0">
                <a:cs typeface="Arial" charset="0"/>
              </a:rPr>
              <a:pPr/>
              <a:t>8</a:t>
            </a:fld>
            <a:endParaRPr lang="en-US" smtClean="0">
              <a:cs typeface="Arial" charset="0"/>
            </a:endParaRPr>
          </a:p>
        </p:txBody>
      </p:sp>
    </p:spTree>
    <p:extLst>
      <p:ext uri="{BB962C8B-B14F-4D97-AF65-F5344CB8AC3E}">
        <p14:creationId xmlns:p14="http://schemas.microsoft.com/office/powerpoint/2010/main" val="637078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ln/>
        </p:spPr>
        <p:txBody>
          <a:bodyPr/>
          <a:lstStyle/>
          <a:p>
            <a:r>
              <a:rPr lang="en-US" dirty="0" smtClean="0"/>
              <a:t>Make-to-Order: manufacturing starts only when</a:t>
            </a:r>
            <a:r>
              <a:rPr lang="en-US" baseline="0" dirty="0" smtClean="0"/>
              <a:t> a customer’s order is received, i.e. wait till demand increases to “pull” the company into making more of it’s product. </a:t>
            </a:r>
            <a:endParaRPr lang="en-US" dirty="0" smtClean="0"/>
          </a:p>
        </p:txBody>
      </p:sp>
      <p:sp>
        <p:nvSpPr>
          <p:cNvPr id="32771" name="Slide Number Placeholder 3"/>
          <p:cNvSpPr>
            <a:spLocks noGrp="1"/>
          </p:cNvSpPr>
          <p:nvPr>
            <p:ph type="sldNum" sz="quarter" idx="5"/>
          </p:nvPr>
        </p:nvSpPr>
        <p:spPr>
          <a:noFill/>
        </p:spPr>
        <p:txBody>
          <a:bodyPr/>
          <a:lstStyle/>
          <a:p>
            <a:fld id="{E78F3CFE-3561-438F-B130-CA1B439FE31D}" type="slidenum">
              <a:rPr lang="en-US" smtClean="0">
                <a:cs typeface="Arial" charset="0"/>
              </a:rPr>
              <a:pPr/>
              <a:t>9</a:t>
            </a:fld>
            <a:endParaRPr lang="en-US" smtClean="0">
              <a:cs typeface="Arial" charset="0"/>
            </a:endParaRPr>
          </a:p>
        </p:txBody>
      </p:sp>
    </p:spTree>
    <p:extLst>
      <p:ext uri="{BB962C8B-B14F-4D97-AF65-F5344CB8AC3E}">
        <p14:creationId xmlns:p14="http://schemas.microsoft.com/office/powerpoint/2010/main" val="1365585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dirty="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993959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941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417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1234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5635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5096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3700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5277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8158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0"/>
            <a:ext cx="7704667" cy="990599"/>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1295400"/>
            <a:ext cx="7704667" cy="4704416"/>
          </a:xfrm>
        </p:spPr>
        <p:txBody>
          <a:bodyPr anchor="t" anchorCtr="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138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759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339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3910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069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454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705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545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10/6/2015</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40853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rvices.flhsmv.gov/PerformanceDashboard/StrategicGoals.asp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17.jpeg"/><Relationship Id="rId3" Type="http://schemas.openxmlformats.org/officeDocument/2006/relationships/image" Target="../media/image7.png"/><Relationship Id="rId7" Type="http://schemas.openxmlformats.org/officeDocument/2006/relationships/image" Target="../media/image11.jpeg"/><Relationship Id="rId12" Type="http://schemas.openxmlformats.org/officeDocument/2006/relationships/image" Target="../media/image16.jpg"/><Relationship Id="rId17" Type="http://schemas.openxmlformats.org/officeDocument/2006/relationships/image" Target="../media/image21.png"/><Relationship Id="rId2" Type="http://schemas.openxmlformats.org/officeDocument/2006/relationships/notesSlide" Target="../notesSlides/notesSlide18.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jpeg"/><Relationship Id="rId15" Type="http://schemas.openxmlformats.org/officeDocument/2006/relationships/image" Target="../media/image1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rvices.flhsmv.gov/PerformanceDashboard/StrategicGoals.asp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teradatauniversitynetwork.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www.slideshare.net/teradata/bsi-how-we-did-it-the-case-of-the-misconnecting-passengers" TargetMode="External"/><Relationship Id="rId4" Type="http://schemas.openxmlformats.org/officeDocument/2006/relationships/hyperlink" Target="http://www.youtube.com/watch?v=NXEL5F4_aKA"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youtube.com/watch?v=NXEL5F4_aKA"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8"/>
          <p:cNvSpPr>
            <a:spLocks noGrp="1" noChangeArrowheads="1"/>
          </p:cNvSpPr>
          <p:nvPr>
            <p:ph type="subTitle" idx="1"/>
          </p:nvPr>
        </p:nvSpPr>
        <p:spPr>
          <a:xfrm>
            <a:off x="685800" y="3733800"/>
            <a:ext cx="7848600" cy="2133600"/>
          </a:xfrm>
        </p:spPr>
        <p:txBody>
          <a:bodyPr>
            <a:normAutofit fontScale="77500" lnSpcReduction="20000"/>
          </a:bodyPr>
          <a:lstStyle/>
          <a:p>
            <a:pPr eaLnBrk="1" hangingPunct="1">
              <a:defRPr/>
            </a:pPr>
            <a:r>
              <a:rPr lang="en-US" sz="4000" b="1" dirty="0" smtClean="0"/>
              <a:t>Chapter 1:</a:t>
            </a:r>
          </a:p>
          <a:p>
            <a:pPr eaLnBrk="1" hangingPunct="1">
              <a:defRPr/>
            </a:pPr>
            <a:r>
              <a:rPr lang="en-US" sz="4000" b="1" dirty="0" smtClean="0"/>
              <a:t>An Overview on  </a:t>
            </a:r>
          </a:p>
          <a:p>
            <a:pPr eaLnBrk="1" hangingPunct="1">
              <a:defRPr/>
            </a:pPr>
            <a:r>
              <a:rPr lang="en-US" sz="4000" b="1" dirty="0" smtClean="0"/>
              <a:t>Business Intelligence, Analytics </a:t>
            </a:r>
          </a:p>
          <a:p>
            <a:pPr eaLnBrk="1" hangingPunct="1">
              <a:defRPr/>
            </a:pPr>
            <a:r>
              <a:rPr lang="en-US" sz="4000" b="1" dirty="0" smtClean="0"/>
              <a:t>and Decision Support</a:t>
            </a:r>
            <a:endParaRPr lang="en-US" sz="4000" b="1" dirty="0">
              <a:solidFill>
                <a:srgbClr val="F85E08"/>
              </a:solidFill>
            </a:endParaRPr>
          </a:p>
        </p:txBody>
      </p:sp>
      <p:sp>
        <p:nvSpPr>
          <p:cNvPr id="5" name="Rectangle 4"/>
          <p:cNvSpPr>
            <a:spLocks noGrp="1" noChangeArrowheads="1"/>
          </p:cNvSpPr>
          <p:nvPr/>
        </p:nvSpPr>
        <p:spPr bwMode="auto">
          <a:xfrm>
            <a:off x="1752600" y="1371600"/>
            <a:ext cx="7427843" cy="1981200"/>
          </a:xfrm>
          <a:prstGeom prst="rect">
            <a:avLst/>
          </a:prstGeom>
          <a:noFill/>
          <a:ln w="9525">
            <a:noFill/>
            <a:miter lim="800000"/>
            <a:headEnd/>
            <a:tailEnd/>
          </a:ln>
          <a:effectLst/>
        </p:spPr>
        <p:txBody>
          <a:bodyPr anchor="b"/>
          <a:lstStyle>
            <a:lvl1pPr algn="ctr" rtl="0" fontAlgn="base">
              <a:spcBef>
                <a:spcPct val="0"/>
              </a:spcBef>
              <a:spcAft>
                <a:spcPct val="0"/>
              </a:spcAft>
              <a:defRPr sz="3600">
                <a:solidFill>
                  <a:srgbClr val="CC3300"/>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2pPr>
            <a:lvl3pPr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3pPr>
            <a:lvl4pPr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4pPr>
            <a:lvl5pPr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9pPr>
          </a:lstStyle>
          <a:p>
            <a:pPr>
              <a:spcBef>
                <a:spcPts val="1200"/>
              </a:spcBef>
              <a:defRPr/>
            </a:pPr>
            <a:r>
              <a:rPr lang="en-US" sz="4800" dirty="0" smtClean="0">
                <a:solidFill>
                  <a:srgbClr val="F85E08"/>
                </a:solidFill>
              </a:rPr>
              <a:t/>
            </a:r>
            <a:br>
              <a:rPr lang="en-US" sz="4800" dirty="0" smtClean="0">
                <a:solidFill>
                  <a:srgbClr val="F85E08"/>
                </a:solidFill>
              </a:rPr>
            </a:br>
            <a:r>
              <a:rPr lang="en-US" sz="4800" dirty="0">
                <a:solidFill>
                  <a:srgbClr val="F85E08"/>
                </a:solidFill>
              </a:rPr>
              <a:t/>
            </a:r>
            <a:br>
              <a:rPr lang="en-US" sz="4800" dirty="0">
                <a:solidFill>
                  <a:srgbClr val="F85E08"/>
                </a:solidFill>
              </a:rPr>
            </a:br>
            <a:r>
              <a:rPr lang="en-US" sz="4800" dirty="0" smtClean="0">
                <a:solidFill>
                  <a:srgbClr val="F85E08"/>
                </a:solidFill>
              </a:rPr>
              <a:t/>
            </a:r>
            <a:br>
              <a:rPr lang="en-US" sz="4800" dirty="0" smtClean="0">
                <a:solidFill>
                  <a:srgbClr val="F85E08"/>
                </a:solidFill>
              </a:rPr>
            </a:br>
            <a:r>
              <a:rPr lang="en-US" sz="4800" dirty="0" smtClean="0">
                <a:solidFill>
                  <a:schemeClr val="tx1"/>
                </a:solidFill>
              </a:rPr>
              <a:t>Business Intelligence: </a:t>
            </a:r>
            <a:br>
              <a:rPr lang="en-US" sz="4800" dirty="0" smtClean="0">
                <a:solidFill>
                  <a:schemeClr val="tx1"/>
                </a:solidFill>
              </a:rPr>
            </a:br>
            <a:r>
              <a:rPr lang="en-US" sz="4800" dirty="0" smtClean="0">
                <a:solidFill>
                  <a:schemeClr val="tx1"/>
                </a:solidFill>
              </a:rPr>
              <a:t>A Managerial Perspective on Analytics</a:t>
            </a:r>
          </a:p>
          <a:p>
            <a:pPr>
              <a:spcBef>
                <a:spcPts val="1200"/>
              </a:spcBef>
              <a:defRPr/>
            </a:pPr>
            <a:r>
              <a:rPr lang="en-US" sz="4800" dirty="0" smtClean="0">
                <a:solidFill>
                  <a:schemeClr val="tx1"/>
                </a:solidFill>
              </a:rPr>
              <a:t>(3</a:t>
            </a:r>
            <a:r>
              <a:rPr lang="en-US" sz="4800" baseline="30000" dirty="0" smtClean="0">
                <a:solidFill>
                  <a:schemeClr val="tx1"/>
                </a:solidFill>
              </a:rPr>
              <a:t>rd</a:t>
            </a:r>
            <a:r>
              <a:rPr lang="en-US" sz="4800" dirty="0" smtClean="0">
                <a:solidFill>
                  <a:schemeClr val="tx1"/>
                </a:solidFill>
              </a:rPr>
              <a:t> Edition)</a:t>
            </a:r>
            <a:endParaRPr lang="en-US" sz="4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Closing the Strategy Gap </a:t>
            </a:r>
            <a:endParaRPr lang="en-US" dirty="0"/>
          </a:p>
        </p:txBody>
      </p:sp>
      <p:sp>
        <p:nvSpPr>
          <p:cNvPr id="33794" name="Content Placeholder 2"/>
          <p:cNvSpPr>
            <a:spLocks noGrp="1"/>
          </p:cNvSpPr>
          <p:nvPr>
            <p:ph idx="1"/>
          </p:nvPr>
        </p:nvSpPr>
        <p:spPr/>
        <p:txBody>
          <a:bodyPr/>
          <a:lstStyle/>
          <a:p>
            <a:pPr eaLnBrk="1" hangingPunct="1"/>
            <a:r>
              <a:rPr lang="en-US" dirty="0" smtClean="0"/>
              <a:t>Main objective of computerized decision support</a:t>
            </a:r>
          </a:p>
          <a:p>
            <a:pPr lvl="1"/>
            <a:r>
              <a:rPr lang="en-US" dirty="0"/>
              <a:t>C</a:t>
            </a:r>
            <a:r>
              <a:rPr lang="en-US" dirty="0" smtClean="0"/>
              <a:t>lose the gap between an organization’s current performance and desired performance, as expressed in its mission, objectives, and goals, and the strategy put forth to achieve them.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Organizational Hierarchy</a:t>
            </a:r>
            <a:endParaRPr lang="en-US" dirty="0"/>
          </a:p>
        </p:txBody>
      </p:sp>
      <p:pic>
        <p:nvPicPr>
          <p:cNvPr id="4" name="Picture 7" descr="13_0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523999"/>
            <a:ext cx="7826062" cy="4352353"/>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2"/>
          <p:cNvSpPr txBox="1">
            <a:spLocks noChangeArrowheads="1"/>
          </p:cNvSpPr>
          <p:nvPr/>
        </p:nvSpPr>
        <p:spPr bwMode="auto">
          <a:xfrm>
            <a:off x="3733800" y="1905000"/>
            <a:ext cx="2743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b="1" dirty="0">
                <a:solidFill>
                  <a:srgbClr val="FF3300"/>
                </a:solidFill>
              </a:rPr>
              <a:t>Strategic </a:t>
            </a:r>
            <a:r>
              <a:rPr lang="en-US" sz="2000" b="1" dirty="0" smtClean="0">
                <a:solidFill>
                  <a:srgbClr val="FF3300"/>
                </a:solidFill>
              </a:rPr>
              <a:t>Decisions</a:t>
            </a:r>
            <a:endParaRPr lang="en-US" sz="2000" dirty="0">
              <a:latin typeface="Times New Roman" panose="02020603050405020304" pitchFamily="18" charset="0"/>
            </a:endParaRPr>
          </a:p>
        </p:txBody>
      </p:sp>
      <p:sp>
        <p:nvSpPr>
          <p:cNvPr id="7" name="Text Box 13"/>
          <p:cNvSpPr txBox="1">
            <a:spLocks noChangeArrowheads="1"/>
          </p:cNvSpPr>
          <p:nvPr/>
        </p:nvSpPr>
        <p:spPr bwMode="auto">
          <a:xfrm>
            <a:off x="3886200" y="2735262"/>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dirty="0">
                <a:solidFill>
                  <a:srgbClr val="FF3300"/>
                </a:solidFill>
              </a:rPr>
              <a:t>Tactical </a:t>
            </a:r>
            <a:r>
              <a:rPr lang="en-US" sz="2000" b="1" dirty="0" smtClean="0">
                <a:solidFill>
                  <a:srgbClr val="FF3300"/>
                </a:solidFill>
              </a:rPr>
              <a:t>Decisions</a:t>
            </a:r>
            <a:endParaRPr lang="en-US" sz="2000" dirty="0">
              <a:latin typeface="Times New Roman" panose="02020603050405020304" pitchFamily="18" charset="0"/>
            </a:endParaRPr>
          </a:p>
        </p:txBody>
      </p:sp>
      <p:sp>
        <p:nvSpPr>
          <p:cNvPr id="8" name="Text Box 14"/>
          <p:cNvSpPr txBox="1">
            <a:spLocks noChangeArrowheads="1"/>
          </p:cNvSpPr>
          <p:nvPr/>
        </p:nvSpPr>
        <p:spPr bwMode="auto">
          <a:xfrm>
            <a:off x="3657600" y="3562289"/>
            <a:ext cx="297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b="1" dirty="0">
                <a:solidFill>
                  <a:srgbClr val="FF3300"/>
                </a:solidFill>
              </a:rPr>
              <a:t>Operational </a:t>
            </a:r>
            <a:r>
              <a:rPr lang="en-US" sz="2000" b="1" dirty="0" smtClean="0">
                <a:solidFill>
                  <a:srgbClr val="FF3300"/>
                </a:solidFill>
              </a:rPr>
              <a:t>Decisions</a:t>
            </a:r>
            <a:endParaRPr lang="en-US" sz="2000" dirty="0">
              <a:latin typeface="Times New Roman" panose="02020603050405020304" pitchFamily="18" charset="0"/>
            </a:endParaRPr>
          </a:p>
        </p:txBody>
      </p:sp>
      <p:sp>
        <p:nvSpPr>
          <p:cNvPr id="9" name="Text Box 12"/>
          <p:cNvSpPr txBox="1">
            <a:spLocks noChangeArrowheads="1"/>
          </p:cNvSpPr>
          <p:nvPr/>
        </p:nvSpPr>
        <p:spPr bwMode="auto">
          <a:xfrm>
            <a:off x="2171700" y="1171545"/>
            <a:ext cx="594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b="1" dirty="0">
                <a:solidFill>
                  <a:srgbClr val="FF3300"/>
                </a:solidFill>
              </a:rPr>
              <a:t>Strategic </a:t>
            </a:r>
            <a:r>
              <a:rPr lang="en-US" sz="2000" dirty="0" err="1">
                <a:solidFill>
                  <a:srgbClr val="FF3300"/>
                </a:solidFill>
              </a:rPr>
              <a:t>Mgmt</a:t>
            </a:r>
            <a:r>
              <a:rPr lang="en-US" sz="2000" dirty="0">
                <a:solidFill>
                  <a:srgbClr val="FF3300"/>
                </a:solidFill>
              </a:rPr>
              <a:t> </a:t>
            </a:r>
            <a:r>
              <a:rPr lang="en-US" sz="2000" dirty="0" smtClean="0">
                <a:solidFill>
                  <a:srgbClr val="FF3300"/>
                </a:solidFill>
              </a:rPr>
              <a:t>Software (Exec IS or EIS)</a:t>
            </a:r>
            <a:endParaRPr lang="en-US" sz="2000" dirty="0">
              <a:latin typeface="Times New Roman" panose="02020603050405020304" pitchFamily="18" charset="0"/>
            </a:endParaRPr>
          </a:p>
        </p:txBody>
      </p:sp>
      <p:sp>
        <p:nvSpPr>
          <p:cNvPr id="10" name="Text Box 13"/>
          <p:cNvSpPr txBox="1">
            <a:spLocks noChangeArrowheads="1"/>
          </p:cNvSpPr>
          <p:nvPr/>
        </p:nvSpPr>
        <p:spPr bwMode="auto">
          <a:xfrm>
            <a:off x="1969931" y="2533589"/>
            <a:ext cx="6019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b="1" dirty="0">
                <a:solidFill>
                  <a:srgbClr val="FF3300"/>
                </a:solidFill>
              </a:rPr>
              <a:t>Tactical </a:t>
            </a:r>
            <a:r>
              <a:rPr lang="en-US" sz="2000" dirty="0" err="1">
                <a:solidFill>
                  <a:srgbClr val="FF3300"/>
                </a:solidFill>
              </a:rPr>
              <a:t>Mgmt</a:t>
            </a:r>
            <a:r>
              <a:rPr lang="en-US" sz="2000" dirty="0">
                <a:solidFill>
                  <a:srgbClr val="FF3300"/>
                </a:solidFill>
              </a:rPr>
              <a:t> </a:t>
            </a:r>
            <a:r>
              <a:rPr lang="en-US" sz="2000" dirty="0" smtClean="0">
                <a:solidFill>
                  <a:srgbClr val="FF3300"/>
                </a:solidFill>
              </a:rPr>
              <a:t>Software (Mgmt. IS or MIS)</a:t>
            </a:r>
            <a:endParaRPr lang="en-US" sz="2000" dirty="0">
              <a:latin typeface="Times New Roman" panose="02020603050405020304" pitchFamily="18" charset="0"/>
            </a:endParaRPr>
          </a:p>
        </p:txBody>
      </p:sp>
      <p:sp>
        <p:nvSpPr>
          <p:cNvPr id="11" name="Text Box 14"/>
          <p:cNvSpPr txBox="1">
            <a:spLocks noChangeArrowheads="1"/>
          </p:cNvSpPr>
          <p:nvPr/>
        </p:nvSpPr>
        <p:spPr bwMode="auto">
          <a:xfrm>
            <a:off x="2084231" y="3964419"/>
            <a:ext cx="5791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b="1" dirty="0">
                <a:solidFill>
                  <a:srgbClr val="FF3300"/>
                </a:solidFill>
              </a:rPr>
              <a:t>Operational </a:t>
            </a:r>
            <a:r>
              <a:rPr lang="en-US" sz="2000" b="1" dirty="0" err="1" smtClean="0">
                <a:solidFill>
                  <a:srgbClr val="FF3300"/>
                </a:solidFill>
              </a:rPr>
              <a:t>Mgmt</a:t>
            </a:r>
            <a:r>
              <a:rPr lang="en-US" sz="2000" b="1" dirty="0" smtClean="0">
                <a:solidFill>
                  <a:srgbClr val="FF3300"/>
                </a:solidFill>
              </a:rPr>
              <a:t> Software </a:t>
            </a:r>
          </a:p>
          <a:p>
            <a:pPr algn="ctr"/>
            <a:r>
              <a:rPr lang="en-US" sz="2000" b="1" dirty="0" smtClean="0">
                <a:solidFill>
                  <a:srgbClr val="FF3300"/>
                </a:solidFill>
              </a:rPr>
              <a:t>(Transaction Processing System – TPS)</a:t>
            </a:r>
            <a:endParaRPr lang="en-US" sz="2000" dirty="0">
              <a:latin typeface="Times New Roman" panose="02020603050405020304" pitchFamily="18" charset="0"/>
            </a:endParaRPr>
          </a:p>
        </p:txBody>
      </p:sp>
    </p:spTree>
    <p:extLst>
      <p:ext uri="{BB962C8B-B14F-4D97-AF65-F5344CB8AC3E}">
        <p14:creationId xmlns:p14="http://schemas.microsoft.com/office/powerpoint/2010/main" val="296155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Business Intelligence (BI) </a:t>
            </a:r>
            <a:endParaRPr lang="en-US" dirty="0"/>
          </a:p>
        </p:txBody>
      </p:sp>
      <p:sp>
        <p:nvSpPr>
          <p:cNvPr id="3" name="Content Placeholder 2"/>
          <p:cNvSpPr>
            <a:spLocks noGrp="1"/>
          </p:cNvSpPr>
          <p:nvPr>
            <p:ph idx="1"/>
          </p:nvPr>
        </p:nvSpPr>
        <p:spPr>
          <a:xfrm>
            <a:off x="1182688" y="1524000"/>
            <a:ext cx="7961312" cy="4800600"/>
          </a:xfrm>
        </p:spPr>
        <p:txBody>
          <a:bodyPr>
            <a:normAutofit/>
          </a:bodyPr>
          <a:lstStyle/>
          <a:p>
            <a:pPr eaLnBrk="1" hangingPunct="1">
              <a:defRPr/>
            </a:pPr>
            <a:r>
              <a:rPr lang="en-US" dirty="0" smtClean="0"/>
              <a:t>BI is an evolution of decision support concepts over time.</a:t>
            </a:r>
          </a:p>
          <a:p>
            <a:pPr lvl="1" eaLnBrk="1" hangingPunct="1">
              <a:defRPr/>
            </a:pPr>
            <a:r>
              <a:rPr lang="en-US" dirty="0" smtClean="0"/>
              <a:t>Meaning of </a:t>
            </a:r>
            <a:r>
              <a:rPr lang="en-US" b="1" dirty="0" smtClean="0"/>
              <a:t>EIS</a:t>
            </a:r>
            <a:r>
              <a:rPr lang="en-US" dirty="0" smtClean="0"/>
              <a:t>/</a:t>
            </a:r>
            <a:r>
              <a:rPr lang="en-US" b="1" dirty="0" smtClean="0"/>
              <a:t>DSS</a:t>
            </a:r>
            <a:r>
              <a:rPr lang="en-US" dirty="0" smtClean="0"/>
              <a:t>…</a:t>
            </a:r>
          </a:p>
          <a:p>
            <a:pPr lvl="2" eaLnBrk="1" hangingPunct="1">
              <a:defRPr/>
            </a:pPr>
            <a:r>
              <a:rPr lang="en-US" dirty="0" smtClean="0">
                <a:solidFill>
                  <a:srgbClr val="FF0000"/>
                </a:solidFill>
              </a:rPr>
              <a:t>Then:</a:t>
            </a:r>
            <a:r>
              <a:rPr lang="en-US" dirty="0" smtClean="0"/>
              <a:t> Executive Information System </a:t>
            </a:r>
          </a:p>
          <a:p>
            <a:pPr lvl="2" eaLnBrk="1" hangingPunct="1">
              <a:defRPr/>
            </a:pPr>
            <a:r>
              <a:rPr lang="en-US" dirty="0" smtClean="0">
                <a:solidFill>
                  <a:srgbClr val="FF0000"/>
                </a:solidFill>
              </a:rPr>
              <a:t>Now:</a:t>
            </a:r>
            <a:r>
              <a:rPr lang="en-US" dirty="0" smtClean="0"/>
              <a:t> Everybody’s Information System (BI)</a:t>
            </a:r>
          </a:p>
          <a:p>
            <a:pPr lvl="2">
              <a:defRPr/>
            </a:pPr>
            <a:r>
              <a:rPr lang="en-US" dirty="0">
                <a:hlinkClick r:id="rId3"/>
              </a:rPr>
              <a:t>http://</a:t>
            </a:r>
            <a:r>
              <a:rPr lang="en-US" dirty="0" smtClean="0">
                <a:hlinkClick r:id="rId3"/>
              </a:rPr>
              <a:t>services.flhsmv.gov/PerformanceDashboard/StrategicGoals.aspx</a:t>
            </a:r>
            <a:endParaRPr lang="en-US" dirty="0" smtClean="0"/>
          </a:p>
          <a:p>
            <a:pPr eaLnBrk="1" hangingPunct="1">
              <a:defRPr/>
            </a:pPr>
            <a:r>
              <a:rPr lang="en-US" dirty="0" smtClean="0"/>
              <a:t>BI systems are enhanced with additional visualizations, alerts, and performance measurement capabilities.</a:t>
            </a:r>
          </a:p>
          <a:p>
            <a:pPr eaLnBrk="1" hangingPunct="1">
              <a:defRPr/>
            </a:pPr>
            <a:r>
              <a:rPr lang="en-US" dirty="0" smtClean="0"/>
              <a:t>The term BI emerged from industry apps.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Definition of BI</a:t>
            </a:r>
            <a:endParaRPr lang="en-US" dirty="0"/>
          </a:p>
        </p:txBody>
      </p:sp>
      <p:sp>
        <p:nvSpPr>
          <p:cNvPr id="37890" name="Content Placeholder 2"/>
          <p:cNvSpPr>
            <a:spLocks noGrp="1"/>
          </p:cNvSpPr>
          <p:nvPr>
            <p:ph idx="1"/>
          </p:nvPr>
        </p:nvSpPr>
        <p:spPr/>
        <p:txBody>
          <a:bodyPr>
            <a:normAutofit lnSpcReduction="10000"/>
          </a:bodyPr>
          <a:lstStyle/>
          <a:p>
            <a:pPr eaLnBrk="1" hangingPunct="1"/>
            <a:r>
              <a:rPr lang="en-US" sz="2800" dirty="0" smtClean="0"/>
              <a:t>BI is an umbrella term that combines architectures, tools, databases, analytical tools, applications, and methodologies.</a:t>
            </a:r>
          </a:p>
          <a:p>
            <a:pPr eaLnBrk="1" hangingPunct="1"/>
            <a:r>
              <a:rPr lang="en-US" sz="2800" dirty="0" smtClean="0"/>
              <a:t>BI a content-free expression, so it means different things to different people.</a:t>
            </a:r>
          </a:p>
          <a:p>
            <a:pPr eaLnBrk="1" hangingPunct="1"/>
            <a:r>
              <a:rPr lang="en-US" sz="2800" dirty="0" smtClean="0"/>
              <a:t>BI's major objective is to enable </a:t>
            </a:r>
            <a:r>
              <a:rPr lang="en-US" sz="2800" dirty="0" smtClean="0"/>
              <a:t>easy/ interactive </a:t>
            </a:r>
            <a:r>
              <a:rPr lang="en-US" sz="2800" dirty="0" smtClean="0"/>
              <a:t>access to data (and models) to provide business managers with the ability to conduct analysis.</a:t>
            </a:r>
          </a:p>
          <a:p>
            <a:pPr eaLnBrk="1" hangingPunct="1"/>
            <a:r>
              <a:rPr lang="en-US" sz="2800" dirty="0" smtClean="0"/>
              <a:t>BI helps </a:t>
            </a:r>
            <a:r>
              <a:rPr lang="en-US" sz="2800" i="1" dirty="0" smtClean="0"/>
              <a:t>transform</a:t>
            </a:r>
            <a:r>
              <a:rPr lang="en-US" sz="2800" dirty="0" smtClean="0"/>
              <a:t> data, to information (and knowledge), to decisions and finally to actions.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704667" cy="990601"/>
          </a:xfrm>
        </p:spPr>
        <p:txBody>
          <a:bodyPr/>
          <a:lstStyle/>
          <a:p>
            <a:pPr eaLnBrk="1" hangingPunct="1">
              <a:defRPr/>
            </a:pPr>
            <a:r>
              <a:rPr lang="en-US" dirty="0" smtClean="0"/>
              <a:t>A Brief History of BI</a:t>
            </a:r>
            <a:endParaRPr lang="en-US" dirty="0"/>
          </a:p>
        </p:txBody>
      </p:sp>
      <p:sp>
        <p:nvSpPr>
          <p:cNvPr id="39938" name="Content Placeholder 2"/>
          <p:cNvSpPr>
            <a:spLocks noGrp="1"/>
          </p:cNvSpPr>
          <p:nvPr>
            <p:ph idx="1"/>
          </p:nvPr>
        </p:nvSpPr>
        <p:spPr>
          <a:xfrm>
            <a:off x="1143000" y="1371601"/>
            <a:ext cx="7808912" cy="4800600"/>
          </a:xfrm>
        </p:spPr>
        <p:txBody>
          <a:bodyPr>
            <a:normAutofit fontScale="92500" lnSpcReduction="10000"/>
          </a:bodyPr>
          <a:lstStyle/>
          <a:p>
            <a:pPr eaLnBrk="1" hangingPunct="1"/>
            <a:r>
              <a:rPr lang="en-US" dirty="0" smtClean="0"/>
              <a:t>The term BI was coined by the Gartner Group in the mid-1990s</a:t>
            </a:r>
          </a:p>
          <a:p>
            <a:pPr eaLnBrk="1" hangingPunct="1"/>
            <a:r>
              <a:rPr lang="en-US" dirty="0" smtClean="0"/>
              <a:t>However, the concept is much older</a:t>
            </a:r>
          </a:p>
          <a:p>
            <a:pPr lvl="1" eaLnBrk="1" hangingPunct="1"/>
            <a:r>
              <a:rPr lang="en-US" sz="2400" dirty="0" smtClean="0"/>
              <a:t>1970s — MIS reporting — static/periodic reports</a:t>
            </a:r>
          </a:p>
          <a:p>
            <a:pPr lvl="1" eaLnBrk="1" hangingPunct="1"/>
            <a:r>
              <a:rPr lang="en-US" sz="2400" dirty="0" smtClean="0"/>
              <a:t>1980s — Executive Information Systems (EIS)</a:t>
            </a:r>
          </a:p>
          <a:p>
            <a:pPr lvl="1" eaLnBrk="1" hangingPunct="1"/>
            <a:r>
              <a:rPr lang="en-US" sz="2400" dirty="0" smtClean="0"/>
              <a:t>1990s — OLAP, dynamic, multidimensional, ad-hoc reporting -&gt; coining of the term “BI”</a:t>
            </a:r>
          </a:p>
          <a:p>
            <a:pPr lvl="1" eaLnBrk="1" hangingPunct="1"/>
            <a:r>
              <a:rPr lang="en-US" sz="2400" dirty="0" smtClean="0"/>
              <a:t> 2005+ — Introduction of AI and Data/Text Mining capabilities</a:t>
            </a:r>
          </a:p>
          <a:p>
            <a:pPr lvl="1"/>
            <a:r>
              <a:rPr lang="en-US" sz="2400" dirty="0"/>
              <a:t>2010s - Data/Text/Web Mining; Web-based Portals, Dashboards, Big Data, Social Media, and Visual Analytics</a:t>
            </a:r>
          </a:p>
          <a:p>
            <a:pPr lvl="1"/>
            <a:r>
              <a:rPr lang="en-US" sz="2400" dirty="0"/>
              <a:t>2020s  - yet to be seen</a:t>
            </a:r>
          </a:p>
          <a:p>
            <a:pPr lvl="1" eaLnBrk="1" hangingPunct="1"/>
            <a:endParaRPr lang="en-US" dirty="0" smtClean="0"/>
          </a:p>
          <a:p>
            <a:pPr lvl="1"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9938">
                                            <p:txEl>
                                              <p:pRg st="6" end="6"/>
                                            </p:txEl>
                                          </p:spTgt>
                                        </p:tgtEl>
                                        <p:attrNameLst>
                                          <p:attrName>style.visibility</p:attrName>
                                        </p:attrNameLst>
                                      </p:cBhvr>
                                      <p:to>
                                        <p:strVal val="visible"/>
                                      </p:to>
                                    </p:set>
                                    <p:animEffect transition="in" filter="fade">
                                      <p:cBhvr>
                                        <p:cTn id="31" dur="500"/>
                                        <p:tgtEl>
                                          <p:spTgt spid="39938">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9938">
                                            <p:txEl>
                                              <p:pRg st="7" end="7"/>
                                            </p:txEl>
                                          </p:spTgt>
                                        </p:tgtEl>
                                        <p:attrNameLst>
                                          <p:attrName>style.visibility</p:attrName>
                                        </p:attrNameLst>
                                      </p:cBhvr>
                                      <p:to>
                                        <p:strVal val="visible"/>
                                      </p:to>
                                    </p:set>
                                    <p:animEffect transition="in" filter="fade">
                                      <p:cBhvr>
                                        <p:cTn id="36" dur="500"/>
                                        <p:tgtEl>
                                          <p:spTgt spid="399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The Evolution of BI Capabilities</a:t>
            </a:r>
            <a:endParaRPr lang="en-US" dirty="0"/>
          </a:p>
        </p:txBody>
      </p:sp>
      <p:pic>
        <p:nvPicPr>
          <p:cNvPr id="41986" name="Picture 2"/>
          <p:cNvPicPr>
            <a:picLocks noChangeAspect="1" noChangeArrowheads="1"/>
          </p:cNvPicPr>
          <p:nvPr/>
        </p:nvPicPr>
        <p:blipFill>
          <a:blip r:embed="rId3"/>
          <a:srcRect/>
          <a:stretch>
            <a:fillRect/>
          </a:stretch>
        </p:blipFill>
        <p:spPr bwMode="auto">
          <a:xfrm>
            <a:off x="1905000" y="1077841"/>
            <a:ext cx="6248400" cy="57801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The Architecture of BI</a:t>
            </a:r>
            <a:endParaRPr lang="en-US" dirty="0"/>
          </a:p>
        </p:txBody>
      </p:sp>
      <p:sp>
        <p:nvSpPr>
          <p:cNvPr id="44034" name="Content Placeholder 2"/>
          <p:cNvSpPr>
            <a:spLocks noGrp="1"/>
          </p:cNvSpPr>
          <p:nvPr>
            <p:ph idx="1"/>
          </p:nvPr>
        </p:nvSpPr>
        <p:spPr/>
        <p:txBody>
          <a:bodyPr/>
          <a:lstStyle/>
          <a:p>
            <a:pPr eaLnBrk="1" hangingPunct="1"/>
            <a:r>
              <a:rPr lang="en-US" dirty="0" smtClean="0"/>
              <a:t>A BI system has four major components:</a:t>
            </a:r>
          </a:p>
          <a:p>
            <a:pPr lvl="1" eaLnBrk="1" hangingPunct="1"/>
            <a:r>
              <a:rPr lang="en-US" dirty="0" smtClean="0">
                <a:solidFill>
                  <a:srgbClr val="FF3300"/>
                </a:solidFill>
              </a:rPr>
              <a:t>a data warehouse</a:t>
            </a:r>
            <a:r>
              <a:rPr lang="en-US" dirty="0" smtClean="0"/>
              <a:t>, with its source data</a:t>
            </a:r>
          </a:p>
          <a:p>
            <a:pPr lvl="1" eaLnBrk="1" hangingPunct="1"/>
            <a:r>
              <a:rPr lang="en-US" dirty="0" smtClean="0">
                <a:solidFill>
                  <a:srgbClr val="FF3300"/>
                </a:solidFill>
              </a:rPr>
              <a:t>business analytics</a:t>
            </a:r>
            <a:r>
              <a:rPr lang="en-US" dirty="0" smtClean="0"/>
              <a:t>, a collection of tools for manipulating, mining, and analyzing the data in the data warehouse; </a:t>
            </a:r>
          </a:p>
          <a:p>
            <a:pPr lvl="1" eaLnBrk="1" hangingPunct="1"/>
            <a:r>
              <a:rPr lang="en-US" dirty="0" smtClean="0">
                <a:solidFill>
                  <a:srgbClr val="FF3300"/>
                </a:solidFill>
              </a:rPr>
              <a:t>business performance management </a:t>
            </a:r>
            <a:r>
              <a:rPr lang="en-US" dirty="0" smtClean="0"/>
              <a:t>(BPM) for monitoring and analyzing performance</a:t>
            </a:r>
          </a:p>
          <a:p>
            <a:pPr lvl="1" eaLnBrk="1" hangingPunct="1"/>
            <a:r>
              <a:rPr lang="en-US" dirty="0" smtClean="0">
                <a:solidFill>
                  <a:srgbClr val="FF3300"/>
                </a:solidFill>
              </a:rPr>
              <a:t>a user interface </a:t>
            </a:r>
            <a:r>
              <a:rPr lang="en-US" dirty="0" smtClean="0"/>
              <a:t>(e.g., dashboard)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 High-level Architecture of BI</a:t>
            </a:r>
            <a:endParaRPr lang="en-US" dirty="0"/>
          </a:p>
        </p:txBody>
      </p:sp>
      <p:pic>
        <p:nvPicPr>
          <p:cNvPr id="46082" name="Picture 2"/>
          <p:cNvPicPr>
            <a:picLocks noChangeAspect="1" noChangeArrowheads="1"/>
          </p:cNvPicPr>
          <p:nvPr/>
        </p:nvPicPr>
        <p:blipFill>
          <a:blip r:embed="rId3"/>
          <a:srcRect/>
          <a:stretch>
            <a:fillRect/>
          </a:stretch>
        </p:blipFill>
        <p:spPr bwMode="auto">
          <a:xfrm>
            <a:off x="685800" y="1676400"/>
            <a:ext cx="812165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3" descr="mssharepoint.png"/>
          <p:cNvPicPr>
            <a:picLocks noChangeAspect="1"/>
          </p:cNvPicPr>
          <p:nvPr/>
        </p:nvPicPr>
        <p:blipFill>
          <a:blip r:embed="rId3" cstate="print"/>
          <a:stretch>
            <a:fillRect/>
          </a:stretch>
        </p:blipFill>
        <p:spPr>
          <a:xfrm>
            <a:off x="5791200" y="5181600"/>
            <a:ext cx="2105025" cy="914400"/>
          </a:xfrm>
          <a:prstGeom prst="rect">
            <a:avLst/>
          </a:prstGeom>
        </p:spPr>
      </p:pic>
      <p:pic>
        <p:nvPicPr>
          <p:cNvPr id="47" name="Picture 46" descr="user.jpg"/>
          <p:cNvPicPr>
            <a:picLocks noChangeAspect="1"/>
          </p:cNvPicPr>
          <p:nvPr/>
        </p:nvPicPr>
        <p:blipFill>
          <a:blip r:embed="rId4" cstate="print"/>
          <a:stretch>
            <a:fillRect/>
          </a:stretch>
        </p:blipFill>
        <p:spPr>
          <a:xfrm>
            <a:off x="8354885" y="4724400"/>
            <a:ext cx="789115" cy="819150"/>
          </a:xfrm>
          <a:prstGeom prst="rect">
            <a:avLst/>
          </a:prstGeom>
        </p:spPr>
      </p:pic>
      <p:pic>
        <p:nvPicPr>
          <p:cNvPr id="6" name="Content Placeholder 5" descr="car cube.jpg"/>
          <p:cNvPicPr>
            <a:picLocks noGrp="1" noChangeAspect="1"/>
          </p:cNvPicPr>
          <p:nvPr>
            <p:ph idx="1"/>
          </p:nvPr>
        </p:nvPicPr>
        <p:blipFill>
          <a:blip r:embed="rId5" cstate="print"/>
          <a:stretch>
            <a:fillRect/>
          </a:stretch>
        </p:blipFill>
        <p:spPr>
          <a:xfrm>
            <a:off x="3352800" y="914400"/>
            <a:ext cx="2057400" cy="1543050"/>
          </a:xfrm>
        </p:spPr>
      </p:pic>
      <p:sp>
        <p:nvSpPr>
          <p:cNvPr id="3" name="Title 2"/>
          <p:cNvSpPr>
            <a:spLocks noGrp="1"/>
          </p:cNvSpPr>
          <p:nvPr>
            <p:ph type="title"/>
          </p:nvPr>
        </p:nvSpPr>
        <p:spPr>
          <a:xfrm>
            <a:off x="533400" y="0"/>
            <a:ext cx="8229600" cy="914400"/>
          </a:xfrm>
        </p:spPr>
        <p:txBody>
          <a:bodyPr>
            <a:normAutofit/>
          </a:bodyPr>
          <a:lstStyle/>
          <a:p>
            <a:r>
              <a:rPr lang="en-US" sz="3200" dirty="0" smtClean="0"/>
              <a:t>Transforming Data into Information</a:t>
            </a:r>
            <a:endParaRPr lang="en-US" sz="3200" dirty="0"/>
          </a:p>
        </p:txBody>
      </p:sp>
      <p:pic>
        <p:nvPicPr>
          <p:cNvPr id="1026" name="Picture 2" descr="C:\Users\kearmstr\AppData\Local\Microsoft\Windows\Temporary Internet Files\Content.IE5\VDI228YV\MC900432613[1].png"/>
          <p:cNvPicPr>
            <a:picLocks noChangeAspect="1" noChangeArrowheads="1"/>
          </p:cNvPicPr>
          <p:nvPr/>
        </p:nvPicPr>
        <p:blipFill>
          <a:blip r:embed="rId6" cstate="print"/>
          <a:srcRect/>
          <a:stretch>
            <a:fillRect/>
          </a:stretch>
        </p:blipFill>
        <p:spPr bwMode="auto">
          <a:xfrm>
            <a:off x="5257800" y="2590800"/>
            <a:ext cx="838200" cy="838200"/>
          </a:xfrm>
          <a:prstGeom prst="rect">
            <a:avLst/>
          </a:prstGeom>
          <a:noFill/>
        </p:spPr>
      </p:pic>
      <p:pic>
        <p:nvPicPr>
          <p:cNvPr id="8" name="Picture 7" descr="ice cube.jpg"/>
          <p:cNvPicPr>
            <a:picLocks noChangeAspect="1"/>
          </p:cNvPicPr>
          <p:nvPr/>
        </p:nvPicPr>
        <p:blipFill>
          <a:blip r:embed="rId7" cstate="print"/>
          <a:stretch>
            <a:fillRect/>
          </a:stretch>
        </p:blipFill>
        <p:spPr>
          <a:xfrm>
            <a:off x="3352800" y="838200"/>
            <a:ext cx="1371600" cy="2057400"/>
          </a:xfrm>
          <a:prstGeom prst="rect">
            <a:avLst/>
          </a:prstGeom>
        </p:spPr>
      </p:pic>
      <p:pic>
        <p:nvPicPr>
          <p:cNvPr id="9" name="Picture 3" descr="C:\Users\kearmstr\AppData\Local\Microsoft\Windows\Temporary Internet Files\Content.IE5\RF81OWBQ\MC900048283[1].wmf"/>
          <p:cNvPicPr>
            <a:picLocks noChangeAspect="1" noChangeArrowheads="1"/>
          </p:cNvPicPr>
          <p:nvPr/>
        </p:nvPicPr>
        <p:blipFill>
          <a:blip r:embed="rId8" cstate="print"/>
          <a:srcRect/>
          <a:stretch>
            <a:fillRect/>
          </a:stretch>
        </p:blipFill>
        <p:spPr bwMode="auto">
          <a:xfrm>
            <a:off x="381000" y="2438400"/>
            <a:ext cx="537410" cy="664117"/>
          </a:xfrm>
          <a:prstGeom prst="rect">
            <a:avLst/>
          </a:prstGeom>
          <a:noFill/>
        </p:spPr>
      </p:pic>
      <p:pic>
        <p:nvPicPr>
          <p:cNvPr id="10" name="Picture 3" descr="C:\Users\kearmstr\AppData\Local\Microsoft\Windows\Temporary Internet Files\Content.IE5\RF81OWBQ\MC900048283[1].wmf"/>
          <p:cNvPicPr>
            <a:picLocks noChangeAspect="1" noChangeArrowheads="1"/>
          </p:cNvPicPr>
          <p:nvPr/>
        </p:nvPicPr>
        <p:blipFill>
          <a:blip r:embed="rId8" cstate="print"/>
          <a:srcRect/>
          <a:stretch>
            <a:fillRect/>
          </a:stretch>
        </p:blipFill>
        <p:spPr bwMode="auto">
          <a:xfrm>
            <a:off x="381000" y="1676400"/>
            <a:ext cx="537410" cy="664117"/>
          </a:xfrm>
          <a:prstGeom prst="rect">
            <a:avLst/>
          </a:prstGeom>
          <a:noFill/>
        </p:spPr>
      </p:pic>
      <p:pic>
        <p:nvPicPr>
          <p:cNvPr id="11" name="Picture 3" descr="C:\Users\kearmstr\AppData\Local\Microsoft\Windows\Temporary Internet Files\Content.IE5\RF81OWBQ\MC900048283[1].wmf"/>
          <p:cNvPicPr>
            <a:picLocks noChangeAspect="1" noChangeArrowheads="1"/>
          </p:cNvPicPr>
          <p:nvPr/>
        </p:nvPicPr>
        <p:blipFill>
          <a:blip r:embed="rId8" cstate="print"/>
          <a:srcRect/>
          <a:stretch>
            <a:fillRect/>
          </a:stretch>
        </p:blipFill>
        <p:spPr bwMode="auto">
          <a:xfrm>
            <a:off x="381000" y="914400"/>
            <a:ext cx="537410" cy="664117"/>
          </a:xfrm>
          <a:prstGeom prst="rect">
            <a:avLst/>
          </a:prstGeom>
          <a:noFill/>
        </p:spPr>
      </p:pic>
      <p:pic>
        <p:nvPicPr>
          <p:cNvPr id="12" name="Picture 11" descr="excel icon.jpg"/>
          <p:cNvPicPr>
            <a:picLocks noChangeAspect="1"/>
          </p:cNvPicPr>
          <p:nvPr/>
        </p:nvPicPr>
        <p:blipFill>
          <a:blip r:embed="rId9" cstate="print"/>
          <a:stretch>
            <a:fillRect/>
          </a:stretch>
        </p:blipFill>
        <p:spPr>
          <a:xfrm>
            <a:off x="304800" y="3124200"/>
            <a:ext cx="800100" cy="800100"/>
          </a:xfrm>
          <a:prstGeom prst="rect">
            <a:avLst/>
          </a:prstGeom>
        </p:spPr>
      </p:pic>
      <p:pic>
        <p:nvPicPr>
          <p:cNvPr id="13" name="Picture 12" descr="RSS XML.jpg"/>
          <p:cNvPicPr>
            <a:picLocks noChangeAspect="1"/>
          </p:cNvPicPr>
          <p:nvPr/>
        </p:nvPicPr>
        <p:blipFill>
          <a:blip r:embed="rId10" cstate="print"/>
          <a:stretch>
            <a:fillRect/>
          </a:stretch>
        </p:blipFill>
        <p:spPr>
          <a:xfrm>
            <a:off x="304800" y="4953000"/>
            <a:ext cx="1224643" cy="571500"/>
          </a:xfrm>
          <a:prstGeom prst="rect">
            <a:avLst/>
          </a:prstGeom>
        </p:spPr>
      </p:pic>
      <p:pic>
        <p:nvPicPr>
          <p:cNvPr id="14" name="Picture 13" descr="XML.jpg"/>
          <p:cNvPicPr>
            <a:picLocks noChangeAspect="1"/>
          </p:cNvPicPr>
          <p:nvPr/>
        </p:nvPicPr>
        <p:blipFill>
          <a:blip r:embed="rId11" cstate="print"/>
          <a:stretch>
            <a:fillRect/>
          </a:stretch>
        </p:blipFill>
        <p:spPr>
          <a:xfrm>
            <a:off x="228600" y="4038600"/>
            <a:ext cx="800100" cy="800100"/>
          </a:xfrm>
          <a:prstGeom prst="rect">
            <a:avLst/>
          </a:prstGeom>
        </p:spPr>
      </p:pic>
      <p:cxnSp>
        <p:nvCxnSpPr>
          <p:cNvPr id="16" name="Straight Arrow Connector 15"/>
          <p:cNvCxnSpPr/>
          <p:nvPr/>
        </p:nvCxnSpPr>
        <p:spPr>
          <a:xfrm>
            <a:off x="990600" y="1219200"/>
            <a:ext cx="1066800" cy="990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914400" y="2286000"/>
            <a:ext cx="9144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9" idx="3"/>
            <a:endCxn id="1027" idx="1"/>
          </p:cNvCxnSpPr>
          <p:nvPr/>
        </p:nvCxnSpPr>
        <p:spPr>
          <a:xfrm>
            <a:off x="918410" y="2770459"/>
            <a:ext cx="91039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1066800" y="3276600"/>
            <a:ext cx="7620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990600" y="3657600"/>
            <a:ext cx="83820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rot="5400000" flipH="1" flipV="1">
            <a:off x="990600" y="4267200"/>
            <a:ext cx="137160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30" name="Group 29"/>
          <p:cNvGrpSpPr/>
          <p:nvPr/>
        </p:nvGrpSpPr>
        <p:grpSpPr>
          <a:xfrm>
            <a:off x="1828800" y="2209800"/>
            <a:ext cx="914400" cy="1794513"/>
            <a:chOff x="2667000" y="2057400"/>
            <a:chExt cx="1524000" cy="1952512"/>
          </a:xfrm>
        </p:grpSpPr>
        <p:pic>
          <p:nvPicPr>
            <p:cNvPr id="1027" name="Picture 3" descr="C:\Users\kearmstr\AppData\Local\Microsoft\Windows\Temporary Internet Files\Content.IE5\RF81OWBQ\MC900048283[1].wmf"/>
            <p:cNvPicPr>
              <a:picLocks noChangeAspect="1" noChangeArrowheads="1"/>
            </p:cNvPicPr>
            <p:nvPr/>
          </p:nvPicPr>
          <p:blipFill>
            <a:blip r:embed="rId8" cstate="print"/>
            <a:srcRect/>
            <a:stretch>
              <a:fillRect/>
            </a:stretch>
          </p:blipFill>
          <p:spPr bwMode="auto">
            <a:xfrm>
              <a:off x="2667000" y="2057400"/>
              <a:ext cx="1524000" cy="1883317"/>
            </a:xfrm>
            <a:prstGeom prst="rect">
              <a:avLst/>
            </a:prstGeom>
            <a:noFill/>
          </p:spPr>
        </p:pic>
        <p:sp>
          <p:nvSpPr>
            <p:cNvPr id="29" name="TextBox 28"/>
            <p:cNvSpPr txBox="1"/>
            <p:nvPr/>
          </p:nvSpPr>
          <p:spPr>
            <a:xfrm>
              <a:off x="2794000" y="2971800"/>
              <a:ext cx="1270000" cy="1038112"/>
            </a:xfrm>
            <a:prstGeom prst="rect">
              <a:avLst/>
            </a:prstGeom>
            <a:noFill/>
          </p:spPr>
          <p:txBody>
            <a:bodyPr wrap="square" rtlCol="0">
              <a:spAutoFit/>
            </a:bodyPr>
            <a:lstStyle/>
            <a:p>
              <a:pPr algn="ctr"/>
              <a:r>
                <a:rPr lang="en-US" dirty="0" smtClean="0">
                  <a:solidFill>
                    <a:schemeClr val="accent1">
                      <a:lumMod val="75000"/>
                    </a:schemeClr>
                  </a:solidFill>
                  <a:latin typeface="Arial" panose="020B0604020202020204" pitchFamily="34" charset="0"/>
                </a:rPr>
                <a:t>DW</a:t>
              </a:r>
              <a:endParaRPr lang="en-US" dirty="0">
                <a:solidFill>
                  <a:schemeClr val="accent1">
                    <a:lumMod val="75000"/>
                  </a:schemeClr>
                </a:solidFill>
                <a:latin typeface="Arial" panose="020B0604020202020204" pitchFamily="34" charset="0"/>
              </a:endParaRPr>
            </a:p>
          </p:txBody>
        </p:sp>
      </p:grpSp>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48600" y="152929"/>
            <a:ext cx="1095400" cy="1337241"/>
          </a:xfrm>
          <a:prstGeom prst="rect">
            <a:avLst/>
          </a:prstGeom>
        </p:spPr>
      </p:pic>
      <p:pic>
        <p:nvPicPr>
          <p:cNvPr id="40" name="Picture 39" descr="portal.jpg"/>
          <p:cNvPicPr>
            <a:picLocks noChangeAspect="1"/>
          </p:cNvPicPr>
          <p:nvPr/>
        </p:nvPicPr>
        <p:blipFill>
          <a:blip r:embed="rId13" cstate="print"/>
          <a:stretch>
            <a:fillRect/>
          </a:stretch>
        </p:blipFill>
        <p:spPr>
          <a:xfrm>
            <a:off x="6477000" y="1676400"/>
            <a:ext cx="914400" cy="3733800"/>
          </a:xfrm>
          <a:prstGeom prst="rect">
            <a:avLst/>
          </a:prstGeom>
        </p:spPr>
      </p:pic>
      <p:pic>
        <p:nvPicPr>
          <p:cNvPr id="48" name="Picture 47" descr="user.jpg"/>
          <p:cNvPicPr>
            <a:picLocks noChangeAspect="1"/>
          </p:cNvPicPr>
          <p:nvPr/>
        </p:nvPicPr>
        <p:blipFill>
          <a:blip r:embed="rId4" cstate="print"/>
          <a:stretch>
            <a:fillRect/>
          </a:stretch>
        </p:blipFill>
        <p:spPr>
          <a:xfrm>
            <a:off x="8173885" y="536094"/>
            <a:ext cx="789115" cy="1169045"/>
          </a:xfrm>
          <a:prstGeom prst="rect">
            <a:avLst/>
          </a:prstGeom>
        </p:spPr>
      </p:pic>
      <p:cxnSp>
        <p:nvCxnSpPr>
          <p:cNvPr id="36" name="Straight Arrow Connector 35"/>
          <p:cNvCxnSpPr/>
          <p:nvPr/>
        </p:nvCxnSpPr>
        <p:spPr>
          <a:xfrm>
            <a:off x="7391400" y="48006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a:endCxn id="48" idx="2"/>
          </p:cNvCxnSpPr>
          <p:nvPr/>
        </p:nvCxnSpPr>
        <p:spPr>
          <a:xfrm flipV="1">
            <a:off x="7259485" y="1705139"/>
            <a:ext cx="1308958" cy="126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5410200" y="897749"/>
            <a:ext cx="2638400" cy="3976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6248400" y="1229380"/>
            <a:ext cx="1371600" cy="523220"/>
          </a:xfrm>
          <a:prstGeom prst="rect">
            <a:avLst/>
          </a:prstGeom>
          <a:noFill/>
        </p:spPr>
        <p:txBody>
          <a:bodyPr wrap="square" rtlCol="0">
            <a:spAutoFit/>
          </a:bodyPr>
          <a:lstStyle/>
          <a:p>
            <a:pPr algn="ctr"/>
            <a:r>
              <a:rPr lang="en-US" sz="1400" dirty="0" smtClean="0"/>
              <a:t>SharePoint Portal</a:t>
            </a:r>
            <a:endParaRPr lang="en-US" sz="1400" dirty="0"/>
          </a:p>
        </p:txBody>
      </p:sp>
      <p:cxnSp>
        <p:nvCxnSpPr>
          <p:cNvPr id="55" name="Straight Arrow Connector 54"/>
          <p:cNvCxnSpPr>
            <a:stCxn id="28" idx="3"/>
          </p:cNvCxnSpPr>
          <p:nvPr/>
        </p:nvCxnSpPr>
        <p:spPr>
          <a:xfrm flipV="1">
            <a:off x="4419600" y="3048000"/>
            <a:ext cx="990600" cy="381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104" name="Group 103"/>
          <p:cNvGrpSpPr/>
          <p:nvPr/>
        </p:nvGrpSpPr>
        <p:grpSpPr>
          <a:xfrm>
            <a:off x="4419600" y="3429000"/>
            <a:ext cx="1524000" cy="990600"/>
            <a:chOff x="4419600" y="3429000"/>
            <a:chExt cx="1524000" cy="990600"/>
          </a:xfrm>
        </p:grpSpPr>
        <p:pic>
          <p:nvPicPr>
            <p:cNvPr id="41" name="Picture 40" descr="rptoutput.jpg"/>
            <p:cNvPicPr>
              <a:picLocks noChangeAspect="1"/>
            </p:cNvPicPr>
            <p:nvPr/>
          </p:nvPicPr>
          <p:blipFill>
            <a:blip r:embed="rId14" cstate="print"/>
            <a:stretch>
              <a:fillRect/>
            </a:stretch>
          </p:blipFill>
          <p:spPr>
            <a:xfrm>
              <a:off x="4953000" y="3429000"/>
              <a:ext cx="990600" cy="990600"/>
            </a:xfrm>
            <a:prstGeom prst="rect">
              <a:avLst/>
            </a:prstGeom>
          </p:spPr>
        </p:pic>
        <p:cxnSp>
          <p:nvCxnSpPr>
            <p:cNvPr id="35" name="Straight Arrow Connector 34"/>
            <p:cNvCxnSpPr>
              <a:stCxn id="28" idx="3"/>
            </p:cNvCxnSpPr>
            <p:nvPr/>
          </p:nvCxnSpPr>
          <p:spPr>
            <a:xfrm>
              <a:off x="4419600" y="3429619"/>
              <a:ext cx="838200" cy="3041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31" idx="3"/>
            </p:cNvCxnSpPr>
            <p:nvPr/>
          </p:nvCxnSpPr>
          <p:spPr>
            <a:xfrm flipV="1">
              <a:off x="4419600" y="4191000"/>
              <a:ext cx="609600" cy="538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cxnSp>
        <p:nvCxnSpPr>
          <p:cNvPr id="75" name="Straight Arrow Connector 74"/>
          <p:cNvCxnSpPr/>
          <p:nvPr/>
        </p:nvCxnSpPr>
        <p:spPr>
          <a:xfrm>
            <a:off x="6019800" y="28194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5791200" y="39624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7" name="Picture 6" descr="cubes.jpg"/>
          <p:cNvPicPr>
            <a:picLocks noChangeAspect="1"/>
          </p:cNvPicPr>
          <p:nvPr/>
        </p:nvPicPr>
        <p:blipFill>
          <a:blip r:embed="rId15" cstate="print"/>
          <a:stretch>
            <a:fillRect/>
          </a:stretch>
        </p:blipFill>
        <p:spPr>
          <a:xfrm>
            <a:off x="3429000" y="1066800"/>
            <a:ext cx="1920240" cy="1600200"/>
          </a:xfrm>
          <a:prstGeom prst="rect">
            <a:avLst/>
          </a:prstGeom>
        </p:spPr>
      </p:pic>
      <p:cxnSp>
        <p:nvCxnSpPr>
          <p:cNvPr id="56" name="Straight Arrow Connector 55"/>
          <p:cNvCxnSpPr/>
          <p:nvPr/>
        </p:nvCxnSpPr>
        <p:spPr>
          <a:xfrm rot="16200000" flipH="1">
            <a:off x="4953000" y="2057400"/>
            <a:ext cx="60960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V="1">
            <a:off x="2743200" y="2286000"/>
            <a:ext cx="7620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85" name="Picture 84" descr="sqlserver.png"/>
          <p:cNvPicPr>
            <a:picLocks noChangeAspect="1"/>
          </p:cNvPicPr>
          <p:nvPr/>
        </p:nvPicPr>
        <p:blipFill>
          <a:blip r:embed="rId16" cstate="print"/>
          <a:stretch>
            <a:fillRect/>
          </a:stretch>
        </p:blipFill>
        <p:spPr>
          <a:xfrm>
            <a:off x="1905000" y="5334000"/>
            <a:ext cx="2105025" cy="914400"/>
          </a:xfrm>
          <a:prstGeom prst="rect">
            <a:avLst/>
          </a:prstGeom>
        </p:spPr>
      </p:pic>
      <p:pic>
        <p:nvPicPr>
          <p:cNvPr id="88" name="Picture 87" descr="user.jpg"/>
          <p:cNvPicPr>
            <a:picLocks noChangeAspect="1"/>
          </p:cNvPicPr>
          <p:nvPr/>
        </p:nvPicPr>
        <p:blipFill>
          <a:blip r:embed="rId4" cstate="print"/>
          <a:stretch>
            <a:fillRect/>
          </a:stretch>
        </p:blipFill>
        <p:spPr>
          <a:xfrm>
            <a:off x="8354885" y="1905000"/>
            <a:ext cx="789115" cy="819150"/>
          </a:xfrm>
          <a:prstGeom prst="rect">
            <a:avLst/>
          </a:prstGeom>
        </p:spPr>
      </p:pic>
      <p:pic>
        <p:nvPicPr>
          <p:cNvPr id="89" name="Picture 88" descr="user.jpg"/>
          <p:cNvPicPr>
            <a:picLocks noChangeAspect="1"/>
          </p:cNvPicPr>
          <p:nvPr/>
        </p:nvPicPr>
        <p:blipFill>
          <a:blip r:embed="rId4" cstate="print"/>
          <a:stretch>
            <a:fillRect/>
          </a:stretch>
        </p:blipFill>
        <p:spPr>
          <a:xfrm>
            <a:off x="8354885" y="3810000"/>
            <a:ext cx="789115" cy="819150"/>
          </a:xfrm>
          <a:prstGeom prst="rect">
            <a:avLst/>
          </a:prstGeom>
        </p:spPr>
      </p:pic>
      <p:pic>
        <p:nvPicPr>
          <p:cNvPr id="90" name="Picture 89" descr="user.jpg"/>
          <p:cNvPicPr>
            <a:picLocks noChangeAspect="1"/>
          </p:cNvPicPr>
          <p:nvPr/>
        </p:nvPicPr>
        <p:blipFill>
          <a:blip r:embed="rId4" cstate="print"/>
          <a:stretch>
            <a:fillRect/>
          </a:stretch>
        </p:blipFill>
        <p:spPr>
          <a:xfrm>
            <a:off x="8354885" y="2819400"/>
            <a:ext cx="789115" cy="819150"/>
          </a:xfrm>
          <a:prstGeom prst="rect">
            <a:avLst/>
          </a:prstGeom>
        </p:spPr>
      </p:pic>
      <p:cxnSp>
        <p:nvCxnSpPr>
          <p:cNvPr id="91" name="Straight Arrow Connector 90"/>
          <p:cNvCxnSpPr/>
          <p:nvPr/>
        </p:nvCxnSpPr>
        <p:spPr>
          <a:xfrm>
            <a:off x="7391400" y="41148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a:xfrm>
            <a:off x="7391400" y="31242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a:off x="7391400" y="22098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83" name="Picture 82" descr="msoffice.png"/>
          <p:cNvPicPr>
            <a:picLocks noChangeAspect="1"/>
          </p:cNvPicPr>
          <p:nvPr/>
        </p:nvPicPr>
        <p:blipFill>
          <a:blip r:embed="rId17" cstate="print"/>
          <a:stretch>
            <a:fillRect/>
          </a:stretch>
        </p:blipFill>
        <p:spPr>
          <a:xfrm>
            <a:off x="7391400" y="2743200"/>
            <a:ext cx="2105025" cy="914400"/>
          </a:xfrm>
          <a:prstGeom prst="rect">
            <a:avLst/>
          </a:prstGeom>
        </p:spPr>
      </p:pic>
      <p:grpSp>
        <p:nvGrpSpPr>
          <p:cNvPr id="102" name="Group 101"/>
          <p:cNvGrpSpPr/>
          <p:nvPr/>
        </p:nvGrpSpPr>
        <p:grpSpPr>
          <a:xfrm>
            <a:off x="2667000" y="3886200"/>
            <a:ext cx="1905000" cy="751820"/>
            <a:chOff x="2667000" y="3733800"/>
            <a:chExt cx="1905000" cy="751820"/>
          </a:xfrm>
        </p:grpSpPr>
        <p:pic>
          <p:nvPicPr>
            <p:cNvPr id="31" name="Picture 3" descr="C:\Users\kearmstr\AppData\Local\Microsoft\Windows\Temporary Internet Files\Content.IE5\RF81OWBQ\MC900048283[1].wmf"/>
            <p:cNvPicPr>
              <a:picLocks noChangeAspect="1" noChangeArrowheads="1"/>
            </p:cNvPicPr>
            <p:nvPr/>
          </p:nvPicPr>
          <p:blipFill>
            <a:blip r:embed="rId8" cstate="print"/>
            <a:srcRect/>
            <a:stretch>
              <a:fillRect/>
            </a:stretch>
          </p:blipFill>
          <p:spPr bwMode="auto">
            <a:xfrm>
              <a:off x="3962400" y="3810000"/>
              <a:ext cx="457200" cy="564996"/>
            </a:xfrm>
            <a:prstGeom prst="rect">
              <a:avLst/>
            </a:prstGeom>
            <a:noFill/>
          </p:spPr>
        </p:pic>
        <p:cxnSp>
          <p:nvCxnSpPr>
            <p:cNvPr id="34" name="Straight Arrow Connector 33"/>
            <p:cNvCxnSpPr>
              <a:endCxn id="31" idx="1"/>
            </p:cNvCxnSpPr>
            <p:nvPr/>
          </p:nvCxnSpPr>
          <p:spPr>
            <a:xfrm>
              <a:off x="2667000" y="3733800"/>
              <a:ext cx="1295400" cy="3586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3810000" y="3962400"/>
              <a:ext cx="762000" cy="523220"/>
            </a:xfrm>
            <a:prstGeom prst="rect">
              <a:avLst/>
            </a:prstGeom>
            <a:noFill/>
          </p:spPr>
          <p:txBody>
            <a:bodyPr wrap="square" rtlCol="0">
              <a:spAutoFit/>
            </a:bodyPr>
            <a:lstStyle/>
            <a:p>
              <a:pPr algn="ctr"/>
              <a:r>
                <a:rPr lang="en-US" dirty="0" smtClean="0">
                  <a:solidFill>
                    <a:schemeClr val="accent1">
                      <a:lumMod val="75000"/>
                    </a:schemeClr>
                  </a:solidFill>
                  <a:latin typeface="Arial" panose="020B0604020202020204" pitchFamily="34" charset="0"/>
                </a:rPr>
                <a:t>DM</a:t>
              </a:r>
              <a:endParaRPr lang="en-US" dirty="0">
                <a:solidFill>
                  <a:schemeClr val="accent1">
                    <a:lumMod val="75000"/>
                  </a:schemeClr>
                </a:solidFill>
                <a:latin typeface="Arial" panose="020B0604020202020204" pitchFamily="34" charset="0"/>
              </a:endParaRPr>
            </a:p>
          </p:txBody>
        </p:sp>
      </p:grpSp>
      <p:grpSp>
        <p:nvGrpSpPr>
          <p:cNvPr id="103" name="Group 102"/>
          <p:cNvGrpSpPr/>
          <p:nvPr/>
        </p:nvGrpSpPr>
        <p:grpSpPr>
          <a:xfrm>
            <a:off x="2743200" y="2895600"/>
            <a:ext cx="1828800" cy="904220"/>
            <a:chOff x="2743200" y="2895600"/>
            <a:chExt cx="1828800" cy="904220"/>
          </a:xfrm>
        </p:grpSpPr>
        <p:pic>
          <p:nvPicPr>
            <p:cNvPr id="28" name="Picture 3" descr="C:\Users\kearmstr\AppData\Local\Microsoft\Windows\Temporary Internet Files\Content.IE5\RF81OWBQ\MC900048283[1].wmf"/>
            <p:cNvPicPr>
              <a:picLocks noChangeAspect="1" noChangeArrowheads="1"/>
            </p:cNvPicPr>
            <p:nvPr/>
          </p:nvPicPr>
          <p:blipFill>
            <a:blip r:embed="rId8" cstate="print"/>
            <a:srcRect/>
            <a:stretch>
              <a:fillRect/>
            </a:stretch>
          </p:blipFill>
          <p:spPr bwMode="auto">
            <a:xfrm>
              <a:off x="3962400" y="3147121"/>
              <a:ext cx="457200" cy="564996"/>
            </a:xfrm>
            <a:prstGeom prst="rect">
              <a:avLst/>
            </a:prstGeom>
            <a:noFill/>
          </p:spPr>
        </p:pic>
        <p:cxnSp>
          <p:nvCxnSpPr>
            <p:cNvPr id="33" name="Straight Arrow Connector 32"/>
            <p:cNvCxnSpPr>
              <a:endCxn id="28" idx="1"/>
            </p:cNvCxnSpPr>
            <p:nvPr/>
          </p:nvCxnSpPr>
          <p:spPr>
            <a:xfrm>
              <a:off x="2743200" y="2895600"/>
              <a:ext cx="1219200" cy="5340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1" name="TextBox 100"/>
            <p:cNvSpPr txBox="1"/>
            <p:nvPr/>
          </p:nvSpPr>
          <p:spPr>
            <a:xfrm>
              <a:off x="3810000" y="3276600"/>
              <a:ext cx="762000" cy="523220"/>
            </a:xfrm>
            <a:prstGeom prst="rect">
              <a:avLst/>
            </a:prstGeom>
            <a:noFill/>
          </p:spPr>
          <p:txBody>
            <a:bodyPr wrap="square" rtlCol="0">
              <a:spAutoFit/>
            </a:bodyPr>
            <a:lstStyle/>
            <a:p>
              <a:pPr algn="ctr"/>
              <a:r>
                <a:rPr lang="en-US" dirty="0" smtClean="0">
                  <a:solidFill>
                    <a:schemeClr val="accent1">
                      <a:lumMod val="75000"/>
                    </a:schemeClr>
                  </a:solidFill>
                  <a:latin typeface="Arial" panose="020B0604020202020204" pitchFamily="34" charset="0"/>
                </a:rPr>
                <a:t>DM</a:t>
              </a:r>
              <a:endParaRPr lang="en-US" dirty="0">
                <a:solidFill>
                  <a:schemeClr val="accent1">
                    <a:lumMod val="75000"/>
                  </a:schemeClr>
                </a:solidFill>
                <a:latin typeface="Arial" panose="020B0604020202020204" pitchFamily="34" charset="0"/>
              </a:endParaRPr>
            </a:p>
          </p:txBody>
        </p:sp>
      </p:grpSp>
      <p:cxnSp>
        <p:nvCxnSpPr>
          <p:cNvPr id="106" name="Straight Arrow Connector 105"/>
          <p:cNvCxnSpPr>
            <a:endCxn id="41" idx="1"/>
          </p:cNvCxnSpPr>
          <p:nvPr/>
        </p:nvCxnSpPr>
        <p:spPr>
          <a:xfrm>
            <a:off x="2743200" y="3505200"/>
            <a:ext cx="2209800" cy="419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7" name="Title 1"/>
          <p:cNvSpPr txBox="1">
            <a:spLocks/>
          </p:cNvSpPr>
          <p:nvPr/>
        </p:nvSpPr>
        <p:spPr>
          <a:xfrm>
            <a:off x="628650" y="299711"/>
            <a:ext cx="7704667" cy="990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0" dirty="0" smtClean="0"/>
              <a:t>Ken’s Take on Microsoft’s BI Model</a:t>
            </a:r>
            <a:endParaRPr lang="en-US" b="0" dirty="0"/>
          </a:p>
        </p:txBody>
      </p:sp>
    </p:spTree>
    <p:extLst>
      <p:ext uri="{BB962C8B-B14F-4D97-AF65-F5344CB8AC3E}">
        <p14:creationId xmlns:p14="http://schemas.microsoft.com/office/powerpoint/2010/main" val="402744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7"/>
                                        </p:tgtEl>
                                      </p:cBhvr>
                                    </p:animEffect>
                                    <p:set>
                                      <p:cBhvr>
                                        <p:cTn id="7" dur="1" fill="hold">
                                          <p:stCondLst>
                                            <p:cond delay="499"/>
                                          </p:stCondLst>
                                        </p:cTn>
                                        <p:tgtEl>
                                          <p:spTgt spid="5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fade">
                                      <p:cBhvr>
                                        <p:cTn id="73"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fade">
                                      <p:cBhvr>
                                        <p:cTn id="78" dur="500"/>
                                        <p:tgtEl>
                                          <p:spTgt spid="7"/>
                                        </p:tgtEl>
                                      </p:cBhvr>
                                    </p:animEffect>
                                  </p:childTnLst>
                                </p:cTn>
                              </p:par>
                              <p:par>
                                <p:cTn id="79" presetID="10"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03"/>
                                        </p:tgtEl>
                                        <p:attrNameLst>
                                          <p:attrName>style.visibility</p:attrName>
                                        </p:attrNameLst>
                                      </p:cBhvr>
                                      <p:to>
                                        <p:strVal val="visible"/>
                                      </p:to>
                                    </p:set>
                                    <p:animEffect transition="in" filter="fade">
                                      <p:cBhvr>
                                        <p:cTn id="86" dur="500"/>
                                        <p:tgtEl>
                                          <p:spTgt spid="10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02"/>
                                        </p:tgtEl>
                                        <p:attrNameLst>
                                          <p:attrName>style.visibility</p:attrName>
                                        </p:attrNameLst>
                                      </p:cBhvr>
                                      <p:to>
                                        <p:strVal val="visible"/>
                                      </p:to>
                                    </p:set>
                                    <p:animEffect transition="in" filter="fade">
                                      <p:cBhvr>
                                        <p:cTn id="91" dur="500"/>
                                        <p:tgtEl>
                                          <p:spTgt spid="10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026"/>
                                        </p:tgtEl>
                                        <p:attrNameLst>
                                          <p:attrName>style.visibility</p:attrName>
                                        </p:attrNameLst>
                                      </p:cBhvr>
                                      <p:to>
                                        <p:strVal val="visible"/>
                                      </p:to>
                                    </p:set>
                                    <p:animEffect transition="in" filter="fade">
                                      <p:cBhvr>
                                        <p:cTn id="96" dur="500"/>
                                        <p:tgtEl>
                                          <p:spTgt spid="1026"/>
                                        </p:tgtEl>
                                      </p:cBhvr>
                                    </p:animEffect>
                                  </p:childTnLst>
                                </p:cTn>
                              </p:par>
                              <p:par>
                                <p:cTn id="97" presetID="10" presetClass="entr" presetSubtype="0" fill="hold" nodeType="with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fade">
                                      <p:cBhvr>
                                        <p:cTn id="99" dur="500"/>
                                        <p:tgtEl>
                                          <p:spTgt spid="55"/>
                                        </p:tgtEl>
                                      </p:cBhvr>
                                    </p:animEffect>
                                  </p:childTnLst>
                                </p:cTn>
                              </p:par>
                              <p:par>
                                <p:cTn id="100" presetID="10" presetClass="entr" presetSubtype="0" fill="hold" nodeType="withEffect">
                                  <p:stCondLst>
                                    <p:cond delay="0"/>
                                  </p:stCondLst>
                                  <p:childTnLst>
                                    <p:set>
                                      <p:cBhvr>
                                        <p:cTn id="101" dur="1" fill="hold">
                                          <p:stCondLst>
                                            <p:cond delay="0"/>
                                          </p:stCondLst>
                                        </p:cTn>
                                        <p:tgtEl>
                                          <p:spTgt spid="56"/>
                                        </p:tgtEl>
                                        <p:attrNameLst>
                                          <p:attrName>style.visibility</p:attrName>
                                        </p:attrNameLst>
                                      </p:cBhvr>
                                      <p:to>
                                        <p:strVal val="visible"/>
                                      </p:to>
                                    </p:set>
                                    <p:animEffect transition="in" filter="fade">
                                      <p:cBhvr>
                                        <p:cTn id="102" dur="500"/>
                                        <p:tgtEl>
                                          <p:spTgt spid="5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04"/>
                                        </p:tgtEl>
                                        <p:attrNameLst>
                                          <p:attrName>style.visibility</p:attrName>
                                        </p:attrNameLst>
                                      </p:cBhvr>
                                      <p:to>
                                        <p:strVal val="visible"/>
                                      </p:to>
                                    </p:set>
                                    <p:animEffect transition="in" filter="fade">
                                      <p:cBhvr>
                                        <p:cTn id="107" dur="500"/>
                                        <p:tgtEl>
                                          <p:spTgt spid="104"/>
                                        </p:tgtEl>
                                      </p:cBhvr>
                                    </p:animEffect>
                                  </p:childTnLst>
                                </p:cTn>
                              </p:par>
                              <p:par>
                                <p:cTn id="108" presetID="10" presetClass="entr" presetSubtype="0" fill="hold" nodeType="withEffect">
                                  <p:stCondLst>
                                    <p:cond delay="0"/>
                                  </p:stCondLst>
                                  <p:childTnLst>
                                    <p:set>
                                      <p:cBhvr>
                                        <p:cTn id="109" dur="1" fill="hold">
                                          <p:stCondLst>
                                            <p:cond delay="0"/>
                                          </p:stCondLst>
                                        </p:cTn>
                                        <p:tgtEl>
                                          <p:spTgt spid="106"/>
                                        </p:tgtEl>
                                        <p:attrNameLst>
                                          <p:attrName>style.visibility</p:attrName>
                                        </p:attrNameLst>
                                      </p:cBhvr>
                                      <p:to>
                                        <p:strVal val="visible"/>
                                      </p:to>
                                    </p:set>
                                    <p:animEffect transition="in" filter="fade">
                                      <p:cBhvr>
                                        <p:cTn id="110" dur="500"/>
                                        <p:tgtEl>
                                          <p:spTgt spid="106"/>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fade">
                                      <p:cBhvr>
                                        <p:cTn id="115" dur="500"/>
                                        <p:tgtEl>
                                          <p:spTgt spid="4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0"/>
                                        </p:tgtEl>
                                        <p:attrNameLst>
                                          <p:attrName>style.visibility</p:attrName>
                                        </p:attrNameLst>
                                      </p:cBhvr>
                                      <p:to>
                                        <p:strVal val="visible"/>
                                      </p:to>
                                    </p:set>
                                    <p:animEffect transition="in" filter="fade">
                                      <p:cBhvr>
                                        <p:cTn id="118" dur="500"/>
                                        <p:tgtEl>
                                          <p:spTgt spid="50"/>
                                        </p:tgtEl>
                                      </p:cBhvr>
                                    </p:animEffect>
                                  </p:childTnLst>
                                </p:cTn>
                              </p:par>
                              <p:par>
                                <p:cTn id="119" presetID="10" presetClass="entr" presetSubtype="0" fill="hold" nodeType="withEffect">
                                  <p:stCondLst>
                                    <p:cond delay="0"/>
                                  </p:stCondLst>
                                  <p:childTnLst>
                                    <p:set>
                                      <p:cBhvr>
                                        <p:cTn id="120" dur="1" fill="hold">
                                          <p:stCondLst>
                                            <p:cond delay="0"/>
                                          </p:stCondLst>
                                        </p:cTn>
                                        <p:tgtEl>
                                          <p:spTgt spid="75"/>
                                        </p:tgtEl>
                                        <p:attrNameLst>
                                          <p:attrName>style.visibility</p:attrName>
                                        </p:attrNameLst>
                                      </p:cBhvr>
                                      <p:to>
                                        <p:strVal val="visible"/>
                                      </p:to>
                                    </p:set>
                                    <p:animEffect transition="in" filter="fade">
                                      <p:cBhvr>
                                        <p:cTn id="121" dur="500"/>
                                        <p:tgtEl>
                                          <p:spTgt spid="75"/>
                                        </p:tgtEl>
                                      </p:cBhvr>
                                    </p:animEffect>
                                  </p:childTnLst>
                                </p:cTn>
                              </p:par>
                              <p:par>
                                <p:cTn id="122" presetID="10" presetClass="entr" presetSubtype="0" fill="hold" nodeType="withEffect">
                                  <p:stCondLst>
                                    <p:cond delay="0"/>
                                  </p:stCondLst>
                                  <p:childTnLst>
                                    <p:set>
                                      <p:cBhvr>
                                        <p:cTn id="123" dur="1" fill="hold">
                                          <p:stCondLst>
                                            <p:cond delay="0"/>
                                          </p:stCondLst>
                                        </p:cTn>
                                        <p:tgtEl>
                                          <p:spTgt spid="78"/>
                                        </p:tgtEl>
                                        <p:attrNameLst>
                                          <p:attrName>style.visibility</p:attrName>
                                        </p:attrNameLst>
                                      </p:cBhvr>
                                      <p:to>
                                        <p:strVal val="visible"/>
                                      </p:to>
                                    </p:set>
                                    <p:animEffect transition="in" filter="fade">
                                      <p:cBhvr>
                                        <p:cTn id="124" dur="500"/>
                                        <p:tgtEl>
                                          <p:spTgt spid="78"/>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39"/>
                                        </p:tgtEl>
                                        <p:attrNameLst>
                                          <p:attrName>style.visibility</p:attrName>
                                        </p:attrNameLst>
                                      </p:cBhvr>
                                      <p:to>
                                        <p:strVal val="visible"/>
                                      </p:to>
                                    </p:set>
                                    <p:animEffect transition="in" filter="fade">
                                      <p:cBhvr>
                                        <p:cTn id="129"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48"/>
                                        </p:tgtEl>
                                        <p:attrNameLst>
                                          <p:attrName>style.visibility</p:attrName>
                                        </p:attrNameLst>
                                      </p:cBhvr>
                                      <p:to>
                                        <p:strVal val="visible"/>
                                      </p:to>
                                    </p:set>
                                    <p:animEffect transition="in" filter="fade">
                                      <p:cBhvr>
                                        <p:cTn id="134" dur="500"/>
                                        <p:tgtEl>
                                          <p:spTgt spid="48"/>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fade">
                                      <p:cBhvr>
                                        <p:cTn id="139" dur="500"/>
                                        <p:tgtEl>
                                          <p:spTgt spid="38"/>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37"/>
                                        </p:tgtEl>
                                        <p:attrNameLst>
                                          <p:attrName>style.visibility</p:attrName>
                                        </p:attrNameLst>
                                      </p:cBhvr>
                                      <p:to>
                                        <p:strVal val="visible"/>
                                      </p:to>
                                    </p:set>
                                    <p:animEffect transition="in" filter="fade">
                                      <p:cBhvr>
                                        <p:cTn id="144" dur="500"/>
                                        <p:tgtEl>
                                          <p:spTgt spid="37"/>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47"/>
                                        </p:tgtEl>
                                        <p:attrNameLst>
                                          <p:attrName>style.visibility</p:attrName>
                                        </p:attrNameLst>
                                      </p:cBhvr>
                                      <p:to>
                                        <p:strVal val="visible"/>
                                      </p:to>
                                    </p:set>
                                    <p:animEffect transition="in" filter="fade">
                                      <p:cBhvr>
                                        <p:cTn id="149" dur="500"/>
                                        <p:tgtEl>
                                          <p:spTgt spid="47"/>
                                        </p:tgtEl>
                                      </p:cBhvr>
                                    </p:animEffect>
                                  </p:childTnLst>
                                </p:cTn>
                              </p:par>
                              <p:par>
                                <p:cTn id="150" presetID="10" presetClass="entr" presetSubtype="0" fill="hold" nodeType="withEffect">
                                  <p:stCondLst>
                                    <p:cond delay="0"/>
                                  </p:stCondLst>
                                  <p:childTnLst>
                                    <p:set>
                                      <p:cBhvr>
                                        <p:cTn id="151" dur="1" fill="hold">
                                          <p:stCondLst>
                                            <p:cond delay="0"/>
                                          </p:stCondLst>
                                        </p:cTn>
                                        <p:tgtEl>
                                          <p:spTgt spid="89"/>
                                        </p:tgtEl>
                                        <p:attrNameLst>
                                          <p:attrName>style.visibility</p:attrName>
                                        </p:attrNameLst>
                                      </p:cBhvr>
                                      <p:to>
                                        <p:strVal val="visible"/>
                                      </p:to>
                                    </p:set>
                                    <p:animEffect transition="in" filter="fade">
                                      <p:cBhvr>
                                        <p:cTn id="152" dur="500"/>
                                        <p:tgtEl>
                                          <p:spTgt spid="89"/>
                                        </p:tgtEl>
                                      </p:cBhvr>
                                    </p:animEffect>
                                  </p:childTnLst>
                                </p:cTn>
                              </p:par>
                              <p:par>
                                <p:cTn id="153" presetID="10" presetClass="entr" presetSubtype="0" fill="hold" nodeType="withEffect">
                                  <p:stCondLst>
                                    <p:cond delay="0"/>
                                  </p:stCondLst>
                                  <p:childTnLst>
                                    <p:set>
                                      <p:cBhvr>
                                        <p:cTn id="154" dur="1" fill="hold">
                                          <p:stCondLst>
                                            <p:cond delay="0"/>
                                          </p:stCondLst>
                                        </p:cTn>
                                        <p:tgtEl>
                                          <p:spTgt spid="90"/>
                                        </p:tgtEl>
                                        <p:attrNameLst>
                                          <p:attrName>style.visibility</p:attrName>
                                        </p:attrNameLst>
                                      </p:cBhvr>
                                      <p:to>
                                        <p:strVal val="visible"/>
                                      </p:to>
                                    </p:set>
                                    <p:animEffect transition="in" filter="fade">
                                      <p:cBhvr>
                                        <p:cTn id="155" dur="500"/>
                                        <p:tgtEl>
                                          <p:spTgt spid="90"/>
                                        </p:tgtEl>
                                      </p:cBhvr>
                                    </p:animEffect>
                                  </p:childTnLst>
                                </p:cTn>
                              </p:par>
                              <p:par>
                                <p:cTn id="156" presetID="10" presetClass="entr" presetSubtype="0" fill="hold" nodeType="withEffect">
                                  <p:stCondLst>
                                    <p:cond delay="0"/>
                                  </p:stCondLst>
                                  <p:childTnLst>
                                    <p:set>
                                      <p:cBhvr>
                                        <p:cTn id="157" dur="1" fill="hold">
                                          <p:stCondLst>
                                            <p:cond delay="0"/>
                                          </p:stCondLst>
                                        </p:cTn>
                                        <p:tgtEl>
                                          <p:spTgt spid="88"/>
                                        </p:tgtEl>
                                        <p:attrNameLst>
                                          <p:attrName>style.visibility</p:attrName>
                                        </p:attrNameLst>
                                      </p:cBhvr>
                                      <p:to>
                                        <p:strVal val="visible"/>
                                      </p:to>
                                    </p:set>
                                    <p:animEffect transition="in" filter="fade">
                                      <p:cBhvr>
                                        <p:cTn id="158" dur="500"/>
                                        <p:tgtEl>
                                          <p:spTgt spid="88"/>
                                        </p:tgtEl>
                                      </p:cBhvr>
                                    </p:animEffect>
                                  </p:childTnLst>
                                </p:cTn>
                              </p:par>
                              <p:par>
                                <p:cTn id="159" presetID="10" presetClass="entr" presetSubtype="0" fill="hold" nodeType="withEffect">
                                  <p:stCondLst>
                                    <p:cond delay="0"/>
                                  </p:stCondLst>
                                  <p:childTnLst>
                                    <p:set>
                                      <p:cBhvr>
                                        <p:cTn id="160" dur="1" fill="hold">
                                          <p:stCondLst>
                                            <p:cond delay="0"/>
                                          </p:stCondLst>
                                        </p:cTn>
                                        <p:tgtEl>
                                          <p:spTgt spid="36"/>
                                        </p:tgtEl>
                                        <p:attrNameLst>
                                          <p:attrName>style.visibility</p:attrName>
                                        </p:attrNameLst>
                                      </p:cBhvr>
                                      <p:to>
                                        <p:strVal val="visible"/>
                                      </p:to>
                                    </p:set>
                                    <p:animEffect transition="in" filter="fade">
                                      <p:cBhvr>
                                        <p:cTn id="161" dur="2000"/>
                                        <p:tgtEl>
                                          <p:spTgt spid="36"/>
                                        </p:tgtEl>
                                      </p:cBhvr>
                                    </p:animEffect>
                                  </p:childTnLst>
                                </p:cTn>
                              </p:par>
                              <p:par>
                                <p:cTn id="162" presetID="10" presetClass="entr" presetSubtype="0" fill="hold" nodeType="withEffect">
                                  <p:stCondLst>
                                    <p:cond delay="0"/>
                                  </p:stCondLst>
                                  <p:childTnLst>
                                    <p:set>
                                      <p:cBhvr>
                                        <p:cTn id="163" dur="1" fill="hold">
                                          <p:stCondLst>
                                            <p:cond delay="0"/>
                                          </p:stCondLst>
                                        </p:cTn>
                                        <p:tgtEl>
                                          <p:spTgt spid="91"/>
                                        </p:tgtEl>
                                        <p:attrNameLst>
                                          <p:attrName>style.visibility</p:attrName>
                                        </p:attrNameLst>
                                      </p:cBhvr>
                                      <p:to>
                                        <p:strVal val="visible"/>
                                      </p:to>
                                    </p:set>
                                    <p:animEffect transition="in" filter="fade">
                                      <p:cBhvr>
                                        <p:cTn id="164" dur="500"/>
                                        <p:tgtEl>
                                          <p:spTgt spid="91"/>
                                        </p:tgtEl>
                                      </p:cBhvr>
                                    </p:animEffect>
                                  </p:childTnLst>
                                </p:cTn>
                              </p:par>
                              <p:par>
                                <p:cTn id="165" presetID="10" presetClass="entr" presetSubtype="0" fill="hold" nodeType="withEffect">
                                  <p:stCondLst>
                                    <p:cond delay="0"/>
                                  </p:stCondLst>
                                  <p:childTnLst>
                                    <p:set>
                                      <p:cBhvr>
                                        <p:cTn id="166" dur="1" fill="hold">
                                          <p:stCondLst>
                                            <p:cond delay="0"/>
                                          </p:stCondLst>
                                        </p:cTn>
                                        <p:tgtEl>
                                          <p:spTgt spid="92"/>
                                        </p:tgtEl>
                                        <p:attrNameLst>
                                          <p:attrName>style.visibility</p:attrName>
                                        </p:attrNameLst>
                                      </p:cBhvr>
                                      <p:to>
                                        <p:strVal val="visible"/>
                                      </p:to>
                                    </p:set>
                                    <p:animEffect transition="in" filter="fade">
                                      <p:cBhvr>
                                        <p:cTn id="167" dur="500"/>
                                        <p:tgtEl>
                                          <p:spTgt spid="92"/>
                                        </p:tgtEl>
                                      </p:cBhvr>
                                    </p:animEffect>
                                  </p:childTnLst>
                                </p:cTn>
                              </p:par>
                              <p:par>
                                <p:cTn id="168" presetID="10" presetClass="entr" presetSubtype="0" fill="hold" nodeType="withEffect">
                                  <p:stCondLst>
                                    <p:cond delay="0"/>
                                  </p:stCondLst>
                                  <p:childTnLst>
                                    <p:set>
                                      <p:cBhvr>
                                        <p:cTn id="169" dur="1" fill="hold">
                                          <p:stCondLst>
                                            <p:cond delay="0"/>
                                          </p:stCondLst>
                                        </p:cTn>
                                        <p:tgtEl>
                                          <p:spTgt spid="93"/>
                                        </p:tgtEl>
                                        <p:attrNameLst>
                                          <p:attrName>style.visibility</p:attrName>
                                        </p:attrNameLst>
                                      </p:cBhvr>
                                      <p:to>
                                        <p:strVal val="visible"/>
                                      </p:to>
                                    </p:set>
                                    <p:animEffect transition="in" filter="fade">
                                      <p:cBhvr>
                                        <p:cTn id="170" dur="500"/>
                                        <p:tgtEl>
                                          <p:spTgt spid="93"/>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85"/>
                                        </p:tgtEl>
                                        <p:attrNameLst>
                                          <p:attrName>style.visibility</p:attrName>
                                        </p:attrNameLst>
                                      </p:cBhvr>
                                      <p:to>
                                        <p:strVal val="visible"/>
                                      </p:to>
                                    </p:set>
                                    <p:animEffect transition="in" filter="fade">
                                      <p:cBhvr>
                                        <p:cTn id="175" dur="500"/>
                                        <p:tgtEl>
                                          <p:spTgt spid="85"/>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nodeType="clickEffect">
                                  <p:stCondLst>
                                    <p:cond delay="0"/>
                                  </p:stCondLst>
                                  <p:childTnLst>
                                    <p:set>
                                      <p:cBhvr>
                                        <p:cTn id="179" dur="1" fill="hold">
                                          <p:stCondLst>
                                            <p:cond delay="0"/>
                                          </p:stCondLst>
                                        </p:cTn>
                                        <p:tgtEl>
                                          <p:spTgt spid="84"/>
                                        </p:tgtEl>
                                        <p:attrNameLst>
                                          <p:attrName>style.visibility</p:attrName>
                                        </p:attrNameLst>
                                      </p:cBhvr>
                                      <p:to>
                                        <p:strVal val="visible"/>
                                      </p:to>
                                    </p:set>
                                    <p:animEffect transition="in" filter="fade">
                                      <p:cBhvr>
                                        <p:cTn id="180" dur="500"/>
                                        <p:tgtEl>
                                          <p:spTgt spid="84"/>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nodeType="clickEffect">
                                  <p:stCondLst>
                                    <p:cond delay="0"/>
                                  </p:stCondLst>
                                  <p:childTnLst>
                                    <p:set>
                                      <p:cBhvr>
                                        <p:cTn id="184" dur="1" fill="hold">
                                          <p:stCondLst>
                                            <p:cond delay="0"/>
                                          </p:stCondLst>
                                        </p:cTn>
                                        <p:tgtEl>
                                          <p:spTgt spid="83"/>
                                        </p:tgtEl>
                                        <p:attrNameLst>
                                          <p:attrName>style.visibility</p:attrName>
                                        </p:attrNameLst>
                                      </p:cBhvr>
                                      <p:to>
                                        <p:strVal val="visible"/>
                                      </p:to>
                                    </p:set>
                                    <p:animEffect transition="in" filter="fade">
                                      <p:cBhvr>
                                        <p:cTn id="185" dur="500"/>
                                        <p:tgtEl>
                                          <p:spTgt spid="83"/>
                                        </p:tgtEl>
                                      </p:cBhvr>
                                    </p:animEffect>
                                  </p:childTnLst>
                                </p:cTn>
                              </p:par>
                              <p:par>
                                <p:cTn id="186" presetID="10" presetClass="entr" presetSubtype="0" fill="hold" nodeType="withEffect">
                                  <p:stCondLst>
                                    <p:cond delay="0"/>
                                  </p:stCondLst>
                                  <p:childTnLst>
                                    <p:set>
                                      <p:cBhvr>
                                        <p:cTn id="187" dur="1" fill="hold">
                                          <p:stCondLst>
                                            <p:cond delay="0"/>
                                          </p:stCondLst>
                                        </p:cTn>
                                        <p:tgtEl>
                                          <p:spTgt spid="106"/>
                                        </p:tgtEl>
                                        <p:attrNameLst>
                                          <p:attrName>style.visibility</p:attrName>
                                        </p:attrNameLst>
                                      </p:cBhvr>
                                      <p:to>
                                        <p:strVal val="visible"/>
                                      </p:to>
                                    </p:set>
                                    <p:animEffect transition="in" filter="fade">
                                      <p:cBhvr>
                                        <p:cTn id="18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0" grpId="0"/>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Components in a BI Architecture</a:t>
            </a:r>
            <a:endParaRPr lang="en-US" dirty="0"/>
          </a:p>
        </p:txBody>
      </p:sp>
      <p:sp>
        <p:nvSpPr>
          <p:cNvPr id="48130" name="Content Placeholder 2"/>
          <p:cNvSpPr>
            <a:spLocks noGrp="1"/>
          </p:cNvSpPr>
          <p:nvPr>
            <p:ph idx="1"/>
          </p:nvPr>
        </p:nvSpPr>
        <p:spPr>
          <a:xfrm>
            <a:off x="1182688" y="1524000"/>
            <a:ext cx="7961312" cy="4800600"/>
          </a:xfrm>
        </p:spPr>
        <p:txBody>
          <a:bodyPr>
            <a:normAutofit lnSpcReduction="10000"/>
          </a:bodyPr>
          <a:lstStyle/>
          <a:p>
            <a:pPr eaLnBrk="1" hangingPunct="1"/>
            <a:r>
              <a:rPr lang="en-US" sz="2800" dirty="0" smtClean="0"/>
              <a:t>The </a:t>
            </a:r>
            <a:r>
              <a:rPr lang="en-US" sz="2800" dirty="0" smtClean="0">
                <a:solidFill>
                  <a:srgbClr val="FF0000"/>
                </a:solidFill>
              </a:rPr>
              <a:t>data warehouse </a:t>
            </a:r>
            <a:r>
              <a:rPr lang="en-US" sz="2800" dirty="0" smtClean="0"/>
              <a:t>is the cornerstone of any medium-to-large BI system. </a:t>
            </a:r>
          </a:p>
          <a:p>
            <a:pPr lvl="1" eaLnBrk="1" hangingPunct="1"/>
            <a:r>
              <a:rPr lang="en-US" sz="2400" dirty="0" smtClean="0"/>
              <a:t>Originally, the data warehouse included only historical data that was organized and summarized, so end users could easily view or manipulate it. </a:t>
            </a:r>
          </a:p>
          <a:p>
            <a:pPr lvl="1" eaLnBrk="1" hangingPunct="1"/>
            <a:r>
              <a:rPr lang="en-US" sz="2400" dirty="0" smtClean="0"/>
              <a:t>Today, some data warehouses include access to current data as well, so they can provide real-time decision support (for details see Chapter 2).</a:t>
            </a:r>
          </a:p>
          <a:p>
            <a:pPr eaLnBrk="1" hangingPunct="1"/>
            <a:r>
              <a:rPr lang="en-US" sz="2800" dirty="0" smtClean="0">
                <a:solidFill>
                  <a:srgbClr val="FF0000"/>
                </a:solidFill>
              </a:rPr>
              <a:t>Business analytics </a:t>
            </a:r>
            <a:r>
              <a:rPr lang="en-US" sz="2800" dirty="0" smtClean="0"/>
              <a:t>are the tools  that help users transform data into knowledge </a:t>
            </a:r>
            <a:r>
              <a:rPr lang="en-US" sz="2400" dirty="0" smtClean="0"/>
              <a:t>(e.g., queries, data/text mining tools, etc.).</a:t>
            </a: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the Book</a:t>
            </a:r>
            <a:endParaRPr lang="en-US" dirty="0"/>
          </a:p>
        </p:txBody>
      </p:sp>
      <p:sp>
        <p:nvSpPr>
          <p:cNvPr id="3" name="Content Placeholder 2"/>
          <p:cNvSpPr>
            <a:spLocks noGrp="1"/>
          </p:cNvSpPr>
          <p:nvPr>
            <p:ph idx="1"/>
          </p:nvPr>
        </p:nvSpPr>
        <p:spPr/>
        <p:txBody>
          <a:bodyPr>
            <a:normAutofit/>
          </a:bodyPr>
          <a:lstStyle/>
          <a:p>
            <a:r>
              <a:rPr lang="en-US" dirty="0" smtClean="0"/>
              <a:t>Introduction</a:t>
            </a:r>
          </a:p>
          <a:p>
            <a:pPr lvl="1"/>
            <a:r>
              <a:rPr lang="en-US" dirty="0" smtClean="0"/>
              <a:t>Chapter 1</a:t>
            </a:r>
          </a:p>
          <a:p>
            <a:r>
              <a:rPr lang="en-US" dirty="0" smtClean="0"/>
              <a:t>Data Foundations</a:t>
            </a:r>
          </a:p>
          <a:p>
            <a:pPr lvl="1"/>
            <a:r>
              <a:rPr lang="en-US" dirty="0" smtClean="0"/>
              <a:t>Chapter 2</a:t>
            </a:r>
          </a:p>
          <a:p>
            <a:r>
              <a:rPr lang="en-US" dirty="0" smtClean="0"/>
              <a:t>BI &amp; Analytics</a:t>
            </a:r>
          </a:p>
          <a:p>
            <a:pPr lvl="1"/>
            <a:r>
              <a:rPr lang="en-US" dirty="0" smtClean="0"/>
              <a:t>Chapters 3-6</a:t>
            </a:r>
          </a:p>
          <a:p>
            <a:r>
              <a:rPr lang="en-US" dirty="0" smtClean="0"/>
              <a:t>Emerging Trends</a:t>
            </a:r>
          </a:p>
          <a:p>
            <a:pPr lvl="1"/>
            <a:r>
              <a:rPr lang="en-US" dirty="0" smtClean="0"/>
              <a:t>Chapter 7</a:t>
            </a:r>
            <a:endParaRPr lang="en-US" dirty="0"/>
          </a:p>
        </p:txBody>
      </p:sp>
      <p:pic>
        <p:nvPicPr>
          <p:cNvPr id="5" name="Picture 2" descr="http://ecx.images-amazon.com/images/I/51W2Ibkm-UL._SX258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749" y="1752600"/>
            <a:ext cx="3545651" cy="4418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229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Components in a BI Architecture</a:t>
            </a:r>
            <a:endParaRPr lang="en-US" dirty="0"/>
          </a:p>
        </p:txBody>
      </p:sp>
      <p:sp>
        <p:nvSpPr>
          <p:cNvPr id="52226" name="Content Placeholder 2"/>
          <p:cNvSpPr>
            <a:spLocks noGrp="1"/>
          </p:cNvSpPr>
          <p:nvPr>
            <p:ph idx="1"/>
          </p:nvPr>
        </p:nvSpPr>
        <p:spPr>
          <a:xfrm>
            <a:off x="1182688" y="1524000"/>
            <a:ext cx="7961312" cy="4800600"/>
          </a:xfrm>
        </p:spPr>
        <p:txBody>
          <a:bodyPr>
            <a:normAutofit/>
          </a:bodyPr>
          <a:lstStyle/>
          <a:p>
            <a:pPr eaLnBrk="1" hangingPunct="1"/>
            <a:r>
              <a:rPr lang="en-US" sz="2800" dirty="0" smtClean="0">
                <a:solidFill>
                  <a:srgbClr val="FF0000"/>
                </a:solidFill>
              </a:rPr>
              <a:t>Business Performance Management </a:t>
            </a:r>
            <a:r>
              <a:rPr lang="en-US" sz="2800" dirty="0" smtClean="0"/>
              <a:t>(BPM), </a:t>
            </a:r>
          </a:p>
          <a:p>
            <a:pPr lvl="1"/>
            <a:r>
              <a:rPr lang="en-US" dirty="0" smtClean="0"/>
              <a:t>AKA corporate performance management (CPM)</a:t>
            </a:r>
          </a:p>
          <a:p>
            <a:pPr lvl="1"/>
            <a:r>
              <a:rPr lang="en-US" dirty="0" smtClean="0"/>
              <a:t>A portfolio of BI applications that provides enterprises tools they need to better manage their operations (more in Chapter 3). </a:t>
            </a:r>
          </a:p>
          <a:p>
            <a:pPr eaLnBrk="1" hangingPunct="1"/>
            <a:r>
              <a:rPr lang="en-US" sz="2800" dirty="0" smtClean="0">
                <a:solidFill>
                  <a:srgbClr val="FF0000"/>
                </a:solidFill>
              </a:rPr>
              <a:t>User Interface</a:t>
            </a:r>
            <a:r>
              <a:rPr lang="en-US" sz="2800" dirty="0" smtClean="0"/>
              <a:t> (i.e., dashboards) provides a comprehensive graphical/pictorial view of corporate performance measures, trends, and exceptions.</a:t>
            </a:r>
          </a:p>
          <a:p>
            <a:pPr lvl="1"/>
            <a:r>
              <a:rPr lang="en-US" dirty="0" smtClean="0"/>
              <a:t>Dashboard that I created for Highway Safety Motor Vehicles</a:t>
            </a:r>
          </a:p>
          <a:p>
            <a:pPr lvl="1"/>
            <a:r>
              <a:rPr lang="en-US" dirty="0">
                <a:hlinkClick r:id="rId3"/>
              </a:rPr>
              <a:t>http://</a:t>
            </a:r>
            <a:r>
              <a:rPr lang="en-US" dirty="0" smtClean="0">
                <a:hlinkClick r:id="rId3"/>
              </a:rPr>
              <a:t>services.flhsmv.gov/PerformanceDashboard/StrategicGoals.aspx</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22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2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1.1</a:t>
            </a:r>
          </a:p>
        </p:txBody>
      </p:sp>
      <p:sp>
        <p:nvSpPr>
          <p:cNvPr id="3" name="Content Placeholder 2"/>
          <p:cNvSpPr>
            <a:spLocks noGrp="1"/>
          </p:cNvSpPr>
          <p:nvPr>
            <p:ph idx="1"/>
          </p:nvPr>
        </p:nvSpPr>
        <p:spPr>
          <a:xfrm>
            <a:off x="982132" y="1600200"/>
            <a:ext cx="8085667" cy="4800600"/>
          </a:xfrm>
        </p:spPr>
        <p:txBody>
          <a:bodyPr>
            <a:normAutofit fontScale="85000" lnSpcReduction="20000"/>
          </a:bodyPr>
          <a:lstStyle/>
          <a:p>
            <a:pPr marL="0" indent="0" hangingPunct="0">
              <a:buNone/>
            </a:pPr>
            <a:r>
              <a:rPr lang="en-US" sz="4300" dirty="0">
                <a:solidFill>
                  <a:srgbClr val="0000CC"/>
                </a:solidFill>
                <a:effectLst>
                  <a:outerShdw blurRad="38100" dist="38100" dir="2700000" algn="tl">
                    <a:srgbClr val="000000">
                      <a:alpha val="43137"/>
                    </a:srgbClr>
                  </a:outerShdw>
                </a:effectLst>
              </a:rPr>
              <a:t>Sabre Helps Its Clients </a:t>
            </a:r>
            <a:r>
              <a:rPr lang="en-US" sz="4300" dirty="0" smtClean="0">
                <a:solidFill>
                  <a:srgbClr val="0000CC"/>
                </a:solidFill>
                <a:effectLst>
                  <a:outerShdw blurRad="38100" dist="38100" dir="2700000" algn="tl">
                    <a:srgbClr val="000000">
                      <a:alpha val="43137"/>
                    </a:srgbClr>
                  </a:outerShdw>
                </a:effectLst>
              </a:rPr>
              <a:t>Through Dashboards </a:t>
            </a:r>
            <a:r>
              <a:rPr lang="en-US" sz="4300" dirty="0">
                <a:solidFill>
                  <a:srgbClr val="0000CC"/>
                </a:solidFill>
                <a:effectLst>
                  <a:outerShdw blurRad="38100" dist="38100" dir="2700000" algn="tl">
                    <a:srgbClr val="000000">
                      <a:alpha val="43137"/>
                    </a:srgbClr>
                  </a:outerShdw>
                </a:effectLst>
              </a:rPr>
              <a:t>and </a:t>
            </a:r>
            <a:r>
              <a:rPr lang="en-US" sz="4300" dirty="0" smtClean="0">
                <a:solidFill>
                  <a:srgbClr val="0000CC"/>
                </a:solidFill>
                <a:effectLst>
                  <a:outerShdw blurRad="38100" dist="38100" dir="2700000" algn="tl">
                    <a:srgbClr val="000000">
                      <a:alpha val="43137"/>
                    </a:srgbClr>
                  </a:outerShdw>
                </a:effectLst>
              </a:rPr>
              <a:t>Analytics</a:t>
            </a:r>
          </a:p>
          <a:p>
            <a:pPr marL="0" indent="0" hangingPunct="0">
              <a:buNone/>
            </a:pPr>
            <a:endParaRPr lang="en-US" sz="2600" dirty="0" smtClean="0"/>
          </a:p>
          <a:p>
            <a:pPr marL="0" indent="0" hangingPunct="0">
              <a:buNone/>
            </a:pPr>
            <a:r>
              <a:rPr lang="en-US" sz="3900" dirty="0" smtClean="0">
                <a:solidFill>
                  <a:srgbClr val="F85E08"/>
                </a:solidFill>
                <a:effectLst>
                  <a:outerShdw blurRad="38100" dist="38100" dir="2700000" algn="tl">
                    <a:srgbClr val="000000">
                      <a:alpha val="43137"/>
                    </a:srgbClr>
                  </a:outerShdw>
                </a:effectLst>
              </a:rPr>
              <a:t>Questions for Discussion</a:t>
            </a:r>
          </a:p>
          <a:p>
            <a:pPr marL="515938" lvl="1" indent="-514350" hangingPunct="0">
              <a:buFont typeface="+mj-lt"/>
              <a:buAutoNum type="arabicPeriod"/>
            </a:pPr>
            <a:r>
              <a:rPr lang="en-US" sz="3500" dirty="0" smtClean="0"/>
              <a:t>What </a:t>
            </a:r>
            <a:r>
              <a:rPr lang="en-US" sz="3500" dirty="0"/>
              <a:t>is traditional reporting? How is it used </a:t>
            </a:r>
            <a:r>
              <a:rPr lang="en-US" sz="3500" dirty="0" smtClean="0"/>
              <a:t>in the </a:t>
            </a:r>
            <a:r>
              <a:rPr lang="en-US" sz="3500" dirty="0"/>
              <a:t>organization?</a:t>
            </a:r>
          </a:p>
          <a:p>
            <a:pPr marL="515938" lvl="1" indent="-514350" hangingPunct="0">
              <a:buFont typeface="+mj-lt"/>
              <a:buAutoNum type="arabicPeriod"/>
            </a:pPr>
            <a:r>
              <a:rPr lang="en-US" sz="3500" dirty="0" smtClean="0"/>
              <a:t>How </a:t>
            </a:r>
            <a:r>
              <a:rPr lang="en-US" sz="3500" dirty="0"/>
              <a:t>can analytics be used to transform </a:t>
            </a:r>
            <a:r>
              <a:rPr lang="en-US" sz="3500" dirty="0" smtClean="0"/>
              <a:t>the traditional reporting</a:t>
            </a:r>
            <a:r>
              <a:rPr lang="en-US" sz="3500" dirty="0"/>
              <a:t>?</a:t>
            </a:r>
          </a:p>
          <a:p>
            <a:pPr marL="515938" lvl="1" indent="-514350" hangingPunct="0">
              <a:buFont typeface="+mj-lt"/>
              <a:buAutoNum type="arabicPeriod"/>
            </a:pPr>
            <a:r>
              <a:rPr lang="en-US" sz="3500" dirty="0" smtClean="0"/>
              <a:t>How </a:t>
            </a:r>
            <a:r>
              <a:rPr lang="en-US" sz="3500" dirty="0"/>
              <a:t>can interactive reporting assist </a:t>
            </a:r>
            <a:r>
              <a:rPr lang="en-US" sz="3500" dirty="0" smtClean="0"/>
              <a:t>organizations in </a:t>
            </a:r>
            <a:r>
              <a:rPr lang="en-US" sz="3500" dirty="0"/>
              <a:t>decision making?</a:t>
            </a:r>
            <a:endParaRPr lang="en-US" sz="3500" dirty="0" smtClean="0"/>
          </a:p>
          <a:p>
            <a:endParaRPr lang="en-US" dirty="0"/>
          </a:p>
        </p:txBody>
      </p:sp>
    </p:spTree>
    <p:extLst>
      <p:ext uri="{BB962C8B-B14F-4D97-AF65-F5344CB8AC3E}">
        <p14:creationId xmlns:p14="http://schemas.microsoft.com/office/powerpoint/2010/main" val="635444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Multimedia Exercise </a:t>
            </a:r>
            <a:r>
              <a:rPr lang="en-US" dirty="0" smtClean="0"/>
              <a:t/>
            </a:r>
            <a:br>
              <a:rPr lang="en-US" dirty="0" smtClean="0"/>
            </a:br>
            <a:r>
              <a:rPr lang="en-US" dirty="0" smtClean="0"/>
              <a:t>in </a:t>
            </a:r>
            <a:r>
              <a:rPr lang="en-US" dirty="0"/>
              <a:t>Business Intelligence</a:t>
            </a:r>
          </a:p>
        </p:txBody>
      </p:sp>
      <p:sp>
        <p:nvSpPr>
          <p:cNvPr id="3" name="Content Placeholder 2"/>
          <p:cNvSpPr>
            <a:spLocks noGrp="1"/>
          </p:cNvSpPr>
          <p:nvPr>
            <p:ph idx="1"/>
          </p:nvPr>
        </p:nvSpPr>
        <p:spPr>
          <a:xfrm>
            <a:off x="457200" y="1600200"/>
            <a:ext cx="8534400" cy="4876800"/>
          </a:xfrm>
        </p:spPr>
        <p:txBody>
          <a:bodyPr>
            <a:normAutofit fontScale="85000" lnSpcReduction="20000"/>
          </a:bodyPr>
          <a:lstStyle/>
          <a:p>
            <a:r>
              <a:rPr lang="en-US" dirty="0"/>
              <a:t>Teradata University Network (TUN</a:t>
            </a:r>
            <a:r>
              <a:rPr lang="en-US" dirty="0" smtClean="0"/>
              <a:t>)</a:t>
            </a:r>
          </a:p>
          <a:p>
            <a:pPr marL="0" indent="0">
              <a:buNone/>
            </a:pPr>
            <a:r>
              <a:rPr lang="en-US" sz="2800" dirty="0"/>
              <a:t> </a:t>
            </a:r>
            <a:r>
              <a:rPr lang="en-US" sz="2800" dirty="0" smtClean="0"/>
              <a:t>  </a:t>
            </a:r>
            <a:r>
              <a:rPr lang="en-US" sz="2800" dirty="0" smtClean="0">
                <a:hlinkClick r:id="rId3"/>
              </a:rPr>
              <a:t>www.teradatauniversitynetwork.com</a:t>
            </a:r>
            <a:endParaRPr lang="en-US" sz="2800" dirty="0" smtClean="0"/>
          </a:p>
          <a:p>
            <a:pPr marL="0" indent="0">
              <a:buNone/>
            </a:pPr>
            <a:endParaRPr lang="en-US" sz="1600" dirty="0" smtClean="0"/>
          </a:p>
          <a:p>
            <a:r>
              <a:rPr lang="en-US" dirty="0" smtClean="0"/>
              <a:t>BSI </a:t>
            </a:r>
            <a:r>
              <a:rPr lang="en-US" dirty="0"/>
              <a:t>Videos (</a:t>
            </a:r>
            <a:r>
              <a:rPr lang="en-US" dirty="0" smtClean="0"/>
              <a:t>Business Scenario </a:t>
            </a:r>
            <a:r>
              <a:rPr lang="en-US" dirty="0"/>
              <a:t>Investigations</a:t>
            </a:r>
            <a:r>
              <a:rPr lang="en-US" dirty="0" smtClean="0"/>
              <a:t>)</a:t>
            </a:r>
          </a:p>
          <a:p>
            <a:pPr marL="0" indent="0">
              <a:buNone/>
            </a:pPr>
            <a:r>
              <a:rPr lang="en-US" dirty="0"/>
              <a:t>   </a:t>
            </a:r>
            <a:r>
              <a:rPr lang="en-US" sz="2800" dirty="0" smtClean="0">
                <a:hlinkClick r:id="rId4"/>
              </a:rPr>
              <a:t>www.youtube.com/watch?v=NXEL5F4_aKA</a:t>
            </a:r>
            <a:r>
              <a:rPr lang="en-US" sz="2800" dirty="0" smtClean="0"/>
              <a:t> </a:t>
            </a:r>
            <a:endParaRPr lang="en-US" sz="2800" dirty="0"/>
          </a:p>
          <a:p>
            <a:pPr marL="0" indent="0">
              <a:buNone/>
            </a:pPr>
            <a:endParaRPr lang="en-US" sz="1800" dirty="0"/>
          </a:p>
          <a:p>
            <a:r>
              <a:rPr lang="en-US" sz="2800" dirty="0" smtClean="0"/>
              <a:t>How Teradata accomplished this task</a:t>
            </a:r>
            <a:endParaRPr lang="en-US" sz="2800" dirty="0"/>
          </a:p>
          <a:p>
            <a:pPr marL="0" indent="0">
              <a:buNone/>
            </a:pPr>
            <a:r>
              <a:rPr lang="en-US" sz="2800" dirty="0" smtClean="0">
                <a:hlinkClick r:id="rId5"/>
              </a:rPr>
              <a:t>http</a:t>
            </a:r>
            <a:r>
              <a:rPr lang="en-US" sz="2800" dirty="0">
                <a:hlinkClick r:id="rId5"/>
              </a:rPr>
              <a:t>://</a:t>
            </a:r>
            <a:r>
              <a:rPr lang="en-US" sz="2800" dirty="0" smtClean="0">
                <a:hlinkClick r:id="rId5"/>
              </a:rPr>
              <a:t>www.slideshare.net/teradata/bsi-how-we-did-it-the-case-of-the-misconnecting-passengers</a:t>
            </a:r>
            <a:endParaRPr lang="en-US" sz="2800" dirty="0" smtClean="0"/>
          </a:p>
          <a:p>
            <a:pPr marL="0" indent="0">
              <a:buNone/>
            </a:pPr>
            <a:endParaRPr lang="en-US" sz="2800" dirty="0" smtClean="0"/>
          </a:p>
          <a:p>
            <a:pPr marL="0" indent="0">
              <a:buNone/>
            </a:pPr>
            <a:endParaRPr lang="en-US" sz="1600" dirty="0"/>
          </a:p>
          <a:p>
            <a:r>
              <a:rPr lang="en-US" dirty="0" smtClean="0"/>
              <a:t>Also look for other BSI Videos at TUN</a:t>
            </a:r>
            <a:endParaRPr lang="en-US" dirty="0"/>
          </a:p>
          <a:p>
            <a:pPr marL="0" indent="0">
              <a:buNone/>
            </a:pPr>
            <a:endParaRPr lang="en-US" dirty="0"/>
          </a:p>
        </p:txBody>
      </p:sp>
    </p:spTree>
    <p:extLst>
      <p:ext uri="{BB962C8B-B14F-4D97-AF65-F5344CB8AC3E}">
        <p14:creationId xmlns:p14="http://schemas.microsoft.com/office/powerpoint/2010/main" val="3432130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The Benefits of BI</a:t>
            </a:r>
            <a:endParaRPr lang="en-US" dirty="0"/>
          </a:p>
        </p:txBody>
      </p:sp>
      <p:sp>
        <p:nvSpPr>
          <p:cNvPr id="56322" name="Content Placeholder 2"/>
          <p:cNvSpPr>
            <a:spLocks noGrp="1"/>
          </p:cNvSpPr>
          <p:nvPr>
            <p:ph idx="1"/>
          </p:nvPr>
        </p:nvSpPr>
        <p:spPr>
          <a:xfrm>
            <a:off x="1182688" y="1447800"/>
            <a:ext cx="7772400" cy="4800600"/>
          </a:xfrm>
        </p:spPr>
        <p:txBody>
          <a:bodyPr>
            <a:normAutofit/>
          </a:bodyPr>
          <a:lstStyle/>
          <a:p>
            <a:pPr eaLnBrk="1" hangingPunct="1"/>
            <a:r>
              <a:rPr lang="en-US" sz="2800" dirty="0" smtClean="0"/>
              <a:t>The ability to provide accurate information when needed, including a real-time view of the corporate performance and its parts</a:t>
            </a:r>
          </a:p>
          <a:p>
            <a:pPr eaLnBrk="1" hangingPunct="1"/>
            <a:r>
              <a:rPr lang="en-US" sz="2800" dirty="0" smtClean="0"/>
              <a:t>A survey by Thompson (2004) </a:t>
            </a:r>
          </a:p>
          <a:p>
            <a:pPr lvl="1" eaLnBrk="1" hangingPunct="1"/>
            <a:r>
              <a:rPr lang="en-US" sz="2000" dirty="0" smtClean="0"/>
              <a:t>Faster, more accurate reporting (81%)</a:t>
            </a:r>
          </a:p>
          <a:p>
            <a:pPr lvl="1" eaLnBrk="1" hangingPunct="1"/>
            <a:r>
              <a:rPr lang="en-US" sz="2000" dirty="0" smtClean="0"/>
              <a:t>Improved decision making (78%)</a:t>
            </a:r>
          </a:p>
          <a:p>
            <a:pPr lvl="1" eaLnBrk="1" hangingPunct="1"/>
            <a:r>
              <a:rPr lang="en-US" sz="2000" dirty="0" smtClean="0"/>
              <a:t>Improved customer service (56%)</a:t>
            </a:r>
          </a:p>
          <a:p>
            <a:pPr lvl="1" eaLnBrk="1" hangingPunct="1"/>
            <a:r>
              <a:rPr lang="en-US" sz="2000" dirty="0" smtClean="0"/>
              <a:t>Increased revenue (49%)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56322">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56322">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56322">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The Benefits of BI</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61381155"/>
              </p:ext>
            </p:extLst>
          </p:nvPr>
        </p:nvGraphicFramePr>
        <p:xfrm>
          <a:off x="1295400" y="1219200"/>
          <a:ext cx="7704138" cy="4973320"/>
        </p:xfrm>
        <a:graphic>
          <a:graphicData uri="http://schemas.openxmlformats.org/drawingml/2006/table">
            <a:tbl>
              <a:tblPr firstRow="1" bandRow="1">
                <a:tableStyleId>{5C22544A-7EE6-4342-B048-85BDC9FD1C3A}</a:tableStyleId>
              </a:tblPr>
              <a:tblGrid>
                <a:gridCol w="2568046"/>
                <a:gridCol w="2568046"/>
                <a:gridCol w="2568046"/>
              </a:tblGrid>
              <a:tr h="370840">
                <a:tc>
                  <a:txBody>
                    <a:bodyPr/>
                    <a:lstStyle/>
                    <a:p>
                      <a:r>
                        <a:rPr lang="en-US" dirty="0" smtClean="0"/>
                        <a:t>Analytic Application</a:t>
                      </a:r>
                      <a:endParaRPr lang="en-US" dirty="0"/>
                    </a:p>
                  </a:txBody>
                  <a:tcPr/>
                </a:tc>
                <a:tc>
                  <a:txBody>
                    <a:bodyPr/>
                    <a:lstStyle/>
                    <a:p>
                      <a:r>
                        <a:rPr lang="en-US" dirty="0" smtClean="0"/>
                        <a:t>Question</a:t>
                      </a:r>
                      <a:endParaRPr lang="en-US" dirty="0"/>
                    </a:p>
                  </a:txBody>
                  <a:tcPr/>
                </a:tc>
                <a:tc>
                  <a:txBody>
                    <a:bodyPr/>
                    <a:lstStyle/>
                    <a:p>
                      <a:r>
                        <a:rPr lang="en-US" dirty="0" smtClean="0"/>
                        <a:t>Value</a:t>
                      </a:r>
                      <a:endParaRPr lang="en-US" dirty="0"/>
                    </a:p>
                  </a:txBody>
                  <a:tcPr/>
                </a:tc>
              </a:tr>
              <a:tr h="370840">
                <a:tc>
                  <a:txBody>
                    <a:bodyPr/>
                    <a:lstStyle/>
                    <a:p>
                      <a:r>
                        <a:rPr lang="en-US" dirty="0" smtClean="0"/>
                        <a:t>Customer Segmentation</a:t>
                      </a:r>
                    </a:p>
                  </a:txBody>
                  <a:tcPr/>
                </a:tc>
                <a:tc>
                  <a:txBody>
                    <a:bodyPr/>
                    <a:lstStyle/>
                    <a:p>
                      <a:r>
                        <a:rPr lang="en-US" sz="1400" dirty="0" smtClean="0"/>
                        <a:t>What market segments do my customers fall into, and what are their characteristics?</a:t>
                      </a:r>
                      <a:endParaRPr lang="en-US" sz="1400" dirty="0"/>
                    </a:p>
                  </a:txBody>
                  <a:tcPr/>
                </a:tc>
                <a:tc>
                  <a:txBody>
                    <a:bodyPr/>
                    <a:lstStyle/>
                    <a:p>
                      <a:r>
                        <a:rPr lang="en-US" sz="1400" dirty="0" smtClean="0"/>
                        <a:t>Personalize customer relationships for higher satisfaction and retention </a:t>
                      </a:r>
                      <a:endParaRPr lang="en-US" sz="1400" dirty="0"/>
                    </a:p>
                  </a:txBody>
                  <a:tcPr/>
                </a:tc>
              </a:tr>
              <a:tr h="370840">
                <a:tc>
                  <a:txBody>
                    <a:bodyPr/>
                    <a:lstStyle/>
                    <a:p>
                      <a:r>
                        <a:rPr lang="en-US" dirty="0" smtClean="0"/>
                        <a:t>Propensity to Buy</a:t>
                      </a:r>
                      <a:endParaRPr lang="en-US" dirty="0"/>
                    </a:p>
                  </a:txBody>
                  <a:tcPr/>
                </a:tc>
                <a:tc>
                  <a:txBody>
                    <a:bodyPr/>
                    <a:lstStyle/>
                    <a:p>
                      <a:r>
                        <a:rPr lang="en-US" sz="1400" dirty="0" smtClean="0"/>
                        <a:t>Which customers are most likely to respond to my promotion?</a:t>
                      </a:r>
                      <a:endParaRPr lang="en-US" sz="1400" dirty="0"/>
                    </a:p>
                  </a:txBody>
                  <a:tcPr/>
                </a:tc>
                <a:tc>
                  <a:txBody>
                    <a:bodyPr/>
                    <a:lstStyle/>
                    <a:p>
                      <a:r>
                        <a:rPr lang="en-US" sz="1400" dirty="0" smtClean="0"/>
                        <a:t>Target customers based on their need to increase their loyalty to your product line</a:t>
                      </a:r>
                      <a:endParaRPr lang="en-US" sz="1400" dirty="0"/>
                    </a:p>
                  </a:txBody>
                  <a:tcPr/>
                </a:tc>
              </a:tr>
              <a:tr h="370840">
                <a:tc>
                  <a:txBody>
                    <a:bodyPr/>
                    <a:lstStyle/>
                    <a:p>
                      <a:r>
                        <a:rPr lang="en-US" dirty="0" smtClean="0"/>
                        <a:t>Customer Profitability</a:t>
                      </a:r>
                      <a:endParaRPr lang="en-US" dirty="0"/>
                    </a:p>
                  </a:txBody>
                  <a:tcPr/>
                </a:tc>
                <a:tc>
                  <a:txBody>
                    <a:bodyPr/>
                    <a:lstStyle/>
                    <a:p>
                      <a:r>
                        <a:rPr lang="en-US" sz="1400" dirty="0" smtClean="0"/>
                        <a:t>What is the lifetime profitability of my customer?</a:t>
                      </a:r>
                      <a:endParaRPr lang="en-US" sz="1400" dirty="0"/>
                    </a:p>
                  </a:txBody>
                  <a:tcPr/>
                </a:tc>
                <a:tc>
                  <a:txBody>
                    <a:bodyPr/>
                    <a:lstStyle/>
                    <a:p>
                      <a:r>
                        <a:rPr lang="en-US" sz="1400" dirty="0" smtClean="0"/>
                        <a:t>Make individual business interaction decisions based on the overall profitability of customers</a:t>
                      </a:r>
                      <a:endParaRPr lang="en-US" sz="1400" dirty="0"/>
                    </a:p>
                  </a:txBody>
                  <a:tcPr/>
                </a:tc>
              </a:tr>
              <a:tr h="370840">
                <a:tc>
                  <a:txBody>
                    <a:bodyPr/>
                    <a:lstStyle/>
                    <a:p>
                      <a:r>
                        <a:rPr lang="en-US" dirty="0" smtClean="0"/>
                        <a:t>Fraud Detection</a:t>
                      </a:r>
                      <a:endParaRPr lang="en-US" dirty="0"/>
                    </a:p>
                  </a:txBody>
                  <a:tcPr/>
                </a:tc>
                <a:tc>
                  <a:txBody>
                    <a:bodyPr/>
                    <a:lstStyle/>
                    <a:p>
                      <a:r>
                        <a:rPr lang="en-US" sz="1400" dirty="0" smtClean="0"/>
                        <a:t>How can I tell which transactions are likely to be fraudulent?</a:t>
                      </a:r>
                      <a:endParaRPr lang="en-US" sz="1400" dirty="0"/>
                    </a:p>
                  </a:txBody>
                  <a:tcPr/>
                </a:tc>
                <a:tc>
                  <a:txBody>
                    <a:bodyPr/>
                    <a:lstStyle/>
                    <a:p>
                      <a:r>
                        <a:rPr lang="en-US" sz="1400" dirty="0" smtClean="0"/>
                        <a:t>Quickly</a:t>
                      </a:r>
                      <a:r>
                        <a:rPr lang="en-US" sz="1400" baseline="0" dirty="0" smtClean="0"/>
                        <a:t> determine fraud and take immediate action to minimize cost</a:t>
                      </a:r>
                      <a:endParaRPr lang="en-US" sz="1400" dirty="0"/>
                    </a:p>
                  </a:txBody>
                  <a:tcPr/>
                </a:tc>
              </a:tr>
              <a:tr h="370840">
                <a:tc>
                  <a:txBody>
                    <a:bodyPr/>
                    <a:lstStyle/>
                    <a:p>
                      <a:r>
                        <a:rPr lang="en-US" dirty="0" smtClean="0"/>
                        <a:t>Customer Attrition</a:t>
                      </a:r>
                      <a:endParaRPr lang="en-US" dirty="0"/>
                    </a:p>
                  </a:txBody>
                  <a:tcPr/>
                </a:tc>
                <a:tc>
                  <a:txBody>
                    <a:bodyPr/>
                    <a:lstStyle/>
                    <a:p>
                      <a:r>
                        <a:rPr lang="en-US" sz="1400" dirty="0" smtClean="0"/>
                        <a:t>Which customer is at risk of leaving?</a:t>
                      </a:r>
                      <a:endParaRPr lang="en-US" sz="1400" dirty="0"/>
                    </a:p>
                  </a:txBody>
                  <a:tcPr/>
                </a:tc>
                <a:tc>
                  <a:txBody>
                    <a:bodyPr/>
                    <a:lstStyle/>
                    <a:p>
                      <a:r>
                        <a:rPr lang="en-US" sz="1400" dirty="0" smtClean="0"/>
                        <a:t>Prevent loss of high-value customers and let go of lower-value customers</a:t>
                      </a:r>
                      <a:endParaRPr lang="en-US" sz="1400" dirty="0"/>
                    </a:p>
                  </a:txBody>
                  <a:tcPr/>
                </a:tc>
              </a:tr>
              <a:tr h="370840">
                <a:tc>
                  <a:txBody>
                    <a:bodyPr/>
                    <a:lstStyle/>
                    <a:p>
                      <a:r>
                        <a:rPr lang="en-US" dirty="0" smtClean="0"/>
                        <a:t>Channel Optimization</a:t>
                      </a:r>
                      <a:endParaRPr lang="en-US" dirty="0"/>
                    </a:p>
                  </a:txBody>
                  <a:tcPr/>
                </a:tc>
                <a:tc>
                  <a:txBody>
                    <a:bodyPr/>
                    <a:lstStyle/>
                    <a:p>
                      <a:r>
                        <a:rPr lang="en-US" sz="1400" dirty="0" smtClean="0"/>
                        <a:t>What is the best channel to reach my customer in each segment?</a:t>
                      </a:r>
                      <a:endParaRPr lang="en-US" sz="1400" dirty="0"/>
                    </a:p>
                  </a:txBody>
                  <a:tcPr/>
                </a:tc>
                <a:tc>
                  <a:txBody>
                    <a:bodyPr/>
                    <a:lstStyle/>
                    <a:p>
                      <a:r>
                        <a:rPr lang="en-US" sz="1400" dirty="0" smtClean="0"/>
                        <a:t>Interact with customers based</a:t>
                      </a:r>
                      <a:r>
                        <a:rPr lang="en-US" sz="1400" baseline="0" dirty="0" smtClean="0"/>
                        <a:t> on their preference and your need to manage costs</a:t>
                      </a:r>
                      <a:endParaRPr lang="en-US" sz="1400" dirty="0"/>
                    </a:p>
                  </a:txBody>
                  <a:tcPr/>
                </a:tc>
              </a:tr>
            </a:tbl>
          </a:graphicData>
        </a:graphic>
      </p:graphicFrame>
    </p:spTree>
    <p:extLst>
      <p:ext uri="{BB962C8B-B14F-4D97-AF65-F5344CB8AC3E}">
        <p14:creationId xmlns:p14="http://schemas.microsoft.com/office/powerpoint/2010/main" val="1252301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Intelligence Creation, Use and BI Governance</a:t>
            </a:r>
            <a:endParaRPr lang="en-US" dirty="0"/>
          </a:p>
        </p:txBody>
      </p:sp>
      <p:pic>
        <p:nvPicPr>
          <p:cNvPr id="64514" name="Picture 1" descr="figS_01.jpg"/>
          <p:cNvPicPr>
            <a:picLocks noChangeAspect="1" noChangeArrowheads="1"/>
          </p:cNvPicPr>
          <p:nvPr/>
        </p:nvPicPr>
        <p:blipFill>
          <a:blip r:embed="rId3"/>
          <a:srcRect/>
          <a:stretch>
            <a:fillRect/>
          </a:stretch>
        </p:blipFill>
        <p:spPr bwMode="auto">
          <a:xfrm>
            <a:off x="4114800" y="1447800"/>
            <a:ext cx="4876800" cy="4811713"/>
          </a:xfrm>
          <a:prstGeom prst="rect">
            <a:avLst/>
          </a:prstGeom>
          <a:noFill/>
          <a:ln w="9525">
            <a:noFill/>
            <a:miter lim="800000"/>
            <a:headEnd/>
            <a:tailEnd/>
          </a:ln>
        </p:spPr>
      </p:pic>
      <p:sp>
        <p:nvSpPr>
          <p:cNvPr id="6" name="Rectangle 5"/>
          <p:cNvSpPr/>
          <p:nvPr/>
        </p:nvSpPr>
        <p:spPr>
          <a:xfrm>
            <a:off x="685800" y="1752600"/>
            <a:ext cx="3352800" cy="4401205"/>
          </a:xfrm>
          <a:prstGeom prst="rect">
            <a:avLst/>
          </a:prstGeom>
        </p:spPr>
        <p:txBody>
          <a:bodyPr wrap="square">
            <a:spAutoFit/>
          </a:bodyPr>
          <a:lstStyle/>
          <a:p>
            <a:pPr>
              <a:defRPr/>
            </a:pPr>
            <a:r>
              <a:rPr lang="en-US" b="0" dirty="0">
                <a:solidFill>
                  <a:srgbClr val="0000CC"/>
                </a:solidFill>
                <a:effectLst>
                  <a:outerShdw blurRad="38100" dist="38100" dir="2700000" algn="tl">
                    <a:srgbClr val="000000">
                      <a:alpha val="43137"/>
                    </a:srgbClr>
                  </a:outerShdw>
                </a:effectLst>
                <a:cs typeface="+mn-cs"/>
              </a:rPr>
              <a:t>A Cyclical Process of Intelligence Creation And Use</a:t>
            </a:r>
          </a:p>
          <a:p>
            <a:r>
              <a:rPr lang="en-US" sz="2400" dirty="0"/>
              <a:t>Data warehouse and BI initiatives typically follow a process similar to that used in military intelligence initiatives.</a:t>
            </a:r>
          </a:p>
          <a:p>
            <a:pPr>
              <a:defRPr/>
            </a:pPr>
            <a:endParaRPr lang="en-US" b="0" dirty="0">
              <a:solidFill>
                <a:srgbClr val="0000CC"/>
              </a:solidFill>
              <a:effectLst>
                <a:outerShdw blurRad="38100" dist="38100" dir="2700000" algn="tl">
                  <a:srgbClr val="000000">
                    <a:alpha val="43137"/>
                  </a:srgbClr>
                </a:outerShdw>
              </a:effectLst>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sp>
        <p:nvSpPr>
          <p:cNvPr id="3" name="Content Placeholder 2"/>
          <p:cNvSpPr>
            <a:spLocks noGrp="1"/>
          </p:cNvSpPr>
          <p:nvPr>
            <p:ph idx="1"/>
          </p:nvPr>
        </p:nvSpPr>
        <p:spPr/>
        <p:txBody>
          <a:bodyPr/>
          <a:lstStyle/>
          <a:p>
            <a:r>
              <a:rPr lang="en-US" dirty="0" smtClean="0"/>
              <a:t>“Analytics” has replaced the previous individual components of computerized decision </a:t>
            </a:r>
            <a:r>
              <a:rPr lang="en-US" dirty="0"/>
              <a:t>s</a:t>
            </a:r>
            <a:r>
              <a:rPr lang="en-US" dirty="0" smtClean="0"/>
              <a:t>upport systems (DSS)</a:t>
            </a:r>
          </a:p>
          <a:p>
            <a:r>
              <a:rPr lang="en-US" dirty="0" smtClean="0"/>
              <a:t>Analytics now the sexier term rather than BI.</a:t>
            </a:r>
          </a:p>
          <a:p>
            <a:r>
              <a:rPr lang="en-US" dirty="0" smtClean="0"/>
              <a:t>The </a:t>
            </a:r>
            <a:r>
              <a:rPr lang="en-US" dirty="0"/>
              <a:t>process of developing actionable decisions or recommendations for actions based upon insights generated from historical data</a:t>
            </a:r>
            <a:r>
              <a:rPr lang="en-US" dirty="0" smtClean="0"/>
              <a:t>.</a:t>
            </a:r>
          </a:p>
          <a:p>
            <a:r>
              <a:rPr lang="en-US" dirty="0" smtClean="0"/>
              <a:t>3 Levels of Analytics </a:t>
            </a:r>
            <a:endParaRPr lang="en-US" dirty="0"/>
          </a:p>
        </p:txBody>
      </p:sp>
    </p:spTree>
    <p:extLst>
      <p:ext uri="{BB962C8B-B14F-4D97-AF65-F5344CB8AC3E}">
        <p14:creationId xmlns:p14="http://schemas.microsoft.com/office/powerpoint/2010/main" val="156794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Overview</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600200"/>
            <a:ext cx="5827824" cy="480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3071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Vignette…</a:t>
            </a:r>
            <a:endParaRPr lang="en-US" dirty="0"/>
          </a:p>
        </p:txBody>
      </p:sp>
      <p:sp>
        <p:nvSpPr>
          <p:cNvPr id="3" name="Content Placeholder 2"/>
          <p:cNvSpPr>
            <a:spLocks noGrp="1"/>
          </p:cNvSpPr>
          <p:nvPr>
            <p:ph idx="1"/>
          </p:nvPr>
        </p:nvSpPr>
        <p:spPr/>
        <p:txBody>
          <a:bodyPr>
            <a:normAutofit/>
          </a:bodyPr>
          <a:lstStyle/>
          <a:p>
            <a:pPr>
              <a:buNone/>
            </a:pPr>
            <a:r>
              <a:rPr lang="en-US" dirty="0" smtClean="0">
                <a:solidFill>
                  <a:srgbClr val="0000CC"/>
                </a:solidFill>
                <a:effectLst>
                  <a:outerShdw blurRad="38100" dist="38100" dir="2700000" algn="tl">
                    <a:srgbClr val="000000">
                      <a:alpha val="43137"/>
                    </a:srgbClr>
                  </a:outerShdw>
                </a:effectLst>
              </a:rPr>
              <a:t>Magpie </a:t>
            </a:r>
            <a:r>
              <a:rPr lang="en-US" dirty="0">
                <a:solidFill>
                  <a:srgbClr val="0000CC"/>
                </a:solidFill>
                <a:effectLst>
                  <a:outerShdw blurRad="38100" dist="38100" dir="2700000" algn="tl">
                    <a:srgbClr val="000000">
                      <a:alpha val="43137"/>
                    </a:srgbClr>
                  </a:outerShdw>
                </a:effectLst>
              </a:rPr>
              <a:t>Sensing </a:t>
            </a:r>
            <a:r>
              <a:rPr lang="en-US" dirty="0" smtClean="0">
                <a:solidFill>
                  <a:srgbClr val="0000CC"/>
                </a:solidFill>
                <a:effectLst>
                  <a:outerShdw blurRad="38100" dist="38100" dir="2700000" algn="tl">
                    <a:srgbClr val="000000">
                      <a:alpha val="43137"/>
                    </a:srgbClr>
                  </a:outerShdw>
                </a:effectLst>
              </a:rPr>
              <a:t>Employs Analytics to </a:t>
            </a:r>
            <a:r>
              <a:rPr lang="en-US" dirty="0">
                <a:solidFill>
                  <a:srgbClr val="0000CC"/>
                </a:solidFill>
                <a:effectLst>
                  <a:outerShdw blurRad="38100" dist="38100" dir="2700000" algn="tl">
                    <a:srgbClr val="000000">
                      <a:alpha val="43137"/>
                    </a:srgbClr>
                  </a:outerShdw>
                </a:effectLst>
              </a:rPr>
              <a:t>Manage a Vaccine Supply </a:t>
            </a:r>
            <a:r>
              <a:rPr lang="en-US" dirty="0" smtClean="0">
                <a:solidFill>
                  <a:srgbClr val="0000CC"/>
                </a:solidFill>
                <a:effectLst>
                  <a:outerShdw blurRad="38100" dist="38100" dir="2700000" algn="tl">
                    <a:srgbClr val="000000">
                      <a:alpha val="43137"/>
                    </a:srgbClr>
                  </a:outerShdw>
                </a:effectLst>
              </a:rPr>
              <a:t>Chain Effectively and Safely</a:t>
            </a:r>
          </a:p>
          <a:p>
            <a:r>
              <a:rPr lang="en-US" dirty="0" smtClean="0"/>
              <a:t>Company background</a:t>
            </a:r>
          </a:p>
          <a:p>
            <a:r>
              <a:rPr lang="en-US" dirty="0" smtClean="0"/>
              <a:t>Problem</a:t>
            </a:r>
          </a:p>
          <a:p>
            <a:r>
              <a:rPr lang="en-US" dirty="0" smtClean="0"/>
              <a:t>Proposed solution and results</a:t>
            </a:r>
          </a:p>
          <a:p>
            <a:r>
              <a:rPr lang="en-US" dirty="0" smtClean="0"/>
              <a:t>Answer &amp; discuss the case questions</a:t>
            </a:r>
            <a:endParaRPr lang="en-US" dirty="0"/>
          </a:p>
        </p:txBody>
      </p:sp>
    </p:spTree>
    <p:extLst>
      <p:ext uri="{BB962C8B-B14F-4D97-AF65-F5344CB8AC3E}">
        <p14:creationId xmlns:p14="http://schemas.microsoft.com/office/powerpoint/2010/main" val="24363462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Vignette…</a:t>
            </a:r>
            <a:endParaRPr lang="en-US" sz="3200" dirty="0"/>
          </a:p>
        </p:txBody>
      </p:sp>
      <p:sp>
        <p:nvSpPr>
          <p:cNvPr id="3" name="Content Placeholder 2"/>
          <p:cNvSpPr>
            <a:spLocks noGrp="1"/>
          </p:cNvSpPr>
          <p:nvPr>
            <p:ph idx="1"/>
          </p:nvPr>
        </p:nvSpPr>
        <p:spPr/>
        <p:txBody>
          <a:bodyPr>
            <a:noAutofit/>
          </a:bodyPr>
          <a:lstStyle/>
          <a:p>
            <a:pPr marL="0" indent="0">
              <a:buNone/>
            </a:pPr>
            <a:r>
              <a:rPr lang="en-US" dirty="0" smtClean="0">
                <a:solidFill>
                  <a:srgbClr val="FF0000"/>
                </a:solidFill>
              </a:rPr>
              <a:t>Questions </a:t>
            </a:r>
            <a:r>
              <a:rPr lang="en-US" dirty="0">
                <a:solidFill>
                  <a:srgbClr val="FF0000"/>
                </a:solidFill>
              </a:rPr>
              <a:t>for the Opening Vignette</a:t>
            </a:r>
          </a:p>
          <a:p>
            <a:pPr marL="395288" indent="-395288">
              <a:buFont typeface="+mj-lt"/>
              <a:buAutoNum type="arabicPeriod"/>
            </a:pPr>
            <a:r>
              <a:rPr lang="en-US" sz="2400" dirty="0" smtClean="0"/>
              <a:t>What </a:t>
            </a:r>
            <a:r>
              <a:rPr lang="en-US" sz="2400" dirty="0"/>
              <a:t>information is provided by the </a:t>
            </a:r>
            <a:r>
              <a:rPr lang="en-US" sz="2400" dirty="0" smtClean="0"/>
              <a:t>descriptive analytics </a:t>
            </a:r>
            <a:r>
              <a:rPr lang="en-US" sz="2400" dirty="0"/>
              <a:t>employed at Magpie Sensing?</a:t>
            </a:r>
          </a:p>
          <a:p>
            <a:pPr marL="395288" indent="-395288">
              <a:buFont typeface="+mj-lt"/>
              <a:buAutoNum type="arabicPeriod"/>
            </a:pPr>
            <a:r>
              <a:rPr lang="en-US" sz="2400" dirty="0" smtClean="0"/>
              <a:t>What </a:t>
            </a:r>
            <a:r>
              <a:rPr lang="en-US" sz="2400" dirty="0"/>
              <a:t>type of support is provided by the </a:t>
            </a:r>
            <a:r>
              <a:rPr lang="en-US" sz="2400" dirty="0" smtClean="0"/>
              <a:t>predictive analytics </a:t>
            </a:r>
            <a:r>
              <a:rPr lang="en-US" sz="2400" dirty="0"/>
              <a:t>employed at Magpie Sensing?</a:t>
            </a:r>
          </a:p>
          <a:p>
            <a:pPr marL="395288" indent="-395288">
              <a:buFont typeface="+mj-lt"/>
              <a:buAutoNum type="arabicPeriod"/>
            </a:pPr>
            <a:r>
              <a:rPr lang="en-US" sz="2400" dirty="0" smtClean="0"/>
              <a:t>How </a:t>
            </a:r>
            <a:r>
              <a:rPr lang="en-US" sz="2400" dirty="0"/>
              <a:t>does prescriptive analytics help in </a:t>
            </a:r>
            <a:r>
              <a:rPr lang="en-US" sz="2400" dirty="0" smtClean="0"/>
              <a:t>business decision </a:t>
            </a:r>
            <a:r>
              <a:rPr lang="en-US" sz="2400" dirty="0"/>
              <a:t>making?</a:t>
            </a:r>
          </a:p>
          <a:p>
            <a:pPr marL="395288" indent="-395288">
              <a:buFont typeface="+mj-lt"/>
              <a:buAutoNum type="arabicPeriod"/>
            </a:pPr>
            <a:r>
              <a:rPr lang="en-US" sz="2400" dirty="0" smtClean="0"/>
              <a:t>In </a:t>
            </a:r>
            <a:r>
              <a:rPr lang="en-US" sz="2400" dirty="0"/>
              <a:t>what ways can actionable information be </a:t>
            </a:r>
            <a:r>
              <a:rPr lang="en-US" sz="2400" dirty="0" smtClean="0"/>
              <a:t>reported in </a:t>
            </a:r>
            <a:r>
              <a:rPr lang="en-US" sz="2400" dirty="0"/>
              <a:t>real time to concerned users of </a:t>
            </a:r>
            <a:r>
              <a:rPr lang="en-US" sz="2400" dirty="0" smtClean="0"/>
              <a:t>the system</a:t>
            </a:r>
            <a:r>
              <a:rPr lang="en-US" sz="2400" dirty="0"/>
              <a:t>?</a:t>
            </a:r>
          </a:p>
          <a:p>
            <a:pPr marL="395288" indent="-395288">
              <a:buFont typeface="+mj-lt"/>
              <a:buAutoNum type="arabicPeriod"/>
            </a:pPr>
            <a:r>
              <a:rPr lang="en-US" sz="2400" dirty="0" smtClean="0"/>
              <a:t>In </a:t>
            </a:r>
            <a:r>
              <a:rPr lang="en-US" sz="2400" dirty="0"/>
              <a:t>what other situations might real-time </a:t>
            </a:r>
            <a:r>
              <a:rPr lang="en-US" sz="2400" dirty="0" smtClean="0"/>
              <a:t>monitoring applications </a:t>
            </a:r>
            <a:r>
              <a:rPr lang="en-US" sz="2400" dirty="0"/>
              <a:t>be needed?</a:t>
            </a:r>
          </a:p>
        </p:txBody>
      </p:sp>
    </p:spTree>
    <p:extLst>
      <p:ext uri="{BB962C8B-B14F-4D97-AF65-F5344CB8AC3E}">
        <p14:creationId xmlns:p14="http://schemas.microsoft.com/office/powerpoint/2010/main" val="702546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en-US" dirty="0" smtClean="0"/>
              <a:t>Learning Objectives</a:t>
            </a:r>
            <a:endParaRPr lang="en-US" dirty="0"/>
          </a:p>
        </p:txBody>
      </p:sp>
      <p:sp>
        <p:nvSpPr>
          <p:cNvPr id="120835" name="Rectangle 3"/>
          <p:cNvSpPr>
            <a:spLocks noGrp="1" noChangeArrowheads="1"/>
          </p:cNvSpPr>
          <p:nvPr>
            <p:ph idx="1"/>
          </p:nvPr>
        </p:nvSpPr>
        <p:spPr>
          <a:xfrm>
            <a:off x="1182688" y="1524000"/>
            <a:ext cx="7580312" cy="4495800"/>
          </a:xfrm>
        </p:spPr>
        <p:txBody>
          <a:bodyPr>
            <a:normAutofit/>
          </a:bodyPr>
          <a:lstStyle/>
          <a:p>
            <a:pPr eaLnBrk="1" hangingPunct="1">
              <a:defRPr/>
            </a:pPr>
            <a:r>
              <a:rPr lang="en-US" sz="2800" dirty="0" smtClean="0"/>
              <a:t>Understand today's turbulent business environment and describe how organizations survive and even thrive in such an environment (solving problems and exploiting opportunities)</a:t>
            </a:r>
          </a:p>
          <a:p>
            <a:pPr eaLnBrk="1" hangingPunct="1">
              <a:defRPr/>
            </a:pPr>
            <a:r>
              <a:rPr lang="en-US" sz="2800" dirty="0" smtClean="0"/>
              <a:t>Understand the need for computerized support of managerial decision making</a:t>
            </a:r>
          </a:p>
          <a:p>
            <a:pPr eaLnBrk="1" hangingPunct="1">
              <a:defRPr/>
            </a:pPr>
            <a:r>
              <a:rPr lang="en-US" sz="2800" dirty="0" smtClean="0"/>
              <a:t>Describe the business intelligence (BI) methodology and concepts</a:t>
            </a:r>
          </a:p>
          <a:p>
            <a:pPr eaLnBrk="1" hangingPunct="1">
              <a:defRPr/>
            </a:pPr>
            <a:r>
              <a:rPr lang="en-US" sz="2800" dirty="0" smtClean="0"/>
              <a:t>Understand the various types of analytics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Intelligence Creation and Use</a:t>
            </a:r>
            <a:endParaRPr lang="en-US" dirty="0"/>
          </a:p>
        </p:txBody>
      </p:sp>
      <p:sp>
        <p:nvSpPr>
          <p:cNvPr id="65538" name="Content Placeholder 2"/>
          <p:cNvSpPr>
            <a:spLocks noGrp="1"/>
          </p:cNvSpPr>
          <p:nvPr>
            <p:ph idx="1"/>
          </p:nvPr>
        </p:nvSpPr>
        <p:spPr>
          <a:xfrm>
            <a:off x="982133" y="1295400"/>
            <a:ext cx="7704667" cy="5105400"/>
          </a:xfrm>
        </p:spPr>
        <p:txBody>
          <a:bodyPr>
            <a:normAutofit/>
          </a:bodyPr>
          <a:lstStyle/>
          <a:p>
            <a:pPr eaLnBrk="1" hangingPunct="1"/>
            <a:r>
              <a:rPr lang="en-US" dirty="0" smtClean="0"/>
              <a:t>Steps Involved</a:t>
            </a:r>
          </a:p>
          <a:p>
            <a:pPr lvl="1" eaLnBrk="1" hangingPunct="1"/>
            <a:r>
              <a:rPr lang="en-US" dirty="0" smtClean="0"/>
              <a:t>Data warehouse deployment</a:t>
            </a:r>
          </a:p>
          <a:p>
            <a:pPr lvl="1" eaLnBrk="1" hangingPunct="1"/>
            <a:r>
              <a:rPr lang="en-US" dirty="0" smtClean="0"/>
              <a:t>Creation of intelligence</a:t>
            </a:r>
          </a:p>
          <a:p>
            <a:pPr lvl="1"/>
            <a:r>
              <a:rPr lang="en-US" dirty="0" smtClean="0"/>
              <a:t>Identification and prioritization of BI projects</a:t>
            </a:r>
          </a:p>
          <a:p>
            <a:pPr lvl="2"/>
            <a:r>
              <a:rPr lang="en-US" dirty="0" smtClean="0"/>
              <a:t>By using ROI and TCO (cost-benefit analysis)</a:t>
            </a:r>
          </a:p>
          <a:p>
            <a:pPr lvl="2"/>
            <a:r>
              <a:rPr lang="en-US" dirty="0" smtClean="0"/>
              <a:t>This process is also called…</a:t>
            </a:r>
            <a:endParaRPr lang="en-US" dirty="0" smtClean="0">
              <a:solidFill>
                <a:srgbClr val="0000CC"/>
              </a:solidFill>
            </a:endParaRPr>
          </a:p>
          <a:p>
            <a:pPr eaLnBrk="1" hangingPunct="1"/>
            <a:r>
              <a:rPr lang="en-US" dirty="0" smtClean="0"/>
              <a:t>BI Governance </a:t>
            </a:r>
          </a:p>
          <a:p>
            <a:pPr lvl="1"/>
            <a:r>
              <a:rPr lang="en-US" dirty="0"/>
              <a:t>W</a:t>
            </a:r>
            <a:r>
              <a:rPr lang="en-US" dirty="0" smtClean="0"/>
              <a:t>ho </a:t>
            </a:r>
            <a:r>
              <a:rPr lang="en-US" dirty="0"/>
              <a:t>should serve as decision makers involved in prioritizing BI projects</a:t>
            </a:r>
            <a:r>
              <a:rPr lang="en-US" dirty="0" smtClean="0"/>
              <a:t>.</a:t>
            </a:r>
          </a:p>
          <a:p>
            <a:pPr lvl="2" eaLnBrk="1" hangingPunct="1"/>
            <a:r>
              <a:rPr lang="en-US" dirty="0" smtClean="0"/>
              <a:t>Partnership between functional area heads?</a:t>
            </a:r>
          </a:p>
          <a:p>
            <a:pPr lvl="2" eaLnBrk="1" hangingPunct="1"/>
            <a:r>
              <a:rPr lang="en-US" dirty="0" smtClean="0"/>
              <a:t>Partnership between customers and providers?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5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53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5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BI Governance Issues/Tasks</a:t>
            </a:r>
            <a:endParaRPr lang="en-US" dirty="0"/>
          </a:p>
        </p:txBody>
      </p:sp>
      <p:sp>
        <p:nvSpPr>
          <p:cNvPr id="66562" name="Content Placeholder 2"/>
          <p:cNvSpPr>
            <a:spLocks noGrp="1"/>
          </p:cNvSpPr>
          <p:nvPr>
            <p:ph idx="1"/>
          </p:nvPr>
        </p:nvSpPr>
        <p:spPr/>
        <p:txBody>
          <a:bodyPr>
            <a:normAutofit lnSpcReduction="10000"/>
          </a:bodyPr>
          <a:lstStyle/>
          <a:p>
            <a:pPr marL="514350" indent="-514350" eaLnBrk="1" hangingPunct="1">
              <a:buClr>
                <a:schemeClr val="accent1"/>
              </a:buClr>
              <a:buFont typeface="+mj-lt"/>
              <a:buAutoNum type="arabicPeriod"/>
            </a:pPr>
            <a:r>
              <a:rPr lang="en-US" sz="2800" dirty="0" smtClean="0"/>
              <a:t>Create categories of projects (investment, business opportunity, strategic, mandatory, etc.)</a:t>
            </a:r>
          </a:p>
          <a:p>
            <a:pPr marL="514350" indent="-514350" eaLnBrk="1" hangingPunct="1">
              <a:buClr>
                <a:schemeClr val="accent1"/>
              </a:buClr>
              <a:buFont typeface="+mj-lt"/>
              <a:buAutoNum type="arabicPeriod"/>
            </a:pPr>
            <a:r>
              <a:rPr lang="en-US" sz="2800" dirty="0" smtClean="0"/>
              <a:t>Define criteria for project selection</a:t>
            </a:r>
          </a:p>
          <a:p>
            <a:pPr marL="514350" indent="-514350" eaLnBrk="1" hangingPunct="1">
              <a:buClr>
                <a:schemeClr val="accent1"/>
              </a:buClr>
              <a:buFont typeface="+mj-lt"/>
              <a:buAutoNum type="arabicPeriod"/>
            </a:pPr>
            <a:r>
              <a:rPr lang="en-US" sz="2800" dirty="0" smtClean="0"/>
              <a:t>Determine and set a framework for managing project risk</a:t>
            </a:r>
          </a:p>
          <a:p>
            <a:pPr marL="514350" indent="-514350" eaLnBrk="1" hangingPunct="1">
              <a:buClr>
                <a:schemeClr val="accent1"/>
              </a:buClr>
              <a:buFont typeface="+mj-lt"/>
              <a:buAutoNum type="arabicPeriod"/>
            </a:pPr>
            <a:r>
              <a:rPr lang="en-US" sz="2800" dirty="0" smtClean="0"/>
              <a:t>Manage and leverage project interdependencies</a:t>
            </a:r>
          </a:p>
          <a:p>
            <a:pPr marL="514350" indent="-514350" eaLnBrk="1" hangingPunct="1">
              <a:buClr>
                <a:schemeClr val="accent1"/>
              </a:buClr>
              <a:buFont typeface="+mj-lt"/>
              <a:buAutoNum type="arabicPeriod"/>
            </a:pPr>
            <a:r>
              <a:rPr lang="en-US" sz="2800" dirty="0" smtClean="0"/>
              <a:t>Continuously monitor and adjust the composition of the portfolio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Intelligence vs. Espionage</a:t>
            </a:r>
            <a:endParaRPr lang="en-US" dirty="0"/>
          </a:p>
        </p:txBody>
      </p:sp>
      <p:sp>
        <p:nvSpPr>
          <p:cNvPr id="67586" name="Content Placeholder 2"/>
          <p:cNvSpPr>
            <a:spLocks noGrp="1"/>
          </p:cNvSpPr>
          <p:nvPr>
            <p:ph idx="1"/>
          </p:nvPr>
        </p:nvSpPr>
        <p:spPr>
          <a:xfrm>
            <a:off x="1182688" y="1143000"/>
            <a:ext cx="7961312" cy="5562600"/>
          </a:xfrm>
        </p:spPr>
        <p:txBody>
          <a:bodyPr>
            <a:normAutofit fontScale="92500" lnSpcReduction="10000"/>
          </a:bodyPr>
          <a:lstStyle/>
          <a:p>
            <a:pPr eaLnBrk="1" hangingPunct="1"/>
            <a:r>
              <a:rPr lang="en-US" sz="2800" dirty="0" smtClean="0"/>
              <a:t>Stealing corporate secrets, CIA, …</a:t>
            </a:r>
          </a:p>
          <a:p>
            <a:pPr lvl="1" eaLnBrk="1" hangingPunct="1"/>
            <a:r>
              <a:rPr lang="en-US" sz="2400" dirty="0" smtClean="0"/>
              <a:t>Intelligence vs. Espionage</a:t>
            </a:r>
          </a:p>
          <a:p>
            <a:pPr eaLnBrk="1" hangingPunct="1"/>
            <a:r>
              <a:rPr lang="en-US" sz="2800" dirty="0" smtClean="0"/>
              <a:t>Intelligence</a:t>
            </a:r>
          </a:p>
          <a:p>
            <a:pPr lvl="1"/>
            <a:r>
              <a:rPr lang="en-US" sz="2000" dirty="0" smtClean="0"/>
              <a:t>The way that modern companies ethically and legally organize themselves to glean as much as they can from: </a:t>
            </a:r>
          </a:p>
          <a:p>
            <a:pPr lvl="2"/>
            <a:r>
              <a:rPr lang="en-US" sz="1800" dirty="0" smtClean="0"/>
              <a:t>their customers</a:t>
            </a:r>
          </a:p>
          <a:p>
            <a:pPr lvl="2"/>
            <a:r>
              <a:rPr lang="en-US" sz="1800" dirty="0" smtClean="0"/>
              <a:t>their business environment </a:t>
            </a:r>
          </a:p>
          <a:p>
            <a:pPr lvl="2"/>
            <a:r>
              <a:rPr lang="en-US" sz="1800" dirty="0" smtClean="0"/>
              <a:t>their stakeholders</a:t>
            </a:r>
          </a:p>
          <a:p>
            <a:pPr lvl="2"/>
            <a:r>
              <a:rPr lang="en-US" sz="1800" dirty="0" smtClean="0"/>
              <a:t>their business processes </a:t>
            </a:r>
          </a:p>
          <a:p>
            <a:pPr lvl="2"/>
            <a:r>
              <a:rPr lang="en-US" sz="1800" dirty="0" smtClean="0"/>
              <a:t>their competitors and other such sources of potentially valuable information</a:t>
            </a:r>
          </a:p>
          <a:p>
            <a:pPr eaLnBrk="1" hangingPunct="1"/>
            <a:r>
              <a:rPr lang="en-US" sz="2800" dirty="0" smtClean="0"/>
              <a:t>Espionage</a:t>
            </a:r>
          </a:p>
          <a:p>
            <a:pPr lvl="1"/>
            <a:r>
              <a:rPr lang="en-US" dirty="0"/>
              <a:t>obtaining information considered secret or confidential </a:t>
            </a:r>
            <a:r>
              <a:rPr lang="en-US" u="sng" dirty="0"/>
              <a:t>without the permission of the holder of the </a:t>
            </a:r>
            <a:r>
              <a:rPr lang="en-US" u="sng" dirty="0" smtClean="0"/>
              <a:t>information</a:t>
            </a:r>
            <a:r>
              <a:rPr lang="en-US" dirty="0" smtClean="0"/>
              <a:t> (MI5)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5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5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58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58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58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75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Transaction Processing Versus</a:t>
            </a:r>
            <a:br>
              <a:rPr lang="en-US" dirty="0" smtClean="0"/>
            </a:br>
            <a:r>
              <a:rPr lang="en-US" dirty="0" smtClean="0"/>
              <a:t>Analytic Processing</a:t>
            </a:r>
            <a:endParaRPr lang="en-US" dirty="0"/>
          </a:p>
        </p:txBody>
      </p:sp>
      <p:sp>
        <p:nvSpPr>
          <p:cNvPr id="68610" name="Content Placeholder 2"/>
          <p:cNvSpPr>
            <a:spLocks noGrp="1"/>
          </p:cNvSpPr>
          <p:nvPr>
            <p:ph idx="1"/>
          </p:nvPr>
        </p:nvSpPr>
        <p:spPr/>
        <p:txBody>
          <a:bodyPr>
            <a:normAutofit/>
          </a:bodyPr>
          <a:lstStyle/>
          <a:p>
            <a:pPr eaLnBrk="1" hangingPunct="1"/>
            <a:r>
              <a:rPr lang="en-US" sz="2800" dirty="0" smtClean="0"/>
              <a:t>Transaction processing systems are constantly involved in handling updates (add/edit/delete) to what we might call operational databases.</a:t>
            </a:r>
          </a:p>
          <a:p>
            <a:pPr lvl="1" eaLnBrk="1" hangingPunct="1"/>
            <a:r>
              <a:rPr lang="en-US" sz="2400" dirty="0" smtClean="0"/>
              <a:t>ATM withdrawal transaction, sales order entry via an ecommerce site – updates DBs</a:t>
            </a:r>
          </a:p>
          <a:p>
            <a:pPr lvl="1" eaLnBrk="1" hangingPunct="1"/>
            <a:r>
              <a:rPr lang="en-US" sz="2400" smtClean="0"/>
              <a:t>Online transaction </a:t>
            </a:r>
            <a:r>
              <a:rPr lang="en-US" sz="2400" dirty="0" smtClean="0"/>
              <a:t>processing (OLTP) handles routine on-going business</a:t>
            </a:r>
          </a:p>
          <a:p>
            <a:pPr lvl="1" eaLnBrk="1" hangingPunct="1"/>
            <a:r>
              <a:rPr lang="en-US" sz="2400" dirty="0" smtClean="0"/>
              <a:t>ERP, SCM, CRM systems generate and store data in OLTP systems</a:t>
            </a:r>
          </a:p>
          <a:p>
            <a:pPr lvl="1" eaLnBrk="1" hangingPunct="1"/>
            <a:r>
              <a:rPr lang="en-US" sz="2400" dirty="0" smtClean="0"/>
              <a:t>The main goal is to have high efficiency</a:t>
            </a:r>
          </a:p>
          <a:p>
            <a:pPr eaLnBrk="1" hangingPunct="1"/>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Transaction Processing Versus</a:t>
            </a:r>
            <a:br>
              <a:rPr lang="en-US" dirty="0" smtClean="0"/>
            </a:br>
            <a:r>
              <a:rPr lang="en-US" dirty="0" smtClean="0"/>
              <a:t>Analytic Processing</a:t>
            </a:r>
            <a:endParaRPr lang="en-US" dirty="0"/>
          </a:p>
        </p:txBody>
      </p:sp>
      <p:sp>
        <p:nvSpPr>
          <p:cNvPr id="69634" name="Content Placeholder 2"/>
          <p:cNvSpPr>
            <a:spLocks noGrp="1"/>
          </p:cNvSpPr>
          <p:nvPr>
            <p:ph idx="1"/>
          </p:nvPr>
        </p:nvSpPr>
        <p:spPr/>
        <p:txBody>
          <a:bodyPr>
            <a:normAutofit/>
          </a:bodyPr>
          <a:lstStyle/>
          <a:p>
            <a:pPr eaLnBrk="1" hangingPunct="1"/>
            <a:r>
              <a:rPr lang="en-US" sz="2800" dirty="0" smtClean="0"/>
              <a:t>Online analytic processing (OLAP) systems are involved in extracting information from data stored by OLTP systems</a:t>
            </a:r>
          </a:p>
          <a:p>
            <a:pPr lvl="1" eaLnBrk="1" hangingPunct="1"/>
            <a:r>
              <a:rPr lang="en-US" sz="2400" dirty="0" smtClean="0"/>
              <a:t>Routine sales reports by product, by region, by salesperson, etc.</a:t>
            </a:r>
          </a:p>
          <a:p>
            <a:pPr lvl="1" eaLnBrk="1" hangingPunct="1"/>
            <a:r>
              <a:rPr lang="en-US" sz="2400" dirty="0" smtClean="0"/>
              <a:t>Often built on top of a data warehouse where the data is not transactional</a:t>
            </a:r>
          </a:p>
          <a:p>
            <a:pPr lvl="1" eaLnBrk="1" hangingPunct="1"/>
            <a:r>
              <a:rPr lang="en-US" sz="2400" dirty="0" smtClean="0"/>
              <a:t>Main goal is effectiveness (and then, efficiency) – provide correct information in a timely manner</a:t>
            </a:r>
          </a:p>
          <a:p>
            <a:pPr lvl="1" eaLnBrk="1" hangingPunct="1"/>
            <a:r>
              <a:rPr lang="en-US" sz="2400" dirty="0" smtClean="0"/>
              <a:t>More on OLAP will be covered in Chapter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Successful BI Implementation</a:t>
            </a:r>
            <a:endParaRPr lang="en-US" dirty="0"/>
          </a:p>
        </p:txBody>
      </p:sp>
      <p:sp>
        <p:nvSpPr>
          <p:cNvPr id="70658" name="Content Placeholder 2"/>
          <p:cNvSpPr>
            <a:spLocks noGrp="1"/>
          </p:cNvSpPr>
          <p:nvPr>
            <p:ph idx="1"/>
          </p:nvPr>
        </p:nvSpPr>
        <p:spPr/>
        <p:txBody>
          <a:bodyPr>
            <a:normAutofit fontScale="92500"/>
          </a:bodyPr>
          <a:lstStyle/>
          <a:p>
            <a:pPr eaLnBrk="1" hangingPunct="1"/>
            <a:r>
              <a:rPr lang="en-US" sz="2800" dirty="0" smtClean="0"/>
              <a:t>Implementing and deploying a BI initiative is a lengthy, expensive and risky endeavor!</a:t>
            </a:r>
          </a:p>
          <a:p>
            <a:pPr eaLnBrk="1" hangingPunct="1"/>
            <a:r>
              <a:rPr lang="en-US" sz="2800" dirty="0" smtClean="0"/>
              <a:t>Success of a BI system is measured by its widespread usage for better decision making.</a:t>
            </a:r>
          </a:p>
          <a:p>
            <a:pPr eaLnBrk="1" hangingPunct="1"/>
            <a:r>
              <a:rPr lang="en-US" sz="2800" dirty="0" smtClean="0"/>
              <a:t>The typical BI user community includes </a:t>
            </a:r>
          </a:p>
          <a:p>
            <a:pPr lvl="1" eaLnBrk="1" hangingPunct="1"/>
            <a:r>
              <a:rPr lang="en-US" sz="2400" dirty="0" smtClean="0"/>
              <a:t>All levels of the management hierarchy (</a:t>
            </a:r>
            <a:r>
              <a:rPr lang="en-US" sz="2400" i="1" u="sng" dirty="0" smtClean="0"/>
              <a:t>not</a:t>
            </a:r>
            <a:r>
              <a:rPr lang="en-US" sz="2400" dirty="0" smtClean="0"/>
              <a:t> just the top executives, as was for EIS)</a:t>
            </a:r>
          </a:p>
          <a:p>
            <a:pPr lvl="2" eaLnBrk="1" hangingPunct="1"/>
            <a:r>
              <a:rPr lang="en-US" sz="2000" dirty="0" smtClean="0"/>
              <a:t>Provide what is needed to whom he/she needs it </a:t>
            </a:r>
          </a:p>
          <a:p>
            <a:pPr eaLnBrk="1" hangingPunct="1"/>
            <a:r>
              <a:rPr lang="en-US" sz="2800" dirty="0" smtClean="0"/>
              <a:t>The book says, “A successful BI system must be of benefit to the enterprise as a whole.” or should it</a:t>
            </a:r>
            <a:r>
              <a:rPr lang="en-US" sz="2800" dirty="0"/>
              <a:t>?</a:t>
            </a: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6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6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6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smtClean="0"/>
              <a:t>BI – Aligned with Business Strategy</a:t>
            </a:r>
            <a:endParaRPr lang="en-US" dirty="0"/>
          </a:p>
        </p:txBody>
      </p:sp>
      <p:sp>
        <p:nvSpPr>
          <p:cNvPr id="71682" name="Content Placeholder 2"/>
          <p:cNvSpPr>
            <a:spLocks noGrp="1"/>
          </p:cNvSpPr>
          <p:nvPr>
            <p:ph idx="1"/>
          </p:nvPr>
        </p:nvSpPr>
        <p:spPr/>
        <p:txBody>
          <a:bodyPr>
            <a:normAutofit fontScale="92500"/>
          </a:bodyPr>
          <a:lstStyle/>
          <a:p>
            <a:pPr eaLnBrk="1" hangingPunct="1"/>
            <a:r>
              <a:rPr lang="en-US" sz="2800" dirty="0" smtClean="0"/>
              <a:t>To be successful, BI must be aligned with the company’s business strategy.</a:t>
            </a:r>
          </a:p>
          <a:p>
            <a:pPr lvl="1" eaLnBrk="1" hangingPunct="1"/>
            <a:r>
              <a:rPr lang="en-US" sz="2400" dirty="0" smtClean="0"/>
              <a:t>BI cannot/should not be a technical exercise for the information systems department.</a:t>
            </a:r>
          </a:p>
          <a:p>
            <a:pPr eaLnBrk="1" hangingPunct="1"/>
            <a:r>
              <a:rPr lang="en-US" sz="2800" dirty="0" smtClean="0"/>
              <a:t>BI changes the way a company conducts business by</a:t>
            </a:r>
          </a:p>
          <a:p>
            <a:pPr lvl="1" eaLnBrk="1" hangingPunct="1"/>
            <a:r>
              <a:rPr lang="en-US" sz="2400" dirty="0" smtClean="0"/>
              <a:t>improving business processes, and </a:t>
            </a:r>
          </a:p>
          <a:p>
            <a:pPr lvl="1" eaLnBrk="1" hangingPunct="1"/>
            <a:r>
              <a:rPr lang="en-US" sz="2400" dirty="0" smtClean="0"/>
              <a:t>transforming decision making to a more data/fact/information driven activity.</a:t>
            </a:r>
          </a:p>
          <a:p>
            <a:pPr eaLnBrk="1" hangingPunct="1"/>
            <a:r>
              <a:rPr lang="en-US" sz="2800" dirty="0" smtClean="0"/>
              <a:t>BI should help execute the business strategy and not be an impediment for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BI for Business Strategy</a:t>
            </a:r>
            <a:endParaRPr lang="en-US" dirty="0"/>
          </a:p>
        </p:txBody>
      </p:sp>
      <p:sp>
        <p:nvSpPr>
          <p:cNvPr id="3" name="Content Placeholder 2"/>
          <p:cNvSpPr>
            <a:spLocks noGrp="1"/>
          </p:cNvSpPr>
          <p:nvPr>
            <p:ph idx="1"/>
          </p:nvPr>
        </p:nvSpPr>
        <p:spPr/>
        <p:txBody>
          <a:bodyPr>
            <a:normAutofit fontScale="92500" lnSpcReduction="10000"/>
          </a:bodyPr>
          <a:lstStyle/>
          <a:p>
            <a:pPr eaLnBrk="1" hangingPunct="1">
              <a:defRPr/>
            </a:pPr>
            <a:r>
              <a:rPr lang="en-US" sz="2800" dirty="0" smtClean="0"/>
              <a:t>Strategy should be aligned with BI/DW – has the capability to execute the initiative by establishing a BI Competency Center (BICC) which can:</a:t>
            </a:r>
          </a:p>
          <a:p>
            <a:pPr lvl="1" eaLnBrk="1" hangingPunct="1">
              <a:defRPr/>
            </a:pPr>
            <a:r>
              <a:rPr lang="en-US" sz="2400" dirty="0" smtClean="0"/>
              <a:t>Demonstrate linkage – BI to strategy.</a:t>
            </a:r>
          </a:p>
          <a:p>
            <a:pPr lvl="1" eaLnBrk="1" hangingPunct="1">
              <a:defRPr/>
            </a:pPr>
            <a:r>
              <a:rPr lang="en-US" sz="2400" dirty="0" smtClean="0"/>
              <a:t>Encourage interaction between the potential business users and the IS organization.</a:t>
            </a:r>
          </a:p>
          <a:p>
            <a:pPr lvl="2" eaLnBrk="1" hangingPunct="1">
              <a:defRPr/>
            </a:pPr>
            <a:r>
              <a:rPr lang="en-US" sz="2000" dirty="0" smtClean="0"/>
              <a:t>Both sides have a lot to learn from each other </a:t>
            </a:r>
          </a:p>
          <a:p>
            <a:pPr lvl="1" eaLnBrk="1" hangingPunct="1">
              <a:defRPr/>
            </a:pPr>
            <a:r>
              <a:rPr lang="en-US" sz="2400" dirty="0" smtClean="0"/>
              <a:t>Serve as a repository and disseminator of best BI practices among the different lines of business.</a:t>
            </a:r>
          </a:p>
          <a:p>
            <a:pPr lvl="1" eaLnBrk="1" hangingPunct="1">
              <a:defRPr/>
            </a:pPr>
            <a:r>
              <a:rPr lang="en-US" sz="2400" dirty="0" smtClean="0"/>
              <a:t>Advocate and encourage standards of excellence.</a:t>
            </a:r>
          </a:p>
          <a:p>
            <a:pPr lvl="1" eaLnBrk="1" hangingPunct="1">
              <a:defRPr/>
            </a:pPr>
            <a:r>
              <a:rPr lang="en-US" sz="2400" dirty="0" smtClean="0"/>
              <a:t>Help stakeholders understand the crucial role of BI.</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Real-time, On-demand BI</a:t>
            </a:r>
            <a:endParaRPr lang="en-US" dirty="0"/>
          </a:p>
        </p:txBody>
      </p:sp>
      <p:sp>
        <p:nvSpPr>
          <p:cNvPr id="73730" name="Content Placeholder 2"/>
          <p:cNvSpPr>
            <a:spLocks noGrp="1"/>
          </p:cNvSpPr>
          <p:nvPr>
            <p:ph idx="1"/>
          </p:nvPr>
        </p:nvSpPr>
        <p:spPr>
          <a:xfrm>
            <a:off x="982133" y="1295400"/>
            <a:ext cx="7704667" cy="5410200"/>
          </a:xfrm>
        </p:spPr>
        <p:txBody>
          <a:bodyPr>
            <a:normAutofit fontScale="70000" lnSpcReduction="20000"/>
          </a:bodyPr>
          <a:lstStyle/>
          <a:p>
            <a:pPr eaLnBrk="1" hangingPunct="1"/>
            <a:r>
              <a:rPr lang="en-US" sz="2800" dirty="0" smtClean="0"/>
              <a:t>Traditional view of Data Warehousing</a:t>
            </a:r>
          </a:p>
          <a:p>
            <a:pPr lvl="1"/>
            <a:r>
              <a:rPr lang="en-US" dirty="0" smtClean="0"/>
              <a:t>It’s ideal for reporting on data that may be hours or days old</a:t>
            </a:r>
          </a:p>
          <a:p>
            <a:pPr eaLnBrk="1" hangingPunct="1"/>
            <a:r>
              <a:rPr lang="en-US" sz="2800" dirty="0" smtClean="0"/>
              <a:t>The demand for “real-time” BI is growing!</a:t>
            </a:r>
          </a:p>
          <a:p>
            <a:pPr lvl="1"/>
            <a:r>
              <a:rPr lang="en-US" dirty="0" smtClean="0"/>
              <a:t>Instantaneous data integration to aid in notifications, warnings, decisions</a:t>
            </a:r>
          </a:p>
          <a:p>
            <a:pPr lvl="1"/>
            <a:r>
              <a:rPr lang="en-US" dirty="0" smtClean="0"/>
              <a:t>What kind of technologies allow for real-time</a:t>
            </a:r>
          </a:p>
          <a:p>
            <a:pPr lvl="1"/>
            <a:r>
              <a:rPr lang="en-US" dirty="0" smtClean="0"/>
              <a:t>What things can happen in real-time that you would want to know about</a:t>
            </a:r>
          </a:p>
          <a:p>
            <a:pPr eaLnBrk="1" hangingPunct="1"/>
            <a:r>
              <a:rPr lang="en-US" sz="2800" dirty="0" smtClean="0"/>
              <a:t>Is “real-time” BI attainable?</a:t>
            </a:r>
          </a:p>
          <a:p>
            <a:pPr eaLnBrk="1" hangingPunct="1"/>
            <a:r>
              <a:rPr lang="en-US" sz="2800" dirty="0" smtClean="0"/>
              <a:t>Technology is getting there…</a:t>
            </a:r>
          </a:p>
          <a:p>
            <a:pPr lvl="1" eaLnBrk="1" hangingPunct="1"/>
            <a:r>
              <a:rPr lang="en-US" sz="2400" dirty="0" smtClean="0"/>
              <a:t>Automated, faster data collection (</a:t>
            </a:r>
            <a:r>
              <a:rPr lang="en-US" sz="2000" dirty="0" smtClean="0"/>
              <a:t>RFID, sensors,… )</a:t>
            </a:r>
          </a:p>
          <a:p>
            <a:pPr lvl="1" eaLnBrk="1" hangingPunct="1"/>
            <a:r>
              <a:rPr lang="en-US" sz="2400" dirty="0" smtClean="0"/>
              <a:t>Database and other software technologies (agent, SOA, …) are advancing</a:t>
            </a:r>
          </a:p>
          <a:p>
            <a:pPr lvl="1" eaLnBrk="1" hangingPunct="1"/>
            <a:r>
              <a:rPr lang="en-US" sz="2400" dirty="0" smtClean="0"/>
              <a:t>Telecommunication infrastructure is improving</a:t>
            </a:r>
          </a:p>
          <a:p>
            <a:pPr lvl="1" eaLnBrk="1" hangingPunct="1"/>
            <a:r>
              <a:rPr lang="en-US" sz="2400" dirty="0" smtClean="0"/>
              <a:t>Computational power is increasing </a:t>
            </a:r>
          </a:p>
          <a:p>
            <a:pPr lvl="1" eaLnBrk="1" hangingPunct="1"/>
            <a:r>
              <a:rPr lang="en-US" sz="2400" dirty="0" smtClean="0"/>
              <a:t>Cost for these technologies is decreasing</a:t>
            </a:r>
          </a:p>
          <a:p>
            <a:r>
              <a:rPr lang="en-US" dirty="0"/>
              <a:t>BSI Videos (Business Scenario Investigations)</a:t>
            </a:r>
          </a:p>
          <a:p>
            <a:pPr marL="0" indent="0">
              <a:buNone/>
            </a:pPr>
            <a:r>
              <a:rPr lang="en-US" dirty="0"/>
              <a:t>   </a:t>
            </a:r>
            <a:r>
              <a:rPr lang="en-US" sz="2800" dirty="0">
                <a:hlinkClick r:id="rId3"/>
              </a:rPr>
              <a:t>www.youtube.com/watch?v=NXEL5F4_aKA</a:t>
            </a:r>
            <a:r>
              <a:rPr lang="en-US" sz="2800" dirty="0"/>
              <a:t> </a:t>
            </a:r>
          </a:p>
          <a:p>
            <a:pPr lvl="1" eaLnBrk="1" hangingPunct="1"/>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7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7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73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373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373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373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373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373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373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Issues for Successful BI </a:t>
            </a:r>
            <a:endParaRPr lang="en-US" dirty="0"/>
          </a:p>
        </p:txBody>
      </p:sp>
      <p:sp>
        <p:nvSpPr>
          <p:cNvPr id="74754" name="Content Placeholder 2"/>
          <p:cNvSpPr>
            <a:spLocks noGrp="1"/>
          </p:cNvSpPr>
          <p:nvPr>
            <p:ph idx="1"/>
          </p:nvPr>
        </p:nvSpPr>
        <p:spPr>
          <a:xfrm>
            <a:off x="1182688" y="1066800"/>
            <a:ext cx="7961312" cy="5410200"/>
          </a:xfrm>
        </p:spPr>
        <p:txBody>
          <a:bodyPr/>
          <a:lstStyle/>
          <a:p>
            <a:pPr eaLnBrk="1" hangingPunct="1"/>
            <a:r>
              <a:rPr lang="en-US" dirty="0" smtClean="0"/>
              <a:t>Developing vs. Acquiring BI systems</a:t>
            </a:r>
          </a:p>
          <a:p>
            <a:pPr lvl="1" eaLnBrk="1" hangingPunct="1"/>
            <a:r>
              <a:rPr lang="en-US" dirty="0" smtClean="0"/>
              <a:t>Developing everything from scratch</a:t>
            </a:r>
          </a:p>
          <a:p>
            <a:pPr lvl="1" eaLnBrk="1" hangingPunct="1"/>
            <a:r>
              <a:rPr lang="en-US" dirty="0" smtClean="0"/>
              <a:t>Buying/leasing a complete system</a:t>
            </a:r>
          </a:p>
          <a:p>
            <a:pPr lvl="1" eaLnBrk="1" hangingPunct="1"/>
            <a:r>
              <a:rPr lang="en-US" dirty="0" smtClean="0"/>
              <a:t>Using a shell BI system and customizing it</a:t>
            </a:r>
          </a:p>
          <a:p>
            <a:pPr lvl="1" eaLnBrk="1" hangingPunct="1"/>
            <a:r>
              <a:rPr lang="en-US" dirty="0" smtClean="0"/>
              <a:t>Use of outside consultants?</a:t>
            </a:r>
          </a:p>
          <a:p>
            <a:pPr eaLnBrk="1" hangingPunct="1"/>
            <a:r>
              <a:rPr lang="en-US" dirty="0" smtClean="0"/>
              <a:t>Justifying via cost-benefit analysis</a:t>
            </a:r>
          </a:p>
          <a:p>
            <a:pPr lvl="1" eaLnBrk="1" hangingPunct="1"/>
            <a:r>
              <a:rPr lang="en-US" dirty="0" smtClean="0"/>
              <a:t>It is easier to quantify costs </a:t>
            </a:r>
          </a:p>
          <a:p>
            <a:pPr lvl="1" eaLnBrk="1" hangingPunct="1"/>
            <a:r>
              <a:rPr lang="en-US" dirty="0" smtClean="0"/>
              <a:t>Harder to quantify benefits</a:t>
            </a:r>
          </a:p>
          <a:p>
            <a:pPr lvl="2" eaLnBrk="1" hangingPunct="1"/>
            <a:r>
              <a:rPr lang="en-US" dirty="0" smtClean="0"/>
              <a:t>Most of them are intangibles</a:t>
            </a:r>
          </a:p>
          <a:p>
            <a:pPr lvl="2" eaLnBrk="1" hangingPunct="1"/>
            <a:r>
              <a:rPr lang="en-US" dirty="0" smtClean="0"/>
              <a:t>Both tangible and intangible benefits need to be identified and quantified if 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7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7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75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75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75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75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47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Changing Business Environment &amp; Computerized Decision Support</a:t>
            </a:r>
            <a:endParaRPr lang="en-US" dirty="0"/>
          </a:p>
        </p:txBody>
      </p:sp>
      <p:sp>
        <p:nvSpPr>
          <p:cNvPr id="21506" name="Content Placeholder 2"/>
          <p:cNvSpPr>
            <a:spLocks noGrp="1"/>
          </p:cNvSpPr>
          <p:nvPr>
            <p:ph idx="1"/>
          </p:nvPr>
        </p:nvSpPr>
        <p:spPr/>
        <p:txBody>
          <a:bodyPr/>
          <a:lstStyle/>
          <a:p>
            <a:pPr eaLnBrk="1" hangingPunct="1"/>
            <a:r>
              <a:rPr lang="en-US" dirty="0" smtClean="0"/>
              <a:t>Companies are moving aggressively to computerized support of their operations =&gt; Business Intelligence</a:t>
            </a:r>
          </a:p>
          <a:p>
            <a:pPr eaLnBrk="1" hangingPunct="1"/>
            <a:r>
              <a:rPr lang="en-US" dirty="0" smtClean="0"/>
              <a:t>Business Pressures–Responses–Support Model</a:t>
            </a:r>
          </a:p>
          <a:p>
            <a:pPr lvl="1" eaLnBrk="1" hangingPunct="1"/>
            <a:r>
              <a:rPr lang="en-US" dirty="0" smtClean="0">
                <a:solidFill>
                  <a:srgbClr val="FF3300"/>
                </a:solidFill>
              </a:rPr>
              <a:t>Business pressures </a:t>
            </a:r>
            <a:r>
              <a:rPr lang="en-US" dirty="0" smtClean="0"/>
              <a:t>result of today's competitive business climate</a:t>
            </a:r>
          </a:p>
          <a:p>
            <a:pPr lvl="1" eaLnBrk="1" hangingPunct="1"/>
            <a:r>
              <a:rPr lang="en-US" dirty="0" smtClean="0">
                <a:solidFill>
                  <a:srgbClr val="FF3300"/>
                </a:solidFill>
              </a:rPr>
              <a:t>Responses</a:t>
            </a:r>
            <a:r>
              <a:rPr lang="en-US" dirty="0" smtClean="0"/>
              <a:t> to counter the pressures </a:t>
            </a:r>
          </a:p>
          <a:p>
            <a:pPr lvl="1" eaLnBrk="1" hangingPunct="1"/>
            <a:r>
              <a:rPr lang="en-US" dirty="0" smtClean="0">
                <a:solidFill>
                  <a:srgbClr val="FF3300"/>
                </a:solidFill>
              </a:rPr>
              <a:t>Support</a:t>
            </a:r>
            <a:r>
              <a:rPr lang="en-US" dirty="0" smtClean="0"/>
              <a:t> to better facilitate the process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Issues for Successful BI </a:t>
            </a:r>
            <a:endParaRPr lang="en-US" dirty="0"/>
          </a:p>
        </p:txBody>
      </p:sp>
      <p:sp>
        <p:nvSpPr>
          <p:cNvPr id="75778" name="Content Placeholder 2"/>
          <p:cNvSpPr>
            <a:spLocks noGrp="1"/>
          </p:cNvSpPr>
          <p:nvPr>
            <p:ph idx="1"/>
          </p:nvPr>
        </p:nvSpPr>
        <p:spPr>
          <a:xfrm>
            <a:off x="1182688" y="1524000"/>
            <a:ext cx="7961312" cy="4800600"/>
          </a:xfrm>
        </p:spPr>
        <p:txBody>
          <a:bodyPr/>
          <a:lstStyle/>
          <a:p>
            <a:pPr eaLnBrk="1" hangingPunct="1"/>
            <a:r>
              <a:rPr lang="en-US" dirty="0" smtClean="0"/>
              <a:t>Security and Privacy</a:t>
            </a:r>
          </a:p>
          <a:p>
            <a:pPr lvl="1" eaLnBrk="1" hangingPunct="1"/>
            <a:r>
              <a:rPr lang="en-US" dirty="0" smtClean="0"/>
              <a:t>Still an important research topic in BI</a:t>
            </a:r>
          </a:p>
          <a:p>
            <a:pPr lvl="1" eaLnBrk="1" hangingPunct="1"/>
            <a:r>
              <a:rPr lang="en-US" dirty="0" smtClean="0"/>
              <a:t>How much security/privacy do you need?</a:t>
            </a:r>
          </a:p>
          <a:p>
            <a:pPr eaLnBrk="1" hangingPunct="1"/>
            <a:r>
              <a:rPr lang="en-US" dirty="0" smtClean="0"/>
              <a:t>Integration of Systems and Applications</a:t>
            </a:r>
          </a:p>
          <a:p>
            <a:pPr lvl="1" eaLnBrk="1" hangingPunct="1"/>
            <a:r>
              <a:rPr lang="en-US" dirty="0" smtClean="0"/>
              <a:t>BI must integrate into the existing IS</a:t>
            </a:r>
          </a:p>
          <a:p>
            <a:pPr lvl="2" eaLnBrk="1" hangingPunct="1"/>
            <a:r>
              <a:rPr lang="en-US" dirty="0" smtClean="0"/>
              <a:t>Often sits on top of ERP, SCM, CRM systems</a:t>
            </a:r>
          </a:p>
          <a:p>
            <a:pPr lvl="1" eaLnBrk="1" hangingPunct="1"/>
            <a:r>
              <a:rPr lang="en-US" dirty="0" smtClean="0"/>
              <a:t>Integration to outside (partners of the extended enterprise) via internet – </a:t>
            </a:r>
          </a:p>
          <a:p>
            <a:pPr lvl="2" eaLnBrk="1" hangingPunct="1"/>
            <a:r>
              <a:rPr lang="en-US" dirty="0" smtClean="0"/>
              <a:t>customers, vendors, government agencies,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7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77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1.2</a:t>
            </a:r>
          </a:p>
        </p:txBody>
      </p:sp>
      <p:sp>
        <p:nvSpPr>
          <p:cNvPr id="3" name="Content Placeholder 2"/>
          <p:cNvSpPr>
            <a:spLocks noGrp="1"/>
          </p:cNvSpPr>
          <p:nvPr>
            <p:ph idx="1"/>
          </p:nvPr>
        </p:nvSpPr>
        <p:spPr/>
        <p:txBody>
          <a:bodyPr>
            <a:normAutofit/>
          </a:bodyPr>
          <a:lstStyle/>
          <a:p>
            <a:pPr marL="0" indent="0">
              <a:buNone/>
            </a:pPr>
            <a:r>
              <a:rPr lang="en-US" sz="3900" dirty="0">
                <a:solidFill>
                  <a:srgbClr val="0000CC"/>
                </a:solidFill>
                <a:effectLst>
                  <a:outerShdw blurRad="38100" dist="38100" dir="2700000" algn="tl">
                    <a:srgbClr val="000000">
                      <a:alpha val="43137"/>
                    </a:srgbClr>
                  </a:outerShdw>
                </a:effectLst>
              </a:rPr>
              <a:t>Eliminating Inefficiencies at Seattle Children’s </a:t>
            </a:r>
            <a:r>
              <a:rPr lang="en-US" sz="3900" dirty="0" smtClean="0">
                <a:solidFill>
                  <a:srgbClr val="0000CC"/>
                </a:solidFill>
                <a:effectLst>
                  <a:outerShdw blurRad="38100" dist="38100" dir="2700000" algn="tl">
                    <a:srgbClr val="000000">
                      <a:alpha val="43137"/>
                    </a:srgbClr>
                  </a:outerShdw>
                </a:effectLst>
              </a:rPr>
              <a:t>Hospital</a:t>
            </a:r>
          </a:p>
          <a:p>
            <a:pPr marL="0" indent="0">
              <a:buNone/>
            </a:pPr>
            <a:r>
              <a:rPr lang="en-US" dirty="0" smtClean="0">
                <a:solidFill>
                  <a:srgbClr val="F85E08"/>
                </a:solidFill>
                <a:effectLst>
                  <a:outerShdw blurRad="38100" dist="38100" dir="2700000" algn="tl">
                    <a:srgbClr val="000000">
                      <a:alpha val="43137"/>
                    </a:srgbClr>
                  </a:outerShdw>
                </a:effectLst>
              </a:rPr>
              <a:t>Questions for Discussion</a:t>
            </a:r>
          </a:p>
          <a:p>
            <a:pPr marL="463550" indent="-463550">
              <a:buFont typeface="+mj-lt"/>
              <a:buAutoNum type="arabicPeriod"/>
            </a:pPr>
            <a:r>
              <a:rPr lang="en-US" dirty="0"/>
              <a:t>Who are the users of the tool?</a:t>
            </a:r>
          </a:p>
          <a:p>
            <a:pPr marL="463550" indent="-463550">
              <a:buFont typeface="+mj-lt"/>
              <a:buAutoNum type="arabicPeriod"/>
            </a:pPr>
            <a:r>
              <a:rPr lang="en-US" dirty="0" smtClean="0"/>
              <a:t>What </a:t>
            </a:r>
            <a:r>
              <a:rPr lang="en-US" dirty="0"/>
              <a:t>is a dashboard?</a:t>
            </a:r>
          </a:p>
          <a:p>
            <a:pPr marL="463550" indent="-463550">
              <a:buFont typeface="+mj-lt"/>
              <a:buAutoNum type="arabicPeriod"/>
            </a:pPr>
            <a:r>
              <a:rPr lang="en-US" dirty="0" smtClean="0"/>
              <a:t>How </a:t>
            </a:r>
            <a:r>
              <a:rPr lang="en-US" dirty="0"/>
              <a:t>does visualization help in decision making?</a:t>
            </a:r>
          </a:p>
          <a:p>
            <a:pPr marL="463550" indent="-463550">
              <a:buFont typeface="+mj-lt"/>
              <a:buAutoNum type="arabicPeriod"/>
            </a:pPr>
            <a:r>
              <a:rPr lang="en-US" dirty="0" smtClean="0"/>
              <a:t>What </a:t>
            </a:r>
            <a:r>
              <a:rPr lang="en-US" dirty="0"/>
              <a:t>are the significant results achieved by </a:t>
            </a:r>
            <a:r>
              <a:rPr lang="en-US" dirty="0" smtClean="0"/>
              <a:t>the use </a:t>
            </a:r>
            <a:r>
              <a:rPr lang="en-US" dirty="0"/>
              <a:t>of Tableau?</a:t>
            </a:r>
          </a:p>
          <a:p>
            <a:endParaRPr lang="en-US" dirty="0"/>
          </a:p>
        </p:txBody>
      </p:sp>
    </p:spTree>
    <p:extLst>
      <p:ext uri="{BB962C8B-B14F-4D97-AF65-F5344CB8AC3E}">
        <p14:creationId xmlns:p14="http://schemas.microsoft.com/office/powerpoint/2010/main" val="39722104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1.3</a:t>
            </a:r>
          </a:p>
        </p:txBody>
      </p:sp>
      <p:sp>
        <p:nvSpPr>
          <p:cNvPr id="3" name="Content Placeholder 2"/>
          <p:cNvSpPr>
            <a:spLocks noGrp="1"/>
          </p:cNvSpPr>
          <p:nvPr>
            <p:ph idx="1"/>
          </p:nvPr>
        </p:nvSpPr>
        <p:spPr>
          <a:xfrm>
            <a:off x="457200" y="1600200"/>
            <a:ext cx="8534400" cy="4876800"/>
          </a:xfrm>
        </p:spPr>
        <p:txBody>
          <a:bodyPr>
            <a:normAutofit/>
          </a:bodyPr>
          <a:lstStyle/>
          <a:p>
            <a:pPr marL="0" indent="0">
              <a:buNone/>
            </a:pPr>
            <a:r>
              <a:rPr lang="en-US" dirty="0">
                <a:solidFill>
                  <a:srgbClr val="0000CC"/>
                </a:solidFill>
                <a:effectLst>
                  <a:outerShdw blurRad="38100" dist="38100" dir="2700000" algn="tl">
                    <a:srgbClr val="000000">
                      <a:alpha val="43137"/>
                    </a:srgbClr>
                  </a:outerShdw>
                </a:effectLst>
              </a:rPr>
              <a:t>Analysis at the Speed of </a:t>
            </a:r>
            <a:r>
              <a:rPr lang="en-US" dirty="0" smtClean="0">
                <a:solidFill>
                  <a:srgbClr val="0000CC"/>
                </a:solidFill>
                <a:effectLst>
                  <a:outerShdw blurRad="38100" dist="38100" dir="2700000" algn="tl">
                    <a:srgbClr val="000000">
                      <a:alpha val="43137"/>
                    </a:srgbClr>
                  </a:outerShdw>
                </a:effectLst>
              </a:rPr>
              <a:t>Thought</a:t>
            </a:r>
          </a:p>
          <a:p>
            <a:pPr marL="0" indent="0">
              <a:buNone/>
            </a:pPr>
            <a:endParaRPr lang="en-US" sz="1800" dirty="0" smtClean="0"/>
          </a:p>
          <a:p>
            <a:pPr marL="0" indent="0">
              <a:buNone/>
            </a:pPr>
            <a:r>
              <a:rPr lang="en-US" dirty="0" smtClean="0">
                <a:solidFill>
                  <a:srgbClr val="F85E08"/>
                </a:solidFill>
                <a:effectLst>
                  <a:outerShdw blurRad="38100" dist="38100" dir="2700000" algn="tl">
                    <a:srgbClr val="000000">
                      <a:alpha val="43137"/>
                    </a:srgbClr>
                  </a:outerShdw>
                </a:effectLst>
              </a:rPr>
              <a:t>Questions for Discussion</a:t>
            </a:r>
          </a:p>
          <a:p>
            <a:pPr marL="742950" indent="-742950">
              <a:buFont typeface="+mj-lt"/>
              <a:buAutoNum type="arabicPeriod"/>
            </a:pPr>
            <a:r>
              <a:rPr lang="en-US" dirty="0"/>
              <a:t>What are the desired functionalities of a </a:t>
            </a:r>
            <a:r>
              <a:rPr lang="en-US" dirty="0" smtClean="0"/>
              <a:t>reporting tool</a:t>
            </a:r>
            <a:r>
              <a:rPr lang="en-US" dirty="0"/>
              <a:t>?</a:t>
            </a:r>
          </a:p>
          <a:p>
            <a:pPr marL="742950" indent="-742950">
              <a:buFont typeface="+mj-lt"/>
              <a:buAutoNum type="arabicPeriod"/>
            </a:pPr>
            <a:r>
              <a:rPr lang="en-US" dirty="0" smtClean="0"/>
              <a:t>What </a:t>
            </a:r>
            <a:r>
              <a:rPr lang="en-US" dirty="0"/>
              <a:t>advantages were derived by using a </a:t>
            </a:r>
            <a:r>
              <a:rPr lang="en-US" dirty="0" smtClean="0"/>
              <a:t>reporting tool </a:t>
            </a:r>
            <a:r>
              <a:rPr lang="en-US" dirty="0"/>
              <a:t>in the case?</a:t>
            </a:r>
          </a:p>
          <a:p>
            <a:endParaRPr lang="en-US" dirty="0"/>
          </a:p>
        </p:txBody>
      </p:sp>
    </p:spTree>
    <p:extLst>
      <p:ext uri="{BB962C8B-B14F-4D97-AF65-F5344CB8AC3E}">
        <p14:creationId xmlns:p14="http://schemas.microsoft.com/office/powerpoint/2010/main" val="22062182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a:t>
            </a:r>
            <a:r>
              <a:rPr lang="en-US" dirty="0" smtClean="0"/>
              <a:t>1.4</a:t>
            </a:r>
            <a:endParaRPr lang="en-US" dirty="0"/>
          </a:p>
        </p:txBody>
      </p:sp>
      <p:sp>
        <p:nvSpPr>
          <p:cNvPr id="3" name="Content Placeholder 2"/>
          <p:cNvSpPr>
            <a:spLocks noGrp="1"/>
          </p:cNvSpPr>
          <p:nvPr>
            <p:ph idx="1"/>
          </p:nvPr>
        </p:nvSpPr>
        <p:spPr>
          <a:xfrm>
            <a:off x="457200" y="1600200"/>
            <a:ext cx="8534400" cy="4876800"/>
          </a:xfrm>
        </p:spPr>
        <p:txBody>
          <a:bodyPr>
            <a:normAutofit/>
          </a:bodyPr>
          <a:lstStyle/>
          <a:p>
            <a:pPr marL="0" indent="0">
              <a:buNone/>
            </a:pPr>
            <a:r>
              <a:rPr lang="en-US" i="1" dirty="0">
                <a:solidFill>
                  <a:srgbClr val="0000CC"/>
                </a:solidFill>
                <a:effectLst>
                  <a:outerShdw blurRad="38100" dist="38100" dir="2700000" algn="tl">
                    <a:srgbClr val="000000">
                      <a:alpha val="43137"/>
                    </a:srgbClr>
                  </a:outerShdw>
                </a:effectLst>
              </a:rPr>
              <a:t>Moneyball</a:t>
            </a:r>
            <a:r>
              <a:rPr lang="en-US" dirty="0">
                <a:solidFill>
                  <a:srgbClr val="0000CC"/>
                </a:solidFill>
                <a:effectLst>
                  <a:outerShdw blurRad="38100" dist="38100" dir="2700000" algn="tl">
                    <a:srgbClr val="000000">
                      <a:alpha val="43137"/>
                    </a:srgbClr>
                  </a:outerShdw>
                </a:effectLst>
              </a:rPr>
              <a:t>: Analytics in Sports and Movies</a:t>
            </a:r>
            <a:endParaRPr lang="en-US" dirty="0" smtClean="0">
              <a:solidFill>
                <a:srgbClr val="0000CC"/>
              </a:solidFill>
              <a:effectLst>
                <a:outerShdw blurRad="38100" dist="38100" dir="2700000" algn="tl">
                  <a:srgbClr val="000000">
                    <a:alpha val="43137"/>
                  </a:srgbClr>
                </a:outerShdw>
              </a:effectLst>
            </a:endParaRPr>
          </a:p>
          <a:p>
            <a:pPr marL="0" indent="0">
              <a:buNone/>
            </a:pPr>
            <a:endParaRPr lang="en-US" sz="1800" dirty="0" smtClean="0"/>
          </a:p>
          <a:p>
            <a:pPr marL="0" indent="0">
              <a:buNone/>
            </a:pPr>
            <a:r>
              <a:rPr lang="en-US" dirty="0" smtClean="0">
                <a:solidFill>
                  <a:srgbClr val="F85E08"/>
                </a:solidFill>
                <a:effectLst>
                  <a:outerShdw blurRad="38100" dist="38100" dir="2700000" algn="tl">
                    <a:srgbClr val="000000">
                      <a:alpha val="43137"/>
                    </a:srgbClr>
                  </a:outerShdw>
                </a:effectLst>
              </a:rPr>
              <a:t>Questions for Discussion</a:t>
            </a:r>
          </a:p>
          <a:p>
            <a:pPr marL="742950" indent="-742950">
              <a:buFont typeface="+mj-lt"/>
              <a:buAutoNum type="arabicPeriod"/>
            </a:pPr>
            <a:r>
              <a:rPr lang="en-US" dirty="0" smtClean="0"/>
              <a:t>How </a:t>
            </a:r>
            <a:r>
              <a:rPr lang="en-US" dirty="0"/>
              <a:t>is predictive analytics applied in </a:t>
            </a:r>
            <a:r>
              <a:rPr lang="en-US" i="1" dirty="0"/>
              <a:t>Moneyball</a:t>
            </a:r>
            <a:r>
              <a:rPr lang="en-US" dirty="0"/>
              <a:t>?</a:t>
            </a:r>
          </a:p>
          <a:p>
            <a:pPr marL="742950" indent="-742950">
              <a:buFont typeface="+mj-lt"/>
              <a:buAutoNum type="arabicPeriod"/>
            </a:pPr>
            <a:r>
              <a:rPr lang="en-US" dirty="0" smtClean="0"/>
              <a:t>What </a:t>
            </a:r>
            <a:r>
              <a:rPr lang="en-US" dirty="0"/>
              <a:t>is the difference between objective </a:t>
            </a:r>
            <a:r>
              <a:rPr lang="en-US" dirty="0" smtClean="0"/>
              <a:t>and subjective </a:t>
            </a:r>
            <a:r>
              <a:rPr lang="en-US" dirty="0"/>
              <a:t>approaches in decision making?</a:t>
            </a:r>
          </a:p>
        </p:txBody>
      </p:sp>
    </p:spTree>
    <p:extLst>
      <p:ext uri="{BB962C8B-B14F-4D97-AF65-F5344CB8AC3E}">
        <p14:creationId xmlns:p14="http://schemas.microsoft.com/office/powerpoint/2010/main" val="8222446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a:t>
            </a:r>
            <a:r>
              <a:rPr lang="en-US" dirty="0" smtClean="0"/>
              <a:t>1.5</a:t>
            </a:r>
            <a:endParaRPr lang="en-US" dirty="0"/>
          </a:p>
        </p:txBody>
      </p:sp>
      <p:sp>
        <p:nvSpPr>
          <p:cNvPr id="3" name="Content Placeholder 2"/>
          <p:cNvSpPr>
            <a:spLocks noGrp="1"/>
          </p:cNvSpPr>
          <p:nvPr>
            <p:ph idx="1"/>
          </p:nvPr>
        </p:nvSpPr>
        <p:spPr>
          <a:xfrm>
            <a:off x="457200" y="1600200"/>
            <a:ext cx="8534400" cy="4876800"/>
          </a:xfrm>
        </p:spPr>
        <p:txBody>
          <a:bodyPr>
            <a:normAutofit/>
          </a:bodyPr>
          <a:lstStyle/>
          <a:p>
            <a:pPr marL="0" indent="0">
              <a:buNone/>
            </a:pPr>
            <a:r>
              <a:rPr lang="en-US" sz="4200" dirty="0">
                <a:solidFill>
                  <a:srgbClr val="0000CC"/>
                </a:solidFill>
                <a:effectLst>
                  <a:outerShdw blurRad="38100" dist="38100" dir="2700000" algn="tl">
                    <a:srgbClr val="000000">
                      <a:alpha val="43137"/>
                    </a:srgbClr>
                  </a:outerShdw>
                </a:effectLst>
              </a:rPr>
              <a:t>Analyzing Athletic Injuries</a:t>
            </a:r>
            <a:endParaRPr lang="en-US" sz="4200" dirty="0" smtClean="0">
              <a:solidFill>
                <a:srgbClr val="0000CC"/>
              </a:solidFill>
              <a:effectLst>
                <a:outerShdw blurRad="38100" dist="38100" dir="2700000" algn="tl">
                  <a:srgbClr val="000000">
                    <a:alpha val="43137"/>
                  </a:srgbClr>
                </a:outerShdw>
              </a:effectLst>
            </a:endParaRPr>
          </a:p>
          <a:p>
            <a:pPr marL="0" indent="0">
              <a:buNone/>
            </a:pPr>
            <a:endParaRPr lang="en-US" sz="1800" dirty="0" smtClean="0"/>
          </a:p>
          <a:p>
            <a:pPr marL="0" indent="0">
              <a:buNone/>
            </a:pPr>
            <a:r>
              <a:rPr lang="en-US" sz="3800" dirty="0" smtClean="0">
                <a:solidFill>
                  <a:srgbClr val="F85E08"/>
                </a:solidFill>
                <a:effectLst>
                  <a:outerShdw blurRad="38100" dist="38100" dir="2700000" algn="tl">
                    <a:srgbClr val="000000">
                      <a:alpha val="43137"/>
                    </a:srgbClr>
                  </a:outerShdw>
                </a:effectLst>
              </a:rPr>
              <a:t>Questions for Discussion</a:t>
            </a:r>
          </a:p>
          <a:p>
            <a:pPr marL="514350" indent="-514350">
              <a:buFont typeface="+mj-lt"/>
              <a:buAutoNum type="arabicPeriod"/>
            </a:pPr>
            <a:r>
              <a:rPr lang="en-US" dirty="0"/>
              <a:t>What types of analytics are applied in the </a:t>
            </a:r>
            <a:r>
              <a:rPr lang="en-US" dirty="0" smtClean="0"/>
              <a:t>injury analysis</a:t>
            </a:r>
            <a:r>
              <a:rPr lang="en-US" dirty="0"/>
              <a:t>?</a:t>
            </a:r>
          </a:p>
          <a:p>
            <a:pPr marL="514350" indent="-514350">
              <a:buFont typeface="+mj-lt"/>
              <a:buAutoNum type="arabicPeriod"/>
            </a:pPr>
            <a:r>
              <a:rPr lang="en-US" dirty="0" smtClean="0"/>
              <a:t>How </a:t>
            </a:r>
            <a:r>
              <a:rPr lang="en-US" dirty="0"/>
              <a:t>do visualizations aid in understanding </a:t>
            </a:r>
            <a:r>
              <a:rPr lang="en-US" dirty="0" smtClean="0"/>
              <a:t>the data </a:t>
            </a:r>
            <a:r>
              <a:rPr lang="en-US" dirty="0"/>
              <a:t>and delivering insights into the data?</a:t>
            </a:r>
          </a:p>
          <a:p>
            <a:pPr marL="514350" indent="-514350">
              <a:buFont typeface="+mj-lt"/>
              <a:buAutoNum type="arabicPeriod"/>
            </a:pPr>
            <a:r>
              <a:rPr lang="en-US" dirty="0" smtClean="0"/>
              <a:t>What </a:t>
            </a:r>
            <a:r>
              <a:rPr lang="en-US" dirty="0"/>
              <a:t>is a classification problem?</a:t>
            </a:r>
          </a:p>
          <a:p>
            <a:pPr marL="514350" indent="-514350">
              <a:buFont typeface="+mj-lt"/>
              <a:buAutoNum type="arabicPeriod"/>
            </a:pPr>
            <a:r>
              <a:rPr lang="en-US" dirty="0" smtClean="0"/>
              <a:t>What </a:t>
            </a:r>
            <a:r>
              <a:rPr lang="en-US" dirty="0"/>
              <a:t>can be derived by performing </a:t>
            </a:r>
            <a:r>
              <a:rPr lang="en-US" dirty="0" smtClean="0"/>
              <a:t>sequence analysis</a:t>
            </a:r>
            <a:r>
              <a:rPr lang="en-US" dirty="0"/>
              <a:t>?</a:t>
            </a:r>
          </a:p>
        </p:txBody>
      </p:sp>
    </p:spTree>
    <p:extLst>
      <p:ext uri="{BB962C8B-B14F-4D97-AF65-F5344CB8AC3E}">
        <p14:creationId xmlns:p14="http://schemas.microsoft.com/office/powerpoint/2010/main" val="32087279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a:t>
            </a:r>
            <a:r>
              <a:rPr lang="en-US" dirty="0" smtClean="0"/>
              <a:t>1.6</a:t>
            </a:r>
            <a:endParaRPr lang="en-US" dirty="0"/>
          </a:p>
        </p:txBody>
      </p:sp>
      <p:sp>
        <p:nvSpPr>
          <p:cNvPr id="3" name="Content Placeholder 2"/>
          <p:cNvSpPr>
            <a:spLocks noGrp="1"/>
          </p:cNvSpPr>
          <p:nvPr>
            <p:ph idx="1"/>
          </p:nvPr>
        </p:nvSpPr>
        <p:spPr>
          <a:xfrm>
            <a:off x="457200" y="1600200"/>
            <a:ext cx="8686800" cy="4876800"/>
          </a:xfrm>
        </p:spPr>
        <p:txBody>
          <a:bodyPr>
            <a:normAutofit fontScale="62500" lnSpcReduction="20000"/>
          </a:bodyPr>
          <a:lstStyle/>
          <a:p>
            <a:pPr marL="0" indent="0">
              <a:buNone/>
            </a:pPr>
            <a:r>
              <a:rPr lang="en-US" sz="4800" dirty="0">
                <a:solidFill>
                  <a:srgbClr val="0000CC"/>
                </a:solidFill>
                <a:effectLst>
                  <a:outerShdw blurRad="38100" dist="38100" dir="2700000" algn="tl">
                    <a:srgbClr val="000000">
                      <a:alpha val="43137"/>
                    </a:srgbClr>
                  </a:outerShdw>
                </a:effectLst>
              </a:rPr>
              <a:t>Industrial and Commercial Bank of China </a:t>
            </a:r>
            <a:r>
              <a:rPr lang="en-US" sz="4800" dirty="0" smtClean="0">
                <a:solidFill>
                  <a:srgbClr val="0000CC"/>
                </a:solidFill>
                <a:effectLst>
                  <a:outerShdw blurRad="38100" dist="38100" dir="2700000" algn="tl">
                    <a:srgbClr val="000000">
                      <a:alpha val="43137"/>
                    </a:srgbClr>
                  </a:outerShdw>
                </a:effectLst>
              </a:rPr>
              <a:t>Employs </a:t>
            </a:r>
            <a:r>
              <a:rPr lang="en-US" sz="4800" dirty="0">
                <a:solidFill>
                  <a:srgbClr val="0000CC"/>
                </a:solidFill>
                <a:effectLst>
                  <a:outerShdw blurRad="38100" dist="38100" dir="2700000" algn="tl">
                    <a:srgbClr val="000000">
                      <a:alpha val="43137"/>
                    </a:srgbClr>
                  </a:outerShdw>
                </a:effectLst>
              </a:rPr>
              <a:t>Models to Reconfigure Its Branch </a:t>
            </a:r>
            <a:r>
              <a:rPr lang="en-US" sz="4800" dirty="0" smtClean="0">
                <a:solidFill>
                  <a:srgbClr val="0000CC"/>
                </a:solidFill>
                <a:effectLst>
                  <a:outerShdw blurRad="38100" dist="38100" dir="2700000" algn="tl">
                    <a:srgbClr val="000000">
                      <a:alpha val="43137"/>
                    </a:srgbClr>
                  </a:outerShdw>
                </a:effectLst>
              </a:rPr>
              <a:t>Networks</a:t>
            </a:r>
          </a:p>
          <a:p>
            <a:pPr marL="0" indent="0">
              <a:buNone/>
            </a:pPr>
            <a:endParaRPr lang="en-US" sz="3800" dirty="0" smtClean="0">
              <a:solidFill>
                <a:srgbClr val="0000CC"/>
              </a:solidFill>
              <a:effectLst>
                <a:outerShdw blurRad="38100" dist="38100" dir="2700000" algn="tl">
                  <a:srgbClr val="000000">
                    <a:alpha val="43137"/>
                  </a:srgbClr>
                </a:outerShdw>
              </a:effectLst>
            </a:endParaRPr>
          </a:p>
          <a:p>
            <a:pPr marL="0" indent="0">
              <a:buNone/>
            </a:pPr>
            <a:r>
              <a:rPr lang="en-US" sz="4500" dirty="0" smtClean="0">
                <a:solidFill>
                  <a:srgbClr val="F85E08"/>
                </a:solidFill>
                <a:effectLst>
                  <a:outerShdw blurRad="38100" dist="38100" dir="2700000" algn="tl">
                    <a:srgbClr val="000000">
                      <a:alpha val="43137"/>
                    </a:srgbClr>
                  </a:outerShdw>
                </a:effectLst>
              </a:rPr>
              <a:t>Questions for Discussion</a:t>
            </a:r>
          </a:p>
          <a:p>
            <a:pPr marL="463550" indent="-463550">
              <a:buFont typeface="+mj-lt"/>
              <a:buAutoNum type="arabicPeriod"/>
            </a:pPr>
            <a:r>
              <a:rPr lang="en-US" sz="4500" dirty="0" smtClean="0"/>
              <a:t>How </a:t>
            </a:r>
            <a:r>
              <a:rPr lang="en-US" sz="4500" dirty="0"/>
              <a:t>can analytical techniques help </a:t>
            </a:r>
            <a:r>
              <a:rPr lang="en-US" sz="4500" dirty="0" smtClean="0"/>
              <a:t>organizations to </a:t>
            </a:r>
            <a:r>
              <a:rPr lang="en-US" sz="4500" dirty="0"/>
              <a:t>retain competitive advantage?</a:t>
            </a:r>
          </a:p>
          <a:p>
            <a:pPr marL="463550" indent="-463550">
              <a:buFont typeface="+mj-lt"/>
              <a:buAutoNum type="arabicPeriod"/>
            </a:pPr>
            <a:r>
              <a:rPr lang="en-US" sz="4500" dirty="0" smtClean="0"/>
              <a:t>How </a:t>
            </a:r>
            <a:r>
              <a:rPr lang="en-US" sz="4500" dirty="0"/>
              <a:t>can descriptive and predictive </a:t>
            </a:r>
            <a:r>
              <a:rPr lang="en-US" sz="4500" dirty="0" smtClean="0"/>
              <a:t>analytics help </a:t>
            </a:r>
            <a:r>
              <a:rPr lang="en-US" sz="4500" dirty="0"/>
              <a:t>in pursuing prescriptive analytics?</a:t>
            </a:r>
          </a:p>
          <a:p>
            <a:pPr marL="463550" indent="-463550">
              <a:buFont typeface="+mj-lt"/>
              <a:buAutoNum type="arabicPeriod"/>
            </a:pPr>
            <a:r>
              <a:rPr lang="en-US" sz="4500" dirty="0" smtClean="0"/>
              <a:t>What </a:t>
            </a:r>
            <a:r>
              <a:rPr lang="en-US" sz="4500" dirty="0"/>
              <a:t>kind of prescriptive analytic techniques </a:t>
            </a:r>
            <a:r>
              <a:rPr lang="en-US" sz="4500" dirty="0" smtClean="0"/>
              <a:t>are employed </a:t>
            </a:r>
            <a:r>
              <a:rPr lang="en-US" sz="4500" dirty="0"/>
              <a:t>in the case study?</a:t>
            </a:r>
          </a:p>
          <a:p>
            <a:pPr marL="463550" indent="-463550">
              <a:buFont typeface="+mj-lt"/>
              <a:buAutoNum type="arabicPeriod"/>
            </a:pPr>
            <a:r>
              <a:rPr lang="en-US" sz="4500" dirty="0" smtClean="0"/>
              <a:t>Are </a:t>
            </a:r>
            <a:r>
              <a:rPr lang="en-US" sz="4500" dirty="0"/>
              <a:t>the prescriptive models once built </a:t>
            </a:r>
            <a:r>
              <a:rPr lang="en-US" sz="4500" dirty="0" smtClean="0"/>
              <a:t>good forever</a:t>
            </a:r>
            <a:r>
              <a:rPr lang="en-US" sz="4500" dirty="0"/>
              <a:t>?</a:t>
            </a:r>
          </a:p>
        </p:txBody>
      </p:sp>
    </p:spTree>
    <p:extLst>
      <p:ext uri="{BB962C8B-B14F-4D97-AF65-F5344CB8AC3E}">
        <p14:creationId xmlns:p14="http://schemas.microsoft.com/office/powerpoint/2010/main" val="31190982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Big Data Analytics</a:t>
            </a:r>
            <a:endParaRPr lang="en-US" dirty="0"/>
          </a:p>
        </p:txBody>
      </p:sp>
      <p:sp>
        <p:nvSpPr>
          <p:cNvPr id="3" name="Content Placeholder 2"/>
          <p:cNvSpPr>
            <a:spLocks noGrp="1"/>
          </p:cNvSpPr>
          <p:nvPr>
            <p:ph idx="1"/>
          </p:nvPr>
        </p:nvSpPr>
        <p:spPr/>
        <p:txBody>
          <a:bodyPr/>
          <a:lstStyle/>
          <a:p>
            <a:r>
              <a:rPr lang="en-US" dirty="0" smtClean="0"/>
              <a:t>Big Data?</a:t>
            </a:r>
          </a:p>
          <a:p>
            <a:pPr lvl="1"/>
            <a:r>
              <a:rPr lang="en-US" dirty="0" smtClean="0"/>
              <a:t>Not just big!</a:t>
            </a:r>
          </a:p>
          <a:p>
            <a:pPr lvl="1"/>
            <a:r>
              <a:rPr lang="en-US" dirty="0" smtClean="0"/>
              <a:t>Volume </a:t>
            </a:r>
          </a:p>
          <a:p>
            <a:pPr lvl="1"/>
            <a:r>
              <a:rPr lang="en-US" dirty="0" smtClean="0"/>
              <a:t>Variety</a:t>
            </a:r>
          </a:p>
          <a:p>
            <a:pPr lvl="1"/>
            <a:r>
              <a:rPr lang="en-US" dirty="0" smtClean="0"/>
              <a:t>Velocity</a:t>
            </a:r>
          </a:p>
          <a:p>
            <a:r>
              <a:rPr lang="en-US" dirty="0" smtClean="0"/>
              <a:t>More on big data and related analytics tools and techniques are covered in Chapter 6.</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1219200"/>
            <a:ext cx="5388184" cy="2248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65704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a:t>
            </a:r>
            <a:r>
              <a:rPr lang="en-US" dirty="0" smtClean="0"/>
              <a:t>1.7</a:t>
            </a:r>
            <a:endParaRPr lang="en-US" dirty="0"/>
          </a:p>
        </p:txBody>
      </p:sp>
      <p:sp>
        <p:nvSpPr>
          <p:cNvPr id="3" name="Content Placeholder 2"/>
          <p:cNvSpPr>
            <a:spLocks noGrp="1"/>
          </p:cNvSpPr>
          <p:nvPr>
            <p:ph idx="1"/>
          </p:nvPr>
        </p:nvSpPr>
        <p:spPr>
          <a:xfrm>
            <a:off x="457200" y="1600200"/>
            <a:ext cx="8534400" cy="4724400"/>
          </a:xfrm>
        </p:spPr>
        <p:txBody>
          <a:bodyPr>
            <a:normAutofit/>
          </a:bodyPr>
          <a:lstStyle/>
          <a:p>
            <a:pPr marL="0" indent="0">
              <a:buNone/>
            </a:pPr>
            <a:r>
              <a:rPr lang="en-US" dirty="0" smtClean="0">
                <a:solidFill>
                  <a:srgbClr val="0000CC"/>
                </a:solidFill>
                <a:effectLst>
                  <a:outerShdw blurRad="38100" dist="38100" dir="2700000" algn="tl">
                    <a:srgbClr val="000000">
                      <a:alpha val="43137"/>
                    </a:srgbClr>
                  </a:outerShdw>
                </a:effectLst>
              </a:rPr>
              <a:t>Gilt </a:t>
            </a:r>
            <a:r>
              <a:rPr lang="en-US" dirty="0">
                <a:solidFill>
                  <a:srgbClr val="0000CC"/>
                </a:solidFill>
                <a:effectLst>
                  <a:outerShdw blurRad="38100" dist="38100" dir="2700000" algn="tl">
                    <a:srgbClr val="000000">
                      <a:alpha val="43137"/>
                    </a:srgbClr>
                  </a:outerShdw>
                </a:effectLst>
              </a:rPr>
              <a:t>Groupe’s Flash Sales Streamlined by Big Data Analytics</a:t>
            </a:r>
            <a:endParaRPr lang="en-US" dirty="0" smtClean="0">
              <a:solidFill>
                <a:srgbClr val="0000CC"/>
              </a:solidFill>
              <a:effectLst>
                <a:outerShdw blurRad="38100" dist="38100" dir="2700000" algn="tl">
                  <a:srgbClr val="000000">
                    <a:alpha val="43137"/>
                  </a:srgbClr>
                </a:outerShdw>
              </a:effectLst>
            </a:endParaRPr>
          </a:p>
          <a:p>
            <a:pPr marL="0" indent="0">
              <a:buNone/>
            </a:pPr>
            <a:endParaRPr lang="en-US" sz="1800" dirty="0" smtClean="0"/>
          </a:p>
          <a:p>
            <a:pPr marL="0" indent="0">
              <a:buNone/>
            </a:pPr>
            <a:r>
              <a:rPr lang="en-US" dirty="0" smtClean="0">
                <a:solidFill>
                  <a:srgbClr val="F85E08"/>
                </a:solidFill>
                <a:effectLst>
                  <a:outerShdw blurRad="38100" dist="38100" dir="2700000" algn="tl">
                    <a:srgbClr val="000000">
                      <a:alpha val="43137"/>
                    </a:srgbClr>
                  </a:outerShdw>
                </a:effectLst>
              </a:rPr>
              <a:t>Questions for Discussion</a:t>
            </a:r>
          </a:p>
          <a:p>
            <a:pPr marL="742950" indent="-742950">
              <a:buFont typeface="+mj-lt"/>
              <a:buAutoNum type="arabicPeriod"/>
            </a:pPr>
            <a:r>
              <a:rPr lang="en-US" dirty="0" smtClean="0"/>
              <a:t>What </a:t>
            </a:r>
            <a:r>
              <a:rPr lang="en-US" dirty="0"/>
              <a:t>makes this case study an example of </a:t>
            </a:r>
            <a:r>
              <a:rPr lang="en-US" dirty="0" smtClean="0"/>
              <a:t>Big Data </a:t>
            </a:r>
            <a:r>
              <a:rPr lang="en-US" dirty="0"/>
              <a:t>analytics?</a:t>
            </a:r>
          </a:p>
          <a:p>
            <a:pPr marL="742950" indent="-742950">
              <a:buFont typeface="+mj-lt"/>
              <a:buAutoNum type="arabicPeriod"/>
            </a:pPr>
            <a:r>
              <a:rPr lang="en-US" dirty="0" smtClean="0"/>
              <a:t>What </a:t>
            </a:r>
            <a:r>
              <a:rPr lang="en-US" dirty="0"/>
              <a:t>types of decisions does Gilt Groupe </a:t>
            </a:r>
            <a:r>
              <a:rPr lang="en-US" dirty="0" smtClean="0"/>
              <a:t>have to </a:t>
            </a:r>
            <a:r>
              <a:rPr lang="en-US" dirty="0"/>
              <a:t>make?</a:t>
            </a:r>
          </a:p>
        </p:txBody>
      </p:sp>
    </p:spTree>
    <p:extLst>
      <p:ext uri="{BB962C8B-B14F-4D97-AF65-F5344CB8AC3E}">
        <p14:creationId xmlns:p14="http://schemas.microsoft.com/office/powerpoint/2010/main" val="8165415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End-of-Chapter Application Case</a:t>
            </a:r>
          </a:p>
        </p:txBody>
      </p:sp>
      <p:sp>
        <p:nvSpPr>
          <p:cNvPr id="3" name="Content Placeholder 2"/>
          <p:cNvSpPr>
            <a:spLocks noGrp="1"/>
          </p:cNvSpPr>
          <p:nvPr>
            <p:ph idx="1"/>
          </p:nvPr>
        </p:nvSpPr>
        <p:spPr>
          <a:xfrm>
            <a:off x="457200" y="1600200"/>
            <a:ext cx="8534400" cy="4876800"/>
          </a:xfrm>
        </p:spPr>
        <p:txBody>
          <a:bodyPr>
            <a:normAutofit fontScale="92500"/>
          </a:bodyPr>
          <a:lstStyle/>
          <a:p>
            <a:pPr marL="0" indent="0">
              <a:buNone/>
            </a:pPr>
            <a:r>
              <a:rPr lang="en-US" sz="4600" dirty="0" smtClean="0">
                <a:solidFill>
                  <a:srgbClr val="0000CC"/>
                </a:solidFill>
                <a:effectLst>
                  <a:outerShdw blurRad="38100" dist="38100" dir="2700000" algn="tl">
                    <a:srgbClr val="000000">
                      <a:alpha val="43137"/>
                    </a:srgbClr>
                  </a:outerShdw>
                </a:effectLst>
              </a:rPr>
              <a:t>Nationwide </a:t>
            </a:r>
            <a:r>
              <a:rPr lang="en-US" sz="4600" dirty="0">
                <a:solidFill>
                  <a:srgbClr val="0000CC"/>
                </a:solidFill>
                <a:effectLst>
                  <a:outerShdw blurRad="38100" dist="38100" dir="2700000" algn="tl">
                    <a:srgbClr val="000000">
                      <a:alpha val="43137"/>
                    </a:srgbClr>
                  </a:outerShdw>
                </a:effectLst>
              </a:rPr>
              <a:t>Insurance Used BI to Enhance Customer Service</a:t>
            </a:r>
            <a:endParaRPr lang="en-US" sz="4600" dirty="0" smtClean="0">
              <a:solidFill>
                <a:srgbClr val="0000CC"/>
              </a:solidFill>
              <a:effectLst>
                <a:outerShdw blurRad="38100" dist="38100" dir="2700000" algn="tl">
                  <a:srgbClr val="000000">
                    <a:alpha val="43137"/>
                  </a:srgbClr>
                </a:outerShdw>
              </a:effectLst>
            </a:endParaRPr>
          </a:p>
          <a:p>
            <a:pPr marL="0" indent="0">
              <a:buNone/>
            </a:pPr>
            <a:endParaRPr lang="en-US" sz="1800" dirty="0" smtClean="0"/>
          </a:p>
          <a:p>
            <a:pPr marL="0" indent="0">
              <a:buNone/>
            </a:pPr>
            <a:r>
              <a:rPr lang="en-US" sz="4100" dirty="0" smtClean="0">
                <a:solidFill>
                  <a:srgbClr val="F85E08"/>
                </a:solidFill>
                <a:effectLst>
                  <a:outerShdw blurRad="38100" dist="38100" dir="2700000" algn="tl">
                    <a:srgbClr val="000000">
                      <a:alpha val="43137"/>
                    </a:srgbClr>
                  </a:outerShdw>
                </a:effectLst>
              </a:rPr>
              <a:t>Questions for Discussion</a:t>
            </a:r>
          </a:p>
          <a:p>
            <a:pPr marL="463550" indent="-463550">
              <a:buFont typeface="+mj-lt"/>
              <a:buAutoNum type="arabicPeriod"/>
            </a:pPr>
            <a:r>
              <a:rPr lang="en-US" dirty="0" smtClean="0"/>
              <a:t>Why </a:t>
            </a:r>
            <a:r>
              <a:rPr lang="en-US" dirty="0"/>
              <a:t>did Nationwide need an enterprise-wide </a:t>
            </a:r>
            <a:r>
              <a:rPr lang="en-US" dirty="0" smtClean="0"/>
              <a:t>data warehouse</a:t>
            </a:r>
            <a:r>
              <a:rPr lang="en-US" dirty="0"/>
              <a:t>?</a:t>
            </a:r>
          </a:p>
          <a:p>
            <a:pPr marL="463550" indent="-463550">
              <a:buFont typeface="+mj-lt"/>
              <a:buAutoNum type="arabicPeriod"/>
            </a:pPr>
            <a:r>
              <a:rPr lang="en-US" dirty="0" smtClean="0"/>
              <a:t>How </a:t>
            </a:r>
            <a:r>
              <a:rPr lang="en-US" dirty="0"/>
              <a:t>did integrated data drive the business value?</a:t>
            </a:r>
          </a:p>
          <a:p>
            <a:pPr marL="463550" indent="-463550">
              <a:buFont typeface="+mj-lt"/>
              <a:buAutoNum type="arabicPeriod"/>
            </a:pPr>
            <a:r>
              <a:rPr lang="en-US" dirty="0" smtClean="0"/>
              <a:t>What </a:t>
            </a:r>
            <a:r>
              <a:rPr lang="en-US" dirty="0"/>
              <a:t>forms of analytics are employed at Nationwide?</a:t>
            </a:r>
          </a:p>
          <a:p>
            <a:pPr marL="463550" indent="-463550">
              <a:buFont typeface="+mj-lt"/>
              <a:buAutoNum type="arabicPeriod"/>
            </a:pPr>
            <a:r>
              <a:rPr lang="en-US" dirty="0" smtClean="0"/>
              <a:t>With </a:t>
            </a:r>
            <a:r>
              <a:rPr lang="en-US" dirty="0"/>
              <a:t>integrated data available in an enterprise </a:t>
            </a:r>
            <a:r>
              <a:rPr lang="en-US" dirty="0" smtClean="0"/>
              <a:t>data warehouse</a:t>
            </a:r>
            <a:r>
              <a:rPr lang="en-US" dirty="0"/>
              <a:t>, what other applications could </a:t>
            </a:r>
            <a:r>
              <a:rPr lang="en-US" dirty="0" smtClean="0"/>
              <a:t>Nationwide potentially </a:t>
            </a:r>
            <a:r>
              <a:rPr lang="en-US" dirty="0"/>
              <a:t>develop?</a:t>
            </a:r>
          </a:p>
        </p:txBody>
      </p:sp>
    </p:spTree>
    <p:extLst>
      <p:ext uri="{BB962C8B-B14F-4D97-AF65-F5344CB8AC3E}">
        <p14:creationId xmlns:p14="http://schemas.microsoft.com/office/powerpoint/2010/main" val="11915567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End of the Chapter </a:t>
            </a:r>
            <a:endParaRPr lang="en-US" dirty="0"/>
          </a:p>
        </p:txBody>
      </p:sp>
      <p:sp>
        <p:nvSpPr>
          <p:cNvPr id="79874" name="Content Placeholder 2"/>
          <p:cNvSpPr>
            <a:spLocks noGrp="1"/>
          </p:cNvSpPr>
          <p:nvPr>
            <p:ph idx="1"/>
          </p:nvPr>
        </p:nvSpPr>
        <p:spPr/>
        <p:txBody>
          <a:bodyPr/>
          <a:lstStyle/>
          <a:p>
            <a:pPr eaLnBrk="1" hangingPunct="1"/>
            <a:endParaRPr lang="en-US" smtClean="0"/>
          </a:p>
          <a:p>
            <a:pPr eaLnBrk="1" hangingPunct="1"/>
            <a:endParaRPr lang="en-US" smtClean="0"/>
          </a:p>
          <a:p>
            <a:pPr eaLnBrk="1" hangingPunct="1"/>
            <a:r>
              <a:rPr lang="en-US" smtClean="0"/>
              <a:t>Questions / Comments…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296" y="228600"/>
            <a:ext cx="7704667" cy="1447801"/>
          </a:xfrm>
        </p:spPr>
        <p:txBody>
          <a:bodyPr/>
          <a:lstStyle/>
          <a:p>
            <a:pPr eaLnBrk="1" hangingPunct="1">
              <a:defRPr/>
            </a:pPr>
            <a:r>
              <a:rPr lang="en-US" dirty="0" smtClean="0"/>
              <a:t>Business Pressures–Responses–Support Model</a:t>
            </a:r>
            <a:endParaRPr lang="en-US" dirty="0"/>
          </a:p>
        </p:txBody>
      </p:sp>
      <p:pic>
        <p:nvPicPr>
          <p:cNvPr id="23554" name="Picture 2"/>
          <p:cNvPicPr>
            <a:picLocks noChangeAspect="1" noChangeArrowheads="1"/>
          </p:cNvPicPr>
          <p:nvPr/>
        </p:nvPicPr>
        <p:blipFill>
          <a:blip r:embed="rId3"/>
          <a:srcRect/>
          <a:stretch>
            <a:fillRect/>
          </a:stretch>
        </p:blipFill>
        <p:spPr bwMode="auto">
          <a:xfrm>
            <a:off x="1447800" y="2057400"/>
            <a:ext cx="7696200" cy="41307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The Business Environment </a:t>
            </a:r>
            <a:endParaRPr lang="en-US" dirty="0"/>
          </a:p>
        </p:txBody>
      </p:sp>
      <p:sp>
        <p:nvSpPr>
          <p:cNvPr id="25602" name="Content Placeholder 2"/>
          <p:cNvSpPr>
            <a:spLocks noGrp="1"/>
          </p:cNvSpPr>
          <p:nvPr>
            <p:ph idx="1"/>
          </p:nvPr>
        </p:nvSpPr>
        <p:spPr>
          <a:xfrm>
            <a:off x="982133" y="1295400"/>
            <a:ext cx="7704667" cy="5105400"/>
          </a:xfrm>
        </p:spPr>
        <p:txBody>
          <a:bodyPr>
            <a:normAutofit/>
          </a:bodyPr>
          <a:lstStyle/>
          <a:p>
            <a:pPr eaLnBrk="1" hangingPunct="1"/>
            <a:r>
              <a:rPr lang="en-US" dirty="0" smtClean="0"/>
              <a:t>The environment in which organizations operate today is becoming more and more complex, creating: </a:t>
            </a:r>
          </a:p>
          <a:p>
            <a:pPr lvl="1" eaLnBrk="1" hangingPunct="1"/>
            <a:r>
              <a:rPr lang="en-US" dirty="0" smtClean="0"/>
              <a:t>opportunities, and</a:t>
            </a:r>
          </a:p>
          <a:p>
            <a:pPr lvl="1" eaLnBrk="1" hangingPunct="1"/>
            <a:r>
              <a:rPr lang="en-US" dirty="0" smtClean="0"/>
              <a:t>problems.</a:t>
            </a:r>
          </a:p>
          <a:p>
            <a:pPr lvl="1" eaLnBrk="1" hangingPunct="1"/>
            <a:r>
              <a:rPr lang="en-US" dirty="0" smtClean="0"/>
              <a:t>Example: globalization</a:t>
            </a:r>
          </a:p>
          <a:p>
            <a:pPr lvl="2"/>
            <a:r>
              <a:rPr lang="en-US" dirty="0" smtClean="0"/>
              <a:t>You can find suppliers and customers worldwide</a:t>
            </a:r>
          </a:p>
          <a:p>
            <a:pPr lvl="2"/>
            <a:r>
              <a:rPr lang="en-US" dirty="0" smtClean="0"/>
              <a:t>Means cheaper materials and greater opportunities</a:t>
            </a:r>
          </a:p>
          <a:p>
            <a:pPr lvl="2"/>
            <a:r>
              <a:rPr lang="en-US" dirty="0" smtClean="0"/>
              <a:t>Leads to more pressures, more competition</a:t>
            </a:r>
          </a:p>
          <a:p>
            <a:pPr lvl="2"/>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304800"/>
            <a:ext cx="7704667" cy="762001"/>
          </a:xfrm>
        </p:spPr>
        <p:txBody>
          <a:bodyPr/>
          <a:lstStyle/>
          <a:p>
            <a:pPr eaLnBrk="1" hangingPunct="1">
              <a:defRPr/>
            </a:pPr>
            <a:r>
              <a:rPr lang="en-US" dirty="0" smtClean="0"/>
              <a:t>Business Environment Factors</a:t>
            </a:r>
            <a:endParaRPr lang="en-US" dirty="0"/>
          </a:p>
        </p:txBody>
      </p:sp>
      <p:sp>
        <p:nvSpPr>
          <p:cNvPr id="27650" name="Rectangle 3"/>
          <p:cNvSpPr>
            <a:spLocks noChangeArrowheads="1"/>
          </p:cNvSpPr>
          <p:nvPr/>
        </p:nvSpPr>
        <p:spPr bwMode="auto">
          <a:xfrm>
            <a:off x="1295400" y="1447800"/>
            <a:ext cx="7391400" cy="5105400"/>
          </a:xfrm>
          <a:prstGeom prst="rect">
            <a:avLst/>
          </a:prstGeom>
          <a:noFill/>
          <a:ln w="9525">
            <a:noFill/>
            <a:miter lim="800000"/>
            <a:headEnd/>
            <a:tailEnd/>
          </a:ln>
        </p:spPr>
        <p:txBody>
          <a:bodyPr>
            <a:spAutoFit/>
          </a:bodyPr>
          <a:lstStyle/>
          <a:p>
            <a:pPr>
              <a:tabLst>
                <a:tab pos="1317625" algn="l"/>
              </a:tabLst>
            </a:pPr>
            <a:r>
              <a:rPr lang="en-US" sz="1600" u="sng" dirty="0">
                <a:solidFill>
                  <a:srgbClr val="0000CC"/>
                </a:solidFill>
                <a:latin typeface="Times New Roman" pitchFamily="18" charset="0"/>
              </a:rPr>
              <a:t>FACTOR</a:t>
            </a:r>
            <a:r>
              <a:rPr lang="en-US" sz="1600" dirty="0">
                <a:solidFill>
                  <a:srgbClr val="0000CC"/>
                </a:solidFill>
                <a:latin typeface="Times New Roman" pitchFamily="18" charset="0"/>
              </a:rPr>
              <a:t>	</a:t>
            </a:r>
            <a:r>
              <a:rPr lang="en-US" sz="1600" u="sng" dirty="0">
                <a:solidFill>
                  <a:srgbClr val="0000CC"/>
                </a:solidFill>
                <a:latin typeface="Times New Roman" pitchFamily="18" charset="0"/>
              </a:rPr>
              <a:t>DESCRIPTION					</a:t>
            </a:r>
            <a:endParaRPr lang="en-US" sz="1600" b="0" i="1" u="sng" dirty="0">
              <a:solidFill>
                <a:srgbClr val="0000CC"/>
              </a:solidFill>
              <a:latin typeface="Times New Roman" pitchFamily="18" charset="0"/>
            </a:endParaRPr>
          </a:p>
          <a:p>
            <a:pPr>
              <a:tabLst>
                <a:tab pos="1317625" algn="l"/>
              </a:tabLst>
            </a:pPr>
            <a:r>
              <a:rPr lang="en-US" sz="1600" dirty="0">
                <a:solidFill>
                  <a:schemeClr val="tx1"/>
                </a:solidFill>
                <a:latin typeface="Times New Roman" pitchFamily="18" charset="0"/>
              </a:rPr>
              <a:t>Markets</a:t>
            </a:r>
            <a:r>
              <a:rPr lang="en-US" sz="1600" b="0" dirty="0">
                <a:solidFill>
                  <a:schemeClr val="tx1"/>
                </a:solidFill>
                <a:latin typeface="Times New Roman" pitchFamily="18" charset="0"/>
              </a:rPr>
              <a:t>	Strong competition	</a:t>
            </a:r>
          </a:p>
          <a:p>
            <a:pPr>
              <a:tabLst>
                <a:tab pos="1317625" algn="l"/>
              </a:tabLst>
            </a:pPr>
            <a:r>
              <a:rPr lang="en-US" sz="1600" b="0" dirty="0">
                <a:solidFill>
                  <a:schemeClr val="tx1"/>
                </a:solidFill>
                <a:latin typeface="Times New Roman" pitchFamily="18" charset="0"/>
              </a:rPr>
              <a:t>	Expanding global markets	</a:t>
            </a:r>
          </a:p>
          <a:p>
            <a:pPr>
              <a:tabLst>
                <a:tab pos="1317625" algn="l"/>
              </a:tabLst>
            </a:pPr>
            <a:r>
              <a:rPr lang="en-US" sz="1600" b="0" dirty="0">
                <a:solidFill>
                  <a:schemeClr val="tx1"/>
                </a:solidFill>
                <a:latin typeface="Times New Roman" pitchFamily="18" charset="0"/>
              </a:rPr>
              <a:t>	Blooming electronic markets on the Internet	</a:t>
            </a:r>
          </a:p>
          <a:p>
            <a:pPr>
              <a:tabLst>
                <a:tab pos="1317625" algn="l"/>
              </a:tabLst>
            </a:pPr>
            <a:r>
              <a:rPr lang="en-US" sz="1600" b="0" dirty="0">
                <a:solidFill>
                  <a:schemeClr val="tx1"/>
                </a:solidFill>
                <a:latin typeface="Times New Roman" pitchFamily="18" charset="0"/>
              </a:rPr>
              <a:t>	Innovative marketing methods	</a:t>
            </a:r>
          </a:p>
          <a:p>
            <a:pPr>
              <a:tabLst>
                <a:tab pos="1317625" algn="l"/>
              </a:tabLst>
            </a:pPr>
            <a:r>
              <a:rPr lang="en-US" sz="1600" b="0" dirty="0">
                <a:solidFill>
                  <a:schemeClr val="tx1"/>
                </a:solidFill>
                <a:latin typeface="Times New Roman" pitchFamily="18" charset="0"/>
              </a:rPr>
              <a:t>	Opportunities for outsourcing with IT support	</a:t>
            </a:r>
          </a:p>
          <a:p>
            <a:pPr>
              <a:tabLst>
                <a:tab pos="1317625" algn="l"/>
              </a:tabLst>
            </a:pPr>
            <a:r>
              <a:rPr lang="en-US" sz="1600" b="0" u="sng" dirty="0">
                <a:solidFill>
                  <a:schemeClr val="tx1"/>
                </a:solidFill>
                <a:latin typeface="Times New Roman" pitchFamily="18" charset="0"/>
              </a:rPr>
              <a:t>                         </a:t>
            </a:r>
            <a:r>
              <a:rPr lang="en-US" sz="1600" b="0" dirty="0">
                <a:solidFill>
                  <a:schemeClr val="tx1"/>
                </a:solidFill>
                <a:latin typeface="Times New Roman" pitchFamily="18" charset="0"/>
              </a:rPr>
              <a:t>	</a:t>
            </a:r>
            <a:r>
              <a:rPr lang="en-US" sz="1600" b="0" u="sng" dirty="0">
                <a:solidFill>
                  <a:schemeClr val="tx1"/>
                </a:solidFill>
                <a:latin typeface="Times New Roman" pitchFamily="18" charset="0"/>
              </a:rPr>
              <a:t>Need for real-time, on-demand transactions		</a:t>
            </a:r>
          </a:p>
          <a:p>
            <a:pPr>
              <a:tabLst>
                <a:tab pos="1317625" algn="l"/>
              </a:tabLst>
            </a:pPr>
            <a:r>
              <a:rPr lang="en-US" sz="1600" dirty="0">
                <a:solidFill>
                  <a:schemeClr val="tx1"/>
                </a:solidFill>
                <a:latin typeface="Times New Roman" pitchFamily="18" charset="0"/>
              </a:rPr>
              <a:t>Consumer </a:t>
            </a:r>
            <a:r>
              <a:rPr lang="en-US" sz="1600" b="0" dirty="0">
                <a:solidFill>
                  <a:schemeClr val="tx1"/>
                </a:solidFill>
                <a:latin typeface="Times New Roman" pitchFamily="18" charset="0"/>
              </a:rPr>
              <a:t>	Desire for customization	</a:t>
            </a:r>
          </a:p>
          <a:p>
            <a:pPr>
              <a:tabLst>
                <a:tab pos="1317625" algn="l"/>
              </a:tabLst>
            </a:pPr>
            <a:r>
              <a:rPr lang="en-US" sz="1600" dirty="0">
                <a:solidFill>
                  <a:schemeClr val="tx1"/>
                </a:solidFill>
                <a:latin typeface="Times New Roman" pitchFamily="18" charset="0"/>
              </a:rPr>
              <a:t>   demand</a:t>
            </a:r>
            <a:r>
              <a:rPr lang="en-US" sz="1600" b="0" dirty="0">
                <a:solidFill>
                  <a:schemeClr val="tx1"/>
                </a:solidFill>
                <a:latin typeface="Times New Roman" pitchFamily="18" charset="0"/>
              </a:rPr>
              <a:t>	Desire for quality, diversity of products, and speed of delivery	</a:t>
            </a:r>
          </a:p>
          <a:p>
            <a:pPr>
              <a:tabLst>
                <a:tab pos="1317625" algn="l"/>
              </a:tabLst>
            </a:pPr>
            <a:r>
              <a:rPr lang="en-US" sz="1600" b="0" u="sng" dirty="0">
                <a:solidFill>
                  <a:schemeClr val="tx1"/>
                </a:solidFill>
                <a:latin typeface="Times New Roman" pitchFamily="18" charset="0"/>
              </a:rPr>
              <a:t>                         </a:t>
            </a:r>
            <a:r>
              <a:rPr lang="en-US" sz="1600" b="0" dirty="0">
                <a:solidFill>
                  <a:schemeClr val="tx1"/>
                </a:solidFill>
                <a:latin typeface="Times New Roman" pitchFamily="18" charset="0"/>
              </a:rPr>
              <a:t>	</a:t>
            </a:r>
            <a:r>
              <a:rPr lang="en-US" sz="1600" b="0" u="sng" dirty="0">
                <a:solidFill>
                  <a:schemeClr val="tx1"/>
                </a:solidFill>
                <a:latin typeface="Times New Roman" pitchFamily="18" charset="0"/>
              </a:rPr>
              <a:t>Customers getting powerful and less loyal		      </a:t>
            </a:r>
          </a:p>
          <a:p>
            <a:pPr>
              <a:tabLst>
                <a:tab pos="1317625" algn="l"/>
              </a:tabLst>
            </a:pPr>
            <a:r>
              <a:rPr lang="en-US" sz="1600" dirty="0">
                <a:solidFill>
                  <a:schemeClr val="tx1"/>
                </a:solidFill>
                <a:latin typeface="Times New Roman" pitchFamily="18" charset="0"/>
              </a:rPr>
              <a:t>Technology</a:t>
            </a:r>
            <a:r>
              <a:rPr lang="en-US" sz="1600" b="0" dirty="0">
                <a:solidFill>
                  <a:schemeClr val="tx1"/>
                </a:solidFill>
                <a:latin typeface="Times New Roman" pitchFamily="18" charset="0"/>
              </a:rPr>
              <a:t>	More innovations, new products, and new services	</a:t>
            </a:r>
          </a:p>
          <a:p>
            <a:pPr>
              <a:tabLst>
                <a:tab pos="1317625" algn="l"/>
              </a:tabLst>
            </a:pPr>
            <a:r>
              <a:rPr lang="en-US" sz="1600" b="0" dirty="0">
                <a:solidFill>
                  <a:schemeClr val="tx1"/>
                </a:solidFill>
                <a:latin typeface="Times New Roman" pitchFamily="18" charset="0"/>
              </a:rPr>
              <a:t>	Increasing obsolescence rate	</a:t>
            </a:r>
          </a:p>
          <a:p>
            <a:pPr lvl="1">
              <a:tabLst>
                <a:tab pos="1317625" algn="l"/>
              </a:tabLst>
            </a:pPr>
            <a:r>
              <a:rPr lang="en-US" sz="1600" b="0" dirty="0">
                <a:solidFill>
                  <a:schemeClr val="tx1"/>
                </a:solidFill>
                <a:latin typeface="Times New Roman" pitchFamily="18" charset="0"/>
              </a:rPr>
              <a:t>	Increasing information overload</a:t>
            </a:r>
          </a:p>
          <a:p>
            <a:pPr>
              <a:tabLst>
                <a:tab pos="1317625" algn="l"/>
              </a:tabLst>
            </a:pPr>
            <a:r>
              <a:rPr lang="en-US" sz="1600" b="0" u="sng" dirty="0">
                <a:solidFill>
                  <a:schemeClr val="tx1"/>
                </a:solidFill>
                <a:latin typeface="Times New Roman" pitchFamily="18" charset="0"/>
              </a:rPr>
              <a:t>                        </a:t>
            </a:r>
            <a:r>
              <a:rPr lang="en-US" sz="1600" b="0" dirty="0">
                <a:solidFill>
                  <a:schemeClr val="tx1"/>
                </a:solidFill>
                <a:latin typeface="Times New Roman" pitchFamily="18" charset="0"/>
              </a:rPr>
              <a:t> 	</a:t>
            </a:r>
            <a:r>
              <a:rPr lang="en-US" sz="1600" b="0" u="sng" dirty="0">
                <a:solidFill>
                  <a:schemeClr val="tx1"/>
                </a:solidFill>
                <a:latin typeface="Times New Roman" pitchFamily="18" charset="0"/>
              </a:rPr>
              <a:t>Social networking, Web 2.0 and beyond			</a:t>
            </a:r>
          </a:p>
          <a:p>
            <a:pPr>
              <a:tabLst>
                <a:tab pos="1317625" algn="l"/>
              </a:tabLst>
            </a:pPr>
            <a:r>
              <a:rPr lang="en-US" sz="1600" dirty="0">
                <a:solidFill>
                  <a:schemeClr val="tx1"/>
                </a:solidFill>
                <a:latin typeface="Times New Roman" pitchFamily="18" charset="0"/>
              </a:rPr>
              <a:t>Societal</a:t>
            </a:r>
            <a:r>
              <a:rPr lang="en-US" sz="1600" b="0" dirty="0">
                <a:solidFill>
                  <a:schemeClr val="tx1"/>
                </a:solidFill>
                <a:latin typeface="Times New Roman" pitchFamily="18" charset="0"/>
              </a:rPr>
              <a:t>	Growing government regulations and deregulation	</a:t>
            </a:r>
          </a:p>
          <a:p>
            <a:pPr>
              <a:tabLst>
                <a:tab pos="1317625" algn="l"/>
              </a:tabLst>
            </a:pPr>
            <a:r>
              <a:rPr lang="en-US" sz="1600" b="0" dirty="0">
                <a:solidFill>
                  <a:schemeClr val="tx1"/>
                </a:solidFill>
                <a:latin typeface="Times New Roman" pitchFamily="18" charset="0"/>
              </a:rPr>
              <a:t>	Workforce more diversified, older, and composed of more women	Prime concerns of homeland security and terrorist attacks	</a:t>
            </a:r>
          </a:p>
          <a:p>
            <a:pPr>
              <a:tabLst>
                <a:tab pos="1317625" algn="l"/>
              </a:tabLst>
            </a:pPr>
            <a:r>
              <a:rPr lang="en-US" sz="1600" b="0" dirty="0">
                <a:solidFill>
                  <a:schemeClr val="tx1"/>
                </a:solidFill>
                <a:latin typeface="Times New Roman" pitchFamily="18" charset="0"/>
              </a:rPr>
              <a:t>	Necessity of Sarbanes-Oxley Act and other reporting-related legislation	Increasing social responsibility of companies</a:t>
            </a:r>
          </a:p>
          <a:p>
            <a:pPr>
              <a:tabLst>
                <a:tab pos="1317625" algn="l"/>
              </a:tabLst>
            </a:pPr>
            <a:r>
              <a:rPr lang="en-US" sz="1600" b="0" dirty="0">
                <a:solidFill>
                  <a:schemeClr val="tx1"/>
                </a:solidFill>
                <a:latin typeface="Times New Roman" pitchFamily="18" charset="0"/>
              </a:rPr>
              <a:t>	Greater emphasis on sustainability</a:t>
            </a:r>
            <a:r>
              <a:rPr lang="en-US" sz="1600" b="0" dirty="0">
                <a:latin typeface="Times New Roman" pitchFamily="18"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Organizational Responses</a:t>
            </a:r>
            <a:endParaRPr lang="en-US" dirty="0"/>
          </a:p>
        </p:txBody>
      </p:sp>
      <p:sp>
        <p:nvSpPr>
          <p:cNvPr id="29698" name="Content Placeholder 2"/>
          <p:cNvSpPr>
            <a:spLocks noGrp="1"/>
          </p:cNvSpPr>
          <p:nvPr>
            <p:ph idx="1"/>
          </p:nvPr>
        </p:nvSpPr>
        <p:spPr/>
        <p:txBody>
          <a:bodyPr>
            <a:normAutofit/>
          </a:bodyPr>
          <a:lstStyle/>
          <a:p>
            <a:pPr eaLnBrk="1" hangingPunct="1"/>
            <a:r>
              <a:rPr lang="en-US" dirty="0" smtClean="0"/>
              <a:t>Be Reactive, Anticipative, Adaptive, and Proactive</a:t>
            </a:r>
          </a:p>
          <a:p>
            <a:pPr eaLnBrk="1" hangingPunct="1"/>
            <a:r>
              <a:rPr lang="en-US" dirty="0" smtClean="0"/>
              <a:t>Managers may take actions, such as:</a:t>
            </a:r>
          </a:p>
          <a:p>
            <a:pPr lvl="1" eaLnBrk="1" hangingPunct="1"/>
            <a:r>
              <a:rPr lang="en-US" sz="2400" dirty="0" smtClean="0"/>
              <a:t>Employing strategic planning.</a:t>
            </a:r>
          </a:p>
          <a:p>
            <a:pPr lvl="1" eaLnBrk="1" hangingPunct="1"/>
            <a:r>
              <a:rPr lang="en-US" sz="2400" dirty="0" smtClean="0"/>
              <a:t>Using new and innovative business models.</a:t>
            </a:r>
          </a:p>
          <a:p>
            <a:pPr lvl="1" eaLnBrk="1" hangingPunct="1"/>
            <a:r>
              <a:rPr lang="en-US" sz="2400" dirty="0" smtClean="0"/>
              <a:t>Restructuring business processes.</a:t>
            </a:r>
          </a:p>
          <a:p>
            <a:pPr lvl="1" eaLnBrk="1" hangingPunct="1"/>
            <a:r>
              <a:rPr lang="en-US" sz="2400" dirty="0" smtClean="0"/>
              <a:t>Participating in business alliances.</a:t>
            </a:r>
          </a:p>
          <a:p>
            <a:pPr lvl="1" eaLnBrk="1" hangingPunct="1"/>
            <a:r>
              <a:rPr lang="en-US" sz="2400" dirty="0" smtClean="0"/>
              <a:t>Improving corporate information systems.</a:t>
            </a:r>
          </a:p>
          <a:p>
            <a:pPr lvl="1" eaLnBrk="1" hangingPunct="1"/>
            <a:r>
              <a:rPr lang="en-US" sz="2400" dirty="0" smtClean="0"/>
              <a:t>Improving partnership relationships.</a:t>
            </a:r>
          </a:p>
          <a:p>
            <a:pPr lvl="1" eaLnBrk="1" hangingPunct="1"/>
            <a:r>
              <a:rPr lang="en-US" sz="2400" dirty="0" smtClean="0"/>
              <a:t>Encouraging innovation and creativity.    …</a:t>
            </a:r>
            <a:r>
              <a:rPr lang="en-US" sz="2400" dirty="0" err="1" smtClean="0"/>
              <a:t>cont</a:t>
            </a:r>
            <a:r>
              <a:rPr lang="en-US" sz="2400" dirty="0" smtClean="0"/>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704667" cy="1143001"/>
          </a:xfrm>
        </p:spPr>
        <p:txBody>
          <a:bodyPr>
            <a:normAutofit fontScale="90000"/>
          </a:bodyPr>
          <a:lstStyle/>
          <a:p>
            <a:pPr eaLnBrk="1" hangingPunct="1">
              <a:defRPr/>
            </a:pPr>
            <a:r>
              <a:rPr lang="en-US" dirty="0" smtClean="0"/>
              <a:t>Organizational Responses, continued</a:t>
            </a:r>
            <a:endParaRPr lang="en-US" dirty="0"/>
          </a:p>
        </p:txBody>
      </p:sp>
      <p:sp>
        <p:nvSpPr>
          <p:cNvPr id="3" name="Content Placeholder 2"/>
          <p:cNvSpPr>
            <a:spLocks noGrp="1"/>
          </p:cNvSpPr>
          <p:nvPr>
            <p:ph idx="1"/>
          </p:nvPr>
        </p:nvSpPr>
        <p:spPr>
          <a:xfrm>
            <a:off x="1182688" y="1524000"/>
            <a:ext cx="7961312" cy="4800600"/>
          </a:xfrm>
        </p:spPr>
        <p:txBody>
          <a:bodyPr>
            <a:normAutofit fontScale="92500" lnSpcReduction="10000"/>
          </a:bodyPr>
          <a:lstStyle/>
          <a:p>
            <a:pPr lvl="1" eaLnBrk="1" hangingPunct="1">
              <a:defRPr/>
            </a:pPr>
            <a:r>
              <a:rPr lang="en-US" sz="2400" dirty="0" smtClean="0"/>
              <a:t>Improving customer service and relationships.</a:t>
            </a:r>
          </a:p>
          <a:p>
            <a:pPr lvl="1" eaLnBrk="1" hangingPunct="1">
              <a:defRPr/>
            </a:pPr>
            <a:r>
              <a:rPr lang="en-US" sz="2400" dirty="0" smtClean="0"/>
              <a:t>Moving to electronic commerce (e-commerce).</a:t>
            </a:r>
          </a:p>
          <a:p>
            <a:pPr lvl="1" eaLnBrk="1" hangingPunct="1">
              <a:defRPr/>
            </a:pPr>
            <a:r>
              <a:rPr lang="en-US" sz="2400" dirty="0" smtClean="0"/>
              <a:t>Moving to make-to-order production and on-demand manufacturing and services.</a:t>
            </a:r>
          </a:p>
          <a:p>
            <a:pPr lvl="1" eaLnBrk="1" hangingPunct="1">
              <a:defRPr/>
            </a:pPr>
            <a:r>
              <a:rPr lang="en-US" sz="2400" dirty="0" smtClean="0"/>
              <a:t>Using new IT to improve communication, data access (discovery of information), and collaboration.</a:t>
            </a:r>
          </a:p>
          <a:p>
            <a:pPr lvl="1" eaLnBrk="1" hangingPunct="1">
              <a:defRPr/>
            </a:pPr>
            <a:r>
              <a:rPr lang="en-US" sz="2400" dirty="0" smtClean="0"/>
              <a:t>Responding quickly to competitors' actions (e.g., in pricing, promotions, new products and services).</a:t>
            </a:r>
          </a:p>
          <a:p>
            <a:pPr lvl="1" eaLnBrk="1" hangingPunct="1">
              <a:defRPr/>
            </a:pPr>
            <a:r>
              <a:rPr lang="en-US" sz="2400" dirty="0" smtClean="0"/>
              <a:t>Automating many tasks of white-collar employees.</a:t>
            </a:r>
          </a:p>
          <a:p>
            <a:pPr lvl="1" eaLnBrk="1" hangingPunct="1">
              <a:defRPr/>
            </a:pPr>
            <a:r>
              <a:rPr lang="en-US" sz="2400" dirty="0" smtClean="0"/>
              <a:t>Automating certain decision processes.</a:t>
            </a:r>
          </a:p>
          <a:p>
            <a:pPr lvl="1" eaLnBrk="1" hangingPunct="1">
              <a:defRPr/>
            </a:pPr>
            <a:r>
              <a:rPr lang="en-US" sz="2400" dirty="0" smtClean="0"/>
              <a:t>Improving decision making by employing analytics.</a:t>
            </a:r>
          </a:p>
          <a:p>
            <a:pPr lvl="1" eaLnBrk="1" hangingPunct="1">
              <a:defRPr/>
            </a:pPr>
            <a:endParaRPr lang="en-US" sz="2400" dirty="0" smtClean="0"/>
          </a:p>
          <a:p>
            <a:pPr lvl="1" eaLnBrk="1" hangingPunct="1">
              <a:defRPr/>
            </a:pPr>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TC103457496[[fn=Parallax]]</Template>
  <TotalTime>9813</TotalTime>
  <Words>3288</Words>
  <Application>Microsoft Office PowerPoint</Application>
  <PresentationFormat>On-screen Show (4:3)</PresentationFormat>
  <Paragraphs>438</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Corbel</vt:lpstr>
      <vt:lpstr>Tahoma</vt:lpstr>
      <vt:lpstr>Times New Roman</vt:lpstr>
      <vt:lpstr>Parallax</vt:lpstr>
      <vt:lpstr>PowerPoint Presentation</vt:lpstr>
      <vt:lpstr>Plan of the Book</vt:lpstr>
      <vt:lpstr>Learning Objectives</vt:lpstr>
      <vt:lpstr>Changing Business Environment &amp; Computerized Decision Support</vt:lpstr>
      <vt:lpstr>Business Pressures–Responses–Support Model</vt:lpstr>
      <vt:lpstr>The Business Environment </vt:lpstr>
      <vt:lpstr>Business Environment Factors</vt:lpstr>
      <vt:lpstr>Organizational Responses</vt:lpstr>
      <vt:lpstr>Organizational Responses, continued</vt:lpstr>
      <vt:lpstr>Closing the Strategy Gap </vt:lpstr>
      <vt:lpstr>“Traditional” Organizational Hierarchy</vt:lpstr>
      <vt:lpstr>Business Intelligence (BI) </vt:lpstr>
      <vt:lpstr>Definition of BI</vt:lpstr>
      <vt:lpstr>A Brief History of BI</vt:lpstr>
      <vt:lpstr>The Evolution of BI Capabilities</vt:lpstr>
      <vt:lpstr>The Architecture of BI</vt:lpstr>
      <vt:lpstr>A High-level Architecture of BI</vt:lpstr>
      <vt:lpstr>Transforming Data into Information</vt:lpstr>
      <vt:lpstr>Components in a BI Architecture</vt:lpstr>
      <vt:lpstr>Components in a BI Architecture</vt:lpstr>
      <vt:lpstr>Application Case 1.1</vt:lpstr>
      <vt:lpstr>A Multimedia Exercise  in Business Intelligence</vt:lpstr>
      <vt:lpstr>The Benefits of BI</vt:lpstr>
      <vt:lpstr>The Benefits of BI</vt:lpstr>
      <vt:lpstr>Intelligence Creation, Use and BI Governance</vt:lpstr>
      <vt:lpstr>Analytics</vt:lpstr>
      <vt:lpstr>Analytics Overview</vt:lpstr>
      <vt:lpstr>Opening Vignette…</vt:lpstr>
      <vt:lpstr>Opening Vignette…</vt:lpstr>
      <vt:lpstr>Intelligence Creation and Use</vt:lpstr>
      <vt:lpstr>BI Governance Issues/Tasks</vt:lpstr>
      <vt:lpstr>Intelligence vs. Espionage</vt:lpstr>
      <vt:lpstr>Transaction Processing Versus Analytic Processing</vt:lpstr>
      <vt:lpstr>Transaction Processing Versus Analytic Processing</vt:lpstr>
      <vt:lpstr>Successful BI Implementation</vt:lpstr>
      <vt:lpstr>BI – Aligned with Business Strategy</vt:lpstr>
      <vt:lpstr>BI for Business Strategy</vt:lpstr>
      <vt:lpstr>Real-time, On-demand BI</vt:lpstr>
      <vt:lpstr>Issues for Successful BI </vt:lpstr>
      <vt:lpstr>Issues for Successful BI </vt:lpstr>
      <vt:lpstr>Application Case 1.2</vt:lpstr>
      <vt:lpstr>Application Case 1.3</vt:lpstr>
      <vt:lpstr>Application Case 1.4</vt:lpstr>
      <vt:lpstr>Application Case 1.5</vt:lpstr>
      <vt:lpstr>Application Case 1.6</vt:lpstr>
      <vt:lpstr>Introduction to Big Data Analytics</vt:lpstr>
      <vt:lpstr>Application Case 1.7</vt:lpstr>
      <vt:lpstr>End-of-Chapter Application Case</vt:lpstr>
      <vt:lpstr>End of the Chapter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 Chapter 1</dc:title>
  <dc:creator>Dursun Delen</dc:creator>
  <cp:lastModifiedBy>Microsoft account</cp:lastModifiedBy>
  <cp:revision>235</cp:revision>
  <cp:lastPrinted>2015-01-15T13:26:43Z</cp:lastPrinted>
  <dcterms:created xsi:type="dcterms:W3CDTF">1998-03-18T21:58:50Z</dcterms:created>
  <dcterms:modified xsi:type="dcterms:W3CDTF">2015-10-06T18:23:25Z</dcterms:modified>
</cp:coreProperties>
</file>