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64"/>
  </p:notesMasterIdLst>
  <p:handoutMasterIdLst>
    <p:handoutMasterId r:id="rId65"/>
  </p:handoutMasterIdLst>
  <p:sldIdLst>
    <p:sldId id="364" r:id="rId2"/>
    <p:sldId id="384" r:id="rId3"/>
    <p:sldId id="387" r:id="rId4"/>
    <p:sldId id="446" r:id="rId5"/>
    <p:sldId id="447" r:id="rId6"/>
    <p:sldId id="448" r:id="rId7"/>
    <p:sldId id="391" r:id="rId8"/>
    <p:sldId id="392" r:id="rId9"/>
    <p:sldId id="393" r:id="rId10"/>
    <p:sldId id="394" r:id="rId11"/>
    <p:sldId id="395" r:id="rId12"/>
    <p:sldId id="396" r:id="rId13"/>
    <p:sldId id="397" r:id="rId14"/>
    <p:sldId id="398" r:id="rId15"/>
    <p:sldId id="399" r:id="rId16"/>
    <p:sldId id="400" r:id="rId17"/>
    <p:sldId id="401" r:id="rId18"/>
    <p:sldId id="403" r:id="rId19"/>
    <p:sldId id="402" r:id="rId20"/>
    <p:sldId id="434" r:id="rId21"/>
    <p:sldId id="404" r:id="rId22"/>
    <p:sldId id="406" r:id="rId23"/>
    <p:sldId id="407" r:id="rId24"/>
    <p:sldId id="405" r:id="rId25"/>
    <p:sldId id="408" r:id="rId26"/>
    <p:sldId id="409" r:id="rId27"/>
    <p:sldId id="411" r:id="rId28"/>
    <p:sldId id="412" r:id="rId29"/>
    <p:sldId id="415" r:id="rId30"/>
    <p:sldId id="416" r:id="rId31"/>
    <p:sldId id="417" r:id="rId32"/>
    <p:sldId id="420" r:id="rId33"/>
    <p:sldId id="418" r:id="rId34"/>
    <p:sldId id="419" r:id="rId35"/>
    <p:sldId id="421" r:id="rId36"/>
    <p:sldId id="422" r:id="rId37"/>
    <p:sldId id="423" r:id="rId38"/>
    <p:sldId id="424" r:id="rId39"/>
    <p:sldId id="425" r:id="rId40"/>
    <p:sldId id="426" r:id="rId41"/>
    <p:sldId id="427" r:id="rId42"/>
    <p:sldId id="428" r:id="rId43"/>
    <p:sldId id="429" r:id="rId44"/>
    <p:sldId id="430" r:id="rId45"/>
    <p:sldId id="436" r:id="rId46"/>
    <p:sldId id="437" r:id="rId47"/>
    <p:sldId id="438" r:id="rId48"/>
    <p:sldId id="442" r:id="rId49"/>
    <p:sldId id="444" r:id="rId50"/>
    <p:sldId id="443" r:id="rId51"/>
    <p:sldId id="445" r:id="rId52"/>
    <p:sldId id="431" r:id="rId53"/>
    <p:sldId id="439" r:id="rId54"/>
    <p:sldId id="432" r:id="rId55"/>
    <p:sldId id="433" r:id="rId56"/>
    <p:sldId id="435" r:id="rId57"/>
    <p:sldId id="440" r:id="rId58"/>
    <p:sldId id="441" r:id="rId59"/>
    <p:sldId id="386" r:id="rId60"/>
    <p:sldId id="389" r:id="rId61"/>
    <p:sldId id="388" r:id="rId62"/>
    <p:sldId id="390" r:id="rId63"/>
  </p:sldIdLst>
  <p:sldSz cx="9144000" cy="6858000" type="screen4x3"/>
  <p:notesSz cx="6858000" cy="9144000"/>
  <p:defaultTextStyle>
    <a:defPPr>
      <a:defRPr lang="en-US"/>
    </a:defPPr>
    <a:lvl1pPr algn="l" rtl="0" fontAlgn="base">
      <a:spcBef>
        <a:spcPct val="0"/>
      </a:spcBef>
      <a:spcAft>
        <a:spcPct val="0"/>
      </a:spcAft>
      <a:defRPr sz="2800" b="1" kern="1200">
        <a:solidFill>
          <a:srgbClr val="CC3300"/>
        </a:solidFill>
        <a:latin typeface="Tahoma" pitchFamily="34" charset="0"/>
        <a:ea typeface="+mn-ea"/>
        <a:cs typeface="Arial" charset="0"/>
      </a:defRPr>
    </a:lvl1pPr>
    <a:lvl2pPr marL="457200" algn="l" rtl="0" fontAlgn="base">
      <a:spcBef>
        <a:spcPct val="0"/>
      </a:spcBef>
      <a:spcAft>
        <a:spcPct val="0"/>
      </a:spcAft>
      <a:defRPr sz="2800" b="1" kern="1200">
        <a:solidFill>
          <a:srgbClr val="CC3300"/>
        </a:solidFill>
        <a:latin typeface="Tahoma" pitchFamily="34" charset="0"/>
        <a:ea typeface="+mn-ea"/>
        <a:cs typeface="Arial" charset="0"/>
      </a:defRPr>
    </a:lvl2pPr>
    <a:lvl3pPr marL="914400" algn="l" rtl="0" fontAlgn="base">
      <a:spcBef>
        <a:spcPct val="0"/>
      </a:spcBef>
      <a:spcAft>
        <a:spcPct val="0"/>
      </a:spcAft>
      <a:defRPr sz="2800" b="1" kern="1200">
        <a:solidFill>
          <a:srgbClr val="CC3300"/>
        </a:solidFill>
        <a:latin typeface="Tahoma" pitchFamily="34" charset="0"/>
        <a:ea typeface="+mn-ea"/>
        <a:cs typeface="Arial" charset="0"/>
      </a:defRPr>
    </a:lvl3pPr>
    <a:lvl4pPr marL="1371600" algn="l" rtl="0" fontAlgn="base">
      <a:spcBef>
        <a:spcPct val="0"/>
      </a:spcBef>
      <a:spcAft>
        <a:spcPct val="0"/>
      </a:spcAft>
      <a:defRPr sz="2800" b="1" kern="1200">
        <a:solidFill>
          <a:srgbClr val="CC3300"/>
        </a:solidFill>
        <a:latin typeface="Tahoma" pitchFamily="34" charset="0"/>
        <a:ea typeface="+mn-ea"/>
        <a:cs typeface="Arial" charset="0"/>
      </a:defRPr>
    </a:lvl4pPr>
    <a:lvl5pPr marL="1828800" algn="l" rtl="0" fontAlgn="base">
      <a:spcBef>
        <a:spcPct val="0"/>
      </a:spcBef>
      <a:spcAft>
        <a:spcPct val="0"/>
      </a:spcAft>
      <a:defRPr sz="2800" b="1" kern="1200">
        <a:solidFill>
          <a:srgbClr val="CC3300"/>
        </a:solidFill>
        <a:latin typeface="Tahoma" pitchFamily="34" charset="0"/>
        <a:ea typeface="+mn-ea"/>
        <a:cs typeface="Arial" charset="0"/>
      </a:defRPr>
    </a:lvl5pPr>
    <a:lvl6pPr marL="2286000" algn="l" defTabSz="914400" rtl="0" eaLnBrk="1" latinLnBrk="0" hangingPunct="1">
      <a:defRPr sz="2800" b="1" kern="1200">
        <a:solidFill>
          <a:srgbClr val="CC3300"/>
        </a:solidFill>
        <a:latin typeface="Tahoma" pitchFamily="34" charset="0"/>
        <a:ea typeface="+mn-ea"/>
        <a:cs typeface="Arial" charset="0"/>
      </a:defRPr>
    </a:lvl6pPr>
    <a:lvl7pPr marL="2743200" algn="l" defTabSz="914400" rtl="0" eaLnBrk="1" latinLnBrk="0" hangingPunct="1">
      <a:defRPr sz="2800" b="1" kern="1200">
        <a:solidFill>
          <a:srgbClr val="CC3300"/>
        </a:solidFill>
        <a:latin typeface="Tahoma" pitchFamily="34" charset="0"/>
        <a:ea typeface="+mn-ea"/>
        <a:cs typeface="Arial" charset="0"/>
      </a:defRPr>
    </a:lvl7pPr>
    <a:lvl8pPr marL="3200400" algn="l" defTabSz="914400" rtl="0" eaLnBrk="1" latinLnBrk="0" hangingPunct="1">
      <a:defRPr sz="2800" b="1" kern="1200">
        <a:solidFill>
          <a:srgbClr val="CC3300"/>
        </a:solidFill>
        <a:latin typeface="Tahoma" pitchFamily="34" charset="0"/>
        <a:ea typeface="+mn-ea"/>
        <a:cs typeface="Arial" charset="0"/>
      </a:defRPr>
    </a:lvl8pPr>
    <a:lvl9pPr marL="3657600" algn="l" defTabSz="914400" rtl="0" eaLnBrk="1" latinLnBrk="0" hangingPunct="1">
      <a:defRPr sz="2800" b="1" kern="1200">
        <a:solidFill>
          <a:srgbClr val="CC3300"/>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tephenso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E08"/>
    <a:srgbClr val="0000CC"/>
    <a:srgbClr val="FF3300"/>
    <a:srgbClr val="CC3300"/>
    <a:srgbClr val="FFA827"/>
    <a:srgbClr val="BE6A0E"/>
    <a:srgbClr val="EE8512"/>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94667" autoAdjust="0"/>
  </p:normalViewPr>
  <p:slideViewPr>
    <p:cSldViewPr>
      <p:cViewPr varScale="1">
        <p:scale>
          <a:sx n="123" d="100"/>
          <a:sy n="123" d="100"/>
        </p:scale>
        <p:origin x="138"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Fear Level vs Spiders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Sheet1!$C$1</c:f>
              <c:strCache>
                <c:ptCount val="1"/>
                <c:pt idx="0">
                  <c:v>Fear Level</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Sheet1!$B$2:$B$15</c:f>
              <c:numCache>
                <c:formatCode>General</c:formatCode>
                <c:ptCount val="14"/>
                <c:pt idx="0">
                  <c:v>1</c:v>
                </c:pt>
                <c:pt idx="1">
                  <c:v>2</c:v>
                </c:pt>
                <c:pt idx="2">
                  <c:v>3</c:v>
                </c:pt>
                <c:pt idx="3">
                  <c:v>4</c:v>
                </c:pt>
                <c:pt idx="4">
                  <c:v>5</c:v>
                </c:pt>
                <c:pt idx="5">
                  <c:v>6</c:v>
                </c:pt>
                <c:pt idx="6">
                  <c:v>7</c:v>
                </c:pt>
                <c:pt idx="7">
                  <c:v>2</c:v>
                </c:pt>
                <c:pt idx="8">
                  <c:v>3</c:v>
                </c:pt>
                <c:pt idx="9">
                  <c:v>4</c:v>
                </c:pt>
                <c:pt idx="10">
                  <c:v>5</c:v>
                </c:pt>
                <c:pt idx="11">
                  <c:v>6</c:v>
                </c:pt>
                <c:pt idx="12">
                  <c:v>7</c:v>
                </c:pt>
                <c:pt idx="13">
                  <c:v>8</c:v>
                </c:pt>
              </c:numCache>
            </c:numRef>
          </c:xVal>
          <c:yVal>
            <c:numRef>
              <c:f>Sheet1!$C$2:$C$15</c:f>
              <c:numCache>
                <c:formatCode>General</c:formatCode>
                <c:ptCount val="14"/>
                <c:pt idx="0">
                  <c:v>2</c:v>
                </c:pt>
                <c:pt idx="1">
                  <c:v>4</c:v>
                </c:pt>
                <c:pt idx="2">
                  <c:v>6</c:v>
                </c:pt>
                <c:pt idx="3">
                  <c:v>8</c:v>
                </c:pt>
                <c:pt idx="4">
                  <c:v>10</c:v>
                </c:pt>
                <c:pt idx="5">
                  <c:v>12</c:v>
                </c:pt>
                <c:pt idx="6">
                  <c:v>16</c:v>
                </c:pt>
                <c:pt idx="7">
                  <c:v>1</c:v>
                </c:pt>
                <c:pt idx="8">
                  <c:v>3</c:v>
                </c:pt>
                <c:pt idx="9">
                  <c:v>5</c:v>
                </c:pt>
                <c:pt idx="10">
                  <c:v>7</c:v>
                </c:pt>
                <c:pt idx="11">
                  <c:v>9</c:v>
                </c:pt>
                <c:pt idx="12">
                  <c:v>11</c:v>
                </c:pt>
                <c:pt idx="13">
                  <c:v>13</c:v>
                </c:pt>
              </c:numCache>
            </c:numRef>
          </c:yVal>
          <c:smooth val="0"/>
        </c:ser>
        <c:dLbls>
          <c:showLegendKey val="0"/>
          <c:showVal val="0"/>
          <c:showCatName val="0"/>
          <c:showSerName val="0"/>
          <c:showPercent val="0"/>
          <c:showBubbleSize val="0"/>
        </c:dLbls>
        <c:axId val="315385704"/>
        <c:axId val="315383744"/>
      </c:scatterChart>
      <c:valAx>
        <c:axId val="315385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Spiders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15383744"/>
        <c:crosses val="autoZero"/>
        <c:crossBetween val="midCat"/>
      </c:valAx>
      <c:valAx>
        <c:axId val="315383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Fear</a:t>
                </a:r>
                <a:r>
                  <a:rPr lang="en-US" baseline="0"/>
                  <a:t> Level</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153857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C9AFD091-35F5-4B6E-BC80-40B04CE0DD44}" type="slidenum">
              <a:rPr lang="en-US"/>
              <a:pPr>
                <a:defRPr/>
              </a:pPr>
              <a:t>‹#›</a:t>
            </a:fld>
            <a:endParaRPr lang="en-US"/>
          </a:p>
        </p:txBody>
      </p:sp>
    </p:spTree>
    <p:extLst>
      <p:ext uri="{BB962C8B-B14F-4D97-AF65-F5344CB8AC3E}">
        <p14:creationId xmlns:p14="http://schemas.microsoft.com/office/powerpoint/2010/main" val="4201602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EDACB6E6-0E84-4937-BAF9-6A9C2EC6258B}" type="slidenum">
              <a:rPr lang="en-US"/>
              <a:pPr>
                <a:defRPr/>
              </a:pPr>
              <a:t>‹#›</a:t>
            </a:fld>
            <a:endParaRPr lang="en-US"/>
          </a:p>
        </p:txBody>
      </p:sp>
    </p:spTree>
    <p:extLst>
      <p:ext uri="{BB962C8B-B14F-4D97-AF65-F5344CB8AC3E}">
        <p14:creationId xmlns:p14="http://schemas.microsoft.com/office/powerpoint/2010/main" val="27740002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5B6A48F-99D4-4E4C-A443-0BD7C2445636}" type="slidenum">
              <a:rPr lang="en-US" smtClean="0">
                <a:cs typeface="Arial" charset="0"/>
              </a:rPr>
              <a:pPr/>
              <a:t>1</a:t>
            </a:fld>
            <a:endParaRPr lang="en-US" smtClean="0">
              <a:cs typeface="Arial" charset="0"/>
            </a:endParaRPr>
          </a:p>
        </p:txBody>
      </p:sp>
      <p:sp>
        <p:nvSpPr>
          <p:cNvPr id="16386" name="Rectangle 2"/>
          <p:cNvSpPr>
            <a:spLocks noGrp="1" noRot="1" noChangeAspect="1" noChangeArrowheads="1" noTextEdit="1"/>
          </p:cNvSpPr>
          <p:nvPr>
            <p:ph type="sldImg"/>
          </p:nvPr>
        </p:nvSpPr>
        <p:spPr>
          <a:ln cap="flat"/>
        </p:spPr>
      </p:sp>
      <p:sp>
        <p:nvSpPr>
          <p:cNvPr id="163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44769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p:spPr>
        <p:txBody>
          <a:bodyPr/>
          <a:lstStyle/>
          <a:p>
            <a:endParaRPr lang="en-US" smtClean="0"/>
          </a:p>
        </p:txBody>
      </p:sp>
      <p:sp>
        <p:nvSpPr>
          <p:cNvPr id="38915" name="Slide Number Placeholder 3"/>
          <p:cNvSpPr>
            <a:spLocks noGrp="1"/>
          </p:cNvSpPr>
          <p:nvPr>
            <p:ph type="sldNum" sz="quarter" idx="5"/>
          </p:nvPr>
        </p:nvSpPr>
        <p:spPr>
          <a:noFill/>
        </p:spPr>
        <p:txBody>
          <a:bodyPr/>
          <a:lstStyle/>
          <a:p>
            <a:fld id="{A395E457-65F6-4694-80B7-71BD2E497415}" type="slidenum">
              <a:rPr lang="en-US" smtClean="0">
                <a:cs typeface="Arial" charset="0"/>
              </a:rPr>
              <a:pPr/>
              <a:t>11</a:t>
            </a:fld>
            <a:endParaRPr lang="en-US" smtClean="0">
              <a:cs typeface="Arial" charset="0"/>
            </a:endParaRPr>
          </a:p>
        </p:txBody>
      </p:sp>
    </p:spTree>
    <p:extLst>
      <p:ext uri="{BB962C8B-B14F-4D97-AF65-F5344CB8AC3E}">
        <p14:creationId xmlns:p14="http://schemas.microsoft.com/office/powerpoint/2010/main" val="3207265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p:spPr>
        <p:txBody>
          <a:bodyPr/>
          <a:lstStyle/>
          <a:p>
            <a:endParaRPr lang="en-US" smtClean="0"/>
          </a:p>
        </p:txBody>
      </p:sp>
      <p:sp>
        <p:nvSpPr>
          <p:cNvPr id="40963" name="Slide Number Placeholder 3"/>
          <p:cNvSpPr>
            <a:spLocks noGrp="1"/>
          </p:cNvSpPr>
          <p:nvPr>
            <p:ph type="sldNum" sz="quarter" idx="5"/>
          </p:nvPr>
        </p:nvSpPr>
        <p:spPr>
          <a:noFill/>
        </p:spPr>
        <p:txBody>
          <a:bodyPr/>
          <a:lstStyle/>
          <a:p>
            <a:fld id="{CB70F2F3-2A9F-4E38-871A-DADD1F615416}" type="slidenum">
              <a:rPr lang="en-US" smtClean="0">
                <a:cs typeface="Arial" charset="0"/>
              </a:rPr>
              <a:pPr/>
              <a:t>12</a:t>
            </a:fld>
            <a:endParaRPr lang="en-US" smtClean="0">
              <a:cs typeface="Arial" charset="0"/>
            </a:endParaRPr>
          </a:p>
        </p:txBody>
      </p:sp>
    </p:spTree>
    <p:extLst>
      <p:ext uri="{BB962C8B-B14F-4D97-AF65-F5344CB8AC3E}">
        <p14:creationId xmlns:p14="http://schemas.microsoft.com/office/powerpoint/2010/main" val="170736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p:spPr>
        <p:txBody>
          <a:bodyPr/>
          <a:lstStyle/>
          <a:p>
            <a:endParaRPr lang="en-US" smtClean="0"/>
          </a:p>
        </p:txBody>
      </p:sp>
      <p:sp>
        <p:nvSpPr>
          <p:cNvPr id="43011" name="Slide Number Placeholder 3"/>
          <p:cNvSpPr>
            <a:spLocks noGrp="1"/>
          </p:cNvSpPr>
          <p:nvPr>
            <p:ph type="sldNum" sz="quarter" idx="5"/>
          </p:nvPr>
        </p:nvSpPr>
        <p:spPr>
          <a:noFill/>
        </p:spPr>
        <p:txBody>
          <a:bodyPr/>
          <a:lstStyle/>
          <a:p>
            <a:fld id="{BCFDFBCA-39E1-479E-B215-BBA63082578E}" type="slidenum">
              <a:rPr lang="en-US" smtClean="0">
                <a:cs typeface="Arial" charset="0"/>
              </a:rPr>
              <a:pPr/>
              <a:t>13</a:t>
            </a:fld>
            <a:endParaRPr lang="en-US" smtClean="0">
              <a:cs typeface="Arial" charset="0"/>
            </a:endParaRPr>
          </a:p>
        </p:txBody>
      </p:sp>
    </p:spTree>
    <p:extLst>
      <p:ext uri="{BB962C8B-B14F-4D97-AF65-F5344CB8AC3E}">
        <p14:creationId xmlns:p14="http://schemas.microsoft.com/office/powerpoint/2010/main" val="2556788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p:spPr>
        <p:txBody>
          <a:bodyPr/>
          <a:lstStyle/>
          <a:p>
            <a:endParaRPr lang="en-US" smtClean="0"/>
          </a:p>
        </p:txBody>
      </p:sp>
      <p:sp>
        <p:nvSpPr>
          <p:cNvPr id="45059" name="Slide Number Placeholder 3"/>
          <p:cNvSpPr>
            <a:spLocks noGrp="1"/>
          </p:cNvSpPr>
          <p:nvPr>
            <p:ph type="sldNum" sz="quarter" idx="5"/>
          </p:nvPr>
        </p:nvSpPr>
        <p:spPr>
          <a:noFill/>
        </p:spPr>
        <p:txBody>
          <a:bodyPr/>
          <a:lstStyle/>
          <a:p>
            <a:fld id="{8AB81465-0DCE-43C5-9FBC-794506A4269E}" type="slidenum">
              <a:rPr lang="en-US" smtClean="0">
                <a:cs typeface="Arial" charset="0"/>
              </a:rPr>
              <a:pPr/>
              <a:t>14</a:t>
            </a:fld>
            <a:endParaRPr lang="en-US" smtClean="0">
              <a:cs typeface="Arial" charset="0"/>
            </a:endParaRPr>
          </a:p>
        </p:txBody>
      </p:sp>
    </p:spTree>
    <p:extLst>
      <p:ext uri="{BB962C8B-B14F-4D97-AF65-F5344CB8AC3E}">
        <p14:creationId xmlns:p14="http://schemas.microsoft.com/office/powerpoint/2010/main" val="1999299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p:spPr>
        <p:txBody>
          <a:bodyPr/>
          <a:lstStyle/>
          <a:p>
            <a:endParaRPr lang="en-US" smtClean="0"/>
          </a:p>
        </p:txBody>
      </p:sp>
      <p:sp>
        <p:nvSpPr>
          <p:cNvPr id="47107" name="Slide Number Placeholder 3"/>
          <p:cNvSpPr>
            <a:spLocks noGrp="1"/>
          </p:cNvSpPr>
          <p:nvPr>
            <p:ph type="sldNum" sz="quarter" idx="5"/>
          </p:nvPr>
        </p:nvSpPr>
        <p:spPr>
          <a:noFill/>
        </p:spPr>
        <p:txBody>
          <a:bodyPr/>
          <a:lstStyle/>
          <a:p>
            <a:fld id="{59AA7098-3A62-4C4C-AFE7-A5C7CAAF425D}" type="slidenum">
              <a:rPr lang="en-US" smtClean="0">
                <a:cs typeface="Arial" charset="0"/>
              </a:rPr>
              <a:pPr/>
              <a:t>15</a:t>
            </a:fld>
            <a:endParaRPr lang="en-US" smtClean="0">
              <a:cs typeface="Arial" charset="0"/>
            </a:endParaRPr>
          </a:p>
        </p:txBody>
      </p:sp>
    </p:spTree>
    <p:extLst>
      <p:ext uri="{BB962C8B-B14F-4D97-AF65-F5344CB8AC3E}">
        <p14:creationId xmlns:p14="http://schemas.microsoft.com/office/powerpoint/2010/main" val="1807101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p:spPr>
        <p:txBody>
          <a:bodyPr/>
          <a:lstStyle/>
          <a:p>
            <a:endParaRPr lang="en-US" smtClean="0"/>
          </a:p>
        </p:txBody>
      </p:sp>
      <p:sp>
        <p:nvSpPr>
          <p:cNvPr id="49155" name="Slide Number Placeholder 3"/>
          <p:cNvSpPr>
            <a:spLocks noGrp="1"/>
          </p:cNvSpPr>
          <p:nvPr>
            <p:ph type="sldNum" sz="quarter" idx="5"/>
          </p:nvPr>
        </p:nvSpPr>
        <p:spPr>
          <a:noFill/>
        </p:spPr>
        <p:txBody>
          <a:bodyPr/>
          <a:lstStyle/>
          <a:p>
            <a:fld id="{55CFF04E-8150-46A6-A3F6-2B556091622F}" type="slidenum">
              <a:rPr lang="en-US" smtClean="0">
                <a:cs typeface="Arial" charset="0"/>
              </a:rPr>
              <a:pPr/>
              <a:t>16</a:t>
            </a:fld>
            <a:endParaRPr lang="en-US" smtClean="0">
              <a:cs typeface="Arial" charset="0"/>
            </a:endParaRPr>
          </a:p>
        </p:txBody>
      </p:sp>
    </p:spTree>
    <p:extLst>
      <p:ext uri="{BB962C8B-B14F-4D97-AF65-F5344CB8AC3E}">
        <p14:creationId xmlns:p14="http://schemas.microsoft.com/office/powerpoint/2010/main" val="2629250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endParaRPr lang="en-US" smtClean="0"/>
          </a:p>
        </p:txBody>
      </p:sp>
      <p:sp>
        <p:nvSpPr>
          <p:cNvPr id="51203" name="Slide Number Placeholder 3"/>
          <p:cNvSpPr>
            <a:spLocks noGrp="1"/>
          </p:cNvSpPr>
          <p:nvPr>
            <p:ph type="sldNum" sz="quarter" idx="5"/>
          </p:nvPr>
        </p:nvSpPr>
        <p:spPr>
          <a:noFill/>
        </p:spPr>
        <p:txBody>
          <a:bodyPr/>
          <a:lstStyle/>
          <a:p>
            <a:fld id="{B398DB8C-C606-47E4-BA4E-885ED8970587}" type="slidenum">
              <a:rPr lang="en-US" smtClean="0">
                <a:cs typeface="Arial" charset="0"/>
              </a:rPr>
              <a:pPr/>
              <a:t>17</a:t>
            </a:fld>
            <a:endParaRPr lang="en-US" smtClean="0">
              <a:cs typeface="Arial" charset="0"/>
            </a:endParaRPr>
          </a:p>
        </p:txBody>
      </p:sp>
    </p:spTree>
    <p:extLst>
      <p:ext uri="{BB962C8B-B14F-4D97-AF65-F5344CB8AC3E}">
        <p14:creationId xmlns:p14="http://schemas.microsoft.com/office/powerpoint/2010/main" val="1743042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endParaRPr lang="en-US" smtClean="0"/>
          </a:p>
        </p:txBody>
      </p:sp>
      <p:sp>
        <p:nvSpPr>
          <p:cNvPr id="53251" name="Slide Number Placeholder 3"/>
          <p:cNvSpPr>
            <a:spLocks noGrp="1"/>
          </p:cNvSpPr>
          <p:nvPr>
            <p:ph type="sldNum" sz="quarter" idx="5"/>
          </p:nvPr>
        </p:nvSpPr>
        <p:spPr>
          <a:noFill/>
        </p:spPr>
        <p:txBody>
          <a:bodyPr/>
          <a:lstStyle/>
          <a:p>
            <a:fld id="{1F92ADCC-0492-4714-8744-4A4762B09FBD}" type="slidenum">
              <a:rPr lang="en-US" smtClean="0">
                <a:cs typeface="Arial" charset="0"/>
              </a:rPr>
              <a:pPr/>
              <a:t>18</a:t>
            </a:fld>
            <a:endParaRPr lang="en-US" smtClean="0">
              <a:cs typeface="Arial" charset="0"/>
            </a:endParaRPr>
          </a:p>
        </p:txBody>
      </p:sp>
    </p:spTree>
    <p:extLst>
      <p:ext uri="{BB962C8B-B14F-4D97-AF65-F5344CB8AC3E}">
        <p14:creationId xmlns:p14="http://schemas.microsoft.com/office/powerpoint/2010/main" val="4068003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endParaRPr lang="en-US" smtClean="0"/>
          </a:p>
        </p:txBody>
      </p:sp>
      <p:sp>
        <p:nvSpPr>
          <p:cNvPr id="55299" name="Slide Number Placeholder 3"/>
          <p:cNvSpPr>
            <a:spLocks noGrp="1"/>
          </p:cNvSpPr>
          <p:nvPr>
            <p:ph type="sldNum" sz="quarter" idx="5"/>
          </p:nvPr>
        </p:nvSpPr>
        <p:spPr>
          <a:noFill/>
        </p:spPr>
        <p:txBody>
          <a:bodyPr/>
          <a:lstStyle/>
          <a:p>
            <a:fld id="{BD71452C-A828-404F-9A0A-D2EA0283B2B6}" type="slidenum">
              <a:rPr lang="en-US" smtClean="0">
                <a:cs typeface="Arial" charset="0"/>
              </a:rPr>
              <a:pPr/>
              <a:t>19</a:t>
            </a:fld>
            <a:endParaRPr lang="en-US" smtClean="0">
              <a:cs typeface="Arial" charset="0"/>
            </a:endParaRPr>
          </a:p>
        </p:txBody>
      </p:sp>
    </p:spTree>
    <p:extLst>
      <p:ext uri="{BB962C8B-B14F-4D97-AF65-F5344CB8AC3E}">
        <p14:creationId xmlns:p14="http://schemas.microsoft.com/office/powerpoint/2010/main" val="2276912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endParaRPr lang="en-US" smtClean="0"/>
          </a:p>
        </p:txBody>
      </p:sp>
      <p:sp>
        <p:nvSpPr>
          <p:cNvPr id="57347" name="Slide Number Placeholder 3"/>
          <p:cNvSpPr>
            <a:spLocks noGrp="1"/>
          </p:cNvSpPr>
          <p:nvPr>
            <p:ph type="sldNum" sz="quarter" idx="5"/>
          </p:nvPr>
        </p:nvSpPr>
        <p:spPr>
          <a:noFill/>
        </p:spPr>
        <p:txBody>
          <a:bodyPr/>
          <a:lstStyle/>
          <a:p>
            <a:fld id="{E22A0789-1853-416E-A0D4-B0B739DD7109}" type="slidenum">
              <a:rPr lang="en-US" smtClean="0">
                <a:cs typeface="Arial" charset="0"/>
              </a:rPr>
              <a:pPr/>
              <a:t>20</a:t>
            </a:fld>
            <a:endParaRPr lang="en-US" smtClean="0">
              <a:cs typeface="Arial" charset="0"/>
            </a:endParaRPr>
          </a:p>
        </p:txBody>
      </p:sp>
    </p:spTree>
    <p:extLst>
      <p:ext uri="{BB962C8B-B14F-4D97-AF65-F5344CB8AC3E}">
        <p14:creationId xmlns:p14="http://schemas.microsoft.com/office/powerpoint/2010/main" val="424050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282A358-2620-47BB-BDB4-955BD4BBBCC0}" type="slidenum">
              <a:rPr lang="en-US" smtClean="0">
                <a:cs typeface="Arial" charset="0"/>
              </a:rPr>
              <a:pPr/>
              <a:t>2</a:t>
            </a:fld>
            <a:endParaRPr lang="en-US" smtClean="0">
              <a:cs typeface="Arial"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4706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endParaRPr lang="en-US" smtClean="0"/>
          </a:p>
        </p:txBody>
      </p:sp>
      <p:sp>
        <p:nvSpPr>
          <p:cNvPr id="59395" name="Slide Number Placeholder 3"/>
          <p:cNvSpPr>
            <a:spLocks noGrp="1"/>
          </p:cNvSpPr>
          <p:nvPr>
            <p:ph type="sldNum" sz="quarter" idx="5"/>
          </p:nvPr>
        </p:nvSpPr>
        <p:spPr>
          <a:noFill/>
        </p:spPr>
        <p:txBody>
          <a:bodyPr/>
          <a:lstStyle/>
          <a:p>
            <a:fld id="{9824650B-746F-4121-93CB-37F578D6195C}" type="slidenum">
              <a:rPr lang="en-US" smtClean="0">
                <a:cs typeface="Arial" charset="0"/>
              </a:rPr>
              <a:pPr/>
              <a:t>21</a:t>
            </a:fld>
            <a:endParaRPr lang="en-US" smtClean="0">
              <a:cs typeface="Arial" charset="0"/>
            </a:endParaRPr>
          </a:p>
        </p:txBody>
      </p:sp>
    </p:spTree>
    <p:extLst>
      <p:ext uri="{BB962C8B-B14F-4D97-AF65-F5344CB8AC3E}">
        <p14:creationId xmlns:p14="http://schemas.microsoft.com/office/powerpoint/2010/main" val="1024040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p:spPr>
        <p:txBody>
          <a:bodyPr/>
          <a:lstStyle/>
          <a:p>
            <a:endParaRPr lang="en-US" smtClean="0"/>
          </a:p>
        </p:txBody>
      </p:sp>
      <p:sp>
        <p:nvSpPr>
          <p:cNvPr id="61443" name="Slide Number Placeholder 3"/>
          <p:cNvSpPr>
            <a:spLocks noGrp="1"/>
          </p:cNvSpPr>
          <p:nvPr>
            <p:ph type="sldNum" sz="quarter" idx="5"/>
          </p:nvPr>
        </p:nvSpPr>
        <p:spPr>
          <a:noFill/>
        </p:spPr>
        <p:txBody>
          <a:bodyPr/>
          <a:lstStyle/>
          <a:p>
            <a:fld id="{23984721-BC19-4937-8E25-D91089F9CBC3}" type="slidenum">
              <a:rPr lang="en-US" smtClean="0">
                <a:cs typeface="Arial" charset="0"/>
              </a:rPr>
              <a:pPr/>
              <a:t>22</a:t>
            </a:fld>
            <a:endParaRPr lang="en-US" smtClean="0">
              <a:cs typeface="Arial" charset="0"/>
            </a:endParaRPr>
          </a:p>
        </p:txBody>
      </p:sp>
    </p:spTree>
    <p:extLst>
      <p:ext uri="{BB962C8B-B14F-4D97-AF65-F5344CB8AC3E}">
        <p14:creationId xmlns:p14="http://schemas.microsoft.com/office/powerpoint/2010/main" val="4176087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p:spPr>
        <p:txBody>
          <a:bodyPr/>
          <a:lstStyle/>
          <a:p>
            <a:endParaRPr lang="en-US" smtClean="0"/>
          </a:p>
        </p:txBody>
      </p:sp>
      <p:sp>
        <p:nvSpPr>
          <p:cNvPr id="63491" name="Slide Number Placeholder 3"/>
          <p:cNvSpPr>
            <a:spLocks noGrp="1"/>
          </p:cNvSpPr>
          <p:nvPr>
            <p:ph type="sldNum" sz="quarter" idx="5"/>
          </p:nvPr>
        </p:nvSpPr>
        <p:spPr>
          <a:noFill/>
        </p:spPr>
        <p:txBody>
          <a:bodyPr/>
          <a:lstStyle/>
          <a:p>
            <a:fld id="{42FFB5EE-C2EC-474F-A1E2-D0FD68D16BDA}" type="slidenum">
              <a:rPr lang="en-US" smtClean="0">
                <a:cs typeface="Arial" charset="0"/>
              </a:rPr>
              <a:pPr/>
              <a:t>23</a:t>
            </a:fld>
            <a:endParaRPr lang="en-US" smtClean="0">
              <a:cs typeface="Arial" charset="0"/>
            </a:endParaRPr>
          </a:p>
        </p:txBody>
      </p:sp>
    </p:spTree>
    <p:extLst>
      <p:ext uri="{BB962C8B-B14F-4D97-AF65-F5344CB8AC3E}">
        <p14:creationId xmlns:p14="http://schemas.microsoft.com/office/powerpoint/2010/main" val="1124136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p:spPr>
        <p:txBody>
          <a:bodyPr/>
          <a:lstStyle/>
          <a:p>
            <a:endParaRPr lang="en-US" smtClean="0"/>
          </a:p>
        </p:txBody>
      </p:sp>
      <p:sp>
        <p:nvSpPr>
          <p:cNvPr id="65539" name="Slide Number Placeholder 3"/>
          <p:cNvSpPr>
            <a:spLocks noGrp="1"/>
          </p:cNvSpPr>
          <p:nvPr>
            <p:ph type="sldNum" sz="quarter" idx="5"/>
          </p:nvPr>
        </p:nvSpPr>
        <p:spPr>
          <a:noFill/>
        </p:spPr>
        <p:txBody>
          <a:bodyPr/>
          <a:lstStyle/>
          <a:p>
            <a:fld id="{CEC359D3-7B6E-4C46-BA3E-C46057948960}" type="slidenum">
              <a:rPr lang="en-US" smtClean="0">
                <a:cs typeface="Arial" charset="0"/>
              </a:rPr>
              <a:pPr/>
              <a:t>24</a:t>
            </a:fld>
            <a:endParaRPr lang="en-US" smtClean="0">
              <a:cs typeface="Arial" charset="0"/>
            </a:endParaRPr>
          </a:p>
        </p:txBody>
      </p:sp>
    </p:spTree>
    <p:extLst>
      <p:ext uri="{BB962C8B-B14F-4D97-AF65-F5344CB8AC3E}">
        <p14:creationId xmlns:p14="http://schemas.microsoft.com/office/powerpoint/2010/main" val="2001158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p:spPr>
        <p:txBody>
          <a:bodyPr/>
          <a:lstStyle/>
          <a:p>
            <a:endParaRPr lang="en-US" smtClean="0"/>
          </a:p>
        </p:txBody>
      </p:sp>
      <p:sp>
        <p:nvSpPr>
          <p:cNvPr id="67587" name="Slide Number Placeholder 3"/>
          <p:cNvSpPr>
            <a:spLocks noGrp="1"/>
          </p:cNvSpPr>
          <p:nvPr>
            <p:ph type="sldNum" sz="quarter" idx="5"/>
          </p:nvPr>
        </p:nvSpPr>
        <p:spPr>
          <a:noFill/>
        </p:spPr>
        <p:txBody>
          <a:bodyPr/>
          <a:lstStyle/>
          <a:p>
            <a:fld id="{E0ED1494-2D11-436F-B5B9-CF39746B9BE6}" type="slidenum">
              <a:rPr lang="en-US" smtClean="0">
                <a:cs typeface="Arial" charset="0"/>
              </a:rPr>
              <a:pPr/>
              <a:t>25</a:t>
            </a:fld>
            <a:endParaRPr lang="en-US" smtClean="0">
              <a:cs typeface="Arial" charset="0"/>
            </a:endParaRPr>
          </a:p>
        </p:txBody>
      </p:sp>
    </p:spTree>
    <p:extLst>
      <p:ext uri="{BB962C8B-B14F-4D97-AF65-F5344CB8AC3E}">
        <p14:creationId xmlns:p14="http://schemas.microsoft.com/office/powerpoint/2010/main" val="241162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a:ln/>
        </p:spPr>
      </p:sp>
      <p:sp>
        <p:nvSpPr>
          <p:cNvPr id="69634" name="Notes Placeholder 2"/>
          <p:cNvSpPr>
            <a:spLocks noGrp="1"/>
          </p:cNvSpPr>
          <p:nvPr>
            <p:ph type="body" idx="1"/>
          </p:nvPr>
        </p:nvSpPr>
        <p:spPr>
          <a:noFill/>
          <a:ln/>
        </p:spPr>
        <p:txBody>
          <a:bodyPr/>
          <a:lstStyle/>
          <a:p>
            <a:endParaRPr lang="en-US" smtClean="0"/>
          </a:p>
        </p:txBody>
      </p:sp>
      <p:sp>
        <p:nvSpPr>
          <p:cNvPr id="69635" name="Slide Number Placeholder 3"/>
          <p:cNvSpPr>
            <a:spLocks noGrp="1"/>
          </p:cNvSpPr>
          <p:nvPr>
            <p:ph type="sldNum" sz="quarter" idx="5"/>
          </p:nvPr>
        </p:nvSpPr>
        <p:spPr>
          <a:noFill/>
        </p:spPr>
        <p:txBody>
          <a:bodyPr/>
          <a:lstStyle/>
          <a:p>
            <a:fld id="{E292279D-5B80-4D3F-8E56-C64E0E5535A0}" type="slidenum">
              <a:rPr lang="en-US" smtClean="0">
                <a:cs typeface="Arial" charset="0"/>
              </a:rPr>
              <a:pPr/>
              <a:t>26</a:t>
            </a:fld>
            <a:endParaRPr lang="en-US" smtClean="0">
              <a:cs typeface="Arial" charset="0"/>
            </a:endParaRPr>
          </a:p>
        </p:txBody>
      </p:sp>
    </p:spTree>
    <p:extLst>
      <p:ext uri="{BB962C8B-B14F-4D97-AF65-F5344CB8AC3E}">
        <p14:creationId xmlns:p14="http://schemas.microsoft.com/office/powerpoint/2010/main" val="413813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a:noFill/>
          <a:ln/>
        </p:spPr>
        <p:txBody>
          <a:bodyPr/>
          <a:lstStyle/>
          <a:p>
            <a:r>
              <a:rPr lang="en-US" dirty="0" smtClean="0"/>
              <a:t>ANN = artificial neural network</a:t>
            </a:r>
          </a:p>
        </p:txBody>
      </p:sp>
      <p:sp>
        <p:nvSpPr>
          <p:cNvPr id="74755" name="Slide Number Placeholder 3"/>
          <p:cNvSpPr>
            <a:spLocks noGrp="1"/>
          </p:cNvSpPr>
          <p:nvPr>
            <p:ph type="sldNum" sz="quarter" idx="5"/>
          </p:nvPr>
        </p:nvSpPr>
        <p:spPr>
          <a:noFill/>
        </p:spPr>
        <p:txBody>
          <a:bodyPr/>
          <a:lstStyle/>
          <a:p>
            <a:fld id="{FCDA7AC5-F97F-4AC7-B6A1-F311D8A31062}" type="slidenum">
              <a:rPr lang="en-US" smtClean="0">
                <a:cs typeface="Arial" charset="0"/>
              </a:rPr>
              <a:pPr/>
              <a:t>27</a:t>
            </a:fld>
            <a:endParaRPr lang="en-US" smtClean="0">
              <a:cs typeface="Arial" charset="0"/>
            </a:endParaRPr>
          </a:p>
        </p:txBody>
      </p:sp>
    </p:spTree>
    <p:extLst>
      <p:ext uri="{BB962C8B-B14F-4D97-AF65-F5344CB8AC3E}">
        <p14:creationId xmlns:p14="http://schemas.microsoft.com/office/powerpoint/2010/main" val="1326610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a:ln/>
        </p:spPr>
      </p:sp>
      <p:sp>
        <p:nvSpPr>
          <p:cNvPr id="80898" name="Notes Placeholder 2"/>
          <p:cNvSpPr>
            <a:spLocks noGrp="1"/>
          </p:cNvSpPr>
          <p:nvPr>
            <p:ph type="body" idx="1"/>
          </p:nvPr>
        </p:nvSpPr>
        <p:spPr>
          <a:noFill/>
          <a:ln/>
        </p:spPr>
        <p:txBody>
          <a:bodyPr/>
          <a:lstStyle/>
          <a:p>
            <a:endParaRPr lang="en-US" smtClean="0"/>
          </a:p>
        </p:txBody>
      </p:sp>
      <p:sp>
        <p:nvSpPr>
          <p:cNvPr id="80899" name="Slide Number Placeholder 3"/>
          <p:cNvSpPr>
            <a:spLocks noGrp="1"/>
          </p:cNvSpPr>
          <p:nvPr>
            <p:ph type="sldNum" sz="quarter" idx="5"/>
          </p:nvPr>
        </p:nvSpPr>
        <p:spPr>
          <a:noFill/>
        </p:spPr>
        <p:txBody>
          <a:bodyPr/>
          <a:lstStyle/>
          <a:p>
            <a:fld id="{97BA638D-B79E-4BA6-9250-9007CC523714}" type="slidenum">
              <a:rPr lang="en-US" smtClean="0">
                <a:cs typeface="Arial" charset="0"/>
              </a:rPr>
              <a:pPr/>
              <a:t>28</a:t>
            </a:fld>
            <a:endParaRPr lang="en-US" smtClean="0">
              <a:cs typeface="Arial" charset="0"/>
            </a:endParaRPr>
          </a:p>
        </p:txBody>
      </p:sp>
    </p:spTree>
    <p:extLst>
      <p:ext uri="{BB962C8B-B14F-4D97-AF65-F5344CB8AC3E}">
        <p14:creationId xmlns:p14="http://schemas.microsoft.com/office/powerpoint/2010/main" val="2807886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ln/>
        </p:spPr>
        <p:txBody>
          <a:bodyPr/>
          <a:lstStyle/>
          <a:p>
            <a:endParaRPr lang="en-US" smtClean="0"/>
          </a:p>
        </p:txBody>
      </p:sp>
      <p:sp>
        <p:nvSpPr>
          <p:cNvPr id="82947" name="Slide Number Placeholder 3"/>
          <p:cNvSpPr>
            <a:spLocks noGrp="1"/>
          </p:cNvSpPr>
          <p:nvPr>
            <p:ph type="sldNum" sz="quarter" idx="5"/>
          </p:nvPr>
        </p:nvSpPr>
        <p:spPr>
          <a:noFill/>
        </p:spPr>
        <p:txBody>
          <a:bodyPr/>
          <a:lstStyle/>
          <a:p>
            <a:fld id="{34EC12E1-799C-4059-A65D-D211CAC64E74}" type="slidenum">
              <a:rPr lang="en-US" smtClean="0">
                <a:cs typeface="Arial" charset="0"/>
              </a:rPr>
              <a:pPr/>
              <a:t>29</a:t>
            </a:fld>
            <a:endParaRPr lang="en-US" smtClean="0">
              <a:cs typeface="Arial" charset="0"/>
            </a:endParaRPr>
          </a:p>
        </p:txBody>
      </p:sp>
    </p:spTree>
    <p:extLst>
      <p:ext uri="{BB962C8B-B14F-4D97-AF65-F5344CB8AC3E}">
        <p14:creationId xmlns:p14="http://schemas.microsoft.com/office/powerpoint/2010/main" val="3945482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ln/>
        </p:spPr>
        <p:txBody>
          <a:bodyPr/>
          <a:lstStyle/>
          <a:p>
            <a:endParaRPr lang="en-US" smtClean="0"/>
          </a:p>
        </p:txBody>
      </p:sp>
      <p:sp>
        <p:nvSpPr>
          <p:cNvPr id="84995" name="Slide Number Placeholder 3"/>
          <p:cNvSpPr>
            <a:spLocks noGrp="1"/>
          </p:cNvSpPr>
          <p:nvPr>
            <p:ph type="sldNum" sz="quarter" idx="5"/>
          </p:nvPr>
        </p:nvSpPr>
        <p:spPr>
          <a:noFill/>
        </p:spPr>
        <p:txBody>
          <a:bodyPr/>
          <a:lstStyle/>
          <a:p>
            <a:fld id="{C5D7817C-722A-42E8-9FC2-9DB8B1DFDC84}" type="slidenum">
              <a:rPr lang="en-US" smtClean="0">
                <a:cs typeface="Arial" charset="0"/>
              </a:rPr>
              <a:pPr/>
              <a:t>30</a:t>
            </a:fld>
            <a:endParaRPr lang="en-US" smtClean="0">
              <a:cs typeface="Arial" charset="0"/>
            </a:endParaRPr>
          </a:p>
        </p:txBody>
      </p:sp>
    </p:spTree>
    <p:extLst>
      <p:ext uri="{BB962C8B-B14F-4D97-AF65-F5344CB8AC3E}">
        <p14:creationId xmlns:p14="http://schemas.microsoft.com/office/powerpoint/2010/main" val="2870365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35C15159-B2D3-4BD1-B103-687992739F2C}" type="slidenum">
              <a:rPr lang="en-US" smtClean="0">
                <a:cs typeface="Arial" charset="0"/>
              </a:rPr>
              <a:pPr/>
              <a:t>3</a:t>
            </a:fld>
            <a:endParaRPr lang="en-US" smtClean="0">
              <a:cs typeface="Arial"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46911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ln/>
        </p:spPr>
        <p:txBody>
          <a:bodyPr/>
          <a:lstStyle/>
          <a:p>
            <a:endParaRPr lang="en-US" smtClean="0"/>
          </a:p>
        </p:txBody>
      </p:sp>
      <p:sp>
        <p:nvSpPr>
          <p:cNvPr id="87043" name="Slide Number Placeholder 3"/>
          <p:cNvSpPr>
            <a:spLocks noGrp="1"/>
          </p:cNvSpPr>
          <p:nvPr>
            <p:ph type="sldNum" sz="quarter" idx="5"/>
          </p:nvPr>
        </p:nvSpPr>
        <p:spPr>
          <a:noFill/>
        </p:spPr>
        <p:txBody>
          <a:bodyPr/>
          <a:lstStyle/>
          <a:p>
            <a:fld id="{FD94BFAF-3640-43A0-84F3-50524449DB68}" type="slidenum">
              <a:rPr lang="en-US" smtClean="0">
                <a:cs typeface="Arial" charset="0"/>
              </a:rPr>
              <a:pPr/>
              <a:t>31</a:t>
            </a:fld>
            <a:endParaRPr lang="en-US" smtClean="0">
              <a:cs typeface="Arial" charset="0"/>
            </a:endParaRPr>
          </a:p>
        </p:txBody>
      </p:sp>
    </p:spTree>
    <p:extLst>
      <p:ext uri="{BB962C8B-B14F-4D97-AF65-F5344CB8AC3E}">
        <p14:creationId xmlns:p14="http://schemas.microsoft.com/office/powerpoint/2010/main" val="697906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a:ln/>
        </p:spPr>
      </p:sp>
      <p:sp>
        <p:nvSpPr>
          <p:cNvPr id="89090" name="Notes Placeholder 2"/>
          <p:cNvSpPr>
            <a:spLocks noGrp="1"/>
          </p:cNvSpPr>
          <p:nvPr>
            <p:ph type="body" idx="1"/>
          </p:nvPr>
        </p:nvSpPr>
        <p:spPr>
          <a:noFill/>
          <a:ln/>
        </p:spPr>
        <p:txBody>
          <a:bodyPr/>
          <a:lstStyle/>
          <a:p>
            <a:endParaRPr lang="en-US" smtClean="0"/>
          </a:p>
        </p:txBody>
      </p:sp>
      <p:sp>
        <p:nvSpPr>
          <p:cNvPr id="89091" name="Slide Number Placeholder 3"/>
          <p:cNvSpPr>
            <a:spLocks noGrp="1"/>
          </p:cNvSpPr>
          <p:nvPr>
            <p:ph type="sldNum" sz="quarter" idx="5"/>
          </p:nvPr>
        </p:nvSpPr>
        <p:spPr>
          <a:noFill/>
        </p:spPr>
        <p:txBody>
          <a:bodyPr/>
          <a:lstStyle/>
          <a:p>
            <a:fld id="{5EA982AC-A9C7-4680-91FC-56D7076C9F8F}" type="slidenum">
              <a:rPr lang="en-US" smtClean="0">
                <a:cs typeface="Arial" charset="0"/>
              </a:rPr>
              <a:pPr/>
              <a:t>32</a:t>
            </a:fld>
            <a:endParaRPr lang="en-US" smtClean="0">
              <a:cs typeface="Arial" charset="0"/>
            </a:endParaRPr>
          </a:p>
        </p:txBody>
      </p:sp>
    </p:spTree>
    <p:extLst>
      <p:ext uri="{BB962C8B-B14F-4D97-AF65-F5344CB8AC3E}">
        <p14:creationId xmlns:p14="http://schemas.microsoft.com/office/powerpoint/2010/main" val="3806151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a:ln/>
        </p:spPr>
      </p:sp>
      <p:sp>
        <p:nvSpPr>
          <p:cNvPr id="91138" name="Notes Placeholder 2"/>
          <p:cNvSpPr>
            <a:spLocks noGrp="1"/>
          </p:cNvSpPr>
          <p:nvPr>
            <p:ph type="body" idx="1"/>
          </p:nvPr>
        </p:nvSpPr>
        <p:spPr>
          <a:noFill/>
          <a:ln/>
        </p:spPr>
        <p:txBody>
          <a:bodyPr/>
          <a:lstStyle/>
          <a:p>
            <a:endParaRPr lang="en-US" smtClean="0"/>
          </a:p>
        </p:txBody>
      </p:sp>
      <p:sp>
        <p:nvSpPr>
          <p:cNvPr id="91139" name="Slide Number Placeholder 3"/>
          <p:cNvSpPr>
            <a:spLocks noGrp="1"/>
          </p:cNvSpPr>
          <p:nvPr>
            <p:ph type="sldNum" sz="quarter" idx="5"/>
          </p:nvPr>
        </p:nvSpPr>
        <p:spPr>
          <a:noFill/>
        </p:spPr>
        <p:txBody>
          <a:bodyPr/>
          <a:lstStyle/>
          <a:p>
            <a:fld id="{9F0F743D-ED68-4102-9BB9-723E1B16CF41}" type="slidenum">
              <a:rPr lang="en-US" smtClean="0">
                <a:cs typeface="Arial" charset="0"/>
              </a:rPr>
              <a:pPr/>
              <a:t>33</a:t>
            </a:fld>
            <a:endParaRPr lang="en-US" smtClean="0">
              <a:cs typeface="Arial" charset="0"/>
            </a:endParaRPr>
          </a:p>
        </p:txBody>
      </p:sp>
    </p:spTree>
    <p:extLst>
      <p:ext uri="{BB962C8B-B14F-4D97-AF65-F5344CB8AC3E}">
        <p14:creationId xmlns:p14="http://schemas.microsoft.com/office/powerpoint/2010/main" val="2364997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a:ln/>
        </p:spPr>
      </p:sp>
      <p:sp>
        <p:nvSpPr>
          <p:cNvPr id="93186" name="Notes Placeholder 2"/>
          <p:cNvSpPr>
            <a:spLocks noGrp="1"/>
          </p:cNvSpPr>
          <p:nvPr>
            <p:ph type="body" idx="1"/>
          </p:nvPr>
        </p:nvSpPr>
        <p:spPr>
          <a:noFill/>
          <a:ln/>
        </p:spPr>
        <p:txBody>
          <a:bodyPr/>
          <a:lstStyle/>
          <a:p>
            <a:endParaRPr lang="en-US" smtClean="0"/>
          </a:p>
        </p:txBody>
      </p:sp>
      <p:sp>
        <p:nvSpPr>
          <p:cNvPr id="93187" name="Slide Number Placeholder 3"/>
          <p:cNvSpPr>
            <a:spLocks noGrp="1"/>
          </p:cNvSpPr>
          <p:nvPr>
            <p:ph type="sldNum" sz="quarter" idx="5"/>
          </p:nvPr>
        </p:nvSpPr>
        <p:spPr>
          <a:noFill/>
        </p:spPr>
        <p:txBody>
          <a:bodyPr/>
          <a:lstStyle/>
          <a:p>
            <a:fld id="{43F25050-0439-4EE4-A136-23F93DEF7ACC}" type="slidenum">
              <a:rPr lang="en-US" smtClean="0">
                <a:cs typeface="Arial" charset="0"/>
              </a:rPr>
              <a:pPr/>
              <a:t>34</a:t>
            </a:fld>
            <a:endParaRPr lang="en-US" smtClean="0">
              <a:cs typeface="Arial" charset="0"/>
            </a:endParaRPr>
          </a:p>
        </p:txBody>
      </p:sp>
    </p:spTree>
    <p:extLst>
      <p:ext uri="{BB962C8B-B14F-4D97-AF65-F5344CB8AC3E}">
        <p14:creationId xmlns:p14="http://schemas.microsoft.com/office/powerpoint/2010/main" val="3247693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a:ln/>
        </p:spPr>
      </p:sp>
      <p:sp>
        <p:nvSpPr>
          <p:cNvPr id="95234" name="Notes Placeholder 2"/>
          <p:cNvSpPr>
            <a:spLocks noGrp="1"/>
          </p:cNvSpPr>
          <p:nvPr>
            <p:ph type="body" idx="1"/>
          </p:nvPr>
        </p:nvSpPr>
        <p:spPr>
          <a:noFill/>
          <a:ln/>
        </p:spPr>
        <p:txBody>
          <a:bodyPr/>
          <a:lstStyle/>
          <a:p>
            <a:endParaRPr lang="en-US" smtClean="0"/>
          </a:p>
        </p:txBody>
      </p:sp>
      <p:sp>
        <p:nvSpPr>
          <p:cNvPr id="95235" name="Slide Number Placeholder 3"/>
          <p:cNvSpPr>
            <a:spLocks noGrp="1"/>
          </p:cNvSpPr>
          <p:nvPr>
            <p:ph type="sldNum" sz="quarter" idx="5"/>
          </p:nvPr>
        </p:nvSpPr>
        <p:spPr>
          <a:noFill/>
        </p:spPr>
        <p:txBody>
          <a:bodyPr/>
          <a:lstStyle/>
          <a:p>
            <a:fld id="{D5013327-B239-48E4-8A11-4AF842FC2F3F}" type="slidenum">
              <a:rPr lang="en-US" smtClean="0">
                <a:cs typeface="Arial" charset="0"/>
              </a:rPr>
              <a:pPr/>
              <a:t>35</a:t>
            </a:fld>
            <a:endParaRPr lang="en-US" smtClean="0">
              <a:cs typeface="Arial" charset="0"/>
            </a:endParaRPr>
          </a:p>
        </p:txBody>
      </p:sp>
    </p:spTree>
    <p:extLst>
      <p:ext uri="{BB962C8B-B14F-4D97-AF65-F5344CB8AC3E}">
        <p14:creationId xmlns:p14="http://schemas.microsoft.com/office/powerpoint/2010/main" val="1178024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a:ln/>
        </p:spPr>
      </p:sp>
      <p:sp>
        <p:nvSpPr>
          <p:cNvPr id="97282" name="Notes Placeholder 2"/>
          <p:cNvSpPr>
            <a:spLocks noGrp="1"/>
          </p:cNvSpPr>
          <p:nvPr>
            <p:ph type="body" idx="1"/>
          </p:nvPr>
        </p:nvSpPr>
        <p:spPr>
          <a:noFill/>
          <a:ln/>
        </p:spPr>
        <p:txBody>
          <a:bodyPr/>
          <a:lstStyle/>
          <a:p>
            <a:endParaRPr lang="en-US" smtClean="0"/>
          </a:p>
        </p:txBody>
      </p:sp>
      <p:sp>
        <p:nvSpPr>
          <p:cNvPr id="97283" name="Slide Number Placeholder 3"/>
          <p:cNvSpPr>
            <a:spLocks noGrp="1"/>
          </p:cNvSpPr>
          <p:nvPr>
            <p:ph type="sldNum" sz="quarter" idx="5"/>
          </p:nvPr>
        </p:nvSpPr>
        <p:spPr>
          <a:noFill/>
        </p:spPr>
        <p:txBody>
          <a:bodyPr/>
          <a:lstStyle/>
          <a:p>
            <a:fld id="{5F28DBAE-0EF3-4905-8C41-156986D7F265}" type="slidenum">
              <a:rPr lang="en-US" smtClean="0">
                <a:cs typeface="Arial" charset="0"/>
              </a:rPr>
              <a:pPr/>
              <a:t>36</a:t>
            </a:fld>
            <a:endParaRPr lang="en-US" smtClean="0">
              <a:cs typeface="Arial" charset="0"/>
            </a:endParaRPr>
          </a:p>
        </p:txBody>
      </p:sp>
    </p:spTree>
    <p:extLst>
      <p:ext uri="{BB962C8B-B14F-4D97-AF65-F5344CB8AC3E}">
        <p14:creationId xmlns:p14="http://schemas.microsoft.com/office/powerpoint/2010/main" val="791185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noFill/>
          <a:ln/>
        </p:spPr>
        <p:txBody>
          <a:bodyPr/>
          <a:lstStyle/>
          <a:p>
            <a:endParaRPr lang="en-US" smtClean="0"/>
          </a:p>
        </p:txBody>
      </p:sp>
      <p:sp>
        <p:nvSpPr>
          <p:cNvPr id="99331" name="Slide Number Placeholder 3"/>
          <p:cNvSpPr>
            <a:spLocks noGrp="1"/>
          </p:cNvSpPr>
          <p:nvPr>
            <p:ph type="sldNum" sz="quarter" idx="5"/>
          </p:nvPr>
        </p:nvSpPr>
        <p:spPr>
          <a:noFill/>
        </p:spPr>
        <p:txBody>
          <a:bodyPr/>
          <a:lstStyle/>
          <a:p>
            <a:fld id="{5321FF1E-1697-4576-A6DB-EB3D08BDEED3}" type="slidenum">
              <a:rPr lang="en-US" smtClean="0">
                <a:cs typeface="Arial" charset="0"/>
              </a:rPr>
              <a:pPr/>
              <a:t>37</a:t>
            </a:fld>
            <a:endParaRPr lang="en-US" smtClean="0">
              <a:cs typeface="Arial" charset="0"/>
            </a:endParaRPr>
          </a:p>
        </p:txBody>
      </p:sp>
    </p:spTree>
    <p:extLst>
      <p:ext uri="{BB962C8B-B14F-4D97-AF65-F5344CB8AC3E}">
        <p14:creationId xmlns:p14="http://schemas.microsoft.com/office/powerpoint/2010/main" val="1169899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a:ln/>
        </p:spPr>
      </p:sp>
      <p:sp>
        <p:nvSpPr>
          <p:cNvPr id="101378" name="Notes Placeholder 2"/>
          <p:cNvSpPr>
            <a:spLocks noGrp="1"/>
          </p:cNvSpPr>
          <p:nvPr>
            <p:ph type="body" idx="1"/>
          </p:nvPr>
        </p:nvSpPr>
        <p:spPr>
          <a:noFill/>
          <a:ln/>
        </p:spPr>
        <p:txBody>
          <a:bodyPr/>
          <a:lstStyle/>
          <a:p>
            <a:endParaRPr lang="en-US" smtClean="0"/>
          </a:p>
        </p:txBody>
      </p:sp>
      <p:sp>
        <p:nvSpPr>
          <p:cNvPr id="101379" name="Slide Number Placeholder 3"/>
          <p:cNvSpPr>
            <a:spLocks noGrp="1"/>
          </p:cNvSpPr>
          <p:nvPr>
            <p:ph type="sldNum" sz="quarter" idx="5"/>
          </p:nvPr>
        </p:nvSpPr>
        <p:spPr>
          <a:noFill/>
        </p:spPr>
        <p:txBody>
          <a:bodyPr/>
          <a:lstStyle/>
          <a:p>
            <a:fld id="{3DC2B950-6D06-40D8-B787-86640EB34E79}" type="slidenum">
              <a:rPr lang="en-US" smtClean="0">
                <a:cs typeface="Arial" charset="0"/>
              </a:rPr>
              <a:pPr/>
              <a:t>38</a:t>
            </a:fld>
            <a:endParaRPr lang="en-US" smtClean="0">
              <a:cs typeface="Arial" charset="0"/>
            </a:endParaRPr>
          </a:p>
        </p:txBody>
      </p:sp>
    </p:spTree>
    <p:extLst>
      <p:ext uri="{BB962C8B-B14F-4D97-AF65-F5344CB8AC3E}">
        <p14:creationId xmlns:p14="http://schemas.microsoft.com/office/powerpoint/2010/main" val="1971316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a:ln/>
        </p:spPr>
      </p:sp>
      <p:sp>
        <p:nvSpPr>
          <p:cNvPr id="103426" name="Notes Placeholder 2"/>
          <p:cNvSpPr>
            <a:spLocks noGrp="1"/>
          </p:cNvSpPr>
          <p:nvPr>
            <p:ph type="body" idx="1"/>
          </p:nvPr>
        </p:nvSpPr>
        <p:spPr>
          <a:noFill/>
          <a:ln/>
        </p:spPr>
        <p:txBody>
          <a:bodyPr/>
          <a:lstStyle/>
          <a:p>
            <a:endParaRPr lang="en-US" smtClean="0"/>
          </a:p>
        </p:txBody>
      </p:sp>
      <p:sp>
        <p:nvSpPr>
          <p:cNvPr id="103427" name="Slide Number Placeholder 3"/>
          <p:cNvSpPr>
            <a:spLocks noGrp="1"/>
          </p:cNvSpPr>
          <p:nvPr>
            <p:ph type="sldNum" sz="quarter" idx="5"/>
          </p:nvPr>
        </p:nvSpPr>
        <p:spPr>
          <a:noFill/>
        </p:spPr>
        <p:txBody>
          <a:bodyPr/>
          <a:lstStyle/>
          <a:p>
            <a:fld id="{E2F49AAE-54F7-4FA7-B918-96B23583946B}" type="slidenum">
              <a:rPr lang="en-US" smtClean="0">
                <a:cs typeface="Arial" charset="0"/>
              </a:rPr>
              <a:pPr/>
              <a:t>39</a:t>
            </a:fld>
            <a:endParaRPr lang="en-US" smtClean="0">
              <a:cs typeface="Arial" charset="0"/>
            </a:endParaRPr>
          </a:p>
        </p:txBody>
      </p:sp>
    </p:spTree>
    <p:extLst>
      <p:ext uri="{BB962C8B-B14F-4D97-AF65-F5344CB8AC3E}">
        <p14:creationId xmlns:p14="http://schemas.microsoft.com/office/powerpoint/2010/main" val="2858965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a:ln/>
        </p:spPr>
      </p:sp>
      <p:sp>
        <p:nvSpPr>
          <p:cNvPr id="105474" name="Notes Placeholder 2"/>
          <p:cNvSpPr>
            <a:spLocks noGrp="1"/>
          </p:cNvSpPr>
          <p:nvPr>
            <p:ph type="body" idx="1"/>
          </p:nvPr>
        </p:nvSpPr>
        <p:spPr>
          <a:noFill/>
          <a:ln/>
        </p:spPr>
        <p:txBody>
          <a:bodyPr/>
          <a:lstStyle/>
          <a:p>
            <a:endParaRPr lang="en-US" smtClean="0"/>
          </a:p>
        </p:txBody>
      </p:sp>
      <p:sp>
        <p:nvSpPr>
          <p:cNvPr id="105475" name="Slide Number Placeholder 3"/>
          <p:cNvSpPr>
            <a:spLocks noGrp="1"/>
          </p:cNvSpPr>
          <p:nvPr>
            <p:ph type="sldNum" sz="quarter" idx="5"/>
          </p:nvPr>
        </p:nvSpPr>
        <p:spPr>
          <a:noFill/>
        </p:spPr>
        <p:txBody>
          <a:bodyPr/>
          <a:lstStyle/>
          <a:p>
            <a:fld id="{B194AF62-9CA0-4495-BC00-F4D45031B1CE}" type="slidenum">
              <a:rPr lang="en-US" smtClean="0">
                <a:cs typeface="Arial" charset="0"/>
              </a:rPr>
              <a:pPr/>
              <a:t>40</a:t>
            </a:fld>
            <a:endParaRPr lang="en-US" smtClean="0">
              <a:cs typeface="Arial" charset="0"/>
            </a:endParaRPr>
          </a:p>
        </p:txBody>
      </p:sp>
    </p:spTree>
    <p:extLst>
      <p:ext uri="{BB962C8B-B14F-4D97-AF65-F5344CB8AC3E}">
        <p14:creationId xmlns:p14="http://schemas.microsoft.com/office/powerpoint/2010/main" val="58647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4</a:t>
            </a:fld>
            <a:endParaRPr lang="en-US" dirty="0"/>
          </a:p>
        </p:txBody>
      </p:sp>
    </p:spTree>
    <p:extLst>
      <p:ext uri="{BB962C8B-B14F-4D97-AF65-F5344CB8AC3E}">
        <p14:creationId xmlns:p14="http://schemas.microsoft.com/office/powerpoint/2010/main" val="25390921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a:ln/>
        </p:spPr>
      </p:sp>
      <p:sp>
        <p:nvSpPr>
          <p:cNvPr id="107522" name="Notes Placeholder 2"/>
          <p:cNvSpPr>
            <a:spLocks noGrp="1"/>
          </p:cNvSpPr>
          <p:nvPr>
            <p:ph type="body" idx="1"/>
          </p:nvPr>
        </p:nvSpPr>
        <p:spPr>
          <a:noFill/>
          <a:ln/>
        </p:spPr>
        <p:txBody>
          <a:bodyPr/>
          <a:lstStyle/>
          <a:p>
            <a:endParaRPr lang="en-US" smtClean="0"/>
          </a:p>
        </p:txBody>
      </p:sp>
      <p:sp>
        <p:nvSpPr>
          <p:cNvPr id="107523" name="Slide Number Placeholder 3"/>
          <p:cNvSpPr>
            <a:spLocks noGrp="1"/>
          </p:cNvSpPr>
          <p:nvPr>
            <p:ph type="sldNum" sz="quarter" idx="5"/>
          </p:nvPr>
        </p:nvSpPr>
        <p:spPr>
          <a:noFill/>
        </p:spPr>
        <p:txBody>
          <a:bodyPr/>
          <a:lstStyle/>
          <a:p>
            <a:fld id="{B2A352F0-C825-4549-92C9-DAAE4712F947}" type="slidenum">
              <a:rPr lang="en-US" smtClean="0">
                <a:cs typeface="Arial" charset="0"/>
              </a:rPr>
              <a:pPr/>
              <a:t>41</a:t>
            </a:fld>
            <a:endParaRPr lang="en-US" smtClean="0">
              <a:cs typeface="Arial" charset="0"/>
            </a:endParaRPr>
          </a:p>
        </p:txBody>
      </p:sp>
    </p:spTree>
    <p:extLst>
      <p:ext uri="{BB962C8B-B14F-4D97-AF65-F5344CB8AC3E}">
        <p14:creationId xmlns:p14="http://schemas.microsoft.com/office/powerpoint/2010/main" val="1747713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a:ln/>
        </p:spPr>
      </p:sp>
      <p:sp>
        <p:nvSpPr>
          <p:cNvPr id="109570" name="Notes Placeholder 2"/>
          <p:cNvSpPr>
            <a:spLocks noGrp="1"/>
          </p:cNvSpPr>
          <p:nvPr>
            <p:ph type="body" idx="1"/>
          </p:nvPr>
        </p:nvSpPr>
        <p:spPr>
          <a:noFill/>
          <a:ln/>
        </p:spPr>
        <p:txBody>
          <a:bodyPr/>
          <a:lstStyle/>
          <a:p>
            <a:endParaRPr lang="en-US" smtClean="0"/>
          </a:p>
        </p:txBody>
      </p:sp>
      <p:sp>
        <p:nvSpPr>
          <p:cNvPr id="109571" name="Slide Number Placeholder 3"/>
          <p:cNvSpPr>
            <a:spLocks noGrp="1"/>
          </p:cNvSpPr>
          <p:nvPr>
            <p:ph type="sldNum" sz="quarter" idx="5"/>
          </p:nvPr>
        </p:nvSpPr>
        <p:spPr>
          <a:noFill/>
        </p:spPr>
        <p:txBody>
          <a:bodyPr/>
          <a:lstStyle/>
          <a:p>
            <a:fld id="{5E560E19-DCF3-42E2-B04E-33ACC342920B}" type="slidenum">
              <a:rPr lang="en-US" smtClean="0">
                <a:cs typeface="Arial" charset="0"/>
              </a:rPr>
              <a:pPr/>
              <a:t>42</a:t>
            </a:fld>
            <a:endParaRPr lang="en-US" smtClean="0">
              <a:cs typeface="Arial" charset="0"/>
            </a:endParaRPr>
          </a:p>
        </p:txBody>
      </p:sp>
    </p:spTree>
    <p:extLst>
      <p:ext uri="{BB962C8B-B14F-4D97-AF65-F5344CB8AC3E}">
        <p14:creationId xmlns:p14="http://schemas.microsoft.com/office/powerpoint/2010/main" val="3674362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a:ln/>
        </p:spPr>
      </p:sp>
      <p:sp>
        <p:nvSpPr>
          <p:cNvPr id="111618" name="Notes Placeholder 2"/>
          <p:cNvSpPr>
            <a:spLocks noGrp="1"/>
          </p:cNvSpPr>
          <p:nvPr>
            <p:ph type="body" idx="1"/>
          </p:nvPr>
        </p:nvSpPr>
        <p:spPr>
          <a:noFill/>
          <a:ln/>
        </p:spPr>
        <p:txBody>
          <a:bodyPr/>
          <a:lstStyle/>
          <a:p>
            <a:endParaRPr lang="en-US" smtClean="0"/>
          </a:p>
        </p:txBody>
      </p:sp>
      <p:sp>
        <p:nvSpPr>
          <p:cNvPr id="111619" name="Slide Number Placeholder 3"/>
          <p:cNvSpPr>
            <a:spLocks noGrp="1"/>
          </p:cNvSpPr>
          <p:nvPr>
            <p:ph type="sldNum" sz="quarter" idx="5"/>
          </p:nvPr>
        </p:nvSpPr>
        <p:spPr>
          <a:noFill/>
        </p:spPr>
        <p:txBody>
          <a:bodyPr/>
          <a:lstStyle/>
          <a:p>
            <a:fld id="{7819640A-68A7-4696-B15E-A57322ED2141}" type="slidenum">
              <a:rPr lang="en-US" smtClean="0">
                <a:cs typeface="Arial" charset="0"/>
              </a:rPr>
              <a:pPr/>
              <a:t>43</a:t>
            </a:fld>
            <a:endParaRPr lang="en-US" smtClean="0">
              <a:cs typeface="Arial" charset="0"/>
            </a:endParaRPr>
          </a:p>
        </p:txBody>
      </p:sp>
    </p:spTree>
    <p:extLst>
      <p:ext uri="{BB962C8B-B14F-4D97-AF65-F5344CB8AC3E}">
        <p14:creationId xmlns:p14="http://schemas.microsoft.com/office/powerpoint/2010/main" val="3813331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a:ln/>
        </p:spPr>
      </p:sp>
      <p:sp>
        <p:nvSpPr>
          <p:cNvPr id="113666" name="Notes Placeholder 2"/>
          <p:cNvSpPr>
            <a:spLocks noGrp="1"/>
          </p:cNvSpPr>
          <p:nvPr>
            <p:ph type="body" idx="1"/>
          </p:nvPr>
        </p:nvSpPr>
        <p:spPr>
          <a:noFill/>
          <a:ln/>
        </p:spPr>
        <p:txBody>
          <a:bodyPr/>
          <a:lstStyle/>
          <a:p>
            <a:endParaRPr lang="en-US" smtClean="0"/>
          </a:p>
        </p:txBody>
      </p:sp>
      <p:sp>
        <p:nvSpPr>
          <p:cNvPr id="113667" name="Slide Number Placeholder 3"/>
          <p:cNvSpPr>
            <a:spLocks noGrp="1"/>
          </p:cNvSpPr>
          <p:nvPr>
            <p:ph type="sldNum" sz="quarter" idx="5"/>
          </p:nvPr>
        </p:nvSpPr>
        <p:spPr>
          <a:noFill/>
        </p:spPr>
        <p:txBody>
          <a:bodyPr/>
          <a:lstStyle/>
          <a:p>
            <a:fld id="{DA0F711C-48A0-448D-8180-955052D716EE}" type="slidenum">
              <a:rPr lang="en-US" smtClean="0">
                <a:cs typeface="Arial" charset="0"/>
              </a:rPr>
              <a:pPr/>
              <a:t>44</a:t>
            </a:fld>
            <a:endParaRPr lang="en-US" smtClean="0">
              <a:cs typeface="Arial" charset="0"/>
            </a:endParaRPr>
          </a:p>
        </p:txBody>
      </p:sp>
    </p:spTree>
    <p:extLst>
      <p:ext uri="{BB962C8B-B14F-4D97-AF65-F5344CB8AC3E}">
        <p14:creationId xmlns:p14="http://schemas.microsoft.com/office/powerpoint/2010/main" val="813621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a:ln/>
        </p:spPr>
      </p:sp>
      <p:sp>
        <p:nvSpPr>
          <p:cNvPr id="115714" name="Notes Placeholder 2"/>
          <p:cNvSpPr>
            <a:spLocks noGrp="1"/>
          </p:cNvSpPr>
          <p:nvPr>
            <p:ph type="body" idx="1"/>
          </p:nvPr>
        </p:nvSpPr>
        <p:spPr>
          <a:noFill/>
          <a:ln/>
        </p:spPr>
        <p:txBody>
          <a:bodyPr/>
          <a:lstStyle/>
          <a:p>
            <a:endParaRPr lang="en-US" smtClean="0"/>
          </a:p>
        </p:txBody>
      </p:sp>
      <p:sp>
        <p:nvSpPr>
          <p:cNvPr id="115715" name="Slide Number Placeholder 3"/>
          <p:cNvSpPr>
            <a:spLocks noGrp="1"/>
          </p:cNvSpPr>
          <p:nvPr>
            <p:ph type="sldNum" sz="quarter" idx="5"/>
          </p:nvPr>
        </p:nvSpPr>
        <p:spPr>
          <a:noFill/>
        </p:spPr>
        <p:txBody>
          <a:bodyPr/>
          <a:lstStyle/>
          <a:p>
            <a:fld id="{E196CF8F-9DE7-44F9-A7C2-7FDA2EBCFEAE}" type="slidenum">
              <a:rPr lang="en-US" smtClean="0">
                <a:cs typeface="Arial" charset="0"/>
              </a:rPr>
              <a:pPr/>
              <a:t>45</a:t>
            </a:fld>
            <a:endParaRPr lang="en-US" smtClean="0">
              <a:cs typeface="Arial" charset="0"/>
            </a:endParaRPr>
          </a:p>
        </p:txBody>
      </p:sp>
    </p:spTree>
    <p:extLst>
      <p:ext uri="{BB962C8B-B14F-4D97-AF65-F5344CB8AC3E}">
        <p14:creationId xmlns:p14="http://schemas.microsoft.com/office/powerpoint/2010/main" val="1263430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R2 = coefficient of determination: a number that indicates how well data fit a statistical model</a:t>
            </a:r>
          </a:p>
          <a:p>
            <a:r>
              <a:rPr lang="en-US" dirty="0" smtClean="0"/>
              <a:t>Predicting</a:t>
            </a:r>
            <a:r>
              <a:rPr lang="en-US" baseline="0" dirty="0" smtClean="0"/>
              <a:t> of future outcomes or testing of hypotheses.</a:t>
            </a:r>
            <a:endParaRPr lang="en-US"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49</a:t>
            </a:fld>
            <a:endParaRPr lang="en-US"/>
          </a:p>
        </p:txBody>
      </p:sp>
    </p:spTree>
    <p:extLst>
      <p:ext uri="{BB962C8B-B14F-4D97-AF65-F5344CB8AC3E}">
        <p14:creationId xmlns:p14="http://schemas.microsoft.com/office/powerpoint/2010/main" val="10394589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a:ln/>
        </p:spPr>
      </p:sp>
      <p:sp>
        <p:nvSpPr>
          <p:cNvPr id="119810" name="Notes Placeholder 2"/>
          <p:cNvSpPr>
            <a:spLocks noGrp="1"/>
          </p:cNvSpPr>
          <p:nvPr>
            <p:ph type="body" idx="1"/>
          </p:nvPr>
        </p:nvSpPr>
        <p:spPr>
          <a:noFill/>
          <a:ln/>
        </p:spPr>
        <p:txBody>
          <a:bodyPr/>
          <a:lstStyle/>
          <a:p>
            <a:endParaRPr lang="en-US" smtClean="0"/>
          </a:p>
        </p:txBody>
      </p:sp>
      <p:sp>
        <p:nvSpPr>
          <p:cNvPr id="119811" name="Slide Number Placeholder 3"/>
          <p:cNvSpPr>
            <a:spLocks noGrp="1"/>
          </p:cNvSpPr>
          <p:nvPr>
            <p:ph type="sldNum" sz="quarter" idx="5"/>
          </p:nvPr>
        </p:nvSpPr>
        <p:spPr>
          <a:noFill/>
        </p:spPr>
        <p:txBody>
          <a:bodyPr/>
          <a:lstStyle/>
          <a:p>
            <a:fld id="{91EED4DD-F969-41B2-8A0E-B813B64FC334}" type="slidenum">
              <a:rPr lang="en-US" smtClean="0">
                <a:cs typeface="Arial" charset="0"/>
              </a:rPr>
              <a:pPr/>
              <a:t>52</a:t>
            </a:fld>
            <a:endParaRPr lang="en-US" smtClean="0">
              <a:cs typeface="Arial" charset="0"/>
            </a:endParaRPr>
          </a:p>
        </p:txBody>
      </p:sp>
    </p:spTree>
    <p:extLst>
      <p:ext uri="{BB962C8B-B14F-4D97-AF65-F5344CB8AC3E}">
        <p14:creationId xmlns:p14="http://schemas.microsoft.com/office/powerpoint/2010/main" val="3586173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a:ln/>
        </p:spPr>
      </p:sp>
      <p:sp>
        <p:nvSpPr>
          <p:cNvPr id="122882" name="Notes Placeholder 2"/>
          <p:cNvSpPr>
            <a:spLocks noGrp="1"/>
          </p:cNvSpPr>
          <p:nvPr>
            <p:ph type="body" idx="1"/>
          </p:nvPr>
        </p:nvSpPr>
        <p:spPr>
          <a:noFill/>
          <a:ln/>
        </p:spPr>
        <p:txBody>
          <a:bodyPr/>
          <a:lstStyle/>
          <a:p>
            <a:endParaRPr lang="en-US" smtClean="0"/>
          </a:p>
        </p:txBody>
      </p:sp>
      <p:sp>
        <p:nvSpPr>
          <p:cNvPr id="122883" name="Slide Number Placeholder 3"/>
          <p:cNvSpPr>
            <a:spLocks noGrp="1"/>
          </p:cNvSpPr>
          <p:nvPr>
            <p:ph type="sldNum" sz="quarter" idx="5"/>
          </p:nvPr>
        </p:nvSpPr>
        <p:spPr>
          <a:noFill/>
        </p:spPr>
        <p:txBody>
          <a:bodyPr/>
          <a:lstStyle/>
          <a:p>
            <a:fld id="{3910BDCF-D8D2-49B8-B1B4-05C2553ADD7C}" type="slidenum">
              <a:rPr lang="en-US" smtClean="0">
                <a:cs typeface="Arial" charset="0"/>
              </a:rPr>
              <a:pPr/>
              <a:t>54</a:t>
            </a:fld>
            <a:endParaRPr lang="en-US" smtClean="0">
              <a:cs typeface="Arial" charset="0"/>
            </a:endParaRPr>
          </a:p>
        </p:txBody>
      </p:sp>
    </p:spTree>
    <p:extLst>
      <p:ext uri="{BB962C8B-B14F-4D97-AF65-F5344CB8AC3E}">
        <p14:creationId xmlns:p14="http://schemas.microsoft.com/office/powerpoint/2010/main" val="310372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p:cNvSpPr>
          <p:nvPr>
            <p:ph type="sldImg"/>
          </p:nvPr>
        </p:nvSpPr>
        <p:spPr>
          <a:ln/>
        </p:spPr>
      </p:sp>
      <p:sp>
        <p:nvSpPr>
          <p:cNvPr id="124930" name="Notes Placeholder 2"/>
          <p:cNvSpPr>
            <a:spLocks noGrp="1"/>
          </p:cNvSpPr>
          <p:nvPr>
            <p:ph type="body" idx="1"/>
          </p:nvPr>
        </p:nvSpPr>
        <p:spPr>
          <a:noFill/>
          <a:ln/>
        </p:spPr>
        <p:txBody>
          <a:bodyPr/>
          <a:lstStyle/>
          <a:p>
            <a:endParaRPr lang="en-US" smtClean="0"/>
          </a:p>
        </p:txBody>
      </p:sp>
      <p:sp>
        <p:nvSpPr>
          <p:cNvPr id="124931" name="Slide Number Placeholder 3"/>
          <p:cNvSpPr>
            <a:spLocks noGrp="1"/>
          </p:cNvSpPr>
          <p:nvPr>
            <p:ph type="sldNum" sz="quarter" idx="5"/>
          </p:nvPr>
        </p:nvSpPr>
        <p:spPr>
          <a:noFill/>
        </p:spPr>
        <p:txBody>
          <a:bodyPr/>
          <a:lstStyle/>
          <a:p>
            <a:fld id="{205EB154-436B-455B-BFBA-165D82B71B6B}" type="slidenum">
              <a:rPr lang="en-US" smtClean="0">
                <a:cs typeface="Arial" charset="0"/>
              </a:rPr>
              <a:pPr/>
              <a:t>55</a:t>
            </a:fld>
            <a:endParaRPr lang="en-US" smtClean="0">
              <a:cs typeface="Arial" charset="0"/>
            </a:endParaRPr>
          </a:p>
        </p:txBody>
      </p:sp>
    </p:spTree>
    <p:extLst>
      <p:ext uri="{BB962C8B-B14F-4D97-AF65-F5344CB8AC3E}">
        <p14:creationId xmlns:p14="http://schemas.microsoft.com/office/powerpoint/2010/main" val="715723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a:ln/>
        </p:spPr>
      </p:sp>
      <p:sp>
        <p:nvSpPr>
          <p:cNvPr id="126978" name="Notes Placeholder 2"/>
          <p:cNvSpPr>
            <a:spLocks noGrp="1"/>
          </p:cNvSpPr>
          <p:nvPr>
            <p:ph type="body" idx="1"/>
          </p:nvPr>
        </p:nvSpPr>
        <p:spPr>
          <a:noFill/>
          <a:ln/>
        </p:spPr>
        <p:txBody>
          <a:bodyPr/>
          <a:lstStyle/>
          <a:p>
            <a:endParaRPr lang="en-US" smtClean="0"/>
          </a:p>
        </p:txBody>
      </p:sp>
      <p:sp>
        <p:nvSpPr>
          <p:cNvPr id="126979" name="Slide Number Placeholder 3"/>
          <p:cNvSpPr>
            <a:spLocks noGrp="1"/>
          </p:cNvSpPr>
          <p:nvPr>
            <p:ph type="sldNum" sz="quarter" idx="5"/>
          </p:nvPr>
        </p:nvSpPr>
        <p:spPr>
          <a:noFill/>
        </p:spPr>
        <p:txBody>
          <a:bodyPr/>
          <a:lstStyle/>
          <a:p>
            <a:fld id="{61712680-FE87-4265-87D3-6C55201C047E}" type="slidenum">
              <a:rPr lang="en-US" smtClean="0">
                <a:cs typeface="Arial" charset="0"/>
              </a:rPr>
              <a:pPr/>
              <a:t>56</a:t>
            </a:fld>
            <a:endParaRPr lang="en-US" smtClean="0">
              <a:cs typeface="Arial" charset="0"/>
            </a:endParaRPr>
          </a:p>
        </p:txBody>
      </p:sp>
    </p:spTree>
    <p:extLst>
      <p:ext uri="{BB962C8B-B14F-4D97-AF65-F5344CB8AC3E}">
        <p14:creationId xmlns:p14="http://schemas.microsoft.com/office/powerpoint/2010/main" val="3892306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6</a:t>
            </a:fld>
            <a:endParaRPr lang="en-US" dirty="0"/>
          </a:p>
        </p:txBody>
      </p:sp>
    </p:spTree>
    <p:extLst>
      <p:ext uri="{BB962C8B-B14F-4D97-AF65-F5344CB8AC3E}">
        <p14:creationId xmlns:p14="http://schemas.microsoft.com/office/powerpoint/2010/main" val="20262677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p:cNvSpPr>
          <p:nvPr>
            <p:ph type="sldImg"/>
          </p:nvPr>
        </p:nvSpPr>
        <p:spPr>
          <a:ln/>
        </p:spPr>
      </p:sp>
      <p:sp>
        <p:nvSpPr>
          <p:cNvPr id="129026" name="Notes Placeholder 2"/>
          <p:cNvSpPr>
            <a:spLocks noGrp="1"/>
          </p:cNvSpPr>
          <p:nvPr>
            <p:ph type="body" idx="1"/>
          </p:nvPr>
        </p:nvSpPr>
        <p:spPr>
          <a:noFill/>
          <a:ln/>
        </p:spPr>
        <p:txBody>
          <a:bodyPr/>
          <a:lstStyle/>
          <a:p>
            <a:endParaRPr lang="en-US" smtClean="0"/>
          </a:p>
        </p:txBody>
      </p:sp>
      <p:sp>
        <p:nvSpPr>
          <p:cNvPr id="129027" name="Slide Number Placeholder 3"/>
          <p:cNvSpPr>
            <a:spLocks noGrp="1"/>
          </p:cNvSpPr>
          <p:nvPr>
            <p:ph type="sldNum" sz="quarter" idx="5"/>
          </p:nvPr>
        </p:nvSpPr>
        <p:spPr>
          <a:noFill/>
        </p:spPr>
        <p:txBody>
          <a:bodyPr/>
          <a:lstStyle/>
          <a:p>
            <a:fld id="{B96D0D61-1532-4EA8-B57F-B7E487A8389C}" type="slidenum">
              <a:rPr lang="en-US" smtClean="0">
                <a:cs typeface="Arial" charset="0"/>
              </a:rPr>
              <a:pPr/>
              <a:t>57</a:t>
            </a:fld>
            <a:endParaRPr lang="en-US" smtClean="0">
              <a:cs typeface="Arial" charset="0"/>
            </a:endParaRPr>
          </a:p>
        </p:txBody>
      </p:sp>
    </p:spTree>
    <p:extLst>
      <p:ext uri="{BB962C8B-B14F-4D97-AF65-F5344CB8AC3E}">
        <p14:creationId xmlns:p14="http://schemas.microsoft.com/office/powerpoint/2010/main" val="3595035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2525" y="692150"/>
            <a:ext cx="4554538" cy="3416300"/>
          </a:xfrm>
          <a:ln/>
        </p:spPr>
      </p:sp>
      <p:sp>
        <p:nvSpPr>
          <p:cNvPr id="132099" name="Rectangle 3"/>
          <p:cNvSpPr>
            <a:spLocks noGrp="1" noChangeArrowheads="1"/>
          </p:cNvSpPr>
          <p:nvPr>
            <p:ph type="body" idx="1"/>
          </p:nvPr>
        </p:nvSpPr>
        <p:spPr>
          <a:noFill/>
          <a:ln/>
        </p:spPr>
        <p:txBody>
          <a:bodyPr lIns="90483" tIns="44448" rIns="90483" bIns="44448"/>
          <a:lstStyle/>
          <a:p>
            <a:endParaRPr lang="en-US" smtClean="0"/>
          </a:p>
        </p:txBody>
      </p:sp>
    </p:spTree>
    <p:extLst>
      <p:ext uri="{BB962C8B-B14F-4D97-AF65-F5344CB8AC3E}">
        <p14:creationId xmlns:p14="http://schemas.microsoft.com/office/powerpoint/2010/main" val="37997284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endParaRPr lang="en-US" smtClean="0"/>
          </a:p>
        </p:txBody>
      </p:sp>
      <p:sp>
        <p:nvSpPr>
          <p:cNvPr id="22531" name="Slide Number Placeholder 3"/>
          <p:cNvSpPr>
            <a:spLocks noGrp="1"/>
          </p:cNvSpPr>
          <p:nvPr>
            <p:ph type="sldNum" sz="quarter" idx="5"/>
          </p:nvPr>
        </p:nvSpPr>
        <p:spPr>
          <a:noFill/>
        </p:spPr>
        <p:txBody>
          <a:bodyPr/>
          <a:lstStyle/>
          <a:p>
            <a:fld id="{14355257-C39E-48E0-A53B-BADC825F06A7}" type="slidenum">
              <a:rPr lang="en-US" smtClean="0">
                <a:cs typeface="Arial" charset="0"/>
              </a:rPr>
              <a:pPr/>
              <a:t>59</a:t>
            </a:fld>
            <a:endParaRPr lang="en-US" smtClean="0">
              <a:cs typeface="Arial" charset="0"/>
            </a:endParaRPr>
          </a:p>
        </p:txBody>
      </p:sp>
    </p:spTree>
    <p:extLst>
      <p:ext uri="{BB962C8B-B14F-4D97-AF65-F5344CB8AC3E}">
        <p14:creationId xmlns:p14="http://schemas.microsoft.com/office/powerpoint/2010/main" val="31814989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endParaRPr lang="en-US" smtClean="0"/>
          </a:p>
        </p:txBody>
      </p:sp>
      <p:sp>
        <p:nvSpPr>
          <p:cNvPr id="24579" name="Slide Number Placeholder 3"/>
          <p:cNvSpPr>
            <a:spLocks noGrp="1"/>
          </p:cNvSpPr>
          <p:nvPr>
            <p:ph type="sldNum" sz="quarter" idx="5"/>
          </p:nvPr>
        </p:nvSpPr>
        <p:spPr>
          <a:noFill/>
        </p:spPr>
        <p:txBody>
          <a:bodyPr/>
          <a:lstStyle/>
          <a:p>
            <a:fld id="{0D5867DF-2912-473B-8313-7A8FCD6E7EB5}" type="slidenum">
              <a:rPr lang="en-US" smtClean="0">
                <a:cs typeface="Arial" charset="0"/>
              </a:rPr>
              <a:pPr/>
              <a:t>60</a:t>
            </a:fld>
            <a:endParaRPr lang="en-US" smtClean="0">
              <a:cs typeface="Arial" charset="0"/>
            </a:endParaRPr>
          </a:p>
        </p:txBody>
      </p:sp>
    </p:spTree>
    <p:extLst>
      <p:ext uri="{BB962C8B-B14F-4D97-AF65-F5344CB8AC3E}">
        <p14:creationId xmlns:p14="http://schemas.microsoft.com/office/powerpoint/2010/main" val="3356053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r>
              <a:rPr lang="en-US" dirty="0" smtClean="0"/>
              <a:t>Support Vector</a:t>
            </a:r>
            <a:r>
              <a:rPr lang="en-US" baseline="0" dirty="0" smtClean="0"/>
              <a:t> Machines</a:t>
            </a:r>
            <a:endParaRPr lang="en-US" dirty="0" smtClean="0"/>
          </a:p>
        </p:txBody>
      </p:sp>
      <p:sp>
        <p:nvSpPr>
          <p:cNvPr id="26627" name="Slide Number Placeholder 3"/>
          <p:cNvSpPr>
            <a:spLocks noGrp="1"/>
          </p:cNvSpPr>
          <p:nvPr>
            <p:ph type="sldNum" sz="quarter" idx="5"/>
          </p:nvPr>
        </p:nvSpPr>
        <p:spPr>
          <a:noFill/>
        </p:spPr>
        <p:txBody>
          <a:bodyPr/>
          <a:lstStyle/>
          <a:p>
            <a:fld id="{72D5A56E-892B-4B94-A296-BB0DCA7901D5}" type="slidenum">
              <a:rPr lang="en-US" smtClean="0">
                <a:cs typeface="Arial" charset="0"/>
              </a:rPr>
              <a:pPr/>
              <a:t>61</a:t>
            </a:fld>
            <a:endParaRPr lang="en-US" smtClean="0">
              <a:cs typeface="Arial" charset="0"/>
            </a:endParaRPr>
          </a:p>
        </p:txBody>
      </p:sp>
    </p:spTree>
    <p:extLst>
      <p:ext uri="{BB962C8B-B14F-4D97-AF65-F5344CB8AC3E}">
        <p14:creationId xmlns:p14="http://schemas.microsoft.com/office/powerpoint/2010/main" val="737949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p:spPr>
        <p:txBody>
          <a:bodyPr/>
          <a:lstStyle/>
          <a:p>
            <a:endParaRPr lang="en-US" smtClean="0"/>
          </a:p>
        </p:txBody>
      </p:sp>
      <p:sp>
        <p:nvSpPr>
          <p:cNvPr id="28675" name="Slide Number Placeholder 3"/>
          <p:cNvSpPr>
            <a:spLocks noGrp="1"/>
          </p:cNvSpPr>
          <p:nvPr>
            <p:ph type="sldNum" sz="quarter" idx="5"/>
          </p:nvPr>
        </p:nvSpPr>
        <p:spPr>
          <a:noFill/>
        </p:spPr>
        <p:txBody>
          <a:bodyPr/>
          <a:lstStyle/>
          <a:p>
            <a:fld id="{BB0854B5-1875-4A3E-B43D-6802354B49C9}" type="slidenum">
              <a:rPr lang="en-US" smtClean="0">
                <a:cs typeface="Arial" charset="0"/>
              </a:rPr>
              <a:pPr/>
              <a:t>62</a:t>
            </a:fld>
            <a:endParaRPr lang="en-US" smtClean="0">
              <a:cs typeface="Arial" charset="0"/>
            </a:endParaRPr>
          </a:p>
        </p:txBody>
      </p:sp>
    </p:spTree>
    <p:extLst>
      <p:ext uri="{BB962C8B-B14F-4D97-AF65-F5344CB8AC3E}">
        <p14:creationId xmlns:p14="http://schemas.microsoft.com/office/powerpoint/2010/main" val="1809424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p:spPr>
        <p:txBody>
          <a:bodyPr/>
          <a:lstStyle/>
          <a:p>
            <a:endParaRPr lang="en-US" smtClean="0"/>
          </a:p>
        </p:txBody>
      </p:sp>
      <p:sp>
        <p:nvSpPr>
          <p:cNvPr id="71683" name="Slide Number Placeholder 3"/>
          <p:cNvSpPr>
            <a:spLocks noGrp="1"/>
          </p:cNvSpPr>
          <p:nvPr>
            <p:ph type="sldNum" sz="quarter" idx="5"/>
          </p:nvPr>
        </p:nvSpPr>
        <p:spPr>
          <a:noFill/>
        </p:spPr>
        <p:txBody>
          <a:bodyPr/>
          <a:lstStyle/>
          <a:p>
            <a:fld id="{371630F0-ACE1-4C74-9046-B8477551E381}" type="slidenum">
              <a:rPr lang="en-US" smtClean="0">
                <a:cs typeface="Arial" charset="0"/>
              </a:rPr>
              <a:pPr/>
              <a:t>7</a:t>
            </a:fld>
            <a:endParaRPr lang="en-US" smtClean="0">
              <a:cs typeface="Arial" charset="0"/>
            </a:endParaRPr>
          </a:p>
        </p:txBody>
      </p:sp>
    </p:spTree>
    <p:extLst>
      <p:ext uri="{BB962C8B-B14F-4D97-AF65-F5344CB8AC3E}">
        <p14:creationId xmlns:p14="http://schemas.microsoft.com/office/powerpoint/2010/main" val="1503001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p:spPr>
        <p:txBody>
          <a:bodyPr/>
          <a:lstStyle/>
          <a:p>
            <a:endParaRPr lang="en-US" smtClean="0"/>
          </a:p>
        </p:txBody>
      </p:sp>
      <p:sp>
        <p:nvSpPr>
          <p:cNvPr id="32771" name="Slide Number Placeholder 3"/>
          <p:cNvSpPr>
            <a:spLocks noGrp="1"/>
          </p:cNvSpPr>
          <p:nvPr>
            <p:ph type="sldNum" sz="quarter" idx="5"/>
          </p:nvPr>
        </p:nvSpPr>
        <p:spPr>
          <a:noFill/>
        </p:spPr>
        <p:txBody>
          <a:bodyPr/>
          <a:lstStyle/>
          <a:p>
            <a:fld id="{95366887-CF8E-4556-A81F-6EFFE43386C2}" type="slidenum">
              <a:rPr lang="en-US" smtClean="0">
                <a:cs typeface="Arial" charset="0"/>
              </a:rPr>
              <a:pPr/>
              <a:t>8</a:t>
            </a:fld>
            <a:endParaRPr lang="en-US" smtClean="0">
              <a:cs typeface="Arial" charset="0"/>
            </a:endParaRPr>
          </a:p>
        </p:txBody>
      </p:sp>
    </p:spTree>
    <p:extLst>
      <p:ext uri="{BB962C8B-B14F-4D97-AF65-F5344CB8AC3E}">
        <p14:creationId xmlns:p14="http://schemas.microsoft.com/office/powerpoint/2010/main" val="130834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endParaRPr lang="en-US" smtClean="0"/>
          </a:p>
        </p:txBody>
      </p:sp>
      <p:sp>
        <p:nvSpPr>
          <p:cNvPr id="34819" name="Slide Number Placeholder 3"/>
          <p:cNvSpPr>
            <a:spLocks noGrp="1"/>
          </p:cNvSpPr>
          <p:nvPr>
            <p:ph type="sldNum" sz="quarter" idx="5"/>
          </p:nvPr>
        </p:nvSpPr>
        <p:spPr>
          <a:noFill/>
        </p:spPr>
        <p:txBody>
          <a:bodyPr/>
          <a:lstStyle/>
          <a:p>
            <a:fld id="{88539BF4-310E-4EE3-A5B5-C198C00F36F8}" type="slidenum">
              <a:rPr lang="en-US" smtClean="0">
                <a:cs typeface="Arial" charset="0"/>
              </a:rPr>
              <a:pPr/>
              <a:t>9</a:t>
            </a:fld>
            <a:endParaRPr lang="en-US" smtClean="0">
              <a:cs typeface="Arial" charset="0"/>
            </a:endParaRPr>
          </a:p>
        </p:txBody>
      </p:sp>
    </p:spTree>
    <p:extLst>
      <p:ext uri="{BB962C8B-B14F-4D97-AF65-F5344CB8AC3E}">
        <p14:creationId xmlns:p14="http://schemas.microsoft.com/office/powerpoint/2010/main" val="284942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p:spPr>
        <p:txBody>
          <a:bodyPr/>
          <a:lstStyle/>
          <a:p>
            <a:endParaRPr lang="en-US" smtClean="0"/>
          </a:p>
        </p:txBody>
      </p:sp>
      <p:sp>
        <p:nvSpPr>
          <p:cNvPr id="36867" name="Slide Number Placeholder 3"/>
          <p:cNvSpPr>
            <a:spLocks noGrp="1"/>
          </p:cNvSpPr>
          <p:nvPr>
            <p:ph type="sldNum" sz="quarter" idx="5"/>
          </p:nvPr>
        </p:nvSpPr>
        <p:spPr>
          <a:noFill/>
        </p:spPr>
        <p:txBody>
          <a:bodyPr/>
          <a:lstStyle/>
          <a:p>
            <a:fld id="{1EC997E2-DB05-4E9E-A925-BEA1B1B2AAC1}" type="slidenum">
              <a:rPr lang="en-US" smtClean="0">
                <a:cs typeface="Arial" charset="0"/>
              </a:rPr>
              <a:pPr/>
              <a:t>10</a:t>
            </a:fld>
            <a:endParaRPr lang="en-US" smtClean="0">
              <a:cs typeface="Arial" charset="0"/>
            </a:endParaRPr>
          </a:p>
        </p:txBody>
      </p:sp>
    </p:spTree>
    <p:extLst>
      <p:ext uri="{BB962C8B-B14F-4D97-AF65-F5344CB8AC3E}">
        <p14:creationId xmlns:p14="http://schemas.microsoft.com/office/powerpoint/2010/main" val="2046398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5258635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227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3152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9567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285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710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411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2046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246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0"/>
            <a:ext cx="7704667" cy="99059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1295400"/>
            <a:ext cx="7704667" cy="4704416"/>
          </a:xfrm>
        </p:spPr>
        <p:txBody>
          <a:bodyPr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446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079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881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364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084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240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722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537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4/14/2015</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57784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tylervigen.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isapps.acxiom.com/personicx/personicx.aspx"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cid:3287383400_2177562"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noChangeArrowheads="1"/>
          </p:cNvSpPr>
          <p:nvPr>
            <p:ph type="subTitle" idx="1"/>
          </p:nvPr>
        </p:nvSpPr>
        <p:spPr>
          <a:xfrm>
            <a:off x="685800" y="3733800"/>
            <a:ext cx="7848600" cy="2286000"/>
          </a:xfrm>
        </p:spPr>
        <p:txBody>
          <a:bodyPr/>
          <a:lstStyle/>
          <a:p>
            <a:pPr eaLnBrk="1" hangingPunct="1">
              <a:defRPr/>
            </a:pPr>
            <a:r>
              <a:rPr lang="en-US" sz="4000" b="1" dirty="0" smtClean="0"/>
              <a:t>Chapter 4:</a:t>
            </a:r>
          </a:p>
          <a:p>
            <a:pPr eaLnBrk="1" hangingPunct="1">
              <a:defRPr/>
            </a:pPr>
            <a:r>
              <a:rPr lang="en-US" sz="4000" b="1" dirty="0" smtClean="0"/>
              <a:t>Data Mining for Business Intelligence</a:t>
            </a:r>
            <a:endParaRPr lang="en-US" sz="4000" b="1" dirty="0">
              <a:solidFill>
                <a:srgbClr val="F85E08"/>
              </a:solidFill>
            </a:endParaRPr>
          </a:p>
        </p:txBody>
      </p:sp>
      <p:sp>
        <p:nvSpPr>
          <p:cNvPr id="5" name="Rectangle 4"/>
          <p:cNvSpPr>
            <a:spLocks noGrp="1" noChangeArrowheads="1"/>
          </p:cNvSpPr>
          <p:nvPr/>
        </p:nvSpPr>
        <p:spPr bwMode="auto">
          <a:xfrm>
            <a:off x="342900" y="609600"/>
            <a:ext cx="8458200" cy="1981200"/>
          </a:xfrm>
          <a:prstGeom prst="rect">
            <a:avLst/>
          </a:prstGeom>
          <a:noFill/>
          <a:ln w="9525">
            <a:noFill/>
            <a:miter lim="800000"/>
            <a:headEnd/>
            <a:tailEnd/>
          </a:ln>
          <a:effectLst/>
        </p:spPr>
        <p:txBody>
          <a:bodyPr anchor="b"/>
          <a:lstStyle>
            <a:lvl1pPr algn="ctr" rtl="0" fontAlgn="base">
              <a:spcBef>
                <a:spcPct val="0"/>
              </a:spcBef>
              <a:spcAft>
                <a:spcPct val="0"/>
              </a:spcAft>
              <a:defRPr sz="3600">
                <a:solidFill>
                  <a:srgbClr val="CC3300"/>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2pPr>
            <a:lvl3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3pPr>
            <a:lvl4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4pPr>
            <a:lvl5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9pPr>
          </a:lstStyle>
          <a:p>
            <a:pPr>
              <a:spcBef>
                <a:spcPts val="1200"/>
              </a:spcBef>
              <a:defRPr/>
            </a:pPr>
            <a:r>
              <a:rPr lang="en-US" sz="4800" dirty="0" smtClean="0">
                <a:solidFill>
                  <a:srgbClr val="F85E08"/>
                </a:solidFill>
              </a:rPr>
              <a:t/>
            </a:r>
            <a:br>
              <a:rPr lang="en-US" sz="4800" dirty="0" smtClean="0">
                <a:solidFill>
                  <a:srgbClr val="F85E08"/>
                </a:solidFill>
              </a:rPr>
            </a:br>
            <a:r>
              <a:rPr lang="en-US" sz="4800" dirty="0">
                <a:solidFill>
                  <a:srgbClr val="F85E08"/>
                </a:solidFill>
              </a:rPr>
              <a:t/>
            </a:r>
            <a:br>
              <a:rPr lang="en-US" sz="4800" dirty="0">
                <a:solidFill>
                  <a:srgbClr val="F85E08"/>
                </a:solidFill>
              </a:rPr>
            </a:br>
            <a:r>
              <a:rPr lang="en-US" sz="4800" dirty="0" smtClean="0">
                <a:solidFill>
                  <a:srgbClr val="F85E08"/>
                </a:solidFill>
              </a:rPr>
              <a:t/>
            </a:r>
            <a:br>
              <a:rPr lang="en-US" sz="4800" dirty="0" smtClean="0">
                <a:solidFill>
                  <a:srgbClr val="F85E08"/>
                </a:solidFill>
              </a:rPr>
            </a:br>
            <a:r>
              <a:rPr lang="en-US" sz="4800" dirty="0" smtClean="0">
                <a:solidFill>
                  <a:schemeClr val="tx1"/>
                </a:solidFill>
              </a:rPr>
              <a:t>Business Intelligence: </a:t>
            </a:r>
            <a:br>
              <a:rPr lang="en-US" sz="4800" dirty="0" smtClean="0">
                <a:solidFill>
                  <a:schemeClr val="tx1"/>
                </a:solidFill>
              </a:rPr>
            </a:br>
            <a:r>
              <a:rPr lang="en-US" sz="4800" dirty="0" smtClean="0">
                <a:solidFill>
                  <a:schemeClr val="tx1"/>
                </a:solidFill>
              </a:rPr>
              <a:t>A Managerial Approach</a:t>
            </a:r>
            <a:endParaRPr lang="en-US" sz="4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993062" cy="1044575"/>
          </a:xfrm>
        </p:spPr>
        <p:txBody>
          <a:bodyPr>
            <a:normAutofit fontScale="90000"/>
          </a:bodyPr>
          <a:lstStyle/>
          <a:p>
            <a:pPr eaLnBrk="1" hangingPunct="1">
              <a:defRPr/>
            </a:pPr>
            <a:r>
              <a:rPr lang="en-US" dirty="0" smtClean="0"/>
              <a:t>Data Mining Characteristics/Objectives</a:t>
            </a:r>
            <a:endParaRPr lang="en-US" dirty="0"/>
          </a:p>
        </p:txBody>
      </p:sp>
      <p:sp>
        <p:nvSpPr>
          <p:cNvPr id="35842" name="Content Placeholder 2"/>
          <p:cNvSpPr>
            <a:spLocks noGrp="1"/>
          </p:cNvSpPr>
          <p:nvPr>
            <p:ph idx="1"/>
          </p:nvPr>
        </p:nvSpPr>
        <p:spPr>
          <a:xfrm>
            <a:off x="1182688" y="1524000"/>
            <a:ext cx="7961312" cy="4800600"/>
          </a:xfrm>
        </p:spPr>
        <p:txBody>
          <a:bodyPr>
            <a:normAutofit lnSpcReduction="10000"/>
          </a:bodyPr>
          <a:lstStyle/>
          <a:p>
            <a:pPr eaLnBrk="1" hangingPunct="1"/>
            <a:r>
              <a:rPr lang="en-US" sz="2800" dirty="0" smtClean="0"/>
              <a:t>Source of data for DM is often a consolidated data warehouse (not always!).</a:t>
            </a:r>
          </a:p>
          <a:p>
            <a:pPr eaLnBrk="1" hangingPunct="1"/>
            <a:r>
              <a:rPr lang="en-US" sz="2800" dirty="0" smtClean="0"/>
              <a:t>DM environment is usually a client-server or a Web-based information systems architecture.</a:t>
            </a:r>
          </a:p>
          <a:p>
            <a:pPr eaLnBrk="1" hangingPunct="1"/>
            <a:r>
              <a:rPr lang="en-US" sz="2800" dirty="0" smtClean="0"/>
              <a:t>Data is the most critical ingredient for DM which may include soft/unstructured data.</a:t>
            </a:r>
          </a:p>
          <a:p>
            <a:pPr eaLnBrk="1" hangingPunct="1"/>
            <a:r>
              <a:rPr lang="en-US" sz="2800" dirty="0" smtClean="0"/>
              <a:t>The miner is often an end user… </a:t>
            </a:r>
            <a:r>
              <a:rPr lang="en-US" sz="2800" b="1" u="sng" dirty="0" smtClean="0"/>
              <a:t>THAT’S YOU!!!</a:t>
            </a:r>
          </a:p>
          <a:p>
            <a:pPr eaLnBrk="1" hangingPunct="1"/>
            <a:r>
              <a:rPr lang="en-US" sz="2800" dirty="0" smtClean="0"/>
              <a:t>Striking it rich requires creative thinking.</a:t>
            </a:r>
          </a:p>
          <a:p>
            <a:pPr eaLnBrk="1" hangingPunct="1"/>
            <a:r>
              <a:rPr lang="en-US" sz="2800" dirty="0" smtClean="0"/>
              <a:t>Data mining tools’ capabilities and ease of use are essential (Web, Parallel processing,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in Data Mining</a:t>
            </a:r>
            <a:endParaRPr lang="en-US" dirty="0"/>
          </a:p>
        </p:txBody>
      </p:sp>
      <p:sp>
        <p:nvSpPr>
          <p:cNvPr id="37891" name="Content Placeholder 2"/>
          <p:cNvSpPr>
            <a:spLocks noGrp="1"/>
          </p:cNvSpPr>
          <p:nvPr>
            <p:ph idx="1"/>
          </p:nvPr>
        </p:nvSpPr>
        <p:spPr>
          <a:xfrm>
            <a:off x="1182688" y="1524000"/>
            <a:ext cx="7961312" cy="2286000"/>
          </a:xfrm>
        </p:spPr>
        <p:txBody>
          <a:bodyPr/>
          <a:lstStyle/>
          <a:p>
            <a:pPr eaLnBrk="1" hangingPunct="1"/>
            <a:r>
              <a:rPr lang="en-US" sz="2400" smtClean="0"/>
              <a:t>Data: a collection of facts usually obtained as the result of experiences, observations, or experiments</a:t>
            </a:r>
          </a:p>
          <a:p>
            <a:pPr eaLnBrk="1" hangingPunct="1"/>
            <a:r>
              <a:rPr lang="en-US" sz="2400" smtClean="0"/>
              <a:t>Data may consist of numbers, words, and images</a:t>
            </a:r>
          </a:p>
          <a:p>
            <a:pPr eaLnBrk="1" hangingPunct="1"/>
            <a:r>
              <a:rPr lang="en-US" sz="2400" smtClean="0"/>
              <a:t>Data: lowest level of abstraction (from which information and knowledge are derived)</a:t>
            </a:r>
          </a:p>
        </p:txBody>
      </p:sp>
      <p:sp>
        <p:nvSpPr>
          <p:cNvPr id="7" name="TextBox 6"/>
          <p:cNvSpPr txBox="1"/>
          <p:nvPr/>
        </p:nvSpPr>
        <p:spPr>
          <a:xfrm>
            <a:off x="6400800" y="3886200"/>
            <a:ext cx="2667000" cy="1270000"/>
          </a:xfrm>
          <a:prstGeom prst="rect">
            <a:avLst/>
          </a:prstGeom>
          <a:noFill/>
        </p:spPr>
        <p:txBody>
          <a:bodyPr>
            <a:spAutoFit/>
          </a:bodyPr>
          <a:lstStyle/>
          <a:p>
            <a:pPr marL="280988" indent="-280988">
              <a:buFontTx/>
              <a:buChar char="-"/>
              <a:defRPr/>
            </a:pPr>
            <a:r>
              <a:rPr lang="en-US" sz="2200" b="0" dirty="0">
                <a:solidFill>
                  <a:srgbClr val="FF0000"/>
                </a:solidFill>
                <a:cs typeface="+mn-cs"/>
              </a:rPr>
              <a:t>DM with different data types?</a:t>
            </a:r>
          </a:p>
          <a:p>
            <a:pPr marL="280988" indent="-280988">
              <a:buFontTx/>
              <a:buChar char="-"/>
              <a:defRPr/>
            </a:pPr>
            <a:endParaRPr lang="en-US" sz="900" b="0" dirty="0">
              <a:solidFill>
                <a:srgbClr val="FF0000"/>
              </a:solidFill>
              <a:cs typeface="+mn-cs"/>
            </a:endParaRPr>
          </a:p>
          <a:p>
            <a:pPr marL="225425" indent="-225425">
              <a:defRPr/>
            </a:pPr>
            <a:r>
              <a:rPr lang="en-US" sz="2200" b="0" dirty="0">
                <a:solidFill>
                  <a:srgbClr val="FF0000"/>
                </a:solidFill>
                <a:cs typeface="+mn-cs"/>
              </a:rPr>
              <a:t>-  Other data types?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3651250"/>
            <a:ext cx="66833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What Does DM Do? </a:t>
            </a:r>
            <a:br>
              <a:rPr lang="en-US" dirty="0" smtClean="0"/>
            </a:br>
            <a:r>
              <a:rPr lang="en-US" dirty="0" smtClean="0"/>
              <a:t>How Does it Work?</a:t>
            </a:r>
            <a:endParaRPr lang="en-US" dirty="0"/>
          </a:p>
        </p:txBody>
      </p:sp>
      <p:sp>
        <p:nvSpPr>
          <p:cNvPr id="39938" name="Content Placeholder 2"/>
          <p:cNvSpPr>
            <a:spLocks noGrp="1"/>
          </p:cNvSpPr>
          <p:nvPr>
            <p:ph idx="1"/>
          </p:nvPr>
        </p:nvSpPr>
        <p:spPr/>
        <p:txBody>
          <a:bodyPr/>
          <a:lstStyle/>
          <a:p>
            <a:pPr eaLnBrk="1" hangingPunct="1"/>
            <a:r>
              <a:rPr lang="en-US" smtClean="0"/>
              <a:t>DM extracts patterns from data</a:t>
            </a:r>
          </a:p>
          <a:p>
            <a:pPr lvl="1" eaLnBrk="1" hangingPunct="1"/>
            <a:r>
              <a:rPr lang="en-US" smtClean="0"/>
              <a:t>Pattern? </a:t>
            </a:r>
          </a:p>
          <a:p>
            <a:pPr lvl="1" eaLnBrk="1" hangingPunct="1">
              <a:buFont typeface="Wingdings" pitchFamily="2" charset="2"/>
              <a:buNone/>
            </a:pPr>
            <a:r>
              <a:rPr lang="en-US" smtClean="0"/>
              <a:t>	A mathematical (numeric and/or symbolic) relationship among data items</a:t>
            </a:r>
          </a:p>
          <a:p>
            <a:pPr eaLnBrk="1" hangingPunct="1"/>
            <a:r>
              <a:rPr lang="en-US" smtClean="0"/>
              <a:t>Types of patterns</a:t>
            </a:r>
          </a:p>
          <a:p>
            <a:pPr lvl="1" eaLnBrk="1" hangingPunct="1"/>
            <a:r>
              <a:rPr lang="en-US" smtClean="0"/>
              <a:t>Association</a:t>
            </a:r>
          </a:p>
          <a:p>
            <a:pPr lvl="1" eaLnBrk="1" hangingPunct="1"/>
            <a:r>
              <a:rPr lang="en-US" smtClean="0"/>
              <a:t>Prediction</a:t>
            </a:r>
          </a:p>
          <a:p>
            <a:pPr lvl="1" eaLnBrk="1" hangingPunct="1"/>
            <a:r>
              <a:rPr lang="en-US" smtClean="0"/>
              <a:t>Cluster (segmentation)</a:t>
            </a:r>
          </a:p>
          <a:p>
            <a:pPr lvl="1" eaLnBrk="1" hangingPunct="1"/>
            <a:r>
              <a:rPr lang="en-US" smtClean="0"/>
              <a:t>Sequential (or time series) relationships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 Taxonomy for Data Mining Tasks</a:t>
            </a:r>
            <a:endParaRPr lang="en-US" dirty="0"/>
          </a:p>
        </p:txBody>
      </p:sp>
      <p:pic>
        <p:nvPicPr>
          <p:cNvPr id="41986" name="Picture 3"/>
          <p:cNvPicPr>
            <a:picLocks noChangeAspect="1" noChangeArrowheads="1"/>
          </p:cNvPicPr>
          <p:nvPr/>
        </p:nvPicPr>
        <p:blipFill>
          <a:blip r:embed="rId3"/>
          <a:srcRect/>
          <a:stretch>
            <a:fillRect/>
          </a:stretch>
        </p:blipFill>
        <p:spPr bwMode="auto">
          <a:xfrm>
            <a:off x="1828800" y="1524000"/>
            <a:ext cx="5867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Other Data Mining Tasks</a:t>
            </a:r>
            <a:endParaRPr lang="en-US" dirty="0"/>
          </a:p>
        </p:txBody>
      </p:sp>
      <p:sp>
        <p:nvSpPr>
          <p:cNvPr id="44034" name="Content Placeholder 2"/>
          <p:cNvSpPr>
            <a:spLocks noGrp="1"/>
          </p:cNvSpPr>
          <p:nvPr>
            <p:ph idx="1"/>
          </p:nvPr>
        </p:nvSpPr>
        <p:spPr>
          <a:xfrm>
            <a:off x="1182688" y="1524000"/>
            <a:ext cx="7961312" cy="4800600"/>
          </a:xfrm>
        </p:spPr>
        <p:txBody>
          <a:bodyPr/>
          <a:lstStyle/>
          <a:p>
            <a:pPr eaLnBrk="1" hangingPunct="1"/>
            <a:r>
              <a:rPr lang="en-US" smtClean="0"/>
              <a:t>These are in addition to the primary DM tasks (prediction, association, clustering)  </a:t>
            </a:r>
          </a:p>
          <a:p>
            <a:pPr lvl="1" eaLnBrk="1" hangingPunct="1"/>
            <a:r>
              <a:rPr lang="en-US" smtClean="0"/>
              <a:t>Time-series forecasting</a:t>
            </a:r>
          </a:p>
          <a:p>
            <a:pPr lvl="2" eaLnBrk="1" hangingPunct="1"/>
            <a:r>
              <a:rPr lang="en-US" smtClean="0"/>
              <a:t>Part of sequence or link analysis?</a:t>
            </a:r>
          </a:p>
          <a:p>
            <a:pPr lvl="1" eaLnBrk="1" hangingPunct="1"/>
            <a:r>
              <a:rPr lang="en-US" smtClean="0"/>
              <a:t>Visualization</a:t>
            </a:r>
          </a:p>
          <a:p>
            <a:pPr lvl="2" eaLnBrk="1" hangingPunct="1"/>
            <a:r>
              <a:rPr lang="en-US" smtClean="0"/>
              <a:t>Another data mining task?</a:t>
            </a:r>
          </a:p>
          <a:p>
            <a:pPr lvl="4" eaLnBrk="1" hangingPunct="1"/>
            <a:endParaRPr lang="en-US" smtClean="0"/>
          </a:p>
          <a:p>
            <a:pPr eaLnBrk="1" hangingPunct="1"/>
            <a:r>
              <a:rPr lang="en-US" smtClean="0"/>
              <a:t>Types of DM</a:t>
            </a:r>
          </a:p>
          <a:p>
            <a:pPr lvl="2" eaLnBrk="1" hangingPunct="1"/>
            <a:r>
              <a:rPr lang="en-US" smtClean="0"/>
              <a:t>Hypothesis-driven data mining</a:t>
            </a:r>
          </a:p>
          <a:p>
            <a:pPr lvl="2" eaLnBrk="1" hangingPunct="1"/>
            <a:r>
              <a:rPr lang="en-US" smtClean="0"/>
              <a:t>Discovery-driven data mining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a:t>
            </a:r>
            <a:endParaRPr lang="en-US" dirty="0"/>
          </a:p>
        </p:txBody>
      </p:sp>
      <p:sp>
        <p:nvSpPr>
          <p:cNvPr id="46082" name="Content Placeholder 2"/>
          <p:cNvSpPr>
            <a:spLocks noGrp="1"/>
          </p:cNvSpPr>
          <p:nvPr>
            <p:ph idx="1"/>
          </p:nvPr>
        </p:nvSpPr>
        <p:spPr/>
        <p:txBody>
          <a:bodyPr>
            <a:normAutofit fontScale="92500" lnSpcReduction="20000"/>
          </a:bodyPr>
          <a:lstStyle/>
          <a:p>
            <a:pPr eaLnBrk="1" hangingPunct="1"/>
            <a:r>
              <a:rPr lang="en-US" sz="2800" smtClean="0"/>
              <a:t>Customer Relationship Management</a:t>
            </a:r>
          </a:p>
          <a:p>
            <a:pPr lvl="1" eaLnBrk="1" hangingPunct="1"/>
            <a:r>
              <a:rPr lang="en-US" sz="2400" smtClean="0"/>
              <a:t>Maximize return on marketing campaigns</a:t>
            </a:r>
          </a:p>
          <a:p>
            <a:pPr lvl="1" eaLnBrk="1" hangingPunct="1"/>
            <a:r>
              <a:rPr lang="en-US" sz="2400" smtClean="0"/>
              <a:t>Improve customer retention (churn analysis)</a:t>
            </a:r>
          </a:p>
          <a:p>
            <a:pPr lvl="1" eaLnBrk="1" hangingPunct="1"/>
            <a:r>
              <a:rPr lang="en-US" sz="2400" smtClean="0"/>
              <a:t>Maximize customer value (cross- or up-selling)</a:t>
            </a:r>
          </a:p>
          <a:p>
            <a:pPr lvl="1" eaLnBrk="1" hangingPunct="1"/>
            <a:r>
              <a:rPr lang="en-US" sz="2400" smtClean="0"/>
              <a:t>Identify and treat most valued customers</a:t>
            </a:r>
          </a:p>
          <a:p>
            <a:pPr lvl="3" eaLnBrk="1" hangingPunct="1"/>
            <a:endParaRPr lang="en-US" sz="1100" smtClean="0"/>
          </a:p>
          <a:p>
            <a:pPr eaLnBrk="1" hangingPunct="1"/>
            <a:r>
              <a:rPr lang="en-US" sz="2800" smtClean="0"/>
              <a:t>Banking &amp; Other Financial </a:t>
            </a:r>
          </a:p>
          <a:p>
            <a:pPr lvl="1" eaLnBrk="1" hangingPunct="1"/>
            <a:r>
              <a:rPr lang="en-US" sz="2400" smtClean="0"/>
              <a:t>Automate the loan application process </a:t>
            </a:r>
          </a:p>
          <a:p>
            <a:pPr lvl="1" eaLnBrk="1" hangingPunct="1"/>
            <a:r>
              <a:rPr lang="en-US" sz="2400" smtClean="0"/>
              <a:t>Detecting fraudulent transactions</a:t>
            </a:r>
          </a:p>
          <a:p>
            <a:pPr lvl="1" eaLnBrk="1" hangingPunct="1"/>
            <a:r>
              <a:rPr lang="en-US" sz="2400" smtClean="0"/>
              <a:t>Maximize customer value (cross- and up-selling)</a:t>
            </a:r>
          </a:p>
          <a:p>
            <a:pPr lvl="1" eaLnBrk="1" hangingPunct="1"/>
            <a:r>
              <a:rPr lang="en-US" sz="2400" smtClean="0"/>
              <a:t>Optimizing cash reserves with forecasting </a:t>
            </a:r>
          </a:p>
          <a:p>
            <a:pPr lvl="1" eaLnBrk="1" hangingPunct="1"/>
            <a:endParaRPr lang="en-US" sz="2400" smtClean="0"/>
          </a:p>
          <a:p>
            <a:pPr lvl="1" eaLnBrk="1" hangingPunct="1"/>
            <a:endParaRPr 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 (cont.)</a:t>
            </a:r>
            <a:endParaRPr lang="en-US" dirty="0"/>
          </a:p>
        </p:txBody>
      </p:sp>
      <p:sp>
        <p:nvSpPr>
          <p:cNvPr id="48130" name="Content Placeholder 2"/>
          <p:cNvSpPr>
            <a:spLocks noGrp="1"/>
          </p:cNvSpPr>
          <p:nvPr>
            <p:ph idx="1"/>
          </p:nvPr>
        </p:nvSpPr>
        <p:spPr/>
        <p:txBody>
          <a:bodyPr>
            <a:normAutofit fontScale="92500" lnSpcReduction="10000"/>
          </a:bodyPr>
          <a:lstStyle/>
          <a:p>
            <a:pPr eaLnBrk="1" hangingPunct="1"/>
            <a:r>
              <a:rPr lang="en-US" sz="2800" smtClean="0"/>
              <a:t>Retailing and Logistics</a:t>
            </a:r>
          </a:p>
          <a:p>
            <a:pPr lvl="1" eaLnBrk="1" hangingPunct="1"/>
            <a:r>
              <a:rPr lang="en-US" sz="2400" smtClean="0"/>
              <a:t>Optimize inventory levels at different locations</a:t>
            </a:r>
          </a:p>
          <a:p>
            <a:pPr lvl="1" eaLnBrk="1" hangingPunct="1"/>
            <a:r>
              <a:rPr lang="en-US" sz="2400" smtClean="0"/>
              <a:t>Improve the store layout and sales promotions</a:t>
            </a:r>
          </a:p>
          <a:p>
            <a:pPr lvl="1" eaLnBrk="1" hangingPunct="1"/>
            <a:r>
              <a:rPr lang="en-US" sz="2400" smtClean="0"/>
              <a:t>Optimize logistics by predicting seasonal effects</a:t>
            </a:r>
          </a:p>
          <a:p>
            <a:pPr lvl="1" eaLnBrk="1" hangingPunct="1"/>
            <a:r>
              <a:rPr lang="en-US" sz="2400" smtClean="0"/>
              <a:t>Minimize losses due to limited shelf life</a:t>
            </a:r>
          </a:p>
          <a:p>
            <a:pPr lvl="1" eaLnBrk="1" hangingPunct="1"/>
            <a:endParaRPr lang="en-US" sz="1100" smtClean="0"/>
          </a:p>
          <a:p>
            <a:pPr eaLnBrk="1" hangingPunct="1"/>
            <a:r>
              <a:rPr lang="en-US" sz="2800" smtClean="0"/>
              <a:t>Manufacturing and Maintenance</a:t>
            </a:r>
          </a:p>
          <a:p>
            <a:pPr lvl="1" eaLnBrk="1" hangingPunct="1"/>
            <a:r>
              <a:rPr lang="en-US" sz="2400" smtClean="0"/>
              <a:t>Predict/prevent machinery failures </a:t>
            </a:r>
          </a:p>
          <a:p>
            <a:pPr lvl="1" eaLnBrk="1" hangingPunct="1"/>
            <a:r>
              <a:rPr lang="en-US" sz="2400" smtClean="0"/>
              <a:t>Identify anomalies in production systems to optimize manufacturing capacity</a:t>
            </a:r>
          </a:p>
          <a:p>
            <a:pPr lvl="1" eaLnBrk="1" hangingPunct="1"/>
            <a:r>
              <a:rPr lang="en-US" sz="2400" smtClean="0"/>
              <a:t>Discover novel patterns to improve product quality</a:t>
            </a:r>
          </a:p>
          <a:p>
            <a:pPr lvl="1" eaLnBrk="1" hangingPunct="1"/>
            <a:endParaRPr 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 (cont.)</a:t>
            </a:r>
            <a:endParaRPr lang="en-US" dirty="0"/>
          </a:p>
        </p:txBody>
      </p:sp>
      <p:sp>
        <p:nvSpPr>
          <p:cNvPr id="50178" name="Content Placeholder 2"/>
          <p:cNvSpPr>
            <a:spLocks noGrp="1"/>
          </p:cNvSpPr>
          <p:nvPr>
            <p:ph idx="1"/>
          </p:nvPr>
        </p:nvSpPr>
        <p:spPr>
          <a:xfrm>
            <a:off x="1182688" y="1524000"/>
            <a:ext cx="7961312" cy="4800600"/>
          </a:xfrm>
        </p:spPr>
        <p:txBody>
          <a:bodyPr>
            <a:normAutofit fontScale="92500" lnSpcReduction="20000"/>
          </a:bodyPr>
          <a:lstStyle/>
          <a:p>
            <a:pPr eaLnBrk="1" hangingPunct="1"/>
            <a:r>
              <a:rPr lang="en-US" sz="2800" smtClean="0"/>
              <a:t>Brokerage and Securities Trading</a:t>
            </a:r>
          </a:p>
          <a:p>
            <a:pPr lvl="1" eaLnBrk="1" hangingPunct="1"/>
            <a:r>
              <a:rPr lang="en-US" sz="2400" smtClean="0"/>
              <a:t>Predict changes on certain bond prices </a:t>
            </a:r>
          </a:p>
          <a:p>
            <a:pPr lvl="1" eaLnBrk="1" hangingPunct="1"/>
            <a:r>
              <a:rPr lang="en-US" sz="2400" smtClean="0"/>
              <a:t>Forecast the direction of stock fluctuations</a:t>
            </a:r>
          </a:p>
          <a:p>
            <a:pPr lvl="1" eaLnBrk="1" hangingPunct="1"/>
            <a:r>
              <a:rPr lang="en-US" sz="2400" smtClean="0"/>
              <a:t>Assess the effect of events on market movements</a:t>
            </a:r>
          </a:p>
          <a:p>
            <a:pPr lvl="1" eaLnBrk="1" hangingPunct="1"/>
            <a:r>
              <a:rPr lang="en-US" sz="2400" smtClean="0"/>
              <a:t>Identify and prevent fraudulent activities in trading</a:t>
            </a:r>
          </a:p>
          <a:p>
            <a:pPr lvl="1" eaLnBrk="1" hangingPunct="1"/>
            <a:endParaRPr lang="en-US" sz="1100" smtClean="0"/>
          </a:p>
          <a:p>
            <a:pPr eaLnBrk="1" hangingPunct="1"/>
            <a:r>
              <a:rPr lang="en-US" sz="2800" smtClean="0"/>
              <a:t>Insurance</a:t>
            </a:r>
          </a:p>
          <a:p>
            <a:pPr lvl="1" eaLnBrk="1" hangingPunct="1"/>
            <a:r>
              <a:rPr lang="en-US" sz="2400" smtClean="0"/>
              <a:t>Forecast claim costs for better business planning</a:t>
            </a:r>
          </a:p>
          <a:p>
            <a:pPr lvl="1" eaLnBrk="1" hangingPunct="1"/>
            <a:r>
              <a:rPr lang="en-US" sz="2400" smtClean="0"/>
              <a:t>Determine optimal rate plans </a:t>
            </a:r>
          </a:p>
          <a:p>
            <a:pPr lvl="1" eaLnBrk="1" hangingPunct="1"/>
            <a:r>
              <a:rPr lang="en-US" sz="2400" smtClean="0"/>
              <a:t>Optimize marketing to specific customers </a:t>
            </a:r>
          </a:p>
          <a:p>
            <a:pPr lvl="1" eaLnBrk="1" hangingPunct="1"/>
            <a:r>
              <a:rPr lang="en-US" sz="2400" smtClean="0"/>
              <a:t>Identify and prevent fraudulent claim activities</a:t>
            </a:r>
          </a:p>
          <a:p>
            <a:pPr lvl="1" eaLnBrk="1" hangingPunct="1"/>
            <a:endParaRPr lang="en-US"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 (cont.)</a:t>
            </a:r>
            <a:endParaRPr lang="en-US" dirty="0"/>
          </a:p>
        </p:txBody>
      </p:sp>
      <p:sp>
        <p:nvSpPr>
          <p:cNvPr id="52226" name="Content Placeholder 2"/>
          <p:cNvSpPr>
            <a:spLocks noGrp="1"/>
          </p:cNvSpPr>
          <p:nvPr>
            <p:ph idx="1"/>
          </p:nvPr>
        </p:nvSpPr>
        <p:spPr>
          <a:xfrm>
            <a:off x="1182688" y="1524000"/>
            <a:ext cx="7961312" cy="4800600"/>
          </a:xfrm>
        </p:spPr>
        <p:txBody>
          <a:bodyPr>
            <a:normAutofit fontScale="70000" lnSpcReduction="20000"/>
          </a:bodyPr>
          <a:lstStyle/>
          <a:p>
            <a:pPr eaLnBrk="1" hangingPunct="1"/>
            <a:r>
              <a:rPr lang="en-US" sz="2800" dirty="0" smtClean="0"/>
              <a:t>Computer hardware and software</a:t>
            </a:r>
          </a:p>
          <a:p>
            <a:pPr eaLnBrk="1" hangingPunct="1"/>
            <a:r>
              <a:rPr lang="en-US" sz="2800" dirty="0" smtClean="0"/>
              <a:t>Science and engineering</a:t>
            </a:r>
          </a:p>
          <a:p>
            <a:pPr eaLnBrk="1" hangingPunct="1"/>
            <a:r>
              <a:rPr lang="en-US" sz="2400" dirty="0" smtClean="0"/>
              <a:t>Government and defense – predict adversary’s moves</a:t>
            </a:r>
          </a:p>
          <a:p>
            <a:pPr eaLnBrk="1" hangingPunct="1"/>
            <a:r>
              <a:rPr lang="en-US" sz="2400" dirty="0" smtClean="0"/>
              <a:t>Homeland security and law enforcement</a:t>
            </a:r>
          </a:p>
          <a:p>
            <a:pPr eaLnBrk="1" hangingPunct="1"/>
            <a:r>
              <a:rPr lang="en-US" sz="2400" dirty="0" smtClean="0"/>
              <a:t>Travel industry </a:t>
            </a:r>
          </a:p>
          <a:p>
            <a:pPr eaLnBrk="1" hangingPunct="1"/>
            <a:r>
              <a:rPr lang="en-US" sz="2400" dirty="0" smtClean="0"/>
              <a:t>Healthcare</a:t>
            </a:r>
          </a:p>
          <a:p>
            <a:pPr eaLnBrk="1" hangingPunct="1"/>
            <a:r>
              <a:rPr lang="en-US" sz="2400" dirty="0" smtClean="0"/>
              <a:t>Medicine </a:t>
            </a:r>
          </a:p>
          <a:p>
            <a:pPr lvl="1"/>
            <a:r>
              <a:rPr lang="en-US" dirty="0" smtClean="0"/>
              <a:t>Identify novel pattern to improve cancer survivability</a:t>
            </a:r>
          </a:p>
          <a:p>
            <a:pPr lvl="1"/>
            <a:r>
              <a:rPr lang="en-US" sz="2000" dirty="0" smtClean="0"/>
              <a:t>Predict organ transplant success</a:t>
            </a:r>
          </a:p>
          <a:p>
            <a:pPr lvl="1"/>
            <a:r>
              <a:rPr lang="en-US" dirty="0" smtClean="0"/>
              <a:t>Relationships between illnesses and successful treatments</a:t>
            </a:r>
            <a:endParaRPr lang="en-US" sz="2000" dirty="0" smtClean="0"/>
          </a:p>
          <a:p>
            <a:pPr eaLnBrk="1" hangingPunct="1"/>
            <a:r>
              <a:rPr lang="en-US" sz="2400" dirty="0" smtClean="0"/>
              <a:t>Entertainment industry</a:t>
            </a:r>
          </a:p>
          <a:p>
            <a:pPr lvl="1"/>
            <a:r>
              <a:rPr lang="en-US" sz="2000" dirty="0" smtClean="0"/>
              <a:t>Develop optimal pricing strategies to maximize revenues</a:t>
            </a:r>
          </a:p>
          <a:p>
            <a:pPr eaLnBrk="1" hangingPunct="1"/>
            <a:r>
              <a:rPr lang="en-US" sz="2400" dirty="0" smtClean="0"/>
              <a:t>Sports</a:t>
            </a:r>
          </a:p>
          <a:p>
            <a:pPr eaLnBrk="1" hangingPunct="1"/>
            <a:r>
              <a:rPr lang="en-US" sz="2400" dirty="0" smtClean="0"/>
              <a:t>Etc.</a:t>
            </a:r>
          </a:p>
        </p:txBody>
      </p:sp>
      <p:sp>
        <p:nvSpPr>
          <p:cNvPr id="4" name="Right Brace 3"/>
          <p:cNvSpPr/>
          <p:nvPr/>
        </p:nvSpPr>
        <p:spPr bwMode="auto">
          <a:xfrm>
            <a:off x="2819400" y="3303104"/>
            <a:ext cx="304800" cy="609600"/>
          </a:xfrm>
          <a:prstGeom prst="rightBrace">
            <a:avLst>
              <a:gd name="adj1" fmla="val 24637"/>
              <a:gd name="adj2" fmla="val 50000"/>
            </a:avLst>
          </a:prstGeom>
          <a:noFill/>
          <a:ln w="9525" cap="flat" cmpd="sng" algn="ctr">
            <a:solidFill>
              <a:srgbClr val="C00000"/>
            </a:solidFill>
            <a:prstDash val="solid"/>
            <a:round/>
            <a:headEnd type="none" w="med" len="med"/>
            <a:tailEnd type="none" w="med" len="med"/>
          </a:ln>
          <a:effectLst/>
        </p:spPr>
        <p:txBody>
          <a:bodyPr lIns="92075" tIns="46038" rIns="92075" bIns="46038" anchor="ctr"/>
          <a:lstStyle/>
          <a:p>
            <a:pPr algn="ctr">
              <a:defRPr/>
            </a:pPr>
            <a:endParaRPr lang="en-US" dirty="0">
              <a:effectLst>
                <a:outerShdw blurRad="38100" dist="38100" dir="2700000" algn="tl">
                  <a:srgbClr val="000000">
                    <a:alpha val="43137"/>
                  </a:srgbClr>
                </a:outerShdw>
              </a:effectLst>
              <a:cs typeface="+mn-cs"/>
            </a:endParaRPr>
          </a:p>
        </p:txBody>
      </p:sp>
      <p:sp>
        <p:nvSpPr>
          <p:cNvPr id="52228" name="TextBox 4"/>
          <p:cNvSpPr txBox="1">
            <a:spLocks noChangeArrowheads="1"/>
          </p:cNvSpPr>
          <p:nvPr/>
        </p:nvSpPr>
        <p:spPr bwMode="auto">
          <a:xfrm>
            <a:off x="3272366" y="3234496"/>
            <a:ext cx="3124200" cy="584775"/>
          </a:xfrm>
          <a:prstGeom prst="rect">
            <a:avLst/>
          </a:prstGeom>
          <a:noFill/>
          <a:ln w="9525">
            <a:noFill/>
            <a:miter lim="800000"/>
            <a:headEnd/>
            <a:tailEnd/>
          </a:ln>
        </p:spPr>
        <p:txBody>
          <a:bodyPr>
            <a:spAutoFit/>
          </a:bodyPr>
          <a:lstStyle/>
          <a:p>
            <a:r>
              <a:rPr lang="en-US" sz="1600" b="0" dirty="0"/>
              <a:t>Highly popular application areas for data mining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a:t>
            </a:r>
            <a:endParaRPr lang="en-US" dirty="0"/>
          </a:p>
        </p:txBody>
      </p:sp>
      <p:sp>
        <p:nvSpPr>
          <p:cNvPr id="54274" name="Content Placeholder 2"/>
          <p:cNvSpPr>
            <a:spLocks noGrp="1"/>
          </p:cNvSpPr>
          <p:nvPr>
            <p:ph idx="1"/>
          </p:nvPr>
        </p:nvSpPr>
        <p:spPr>
          <a:xfrm>
            <a:off x="1182688" y="1524000"/>
            <a:ext cx="7961312" cy="4800600"/>
          </a:xfrm>
        </p:spPr>
        <p:txBody>
          <a:bodyPr/>
          <a:lstStyle/>
          <a:p>
            <a:pPr eaLnBrk="1" hangingPunct="1"/>
            <a:r>
              <a:rPr lang="en-US" dirty="0" smtClean="0"/>
              <a:t>A manifestation of best practices</a:t>
            </a:r>
          </a:p>
          <a:p>
            <a:pPr eaLnBrk="1" hangingPunct="1"/>
            <a:r>
              <a:rPr lang="en-US" dirty="0" smtClean="0"/>
              <a:t>A systematic way to conduct DM projects</a:t>
            </a:r>
          </a:p>
          <a:p>
            <a:pPr eaLnBrk="1" hangingPunct="1"/>
            <a:r>
              <a:rPr lang="en-US" dirty="0" smtClean="0"/>
              <a:t>Different groups have different versions</a:t>
            </a:r>
          </a:p>
          <a:p>
            <a:pPr eaLnBrk="1" hangingPunct="1"/>
            <a:r>
              <a:rPr lang="en-US" dirty="0" smtClean="0"/>
              <a:t>Most common standard processes:</a:t>
            </a:r>
          </a:p>
          <a:p>
            <a:pPr lvl="1" eaLnBrk="1" hangingPunct="1"/>
            <a:r>
              <a:rPr lang="en-US" dirty="0" smtClean="0"/>
              <a:t>CRISP-DM (Cross-Industry Standard Process for Data Mining)</a:t>
            </a:r>
          </a:p>
          <a:p>
            <a:pPr lvl="1" eaLnBrk="1" hangingPunct="1"/>
            <a:r>
              <a:rPr lang="en-US" dirty="0" smtClean="0"/>
              <a:t>SEMMA (Sample, Explore, Modify, Model, and Assess)</a:t>
            </a:r>
          </a:p>
          <a:p>
            <a:pPr lvl="1" eaLnBrk="1" hangingPunct="1"/>
            <a:r>
              <a:rPr lang="en-US" dirty="0" smtClean="0"/>
              <a:t>KDD (Knowledge Discovery in Databases)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smtClean="0"/>
              <a:t>Learning Objectives</a:t>
            </a:r>
            <a:endParaRPr lang="en-US" dirty="0"/>
          </a:p>
        </p:txBody>
      </p:sp>
      <p:sp>
        <p:nvSpPr>
          <p:cNvPr id="17410" name="Rectangle 3"/>
          <p:cNvSpPr>
            <a:spLocks noGrp="1" noChangeArrowheads="1"/>
          </p:cNvSpPr>
          <p:nvPr>
            <p:ph idx="1"/>
          </p:nvPr>
        </p:nvSpPr>
        <p:spPr>
          <a:xfrm>
            <a:off x="1182688" y="1524000"/>
            <a:ext cx="7961312" cy="4608513"/>
          </a:xfrm>
        </p:spPr>
        <p:txBody>
          <a:bodyPr>
            <a:normAutofit fontScale="92500" lnSpcReduction="10000"/>
          </a:bodyPr>
          <a:lstStyle/>
          <a:p>
            <a:pPr eaLnBrk="1" hangingPunct="1"/>
            <a:r>
              <a:rPr lang="en-US" sz="2800" smtClean="0"/>
              <a:t>Define data mining as an enabling technology for business intelligence</a:t>
            </a:r>
          </a:p>
          <a:p>
            <a:pPr eaLnBrk="1" hangingPunct="1"/>
            <a:r>
              <a:rPr lang="en-US" sz="2800" smtClean="0"/>
              <a:t>Understand the objectives and benefits of business analytics and data mining</a:t>
            </a:r>
          </a:p>
          <a:p>
            <a:pPr eaLnBrk="1" hangingPunct="1"/>
            <a:r>
              <a:rPr lang="en-US" sz="2800" smtClean="0"/>
              <a:t>Recognize the wide range of applications of data mining</a:t>
            </a:r>
          </a:p>
          <a:p>
            <a:pPr eaLnBrk="1" hangingPunct="1"/>
            <a:r>
              <a:rPr lang="en-US" sz="2800" smtClean="0"/>
              <a:t>Learn the standardized data mining processes</a:t>
            </a:r>
          </a:p>
          <a:p>
            <a:pPr lvl="1" eaLnBrk="1" hangingPunct="1"/>
            <a:r>
              <a:rPr lang="en-US" sz="2400" smtClean="0"/>
              <a:t>CRISP-DM</a:t>
            </a:r>
          </a:p>
          <a:p>
            <a:pPr lvl="1" eaLnBrk="1" hangingPunct="1"/>
            <a:r>
              <a:rPr lang="en-US" sz="2400" smtClean="0"/>
              <a:t>SEMMA</a:t>
            </a:r>
          </a:p>
          <a:p>
            <a:pPr lvl="1" eaLnBrk="1" hangingPunct="1"/>
            <a:r>
              <a:rPr lang="en-US" sz="2400" smtClean="0"/>
              <a:t>KDD</a:t>
            </a:r>
          </a:p>
          <a:p>
            <a:pPr lvl="1" eaLnBrk="1" hangingPunct="1"/>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a:t>
            </a:r>
            <a:endParaRPr lang="en-US" dirty="0"/>
          </a:p>
        </p:txBody>
      </p:sp>
      <p:pic>
        <p:nvPicPr>
          <p:cNvPr id="56322" name="Picture 3"/>
          <p:cNvPicPr>
            <a:picLocks noChangeAspect="1" noChangeArrowheads="1"/>
          </p:cNvPicPr>
          <p:nvPr/>
        </p:nvPicPr>
        <p:blipFill>
          <a:blip r:embed="rId3"/>
          <a:srcRect/>
          <a:stretch>
            <a:fillRect/>
          </a:stretch>
        </p:blipFill>
        <p:spPr bwMode="auto">
          <a:xfrm>
            <a:off x="1295400" y="1524000"/>
            <a:ext cx="7162800" cy="4495800"/>
          </a:xfrm>
          <a:prstGeom prst="rect">
            <a:avLst/>
          </a:prstGeom>
          <a:noFill/>
          <a:ln w="9525">
            <a:noFill/>
            <a:miter lim="800000"/>
            <a:headEnd/>
            <a:tailEnd/>
          </a:ln>
        </p:spPr>
      </p:pic>
      <p:sp>
        <p:nvSpPr>
          <p:cNvPr id="56323" name="TextBox 4"/>
          <p:cNvSpPr txBox="1">
            <a:spLocks noChangeArrowheads="1"/>
          </p:cNvSpPr>
          <p:nvPr/>
        </p:nvSpPr>
        <p:spPr bwMode="auto">
          <a:xfrm>
            <a:off x="1227138" y="5986463"/>
            <a:ext cx="3646487" cy="338137"/>
          </a:xfrm>
          <a:prstGeom prst="rect">
            <a:avLst/>
          </a:prstGeom>
          <a:noFill/>
          <a:ln w="9525">
            <a:noFill/>
            <a:miter lim="800000"/>
            <a:headEnd/>
            <a:tailEnd/>
          </a:ln>
        </p:spPr>
        <p:txBody>
          <a:bodyPr wrap="none">
            <a:spAutoFit/>
          </a:bodyPr>
          <a:lstStyle/>
          <a:p>
            <a:pPr algn="ctr"/>
            <a:r>
              <a:rPr lang="en-US" sz="1600" b="0" i="1"/>
              <a:t>Source: KDNuggets.com, August 2007</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 CRISP-DM</a:t>
            </a:r>
            <a:endParaRPr lang="en-US" dirty="0"/>
          </a:p>
        </p:txBody>
      </p:sp>
      <p:pic>
        <p:nvPicPr>
          <p:cNvPr id="58370" name="Picture 3"/>
          <p:cNvPicPr>
            <a:picLocks noChangeAspect="1" noChangeArrowheads="1"/>
          </p:cNvPicPr>
          <p:nvPr/>
        </p:nvPicPr>
        <p:blipFill>
          <a:blip r:embed="rId3"/>
          <a:srcRect/>
          <a:stretch>
            <a:fillRect/>
          </a:stretch>
        </p:blipFill>
        <p:spPr bwMode="auto">
          <a:xfrm>
            <a:off x="2036763" y="1516063"/>
            <a:ext cx="5202237" cy="4732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 CRISP-DM</a:t>
            </a:r>
            <a:endParaRPr lang="en-US" dirty="0"/>
          </a:p>
        </p:txBody>
      </p:sp>
      <p:sp>
        <p:nvSpPr>
          <p:cNvPr id="60418" name="Content Placeholder 2"/>
          <p:cNvSpPr>
            <a:spLocks noGrp="1"/>
          </p:cNvSpPr>
          <p:nvPr>
            <p:ph idx="1"/>
          </p:nvPr>
        </p:nvSpPr>
        <p:spPr>
          <a:xfrm>
            <a:off x="1182688" y="1524000"/>
            <a:ext cx="7732712" cy="4800600"/>
          </a:xfrm>
        </p:spPr>
        <p:txBody>
          <a:bodyPr/>
          <a:lstStyle/>
          <a:p>
            <a:pPr eaLnBrk="1" hangingPunct="1">
              <a:buFont typeface="Wingdings" pitchFamily="2" charset="2"/>
              <a:buNone/>
            </a:pPr>
            <a:r>
              <a:rPr lang="en-US" smtClean="0">
                <a:solidFill>
                  <a:srgbClr val="FF0000"/>
                </a:solidFill>
              </a:rPr>
              <a:t>Step 1:</a:t>
            </a:r>
            <a:r>
              <a:rPr lang="en-US" smtClean="0"/>
              <a:t> Business Understanding</a:t>
            </a:r>
          </a:p>
          <a:p>
            <a:pPr eaLnBrk="1" hangingPunct="1">
              <a:buFont typeface="Wingdings" pitchFamily="2" charset="2"/>
              <a:buNone/>
            </a:pPr>
            <a:r>
              <a:rPr lang="en-US" smtClean="0">
                <a:solidFill>
                  <a:srgbClr val="FF0000"/>
                </a:solidFill>
              </a:rPr>
              <a:t>Step 2:</a:t>
            </a:r>
            <a:r>
              <a:rPr lang="en-US" smtClean="0"/>
              <a:t> Data Understanding</a:t>
            </a:r>
          </a:p>
          <a:p>
            <a:pPr eaLnBrk="1" hangingPunct="1">
              <a:buFont typeface="Wingdings" pitchFamily="2" charset="2"/>
              <a:buNone/>
            </a:pPr>
            <a:r>
              <a:rPr lang="en-US" smtClean="0">
                <a:solidFill>
                  <a:srgbClr val="FF0000"/>
                </a:solidFill>
              </a:rPr>
              <a:t>Step 3:</a:t>
            </a:r>
            <a:r>
              <a:rPr lang="en-US" smtClean="0"/>
              <a:t> Data Preparation (!)</a:t>
            </a:r>
          </a:p>
          <a:p>
            <a:pPr eaLnBrk="1" hangingPunct="1">
              <a:buFont typeface="Wingdings" pitchFamily="2" charset="2"/>
              <a:buNone/>
            </a:pPr>
            <a:r>
              <a:rPr lang="en-US" smtClean="0">
                <a:solidFill>
                  <a:srgbClr val="FF0000"/>
                </a:solidFill>
              </a:rPr>
              <a:t>Step 4:</a:t>
            </a:r>
            <a:r>
              <a:rPr lang="en-US" smtClean="0"/>
              <a:t> Model Building</a:t>
            </a:r>
          </a:p>
          <a:p>
            <a:pPr eaLnBrk="1" hangingPunct="1">
              <a:buFont typeface="Wingdings" pitchFamily="2" charset="2"/>
              <a:buNone/>
            </a:pPr>
            <a:r>
              <a:rPr lang="en-US" smtClean="0">
                <a:solidFill>
                  <a:srgbClr val="FF0000"/>
                </a:solidFill>
              </a:rPr>
              <a:t>Step 5:</a:t>
            </a:r>
            <a:r>
              <a:rPr lang="en-US" smtClean="0"/>
              <a:t> Testing and Evaluation</a:t>
            </a:r>
          </a:p>
          <a:p>
            <a:pPr eaLnBrk="1" hangingPunct="1">
              <a:buFont typeface="Wingdings" pitchFamily="2" charset="2"/>
              <a:buNone/>
            </a:pPr>
            <a:r>
              <a:rPr lang="en-US" smtClean="0">
                <a:solidFill>
                  <a:srgbClr val="FF0000"/>
                </a:solidFill>
              </a:rPr>
              <a:t>Step 6:</a:t>
            </a:r>
            <a:r>
              <a:rPr lang="en-US" smtClean="0"/>
              <a:t> Deployment</a:t>
            </a:r>
          </a:p>
          <a:p>
            <a:pPr eaLnBrk="1" hangingPunct="1">
              <a:buFont typeface="Wingdings" pitchFamily="2" charset="2"/>
              <a:buNone/>
            </a:pPr>
            <a:endParaRPr lang="en-US" sz="700" smtClean="0"/>
          </a:p>
          <a:p>
            <a:pPr eaLnBrk="1" hangingPunct="1"/>
            <a:r>
              <a:rPr lang="en-US" smtClean="0"/>
              <a:t>The process is highly repetitive and experimental (DM: art versus science?)</a:t>
            </a:r>
          </a:p>
        </p:txBody>
      </p:sp>
      <p:sp>
        <p:nvSpPr>
          <p:cNvPr id="4" name="Right Brace 3"/>
          <p:cNvSpPr/>
          <p:nvPr/>
        </p:nvSpPr>
        <p:spPr bwMode="auto">
          <a:xfrm>
            <a:off x="6858000" y="1676400"/>
            <a:ext cx="381000" cy="1447800"/>
          </a:xfrm>
          <a:prstGeom prst="rightBrace">
            <a:avLst/>
          </a:prstGeom>
          <a:noFill/>
          <a:ln w="9525" cap="flat" cmpd="sng" algn="ctr">
            <a:solidFill>
              <a:srgbClr val="FF0000"/>
            </a:solidFill>
            <a:prstDash val="solid"/>
            <a:round/>
            <a:headEnd type="none" w="med" len="med"/>
            <a:tailEnd type="none" w="med" len="med"/>
          </a:ln>
          <a:effectLst/>
        </p:spPr>
        <p:txBody>
          <a:bodyPr lIns="92075" tIns="46038" rIns="92075" bIns="46038" anchor="ctr"/>
          <a:lstStyle/>
          <a:p>
            <a:pPr algn="ctr">
              <a:defRPr/>
            </a:pPr>
            <a:endParaRPr lang="en-US">
              <a:effectLst>
                <a:outerShdw blurRad="38100" dist="38100" dir="2700000" algn="tl">
                  <a:srgbClr val="000000">
                    <a:alpha val="43137"/>
                  </a:srgbClr>
                </a:outerShdw>
              </a:effectLst>
              <a:cs typeface="+mn-cs"/>
            </a:endParaRPr>
          </a:p>
        </p:txBody>
      </p:sp>
      <p:sp>
        <p:nvSpPr>
          <p:cNvPr id="60420" name="TextBox 4"/>
          <p:cNvSpPr txBox="1">
            <a:spLocks noChangeArrowheads="1"/>
          </p:cNvSpPr>
          <p:nvPr/>
        </p:nvSpPr>
        <p:spPr bwMode="auto">
          <a:xfrm>
            <a:off x="7086600" y="1771650"/>
            <a:ext cx="2057400" cy="1016000"/>
          </a:xfrm>
          <a:prstGeom prst="rect">
            <a:avLst/>
          </a:prstGeom>
          <a:noFill/>
          <a:ln w="9525">
            <a:noFill/>
            <a:miter lim="800000"/>
            <a:headEnd/>
            <a:tailEnd/>
          </a:ln>
        </p:spPr>
        <p:txBody>
          <a:bodyPr>
            <a:spAutoFit/>
          </a:bodyPr>
          <a:lstStyle/>
          <a:p>
            <a:pPr algn="ctr"/>
            <a:r>
              <a:rPr lang="en-US" sz="2000">
                <a:solidFill>
                  <a:srgbClr val="FF0000"/>
                </a:solidFill>
              </a:rPr>
              <a:t>Accounts for ~85% of total project time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Data Preparation – A Critical DM Task</a:t>
            </a:r>
            <a:endParaRPr lang="en-US" dirty="0"/>
          </a:p>
        </p:txBody>
      </p:sp>
      <p:pic>
        <p:nvPicPr>
          <p:cNvPr id="62466" name="Picture 3"/>
          <p:cNvPicPr>
            <a:picLocks noChangeAspect="1" noChangeArrowheads="1"/>
          </p:cNvPicPr>
          <p:nvPr/>
        </p:nvPicPr>
        <p:blipFill>
          <a:blip r:embed="rId3"/>
          <a:srcRect/>
          <a:stretch>
            <a:fillRect/>
          </a:stretch>
        </p:blipFill>
        <p:spPr bwMode="auto">
          <a:xfrm>
            <a:off x="2773363" y="1473200"/>
            <a:ext cx="3597275" cy="477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 </a:t>
            </a:r>
            <a:r>
              <a:rPr lang="en-US" dirty="0" err="1" smtClean="0"/>
              <a:t>SEMMA</a:t>
            </a:r>
            <a:endParaRPr lang="en-US" dirty="0"/>
          </a:p>
        </p:txBody>
      </p:sp>
      <p:pic>
        <p:nvPicPr>
          <p:cNvPr id="64514" name="Picture 3"/>
          <p:cNvPicPr>
            <a:picLocks noChangeAspect="1" noChangeArrowheads="1"/>
          </p:cNvPicPr>
          <p:nvPr/>
        </p:nvPicPr>
        <p:blipFill>
          <a:blip r:embed="rId3"/>
          <a:srcRect/>
          <a:stretch>
            <a:fillRect/>
          </a:stretch>
        </p:blipFill>
        <p:spPr bwMode="auto">
          <a:xfrm>
            <a:off x="1752600" y="1603375"/>
            <a:ext cx="6096000" cy="456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Data Mining Methods: Classification</a:t>
            </a:r>
            <a:endParaRPr lang="en-US" dirty="0"/>
          </a:p>
        </p:txBody>
      </p:sp>
      <p:sp>
        <p:nvSpPr>
          <p:cNvPr id="66562" name="Content Placeholder 2"/>
          <p:cNvSpPr>
            <a:spLocks noGrp="1"/>
          </p:cNvSpPr>
          <p:nvPr>
            <p:ph idx="1"/>
          </p:nvPr>
        </p:nvSpPr>
        <p:spPr>
          <a:xfrm>
            <a:off x="1182688" y="1524000"/>
            <a:ext cx="7961312" cy="4800600"/>
          </a:xfrm>
        </p:spPr>
        <p:txBody>
          <a:bodyPr>
            <a:normAutofit fontScale="92500" lnSpcReduction="10000"/>
          </a:bodyPr>
          <a:lstStyle/>
          <a:p>
            <a:pPr eaLnBrk="1" hangingPunct="1"/>
            <a:r>
              <a:rPr lang="en-US" dirty="0" smtClean="0"/>
              <a:t>Most frequently used DM method</a:t>
            </a:r>
          </a:p>
          <a:p>
            <a:pPr eaLnBrk="1" hangingPunct="1"/>
            <a:r>
              <a:rPr lang="en-US" dirty="0" smtClean="0"/>
              <a:t>Part of the machine-learning family </a:t>
            </a:r>
          </a:p>
          <a:p>
            <a:pPr eaLnBrk="1" hangingPunct="1"/>
            <a:r>
              <a:rPr lang="en-US" dirty="0" smtClean="0"/>
              <a:t>Employ supervised learning</a:t>
            </a:r>
          </a:p>
          <a:p>
            <a:pPr eaLnBrk="1" hangingPunct="1"/>
            <a:r>
              <a:rPr lang="en-US" dirty="0" smtClean="0"/>
              <a:t>Learn from past data, classify new data</a:t>
            </a:r>
          </a:p>
          <a:p>
            <a:pPr eaLnBrk="1" hangingPunct="1"/>
            <a:r>
              <a:rPr lang="en-US" dirty="0" smtClean="0"/>
              <a:t>The output variable is categorical (nominal or ordinal) in nature</a:t>
            </a:r>
          </a:p>
          <a:p>
            <a:pPr eaLnBrk="1" hangingPunct="1"/>
            <a:r>
              <a:rPr lang="en-US" dirty="0" smtClean="0">
                <a:solidFill>
                  <a:srgbClr val="FF3300"/>
                </a:solidFill>
              </a:rPr>
              <a:t>Classification versus regression?</a:t>
            </a:r>
          </a:p>
          <a:p>
            <a:pPr lvl="1"/>
            <a:r>
              <a:rPr lang="en-US" dirty="0" smtClean="0">
                <a:solidFill>
                  <a:srgbClr val="FF3300"/>
                </a:solidFill>
              </a:rPr>
              <a:t>Classification into a  category - Sunny, Rainy or Snowy day</a:t>
            </a:r>
          </a:p>
          <a:p>
            <a:pPr lvl="1"/>
            <a:r>
              <a:rPr lang="en-US" dirty="0">
                <a:solidFill>
                  <a:srgbClr val="FF3300"/>
                </a:solidFill>
              </a:rPr>
              <a:t>v</a:t>
            </a:r>
            <a:r>
              <a:rPr lang="en-US" dirty="0" smtClean="0">
                <a:solidFill>
                  <a:srgbClr val="FF3300"/>
                </a:solidFill>
              </a:rPr>
              <a:t>s. a number – what will the temperature be tomorrow</a:t>
            </a:r>
          </a:p>
          <a:p>
            <a:pPr eaLnBrk="1" hangingPunct="1"/>
            <a:r>
              <a:rPr lang="en-US" dirty="0" smtClean="0">
                <a:solidFill>
                  <a:srgbClr val="FF3300"/>
                </a:solidFill>
              </a:rPr>
              <a:t>Classification versus clustering? </a:t>
            </a:r>
          </a:p>
          <a:p>
            <a:pPr lvl="1"/>
            <a:r>
              <a:rPr lang="en-US" dirty="0" smtClean="0">
                <a:solidFill>
                  <a:srgbClr val="FF3300"/>
                </a:solidFill>
              </a:rPr>
              <a:t>Supervised learning</a:t>
            </a:r>
          </a:p>
          <a:p>
            <a:pPr lvl="1"/>
            <a:r>
              <a:rPr lang="en-US" dirty="0" smtClean="0">
                <a:solidFill>
                  <a:srgbClr val="FF3300"/>
                </a:solidFill>
              </a:rPr>
              <a:t>vs. Unsupervised learning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993062" cy="1044575"/>
          </a:xfrm>
        </p:spPr>
        <p:txBody>
          <a:bodyPr>
            <a:normAutofit fontScale="90000"/>
          </a:bodyPr>
          <a:lstStyle/>
          <a:p>
            <a:pPr eaLnBrk="1" hangingPunct="1">
              <a:defRPr/>
            </a:pPr>
            <a:r>
              <a:rPr lang="en-US" dirty="0" smtClean="0"/>
              <a:t>Assessment Methods for Classification</a:t>
            </a:r>
            <a:endParaRPr lang="en-US" dirty="0"/>
          </a:p>
        </p:txBody>
      </p:sp>
      <p:sp>
        <p:nvSpPr>
          <p:cNvPr id="68610" name="Content Placeholder 2"/>
          <p:cNvSpPr>
            <a:spLocks noGrp="1"/>
          </p:cNvSpPr>
          <p:nvPr>
            <p:ph idx="1"/>
          </p:nvPr>
        </p:nvSpPr>
        <p:spPr/>
        <p:txBody>
          <a:bodyPr>
            <a:normAutofit fontScale="92500" lnSpcReduction="20000"/>
          </a:bodyPr>
          <a:lstStyle/>
          <a:p>
            <a:pPr eaLnBrk="1" hangingPunct="1"/>
            <a:r>
              <a:rPr lang="en-US" dirty="0" smtClean="0"/>
              <a:t>Predictive accuracy</a:t>
            </a:r>
          </a:p>
          <a:p>
            <a:pPr lvl="1" eaLnBrk="1" hangingPunct="1"/>
            <a:r>
              <a:rPr lang="en-US" dirty="0" smtClean="0"/>
              <a:t>Hit rate </a:t>
            </a:r>
          </a:p>
          <a:p>
            <a:pPr eaLnBrk="1" hangingPunct="1"/>
            <a:r>
              <a:rPr lang="en-US" dirty="0" smtClean="0"/>
              <a:t>Speed</a:t>
            </a:r>
          </a:p>
          <a:p>
            <a:pPr lvl="1" eaLnBrk="1" hangingPunct="1"/>
            <a:r>
              <a:rPr lang="en-US" dirty="0" smtClean="0"/>
              <a:t>Model building; predicting</a:t>
            </a:r>
          </a:p>
          <a:p>
            <a:pPr eaLnBrk="1" hangingPunct="1"/>
            <a:r>
              <a:rPr lang="en-US" dirty="0" smtClean="0"/>
              <a:t>Robustness</a:t>
            </a:r>
          </a:p>
          <a:p>
            <a:pPr lvl="1"/>
            <a:r>
              <a:rPr lang="en-US" dirty="0" smtClean="0"/>
              <a:t>Model’s ability to make reasonable accurate predictions, given noisy, missing and erroneous data</a:t>
            </a:r>
          </a:p>
          <a:p>
            <a:pPr eaLnBrk="1" hangingPunct="1"/>
            <a:r>
              <a:rPr lang="en-US" dirty="0" smtClean="0"/>
              <a:t>Scalability</a:t>
            </a:r>
          </a:p>
          <a:p>
            <a:pPr lvl="1"/>
            <a:r>
              <a:rPr lang="en-US" dirty="0" smtClean="0"/>
              <a:t>ability to construct a prediction model efficiently given a large dataset</a:t>
            </a:r>
          </a:p>
          <a:p>
            <a:pPr eaLnBrk="1" hangingPunct="1"/>
            <a:r>
              <a:rPr lang="en-US" dirty="0" smtClean="0"/>
              <a:t>Interpretability</a:t>
            </a:r>
          </a:p>
          <a:p>
            <a:pPr lvl="1" eaLnBrk="1" hangingPunct="1"/>
            <a:r>
              <a:rPr lang="en-US" dirty="0" smtClean="0"/>
              <a:t>Transparency; ease of understanding</a:t>
            </a:r>
          </a:p>
          <a:p>
            <a:pPr eaLnBrk="1" hangingPunct="1"/>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Estimation Methodologies for Classification</a:t>
            </a:r>
            <a:endParaRPr lang="en-US" dirty="0"/>
          </a:p>
        </p:txBody>
      </p:sp>
      <p:sp>
        <p:nvSpPr>
          <p:cNvPr id="73730" name="Content Placeholder 2"/>
          <p:cNvSpPr>
            <a:spLocks noGrp="1"/>
          </p:cNvSpPr>
          <p:nvPr>
            <p:ph idx="1"/>
          </p:nvPr>
        </p:nvSpPr>
        <p:spPr>
          <a:xfrm>
            <a:off x="1182688" y="1524000"/>
            <a:ext cx="7808912" cy="4800600"/>
          </a:xfrm>
        </p:spPr>
        <p:txBody>
          <a:bodyPr/>
          <a:lstStyle/>
          <a:p>
            <a:pPr eaLnBrk="1" hangingPunct="1"/>
            <a:r>
              <a:rPr lang="en-US" sz="2800" smtClean="0">
                <a:solidFill>
                  <a:srgbClr val="FF3300"/>
                </a:solidFill>
              </a:rPr>
              <a:t>Simple split </a:t>
            </a:r>
            <a:r>
              <a:rPr lang="en-US" sz="2800" smtClean="0"/>
              <a:t>(or holdout or test sample estimation) </a:t>
            </a:r>
          </a:p>
          <a:p>
            <a:pPr lvl="1" eaLnBrk="1" hangingPunct="1"/>
            <a:r>
              <a:rPr lang="en-US" sz="2400" smtClean="0"/>
              <a:t>Split the data into 2 mutually exclusive sets training (~70%) and testing (30%)</a:t>
            </a:r>
          </a:p>
          <a:p>
            <a:pPr lvl="1" eaLnBrk="1" hangingPunct="1"/>
            <a:endParaRPr lang="en-US" smtClean="0"/>
          </a:p>
          <a:p>
            <a:pPr lvl="1" eaLnBrk="1" hangingPunct="1"/>
            <a:endParaRPr lang="en-US" sz="2400" smtClean="0"/>
          </a:p>
          <a:p>
            <a:pPr lvl="1" eaLnBrk="1" hangingPunct="1"/>
            <a:endParaRPr lang="en-US" sz="2400" smtClean="0"/>
          </a:p>
          <a:p>
            <a:pPr lvl="1" eaLnBrk="1" hangingPunct="1"/>
            <a:endParaRPr lang="en-US" sz="2400" smtClean="0"/>
          </a:p>
          <a:p>
            <a:pPr lvl="1" eaLnBrk="1" hangingPunct="1"/>
            <a:endParaRPr lang="en-US" sz="2400" smtClean="0"/>
          </a:p>
          <a:p>
            <a:pPr lvl="1" eaLnBrk="1" hangingPunct="1"/>
            <a:r>
              <a:rPr lang="en-US" sz="2400" smtClean="0"/>
              <a:t>For ANN, the data is split into three sub-sets </a:t>
            </a:r>
            <a:r>
              <a:rPr lang="en-US" sz="2000" smtClean="0"/>
              <a:t>(training [~60%], validation [~20%], testing [~20%])</a:t>
            </a:r>
            <a:endParaRPr lang="en-US" sz="2400" smtClean="0"/>
          </a:p>
        </p:txBody>
      </p:sp>
      <p:pic>
        <p:nvPicPr>
          <p:cNvPr id="73731" name="Picture 3"/>
          <p:cNvPicPr>
            <a:picLocks noChangeAspect="1" noChangeArrowheads="1"/>
          </p:cNvPicPr>
          <p:nvPr/>
        </p:nvPicPr>
        <p:blipFill>
          <a:blip r:embed="rId3"/>
          <a:srcRect/>
          <a:stretch>
            <a:fillRect/>
          </a:stretch>
        </p:blipFill>
        <p:spPr bwMode="auto">
          <a:xfrm>
            <a:off x="2057400" y="3352800"/>
            <a:ext cx="64008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Classification Techniques</a:t>
            </a:r>
            <a:endParaRPr lang="en-US" dirty="0"/>
          </a:p>
        </p:txBody>
      </p:sp>
      <p:sp>
        <p:nvSpPr>
          <p:cNvPr id="79874" name="Content Placeholder 2"/>
          <p:cNvSpPr>
            <a:spLocks noGrp="1"/>
          </p:cNvSpPr>
          <p:nvPr>
            <p:ph idx="1"/>
          </p:nvPr>
        </p:nvSpPr>
        <p:spPr/>
        <p:txBody>
          <a:bodyPr/>
          <a:lstStyle/>
          <a:p>
            <a:pPr eaLnBrk="1" hangingPunct="1"/>
            <a:r>
              <a:rPr lang="en-US" smtClean="0"/>
              <a:t>Decision tree analysis</a:t>
            </a:r>
          </a:p>
          <a:p>
            <a:pPr eaLnBrk="1" hangingPunct="1"/>
            <a:r>
              <a:rPr lang="en-US" smtClean="0"/>
              <a:t>Statistical analysis</a:t>
            </a:r>
          </a:p>
          <a:p>
            <a:pPr eaLnBrk="1" hangingPunct="1"/>
            <a:r>
              <a:rPr lang="en-US" smtClean="0"/>
              <a:t>Neural networks</a:t>
            </a:r>
          </a:p>
          <a:p>
            <a:pPr eaLnBrk="1" hangingPunct="1"/>
            <a:r>
              <a:rPr lang="en-US" smtClean="0"/>
              <a:t>Support vector machines</a:t>
            </a:r>
          </a:p>
          <a:p>
            <a:pPr eaLnBrk="1" hangingPunct="1"/>
            <a:r>
              <a:rPr lang="en-US" smtClean="0"/>
              <a:t>Case-based reasoning</a:t>
            </a:r>
          </a:p>
          <a:p>
            <a:pPr eaLnBrk="1" hangingPunct="1"/>
            <a:r>
              <a:rPr lang="en-US" smtClean="0"/>
              <a:t>Bayesian classifiers</a:t>
            </a:r>
          </a:p>
          <a:p>
            <a:pPr eaLnBrk="1" hangingPunct="1"/>
            <a:r>
              <a:rPr lang="en-US" smtClean="0"/>
              <a:t>Genetic algorithms</a:t>
            </a:r>
          </a:p>
          <a:p>
            <a:pPr eaLnBrk="1" hangingPunct="1"/>
            <a:r>
              <a:rPr lang="en-US" smtClean="0"/>
              <a:t>Rough sets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Decision Trees</a:t>
            </a:r>
            <a:endParaRPr lang="en-US" dirty="0"/>
          </a:p>
        </p:txBody>
      </p:sp>
      <p:sp>
        <p:nvSpPr>
          <p:cNvPr id="81922" name="Content Placeholder 2"/>
          <p:cNvSpPr>
            <a:spLocks noGrp="1"/>
          </p:cNvSpPr>
          <p:nvPr>
            <p:ph idx="1"/>
          </p:nvPr>
        </p:nvSpPr>
        <p:spPr/>
        <p:txBody>
          <a:bodyPr>
            <a:normAutofit lnSpcReduction="10000"/>
          </a:bodyPr>
          <a:lstStyle/>
          <a:p>
            <a:pPr eaLnBrk="1" hangingPunct="1"/>
            <a:r>
              <a:rPr lang="en-US" sz="2800" dirty="0" smtClean="0"/>
              <a:t>Employs the divide and conquer method</a:t>
            </a:r>
          </a:p>
          <a:p>
            <a:pPr eaLnBrk="1" hangingPunct="1"/>
            <a:r>
              <a:rPr lang="en-US" sz="2800" dirty="0" smtClean="0"/>
              <a:t>Recursively divides a training set until each division consists of examples from one class</a:t>
            </a:r>
          </a:p>
          <a:p>
            <a:pPr marL="914400" lvl="1" indent="-457200" eaLnBrk="1" hangingPunct="1">
              <a:buSzPct val="75000"/>
              <a:buFont typeface="Tahoma" pitchFamily="34" charset="0"/>
              <a:buAutoNum type="arabicPeriod"/>
            </a:pPr>
            <a:r>
              <a:rPr lang="en-US" sz="2400" dirty="0" smtClean="0"/>
              <a:t>Create a root node and assign all of the training data to it. </a:t>
            </a:r>
          </a:p>
          <a:p>
            <a:pPr marL="914400" lvl="1" indent="-457200" eaLnBrk="1" hangingPunct="1">
              <a:buSzPct val="75000"/>
              <a:buFont typeface="Tahoma" pitchFamily="34" charset="0"/>
              <a:buAutoNum type="arabicPeriod"/>
            </a:pPr>
            <a:r>
              <a:rPr lang="en-US" sz="2400" dirty="0" smtClean="0"/>
              <a:t>Select the best splitting attribute.</a:t>
            </a:r>
          </a:p>
          <a:p>
            <a:pPr marL="914400" lvl="1" indent="-457200" eaLnBrk="1" hangingPunct="1">
              <a:buSzPct val="75000"/>
              <a:buFont typeface="Tahoma" pitchFamily="34" charset="0"/>
              <a:buAutoNum type="arabicPeriod"/>
            </a:pPr>
            <a:r>
              <a:rPr lang="en-US" sz="2400" dirty="0" smtClean="0"/>
              <a:t>Add a branch to the root node for each value of the split. Split the data into mutually exclusive subsets along the lines of the specific split.</a:t>
            </a:r>
          </a:p>
          <a:p>
            <a:pPr marL="914400" lvl="1" indent="-457200" eaLnBrk="1" hangingPunct="1">
              <a:buSzPct val="75000"/>
              <a:buFont typeface="Tahoma" pitchFamily="34" charset="0"/>
              <a:buAutoNum type="arabicPeriod"/>
            </a:pPr>
            <a:r>
              <a:rPr lang="en-US" sz="2400" dirty="0" smtClean="0"/>
              <a:t>Repeat the steps 2 and 3 for each and every leaf node until the stopping criteria is reached.</a:t>
            </a:r>
            <a:endParaRPr lang="en-US" dirty="0" smtClean="0"/>
          </a:p>
        </p:txBody>
      </p:sp>
      <p:sp>
        <p:nvSpPr>
          <p:cNvPr id="4" name="TextBox 3"/>
          <p:cNvSpPr txBox="1"/>
          <p:nvPr/>
        </p:nvSpPr>
        <p:spPr>
          <a:xfrm>
            <a:off x="152400" y="3019425"/>
            <a:ext cx="1524000" cy="3048000"/>
          </a:xfrm>
          <a:prstGeom prst="rect">
            <a:avLst/>
          </a:prstGeom>
          <a:solidFill>
            <a:schemeClr val="tx2">
              <a:lumMod val="20000"/>
              <a:lumOff val="80000"/>
            </a:schemeClr>
          </a:solidFill>
        </p:spPr>
        <p:txBody>
          <a:bodyPr>
            <a:spAutoFit/>
          </a:bodyPr>
          <a:lstStyle/>
          <a:p>
            <a:pPr>
              <a:defRPr/>
            </a:pPr>
            <a:r>
              <a:rPr lang="en-US" sz="2400" b="0" dirty="0">
                <a:solidFill>
                  <a:srgbClr val="C00000"/>
                </a:solidFill>
                <a:cs typeface="+mn-cs"/>
              </a:rPr>
              <a:t>A general algorithm for decision tree building</a:t>
            </a:r>
          </a:p>
          <a:p>
            <a:pPr>
              <a:defRPr/>
            </a:pPr>
            <a:endParaRPr lang="en-US" sz="2400" b="0" dirty="0">
              <a:solidFill>
                <a:srgbClr val="C00000"/>
              </a:solidFill>
              <a:cs typeface="+mn-cs"/>
            </a:endParaRPr>
          </a:p>
          <a:p>
            <a:pPr>
              <a:defRPr/>
            </a:pPr>
            <a:endParaRPr lang="en-US" sz="2400" b="0" dirty="0">
              <a:solidFill>
                <a:srgbClr val="C00000"/>
              </a:solidFill>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smtClean="0"/>
              <a:t>Learning Objectives</a:t>
            </a:r>
            <a:endParaRPr lang="en-US" dirty="0"/>
          </a:p>
        </p:txBody>
      </p:sp>
      <p:sp>
        <p:nvSpPr>
          <p:cNvPr id="19458" name="Rectangle 3"/>
          <p:cNvSpPr>
            <a:spLocks noGrp="1" noChangeArrowheads="1"/>
          </p:cNvSpPr>
          <p:nvPr>
            <p:ph idx="1"/>
          </p:nvPr>
        </p:nvSpPr>
        <p:spPr>
          <a:xfrm>
            <a:off x="1182688" y="1524000"/>
            <a:ext cx="7961312" cy="4608513"/>
          </a:xfrm>
        </p:spPr>
        <p:txBody>
          <a:bodyPr/>
          <a:lstStyle/>
          <a:p>
            <a:pPr eaLnBrk="1" hangingPunct="1"/>
            <a:r>
              <a:rPr lang="en-US" sz="2800" dirty="0" smtClean="0"/>
              <a:t>Understand the steps involved in data preprocessing for data mining </a:t>
            </a:r>
          </a:p>
          <a:p>
            <a:pPr eaLnBrk="1" hangingPunct="1"/>
            <a:r>
              <a:rPr lang="en-US" sz="2800" dirty="0" smtClean="0"/>
              <a:t>Learn different methods and algorithms of data mining </a:t>
            </a:r>
          </a:p>
          <a:p>
            <a:pPr eaLnBrk="1" hangingPunct="1"/>
            <a:r>
              <a:rPr lang="en-US" sz="2800" dirty="0" smtClean="0"/>
              <a:t>Build awareness of the existing data mining software tools </a:t>
            </a:r>
          </a:p>
          <a:p>
            <a:pPr lvl="1" eaLnBrk="1" hangingPunct="1"/>
            <a:r>
              <a:rPr lang="en-US" sz="2400" dirty="0" smtClean="0"/>
              <a:t>Commercial versus free/open source</a:t>
            </a:r>
          </a:p>
          <a:p>
            <a:pPr eaLnBrk="1" hangingPunct="1"/>
            <a:r>
              <a:rPr lang="en-US" sz="2800" dirty="0" smtClean="0"/>
              <a:t>Understand the pitfalls and myths of data mining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Decision Trees </a:t>
            </a:r>
            <a:endParaRPr lang="en-US" dirty="0"/>
          </a:p>
        </p:txBody>
      </p:sp>
      <p:sp>
        <p:nvSpPr>
          <p:cNvPr id="83970" name="Content Placeholder 2"/>
          <p:cNvSpPr>
            <a:spLocks noGrp="1"/>
          </p:cNvSpPr>
          <p:nvPr>
            <p:ph idx="1"/>
          </p:nvPr>
        </p:nvSpPr>
        <p:spPr/>
        <p:txBody>
          <a:bodyPr>
            <a:normAutofit fontScale="92500" lnSpcReduction="10000"/>
          </a:bodyPr>
          <a:lstStyle/>
          <a:p>
            <a:pPr eaLnBrk="1" hangingPunct="1"/>
            <a:r>
              <a:rPr lang="en-US" sz="2800" smtClean="0"/>
              <a:t>DT algorithms mainly differ on</a:t>
            </a:r>
          </a:p>
          <a:p>
            <a:pPr lvl="1" eaLnBrk="1" hangingPunct="1"/>
            <a:r>
              <a:rPr lang="en-US" sz="2400" smtClean="0"/>
              <a:t>Splitting criteria</a:t>
            </a:r>
          </a:p>
          <a:p>
            <a:pPr lvl="2" eaLnBrk="1" hangingPunct="1"/>
            <a:r>
              <a:rPr lang="en-US" sz="2000" smtClean="0"/>
              <a:t>Which variable to split first?</a:t>
            </a:r>
          </a:p>
          <a:p>
            <a:pPr lvl="2" eaLnBrk="1" hangingPunct="1"/>
            <a:r>
              <a:rPr lang="en-US" sz="2000" smtClean="0"/>
              <a:t>What values to use to split?</a:t>
            </a:r>
          </a:p>
          <a:p>
            <a:pPr lvl="2" eaLnBrk="1" hangingPunct="1"/>
            <a:r>
              <a:rPr lang="en-US" sz="2000" smtClean="0"/>
              <a:t>How many splits to form for each node?</a:t>
            </a:r>
          </a:p>
          <a:p>
            <a:pPr lvl="1" eaLnBrk="1" hangingPunct="1"/>
            <a:r>
              <a:rPr lang="en-US" sz="2400" smtClean="0"/>
              <a:t>Stopping criteria</a:t>
            </a:r>
          </a:p>
          <a:p>
            <a:pPr lvl="2" eaLnBrk="1" hangingPunct="1"/>
            <a:r>
              <a:rPr lang="en-US" sz="2000" smtClean="0"/>
              <a:t>When to stop building the tree</a:t>
            </a:r>
          </a:p>
          <a:p>
            <a:pPr lvl="1" eaLnBrk="1" hangingPunct="1"/>
            <a:r>
              <a:rPr lang="en-US" sz="2400" smtClean="0"/>
              <a:t>Pruning (generalization method)</a:t>
            </a:r>
          </a:p>
          <a:p>
            <a:pPr lvl="2" eaLnBrk="1" hangingPunct="1"/>
            <a:r>
              <a:rPr lang="en-US" sz="2000" smtClean="0"/>
              <a:t>Pre-pruning versus post-pruning</a:t>
            </a:r>
          </a:p>
          <a:p>
            <a:pPr eaLnBrk="1" hangingPunct="1"/>
            <a:r>
              <a:rPr lang="en-US" smtClean="0"/>
              <a:t>Most popular DT algorithms include</a:t>
            </a:r>
          </a:p>
          <a:p>
            <a:pPr lvl="1" eaLnBrk="1" hangingPunct="1"/>
            <a:r>
              <a:rPr lang="en-US" smtClean="0"/>
              <a:t>ID3, C4.5, C5; CART; CHAID; M5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Decision Trees</a:t>
            </a:r>
            <a:endParaRPr lang="en-US" dirty="0"/>
          </a:p>
        </p:txBody>
      </p:sp>
      <p:sp>
        <p:nvSpPr>
          <p:cNvPr id="86018" name="Content Placeholder 2"/>
          <p:cNvSpPr>
            <a:spLocks noGrp="1"/>
          </p:cNvSpPr>
          <p:nvPr>
            <p:ph idx="1"/>
          </p:nvPr>
        </p:nvSpPr>
        <p:spPr/>
        <p:txBody>
          <a:bodyPr/>
          <a:lstStyle/>
          <a:p>
            <a:pPr eaLnBrk="1" hangingPunct="1"/>
            <a:r>
              <a:rPr lang="en-US" smtClean="0"/>
              <a:t>Alternative splitting criteria</a:t>
            </a:r>
          </a:p>
          <a:p>
            <a:pPr lvl="1" eaLnBrk="1" hangingPunct="1"/>
            <a:r>
              <a:rPr lang="en-US" smtClean="0">
                <a:solidFill>
                  <a:srgbClr val="FF3300"/>
                </a:solidFill>
              </a:rPr>
              <a:t>Gini index </a:t>
            </a:r>
            <a:r>
              <a:rPr lang="en-US" smtClean="0"/>
              <a:t>determines the purity of a specific class as a result of a decision to branch along a particular attribute/value</a:t>
            </a:r>
          </a:p>
          <a:p>
            <a:pPr lvl="2" eaLnBrk="1" hangingPunct="1"/>
            <a:r>
              <a:rPr lang="en-US" smtClean="0"/>
              <a:t>Used in CART</a:t>
            </a:r>
          </a:p>
          <a:p>
            <a:pPr lvl="1" eaLnBrk="1" hangingPunct="1"/>
            <a:r>
              <a:rPr lang="en-US" smtClean="0">
                <a:solidFill>
                  <a:srgbClr val="FF3300"/>
                </a:solidFill>
              </a:rPr>
              <a:t>Information gain </a:t>
            </a:r>
            <a:r>
              <a:rPr lang="en-US" smtClean="0"/>
              <a:t>uses entropy to measure the extent of uncertainty or randomness of a particular attribute/value split</a:t>
            </a:r>
          </a:p>
          <a:p>
            <a:pPr lvl="2" eaLnBrk="1" hangingPunct="1"/>
            <a:r>
              <a:rPr lang="en-US" smtClean="0"/>
              <a:t>Used in ID3, C4.5, C5</a:t>
            </a:r>
          </a:p>
          <a:p>
            <a:pPr lvl="1" eaLnBrk="1" hangingPunct="1"/>
            <a:r>
              <a:rPr lang="en-US" smtClean="0">
                <a:solidFill>
                  <a:srgbClr val="FF3300"/>
                </a:solidFill>
              </a:rPr>
              <a:t>Chi-square statistics </a:t>
            </a:r>
            <a:r>
              <a:rPr lang="en-US" smtClean="0"/>
              <a:t>(used in CHAID)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Cluster Analysis for Data Mining</a:t>
            </a:r>
            <a:endParaRPr lang="en-US" dirty="0"/>
          </a:p>
        </p:txBody>
      </p:sp>
      <p:sp>
        <p:nvSpPr>
          <p:cNvPr id="88066" name="Content Placeholder 2"/>
          <p:cNvSpPr>
            <a:spLocks noGrp="1"/>
          </p:cNvSpPr>
          <p:nvPr>
            <p:ph idx="1"/>
          </p:nvPr>
        </p:nvSpPr>
        <p:spPr/>
        <p:txBody>
          <a:bodyPr>
            <a:normAutofit/>
          </a:bodyPr>
          <a:lstStyle/>
          <a:p>
            <a:pPr eaLnBrk="1" hangingPunct="1"/>
            <a:r>
              <a:rPr lang="en-US" dirty="0" smtClean="0"/>
              <a:t>A data mining method for classifying items, events, or concepts into common groupings called clusters</a:t>
            </a:r>
          </a:p>
          <a:p>
            <a:pPr eaLnBrk="1" hangingPunct="1"/>
            <a:r>
              <a:rPr lang="en-US" dirty="0" smtClean="0"/>
              <a:t>Part </a:t>
            </a:r>
            <a:r>
              <a:rPr lang="en-US" dirty="0" smtClean="0"/>
              <a:t>of the machine-learning family </a:t>
            </a:r>
          </a:p>
          <a:p>
            <a:pPr eaLnBrk="1" hangingPunct="1"/>
            <a:r>
              <a:rPr lang="en-US" dirty="0" smtClean="0"/>
              <a:t>Employ unsupervised learning</a:t>
            </a:r>
          </a:p>
          <a:p>
            <a:pPr eaLnBrk="1" hangingPunct="1"/>
            <a:r>
              <a:rPr lang="en-US" dirty="0" smtClean="0"/>
              <a:t>Learns the clusters of things from past data, then assigns new instances</a:t>
            </a:r>
          </a:p>
          <a:p>
            <a:pPr eaLnBrk="1" hangingPunct="1"/>
            <a:r>
              <a:rPr lang="en-US" dirty="0" smtClean="0"/>
              <a:t>There is no output variable</a:t>
            </a:r>
          </a:p>
          <a:p>
            <a:pPr eaLnBrk="1" hangingPunct="1"/>
            <a:r>
              <a:rPr lang="en-US" dirty="0" smtClean="0"/>
              <a:t>Also known as segmentation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Cluster Analysis for Data Mining</a:t>
            </a:r>
            <a:endParaRPr lang="en-US" dirty="0"/>
          </a:p>
        </p:txBody>
      </p:sp>
      <p:sp>
        <p:nvSpPr>
          <p:cNvPr id="90114" name="Content Placeholder 2"/>
          <p:cNvSpPr>
            <a:spLocks noGrp="1"/>
          </p:cNvSpPr>
          <p:nvPr>
            <p:ph idx="1"/>
          </p:nvPr>
        </p:nvSpPr>
        <p:spPr/>
        <p:txBody>
          <a:bodyPr/>
          <a:lstStyle/>
          <a:p>
            <a:pPr eaLnBrk="1" hangingPunct="1"/>
            <a:r>
              <a:rPr lang="en-US" dirty="0" smtClean="0"/>
              <a:t>Clustering results may be used to</a:t>
            </a:r>
          </a:p>
          <a:p>
            <a:pPr lvl="1" eaLnBrk="1" hangingPunct="1"/>
            <a:r>
              <a:rPr lang="en-US" dirty="0" smtClean="0"/>
              <a:t>Identify natural groupings of people, things events</a:t>
            </a:r>
          </a:p>
          <a:p>
            <a:pPr lvl="2"/>
            <a:r>
              <a:rPr lang="en-US" dirty="0" smtClean="0"/>
              <a:t>A high-tech Sorting Hat from Harry Potter</a:t>
            </a:r>
          </a:p>
          <a:p>
            <a:pPr lvl="1" eaLnBrk="1" hangingPunct="1"/>
            <a:r>
              <a:rPr lang="en-US" dirty="0" smtClean="0"/>
              <a:t>Identify rules for assigning new cases to classes for targeting/diagnostic purposes</a:t>
            </a:r>
          </a:p>
          <a:p>
            <a:pPr lvl="1" eaLnBrk="1" hangingPunct="1"/>
            <a:r>
              <a:rPr lang="en-US" dirty="0" smtClean="0"/>
              <a:t>Provide characterization, definition, labeling of </a:t>
            </a:r>
            <a:r>
              <a:rPr lang="en-US" dirty="0" smtClean="0"/>
              <a:t>populations</a:t>
            </a:r>
          </a:p>
          <a:p>
            <a:pPr lvl="2"/>
            <a:r>
              <a:rPr lang="en-US" dirty="0" smtClean="0"/>
              <a:t>Who has done this in the past</a:t>
            </a:r>
            <a:endParaRPr lang="en-US" dirty="0" smtClean="0"/>
          </a:p>
          <a:p>
            <a:pPr lvl="1" eaLnBrk="1" hangingPunct="1"/>
            <a:r>
              <a:rPr lang="en-US" dirty="0" smtClean="0"/>
              <a:t>Decrease the size and complexity of problems for other data mining methods </a:t>
            </a:r>
          </a:p>
          <a:p>
            <a:pPr lvl="1" eaLnBrk="1" hangingPunct="1"/>
            <a:r>
              <a:rPr lang="en-US" dirty="0" smtClean="0"/>
              <a:t>Identify outliers in a specific domain (e.g., rare-event detection)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Cluster Analysis for Data Mining</a:t>
            </a:r>
            <a:endParaRPr lang="en-US" dirty="0"/>
          </a:p>
        </p:txBody>
      </p:sp>
      <p:sp>
        <p:nvSpPr>
          <p:cNvPr id="92162" name="Content Placeholder 2"/>
          <p:cNvSpPr>
            <a:spLocks noGrp="1"/>
          </p:cNvSpPr>
          <p:nvPr>
            <p:ph idx="1"/>
          </p:nvPr>
        </p:nvSpPr>
        <p:spPr/>
        <p:txBody>
          <a:bodyPr/>
          <a:lstStyle/>
          <a:p>
            <a:pPr eaLnBrk="1" hangingPunct="1"/>
            <a:r>
              <a:rPr lang="en-US" dirty="0" smtClean="0"/>
              <a:t>Analysis methods</a:t>
            </a:r>
          </a:p>
          <a:p>
            <a:pPr lvl="1" eaLnBrk="1" hangingPunct="1"/>
            <a:r>
              <a:rPr lang="en-US" dirty="0" smtClean="0"/>
              <a:t>Statistical methods (including both hierarchical and nonhierarchical), such as </a:t>
            </a:r>
            <a:r>
              <a:rPr lang="en-US" i="1" dirty="0" smtClean="0"/>
              <a:t>k</a:t>
            </a:r>
            <a:r>
              <a:rPr lang="en-US" dirty="0" smtClean="0"/>
              <a:t>-means, </a:t>
            </a:r>
            <a:r>
              <a:rPr lang="en-US" i="1" dirty="0" smtClean="0"/>
              <a:t>k</a:t>
            </a:r>
            <a:r>
              <a:rPr lang="en-US" dirty="0" smtClean="0"/>
              <a:t>-modes, and so on.</a:t>
            </a:r>
          </a:p>
          <a:p>
            <a:pPr lvl="1" eaLnBrk="1" hangingPunct="1"/>
            <a:r>
              <a:rPr lang="en-US" dirty="0" smtClean="0"/>
              <a:t>Neural networks (adaptive resonance theory [ART], self-organizing map [SOM])</a:t>
            </a:r>
          </a:p>
          <a:p>
            <a:pPr lvl="1" eaLnBrk="1" hangingPunct="1"/>
            <a:r>
              <a:rPr lang="en-US" dirty="0" smtClean="0"/>
              <a:t>Fuzzy logic (e.g., fuzzy c-means algorithm)</a:t>
            </a:r>
          </a:p>
          <a:p>
            <a:pPr lvl="1" eaLnBrk="1" hangingPunct="1"/>
            <a:r>
              <a:rPr lang="en-US" dirty="0" smtClean="0"/>
              <a:t>Genetic algorithms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Cluster Analysis for Data Mining</a:t>
            </a:r>
            <a:endParaRPr lang="en-US" dirty="0"/>
          </a:p>
        </p:txBody>
      </p:sp>
      <p:sp>
        <p:nvSpPr>
          <p:cNvPr id="94210" name="Content Placeholder 2"/>
          <p:cNvSpPr>
            <a:spLocks noGrp="1"/>
          </p:cNvSpPr>
          <p:nvPr>
            <p:ph idx="1"/>
          </p:nvPr>
        </p:nvSpPr>
        <p:spPr/>
        <p:txBody>
          <a:bodyPr>
            <a:normAutofit lnSpcReduction="10000"/>
          </a:bodyPr>
          <a:lstStyle/>
          <a:p>
            <a:pPr eaLnBrk="1" hangingPunct="1"/>
            <a:r>
              <a:rPr lang="en-US" sz="2800" dirty="0" smtClean="0"/>
              <a:t>How many clusters?</a:t>
            </a:r>
          </a:p>
          <a:p>
            <a:pPr lvl="1" eaLnBrk="1" hangingPunct="1"/>
            <a:r>
              <a:rPr lang="en-US" sz="2400" dirty="0" smtClean="0"/>
              <a:t>There is no “truly optimal” way to calculate it</a:t>
            </a:r>
          </a:p>
          <a:p>
            <a:pPr lvl="1" eaLnBrk="1" hangingPunct="1"/>
            <a:r>
              <a:rPr lang="en-US" sz="2400" dirty="0" smtClean="0"/>
              <a:t>Heuristics are often used</a:t>
            </a:r>
          </a:p>
          <a:p>
            <a:pPr lvl="2" eaLnBrk="1" hangingPunct="1"/>
            <a:r>
              <a:rPr lang="en-US" sz="2000" dirty="0" smtClean="0"/>
              <a:t>Look at the sparseness of clusters</a:t>
            </a:r>
          </a:p>
          <a:p>
            <a:pPr lvl="2" eaLnBrk="1" hangingPunct="1"/>
            <a:r>
              <a:rPr lang="en-US" sz="2000" dirty="0" smtClean="0"/>
              <a:t>Number of clusters = (n/2)</a:t>
            </a:r>
            <a:r>
              <a:rPr lang="en-US" sz="2000" baseline="30000" dirty="0" smtClean="0"/>
              <a:t>1/2</a:t>
            </a:r>
            <a:r>
              <a:rPr lang="en-US" sz="2000" dirty="0" smtClean="0"/>
              <a:t> </a:t>
            </a:r>
            <a:r>
              <a:rPr lang="en-US" sz="1600" dirty="0" smtClean="0"/>
              <a:t>(n: no of data points)</a:t>
            </a:r>
          </a:p>
          <a:p>
            <a:pPr lvl="2" eaLnBrk="1" hangingPunct="1"/>
            <a:r>
              <a:rPr lang="en-US" sz="2000" dirty="0" smtClean="0"/>
              <a:t>Use </a:t>
            </a:r>
            <a:r>
              <a:rPr lang="en-US" sz="2000" dirty="0" err="1" smtClean="0"/>
              <a:t>Akaike</a:t>
            </a:r>
            <a:r>
              <a:rPr lang="en-US" sz="2000" dirty="0" smtClean="0"/>
              <a:t> information criterion (AIC)</a:t>
            </a:r>
          </a:p>
          <a:p>
            <a:pPr lvl="2" eaLnBrk="1" hangingPunct="1"/>
            <a:r>
              <a:rPr lang="en-US" sz="2000" dirty="0" smtClean="0"/>
              <a:t>Use Bayesian information criterion (BIC)</a:t>
            </a:r>
          </a:p>
          <a:p>
            <a:pPr eaLnBrk="1" hangingPunct="1"/>
            <a:r>
              <a:rPr lang="en-US" sz="2800" dirty="0" smtClean="0"/>
              <a:t>Most cluster analysis methods involve the use of a </a:t>
            </a:r>
            <a:r>
              <a:rPr lang="en-US" sz="2800" dirty="0" smtClean="0">
                <a:solidFill>
                  <a:srgbClr val="FF3300"/>
                </a:solidFill>
              </a:rPr>
              <a:t>distance measure </a:t>
            </a:r>
            <a:r>
              <a:rPr lang="en-US" sz="2800" dirty="0" smtClean="0"/>
              <a:t>to calculate the closeness between pairs of items.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Cluster Analysis for Data Mining</a:t>
            </a:r>
            <a:endParaRPr lang="en-US" dirty="0"/>
          </a:p>
        </p:txBody>
      </p:sp>
      <p:sp>
        <p:nvSpPr>
          <p:cNvPr id="3" name="Content Placeholder 2"/>
          <p:cNvSpPr>
            <a:spLocks noGrp="1"/>
          </p:cNvSpPr>
          <p:nvPr>
            <p:ph idx="1"/>
          </p:nvPr>
        </p:nvSpPr>
        <p:spPr/>
        <p:txBody>
          <a:bodyPr/>
          <a:lstStyle/>
          <a:p>
            <a:pPr eaLnBrk="1" hangingPunct="1">
              <a:defRPr/>
            </a:pPr>
            <a:r>
              <a:rPr lang="en-US" i="1" dirty="0" smtClean="0">
                <a:solidFill>
                  <a:srgbClr val="FF3300"/>
                </a:solidFill>
              </a:rPr>
              <a:t>k</a:t>
            </a:r>
            <a:r>
              <a:rPr lang="en-US" dirty="0" smtClean="0">
                <a:solidFill>
                  <a:srgbClr val="FF3300"/>
                </a:solidFill>
              </a:rPr>
              <a:t>-Means Clustering Algorithm</a:t>
            </a:r>
          </a:p>
          <a:p>
            <a:pPr lvl="1" eaLnBrk="1" hangingPunct="1">
              <a:defRPr/>
            </a:pPr>
            <a:r>
              <a:rPr lang="en-US" i="1" dirty="0" smtClean="0"/>
              <a:t>k </a:t>
            </a:r>
            <a:r>
              <a:rPr lang="en-US" dirty="0" smtClean="0"/>
              <a:t>: pre-determined number of clusters</a:t>
            </a:r>
          </a:p>
          <a:p>
            <a:pPr lvl="1" eaLnBrk="1" hangingPunct="1">
              <a:defRPr/>
            </a:pPr>
            <a:r>
              <a:rPr lang="en-US" dirty="0" smtClean="0"/>
              <a:t>Algorithm </a:t>
            </a:r>
            <a:r>
              <a:rPr lang="en-US" sz="2400" dirty="0" smtClean="0"/>
              <a:t>(</a:t>
            </a:r>
            <a:r>
              <a:rPr lang="en-US" sz="2400" dirty="0" smtClean="0">
                <a:solidFill>
                  <a:srgbClr val="FF3300"/>
                </a:solidFill>
              </a:rPr>
              <a:t>Step 0:</a:t>
            </a:r>
            <a:r>
              <a:rPr lang="en-US" sz="2400" dirty="0" smtClean="0"/>
              <a:t> determine value of </a:t>
            </a:r>
            <a:r>
              <a:rPr lang="en-US" sz="2400" i="1" dirty="0" smtClean="0"/>
              <a:t>k</a:t>
            </a:r>
            <a:r>
              <a:rPr lang="en-US" sz="2400" dirty="0" smtClean="0"/>
              <a:t>)</a:t>
            </a:r>
            <a:endParaRPr lang="en-US" dirty="0" smtClean="0"/>
          </a:p>
          <a:p>
            <a:pPr marL="1546225" lvl="1" indent="-1089025" eaLnBrk="1" hangingPunct="1">
              <a:buFont typeface="Wingdings" pitchFamily="2" charset="2"/>
              <a:buNone/>
              <a:defRPr/>
            </a:pPr>
            <a:r>
              <a:rPr lang="en-US" sz="2400" dirty="0" smtClean="0">
                <a:solidFill>
                  <a:srgbClr val="FF3300"/>
                </a:solidFill>
              </a:rPr>
              <a:t>Step 1:</a:t>
            </a:r>
            <a:r>
              <a:rPr lang="en-US" sz="2400" dirty="0" smtClean="0"/>
              <a:t> Randomly generate </a:t>
            </a:r>
            <a:r>
              <a:rPr lang="en-US" sz="2400" i="1" dirty="0" smtClean="0"/>
              <a:t>k</a:t>
            </a:r>
            <a:r>
              <a:rPr lang="en-US" sz="2400" dirty="0" smtClean="0"/>
              <a:t> random points as initial cluster centers. </a:t>
            </a:r>
          </a:p>
          <a:p>
            <a:pPr marL="1546225" lvl="1" indent="-1089025" eaLnBrk="1" hangingPunct="1">
              <a:buFont typeface="Wingdings" pitchFamily="2" charset="2"/>
              <a:buNone/>
              <a:defRPr/>
            </a:pPr>
            <a:r>
              <a:rPr lang="en-US" sz="2400" dirty="0" smtClean="0">
                <a:solidFill>
                  <a:srgbClr val="FF3300"/>
                </a:solidFill>
              </a:rPr>
              <a:t>Step 2:</a:t>
            </a:r>
            <a:r>
              <a:rPr lang="en-US" sz="2400" dirty="0" smtClean="0"/>
              <a:t> Assign each point to the nearest cluster center. </a:t>
            </a:r>
          </a:p>
          <a:p>
            <a:pPr marL="739775" lvl="1" indent="-282575" eaLnBrk="1" hangingPunct="1">
              <a:buFont typeface="Wingdings" pitchFamily="2" charset="2"/>
              <a:buNone/>
              <a:defRPr/>
            </a:pPr>
            <a:r>
              <a:rPr lang="en-US" sz="2400" dirty="0" smtClean="0">
                <a:solidFill>
                  <a:srgbClr val="FF3300"/>
                </a:solidFill>
              </a:rPr>
              <a:t>Step 3:</a:t>
            </a:r>
            <a:r>
              <a:rPr lang="en-US" sz="2400" dirty="0" smtClean="0"/>
              <a:t> Re-compute the new cluster centers. </a:t>
            </a:r>
          </a:p>
          <a:p>
            <a:pPr marL="739775" lvl="1" indent="-282575" eaLnBrk="1" hangingPunct="1">
              <a:buFont typeface="Wingdings" pitchFamily="2" charset="2"/>
              <a:buNone/>
              <a:defRPr/>
            </a:pPr>
            <a:r>
              <a:rPr lang="en-US" sz="2400" dirty="0" smtClean="0"/>
              <a:t>Repeat steps 3 and 4 until some convergence criterion is met (usually that the assignment of points to clusters becomes stable).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Cluster Analysis for Data Mining - </a:t>
            </a:r>
            <a:r>
              <a:rPr lang="en-US" i="1" dirty="0" smtClean="0"/>
              <a:t/>
            </a:r>
            <a:br>
              <a:rPr lang="en-US" i="1" dirty="0" smtClean="0"/>
            </a:br>
            <a:r>
              <a:rPr lang="en-US" i="1" dirty="0" smtClean="0"/>
              <a:t>k</a:t>
            </a:r>
            <a:r>
              <a:rPr lang="en-US" dirty="0" smtClean="0"/>
              <a:t>-Means Clustering Algorithm</a:t>
            </a:r>
            <a:endParaRPr lang="en-US" dirty="0"/>
          </a:p>
        </p:txBody>
      </p:sp>
      <p:pic>
        <p:nvPicPr>
          <p:cNvPr id="98306" name="Picture 3"/>
          <p:cNvPicPr>
            <a:picLocks noChangeAspect="1" noChangeArrowheads="1"/>
          </p:cNvPicPr>
          <p:nvPr/>
        </p:nvPicPr>
        <p:blipFill>
          <a:blip r:embed="rId3"/>
          <a:srcRect/>
          <a:stretch>
            <a:fillRect/>
          </a:stretch>
        </p:blipFill>
        <p:spPr bwMode="auto">
          <a:xfrm>
            <a:off x="304800" y="2133600"/>
            <a:ext cx="86106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Association Rule Mining</a:t>
            </a:r>
            <a:endParaRPr lang="en-US" dirty="0"/>
          </a:p>
        </p:txBody>
      </p:sp>
      <p:sp>
        <p:nvSpPr>
          <p:cNvPr id="100354" name="Content Placeholder 2"/>
          <p:cNvSpPr>
            <a:spLocks noGrp="1"/>
          </p:cNvSpPr>
          <p:nvPr>
            <p:ph idx="1"/>
          </p:nvPr>
        </p:nvSpPr>
        <p:spPr>
          <a:xfrm>
            <a:off x="1182688" y="1447800"/>
            <a:ext cx="7961312" cy="4800600"/>
          </a:xfrm>
        </p:spPr>
        <p:txBody>
          <a:bodyPr>
            <a:normAutofit fontScale="92500" lnSpcReduction="10000"/>
          </a:bodyPr>
          <a:lstStyle/>
          <a:p>
            <a:pPr eaLnBrk="1" hangingPunct="1"/>
            <a:r>
              <a:rPr lang="en-US" sz="2800" smtClean="0"/>
              <a:t>A very popular DM method in business</a:t>
            </a:r>
          </a:p>
          <a:p>
            <a:pPr eaLnBrk="1" hangingPunct="1"/>
            <a:r>
              <a:rPr lang="en-US" sz="2800" smtClean="0"/>
              <a:t>Finds interesting relationships (affinities) between variables (items or events)</a:t>
            </a:r>
          </a:p>
          <a:p>
            <a:pPr eaLnBrk="1" hangingPunct="1"/>
            <a:r>
              <a:rPr lang="en-US" sz="2800" smtClean="0"/>
              <a:t>Part of machine learning family</a:t>
            </a:r>
          </a:p>
          <a:p>
            <a:pPr eaLnBrk="1" hangingPunct="1"/>
            <a:r>
              <a:rPr lang="en-US" sz="2800" smtClean="0"/>
              <a:t>Employs unsupervised learning</a:t>
            </a:r>
          </a:p>
          <a:p>
            <a:pPr eaLnBrk="1" hangingPunct="1"/>
            <a:r>
              <a:rPr lang="en-US" sz="2800" smtClean="0"/>
              <a:t>There is no output variable</a:t>
            </a:r>
          </a:p>
          <a:p>
            <a:pPr eaLnBrk="1" hangingPunct="1"/>
            <a:r>
              <a:rPr lang="en-US" sz="2800" smtClean="0"/>
              <a:t>Also known as </a:t>
            </a:r>
            <a:r>
              <a:rPr lang="en-US" sz="2800" smtClean="0">
                <a:solidFill>
                  <a:srgbClr val="FF3300"/>
                </a:solidFill>
              </a:rPr>
              <a:t>market basket analysis</a:t>
            </a:r>
          </a:p>
          <a:p>
            <a:pPr eaLnBrk="1" hangingPunct="1"/>
            <a:r>
              <a:rPr lang="en-US" sz="2800" smtClean="0"/>
              <a:t>Often used as an example to describe DM to ordinary people, such as the famous “relationship between diapers and beers!”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Association Rule Mining</a:t>
            </a:r>
            <a:endParaRPr lang="en-US" dirty="0"/>
          </a:p>
        </p:txBody>
      </p:sp>
      <p:sp>
        <p:nvSpPr>
          <p:cNvPr id="102402" name="Content Placeholder 2"/>
          <p:cNvSpPr>
            <a:spLocks noGrp="1"/>
          </p:cNvSpPr>
          <p:nvPr>
            <p:ph idx="1"/>
          </p:nvPr>
        </p:nvSpPr>
        <p:spPr>
          <a:xfrm>
            <a:off x="1182688" y="1447800"/>
            <a:ext cx="7961312" cy="4876800"/>
          </a:xfrm>
        </p:spPr>
        <p:txBody>
          <a:bodyPr>
            <a:normAutofit fontScale="92500" lnSpcReduction="10000"/>
          </a:bodyPr>
          <a:lstStyle/>
          <a:p>
            <a:pPr eaLnBrk="1" hangingPunct="1"/>
            <a:r>
              <a:rPr lang="en-US" sz="2400" smtClean="0">
                <a:solidFill>
                  <a:srgbClr val="FF3300"/>
                </a:solidFill>
              </a:rPr>
              <a:t>Input:</a:t>
            </a:r>
            <a:r>
              <a:rPr lang="en-US" sz="2400" smtClean="0"/>
              <a:t> the simple point-of-sale transaction data</a:t>
            </a:r>
          </a:p>
          <a:p>
            <a:pPr eaLnBrk="1" hangingPunct="1"/>
            <a:r>
              <a:rPr lang="en-US" sz="2400" smtClean="0">
                <a:solidFill>
                  <a:srgbClr val="FF3300"/>
                </a:solidFill>
              </a:rPr>
              <a:t>Output:</a:t>
            </a:r>
            <a:r>
              <a:rPr lang="en-US" sz="2400" smtClean="0"/>
              <a:t> Most frequent affinities among items </a:t>
            </a:r>
          </a:p>
          <a:p>
            <a:pPr eaLnBrk="1" hangingPunct="1"/>
            <a:r>
              <a:rPr lang="en-US" sz="2400" u="sng" smtClean="0"/>
              <a:t>Example: </a:t>
            </a:r>
            <a:r>
              <a:rPr lang="en-US" sz="2400" smtClean="0"/>
              <a:t>according to the transaction data…</a:t>
            </a:r>
          </a:p>
          <a:p>
            <a:pPr eaLnBrk="1" hangingPunct="1">
              <a:buFont typeface="Wingdings" pitchFamily="2" charset="2"/>
              <a:buNone/>
            </a:pPr>
            <a:r>
              <a:rPr lang="en-US" sz="2400" smtClean="0"/>
              <a:t>	“Customer who bought a laptop computer and a virus protection software, also bought extended service plan 70 percent of the time" </a:t>
            </a:r>
          </a:p>
          <a:p>
            <a:pPr eaLnBrk="1" hangingPunct="1"/>
            <a:r>
              <a:rPr lang="en-US" sz="2400" smtClean="0"/>
              <a:t>How do you use such a pattern/knowledge?</a:t>
            </a:r>
          </a:p>
          <a:p>
            <a:pPr lvl="1" eaLnBrk="1" hangingPunct="1"/>
            <a:r>
              <a:rPr lang="en-US" sz="2000" smtClean="0"/>
              <a:t>Put the items next to each other for ease of finding</a:t>
            </a:r>
          </a:p>
          <a:p>
            <a:pPr lvl="1" eaLnBrk="1" hangingPunct="1"/>
            <a:r>
              <a:rPr lang="en-US" sz="2000" smtClean="0"/>
              <a:t>Promote the items as a package (do not put one on sale if the other(s) are on sale) </a:t>
            </a:r>
          </a:p>
          <a:p>
            <a:pPr lvl="1" eaLnBrk="1" hangingPunct="1"/>
            <a:r>
              <a:rPr lang="en-US" sz="2000" smtClean="0"/>
              <a:t>Place items far apart from each other so that the customer has to walk the aisles to search for it, and by doing so potentially see and buy other items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Vignette…</a:t>
            </a:r>
            <a:endParaRPr lang="en-US" dirty="0"/>
          </a:p>
        </p:txBody>
      </p:sp>
      <p:sp>
        <p:nvSpPr>
          <p:cNvPr id="3" name="Content Placeholder 2"/>
          <p:cNvSpPr>
            <a:spLocks noGrp="1"/>
          </p:cNvSpPr>
          <p:nvPr>
            <p:ph idx="1"/>
          </p:nvPr>
        </p:nvSpPr>
        <p:spPr>
          <a:xfrm>
            <a:off x="457200" y="1600200"/>
            <a:ext cx="8610600" cy="4876800"/>
          </a:xfrm>
        </p:spPr>
        <p:txBody>
          <a:bodyPr>
            <a:normAutofit/>
          </a:bodyPr>
          <a:lstStyle/>
          <a:p>
            <a:pPr>
              <a:buNone/>
            </a:pPr>
            <a:r>
              <a:rPr lang="en-US" dirty="0" smtClean="0">
                <a:solidFill>
                  <a:srgbClr val="0000CC"/>
                </a:solidFill>
                <a:effectLst>
                  <a:outerShdw blurRad="38100" dist="38100" dir="2700000" algn="tl">
                    <a:srgbClr val="000000">
                      <a:alpha val="43137"/>
                    </a:srgbClr>
                  </a:outerShdw>
                </a:effectLst>
              </a:rPr>
              <a:t>Cabela’s </a:t>
            </a:r>
            <a:r>
              <a:rPr lang="en-US" dirty="0">
                <a:solidFill>
                  <a:srgbClr val="0000CC"/>
                </a:solidFill>
                <a:effectLst>
                  <a:outerShdw blurRad="38100" dist="38100" dir="2700000" algn="tl">
                    <a:srgbClr val="000000">
                      <a:alpha val="43137"/>
                    </a:srgbClr>
                  </a:outerShdw>
                </a:effectLst>
              </a:rPr>
              <a:t>Reels in More </a:t>
            </a:r>
            <a:r>
              <a:rPr lang="en-US" dirty="0" smtClean="0">
                <a:solidFill>
                  <a:srgbClr val="0000CC"/>
                </a:solidFill>
                <a:effectLst>
                  <a:outerShdw blurRad="38100" dist="38100" dir="2700000" algn="tl">
                    <a:srgbClr val="000000">
                      <a:alpha val="43137"/>
                    </a:srgbClr>
                  </a:outerShdw>
                </a:effectLst>
              </a:rPr>
              <a:t>Customers with </a:t>
            </a:r>
            <a:r>
              <a:rPr lang="en-US" dirty="0">
                <a:solidFill>
                  <a:srgbClr val="0000CC"/>
                </a:solidFill>
                <a:effectLst>
                  <a:outerShdw blurRad="38100" dist="38100" dir="2700000" algn="tl">
                    <a:srgbClr val="000000">
                      <a:alpha val="43137"/>
                    </a:srgbClr>
                  </a:outerShdw>
                </a:effectLst>
              </a:rPr>
              <a:t>Advanced Analytics and Data </a:t>
            </a:r>
            <a:r>
              <a:rPr lang="en-US" dirty="0" smtClean="0">
                <a:solidFill>
                  <a:srgbClr val="0000CC"/>
                </a:solidFill>
                <a:effectLst>
                  <a:outerShdw blurRad="38100" dist="38100" dir="2700000" algn="tl">
                    <a:srgbClr val="000000">
                      <a:alpha val="43137"/>
                    </a:srgbClr>
                  </a:outerShdw>
                </a:effectLst>
              </a:rPr>
              <a:t>Mining</a:t>
            </a:r>
          </a:p>
          <a:p>
            <a:r>
              <a:rPr lang="en-US" dirty="0" smtClean="0"/>
              <a:t>Problem</a:t>
            </a:r>
            <a:endParaRPr lang="en-US" dirty="0" smtClean="0"/>
          </a:p>
          <a:p>
            <a:r>
              <a:rPr lang="en-US" dirty="0" smtClean="0"/>
              <a:t>Proposed solution</a:t>
            </a:r>
          </a:p>
          <a:p>
            <a:r>
              <a:rPr lang="en-US" dirty="0" smtClean="0"/>
              <a:t>Results</a:t>
            </a:r>
            <a:endParaRPr lang="en-US" dirty="0" smtClean="0"/>
          </a:p>
        </p:txBody>
      </p:sp>
    </p:spTree>
    <p:extLst>
      <p:ext uri="{BB962C8B-B14F-4D97-AF65-F5344CB8AC3E}">
        <p14:creationId xmlns:p14="http://schemas.microsoft.com/office/powerpoint/2010/main" val="1017171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Association Rule Mining</a:t>
            </a:r>
            <a:endParaRPr lang="en-US" dirty="0"/>
          </a:p>
        </p:txBody>
      </p:sp>
      <p:sp>
        <p:nvSpPr>
          <p:cNvPr id="104450" name="Content Placeholder 2"/>
          <p:cNvSpPr>
            <a:spLocks noGrp="1"/>
          </p:cNvSpPr>
          <p:nvPr>
            <p:ph idx="1"/>
          </p:nvPr>
        </p:nvSpPr>
        <p:spPr>
          <a:xfrm>
            <a:off x="1182688" y="1524000"/>
            <a:ext cx="7961312" cy="4800600"/>
          </a:xfrm>
        </p:spPr>
        <p:txBody>
          <a:bodyPr/>
          <a:lstStyle/>
          <a:p>
            <a:pPr eaLnBrk="1" hangingPunct="1"/>
            <a:r>
              <a:rPr lang="en-US" sz="2800" smtClean="0"/>
              <a:t>Representative applications of association rule mining include</a:t>
            </a:r>
          </a:p>
          <a:p>
            <a:pPr lvl="1" eaLnBrk="1" hangingPunct="1"/>
            <a:r>
              <a:rPr lang="en-US" sz="2400" smtClean="0">
                <a:solidFill>
                  <a:srgbClr val="FF3300"/>
                </a:solidFill>
              </a:rPr>
              <a:t>In business: </a:t>
            </a:r>
            <a:r>
              <a:rPr lang="en-US" sz="2400" smtClean="0"/>
              <a:t>cross-marketing, cross-selling, store design, catalog design, e-commerce site design, optimization of online advertising, product pricing, and sales/promotion configuration</a:t>
            </a:r>
          </a:p>
          <a:p>
            <a:pPr lvl="1" eaLnBrk="1" hangingPunct="1"/>
            <a:r>
              <a:rPr lang="en-US" sz="2400" smtClean="0">
                <a:solidFill>
                  <a:srgbClr val="FF3300"/>
                </a:solidFill>
              </a:rPr>
              <a:t>In medicine: </a:t>
            </a:r>
            <a:r>
              <a:rPr lang="en-US" sz="2400" smtClean="0"/>
              <a:t>relationships between symptoms and illnesses; diagnosis and patient characteristics and treatments (to be used in medical DSS); and genes and their functions (to be used in genomics projects)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Association Rule Mining</a:t>
            </a:r>
            <a:endParaRPr lang="en-US" dirty="0"/>
          </a:p>
        </p:txBody>
      </p:sp>
      <p:sp>
        <p:nvSpPr>
          <p:cNvPr id="106498" name="Content Placeholder 2"/>
          <p:cNvSpPr>
            <a:spLocks noGrp="1"/>
          </p:cNvSpPr>
          <p:nvPr>
            <p:ph idx="1"/>
          </p:nvPr>
        </p:nvSpPr>
        <p:spPr>
          <a:xfrm>
            <a:off x="1182688" y="1524000"/>
            <a:ext cx="7961312" cy="4800600"/>
          </a:xfrm>
        </p:spPr>
        <p:txBody>
          <a:bodyPr>
            <a:normAutofit fontScale="92500" lnSpcReduction="20000"/>
          </a:bodyPr>
          <a:lstStyle/>
          <a:p>
            <a:pPr eaLnBrk="1" hangingPunct="1"/>
            <a:r>
              <a:rPr lang="en-US" sz="2800" dirty="0" smtClean="0"/>
              <a:t>Are all association rules interesting and useful?</a:t>
            </a:r>
          </a:p>
          <a:p>
            <a:pPr lvl="1" eaLnBrk="1" hangingPunct="1">
              <a:buFont typeface="Wingdings" pitchFamily="2" charset="2"/>
              <a:buNone/>
            </a:pPr>
            <a:endParaRPr lang="en-US" sz="1000" dirty="0" smtClean="0">
              <a:solidFill>
                <a:srgbClr val="FF3300"/>
              </a:solidFill>
            </a:endParaRPr>
          </a:p>
          <a:p>
            <a:pPr lvl="1" eaLnBrk="1" hangingPunct="1">
              <a:buFont typeface="Wingdings" pitchFamily="2" charset="2"/>
              <a:buNone/>
            </a:pPr>
            <a:r>
              <a:rPr lang="en-US" sz="2400" dirty="0" smtClean="0">
                <a:solidFill>
                  <a:srgbClr val="FF3300"/>
                </a:solidFill>
              </a:rPr>
              <a:t>A Generic Rule:  </a:t>
            </a:r>
            <a:r>
              <a:rPr lang="en-US" sz="2400" b="1" dirty="0" smtClean="0"/>
              <a:t>X </a:t>
            </a:r>
            <a:r>
              <a:rPr lang="en-US" sz="2400" b="1" dirty="0" smtClean="0">
                <a:sym typeface="Symbol" pitchFamily="18" charset="2"/>
              </a:rPr>
              <a:t></a:t>
            </a:r>
            <a:r>
              <a:rPr lang="en-US" sz="2400" b="1" dirty="0" smtClean="0"/>
              <a:t> Y [S%, C%]  </a:t>
            </a:r>
          </a:p>
          <a:p>
            <a:pPr lvl="1" eaLnBrk="1" hangingPunct="1">
              <a:buFont typeface="Wingdings" pitchFamily="2" charset="2"/>
              <a:buNone/>
            </a:pPr>
            <a:endParaRPr lang="en-US" sz="1000" b="1" dirty="0" smtClean="0"/>
          </a:p>
          <a:p>
            <a:pPr lvl="1" eaLnBrk="1" hangingPunct="1">
              <a:buFont typeface="Wingdings" pitchFamily="2" charset="2"/>
              <a:buNone/>
            </a:pPr>
            <a:r>
              <a:rPr lang="en-US" sz="2400" b="1" dirty="0" smtClean="0"/>
              <a:t>X, Y</a:t>
            </a:r>
            <a:r>
              <a:rPr lang="en-US" sz="2400" dirty="0" smtClean="0"/>
              <a:t>: products and/or services </a:t>
            </a:r>
            <a:r>
              <a:rPr lang="en-US" sz="2400" b="1" dirty="0" smtClean="0"/>
              <a:t> </a:t>
            </a:r>
          </a:p>
          <a:p>
            <a:pPr lvl="1" eaLnBrk="1" hangingPunct="1">
              <a:buFont typeface="Wingdings" pitchFamily="2" charset="2"/>
              <a:buNone/>
            </a:pPr>
            <a:r>
              <a:rPr lang="en-US" sz="2400" b="1" dirty="0" smtClean="0"/>
              <a:t>X: </a:t>
            </a:r>
            <a:r>
              <a:rPr lang="en-US" sz="2400" dirty="0" smtClean="0"/>
              <a:t>Left-hand-side (LHS)</a:t>
            </a:r>
          </a:p>
          <a:p>
            <a:pPr lvl="1" eaLnBrk="1" hangingPunct="1">
              <a:buFont typeface="Wingdings" pitchFamily="2" charset="2"/>
              <a:buNone/>
            </a:pPr>
            <a:r>
              <a:rPr lang="en-US" sz="2400" b="1" dirty="0" smtClean="0"/>
              <a:t>Y: </a:t>
            </a:r>
            <a:r>
              <a:rPr lang="en-US" sz="2400" dirty="0" smtClean="0"/>
              <a:t>Right-hand-side (RHS)</a:t>
            </a:r>
          </a:p>
          <a:p>
            <a:pPr lvl="1" eaLnBrk="1" hangingPunct="1">
              <a:buFont typeface="Wingdings" pitchFamily="2" charset="2"/>
              <a:buNone/>
            </a:pPr>
            <a:r>
              <a:rPr lang="en-US" sz="2400" b="1" dirty="0" smtClean="0"/>
              <a:t>S:</a:t>
            </a:r>
            <a:r>
              <a:rPr lang="en-US" sz="2400" dirty="0" smtClean="0"/>
              <a:t> </a:t>
            </a:r>
            <a:r>
              <a:rPr lang="en-US" sz="2400" dirty="0" smtClean="0">
                <a:solidFill>
                  <a:srgbClr val="FF3300"/>
                </a:solidFill>
              </a:rPr>
              <a:t>Support</a:t>
            </a:r>
            <a:r>
              <a:rPr lang="en-US" sz="2400" dirty="0" smtClean="0"/>
              <a:t>: how often </a:t>
            </a:r>
            <a:r>
              <a:rPr lang="en-US" sz="2400" b="1" dirty="0" smtClean="0"/>
              <a:t>X</a:t>
            </a:r>
            <a:r>
              <a:rPr lang="en-US" sz="2400" dirty="0" smtClean="0"/>
              <a:t> and </a:t>
            </a:r>
            <a:r>
              <a:rPr lang="en-US" sz="2400" b="1" dirty="0" smtClean="0"/>
              <a:t>Y</a:t>
            </a:r>
            <a:r>
              <a:rPr lang="en-US" sz="2400" dirty="0" smtClean="0"/>
              <a:t> go together</a:t>
            </a:r>
          </a:p>
          <a:p>
            <a:pPr lvl="1" eaLnBrk="1" hangingPunct="1">
              <a:buFont typeface="Wingdings" pitchFamily="2" charset="2"/>
              <a:buNone/>
            </a:pPr>
            <a:r>
              <a:rPr lang="en-US" sz="2400" b="1" dirty="0" smtClean="0"/>
              <a:t>C:</a:t>
            </a:r>
            <a:r>
              <a:rPr lang="en-US" sz="2400" dirty="0" smtClean="0"/>
              <a:t> </a:t>
            </a:r>
            <a:r>
              <a:rPr lang="en-US" sz="2400" dirty="0" smtClean="0">
                <a:solidFill>
                  <a:srgbClr val="FF3300"/>
                </a:solidFill>
              </a:rPr>
              <a:t>Confidence</a:t>
            </a:r>
            <a:r>
              <a:rPr lang="en-US" sz="2400" dirty="0" smtClean="0"/>
              <a:t>: how often </a:t>
            </a:r>
            <a:r>
              <a:rPr lang="en-US" sz="2400" b="1" dirty="0" smtClean="0"/>
              <a:t>Y</a:t>
            </a:r>
            <a:r>
              <a:rPr lang="en-US" sz="2400" dirty="0" smtClean="0"/>
              <a:t> goes together with the </a:t>
            </a:r>
            <a:r>
              <a:rPr lang="en-US" sz="2400" b="1" dirty="0" smtClean="0"/>
              <a:t>X</a:t>
            </a:r>
          </a:p>
          <a:p>
            <a:pPr lvl="1">
              <a:buNone/>
            </a:pPr>
            <a:r>
              <a:rPr lang="en-US" sz="2400" b="1" dirty="0" smtClean="0"/>
              <a:t>L: </a:t>
            </a:r>
            <a:r>
              <a:rPr lang="en-US" sz="2400" dirty="0" smtClean="0">
                <a:solidFill>
                  <a:srgbClr val="FF0000"/>
                </a:solidFill>
              </a:rPr>
              <a:t>Lift</a:t>
            </a:r>
            <a:r>
              <a:rPr lang="en-US" sz="2400" dirty="0" smtClean="0"/>
              <a:t>: </a:t>
            </a:r>
            <a:r>
              <a:rPr lang="en-US" sz="2400" smtClean="0"/>
              <a:t>The </a:t>
            </a:r>
            <a:r>
              <a:rPr lang="en-US" sz="2400" smtClean="0"/>
              <a:t>ratio </a:t>
            </a:r>
            <a:r>
              <a:rPr lang="en-US" sz="2400" dirty="0" smtClean="0"/>
              <a:t>of the observed support to the expected</a:t>
            </a:r>
            <a:endParaRPr lang="en-US" sz="2400" b="1" dirty="0" smtClean="0">
              <a:solidFill>
                <a:srgbClr val="FF0000"/>
              </a:solidFill>
            </a:endParaRPr>
          </a:p>
          <a:p>
            <a:pPr lvl="1" eaLnBrk="1" hangingPunct="1">
              <a:buFont typeface="Wingdings" pitchFamily="2" charset="2"/>
              <a:buNone/>
            </a:pPr>
            <a:endParaRPr lang="en-US" sz="1000" dirty="0" smtClean="0"/>
          </a:p>
          <a:p>
            <a:pPr lvl="1" eaLnBrk="1" hangingPunct="1">
              <a:buFont typeface="Wingdings" pitchFamily="2" charset="2"/>
              <a:buNone/>
            </a:pPr>
            <a:r>
              <a:rPr lang="en-US" sz="2400" u="sng" dirty="0" smtClean="0"/>
              <a:t>Example: </a:t>
            </a:r>
            <a:r>
              <a:rPr lang="en-US" sz="2400" dirty="0" smtClean="0"/>
              <a:t>{Laptop Computer, Antivirus Software} </a:t>
            </a:r>
            <a:r>
              <a:rPr lang="en-US" sz="2400" dirty="0" smtClean="0">
                <a:sym typeface="Symbol" pitchFamily="18" charset="2"/>
              </a:rPr>
              <a:t></a:t>
            </a:r>
            <a:r>
              <a:rPr lang="en-US" sz="2400" dirty="0" smtClean="0"/>
              <a:t> {Extended Service Plan} [30%, 70%]</a:t>
            </a:r>
          </a:p>
          <a:p>
            <a:pPr lvl="1" eaLnBrk="1" hangingPunct="1"/>
            <a:endParaRPr 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Association Rule Mining</a:t>
            </a:r>
            <a:endParaRPr lang="en-US" dirty="0"/>
          </a:p>
        </p:txBody>
      </p:sp>
      <p:sp>
        <p:nvSpPr>
          <p:cNvPr id="108546" name="Content Placeholder 2"/>
          <p:cNvSpPr>
            <a:spLocks noGrp="1"/>
          </p:cNvSpPr>
          <p:nvPr>
            <p:ph idx="1"/>
          </p:nvPr>
        </p:nvSpPr>
        <p:spPr/>
        <p:txBody>
          <a:bodyPr/>
          <a:lstStyle/>
          <a:p>
            <a:pPr eaLnBrk="1" hangingPunct="1"/>
            <a:r>
              <a:rPr lang="en-US" smtClean="0"/>
              <a:t>Algorithms are available for generating association rules</a:t>
            </a:r>
          </a:p>
          <a:p>
            <a:pPr lvl="1" eaLnBrk="1" hangingPunct="1"/>
            <a:r>
              <a:rPr lang="en-US" smtClean="0"/>
              <a:t>Apriori</a:t>
            </a:r>
          </a:p>
          <a:p>
            <a:pPr lvl="1" eaLnBrk="1" hangingPunct="1"/>
            <a:r>
              <a:rPr lang="en-US" smtClean="0"/>
              <a:t>Eclat</a:t>
            </a:r>
          </a:p>
          <a:p>
            <a:pPr lvl="1" eaLnBrk="1" hangingPunct="1"/>
            <a:r>
              <a:rPr lang="en-US" smtClean="0"/>
              <a:t>FP-Growth</a:t>
            </a:r>
          </a:p>
          <a:p>
            <a:pPr lvl="1" eaLnBrk="1" hangingPunct="1"/>
            <a:r>
              <a:rPr lang="en-US" smtClean="0"/>
              <a:t>+ Derivatives and hybrids of the three</a:t>
            </a:r>
          </a:p>
          <a:p>
            <a:pPr eaLnBrk="1" hangingPunct="1"/>
            <a:r>
              <a:rPr lang="en-US" smtClean="0"/>
              <a:t>The algorithms help identify the </a:t>
            </a:r>
            <a:r>
              <a:rPr lang="en-US" smtClean="0">
                <a:solidFill>
                  <a:srgbClr val="FF3300"/>
                </a:solidFill>
              </a:rPr>
              <a:t>frequent item sets</a:t>
            </a:r>
            <a:r>
              <a:rPr lang="en-US" smtClean="0"/>
              <a:t>, which are, then converted to association rules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Association Rule Mining</a:t>
            </a:r>
            <a:endParaRPr lang="en-US" dirty="0"/>
          </a:p>
        </p:txBody>
      </p:sp>
      <p:sp>
        <p:nvSpPr>
          <p:cNvPr id="110594" name="Content Placeholder 2"/>
          <p:cNvSpPr>
            <a:spLocks noGrp="1"/>
          </p:cNvSpPr>
          <p:nvPr>
            <p:ph idx="1"/>
          </p:nvPr>
        </p:nvSpPr>
        <p:spPr/>
        <p:txBody>
          <a:bodyPr/>
          <a:lstStyle/>
          <a:p>
            <a:pPr eaLnBrk="1" hangingPunct="1"/>
            <a:r>
              <a:rPr lang="en-US" smtClean="0"/>
              <a:t>Apriori Algorithm</a:t>
            </a:r>
          </a:p>
          <a:p>
            <a:pPr lvl="1" eaLnBrk="1" hangingPunct="1"/>
            <a:r>
              <a:rPr lang="en-US" smtClean="0"/>
              <a:t>Finds subsets that are common to at least a minimum number of the itemsets</a:t>
            </a:r>
          </a:p>
          <a:p>
            <a:pPr lvl="1" eaLnBrk="1" hangingPunct="1"/>
            <a:r>
              <a:rPr lang="en-US" smtClean="0"/>
              <a:t>Uses a bottom-up approach</a:t>
            </a:r>
          </a:p>
          <a:p>
            <a:pPr lvl="2" eaLnBrk="1" hangingPunct="1"/>
            <a:r>
              <a:rPr lang="en-US" smtClean="0"/>
              <a:t>frequent subsets are extended one item at a time (the size of frequent subsets increases from one-item subsets to two-item subsets, then three-item subsets, and so on)</a:t>
            </a:r>
          </a:p>
          <a:p>
            <a:pPr lvl="2" eaLnBrk="1" hangingPunct="1"/>
            <a:r>
              <a:rPr lang="en-US" smtClean="0"/>
              <a:t>groups of candidates at each level are tested against the data for minimum support </a:t>
            </a:r>
          </a:p>
          <a:p>
            <a:pPr lvl="2" eaLnBrk="1" hangingPunct="1">
              <a:buFont typeface="Wingdings" pitchFamily="2" charset="2"/>
              <a:buNone/>
            </a:pPr>
            <a:r>
              <a:rPr lang="en-US" smtClean="0"/>
              <a:t>	(</a:t>
            </a:r>
            <a:r>
              <a:rPr lang="en-US" i="1" smtClean="0"/>
              <a:t>see the figure</a:t>
            </a:r>
            <a:r>
              <a:rPr lang="en-US" smtClean="0"/>
              <a:t>) </a:t>
            </a:r>
            <a:r>
              <a:rPr lang="en-US" smtClean="0">
                <a:sym typeface="Wingdings" pitchFamily="2" charset="2"/>
              </a:rPr>
              <a:t></a:t>
            </a:r>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Association Rule Mining</a:t>
            </a:r>
            <a:endParaRPr lang="en-US" dirty="0"/>
          </a:p>
        </p:txBody>
      </p:sp>
      <p:sp>
        <p:nvSpPr>
          <p:cNvPr id="112642" name="Content Placeholder 2"/>
          <p:cNvSpPr>
            <a:spLocks noGrp="1"/>
          </p:cNvSpPr>
          <p:nvPr>
            <p:ph idx="1"/>
          </p:nvPr>
        </p:nvSpPr>
        <p:spPr>
          <a:xfrm>
            <a:off x="1182688" y="1524000"/>
            <a:ext cx="7772400" cy="685800"/>
          </a:xfrm>
        </p:spPr>
        <p:txBody>
          <a:bodyPr/>
          <a:lstStyle/>
          <a:p>
            <a:pPr eaLnBrk="1" hangingPunct="1"/>
            <a:r>
              <a:rPr lang="en-US" smtClean="0"/>
              <a:t>Apriori Algorithm</a:t>
            </a:r>
          </a:p>
        </p:txBody>
      </p:sp>
      <p:pic>
        <p:nvPicPr>
          <p:cNvPr id="112643" name="Picture 3"/>
          <p:cNvPicPr>
            <a:picLocks noChangeAspect="1" noChangeArrowheads="1"/>
          </p:cNvPicPr>
          <p:nvPr/>
        </p:nvPicPr>
        <p:blipFill>
          <a:blip r:embed="rId3"/>
          <a:srcRect/>
          <a:stretch>
            <a:fillRect/>
          </a:stretch>
        </p:blipFill>
        <p:spPr bwMode="auto">
          <a:xfrm>
            <a:off x="685800" y="2362200"/>
            <a:ext cx="81534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Artificial Neural Networks </a:t>
            </a:r>
            <a:br>
              <a:rPr lang="en-US" dirty="0" smtClean="0"/>
            </a:br>
            <a:r>
              <a:rPr lang="en-US" dirty="0" smtClean="0"/>
              <a:t>for Data Mining</a:t>
            </a:r>
            <a:endParaRPr lang="en-US" dirty="0"/>
          </a:p>
        </p:txBody>
      </p:sp>
      <p:sp>
        <p:nvSpPr>
          <p:cNvPr id="114690" name="Content Placeholder 2"/>
          <p:cNvSpPr>
            <a:spLocks noGrp="1"/>
          </p:cNvSpPr>
          <p:nvPr>
            <p:ph idx="1"/>
          </p:nvPr>
        </p:nvSpPr>
        <p:spPr>
          <a:xfrm>
            <a:off x="1182688" y="1524000"/>
            <a:ext cx="7961312" cy="4800600"/>
          </a:xfrm>
        </p:spPr>
        <p:txBody>
          <a:bodyPr>
            <a:normAutofit lnSpcReduction="10000"/>
          </a:bodyPr>
          <a:lstStyle/>
          <a:p>
            <a:pPr eaLnBrk="1" hangingPunct="1"/>
            <a:r>
              <a:rPr lang="en-US" sz="2800" dirty="0" smtClean="0"/>
              <a:t>Artificial neural networks (ANN or NN) is a brain metaphor for information processing</a:t>
            </a:r>
          </a:p>
          <a:p>
            <a:pPr eaLnBrk="1" hangingPunct="1"/>
            <a:r>
              <a:rPr lang="en-US" sz="2800" dirty="0" smtClean="0"/>
              <a:t>a.k.a. Neural Computing</a:t>
            </a:r>
          </a:p>
          <a:p>
            <a:pPr eaLnBrk="1" hangingPunct="1"/>
            <a:r>
              <a:rPr lang="en-US" sz="2800" dirty="0" smtClean="0"/>
              <a:t>Very good at capturing highly complex non-linear functions!</a:t>
            </a:r>
          </a:p>
          <a:p>
            <a:pPr eaLnBrk="1" hangingPunct="1"/>
            <a:r>
              <a:rPr lang="en-US" sz="2800" dirty="0" smtClean="0"/>
              <a:t>Many uses – </a:t>
            </a:r>
            <a:r>
              <a:rPr lang="en-US" sz="2400" dirty="0" smtClean="0"/>
              <a:t>prediction (regression, classification), clustering/segmentation</a:t>
            </a:r>
          </a:p>
          <a:p>
            <a:pPr eaLnBrk="1" hangingPunct="1"/>
            <a:r>
              <a:rPr lang="en-US" sz="2800" dirty="0" smtClean="0"/>
              <a:t>Many application areas – </a:t>
            </a:r>
            <a:r>
              <a:rPr lang="en-US" sz="2400" dirty="0" smtClean="0"/>
              <a:t>finance, medicine, marketing, manufacturing, service operations, information systems, etc.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2590800" cy="2971800"/>
          </a:xfrm>
        </p:spPr>
        <p:txBody>
          <a:bodyPr>
            <a:normAutofit fontScale="90000"/>
          </a:bodyPr>
          <a:lstStyle/>
          <a:p>
            <a:pPr eaLnBrk="1" hangingPunct="1">
              <a:defRPr/>
            </a:pPr>
            <a:r>
              <a:rPr lang="en-US" dirty="0" smtClean="0"/>
              <a:t>Biological versus Artificial Neural Networks</a:t>
            </a:r>
            <a:endParaRPr lang="en-US" dirty="0"/>
          </a:p>
        </p:txBody>
      </p:sp>
      <p:pic>
        <p:nvPicPr>
          <p:cNvPr id="116738" name="Picture 2"/>
          <p:cNvPicPr>
            <a:picLocks noChangeAspect="1" noChangeArrowheads="1"/>
          </p:cNvPicPr>
          <p:nvPr/>
        </p:nvPicPr>
        <p:blipFill>
          <a:blip r:embed="rId2"/>
          <a:srcRect/>
          <a:stretch>
            <a:fillRect/>
          </a:stretch>
        </p:blipFill>
        <p:spPr bwMode="auto">
          <a:xfrm>
            <a:off x="2895600" y="76200"/>
            <a:ext cx="6043613" cy="678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Elements/Concepts of ANN</a:t>
            </a:r>
            <a:endParaRPr lang="en-US" dirty="0"/>
          </a:p>
        </p:txBody>
      </p:sp>
      <p:sp>
        <p:nvSpPr>
          <p:cNvPr id="117762" name="Content Placeholder 2"/>
          <p:cNvSpPr>
            <a:spLocks noGrp="1"/>
          </p:cNvSpPr>
          <p:nvPr>
            <p:ph idx="1"/>
          </p:nvPr>
        </p:nvSpPr>
        <p:spPr/>
        <p:txBody>
          <a:bodyPr/>
          <a:lstStyle/>
          <a:p>
            <a:pPr eaLnBrk="1" hangingPunct="1"/>
            <a:r>
              <a:rPr lang="en-US" smtClean="0"/>
              <a:t>Processing element (PE)</a:t>
            </a:r>
          </a:p>
          <a:p>
            <a:pPr eaLnBrk="1" hangingPunct="1"/>
            <a:r>
              <a:rPr lang="en-US" smtClean="0"/>
              <a:t>Information processing</a:t>
            </a:r>
          </a:p>
          <a:p>
            <a:pPr eaLnBrk="1" hangingPunct="1"/>
            <a:r>
              <a:rPr lang="en-US" smtClean="0"/>
              <a:t>Network structure</a:t>
            </a:r>
          </a:p>
          <a:p>
            <a:pPr lvl="1" eaLnBrk="1" hangingPunct="1"/>
            <a:r>
              <a:rPr lang="en-US" smtClean="0"/>
              <a:t>Feedforward vs. recurrent vs. multi-layer…</a:t>
            </a:r>
          </a:p>
          <a:p>
            <a:pPr eaLnBrk="1" hangingPunct="1"/>
            <a:r>
              <a:rPr lang="en-US" smtClean="0"/>
              <a:t>Learning parameters</a:t>
            </a:r>
          </a:p>
          <a:p>
            <a:pPr lvl="1" eaLnBrk="1" hangingPunct="1"/>
            <a:r>
              <a:rPr lang="en-US" smtClean="0"/>
              <a:t>Supervised/unsupervised, backpropagation, learning rate, momentum</a:t>
            </a:r>
          </a:p>
          <a:p>
            <a:pPr eaLnBrk="1" hangingPunct="1"/>
            <a:r>
              <a:rPr lang="en-US" smtClean="0"/>
              <a:t>ANN Software – </a:t>
            </a:r>
            <a:r>
              <a:rPr lang="en-US" sz="2800" smtClean="0"/>
              <a:t>NN shells, integrated modules in comprehensive DM software, … </a:t>
            </a:r>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3" name="Content Placeholder 2"/>
          <p:cNvSpPr>
            <a:spLocks noGrp="1"/>
          </p:cNvSpPr>
          <p:nvPr>
            <p:ph idx="1"/>
          </p:nvPr>
        </p:nvSpPr>
        <p:spPr>
          <a:xfrm>
            <a:off x="982133" y="1295400"/>
            <a:ext cx="7704667" cy="5257800"/>
          </a:xfrm>
        </p:spPr>
        <p:txBody>
          <a:bodyPr>
            <a:normAutofit lnSpcReduction="10000"/>
          </a:bodyPr>
          <a:lstStyle/>
          <a:p>
            <a:r>
              <a:rPr lang="en-US" dirty="0" smtClean="0"/>
              <a:t>A statistical analysis that has been around since 1805 but let’s do it on some big data anyway!</a:t>
            </a:r>
          </a:p>
          <a:p>
            <a:r>
              <a:rPr lang="en-US" dirty="0" smtClean="0"/>
              <a:t>A </a:t>
            </a:r>
            <a:r>
              <a:rPr lang="en-US" dirty="0"/>
              <a:t>statistical process for estimating the relationships among </a:t>
            </a:r>
            <a:r>
              <a:rPr lang="en-US" dirty="0" smtClean="0"/>
              <a:t>variables (1 dependent from 1 or many independent variables)</a:t>
            </a:r>
            <a:endParaRPr lang="en-US" dirty="0" smtClean="0"/>
          </a:p>
          <a:p>
            <a:r>
              <a:rPr lang="en-US" dirty="0"/>
              <a:t>Regression analysis is widely used for prediction and </a:t>
            </a:r>
            <a:r>
              <a:rPr lang="en-US" dirty="0" smtClean="0"/>
              <a:t>forecasting</a:t>
            </a:r>
          </a:p>
          <a:p>
            <a:r>
              <a:rPr lang="en-US" dirty="0" smtClean="0"/>
              <a:t>How much will variable “Y” change if I change variable “X” by 1?</a:t>
            </a:r>
          </a:p>
          <a:p>
            <a:r>
              <a:rPr lang="en-US" dirty="0" smtClean="0"/>
              <a:t>This </a:t>
            </a:r>
            <a:r>
              <a:rPr lang="en-US" dirty="0"/>
              <a:t>can lead to illusions or false relationships, so caution is advisable</a:t>
            </a:r>
            <a:r>
              <a:rPr lang="en-US" dirty="0" smtClean="0"/>
              <a:t>; </a:t>
            </a:r>
            <a:r>
              <a:rPr lang="en-US" dirty="0"/>
              <a:t>for example, correlation does not imply causation</a:t>
            </a:r>
            <a:r>
              <a:rPr lang="en-US" dirty="0" smtClean="0"/>
              <a:t>.</a:t>
            </a:r>
          </a:p>
          <a:p>
            <a:r>
              <a:rPr lang="en-US" dirty="0">
                <a:hlinkClick r:id="rId2"/>
              </a:rPr>
              <a:t>http://www.tylervigen.com</a:t>
            </a:r>
            <a:r>
              <a:rPr lang="en-US" dirty="0" smtClean="0">
                <a:hlinkClick r:id="rId2"/>
              </a:rPr>
              <a:t>/</a:t>
            </a:r>
            <a:r>
              <a:rPr lang="en-US" dirty="0" smtClean="0"/>
              <a:t> spurious correlations!</a:t>
            </a:r>
          </a:p>
          <a:p>
            <a:endParaRPr lang="en-US" dirty="0"/>
          </a:p>
        </p:txBody>
      </p:sp>
    </p:spTree>
    <p:extLst>
      <p:ext uri="{BB962C8B-B14F-4D97-AF65-F5344CB8AC3E}">
        <p14:creationId xmlns:p14="http://schemas.microsoft.com/office/powerpoint/2010/main" val="16795036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Arachnophobia???</a:t>
            </a:r>
            <a:endParaRPr lang="en-US" dirty="0"/>
          </a:p>
        </p:txBody>
      </p:sp>
      <p:sp>
        <p:nvSpPr>
          <p:cNvPr id="3" name="Content Placeholder 2"/>
          <p:cNvSpPr>
            <a:spLocks noGrp="1"/>
          </p:cNvSpPr>
          <p:nvPr>
            <p:ph idx="1"/>
          </p:nvPr>
        </p:nvSpPr>
        <p:spPr/>
        <p:txBody>
          <a:bodyPr/>
          <a:lstStyle/>
          <a:p>
            <a:r>
              <a:rPr lang="en-US" dirty="0" smtClean="0"/>
              <a:t>The more spiders I throw under your chair the more scared you are!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1928441"/>
              </p:ext>
            </p:extLst>
          </p:nvPr>
        </p:nvGraphicFramePr>
        <p:xfrm>
          <a:off x="3810000" y="1828800"/>
          <a:ext cx="3429000" cy="4439800"/>
        </p:xfrm>
        <a:graphic>
          <a:graphicData uri="http://schemas.openxmlformats.org/drawingml/2006/table">
            <a:tbl>
              <a:tblPr>
                <a:tableStyleId>{5C22544A-7EE6-4342-B048-85BDC9FD1C3A}</a:tableStyleId>
              </a:tblPr>
              <a:tblGrid>
                <a:gridCol w="1082842"/>
                <a:gridCol w="1263316"/>
                <a:gridCol w="1082842"/>
              </a:tblGrid>
              <a:tr h="492640">
                <a:tc>
                  <a:txBody>
                    <a:bodyPr/>
                    <a:lstStyle/>
                    <a:p>
                      <a:pPr algn="ctr" fontAlgn="b"/>
                      <a:r>
                        <a:rPr lang="en-US" sz="1800" u="none" strike="noStrike" dirty="0">
                          <a:effectLst/>
                        </a:rPr>
                        <a:t>Sample</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 of Spiders</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Fear Level</a:t>
                      </a:r>
                      <a:endParaRPr lang="en-US" sz="1800" b="0" i="0" u="none" strike="noStrike" dirty="0">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12</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16</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9</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11</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12</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a:effectLst/>
                        </a:rPr>
                        <a:t>13</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11</a:t>
                      </a:r>
                      <a:endParaRPr lang="en-US" sz="1800" b="0" i="0" u="none" strike="noStrike">
                        <a:solidFill>
                          <a:srgbClr val="000000"/>
                        </a:solidFill>
                        <a:effectLst/>
                        <a:latin typeface="Calibri" panose="020F0502020204030204" pitchFamily="34" charset="0"/>
                      </a:endParaRPr>
                    </a:p>
                  </a:txBody>
                  <a:tcPr marL="7620" marR="7620" marT="7620" marB="0" anchor="b"/>
                </a:tc>
              </a:tr>
              <a:tr h="262741">
                <a:tc>
                  <a:txBody>
                    <a:bodyPr/>
                    <a:lstStyle/>
                    <a:p>
                      <a:pPr algn="ctr" fontAlgn="b"/>
                      <a:r>
                        <a:rPr lang="en-US" sz="1800" u="none" strike="noStrike" dirty="0" smtClean="0">
                          <a:effectLst/>
                        </a:rPr>
                        <a:t>14</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102089191"/>
              </p:ext>
            </p:extLst>
          </p:nvPr>
        </p:nvGraphicFramePr>
        <p:xfrm>
          <a:off x="1066800" y="2100470"/>
          <a:ext cx="8001000" cy="472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408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for the Opening Vignette</a:t>
            </a:r>
          </a:p>
        </p:txBody>
      </p:sp>
      <p:sp>
        <p:nvSpPr>
          <p:cNvPr id="3" name="Content Placeholder 2"/>
          <p:cNvSpPr>
            <a:spLocks noGrp="1"/>
          </p:cNvSpPr>
          <p:nvPr>
            <p:ph idx="1"/>
          </p:nvPr>
        </p:nvSpPr>
        <p:spPr>
          <a:xfrm>
            <a:off x="457200" y="1600200"/>
            <a:ext cx="8610600" cy="4876800"/>
          </a:xfrm>
        </p:spPr>
        <p:txBody>
          <a:bodyPr>
            <a:noAutofit/>
          </a:bodyPr>
          <a:lstStyle/>
          <a:p>
            <a:pPr marL="463550" indent="-463550">
              <a:buFont typeface="+mj-lt"/>
              <a:buAutoNum type="arabicPeriod"/>
            </a:pPr>
            <a:r>
              <a:rPr lang="en-US" sz="2400" dirty="0" smtClean="0"/>
              <a:t>Why </a:t>
            </a:r>
            <a:r>
              <a:rPr lang="en-US" sz="2400" dirty="0"/>
              <a:t>should retailers, especially omni-channel retailers, pay extra attention </a:t>
            </a:r>
            <a:r>
              <a:rPr lang="en-US" sz="2400" dirty="0" smtClean="0"/>
              <a:t>to advanced </a:t>
            </a:r>
            <a:r>
              <a:rPr lang="en-US" sz="2400" dirty="0"/>
              <a:t>analytics and data mining?</a:t>
            </a:r>
          </a:p>
          <a:p>
            <a:pPr marL="463550" indent="-463550">
              <a:buFont typeface="+mj-lt"/>
              <a:buAutoNum type="arabicPeriod"/>
            </a:pPr>
            <a:r>
              <a:rPr lang="en-US" sz="2400" dirty="0" smtClean="0"/>
              <a:t>What </a:t>
            </a:r>
            <a:r>
              <a:rPr lang="en-US" sz="2400" dirty="0"/>
              <a:t>are the top challenges for multi-channel retailers? </a:t>
            </a:r>
            <a:r>
              <a:rPr lang="en-US" sz="2400" dirty="0" smtClean="0"/>
              <a:t>Can </a:t>
            </a:r>
            <a:r>
              <a:rPr lang="en-US" sz="2400" dirty="0"/>
              <a:t>you think of </a:t>
            </a:r>
            <a:r>
              <a:rPr lang="en-US" sz="2400" dirty="0" smtClean="0"/>
              <a:t>other industry </a:t>
            </a:r>
            <a:r>
              <a:rPr lang="en-US" sz="2400" dirty="0"/>
              <a:t>segments that face similar </a:t>
            </a:r>
            <a:r>
              <a:rPr lang="en-US" sz="2400" dirty="0" smtClean="0"/>
              <a:t>problems/challenges?</a:t>
            </a:r>
            <a:endParaRPr lang="en-US" sz="2400" dirty="0"/>
          </a:p>
          <a:p>
            <a:pPr marL="463550" indent="-463550">
              <a:buFont typeface="+mj-lt"/>
              <a:buAutoNum type="arabicPeriod"/>
            </a:pPr>
            <a:r>
              <a:rPr lang="en-US" sz="2400" dirty="0" smtClean="0"/>
              <a:t>What </a:t>
            </a:r>
            <a:r>
              <a:rPr lang="en-US" sz="2400" dirty="0"/>
              <a:t>are the sources of data that retailers such as Cabela’s use for their data </a:t>
            </a:r>
            <a:r>
              <a:rPr lang="en-US" sz="2400" dirty="0" smtClean="0"/>
              <a:t>mining projects</a:t>
            </a:r>
            <a:r>
              <a:rPr lang="en-US" sz="2400" dirty="0"/>
              <a:t>?</a:t>
            </a:r>
          </a:p>
          <a:p>
            <a:pPr marL="463550" indent="-463550">
              <a:buFont typeface="+mj-lt"/>
              <a:buAutoNum type="arabicPeriod"/>
            </a:pPr>
            <a:r>
              <a:rPr lang="en-US" sz="2400" dirty="0" smtClean="0"/>
              <a:t>What </a:t>
            </a:r>
            <a:r>
              <a:rPr lang="en-US" sz="2400" dirty="0"/>
              <a:t>does it mean to have a “single view of the customer”? How can it </a:t>
            </a:r>
            <a:r>
              <a:rPr lang="en-US" sz="2400" dirty="0" smtClean="0"/>
              <a:t>be accomplished</a:t>
            </a:r>
            <a:r>
              <a:rPr lang="en-US" sz="2400" dirty="0"/>
              <a:t>?</a:t>
            </a:r>
          </a:p>
          <a:p>
            <a:pPr marL="463550" indent="-463550">
              <a:buFont typeface="+mj-lt"/>
              <a:buAutoNum type="arabicPeriod"/>
            </a:pPr>
            <a:r>
              <a:rPr lang="en-US" sz="2400" dirty="0" smtClean="0"/>
              <a:t>What </a:t>
            </a:r>
            <a:r>
              <a:rPr lang="en-US" sz="2400" dirty="0"/>
              <a:t>type of analytics help did Cabela’s get from their efforts? Can you think of </a:t>
            </a:r>
            <a:r>
              <a:rPr lang="en-US" sz="2400" dirty="0" smtClean="0"/>
              <a:t>any other </a:t>
            </a:r>
            <a:r>
              <a:rPr lang="en-US" sz="2400" dirty="0"/>
              <a:t>potential benefits of analytics for large-scale retailers like Cabela’s</a:t>
            </a:r>
            <a:r>
              <a:rPr lang="en-US" sz="2400" dirty="0" smtClean="0"/>
              <a:t>?</a:t>
            </a:r>
            <a:endParaRPr lang="en-US" sz="2400" dirty="0"/>
          </a:p>
        </p:txBody>
      </p:sp>
    </p:spTree>
    <p:extLst>
      <p:ext uri="{BB962C8B-B14F-4D97-AF65-F5344CB8AC3E}">
        <p14:creationId xmlns:p14="http://schemas.microsoft.com/office/powerpoint/2010/main" val="16892431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 Results: Regression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8756" y="2270919"/>
            <a:ext cx="4171950" cy="2752725"/>
          </a:xfrm>
        </p:spPr>
      </p:pic>
    </p:spTree>
    <p:extLst>
      <p:ext uri="{BB962C8B-B14F-4D97-AF65-F5344CB8AC3E}">
        <p14:creationId xmlns:p14="http://schemas.microsoft.com/office/powerpoint/2010/main" val="3558231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your </a:t>
            </a:r>
            <a:r>
              <a:rPr lang="en-US" dirty="0" err="1" smtClean="0"/>
              <a:t>PersonicX</a:t>
            </a:r>
            <a:r>
              <a:rPr lang="en-US" dirty="0" smtClean="0"/>
              <a:t> Cluster?</a:t>
            </a:r>
            <a:endParaRPr lang="en-US" dirty="0"/>
          </a:p>
        </p:txBody>
      </p:sp>
      <p:pic>
        <p:nvPicPr>
          <p:cNvPr id="4" name="Content Placeholder 3"/>
          <p:cNvPicPr>
            <a:picLocks noGrp="1" noChangeAspect="1"/>
          </p:cNvPicPr>
          <p:nvPr>
            <p:ph idx="1"/>
          </p:nvPr>
        </p:nvPicPr>
        <p:blipFill>
          <a:blip r:embed="rId2"/>
          <a:stretch>
            <a:fillRect/>
          </a:stretch>
        </p:blipFill>
        <p:spPr>
          <a:xfrm>
            <a:off x="370082" y="1676400"/>
            <a:ext cx="8630814" cy="3809999"/>
          </a:xfrm>
          <a:prstGeom prst="rect">
            <a:avLst/>
          </a:prstGeom>
        </p:spPr>
      </p:pic>
      <p:sp>
        <p:nvSpPr>
          <p:cNvPr id="5" name="Rectangle 4"/>
          <p:cNvSpPr/>
          <p:nvPr/>
        </p:nvSpPr>
        <p:spPr>
          <a:xfrm>
            <a:off x="1143000" y="5638800"/>
            <a:ext cx="6335518" cy="584775"/>
          </a:xfrm>
          <a:prstGeom prst="rect">
            <a:avLst/>
          </a:prstGeom>
        </p:spPr>
        <p:txBody>
          <a:bodyPr wrap="square">
            <a:spAutoFit/>
          </a:bodyPr>
          <a:lstStyle/>
          <a:p>
            <a:r>
              <a:rPr lang="en-US" sz="1600" dirty="0">
                <a:hlinkClick r:id="rId3"/>
              </a:rPr>
              <a:t>https://</a:t>
            </a:r>
            <a:r>
              <a:rPr lang="en-US" sz="1600" dirty="0" smtClean="0">
                <a:hlinkClick r:id="rId3"/>
              </a:rPr>
              <a:t>isapps.acxiom.com/personicx/personicx.aspx</a:t>
            </a:r>
            <a:endParaRPr lang="en-US" sz="1600" dirty="0" smtClean="0"/>
          </a:p>
          <a:p>
            <a:endParaRPr lang="en-US" sz="1600" dirty="0" smtClean="0"/>
          </a:p>
        </p:txBody>
      </p:sp>
    </p:spTree>
    <p:extLst>
      <p:ext uri="{BB962C8B-B14F-4D97-AF65-F5344CB8AC3E}">
        <p14:creationId xmlns:p14="http://schemas.microsoft.com/office/powerpoint/2010/main" val="38315058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3268662" cy="1044575"/>
          </a:xfrm>
        </p:spPr>
        <p:txBody>
          <a:bodyPr>
            <a:normAutofit fontScale="90000"/>
          </a:bodyPr>
          <a:lstStyle/>
          <a:p>
            <a:pPr eaLnBrk="1" hangingPunct="1">
              <a:defRPr/>
            </a:pPr>
            <a:r>
              <a:rPr lang="en-US" dirty="0" smtClean="0"/>
              <a:t>Data Mining </a:t>
            </a:r>
            <a:br>
              <a:rPr lang="en-US" dirty="0" smtClean="0"/>
            </a:br>
            <a:r>
              <a:rPr lang="en-US" dirty="0" smtClean="0"/>
              <a:t>Software</a:t>
            </a:r>
            <a:endParaRPr lang="en-US" dirty="0"/>
          </a:p>
        </p:txBody>
      </p:sp>
      <p:sp>
        <p:nvSpPr>
          <p:cNvPr id="118788" name="Content Placeholder 2"/>
          <p:cNvSpPr>
            <a:spLocks noGrp="1"/>
          </p:cNvSpPr>
          <p:nvPr>
            <p:ph idx="1"/>
          </p:nvPr>
        </p:nvSpPr>
        <p:spPr>
          <a:xfrm>
            <a:off x="152400" y="1600200"/>
            <a:ext cx="3962400" cy="4572000"/>
          </a:xfrm>
        </p:spPr>
        <p:txBody>
          <a:bodyPr>
            <a:normAutofit fontScale="92500" lnSpcReduction="10000"/>
          </a:bodyPr>
          <a:lstStyle/>
          <a:p>
            <a:pPr eaLnBrk="1" hangingPunct="1"/>
            <a:r>
              <a:rPr lang="en-US" sz="2400" smtClean="0">
                <a:solidFill>
                  <a:srgbClr val="FF3300"/>
                </a:solidFill>
              </a:rPr>
              <a:t>Commercial </a:t>
            </a:r>
          </a:p>
          <a:p>
            <a:pPr lvl="1" eaLnBrk="1" hangingPunct="1"/>
            <a:r>
              <a:rPr lang="en-US" sz="2000" smtClean="0"/>
              <a:t>IBM SPSS Modeler (formerly Clementine)</a:t>
            </a:r>
          </a:p>
          <a:p>
            <a:pPr lvl="1" eaLnBrk="1" hangingPunct="1"/>
            <a:r>
              <a:rPr lang="en-US" sz="2000" smtClean="0"/>
              <a:t>SAS – Enterprise Miner</a:t>
            </a:r>
          </a:p>
          <a:p>
            <a:pPr lvl="1" eaLnBrk="1" hangingPunct="1"/>
            <a:r>
              <a:rPr lang="en-US" sz="2000" smtClean="0"/>
              <a:t>IBM – Intelligent Miner</a:t>
            </a:r>
          </a:p>
          <a:p>
            <a:pPr lvl="1" eaLnBrk="1" hangingPunct="1"/>
            <a:r>
              <a:rPr lang="en-US" sz="2000" smtClean="0"/>
              <a:t>StatSoft – Statistica Data Miner</a:t>
            </a:r>
          </a:p>
          <a:p>
            <a:pPr lvl="1" eaLnBrk="1" hangingPunct="1"/>
            <a:r>
              <a:rPr lang="en-US" sz="2000" smtClean="0"/>
              <a:t>… many more</a:t>
            </a:r>
          </a:p>
          <a:p>
            <a:pPr eaLnBrk="1" hangingPunct="1"/>
            <a:r>
              <a:rPr lang="en-US" sz="2400" smtClean="0">
                <a:solidFill>
                  <a:srgbClr val="FF3300"/>
                </a:solidFill>
              </a:rPr>
              <a:t>Free and/or Open Source</a:t>
            </a:r>
          </a:p>
          <a:p>
            <a:pPr lvl="1" eaLnBrk="1" hangingPunct="1"/>
            <a:r>
              <a:rPr lang="en-US" sz="2000" smtClean="0"/>
              <a:t>RapidMiner</a:t>
            </a:r>
          </a:p>
          <a:p>
            <a:pPr lvl="1" eaLnBrk="1" hangingPunct="1"/>
            <a:r>
              <a:rPr lang="en-US" sz="2000" smtClean="0"/>
              <a:t>Weka</a:t>
            </a:r>
          </a:p>
          <a:p>
            <a:pPr lvl="1" eaLnBrk="1" hangingPunct="1"/>
            <a:r>
              <a:rPr lang="en-US" sz="2000" smtClean="0"/>
              <a:t>… many more</a:t>
            </a:r>
          </a:p>
        </p:txBody>
      </p:sp>
      <p:pic>
        <p:nvPicPr>
          <p:cNvPr id="118786" name="Picture 3"/>
          <p:cNvPicPr>
            <a:picLocks noChangeAspect="1" noChangeArrowheads="1"/>
          </p:cNvPicPr>
          <p:nvPr/>
        </p:nvPicPr>
        <p:blipFill>
          <a:blip r:embed="rId3"/>
          <a:srcRect/>
          <a:stretch>
            <a:fillRect/>
          </a:stretch>
        </p:blipFill>
        <p:spPr bwMode="auto">
          <a:xfrm>
            <a:off x="3886200" y="0"/>
            <a:ext cx="5257800" cy="6324600"/>
          </a:xfrm>
          <a:prstGeom prst="rect">
            <a:avLst/>
          </a:prstGeom>
          <a:noFill/>
          <a:ln w="9525">
            <a:noFill/>
            <a:miter lim="800000"/>
            <a:headEnd/>
            <a:tailEnd/>
          </a:ln>
        </p:spPr>
      </p:pic>
      <p:sp>
        <p:nvSpPr>
          <p:cNvPr id="118787" name="TextBox 4"/>
          <p:cNvSpPr txBox="1">
            <a:spLocks noChangeArrowheads="1"/>
          </p:cNvSpPr>
          <p:nvPr/>
        </p:nvSpPr>
        <p:spPr bwMode="auto">
          <a:xfrm>
            <a:off x="2971800" y="6048375"/>
            <a:ext cx="2670175" cy="276225"/>
          </a:xfrm>
          <a:prstGeom prst="rect">
            <a:avLst/>
          </a:prstGeom>
          <a:solidFill>
            <a:schemeClr val="bg1"/>
          </a:solidFill>
          <a:ln w="9525">
            <a:noFill/>
            <a:miter lim="800000"/>
            <a:headEnd/>
            <a:tailEnd/>
          </a:ln>
        </p:spPr>
        <p:txBody>
          <a:bodyPr wrap="none">
            <a:spAutoFit/>
          </a:bodyPr>
          <a:lstStyle/>
          <a:p>
            <a:pPr algn="ctr"/>
            <a:r>
              <a:rPr lang="en-US" sz="1200" b="0" i="1"/>
              <a:t>Source: KDNuggets.com, May 2009</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in MS SQL Server 2008</a:t>
            </a:r>
            <a:endParaRPr lang="en-US" dirty="0"/>
          </a:p>
        </p:txBody>
      </p:sp>
      <p:pic>
        <p:nvPicPr>
          <p:cNvPr id="120834" name="Picture 2" descr="D:\USER\Dursun\Research\Book - DSS Book 9th Edition\3 - Image Library\Fig_05.14.jpg"/>
          <p:cNvPicPr>
            <a:picLocks noChangeAspect="1" noChangeArrowheads="1"/>
          </p:cNvPicPr>
          <p:nvPr/>
        </p:nvPicPr>
        <p:blipFill>
          <a:blip r:embed="rId2"/>
          <a:srcRect/>
          <a:stretch>
            <a:fillRect/>
          </a:stretch>
        </p:blipFill>
        <p:spPr bwMode="auto">
          <a:xfrm>
            <a:off x="1752600" y="1474788"/>
            <a:ext cx="5943600" cy="4849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Myths</a:t>
            </a:r>
            <a:endParaRPr lang="en-US" dirty="0"/>
          </a:p>
        </p:txBody>
      </p:sp>
      <p:sp>
        <p:nvSpPr>
          <p:cNvPr id="121858" name="Content Placeholder 2"/>
          <p:cNvSpPr>
            <a:spLocks noGrp="1"/>
          </p:cNvSpPr>
          <p:nvPr>
            <p:ph idx="1"/>
          </p:nvPr>
        </p:nvSpPr>
        <p:spPr/>
        <p:txBody>
          <a:bodyPr/>
          <a:lstStyle/>
          <a:p>
            <a:pPr eaLnBrk="1" hangingPunct="1"/>
            <a:r>
              <a:rPr lang="en-US" smtClean="0"/>
              <a:t>Data mining …</a:t>
            </a:r>
          </a:p>
          <a:p>
            <a:pPr lvl="1" eaLnBrk="1" hangingPunct="1"/>
            <a:r>
              <a:rPr lang="en-US" smtClean="0"/>
              <a:t>provides instant solutions/predictions.</a:t>
            </a:r>
          </a:p>
          <a:p>
            <a:pPr lvl="1" eaLnBrk="1" hangingPunct="1"/>
            <a:r>
              <a:rPr lang="en-US" smtClean="0"/>
              <a:t>is not yet viable for business applications.</a:t>
            </a:r>
          </a:p>
          <a:p>
            <a:pPr lvl="1" eaLnBrk="1" hangingPunct="1"/>
            <a:r>
              <a:rPr lang="en-US" smtClean="0"/>
              <a:t>requires a separate, dedicated database.</a:t>
            </a:r>
          </a:p>
          <a:p>
            <a:pPr lvl="1" eaLnBrk="1" hangingPunct="1"/>
            <a:r>
              <a:rPr lang="en-US" smtClean="0"/>
              <a:t>can only be done by those with advanced degrees.</a:t>
            </a:r>
          </a:p>
          <a:p>
            <a:pPr lvl="1" eaLnBrk="1" hangingPunct="1"/>
            <a:r>
              <a:rPr lang="en-US" smtClean="0"/>
              <a:t>is only for large firms that have lots of customer data.</a:t>
            </a:r>
          </a:p>
          <a:p>
            <a:pPr lvl="1" eaLnBrk="1" hangingPunct="1"/>
            <a:r>
              <a:rPr lang="en-US" smtClean="0"/>
              <a:t>is another name for good-old statistics.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Common Data Mining Blunders</a:t>
            </a:r>
            <a:endParaRPr lang="en-US" dirty="0"/>
          </a:p>
        </p:txBody>
      </p:sp>
      <p:sp>
        <p:nvSpPr>
          <p:cNvPr id="123906" name="Content Placeholder 2"/>
          <p:cNvSpPr>
            <a:spLocks noGrp="1"/>
          </p:cNvSpPr>
          <p:nvPr>
            <p:ph idx="1"/>
          </p:nvPr>
        </p:nvSpPr>
        <p:spPr>
          <a:xfrm>
            <a:off x="1182688" y="1524000"/>
            <a:ext cx="7808912" cy="4800600"/>
          </a:xfrm>
        </p:spPr>
        <p:txBody>
          <a:bodyPr/>
          <a:lstStyle/>
          <a:p>
            <a:pPr marL="514350" indent="-514350" eaLnBrk="1" hangingPunct="1">
              <a:buSzPct val="80000"/>
              <a:buFont typeface="Tahoma" pitchFamily="34" charset="0"/>
              <a:buAutoNum type="arabicPeriod"/>
            </a:pPr>
            <a:r>
              <a:rPr lang="en-US" sz="2800" smtClean="0"/>
              <a:t>Selecting the wrong problem for data mining</a:t>
            </a:r>
          </a:p>
          <a:p>
            <a:pPr marL="514350" indent="-514350" eaLnBrk="1" hangingPunct="1">
              <a:buSzPct val="80000"/>
              <a:buFont typeface="Tahoma" pitchFamily="34" charset="0"/>
              <a:buAutoNum type="arabicPeriod"/>
            </a:pPr>
            <a:r>
              <a:rPr lang="en-US" sz="2800" smtClean="0"/>
              <a:t>Ignoring what your sponsor thinks data mining is and what it really can/cannot do</a:t>
            </a:r>
          </a:p>
          <a:p>
            <a:pPr marL="514350" indent="-514350" eaLnBrk="1" hangingPunct="1">
              <a:buSzPct val="80000"/>
              <a:buFont typeface="Tahoma" pitchFamily="34" charset="0"/>
              <a:buAutoNum type="arabicPeriod"/>
            </a:pPr>
            <a:r>
              <a:rPr lang="en-US" sz="2800" smtClean="0"/>
              <a:t>Not leaving sufficient time for data acquisition, selection and preparation</a:t>
            </a:r>
          </a:p>
          <a:p>
            <a:pPr marL="514350" indent="-514350" eaLnBrk="1" hangingPunct="1">
              <a:buSzPct val="80000"/>
              <a:buFont typeface="Tahoma" pitchFamily="34" charset="0"/>
              <a:buAutoNum type="arabicPeriod"/>
            </a:pPr>
            <a:r>
              <a:rPr lang="en-US" sz="2800" smtClean="0"/>
              <a:t>Looking only at aggregated results and not at individual records/predictions</a:t>
            </a:r>
          </a:p>
          <a:p>
            <a:pPr marL="514350" indent="-514350" eaLnBrk="1" hangingPunct="1">
              <a:buSzPct val="80000"/>
              <a:buFont typeface="Tahoma" pitchFamily="34" charset="0"/>
              <a:buAutoNum type="arabicPeriod"/>
            </a:pPr>
            <a:r>
              <a:rPr lang="en-US" sz="2800" smtClean="0"/>
              <a:t>Being sloppy about keeping track of the data mining procedure and results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Common Data Mining Mistakes</a:t>
            </a:r>
            <a:endParaRPr lang="en-US" dirty="0"/>
          </a:p>
        </p:txBody>
      </p:sp>
      <p:sp>
        <p:nvSpPr>
          <p:cNvPr id="125954" name="Content Placeholder 2"/>
          <p:cNvSpPr>
            <a:spLocks noGrp="1"/>
          </p:cNvSpPr>
          <p:nvPr>
            <p:ph idx="1"/>
          </p:nvPr>
        </p:nvSpPr>
        <p:spPr>
          <a:xfrm>
            <a:off x="1182688" y="1524000"/>
            <a:ext cx="7961312" cy="4800600"/>
          </a:xfrm>
        </p:spPr>
        <p:txBody>
          <a:bodyPr>
            <a:normAutofit lnSpcReduction="10000"/>
          </a:bodyPr>
          <a:lstStyle/>
          <a:p>
            <a:pPr marL="514350" indent="-514350" eaLnBrk="1" hangingPunct="1">
              <a:buSzPct val="80000"/>
              <a:buFont typeface="Tahoma" pitchFamily="34" charset="0"/>
              <a:buAutoNum type="arabicPeriod" startAt="6"/>
            </a:pPr>
            <a:r>
              <a:rPr lang="en-US" sz="2800" smtClean="0"/>
              <a:t>Ignoring suspicious (good or bad) findings and quickly moving on</a:t>
            </a:r>
          </a:p>
          <a:p>
            <a:pPr marL="514350" indent="-514350" eaLnBrk="1" hangingPunct="1">
              <a:buSzPct val="80000"/>
              <a:buFont typeface="Tahoma" pitchFamily="34" charset="0"/>
              <a:buAutoNum type="arabicPeriod" startAt="6"/>
            </a:pPr>
            <a:r>
              <a:rPr lang="en-US" sz="2800" smtClean="0"/>
              <a:t>Running mining algorithms repeatedly and blindly, without thinking about the next stage</a:t>
            </a:r>
          </a:p>
          <a:p>
            <a:pPr marL="514350" indent="-514350" eaLnBrk="1" hangingPunct="1">
              <a:buSzPct val="80000"/>
              <a:buFont typeface="Tahoma" pitchFamily="34" charset="0"/>
              <a:buAutoNum type="arabicPeriod" startAt="6"/>
            </a:pPr>
            <a:r>
              <a:rPr lang="en-US" sz="2800" smtClean="0"/>
              <a:t>Naively believing everything you are told about the data</a:t>
            </a:r>
          </a:p>
          <a:p>
            <a:pPr marL="514350" indent="-514350" eaLnBrk="1" hangingPunct="1">
              <a:buSzPct val="80000"/>
              <a:buFont typeface="Tahoma" pitchFamily="34" charset="0"/>
              <a:buAutoNum type="arabicPeriod" startAt="6"/>
            </a:pPr>
            <a:r>
              <a:rPr lang="en-US" sz="2800" smtClean="0"/>
              <a:t>Naively believing everything you are told about your own data mining analysis</a:t>
            </a:r>
          </a:p>
          <a:p>
            <a:pPr marL="514350" indent="-514350" eaLnBrk="1" hangingPunct="1">
              <a:buSzPct val="80000"/>
              <a:buFont typeface="Tahoma" pitchFamily="34" charset="0"/>
              <a:buAutoNum type="arabicPeriod" startAt="6"/>
            </a:pPr>
            <a:r>
              <a:rPr lang="en-US" sz="2800" smtClean="0"/>
              <a:t>Measuring your results differently from the way your sponsor measures them</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End of the Chapter	</a:t>
            </a:r>
            <a:endParaRPr lang="en-US" dirty="0"/>
          </a:p>
        </p:txBody>
      </p:sp>
      <p:sp>
        <p:nvSpPr>
          <p:cNvPr id="128002" name="Content Placeholder 2"/>
          <p:cNvSpPr>
            <a:spLocks noGrp="1"/>
          </p:cNvSpPr>
          <p:nvPr>
            <p:ph idx="1"/>
          </p:nvPr>
        </p:nvSpPr>
        <p:spPr/>
        <p:txBody>
          <a:bodyPr/>
          <a:lstStyle/>
          <a:p>
            <a:pPr eaLnBrk="1" hangingPunct="1"/>
            <a:endParaRPr lang="en-US" smtClean="0"/>
          </a:p>
          <a:p>
            <a:pPr eaLnBrk="1" hangingPunct="1"/>
            <a:r>
              <a:rPr lang="en-US" smtClean="0"/>
              <a:t>Questions, comments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1074" name="Picture 2" descr="cid:3287383400_2177562"/>
          <p:cNvPicPr>
            <a:picLocks noChangeAspect="1" noChangeArrowheads="1"/>
          </p:cNvPicPr>
          <p:nvPr/>
        </p:nvPicPr>
        <p:blipFill>
          <a:blip r:embed="rId3" r:link="rId4"/>
          <a:srcRect/>
          <a:stretch>
            <a:fillRect/>
          </a:stretch>
        </p:blipFill>
        <p:spPr bwMode="auto">
          <a:xfrm>
            <a:off x="1676400" y="1600200"/>
            <a:ext cx="6861175" cy="2238375"/>
          </a:xfrm>
          <a:prstGeom prst="rect">
            <a:avLst/>
          </a:prstGeom>
          <a:solidFill>
            <a:schemeClr val="hlink"/>
          </a:solidFill>
          <a:ln w="9525">
            <a:solidFill>
              <a:schemeClr val="bg1"/>
            </a:solidFill>
            <a:miter lim="800000"/>
            <a:headEnd/>
            <a:tailEnd/>
          </a:ln>
        </p:spPr>
      </p:pic>
      <p:sp>
        <p:nvSpPr>
          <p:cNvPr id="131075" name="Rectangle 3"/>
          <p:cNvSpPr>
            <a:spLocks noChangeArrowheads="1"/>
          </p:cNvSpPr>
          <p:nvPr/>
        </p:nvSpPr>
        <p:spPr bwMode="auto">
          <a:xfrm>
            <a:off x="1912938" y="3844925"/>
            <a:ext cx="6697662" cy="1314450"/>
          </a:xfrm>
          <a:prstGeom prst="rect">
            <a:avLst/>
          </a:prstGeom>
          <a:noFill/>
          <a:ln w="9525">
            <a:noFill/>
            <a:miter lim="800000"/>
            <a:headEnd/>
            <a:tailEnd/>
          </a:ln>
        </p:spPr>
        <p:txBody>
          <a:bodyPr anchor="ctr">
            <a:spAutoFit/>
          </a:bodyPr>
          <a:lstStyle/>
          <a:p>
            <a:pPr algn="ctr"/>
            <a:r>
              <a:rPr lang="en-US" sz="1600" b="0">
                <a:solidFill>
                  <a:srgbClr val="000000"/>
                </a:solidFill>
                <a:latin typeface="Arial"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131076" name="Rectangle 5"/>
          <p:cNvSpPr txBox="1">
            <a:spLocks noGrp="1" noChangeArrowheads="1"/>
          </p:cNvSpPr>
          <p:nvPr/>
        </p:nvSpPr>
        <p:spPr bwMode="auto">
          <a:xfrm>
            <a:off x="1905000" y="5410200"/>
            <a:ext cx="6858000" cy="609600"/>
          </a:xfrm>
          <a:prstGeom prst="rect">
            <a:avLst/>
          </a:prstGeom>
          <a:noFill/>
          <a:ln w="9525">
            <a:noFill/>
            <a:miter lim="800000"/>
            <a:headEnd/>
            <a:tailEnd/>
          </a:ln>
        </p:spPr>
        <p:txBody>
          <a:bodyPr anchor="b"/>
          <a:lstStyle/>
          <a:p>
            <a:pPr algn="ctr"/>
            <a:r>
              <a:rPr lang="en-US" sz="1800" b="0">
                <a:solidFill>
                  <a:srgbClr val="000000"/>
                </a:solidFill>
              </a:rPr>
              <a:t>Copyright © 2011 Pearson Education, Inc.  </a:t>
            </a:r>
          </a:p>
          <a:p>
            <a:pPr algn="ctr"/>
            <a:r>
              <a:rPr lang="en-US" sz="1800" b="0">
                <a:solidFill>
                  <a:srgbClr val="000000"/>
                </a:solidFill>
              </a:rPr>
              <a:t>Publishing as Prentice Hall</a:t>
            </a:r>
            <a:endParaRPr lang="en-US" sz="1800" b="0">
              <a:solidFill>
                <a:srgbClr val="000000"/>
              </a:solidFill>
              <a:latin typeface="Arial"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Case Study </a:t>
            </a:r>
            <a:r>
              <a:rPr lang="en-US" dirty="0" smtClean="0"/>
              <a:t>6…</a:t>
            </a:r>
            <a:endParaRPr lang="en-US" dirty="0"/>
          </a:p>
        </p:txBody>
      </p:sp>
      <p:sp>
        <p:nvSpPr>
          <p:cNvPr id="21506" name="Content Placeholder 2"/>
          <p:cNvSpPr>
            <a:spLocks noGrp="1"/>
          </p:cNvSpPr>
          <p:nvPr>
            <p:ph idx="1"/>
          </p:nvPr>
        </p:nvSpPr>
        <p:spPr/>
        <p:txBody>
          <a:bodyPr/>
          <a:lstStyle/>
          <a:p>
            <a:pPr eaLnBrk="1" hangingPunct="1">
              <a:buFont typeface="Wingdings" pitchFamily="2" charset="2"/>
              <a:buNone/>
            </a:pPr>
            <a:r>
              <a:rPr lang="en-US" dirty="0" smtClean="0">
                <a:solidFill>
                  <a:srgbClr val="FF3300"/>
                </a:solidFill>
              </a:rPr>
              <a:t>“Data Mining Goes to Hollywood!”</a:t>
            </a:r>
          </a:p>
          <a:p>
            <a:pPr eaLnBrk="1" hangingPunct="1"/>
            <a:r>
              <a:rPr lang="en-US" dirty="0" smtClean="0"/>
              <a:t>Decision situation – </a:t>
            </a:r>
          </a:p>
          <a:p>
            <a:pPr lvl="1"/>
            <a:r>
              <a:rPr lang="en-US" dirty="0" smtClean="0"/>
              <a:t>“land of hunches and wild guesses”</a:t>
            </a:r>
          </a:p>
          <a:p>
            <a:pPr lvl="1"/>
            <a:r>
              <a:rPr lang="en-US" dirty="0" smtClean="0"/>
              <a:t>“No one can tell you how a movie is going to do in the marketplace… not until the film opens in </a:t>
            </a:r>
            <a:r>
              <a:rPr lang="en-US" dirty="0"/>
              <a:t>d</a:t>
            </a:r>
            <a:r>
              <a:rPr lang="en-US" dirty="0" smtClean="0"/>
              <a:t>arkened theater and sparks fly up between the screen and the audience.”</a:t>
            </a:r>
          </a:p>
          <a:p>
            <a:pPr eaLnBrk="1" hangingPunct="1"/>
            <a:r>
              <a:rPr lang="en-US" dirty="0" smtClean="0"/>
              <a:t>Problem</a:t>
            </a:r>
          </a:p>
          <a:p>
            <a:pPr eaLnBrk="1" hangingPunct="1"/>
            <a:r>
              <a:rPr lang="en-US" dirty="0" smtClean="0"/>
              <a:t>Proposed solution</a:t>
            </a:r>
          </a:p>
          <a:p>
            <a:pPr eaLnBrk="1" hangingPunct="1"/>
            <a:r>
              <a:rPr lang="en-US" dirty="0" smtClean="0"/>
              <a:t>Results</a:t>
            </a:r>
          </a:p>
          <a:p>
            <a:pPr eaLnBrk="1" hangingPunct="1"/>
            <a:r>
              <a:rPr lang="en-US" dirty="0" smtClean="0"/>
              <a:t>Answer &amp; discuss the case questions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Mining Concepts and Definitions</a:t>
            </a:r>
            <a:br>
              <a:rPr lang="en-US" dirty="0" smtClean="0"/>
            </a:br>
            <a:r>
              <a:rPr lang="en-US" dirty="0" smtClean="0"/>
              <a:t>Why Data Mining?</a:t>
            </a:r>
            <a:endParaRPr lang="en-US" dirty="0"/>
          </a:p>
        </p:txBody>
      </p:sp>
      <p:sp>
        <p:nvSpPr>
          <p:cNvPr id="3" name="Content Placeholder 2"/>
          <p:cNvSpPr>
            <a:spLocks noGrp="1"/>
          </p:cNvSpPr>
          <p:nvPr>
            <p:ph idx="1"/>
          </p:nvPr>
        </p:nvSpPr>
        <p:spPr>
          <a:xfrm>
            <a:off x="457200" y="1600200"/>
            <a:ext cx="8686800" cy="4800600"/>
          </a:xfrm>
        </p:spPr>
        <p:txBody>
          <a:bodyPr>
            <a:normAutofit fontScale="92500" lnSpcReduction="10000"/>
          </a:bodyPr>
          <a:lstStyle/>
          <a:p>
            <a:r>
              <a:rPr lang="en-US" sz="2800" dirty="0" smtClean="0"/>
              <a:t>More intense competition at the global scale. </a:t>
            </a:r>
          </a:p>
          <a:p>
            <a:r>
              <a:rPr lang="en-US" sz="2800" dirty="0" smtClean="0"/>
              <a:t>Recognition of the value in data sources.</a:t>
            </a:r>
          </a:p>
          <a:p>
            <a:r>
              <a:rPr lang="en-US" sz="2800" dirty="0" smtClean="0"/>
              <a:t>Availability of quality data on customers, vendors, transactions, Web, etc. </a:t>
            </a:r>
          </a:p>
          <a:p>
            <a:r>
              <a:rPr lang="en-US" sz="2800" dirty="0" smtClean="0"/>
              <a:t>Consolidation and integration of data repositories into data warehouses.</a:t>
            </a:r>
          </a:p>
          <a:p>
            <a:r>
              <a:rPr lang="en-US" sz="2800" dirty="0" smtClean="0"/>
              <a:t>The exponential increase in data processing and storage capabilities; and decrease in cost. </a:t>
            </a:r>
          </a:p>
          <a:p>
            <a:r>
              <a:rPr lang="en-US" sz="2800" dirty="0" smtClean="0"/>
              <a:t>Movement toward conversion of information resources into nonphysical form.</a:t>
            </a:r>
          </a:p>
          <a:p>
            <a:endParaRPr lang="en-US" sz="2800" dirty="0"/>
          </a:p>
        </p:txBody>
      </p:sp>
    </p:spTree>
    <p:extLst>
      <p:ext uri="{BB962C8B-B14F-4D97-AF65-F5344CB8AC3E}">
        <p14:creationId xmlns:p14="http://schemas.microsoft.com/office/powerpoint/2010/main" val="38696995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Case Study 6:</a:t>
            </a:r>
            <a:r>
              <a:rPr lang="en-US" dirty="0" smtClean="0"/>
              <a:t/>
            </a:r>
            <a:br>
              <a:rPr lang="en-US" dirty="0" smtClean="0"/>
            </a:br>
            <a:r>
              <a:rPr lang="en-US" dirty="0" smtClean="0"/>
              <a:t>Data Mining Goes to Hollywood!</a:t>
            </a:r>
            <a:endParaRPr lang="en-US" dirty="0"/>
          </a:p>
        </p:txBody>
      </p:sp>
      <p:pic>
        <p:nvPicPr>
          <p:cNvPr id="23554" name="Picture 5"/>
          <p:cNvPicPr>
            <a:picLocks noChangeAspect="1" noChangeArrowheads="1"/>
          </p:cNvPicPr>
          <p:nvPr/>
        </p:nvPicPr>
        <p:blipFill>
          <a:blip r:embed="rId3"/>
          <a:srcRect/>
          <a:stretch>
            <a:fillRect/>
          </a:stretch>
        </p:blipFill>
        <p:spPr bwMode="auto">
          <a:xfrm>
            <a:off x="3657600" y="2743200"/>
            <a:ext cx="5105400" cy="3730625"/>
          </a:xfrm>
          <a:prstGeom prst="rect">
            <a:avLst/>
          </a:prstGeom>
          <a:noFill/>
          <a:ln w="9525">
            <a:noFill/>
            <a:miter lim="800000"/>
            <a:headEnd/>
            <a:tailEnd/>
          </a:ln>
        </p:spPr>
      </p:pic>
      <p:pic>
        <p:nvPicPr>
          <p:cNvPr id="23555" name="Picture 6"/>
          <p:cNvPicPr>
            <a:picLocks noChangeAspect="1" noChangeArrowheads="1"/>
          </p:cNvPicPr>
          <p:nvPr/>
        </p:nvPicPr>
        <p:blipFill>
          <a:blip r:embed="rId4"/>
          <a:srcRect/>
          <a:stretch>
            <a:fillRect/>
          </a:stretch>
        </p:blipFill>
        <p:spPr bwMode="auto">
          <a:xfrm>
            <a:off x="1066800" y="1524000"/>
            <a:ext cx="7880350" cy="1600200"/>
          </a:xfrm>
          <a:prstGeom prst="rect">
            <a:avLst/>
          </a:prstGeom>
          <a:noFill/>
          <a:ln w="9525">
            <a:noFill/>
            <a:miter lim="800000"/>
            <a:headEnd/>
            <a:tailEnd/>
          </a:ln>
        </p:spPr>
      </p:pic>
      <p:sp>
        <p:nvSpPr>
          <p:cNvPr id="12" name="TextBox 11"/>
          <p:cNvSpPr txBox="1"/>
          <p:nvPr/>
        </p:nvSpPr>
        <p:spPr>
          <a:xfrm>
            <a:off x="76200" y="2997200"/>
            <a:ext cx="1219200" cy="584200"/>
          </a:xfrm>
          <a:prstGeom prst="rect">
            <a:avLst/>
          </a:prstGeom>
          <a:noFill/>
        </p:spPr>
        <p:txBody>
          <a:bodyPr>
            <a:spAutoFit/>
          </a:bodyPr>
          <a:lstStyle/>
          <a:p>
            <a:pPr algn="ctr">
              <a:defRPr/>
            </a:pPr>
            <a:r>
              <a:rPr lang="en-US" sz="1600" b="0" dirty="0">
                <a:effectLst>
                  <a:outerShdw blurRad="38100" dist="38100" dir="2700000" algn="tl">
                    <a:srgbClr val="000000">
                      <a:alpha val="43137"/>
                    </a:srgbClr>
                  </a:outerShdw>
                </a:effectLst>
                <a:cs typeface="+mn-cs"/>
              </a:rPr>
              <a:t>Dependent Variable</a:t>
            </a:r>
          </a:p>
        </p:txBody>
      </p:sp>
      <p:cxnSp>
        <p:nvCxnSpPr>
          <p:cNvPr id="23557" name="Straight Arrow Connector 13"/>
          <p:cNvCxnSpPr>
            <a:cxnSpLocks noChangeShapeType="1"/>
            <a:stCxn id="12" idx="0"/>
          </p:cNvCxnSpPr>
          <p:nvPr/>
        </p:nvCxnSpPr>
        <p:spPr bwMode="auto">
          <a:xfrm rot="5400000" flipH="1" flipV="1">
            <a:off x="368300" y="2298700"/>
            <a:ext cx="1016000" cy="381000"/>
          </a:xfrm>
          <a:prstGeom prst="straightConnector1">
            <a:avLst/>
          </a:prstGeom>
          <a:noFill/>
          <a:ln w="9525" algn="ctr">
            <a:solidFill>
              <a:srgbClr val="0000CC"/>
            </a:solidFill>
            <a:round/>
            <a:headEnd/>
            <a:tailEnd type="arrow" w="med" len="med"/>
          </a:ln>
        </p:spPr>
      </p:cxnSp>
      <p:sp>
        <p:nvSpPr>
          <p:cNvPr id="15" name="TextBox 14"/>
          <p:cNvSpPr txBox="1"/>
          <p:nvPr/>
        </p:nvSpPr>
        <p:spPr>
          <a:xfrm>
            <a:off x="2057400" y="3530600"/>
            <a:ext cx="1371600" cy="584200"/>
          </a:xfrm>
          <a:prstGeom prst="rect">
            <a:avLst/>
          </a:prstGeom>
          <a:noFill/>
        </p:spPr>
        <p:txBody>
          <a:bodyPr>
            <a:spAutoFit/>
          </a:bodyPr>
          <a:lstStyle/>
          <a:p>
            <a:pPr algn="ctr">
              <a:defRPr/>
            </a:pPr>
            <a:r>
              <a:rPr lang="en-US" sz="1600" b="0" dirty="0">
                <a:effectLst>
                  <a:outerShdw blurRad="38100" dist="38100" dir="2700000" algn="tl">
                    <a:srgbClr val="000000">
                      <a:alpha val="43137"/>
                    </a:srgbClr>
                  </a:outerShdw>
                </a:effectLst>
                <a:cs typeface="+mn-cs"/>
              </a:rPr>
              <a:t>Independent Variables</a:t>
            </a:r>
          </a:p>
        </p:txBody>
      </p:sp>
      <p:cxnSp>
        <p:nvCxnSpPr>
          <p:cNvPr id="23559" name="Straight Arrow Connector 15"/>
          <p:cNvCxnSpPr>
            <a:cxnSpLocks noChangeShapeType="1"/>
            <a:stCxn id="15" idx="0"/>
          </p:cNvCxnSpPr>
          <p:nvPr/>
        </p:nvCxnSpPr>
        <p:spPr bwMode="auto">
          <a:xfrm rot="5400000" flipH="1" flipV="1">
            <a:off x="2971800" y="2768600"/>
            <a:ext cx="533400" cy="990600"/>
          </a:xfrm>
          <a:prstGeom prst="straightConnector1">
            <a:avLst/>
          </a:prstGeom>
          <a:noFill/>
          <a:ln w="9525" algn="ctr">
            <a:solidFill>
              <a:srgbClr val="0000CC"/>
            </a:solidFill>
            <a:round/>
            <a:headEnd/>
            <a:tailEnd type="arrow" w="med" len="med"/>
          </a:ln>
        </p:spPr>
      </p:cxnSp>
      <p:sp>
        <p:nvSpPr>
          <p:cNvPr id="18" name="TextBox 17"/>
          <p:cNvSpPr txBox="1"/>
          <p:nvPr/>
        </p:nvSpPr>
        <p:spPr>
          <a:xfrm>
            <a:off x="457200" y="4438650"/>
            <a:ext cx="2438400" cy="1200150"/>
          </a:xfrm>
          <a:prstGeom prst="rect">
            <a:avLst/>
          </a:prstGeom>
          <a:noFill/>
        </p:spPr>
        <p:txBody>
          <a:bodyPr>
            <a:spAutoFit/>
          </a:bodyPr>
          <a:lstStyle/>
          <a:p>
            <a:pPr algn="ctr">
              <a:defRPr/>
            </a:pPr>
            <a:r>
              <a:rPr lang="en-US" sz="2400" b="0" dirty="0">
                <a:solidFill>
                  <a:srgbClr val="0000CC"/>
                </a:solidFill>
                <a:effectLst>
                  <a:outerShdw blurRad="38100" dist="38100" dir="2700000" algn="tl">
                    <a:srgbClr val="000000">
                      <a:alpha val="43137"/>
                    </a:srgbClr>
                  </a:outerShdw>
                </a:effectLst>
                <a:cs typeface="+mn-cs"/>
              </a:rPr>
              <a:t>A Typical Classification Problem</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Case Study 6 :</a:t>
            </a:r>
            <a:r>
              <a:rPr lang="en-US" dirty="0" smtClean="0"/>
              <a:t/>
            </a:r>
            <a:br>
              <a:rPr lang="en-US" dirty="0" smtClean="0"/>
            </a:br>
            <a:r>
              <a:rPr lang="en-US" dirty="0" smtClean="0"/>
              <a:t>Data Mining Goes to Hollywood!</a:t>
            </a:r>
            <a:endParaRPr lang="en-US" dirty="0"/>
          </a:p>
        </p:txBody>
      </p:sp>
      <p:pic>
        <p:nvPicPr>
          <p:cNvPr id="25602" name="Picture 3"/>
          <p:cNvPicPr>
            <a:picLocks noChangeAspect="1" noChangeArrowheads="1"/>
          </p:cNvPicPr>
          <p:nvPr/>
        </p:nvPicPr>
        <p:blipFill>
          <a:blip r:embed="rId3"/>
          <a:srcRect/>
          <a:stretch>
            <a:fillRect/>
          </a:stretch>
        </p:blipFill>
        <p:spPr bwMode="auto">
          <a:xfrm>
            <a:off x="1600200" y="1600200"/>
            <a:ext cx="6553200" cy="4572000"/>
          </a:xfrm>
          <a:prstGeom prst="rect">
            <a:avLst/>
          </a:prstGeom>
          <a:noFill/>
          <a:ln w="9525">
            <a:noFill/>
            <a:miter lim="800000"/>
            <a:headEnd/>
            <a:tailEnd/>
          </a:ln>
        </p:spPr>
      </p:pic>
      <p:sp>
        <p:nvSpPr>
          <p:cNvPr id="5" name="TextBox 4"/>
          <p:cNvSpPr txBox="1"/>
          <p:nvPr/>
        </p:nvSpPr>
        <p:spPr>
          <a:xfrm>
            <a:off x="228600" y="1981200"/>
            <a:ext cx="1371600" cy="2308225"/>
          </a:xfrm>
          <a:prstGeom prst="rect">
            <a:avLst/>
          </a:prstGeom>
          <a:noFill/>
        </p:spPr>
        <p:txBody>
          <a:bodyPr>
            <a:spAutoFit/>
          </a:bodyPr>
          <a:lstStyle/>
          <a:p>
            <a:pPr algn="ctr">
              <a:defRPr/>
            </a:pPr>
            <a:r>
              <a:rPr lang="en-US" sz="2400" b="0" dirty="0">
                <a:effectLst>
                  <a:outerShdw blurRad="38100" dist="38100" dir="2700000" algn="tl">
                    <a:srgbClr val="000000">
                      <a:alpha val="43137"/>
                    </a:srgbClr>
                  </a:outerShdw>
                </a:effectLst>
                <a:cs typeface="+mn-cs"/>
              </a:rPr>
              <a:t>The DM Process Map in IBM SPSS Modeler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Case Study 6 :</a:t>
            </a:r>
            <a:r>
              <a:rPr lang="en-US" dirty="0" smtClean="0"/>
              <a:t/>
            </a:r>
            <a:br>
              <a:rPr lang="en-US" dirty="0" smtClean="0"/>
            </a:br>
            <a:r>
              <a:rPr lang="en-US" dirty="0" smtClean="0"/>
              <a:t>Data Mining Goes to Hollywood!</a:t>
            </a:r>
            <a:endParaRPr lang="en-US" dirty="0"/>
          </a:p>
        </p:txBody>
      </p:sp>
      <p:pic>
        <p:nvPicPr>
          <p:cNvPr id="27650" name="Picture 4"/>
          <p:cNvPicPr>
            <a:picLocks noChangeAspect="1" noChangeArrowheads="1"/>
          </p:cNvPicPr>
          <p:nvPr/>
        </p:nvPicPr>
        <p:blipFill>
          <a:blip r:embed="rId3"/>
          <a:srcRect/>
          <a:stretch>
            <a:fillRect/>
          </a:stretch>
        </p:blipFill>
        <p:spPr bwMode="auto">
          <a:xfrm>
            <a:off x="533400" y="1752600"/>
            <a:ext cx="8378825"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Data Mining Concepts and Definitions</a:t>
            </a:r>
            <a:br>
              <a:rPr lang="en-US" dirty="0" smtClean="0"/>
            </a:br>
            <a:r>
              <a:rPr lang="en-US" dirty="0" smtClean="0"/>
              <a:t>Why Data Mining?</a:t>
            </a:r>
            <a:endParaRPr lang="en-US" dirty="0"/>
          </a:p>
        </p:txBody>
      </p:sp>
      <p:sp>
        <p:nvSpPr>
          <p:cNvPr id="29698" name="Content Placeholder 2"/>
          <p:cNvSpPr>
            <a:spLocks noGrp="1"/>
          </p:cNvSpPr>
          <p:nvPr>
            <p:ph idx="1"/>
          </p:nvPr>
        </p:nvSpPr>
        <p:spPr>
          <a:xfrm>
            <a:off x="1182688" y="1524000"/>
            <a:ext cx="7961312" cy="4800600"/>
          </a:xfrm>
        </p:spPr>
        <p:txBody>
          <a:bodyPr>
            <a:normAutofit fontScale="92500" lnSpcReduction="10000"/>
          </a:bodyPr>
          <a:lstStyle/>
          <a:p>
            <a:pPr eaLnBrk="1" hangingPunct="1"/>
            <a:r>
              <a:rPr lang="en-US" sz="2800" smtClean="0"/>
              <a:t>More intense competition at the global scale </a:t>
            </a:r>
          </a:p>
          <a:p>
            <a:pPr eaLnBrk="1" hangingPunct="1"/>
            <a:r>
              <a:rPr lang="en-US" sz="2800" smtClean="0"/>
              <a:t>Recognition of the value in data sources</a:t>
            </a:r>
          </a:p>
          <a:p>
            <a:pPr eaLnBrk="1" hangingPunct="1"/>
            <a:r>
              <a:rPr lang="en-US" sz="2800" smtClean="0"/>
              <a:t>Availability of quality data on customers, vendors, transactions, Web, etc. </a:t>
            </a:r>
          </a:p>
          <a:p>
            <a:pPr eaLnBrk="1" hangingPunct="1"/>
            <a:r>
              <a:rPr lang="en-US" sz="2800" smtClean="0"/>
              <a:t>Consolidation and integration of data repositories into data warehouses</a:t>
            </a:r>
          </a:p>
          <a:p>
            <a:pPr eaLnBrk="1" hangingPunct="1"/>
            <a:r>
              <a:rPr lang="en-US" sz="2800" smtClean="0"/>
              <a:t>The exponential increase in data processing and storage capabilities; and decrease in cost</a:t>
            </a:r>
          </a:p>
          <a:p>
            <a:pPr eaLnBrk="1" hangingPunct="1"/>
            <a:r>
              <a:rPr lang="en-US" sz="2800" smtClean="0"/>
              <a:t>Movement toward conversion of information resources into nonphysical form</a:t>
            </a:r>
          </a:p>
          <a:p>
            <a:pPr eaLnBrk="1" hangingPunct="1"/>
            <a:endParaRPr 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Definition of Data Mining</a:t>
            </a:r>
            <a:endParaRPr lang="en-US" dirty="0"/>
          </a:p>
        </p:txBody>
      </p:sp>
      <p:sp>
        <p:nvSpPr>
          <p:cNvPr id="31746" name="Content Placeholder 2"/>
          <p:cNvSpPr>
            <a:spLocks noGrp="1"/>
          </p:cNvSpPr>
          <p:nvPr>
            <p:ph idx="1"/>
          </p:nvPr>
        </p:nvSpPr>
        <p:spPr>
          <a:xfrm>
            <a:off x="1182688" y="1524000"/>
            <a:ext cx="7961312" cy="4800600"/>
          </a:xfrm>
        </p:spPr>
        <p:txBody>
          <a:bodyPr/>
          <a:lstStyle/>
          <a:p>
            <a:pPr eaLnBrk="1" hangingPunct="1"/>
            <a:r>
              <a:rPr lang="en-US" sz="2800" smtClean="0"/>
              <a:t>The nontrivial process of identifying valid, novel, potentially useful, and ultimately understandable patterns in data stored in structured databases</a:t>
            </a:r>
            <a:r>
              <a:rPr lang="en-US" sz="2800" i="1" smtClean="0"/>
              <a:t>           </a:t>
            </a:r>
            <a:r>
              <a:rPr lang="en-US" sz="2000" i="1" smtClean="0"/>
              <a:t>- Fayyad et al., (1996)</a:t>
            </a:r>
            <a:endParaRPr lang="en-US" sz="1600" smtClean="0"/>
          </a:p>
          <a:p>
            <a:pPr eaLnBrk="1" hangingPunct="1"/>
            <a:r>
              <a:rPr lang="en-US" sz="2800" u="sng" smtClean="0"/>
              <a:t>Keywords in this definition</a:t>
            </a:r>
            <a:r>
              <a:rPr lang="en-US" sz="2800" smtClean="0"/>
              <a:t>: Process, nontrivial, valid, novel, potentially useful, understandable</a:t>
            </a:r>
          </a:p>
          <a:p>
            <a:pPr eaLnBrk="1" hangingPunct="1"/>
            <a:r>
              <a:rPr lang="en-US" sz="2800" smtClean="0"/>
              <a:t>Data mining: a misnomer?</a:t>
            </a:r>
          </a:p>
          <a:p>
            <a:pPr eaLnBrk="1" hangingPunct="1"/>
            <a:r>
              <a:rPr lang="en-US" sz="2800" smtClean="0"/>
              <a:t>Other names: knowledge extraction, pattern analysis, knowledge discovery, information harvesting, pattern searching, data dredging</a:t>
            </a:r>
          </a:p>
          <a:p>
            <a:pPr eaLnBrk="1" hangingPunct="1"/>
            <a:endParaRPr lang="en-US" sz="2800" smtClean="0"/>
          </a:p>
        </p:txBody>
      </p:sp>
      <p:pic>
        <p:nvPicPr>
          <p:cNvPr id="31747" name="Picture 3" descr="C:\Users\Dursun\AppData\Local\Microsoft\Windows\Temporary Internet Files\Content.IE5\P2EGSQWA\MCj02871280000[1].wmf"/>
          <p:cNvPicPr>
            <a:picLocks noChangeAspect="1" noChangeArrowheads="1"/>
          </p:cNvPicPr>
          <p:nvPr/>
        </p:nvPicPr>
        <p:blipFill>
          <a:blip r:embed="rId3"/>
          <a:srcRect/>
          <a:stretch>
            <a:fillRect/>
          </a:stretch>
        </p:blipFill>
        <p:spPr bwMode="auto">
          <a:xfrm>
            <a:off x="7359650" y="152400"/>
            <a:ext cx="1250950" cy="1219200"/>
          </a:xfrm>
          <a:prstGeom prst="rect">
            <a:avLst/>
          </a:prstGeom>
          <a:noFill/>
          <a:ln w="9525">
            <a:noFill/>
            <a:miter lim="800000"/>
            <a:headEnd/>
            <a:tailEnd/>
          </a:ln>
        </p:spPr>
      </p:pic>
      <p:pic>
        <p:nvPicPr>
          <p:cNvPr id="31748" name="Picture 5" descr="C:\Users\Dursun\AppData\Local\Microsoft\Windows\Temporary Internet Files\Content.IE5\JYCNXBSC\MCj03702060000[1].wmf"/>
          <p:cNvPicPr>
            <a:picLocks noChangeAspect="1" noChangeArrowheads="1"/>
          </p:cNvPicPr>
          <p:nvPr/>
        </p:nvPicPr>
        <p:blipFill>
          <a:blip r:embed="rId4"/>
          <a:srcRect/>
          <a:stretch>
            <a:fillRect/>
          </a:stretch>
        </p:blipFill>
        <p:spPr bwMode="auto">
          <a:xfrm>
            <a:off x="152400" y="2133600"/>
            <a:ext cx="1074738"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764462" cy="1044575"/>
          </a:xfrm>
        </p:spPr>
        <p:txBody>
          <a:bodyPr>
            <a:normAutofit fontScale="90000"/>
          </a:bodyPr>
          <a:lstStyle/>
          <a:p>
            <a:pPr eaLnBrk="1" hangingPunct="1">
              <a:defRPr/>
            </a:pPr>
            <a:r>
              <a:rPr lang="en-US" dirty="0" smtClean="0"/>
              <a:t>Data Mining at the Intersection of Many Disciplines</a:t>
            </a:r>
            <a:endParaRPr lang="en-US" dirty="0"/>
          </a:p>
        </p:txBody>
      </p:sp>
      <p:pic>
        <p:nvPicPr>
          <p:cNvPr id="33794" name="Picture 3"/>
          <p:cNvPicPr>
            <a:picLocks noChangeAspect="1" noChangeArrowheads="1"/>
          </p:cNvPicPr>
          <p:nvPr/>
        </p:nvPicPr>
        <p:blipFill>
          <a:blip r:embed="rId3"/>
          <a:srcRect/>
          <a:stretch>
            <a:fillRect/>
          </a:stretch>
        </p:blipFill>
        <p:spPr bwMode="auto">
          <a:xfrm>
            <a:off x="1905000" y="1447800"/>
            <a:ext cx="54102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nsBigDataTheme">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KensBigDataTheme" id="{4770065E-AE96-4B8A-AF01-2C959EE41C9D}" vid="{CF47AB5F-E934-4573-A2DF-FBC911A1734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KensBigDataTheme</Template>
  <TotalTime>6986</TotalTime>
  <Words>2920</Words>
  <Application>Microsoft Office PowerPoint</Application>
  <PresentationFormat>On-screen Show (4:3)</PresentationFormat>
  <Paragraphs>502</Paragraphs>
  <Slides>62</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Corbel</vt:lpstr>
      <vt:lpstr>Symbol</vt:lpstr>
      <vt:lpstr>Tahoma</vt:lpstr>
      <vt:lpstr>Times New Roman</vt:lpstr>
      <vt:lpstr>Wingdings</vt:lpstr>
      <vt:lpstr>KensBigDataTheme</vt:lpstr>
      <vt:lpstr>PowerPoint Presentation</vt:lpstr>
      <vt:lpstr>Learning Objectives</vt:lpstr>
      <vt:lpstr>Learning Objectives</vt:lpstr>
      <vt:lpstr>Opening Vignette…</vt:lpstr>
      <vt:lpstr>Questions for the Opening Vignette</vt:lpstr>
      <vt:lpstr>Data Mining Concepts and Definitions Why Data Mining?</vt:lpstr>
      <vt:lpstr>Data Mining Concepts and Definitions Why Data Mining?</vt:lpstr>
      <vt:lpstr>Definition of Data Mining</vt:lpstr>
      <vt:lpstr>Data Mining at the Intersection of Many Disciplines</vt:lpstr>
      <vt:lpstr>Data Mining Characteristics/Objectives</vt:lpstr>
      <vt:lpstr>Data in Data Mining</vt:lpstr>
      <vt:lpstr>What Does DM Do?  How Does it Work?</vt:lpstr>
      <vt:lpstr>A Taxonomy for Data Mining Tasks</vt:lpstr>
      <vt:lpstr>Other Data Mining Tasks</vt:lpstr>
      <vt:lpstr>Data Mining Applications</vt:lpstr>
      <vt:lpstr>Data Mining Applications (cont.)</vt:lpstr>
      <vt:lpstr>Data Mining Applications (cont.)</vt:lpstr>
      <vt:lpstr>Data Mining Applications (cont.)</vt:lpstr>
      <vt:lpstr>Data Mining Process</vt:lpstr>
      <vt:lpstr>Data Mining Process</vt:lpstr>
      <vt:lpstr>Data Mining Process: CRISP-DM</vt:lpstr>
      <vt:lpstr>Data Mining Process: CRISP-DM</vt:lpstr>
      <vt:lpstr>Data Preparation – A Critical DM Task</vt:lpstr>
      <vt:lpstr>Data Mining Process: SEMMA</vt:lpstr>
      <vt:lpstr>Data Mining Methods: Classification</vt:lpstr>
      <vt:lpstr>Assessment Methods for Classification</vt:lpstr>
      <vt:lpstr>Estimation Methodologies for Classification</vt:lpstr>
      <vt:lpstr>Classification Techniques</vt:lpstr>
      <vt:lpstr>Decision Trees</vt:lpstr>
      <vt:lpstr>Decision Trees </vt:lpstr>
      <vt:lpstr>Decision Trees</vt:lpstr>
      <vt:lpstr>Cluster Analysis for Data Mining</vt:lpstr>
      <vt:lpstr>Cluster Analysis for Data Mining</vt:lpstr>
      <vt:lpstr>Cluster Analysis for Data Mining</vt:lpstr>
      <vt:lpstr>Cluster Analysis for Data Mining</vt:lpstr>
      <vt:lpstr>Cluster Analysis for Data Mining</vt:lpstr>
      <vt:lpstr>Cluster Analysis for Data Mining -  k-Means Clustering Algorithm</vt:lpstr>
      <vt:lpstr>Association Rule Mining</vt:lpstr>
      <vt:lpstr>Association Rule Mining</vt:lpstr>
      <vt:lpstr>Association Rule Mining</vt:lpstr>
      <vt:lpstr>Association Rule Mining</vt:lpstr>
      <vt:lpstr>Association Rule Mining</vt:lpstr>
      <vt:lpstr>Association Rule Mining</vt:lpstr>
      <vt:lpstr>Association Rule Mining</vt:lpstr>
      <vt:lpstr>Artificial Neural Networks  for Data Mining</vt:lpstr>
      <vt:lpstr>Biological versus Artificial Neural Networks</vt:lpstr>
      <vt:lpstr>Elements/Concepts of ANN</vt:lpstr>
      <vt:lpstr>Regression Analysis</vt:lpstr>
      <vt:lpstr>Arachnophobia???</vt:lpstr>
      <vt:lpstr>Experiment Results: Regression</vt:lpstr>
      <vt:lpstr>What is your PersonicX Cluster?</vt:lpstr>
      <vt:lpstr>Data Mining  Software</vt:lpstr>
      <vt:lpstr>Data Mining in MS SQL Server 2008</vt:lpstr>
      <vt:lpstr>Data Mining Myths</vt:lpstr>
      <vt:lpstr>Common Data Mining Blunders</vt:lpstr>
      <vt:lpstr>Common Data Mining Mistakes</vt:lpstr>
      <vt:lpstr>End of the Chapter </vt:lpstr>
      <vt:lpstr>PowerPoint Presentation</vt:lpstr>
      <vt:lpstr>Case Study 6…</vt:lpstr>
      <vt:lpstr>Case Study 6: Data Mining Goes to Hollywood!</vt:lpstr>
      <vt:lpstr>Case Study 6 : Data Mining Goes to Hollywood!</vt:lpstr>
      <vt:lpstr>Case Study 6 : Data Mining Goes to Hollywood!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Ken Armstrong</cp:lastModifiedBy>
  <cp:revision>246</cp:revision>
  <cp:lastPrinted>2000-12-01T14:01:59Z</cp:lastPrinted>
  <dcterms:created xsi:type="dcterms:W3CDTF">1998-03-18T21:58:50Z</dcterms:created>
  <dcterms:modified xsi:type="dcterms:W3CDTF">2015-04-14T14:28:42Z</dcterms:modified>
</cp:coreProperties>
</file>