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48"/>
  </p:notesMasterIdLst>
  <p:handoutMasterIdLst>
    <p:handoutMasterId r:id="rId49"/>
  </p:handoutMasterIdLst>
  <p:sldIdLst>
    <p:sldId id="364" r:id="rId2"/>
    <p:sldId id="384" r:id="rId3"/>
    <p:sldId id="472" r:id="rId4"/>
    <p:sldId id="391" r:id="rId5"/>
    <p:sldId id="473" r:id="rId6"/>
    <p:sldId id="474" r:id="rId7"/>
    <p:sldId id="475" r:id="rId8"/>
    <p:sldId id="476" r:id="rId9"/>
    <p:sldId id="477" r:id="rId10"/>
    <p:sldId id="479" r:id="rId11"/>
    <p:sldId id="480" r:id="rId12"/>
    <p:sldId id="481" r:id="rId13"/>
    <p:sldId id="482" r:id="rId14"/>
    <p:sldId id="483" r:id="rId15"/>
    <p:sldId id="513" r:id="rId16"/>
    <p:sldId id="511" r:id="rId17"/>
    <p:sldId id="484" r:id="rId18"/>
    <p:sldId id="490" r:id="rId19"/>
    <p:sldId id="491" r:id="rId20"/>
    <p:sldId id="492" r:id="rId21"/>
    <p:sldId id="493" r:id="rId22"/>
    <p:sldId id="494" r:id="rId23"/>
    <p:sldId id="495" r:id="rId24"/>
    <p:sldId id="512" r:id="rId25"/>
    <p:sldId id="497" r:id="rId26"/>
    <p:sldId id="498" r:id="rId27"/>
    <p:sldId id="500" r:id="rId28"/>
    <p:sldId id="499" r:id="rId29"/>
    <p:sldId id="501" r:id="rId30"/>
    <p:sldId id="521" r:id="rId31"/>
    <p:sldId id="514" r:id="rId32"/>
    <p:sldId id="502" r:id="rId33"/>
    <p:sldId id="503" r:id="rId34"/>
    <p:sldId id="504" r:id="rId35"/>
    <p:sldId id="505" r:id="rId36"/>
    <p:sldId id="506" r:id="rId37"/>
    <p:sldId id="507" r:id="rId38"/>
    <p:sldId id="515" r:id="rId39"/>
    <p:sldId id="519" r:id="rId40"/>
    <p:sldId id="518" r:id="rId41"/>
    <p:sldId id="517" r:id="rId42"/>
    <p:sldId id="516" r:id="rId43"/>
    <p:sldId id="520" r:id="rId44"/>
    <p:sldId id="508" r:id="rId45"/>
    <p:sldId id="509" r:id="rId46"/>
    <p:sldId id="47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e Stephen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E08"/>
    <a:srgbClr val="0000FF"/>
    <a:srgbClr val="0000CC"/>
    <a:srgbClr val="FF3300"/>
    <a:srgbClr val="CC3300"/>
    <a:srgbClr val="FFA827"/>
    <a:srgbClr val="BE6A0E"/>
    <a:srgbClr val="EE8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4667" autoAdjust="0"/>
  </p:normalViewPr>
  <p:slideViewPr>
    <p:cSldViewPr>
      <p:cViewPr varScale="1">
        <p:scale>
          <a:sx n="96" d="100"/>
          <a:sy n="96" d="100"/>
        </p:scale>
        <p:origin x="8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684107B-8323-42D7-B66D-DB3DF20D0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26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511581B-1C6D-465D-BD14-B30BA8A7E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5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63D87-B228-4334-BE3C-7AC923A87730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469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C3EE2-C435-481D-A3A8-E1DECB8C4C48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6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24EBF-4573-4C24-B1EF-FBEEE60B1A7C}" type="slidenum">
              <a:rPr lang="en-US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12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65A99-E241-40BC-BC0B-F6D0CC64F488}" type="slidenum">
              <a:rPr lang="en-US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6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421F2-8797-4ED2-AF0B-9454E03EC084}" type="slidenum">
              <a:rPr lang="en-US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2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C9CB9-AFB2-4E54-8DDC-A52E21EDBBE0}" type="slidenum">
              <a:rPr lang="en-US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88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C9CB9-AFB2-4E54-8DDC-A52E21EDBBE0}" type="slidenum">
              <a:rPr lang="en-US" smtClean="0">
                <a:cs typeface="Arial" charset="0"/>
              </a:rPr>
              <a:pPr/>
              <a:t>16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68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CD6B8-F520-41CF-8CEC-71BD42CA96AE}" type="slidenum">
              <a:rPr lang="en-US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31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6CA6F-8BFD-4502-A601-D3AB4D5027D7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983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TD </a:t>
            </a:r>
            <a:r>
              <a:rPr lang="en-US" smtClean="0"/>
              <a:t>Term-Document Matrix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28FE4-58BB-4B72-A266-CF655D521C2D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81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AFFCA-2EDD-4CA1-88F7-826A1B444D53}" type="slidenum">
              <a:rPr lang="en-US" smtClean="0">
                <a:cs typeface="Arial" charset="0"/>
              </a:rPr>
              <a:pPr/>
              <a:t>20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5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AB193-F572-4533-9654-49E4F9C6DE86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0677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6DE7AB-6934-4E7C-9A2A-9A7D5A3864CD}" type="slidenum">
              <a:rPr lang="en-US" smtClean="0">
                <a:cs typeface="Arial" charset="0"/>
              </a:rPr>
              <a:pPr/>
              <a:t>21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59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17C1E-42A7-44DC-80CB-4390A5D710E3}" type="slidenum">
              <a:rPr lang="en-US" smtClean="0">
                <a:cs typeface="Arial" charset="0"/>
              </a:rPr>
              <a:pPr/>
              <a:t>22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7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49FF4-C54B-46EA-97A7-076047AA347C}" type="slidenum">
              <a:rPr lang="en-US" smtClean="0">
                <a:cs typeface="Arial" charset="0"/>
              </a:rPr>
              <a:pPr/>
              <a:t>23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43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3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DAEC9-26E4-4F14-9565-16E5086C211F}" type="slidenum">
              <a:rPr lang="en-US" smtClean="0">
                <a:cs typeface="Arial" charset="0"/>
              </a:rPr>
              <a:pPr/>
              <a:t>25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63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09889-8E8B-4D54-B129-40EC3A3AC93C}" type="slidenum">
              <a:rPr lang="en-US" smtClean="0">
                <a:cs typeface="Arial" charset="0"/>
              </a:rPr>
              <a:pPr/>
              <a:t>26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27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FD703-03A7-45FB-A7D4-EAEBAA06F331}" type="slidenum">
              <a:rPr lang="en-US" smtClean="0">
                <a:cs typeface="Arial" charset="0"/>
              </a:rPr>
              <a:pPr/>
              <a:t>27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48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8B0304-0503-46F0-90D5-3E4E25F27B80}" type="slidenum">
              <a:rPr lang="en-US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13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67CC02-7907-4FB6-8D44-722059075675}" type="slidenum">
              <a:rPr lang="en-US" smtClean="0">
                <a:cs typeface="Arial" charset="0"/>
              </a:rPr>
              <a:pPr/>
              <a:t>29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26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461963-2B7B-465E-803A-3AB27F058597}" type="slidenum">
              <a:rPr lang="en-US" smtClean="0">
                <a:cs typeface="Arial" charset="0"/>
              </a:rPr>
              <a:pPr/>
              <a:t>32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7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F7BE2E-7225-4737-BA9C-ABF4763AE7D5}" type="slidenum">
              <a:rPr lang="en-US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7287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D24C8-41AC-4B57-8FB3-21C016677EEC}" type="slidenum">
              <a:rPr lang="en-US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19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FB16A-4E15-467E-9B7F-092BFC134EFE}" type="slidenum">
              <a:rPr lang="en-US" smtClean="0">
                <a:cs typeface="Arial" charset="0"/>
              </a:rPr>
              <a:pPr/>
              <a:t>34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75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34072-8420-49DF-AC81-8CFF98B64DFB}" type="slidenum">
              <a:rPr lang="en-US" smtClean="0">
                <a:cs typeface="Arial" charset="0"/>
              </a:rPr>
              <a:pPr/>
              <a:t>35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42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05E6E-98B3-430E-9637-8C979CED8E21}" type="slidenum">
              <a:rPr lang="en-US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856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C6D51-5D9A-4857-BE63-4FEA05F52BF0}" type="slidenum">
              <a:rPr lang="en-US" smtClean="0">
                <a:cs typeface="Arial" charset="0"/>
              </a:rPr>
              <a:pPr/>
              <a:t>37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2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0BB19-1F8D-448E-9FEA-B163470DD855}" type="slidenum">
              <a:rPr lang="en-US" smtClean="0">
                <a:cs typeface="Arial" charset="0"/>
              </a:rPr>
              <a:pPr/>
              <a:t>44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204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B815D-9125-494E-9384-CDC34608C8EE}" type="slidenum">
              <a:rPr lang="en-US" smtClean="0">
                <a:cs typeface="Arial" charset="0"/>
              </a:rPr>
              <a:pPr/>
              <a:t>45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36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A79B9-B2F3-433F-89EA-3F1534B6138B}" type="slidenum">
              <a:rPr lang="en-US" smtClean="0">
                <a:cs typeface="Arial" charset="0"/>
              </a:rPr>
              <a:pPr/>
              <a:t>46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4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86572-81CB-4996-9F79-DB59F11413EE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9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26853-DBA3-4C9A-8D66-2E7E6F76D86F}" type="slidenum">
              <a:rPr lang="en-US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9257C9-36BD-4227-A917-6988D1B11E9A}" type="slidenum">
              <a:rPr lang="en-US" smtClean="0">
                <a:cs typeface="Arial" charset="0"/>
              </a:rPr>
              <a:pPr/>
              <a:t>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8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152ED-FC6D-4829-983F-408EEE285628}" type="slidenum">
              <a:rPr lang="en-US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21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B3606-912C-4BB6-A5BF-D449C6549F3D}" type="slidenum">
              <a:rPr lang="en-US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64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13107-D968-48CA-A951-F87FBEAE4F5E}" type="slidenum">
              <a:rPr lang="en-US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14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77266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2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5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6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40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43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3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990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95400"/>
            <a:ext cx="7704667" cy="4704416"/>
          </a:xfrm>
        </p:spPr>
        <p:txBody>
          <a:bodyPr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7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2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4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7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7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1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8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733800"/>
            <a:ext cx="78486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/>
              <a:t>Chapter 5:</a:t>
            </a:r>
          </a:p>
          <a:p>
            <a:pPr eaLnBrk="1" hangingPunct="1">
              <a:defRPr/>
            </a:pPr>
            <a:r>
              <a:rPr lang="en-US" sz="4000" b="1" dirty="0" smtClean="0"/>
              <a:t>Text and Web Mining</a:t>
            </a:r>
            <a:endParaRPr lang="en-US" sz="4000" b="1" dirty="0">
              <a:solidFill>
                <a:srgbClr val="F85E08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-728436" y="271660"/>
            <a:ext cx="9262836" cy="3488266"/>
          </a:xfrm>
        </p:spPr>
        <p:txBody>
          <a:bodyPr/>
          <a:lstStyle/>
          <a:p>
            <a:r>
              <a:rPr lang="en-US" dirty="0" smtClean="0"/>
              <a:t>IDC 3931 – Big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800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 smtClean="0"/>
              <a:t>Structuring a collection of text</a:t>
            </a:r>
          </a:p>
          <a:p>
            <a:pPr lvl="1" eaLnBrk="1" hangingPunct="1"/>
            <a:r>
              <a:rPr lang="en-US" sz="2400" dirty="0" smtClean="0">
                <a:solidFill>
                  <a:srgbClr val="FF3300"/>
                </a:solidFill>
              </a:rPr>
              <a:t>Old approach</a:t>
            </a:r>
            <a:r>
              <a:rPr lang="en-US" sz="2400" dirty="0" smtClean="0"/>
              <a:t>: bag-of-words</a:t>
            </a:r>
          </a:p>
          <a:p>
            <a:pPr lvl="1" eaLnBrk="1" hangingPunct="1"/>
            <a:r>
              <a:rPr lang="en-US" sz="2400" dirty="0" smtClean="0">
                <a:solidFill>
                  <a:srgbClr val="FF3300"/>
                </a:solidFill>
              </a:rPr>
              <a:t>New approach</a:t>
            </a:r>
            <a:r>
              <a:rPr lang="en-US" sz="2400" dirty="0" smtClean="0"/>
              <a:t>: natural language processing</a:t>
            </a:r>
          </a:p>
          <a:p>
            <a:pPr eaLnBrk="1" hangingPunct="1"/>
            <a:r>
              <a:rPr lang="en-US" sz="2800" dirty="0" smtClean="0"/>
              <a:t>NLP is </a:t>
            </a:r>
          </a:p>
          <a:p>
            <a:pPr lvl="1" eaLnBrk="1" hangingPunct="1"/>
            <a:r>
              <a:rPr lang="en-US" sz="2400" dirty="0" smtClean="0"/>
              <a:t>a very important concept in text mining.</a:t>
            </a:r>
          </a:p>
          <a:p>
            <a:pPr lvl="1" eaLnBrk="1" hangingPunct="1"/>
            <a:r>
              <a:rPr lang="en-US" sz="2400" dirty="0" smtClean="0"/>
              <a:t>a subfield of artificial intelligence and computational linguistics.</a:t>
            </a:r>
          </a:p>
          <a:p>
            <a:pPr lvl="1" eaLnBrk="1" hangingPunct="1"/>
            <a:r>
              <a:rPr lang="en-US" sz="2400" dirty="0" smtClean="0"/>
              <a:t>the study of "understanding" the natural human language.</a:t>
            </a:r>
          </a:p>
          <a:p>
            <a:pPr eaLnBrk="1" hangingPunct="1"/>
            <a:r>
              <a:rPr lang="en-US" sz="2800" dirty="0" smtClean="0"/>
              <a:t>Syntax versus semantics based text mining</a:t>
            </a:r>
          </a:p>
          <a:p>
            <a:pPr lvl="1"/>
            <a:r>
              <a:rPr lang="en-US" dirty="0" smtClean="0"/>
              <a:t>Word counting vs. understanding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What is “Understanding” ?</a:t>
            </a:r>
          </a:p>
          <a:p>
            <a:pPr lvl="1" eaLnBrk="1" hangingPunct="1"/>
            <a:r>
              <a:rPr lang="en-US" sz="2400" dirty="0" smtClean="0"/>
              <a:t>Human understands, what about computers?</a:t>
            </a:r>
          </a:p>
          <a:p>
            <a:pPr lvl="1" eaLnBrk="1" hangingPunct="1"/>
            <a:r>
              <a:rPr lang="en-US" sz="2400" dirty="0" smtClean="0"/>
              <a:t>Natural language is vague, context driven </a:t>
            </a:r>
          </a:p>
          <a:p>
            <a:pPr lvl="1" eaLnBrk="1" hangingPunct="1"/>
            <a:r>
              <a:rPr lang="en-US" sz="2400" dirty="0" smtClean="0"/>
              <a:t>True understanding requires extensive knowledge of a topic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>
                <a:solidFill>
                  <a:srgbClr val="FF3300"/>
                </a:solidFill>
              </a:rPr>
              <a:t>Can/will computers ever understand natural language the same/accurate way we do</a:t>
            </a:r>
            <a:r>
              <a:rPr lang="en-US" sz="2400" dirty="0" smtClean="0"/>
              <a:t>?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1182688" y="1066800"/>
            <a:ext cx="7961312" cy="52578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2800" dirty="0" smtClean="0"/>
              <a:t>Challenges in NLP</a:t>
            </a:r>
          </a:p>
          <a:p>
            <a:pPr lvl="1" eaLnBrk="1" hangingPunct="1"/>
            <a:r>
              <a:rPr lang="en-US" sz="2400" b="1" dirty="0" smtClean="0"/>
              <a:t>Part-of-speech tagging </a:t>
            </a:r>
            <a:r>
              <a:rPr lang="en-US" sz="2400" dirty="0" smtClean="0"/>
              <a:t>- is a word used as a verb/noun/adjective? It depends on how/where it is used. “Fire” in “The big fire truck.”</a:t>
            </a:r>
          </a:p>
          <a:p>
            <a:pPr lvl="1" eaLnBrk="1" hangingPunct="1"/>
            <a:r>
              <a:rPr lang="en-US" sz="2400" b="1" dirty="0" smtClean="0"/>
              <a:t>Text segmentation </a:t>
            </a:r>
            <a:r>
              <a:rPr lang="en-US" sz="2400" dirty="0" smtClean="0"/>
              <a:t>– some written languages (Chinese/Japanese/Thai – places with good food) do not have single word boundaries. </a:t>
            </a:r>
          </a:p>
          <a:p>
            <a:pPr lvl="1" eaLnBrk="1" hangingPunct="1"/>
            <a:r>
              <a:rPr lang="en-US" sz="2400" b="1" dirty="0" smtClean="0"/>
              <a:t>Slang</a:t>
            </a:r>
            <a:r>
              <a:rPr lang="en-US" sz="2400" dirty="0" smtClean="0"/>
              <a:t>/Urban Dictionary: I’m </a:t>
            </a:r>
            <a:r>
              <a:rPr lang="en-US" sz="2400" dirty="0" err="1" smtClean="0"/>
              <a:t>gonna</a:t>
            </a:r>
            <a:r>
              <a:rPr lang="en-US" sz="2400" dirty="0" smtClean="0"/>
              <a:t> do this.</a:t>
            </a:r>
          </a:p>
          <a:p>
            <a:pPr lvl="1" eaLnBrk="1" hangingPunct="1"/>
            <a:r>
              <a:rPr lang="en-US" sz="2400" b="1" dirty="0" smtClean="0"/>
              <a:t>Word sense disambiguation</a:t>
            </a:r>
            <a:r>
              <a:rPr lang="en-US" sz="2400" dirty="0" smtClean="0"/>
              <a:t> - words have more than one meaning</a:t>
            </a:r>
          </a:p>
          <a:p>
            <a:pPr lvl="1" eaLnBrk="1" hangingPunct="1"/>
            <a:r>
              <a:rPr lang="en-US" sz="2400" b="1" dirty="0" smtClean="0"/>
              <a:t>Syntax ambiguity </a:t>
            </a:r>
            <a:r>
              <a:rPr lang="en-US" sz="2400" dirty="0" smtClean="0"/>
              <a:t>– Fido saw the man on the mountain with a telescope.</a:t>
            </a:r>
          </a:p>
          <a:p>
            <a:pPr lvl="1" eaLnBrk="1" hangingPunct="1"/>
            <a:r>
              <a:rPr lang="en-US" sz="2400" b="1" dirty="0" smtClean="0"/>
              <a:t>Imperfect or irregular input </a:t>
            </a:r>
            <a:r>
              <a:rPr lang="en-US" sz="2400" dirty="0" smtClean="0"/>
              <a:t>– foreign or regional accents, vocal impediments</a:t>
            </a:r>
          </a:p>
          <a:p>
            <a:pPr lvl="1" eaLnBrk="1" hangingPunct="1"/>
            <a:r>
              <a:rPr lang="en-US" sz="2400" b="1" dirty="0" smtClean="0"/>
              <a:t>Speech acts </a:t>
            </a:r>
            <a:r>
              <a:rPr lang="en-US" sz="2400" dirty="0" smtClean="0"/>
              <a:t>– The word “Pass”</a:t>
            </a:r>
          </a:p>
          <a:p>
            <a:pPr lvl="2"/>
            <a:r>
              <a:rPr lang="en-US" sz="2200" dirty="0" smtClean="0"/>
              <a:t>“Can you </a:t>
            </a:r>
            <a:r>
              <a:rPr lang="en-US" sz="2200" u="sng" dirty="0" smtClean="0"/>
              <a:t>pass</a:t>
            </a:r>
            <a:r>
              <a:rPr lang="en-US" sz="2200" dirty="0" smtClean="0"/>
              <a:t> the class?” </a:t>
            </a:r>
          </a:p>
          <a:p>
            <a:pPr lvl="2"/>
            <a:r>
              <a:rPr lang="en-US" sz="2200" dirty="0" smtClean="0"/>
              <a:t>“Can you </a:t>
            </a:r>
            <a:r>
              <a:rPr lang="en-US" sz="2200" u="sng" dirty="0" smtClean="0"/>
              <a:t>pass</a:t>
            </a:r>
            <a:r>
              <a:rPr lang="en-US" sz="2200" dirty="0" smtClean="0"/>
              <a:t> the salt?”</a:t>
            </a:r>
          </a:p>
          <a:p>
            <a:pPr lvl="4" eaLnBrk="1" hangingPunct="1"/>
            <a:endParaRPr lang="en-US" sz="1000" dirty="0" smtClean="0"/>
          </a:p>
          <a:p>
            <a:pPr eaLnBrk="1" hangingPunct="1"/>
            <a:r>
              <a:rPr lang="en-US" sz="2800" dirty="0" smtClean="0"/>
              <a:t>Dream of AI community </a:t>
            </a:r>
          </a:p>
          <a:p>
            <a:pPr lvl="1" eaLnBrk="1" hangingPunct="1"/>
            <a:r>
              <a:rPr lang="en-US" sz="2400" dirty="0" smtClean="0"/>
              <a:t>to have algorithms that are capable of automatically reading and obtaining knowledge from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1182688" y="1295400"/>
            <a:ext cx="7961312" cy="48006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WordNet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A laboriously hand-coded database of English words, their definitions, sets of synonyms, and various semantic relations between synonym sets</a:t>
            </a:r>
          </a:p>
          <a:p>
            <a:pPr lvl="1" eaLnBrk="1" hangingPunct="1"/>
            <a:r>
              <a:rPr lang="en-US" sz="2400" dirty="0" smtClean="0"/>
              <a:t>A major resource for NLP</a:t>
            </a:r>
          </a:p>
          <a:p>
            <a:pPr lvl="1" eaLnBrk="1" hangingPunct="1"/>
            <a:r>
              <a:rPr lang="en-US" sz="2400" dirty="0" smtClean="0"/>
              <a:t>Needs automation to be completed</a:t>
            </a:r>
          </a:p>
          <a:p>
            <a:pPr eaLnBrk="1" hangingPunct="1"/>
            <a:r>
              <a:rPr lang="en-US" sz="2800" dirty="0" smtClean="0"/>
              <a:t>Sentiment Analysis</a:t>
            </a:r>
          </a:p>
          <a:p>
            <a:pPr lvl="1" eaLnBrk="1" hangingPunct="1"/>
            <a:r>
              <a:rPr lang="en-US" sz="2400" dirty="0" smtClean="0"/>
              <a:t>A technique used to detect favorable and unfavorable opinions toward specific products and services </a:t>
            </a:r>
          </a:p>
          <a:p>
            <a:pPr lvl="1" eaLnBrk="1" hangingPunct="1"/>
            <a:r>
              <a:rPr lang="en-US" sz="2400" dirty="0" smtClean="0"/>
              <a:t>Application Case 5.6 for a CRM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NLP Task Categories</a:t>
            </a:r>
            <a:endParaRPr lang="en-US" dirty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1182688" y="990599"/>
            <a:ext cx="7504112" cy="556260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Information retrieval </a:t>
            </a:r>
            <a:r>
              <a:rPr lang="en-US" sz="2400" dirty="0" smtClean="0"/>
              <a:t>– searching fo</a:t>
            </a:r>
            <a:r>
              <a:rPr lang="en-US" dirty="0" smtClean="0"/>
              <a:t>r relevant docs and generating metadata about the contents</a:t>
            </a:r>
            <a:endParaRPr lang="en-US" sz="2400" dirty="0" smtClean="0"/>
          </a:p>
          <a:p>
            <a:pPr eaLnBrk="1" hangingPunct="1"/>
            <a:r>
              <a:rPr lang="en-US" sz="2400" b="1" dirty="0" smtClean="0"/>
              <a:t>Information extraction </a:t>
            </a:r>
            <a:r>
              <a:rPr lang="en-US" sz="2400" dirty="0" smtClean="0"/>
              <a:t>– automatically extract structured info </a:t>
            </a:r>
          </a:p>
          <a:p>
            <a:pPr eaLnBrk="1" hangingPunct="1"/>
            <a:r>
              <a:rPr lang="en-US" sz="2400" b="1" dirty="0" smtClean="0"/>
              <a:t>Named-entity recognition </a:t>
            </a:r>
            <a:r>
              <a:rPr lang="en-US" sz="2400" dirty="0" smtClean="0"/>
              <a:t>– locate and classify atomic elements in text into predefined categories such as names, organizations, locations, etc.</a:t>
            </a:r>
          </a:p>
          <a:p>
            <a:pPr eaLnBrk="1" hangingPunct="1"/>
            <a:r>
              <a:rPr lang="en-US" sz="2400" b="1" dirty="0" smtClean="0"/>
              <a:t>Question answering </a:t>
            </a:r>
            <a:r>
              <a:rPr lang="en-US" sz="2400" dirty="0" smtClean="0"/>
              <a:t>– produce a human-language answer when given a human-language question</a:t>
            </a:r>
          </a:p>
          <a:p>
            <a:pPr eaLnBrk="1" hangingPunct="1"/>
            <a:r>
              <a:rPr lang="en-US" sz="2400" b="1" dirty="0" smtClean="0"/>
              <a:t>Automatic summarization </a:t>
            </a:r>
            <a:r>
              <a:rPr lang="en-US" sz="2400" dirty="0" smtClean="0"/>
              <a:t>– create a shortened version  of the doc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5.6 – Whirlpool: Text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Whirlpool use capabilities of text analytics to better understand their customers and improve product offerings</a:t>
            </a:r>
            <a:r>
              <a:rPr lang="en-US" dirty="0" smtClean="0"/>
              <a:t>?</a:t>
            </a:r>
          </a:p>
          <a:p>
            <a:r>
              <a:rPr lang="en-US" dirty="0"/>
              <a:t>What were the challenges, the proposed solution, and the obtained results?</a:t>
            </a:r>
          </a:p>
        </p:txBody>
      </p:sp>
    </p:spTree>
    <p:extLst>
      <p:ext uri="{BB962C8B-B14F-4D97-AF65-F5344CB8AC3E}">
        <p14:creationId xmlns:p14="http://schemas.microsoft.com/office/powerpoint/2010/main" val="42815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NLP Task Categories</a:t>
            </a:r>
            <a:endParaRPr lang="en-US" dirty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1182688" y="990599"/>
            <a:ext cx="7504112" cy="556260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Natural language generation </a:t>
            </a:r>
            <a:r>
              <a:rPr lang="en-US" sz="2400" dirty="0" smtClean="0"/>
              <a:t>&amp; understanding</a:t>
            </a:r>
          </a:p>
          <a:p>
            <a:pPr eaLnBrk="1" hangingPunct="1"/>
            <a:r>
              <a:rPr lang="en-US" sz="2400" b="1" dirty="0" smtClean="0"/>
              <a:t>Machine translation </a:t>
            </a:r>
            <a:r>
              <a:rPr lang="en-US" sz="2400" dirty="0" smtClean="0"/>
              <a:t>– translate one human language into another</a:t>
            </a:r>
          </a:p>
          <a:p>
            <a:pPr eaLnBrk="1" hangingPunct="1"/>
            <a:r>
              <a:rPr lang="en-US" sz="2400" b="1" dirty="0" smtClean="0"/>
              <a:t>Foreign language </a:t>
            </a:r>
            <a:r>
              <a:rPr lang="en-US" sz="2400" dirty="0" smtClean="0"/>
              <a:t>reading &amp; writing</a:t>
            </a:r>
          </a:p>
          <a:p>
            <a:pPr eaLnBrk="1" hangingPunct="1"/>
            <a:r>
              <a:rPr lang="en-US" sz="2400" b="1" dirty="0" smtClean="0"/>
              <a:t>Speech recognition </a:t>
            </a:r>
            <a:r>
              <a:rPr lang="en-US" sz="2400" dirty="0" smtClean="0"/>
              <a:t>– dictates spoken word to text file</a:t>
            </a:r>
          </a:p>
          <a:p>
            <a:pPr eaLnBrk="1" hangingPunct="1"/>
            <a:r>
              <a:rPr lang="en-US" sz="2400" b="1" dirty="0" smtClean="0"/>
              <a:t>Text proofing </a:t>
            </a:r>
            <a:r>
              <a:rPr lang="en-US" sz="2400" dirty="0" smtClean="0"/>
              <a:t>– detect and correct any errors in text files</a:t>
            </a:r>
          </a:p>
          <a:p>
            <a:pPr eaLnBrk="1" hangingPunct="1"/>
            <a:r>
              <a:rPr lang="en-US" sz="2400" b="1" dirty="0" smtClean="0"/>
              <a:t>Optical character recognition </a:t>
            </a:r>
            <a:r>
              <a:rPr lang="en-US" sz="2400" dirty="0" smtClean="0"/>
              <a:t>– automatic translation of images containing handwritten, typed or printed text into machine-editable text documents.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909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Mining Applications</a:t>
            </a:r>
            <a:endParaRPr lang="en-US" dirty="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182688" y="1447800"/>
            <a:ext cx="7772400" cy="48006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2800" dirty="0" smtClean="0"/>
              <a:t>Marketing applications</a:t>
            </a:r>
          </a:p>
          <a:p>
            <a:pPr lvl="1" eaLnBrk="1" hangingPunct="1"/>
            <a:r>
              <a:rPr lang="en-US" sz="2400" dirty="0" smtClean="0"/>
              <a:t>Enables better CRM, up-sell/cross-sell</a:t>
            </a:r>
          </a:p>
          <a:p>
            <a:pPr lvl="1" eaLnBrk="1" hangingPunct="1"/>
            <a:r>
              <a:rPr lang="en-US" sz="2400" dirty="0" smtClean="0"/>
              <a:t>Scan blogs /Social media: What do they like/dislike about a product?</a:t>
            </a:r>
          </a:p>
          <a:p>
            <a:pPr eaLnBrk="1" hangingPunct="1"/>
            <a:r>
              <a:rPr lang="en-US" sz="2800" dirty="0" smtClean="0"/>
              <a:t>Security applications</a:t>
            </a:r>
          </a:p>
          <a:p>
            <a:pPr lvl="1" eaLnBrk="1" hangingPunct="1"/>
            <a:r>
              <a:rPr lang="en-US" sz="2400" dirty="0" smtClean="0"/>
              <a:t>ECHELON, OASIS</a:t>
            </a:r>
          </a:p>
          <a:p>
            <a:pPr lvl="1" eaLnBrk="1" hangingPunct="1"/>
            <a:r>
              <a:rPr lang="en-US" sz="2400" dirty="0" smtClean="0"/>
              <a:t>Ability to identify content of telephone calls, faxes, emails via intercepted satellite transmissions and any other “public” medium.</a:t>
            </a:r>
          </a:p>
          <a:p>
            <a:pPr lvl="1" eaLnBrk="1" hangingPunct="1"/>
            <a:r>
              <a:rPr lang="en-US" sz="2400" dirty="0" smtClean="0"/>
              <a:t>Deception detection  ~70% accuracy in just text of conversation</a:t>
            </a:r>
          </a:p>
          <a:p>
            <a:pPr eaLnBrk="1" hangingPunct="1"/>
            <a:r>
              <a:rPr lang="en-US" sz="2800" smtClean="0"/>
              <a:t>Biomedical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Literature-based gene identification </a:t>
            </a:r>
          </a:p>
          <a:p>
            <a:pPr lvl="2" eaLnBrk="1" hangingPunct="1"/>
            <a:r>
              <a:rPr lang="en-US" sz="1800" dirty="0" smtClean="0"/>
              <a:t>example coming up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Academic applications</a:t>
            </a:r>
          </a:p>
          <a:p>
            <a:pPr lvl="1" eaLnBrk="1" hangingPunct="1"/>
            <a:r>
              <a:rPr lang="en-US" sz="2400" dirty="0" smtClean="0"/>
              <a:t>Research stream analysis </a:t>
            </a:r>
            <a:r>
              <a:rPr lang="en-US" sz="1800" dirty="0" smtClean="0"/>
              <a:t>- example coming up</a:t>
            </a:r>
            <a:endParaRPr lang="en-US" sz="3600" dirty="0" smtClean="0"/>
          </a:p>
          <a:p>
            <a:pPr lvl="1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Mining Process</a:t>
            </a:r>
            <a:endParaRPr lang="en-US" dirty="0"/>
          </a:p>
        </p:txBody>
      </p:sp>
      <p:pic>
        <p:nvPicPr>
          <p:cNvPr id="62466" name="Picture 3" descr="dgm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416050"/>
            <a:ext cx="76962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1828800"/>
            <a:ext cx="35814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Context diagram for the text mining process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Mining Process</a:t>
            </a:r>
            <a:endParaRPr lang="en-US" dirty="0"/>
          </a:p>
        </p:txBody>
      </p:sp>
      <p:pic>
        <p:nvPicPr>
          <p:cNvPr id="6451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92300"/>
            <a:ext cx="87884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47800" y="5114925"/>
            <a:ext cx="6019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The three-step text mining process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524000"/>
            <a:ext cx="7808912" cy="46085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Describe text mining and understand the need for text mining</a:t>
            </a:r>
          </a:p>
          <a:p>
            <a:pPr eaLnBrk="1" hangingPunct="1"/>
            <a:r>
              <a:rPr lang="en-US" sz="2800" dirty="0" smtClean="0"/>
              <a:t>Differentiate between text mining, Web mining and data mining</a:t>
            </a:r>
          </a:p>
          <a:p>
            <a:pPr eaLnBrk="1" hangingPunct="1"/>
            <a:r>
              <a:rPr lang="en-US" sz="2800" dirty="0" smtClean="0"/>
              <a:t>Understand the different application areas for text mining</a:t>
            </a:r>
          </a:p>
          <a:p>
            <a:pPr eaLnBrk="1" hangingPunct="1"/>
            <a:r>
              <a:rPr lang="en-US" sz="2800" dirty="0" smtClean="0"/>
              <a:t>Know the process of carrying out a text mining project</a:t>
            </a:r>
          </a:p>
          <a:p>
            <a:pPr eaLnBrk="1" hangingPunct="1"/>
            <a:r>
              <a:rPr lang="en-US" sz="2800" dirty="0" smtClean="0"/>
              <a:t>Understand the different methods to introduce structure to text-based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FF3300"/>
                </a:solidFill>
              </a:rPr>
              <a:t>Step 1: </a:t>
            </a:r>
            <a:r>
              <a:rPr lang="en-US" dirty="0" smtClean="0"/>
              <a:t>Establish the corpus</a:t>
            </a:r>
          </a:p>
          <a:p>
            <a:pPr lvl="1" eaLnBrk="1" hangingPunct="1"/>
            <a:r>
              <a:rPr lang="en-US" dirty="0" smtClean="0"/>
              <a:t>Collect all relevant unstructured data          </a:t>
            </a:r>
          </a:p>
          <a:p>
            <a:pPr lvl="2"/>
            <a:r>
              <a:rPr lang="en-US" dirty="0" smtClean="0"/>
              <a:t>textual documents, </a:t>
            </a:r>
          </a:p>
          <a:p>
            <a:pPr lvl="2"/>
            <a:r>
              <a:rPr lang="en-US" dirty="0" smtClean="0"/>
              <a:t>XML files, </a:t>
            </a:r>
          </a:p>
          <a:p>
            <a:pPr lvl="2"/>
            <a:r>
              <a:rPr lang="en-US" dirty="0" smtClean="0"/>
              <a:t>emails, </a:t>
            </a:r>
          </a:p>
          <a:p>
            <a:pPr lvl="2"/>
            <a:r>
              <a:rPr lang="en-US" dirty="0" smtClean="0"/>
              <a:t>Web pages, </a:t>
            </a:r>
          </a:p>
          <a:p>
            <a:pPr lvl="2"/>
            <a:r>
              <a:rPr lang="en-US" dirty="0" smtClean="0"/>
              <a:t>short notes, </a:t>
            </a:r>
          </a:p>
          <a:p>
            <a:pPr lvl="2"/>
            <a:r>
              <a:rPr lang="en-US" dirty="0" smtClean="0"/>
              <a:t>voice recordings</a:t>
            </a:r>
          </a:p>
          <a:p>
            <a:pPr lvl="1" eaLnBrk="1" hangingPunct="1"/>
            <a:r>
              <a:rPr lang="en-US" dirty="0" smtClean="0"/>
              <a:t>Digitize, standardize the collection - (e.g., all in ASCII text files)</a:t>
            </a:r>
          </a:p>
          <a:p>
            <a:pPr lvl="1" eaLnBrk="1" hangingPunct="1"/>
            <a:r>
              <a:rPr lang="en-US" dirty="0" smtClean="0"/>
              <a:t>Place the collection in a common place - (e.g., in a flat file, or in a directory as separate files) 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685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3300"/>
                </a:solidFill>
              </a:rPr>
              <a:t>Step 2:</a:t>
            </a:r>
            <a:r>
              <a:rPr lang="en-US" sz="2800" smtClean="0"/>
              <a:t> Create the Term–by–Document Matrix</a:t>
            </a:r>
          </a:p>
        </p:txBody>
      </p:sp>
      <p:pic>
        <p:nvPicPr>
          <p:cNvPr id="6861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7200" y="2212975"/>
            <a:ext cx="665480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3300"/>
                </a:solidFill>
              </a:rPr>
              <a:t>Step 2:</a:t>
            </a:r>
            <a:r>
              <a:rPr lang="en-US" dirty="0" smtClean="0"/>
              <a:t> Create the Term–by–Document Matrix (TDM)</a:t>
            </a:r>
          </a:p>
          <a:p>
            <a:pPr lvl="1" eaLnBrk="1" hangingPunct="1"/>
            <a:r>
              <a:rPr lang="en-US" dirty="0" smtClean="0"/>
              <a:t>Should all terms be included?</a:t>
            </a:r>
          </a:p>
          <a:p>
            <a:pPr lvl="2" eaLnBrk="1" hangingPunct="1"/>
            <a:r>
              <a:rPr lang="en-US" dirty="0" smtClean="0"/>
              <a:t>Stop words, include words</a:t>
            </a:r>
          </a:p>
          <a:p>
            <a:pPr lvl="2" eaLnBrk="1" hangingPunct="1"/>
            <a:r>
              <a:rPr lang="en-US" dirty="0" smtClean="0"/>
              <a:t>Synonyms, homonyms</a:t>
            </a:r>
          </a:p>
          <a:p>
            <a:pPr lvl="2" eaLnBrk="1" hangingPunct="1"/>
            <a:r>
              <a:rPr lang="en-US" dirty="0" smtClean="0"/>
              <a:t>Stemming</a:t>
            </a:r>
          </a:p>
          <a:p>
            <a:pPr lvl="1" eaLnBrk="1" hangingPunct="1"/>
            <a:r>
              <a:rPr lang="en-US" dirty="0" smtClean="0"/>
              <a:t>What is the best representation of the indices (values in cells)? </a:t>
            </a:r>
          </a:p>
          <a:p>
            <a:pPr lvl="2" eaLnBrk="1" hangingPunct="1"/>
            <a:r>
              <a:rPr lang="en-US" dirty="0" smtClean="0"/>
              <a:t>Row counts; binary frequencies; log frequencies;</a:t>
            </a:r>
          </a:p>
          <a:p>
            <a:pPr lvl="2" eaLnBrk="1" hangingPunct="1"/>
            <a:r>
              <a:rPr lang="en-US" dirty="0" smtClean="0"/>
              <a:t>Inverse document frequency</a:t>
            </a:r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3300"/>
                </a:solidFill>
              </a:rPr>
              <a:t>Step 2:</a:t>
            </a:r>
            <a:r>
              <a:rPr lang="en-US" dirty="0" smtClean="0"/>
              <a:t> Create the Term–by–Document Matrix (TDM)</a:t>
            </a:r>
          </a:p>
          <a:p>
            <a:pPr lvl="1" eaLnBrk="1" hangingPunct="1"/>
            <a:r>
              <a:rPr lang="en-US" dirty="0" smtClean="0"/>
              <a:t>TDM is a sparse matrix. How can we reduce the dimensionality </a:t>
            </a:r>
            <a:r>
              <a:rPr lang="en-US" dirty="0"/>
              <a:t>(</a:t>
            </a:r>
            <a:r>
              <a:rPr lang="en-US" dirty="0" smtClean="0"/>
              <a:t>size) of the TDM?</a:t>
            </a:r>
          </a:p>
          <a:p>
            <a:pPr lvl="2" eaLnBrk="1" hangingPunct="1"/>
            <a:r>
              <a:rPr lang="en-US" dirty="0" smtClean="0"/>
              <a:t>Manual – a domain expert goes through it</a:t>
            </a:r>
          </a:p>
          <a:p>
            <a:pPr lvl="2" eaLnBrk="1" hangingPunct="1"/>
            <a:r>
              <a:rPr lang="en-US" dirty="0" smtClean="0"/>
              <a:t>Eliminate terms with very few occurrences in very few documents</a:t>
            </a:r>
          </a:p>
          <a:p>
            <a:pPr eaLnBrk="1" hangingPunct="1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Step 3:</a:t>
            </a:r>
            <a:r>
              <a:rPr lang="en-US" dirty="0" smtClean="0"/>
              <a:t> Extract patterns/knowledge</a:t>
            </a:r>
          </a:p>
          <a:p>
            <a:pPr lvl="1"/>
            <a:r>
              <a:rPr lang="en-US" dirty="0" smtClean="0"/>
              <a:t>Classification (text categorization)</a:t>
            </a:r>
          </a:p>
          <a:p>
            <a:pPr lvl="1"/>
            <a:r>
              <a:rPr lang="en-US" dirty="0" smtClean="0"/>
              <a:t>Clustering (natural groupings of text)</a:t>
            </a:r>
          </a:p>
          <a:p>
            <a:pPr lvl="2"/>
            <a:r>
              <a:rPr lang="en-US" dirty="0" smtClean="0"/>
              <a:t>Improve search recall</a:t>
            </a:r>
          </a:p>
          <a:p>
            <a:pPr lvl="2"/>
            <a:r>
              <a:rPr lang="en-US" dirty="0" smtClean="0"/>
              <a:t>Improve search precision</a:t>
            </a:r>
          </a:p>
          <a:p>
            <a:pPr lvl="2"/>
            <a:r>
              <a:rPr lang="en-US" dirty="0" smtClean="0"/>
              <a:t>Scatter/gather</a:t>
            </a:r>
          </a:p>
          <a:p>
            <a:pPr lvl="2"/>
            <a:r>
              <a:rPr lang="en-US" dirty="0" smtClean="0"/>
              <a:t>Query-specific clustering</a:t>
            </a:r>
          </a:p>
          <a:p>
            <a:pPr lvl="1"/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Trend Analysis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9616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Text Mining Application</a:t>
            </a:r>
            <a:br>
              <a:rPr lang="en-US" dirty="0" smtClean="0"/>
            </a:br>
            <a:r>
              <a:rPr lang="en-US" sz="3200" dirty="0" smtClean="0"/>
              <a:t>(research trend identification in literature)</a:t>
            </a:r>
            <a:endParaRPr lang="en-US" sz="3200" dirty="0"/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Mining the published IS literature</a:t>
            </a:r>
          </a:p>
          <a:p>
            <a:pPr lvl="1" eaLnBrk="1" hangingPunct="1"/>
            <a:r>
              <a:rPr lang="en-US" dirty="0" smtClean="0"/>
              <a:t>MIS Quarterly (MISQ)</a:t>
            </a:r>
          </a:p>
          <a:p>
            <a:pPr lvl="1" eaLnBrk="1" hangingPunct="1"/>
            <a:r>
              <a:rPr lang="en-US" dirty="0" smtClean="0"/>
              <a:t>Journal of MIS (JMIS)</a:t>
            </a:r>
          </a:p>
          <a:p>
            <a:pPr lvl="1" eaLnBrk="1" hangingPunct="1"/>
            <a:r>
              <a:rPr lang="en-US" dirty="0" smtClean="0"/>
              <a:t>Information Systems Research (ISR)</a:t>
            </a:r>
          </a:p>
          <a:p>
            <a:pPr lvl="1" eaLnBrk="1" hangingPunct="1"/>
            <a:r>
              <a:rPr lang="en-US" dirty="0" smtClean="0"/>
              <a:t>Covers 12-year period (1994-2005)</a:t>
            </a:r>
          </a:p>
          <a:p>
            <a:pPr lvl="1" eaLnBrk="1" hangingPunct="1"/>
            <a:r>
              <a:rPr lang="en-US" dirty="0" smtClean="0"/>
              <a:t>901 papers are included in the study</a:t>
            </a:r>
          </a:p>
          <a:p>
            <a:pPr lvl="1" eaLnBrk="1" hangingPunct="1"/>
            <a:r>
              <a:rPr lang="en-US" dirty="0" smtClean="0"/>
              <a:t>Only the paper abstracts are used</a:t>
            </a:r>
          </a:p>
          <a:p>
            <a:pPr lvl="1" eaLnBrk="1" hangingPunct="1"/>
            <a:r>
              <a:rPr lang="en-US" dirty="0" smtClean="0"/>
              <a:t>9 clusters are generated for further analysis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Text Mining Application</a:t>
            </a:r>
            <a:br>
              <a:rPr lang="en-US" dirty="0" smtClean="0"/>
            </a:br>
            <a:r>
              <a:rPr lang="en-US" sz="3200" dirty="0" smtClean="0"/>
              <a:t>(research trend identification in literature)</a:t>
            </a: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313" y="1752600"/>
            <a:ext cx="8269287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Text Mining Application</a:t>
            </a:r>
            <a:br>
              <a:rPr lang="en-US" dirty="0" smtClean="0"/>
            </a:br>
            <a:r>
              <a:rPr lang="en-US" sz="3200" dirty="0" smtClean="0"/>
              <a:t>(research trend identification in literature)</a:t>
            </a:r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1524000" y="1447800"/>
          <a:ext cx="6553200" cy="491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9" name="Graph" r:id="rId4" imgW="5105520" imgH="3828960" progId="">
                  <p:embed/>
                </p:oleObj>
              </mc:Choice>
              <mc:Fallback>
                <p:oleObj name="Graph" r:id="rId4" imgW="5105520" imgH="38289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6553200" cy="491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Text Mining Application</a:t>
            </a:r>
            <a:br>
              <a:rPr lang="en-US" dirty="0" smtClean="0"/>
            </a:br>
            <a:r>
              <a:rPr lang="en-US" sz="3200" dirty="0" smtClean="0"/>
              <a:t>(research trend identification in literature)</a:t>
            </a:r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1600200" y="1565275"/>
          <a:ext cx="6248400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Graph" r:id="rId4" imgW="4915080" imgH="3688200" progId="">
                  <p:embed/>
                </p:oleObj>
              </mc:Choice>
              <mc:Fallback>
                <p:oleObj name="Graph" r:id="rId4" imgW="4915080" imgH="36882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65275"/>
                        <a:ext cx="6248400" cy="468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Mining Tools</a:t>
            </a:r>
            <a:endParaRPr lang="en-US" dirty="0"/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Commercial Software Tools</a:t>
            </a:r>
          </a:p>
          <a:p>
            <a:pPr lvl="1"/>
            <a:r>
              <a:rPr lang="en-US" dirty="0"/>
              <a:t>Semantria</a:t>
            </a:r>
          </a:p>
          <a:p>
            <a:pPr lvl="1" eaLnBrk="1" hangingPunct="1"/>
            <a:r>
              <a:rPr lang="en-US" dirty="0" smtClean="0"/>
              <a:t>SPSS PASW Text Miner</a:t>
            </a:r>
          </a:p>
          <a:p>
            <a:pPr lvl="1" eaLnBrk="1" hangingPunct="1"/>
            <a:r>
              <a:rPr lang="en-US" dirty="0" smtClean="0"/>
              <a:t>SAS Enterprise Miner</a:t>
            </a:r>
          </a:p>
          <a:p>
            <a:pPr lvl="1" eaLnBrk="1" hangingPunct="1"/>
            <a:r>
              <a:rPr lang="en-US" dirty="0" err="1" smtClean="0"/>
              <a:t>Statistica</a:t>
            </a:r>
            <a:r>
              <a:rPr lang="en-US" dirty="0" smtClean="0"/>
              <a:t> Data Miner</a:t>
            </a:r>
          </a:p>
          <a:p>
            <a:pPr lvl="1" eaLnBrk="1" hangingPunct="1"/>
            <a:r>
              <a:rPr lang="en-US" dirty="0" err="1" smtClean="0"/>
              <a:t>ClearForest</a:t>
            </a:r>
            <a:endParaRPr lang="en-US" dirty="0" smtClean="0"/>
          </a:p>
          <a:p>
            <a:pPr eaLnBrk="1" hangingPunct="1"/>
            <a:r>
              <a:rPr lang="en-US" dirty="0" smtClean="0"/>
              <a:t>Free Software Tools</a:t>
            </a:r>
          </a:p>
          <a:p>
            <a:pPr lvl="1" eaLnBrk="1" hangingPunct="1"/>
            <a:r>
              <a:rPr lang="en-US" dirty="0" err="1" smtClean="0"/>
              <a:t>RapidMiner</a:t>
            </a:r>
            <a:endParaRPr lang="en-US" dirty="0" smtClean="0"/>
          </a:p>
          <a:p>
            <a:pPr lvl="1" eaLnBrk="1" hangingPunct="1"/>
            <a:r>
              <a:rPr lang="en-US" dirty="0" smtClean="0"/>
              <a:t>GATE</a:t>
            </a:r>
          </a:p>
          <a:p>
            <a:pPr lvl="1" eaLnBrk="1" hangingPunct="1"/>
            <a:r>
              <a:rPr lang="en-US" dirty="0" smtClean="0"/>
              <a:t>Spy-EM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524000"/>
            <a:ext cx="7808912" cy="460851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Describe Web mining, its objectives, and its benefits </a:t>
            </a:r>
          </a:p>
          <a:p>
            <a:pPr eaLnBrk="1" hangingPunct="1"/>
            <a:r>
              <a:rPr lang="en-US" sz="2800" dirty="0" smtClean="0"/>
              <a:t>Understand the three different branches of Web mining</a:t>
            </a:r>
          </a:p>
          <a:p>
            <a:pPr lvl="1" eaLnBrk="1" hangingPunct="1"/>
            <a:r>
              <a:rPr lang="en-US" sz="2400" dirty="0" smtClean="0"/>
              <a:t>Web content mining</a:t>
            </a:r>
          </a:p>
          <a:p>
            <a:pPr lvl="1" eaLnBrk="1" hangingPunct="1"/>
            <a:r>
              <a:rPr lang="en-US" sz="2400" dirty="0" smtClean="0"/>
              <a:t>Web structure mining</a:t>
            </a:r>
          </a:p>
          <a:p>
            <a:pPr lvl="1" eaLnBrk="1" hangingPunct="1"/>
            <a:r>
              <a:rPr lang="en-US" sz="2400" dirty="0" smtClean="0"/>
              <a:t>Web usage mining</a:t>
            </a:r>
          </a:p>
          <a:p>
            <a:pPr eaLnBrk="1" hangingPunct="1"/>
            <a:r>
              <a:rPr lang="en-US" sz="2800" dirty="0" smtClean="0"/>
              <a:t>Understand the applications of these three mining paradigms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8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Where/what/who do you think is the largest data repository on the planet?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Web Mining Overview</a:t>
            </a:r>
            <a:endParaRPr lang="en-US" dirty="0"/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/>
              <a:t>Web is the largest repository of data</a:t>
            </a:r>
          </a:p>
          <a:p>
            <a:pPr eaLnBrk="1" hangingPunct="1"/>
            <a:r>
              <a:rPr lang="en-US" sz="2800" dirty="0" smtClean="0"/>
              <a:t>Data is in HTML, XML, text format</a:t>
            </a:r>
          </a:p>
          <a:p>
            <a:pPr eaLnBrk="1" hangingPunct="1"/>
            <a:r>
              <a:rPr lang="en-US" sz="2800" dirty="0" smtClean="0"/>
              <a:t>Challenges (of processing Web data)</a:t>
            </a:r>
          </a:p>
          <a:p>
            <a:pPr lvl="1" eaLnBrk="1" hangingPunct="1"/>
            <a:r>
              <a:rPr lang="en-US" sz="2400" dirty="0" smtClean="0"/>
              <a:t>The Web is too big for effective data mining</a:t>
            </a:r>
          </a:p>
          <a:p>
            <a:pPr lvl="1" eaLnBrk="1" hangingPunct="1"/>
            <a:r>
              <a:rPr lang="en-US" sz="2400" dirty="0" smtClean="0"/>
              <a:t>The Web is too complex</a:t>
            </a:r>
          </a:p>
          <a:p>
            <a:pPr lvl="1" eaLnBrk="1" hangingPunct="1"/>
            <a:r>
              <a:rPr lang="en-US" sz="2400" dirty="0" smtClean="0"/>
              <a:t>The Web is too dynamic – pages being updated daily</a:t>
            </a:r>
          </a:p>
          <a:p>
            <a:pPr lvl="1" eaLnBrk="1" hangingPunct="1"/>
            <a:r>
              <a:rPr lang="en-US" sz="2400" dirty="0" smtClean="0"/>
              <a:t>The Web is not specific to a domain</a:t>
            </a:r>
          </a:p>
          <a:p>
            <a:pPr lvl="1"/>
            <a:r>
              <a:rPr lang="en-US" sz="2400" dirty="0" smtClean="0"/>
              <a:t>The Web has </a:t>
            </a:r>
            <a:r>
              <a:rPr lang="en-US" sz="2400" dirty="0"/>
              <a:t>everything… 99 percent of the </a:t>
            </a:r>
            <a:r>
              <a:rPr lang="en-US" sz="2400" dirty="0" smtClean="0"/>
              <a:t>information </a:t>
            </a:r>
            <a:r>
              <a:rPr lang="en-US" sz="2400" dirty="0"/>
              <a:t>on the Web is useless to 99 percent of Web users.</a:t>
            </a:r>
            <a:endParaRPr lang="en-US" sz="2400" dirty="0" smtClean="0"/>
          </a:p>
          <a:p>
            <a:pPr lvl="3" eaLnBrk="1" hangingPunct="1"/>
            <a:endParaRPr lang="en-US" sz="1000" dirty="0" smtClean="0"/>
          </a:p>
          <a:p>
            <a:pPr eaLnBrk="1" hangingPunct="1"/>
            <a:r>
              <a:rPr lang="en-US" sz="2800" dirty="0" smtClean="0">
                <a:solidFill>
                  <a:srgbClr val="FF3300"/>
                </a:solidFill>
              </a:rPr>
              <a:t>Opportunities and challenges are great!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Web Mining</a:t>
            </a:r>
            <a:endParaRPr lang="en-US" dirty="0"/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1447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Web mining (or Web data mining) is the </a:t>
            </a:r>
            <a:r>
              <a:rPr lang="en-US" sz="2800" u="sng" smtClean="0">
                <a:solidFill>
                  <a:srgbClr val="0000FF"/>
                </a:solidFill>
              </a:rPr>
              <a:t>process</a:t>
            </a:r>
            <a:r>
              <a:rPr lang="en-US" sz="2800" smtClean="0">
                <a:solidFill>
                  <a:srgbClr val="0000FF"/>
                </a:solidFill>
              </a:rPr>
              <a:t> of discovering intrinsic relationships from Web data (textual, linkage, or usage)</a:t>
            </a:r>
          </a:p>
        </p:txBody>
      </p:sp>
      <p:pic>
        <p:nvPicPr>
          <p:cNvPr id="9421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124200"/>
            <a:ext cx="78343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Web Content/Structure Mining</a:t>
            </a:r>
            <a:endParaRPr lang="en-US" dirty="0"/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1155256" y="1143000"/>
            <a:ext cx="7961312" cy="5638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Mining of the textual content on the Web</a:t>
            </a:r>
          </a:p>
          <a:p>
            <a:pPr eaLnBrk="1" hangingPunct="1"/>
            <a:r>
              <a:rPr lang="en-US" dirty="0" smtClean="0"/>
              <a:t>Data collection via Web crawlers (aka spiders)</a:t>
            </a:r>
          </a:p>
          <a:p>
            <a:pPr eaLnBrk="1" hangingPunct="1"/>
            <a:r>
              <a:rPr lang="en-US" dirty="0" smtClean="0"/>
              <a:t>Web pages include hyperlinks</a:t>
            </a:r>
          </a:p>
          <a:p>
            <a:pPr lvl="1" eaLnBrk="1" hangingPunct="1"/>
            <a:r>
              <a:rPr lang="en-US" dirty="0" smtClean="0"/>
              <a:t>Authoritative pages</a:t>
            </a:r>
          </a:p>
          <a:p>
            <a:pPr lvl="2"/>
            <a:r>
              <a:rPr lang="en-US" dirty="0" smtClean="0"/>
              <a:t>The more that a site is referenced, the more it is considered “the authority on the subject”</a:t>
            </a:r>
          </a:p>
          <a:p>
            <a:pPr lvl="2"/>
            <a:r>
              <a:rPr lang="en-US" dirty="0" smtClean="0"/>
              <a:t>What about competitors?</a:t>
            </a:r>
          </a:p>
          <a:p>
            <a:pPr lvl="2"/>
            <a:r>
              <a:rPr lang="en-US" dirty="0" smtClean="0"/>
              <a:t>What about paid ads?</a:t>
            </a:r>
          </a:p>
          <a:p>
            <a:pPr lvl="1" eaLnBrk="1" hangingPunct="1"/>
            <a:r>
              <a:rPr lang="en-US" dirty="0" smtClean="0"/>
              <a:t>Hubs: a webpage the provides  collection of links to authoritative pages.</a:t>
            </a:r>
          </a:p>
          <a:p>
            <a:pPr lvl="1" eaLnBrk="1" hangingPunct="1"/>
            <a:r>
              <a:rPr lang="en-US" dirty="0" smtClean="0"/>
              <a:t>hyperlink-induced topic search (HITS) algorithm: a link-analysis algorithm that rates web pages using the embedded hyperlink information</a:t>
            </a:r>
          </a:p>
          <a:p>
            <a:pPr lvl="1" eaLnBrk="1" hangingPunct="1"/>
            <a:r>
              <a:rPr lang="en-US" dirty="0" smtClean="0"/>
              <a:t>Web Structure Mining: Links within a webpage may indicate the DEPTH of coverage of a specific topic.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Web Usage Mining (Web Analytics)</a:t>
            </a:r>
            <a:endParaRPr lang="en-US" dirty="0"/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Extraction of information from data generated through Web page visits and transactions</a:t>
            </a:r>
          </a:p>
          <a:p>
            <a:pPr lvl="1" eaLnBrk="1" hangingPunct="1"/>
            <a:r>
              <a:rPr lang="en-US" sz="2400" dirty="0" smtClean="0"/>
              <a:t>data stored in server access logs, referrer logs, agent logs, and client-side cookies</a:t>
            </a:r>
          </a:p>
          <a:p>
            <a:pPr lvl="1" eaLnBrk="1" hangingPunct="1"/>
            <a:r>
              <a:rPr lang="en-US" sz="2400" dirty="0" smtClean="0"/>
              <a:t>user characteristics and usage profiles</a:t>
            </a:r>
          </a:p>
          <a:p>
            <a:pPr lvl="1" eaLnBrk="1" hangingPunct="1"/>
            <a:r>
              <a:rPr lang="en-US" sz="2400" dirty="0" smtClean="0"/>
              <a:t>metadata, such as page attributes, content attributes, and usage data</a:t>
            </a:r>
          </a:p>
          <a:p>
            <a:pPr eaLnBrk="1" hangingPunct="1"/>
            <a:r>
              <a:rPr lang="en-US" sz="2800" dirty="0" smtClean="0"/>
              <a:t>Clickstream data </a:t>
            </a:r>
          </a:p>
          <a:p>
            <a:pPr eaLnBrk="1" hangingPunct="1"/>
            <a:r>
              <a:rPr lang="en-US" sz="2800" dirty="0" smtClean="0"/>
              <a:t>Clickstream analysis</a:t>
            </a:r>
            <a:endParaRPr lang="en-US" sz="2400" dirty="0" smtClean="0"/>
          </a:p>
          <a:p>
            <a:pPr lvl="1" eaLnBrk="1" hangingPunct="1"/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620000" cy="4896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Web Usage Mining</a:t>
            </a:r>
            <a:endParaRPr lang="en-US" dirty="0"/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Web usage mining applications</a:t>
            </a:r>
          </a:p>
          <a:p>
            <a:pPr lvl="1" eaLnBrk="1" hangingPunct="1"/>
            <a:r>
              <a:rPr lang="en-US" sz="2400" dirty="0" smtClean="0"/>
              <a:t>Determine the lifetime value of clients</a:t>
            </a:r>
          </a:p>
          <a:p>
            <a:pPr lvl="1" eaLnBrk="1" hangingPunct="1"/>
            <a:r>
              <a:rPr lang="en-US" sz="2400" dirty="0" smtClean="0"/>
              <a:t>Design cross-marketing strategies across products.</a:t>
            </a:r>
          </a:p>
          <a:p>
            <a:pPr lvl="1" eaLnBrk="1" hangingPunct="1"/>
            <a:r>
              <a:rPr lang="en-US" sz="2400" dirty="0" smtClean="0"/>
              <a:t>Evaluate promotional campaigns</a:t>
            </a:r>
          </a:p>
          <a:p>
            <a:pPr lvl="1" eaLnBrk="1" hangingPunct="1"/>
            <a:r>
              <a:rPr lang="en-US" sz="2400" dirty="0" smtClean="0"/>
              <a:t>Target electronic ads and coupons at user groups based on user access patterns</a:t>
            </a:r>
          </a:p>
          <a:p>
            <a:pPr lvl="1" eaLnBrk="1" hangingPunct="1"/>
            <a:r>
              <a:rPr lang="en-US" sz="2400" dirty="0" smtClean="0"/>
              <a:t>Predict user behavior based on previously learned rules and users' profiles</a:t>
            </a:r>
          </a:p>
          <a:p>
            <a:pPr lvl="1" eaLnBrk="1" hangingPunct="1"/>
            <a:r>
              <a:rPr lang="en-US" sz="2400" dirty="0" smtClean="0"/>
              <a:t>Present dynamic information to users based on their interests and profiles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Web Usage Mining</a:t>
            </a:r>
            <a:br>
              <a:rPr lang="en-US" dirty="0" smtClean="0"/>
            </a:br>
            <a:r>
              <a:rPr lang="en-US" sz="3200" dirty="0" smtClean="0"/>
              <a:t>(clickstream analysis)</a:t>
            </a:r>
            <a:endParaRPr lang="en-US" dirty="0"/>
          </a:p>
        </p:txBody>
      </p:sp>
      <p:pic>
        <p:nvPicPr>
          <p:cNvPr id="10240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19325"/>
            <a:ext cx="863758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Analytics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access to a lot of valuable marketing data.</a:t>
            </a:r>
          </a:p>
          <a:p>
            <a:pPr lvl="1"/>
            <a:r>
              <a:rPr lang="en-US" dirty="0" smtClean="0"/>
              <a:t>Provide better insights into the data</a:t>
            </a:r>
          </a:p>
          <a:p>
            <a:r>
              <a:rPr lang="en-US" dirty="0" smtClean="0"/>
              <a:t>Provides nearly real-time data which can document your marketing </a:t>
            </a:r>
            <a:r>
              <a:rPr lang="en-US" dirty="0"/>
              <a:t>campaign successes </a:t>
            </a:r>
            <a:endParaRPr lang="en-US" dirty="0" smtClean="0"/>
          </a:p>
          <a:p>
            <a:r>
              <a:rPr lang="en-US" dirty="0" smtClean="0"/>
              <a:t>Empowers </a:t>
            </a:r>
            <a:r>
              <a:rPr lang="en-US" dirty="0"/>
              <a:t>you to make timely </a:t>
            </a:r>
            <a:r>
              <a:rPr lang="en-US" dirty="0" smtClean="0"/>
              <a:t>adjustments to your marketing strategies</a:t>
            </a:r>
          </a:p>
          <a:p>
            <a:r>
              <a:rPr lang="en-US" dirty="0" smtClean="0"/>
              <a:t>4 categories </a:t>
            </a:r>
          </a:p>
          <a:p>
            <a:pPr lvl="1"/>
            <a:r>
              <a:rPr lang="en-US" dirty="0" smtClean="0"/>
              <a:t>Web site usability – How do they use the site?</a:t>
            </a:r>
          </a:p>
          <a:p>
            <a:pPr lvl="1"/>
            <a:r>
              <a:rPr lang="en-US" dirty="0" smtClean="0"/>
              <a:t>Traffic sources – Where did they come from?</a:t>
            </a:r>
          </a:p>
          <a:p>
            <a:pPr lvl="1"/>
            <a:r>
              <a:rPr lang="en-US" dirty="0" smtClean="0"/>
              <a:t>Visitor Profiles – What do my visitors look like?</a:t>
            </a:r>
          </a:p>
          <a:p>
            <a:pPr lvl="1"/>
            <a:r>
              <a:rPr lang="en-US" dirty="0" smtClean="0"/>
              <a:t>Conversion statistics – what does it mean?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Views (</a:t>
            </a:r>
            <a:r>
              <a:rPr lang="en-US" dirty="0" err="1" smtClean="0"/>
              <a:t>avg</a:t>
            </a:r>
            <a:r>
              <a:rPr lang="en-US" dirty="0" smtClean="0"/>
              <a:t>/customer): low # could indicate poor design/structure or disconnect between marketing message and actual content</a:t>
            </a:r>
          </a:p>
          <a:p>
            <a:r>
              <a:rPr lang="en-US" dirty="0" smtClean="0"/>
              <a:t>Time on site: the more the merrier unless they are hunting around aimlessly looking for something so compare this to page views</a:t>
            </a:r>
          </a:p>
          <a:p>
            <a:r>
              <a:rPr lang="en-US" dirty="0" smtClean="0"/>
              <a:t>Downloads: definitely a good sign</a:t>
            </a:r>
          </a:p>
          <a:p>
            <a:r>
              <a:rPr lang="en-US" dirty="0" smtClean="0"/>
              <a:t>Click Map: % of clicks each item on the page received. Are they clicking on the important items?</a:t>
            </a:r>
          </a:p>
          <a:p>
            <a:r>
              <a:rPr lang="en-US" dirty="0" smtClean="0"/>
              <a:t>Click Paths: where are you losing customers? Are your success paths clear and pre-defined?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Mining Concepts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82688" y="1447800"/>
            <a:ext cx="7808912" cy="480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smtClean="0"/>
              <a:t>85-90 percent of all corporate data is in some kind of unstructured form (e.g., text). </a:t>
            </a:r>
          </a:p>
          <a:p>
            <a:pPr eaLnBrk="1" hangingPunct="1"/>
            <a:r>
              <a:rPr lang="en-US" sz="2800" smtClean="0"/>
              <a:t>Unstructured corporate data is doubling in size every 18 months.</a:t>
            </a:r>
          </a:p>
          <a:p>
            <a:pPr eaLnBrk="1" hangingPunct="1"/>
            <a:r>
              <a:rPr lang="en-US" sz="2800" smtClean="0"/>
              <a:t>Tapping into these information sources is not an option, but a need to stay competitive.</a:t>
            </a:r>
          </a:p>
          <a:p>
            <a:pPr eaLnBrk="1" hangingPunct="1"/>
            <a:r>
              <a:rPr lang="en-US" sz="2800" smtClean="0"/>
              <a:t>Answer: text mining</a:t>
            </a:r>
          </a:p>
          <a:p>
            <a:pPr lvl="1" eaLnBrk="1" hangingPunct="1"/>
            <a:r>
              <a:rPr lang="en-US" sz="2400" smtClean="0"/>
              <a:t>A semi-automated process of extracting knowledge from unstructured data sources</a:t>
            </a:r>
          </a:p>
          <a:p>
            <a:pPr lvl="1" eaLnBrk="1" hangingPunct="1"/>
            <a:r>
              <a:rPr lang="en-US" sz="2400" smtClean="0"/>
              <a:t>a.k.a. text data mining or knowledge discovery in textual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Referral web sites</a:t>
            </a:r>
          </a:p>
          <a:p>
            <a:r>
              <a:rPr lang="en-US" dirty="0" smtClean="0"/>
              <a:t>Search engines: what key words drove traffic to your site and are they what you wanted? Creed</a:t>
            </a:r>
          </a:p>
          <a:p>
            <a:r>
              <a:rPr lang="en-US" dirty="0" smtClean="0"/>
              <a:t>Direct:</a:t>
            </a:r>
          </a:p>
          <a:p>
            <a:pPr lvl="1"/>
            <a:r>
              <a:rPr lang="en-US" dirty="0" smtClean="0"/>
              <a:t>QR Codes, URL manually entered into browser, commercials</a:t>
            </a:r>
          </a:p>
          <a:p>
            <a:r>
              <a:rPr lang="en-US" dirty="0" smtClean="0"/>
              <a:t>Offline campaigns: directing visitors to a particular landing page that then determines how/why they arrived</a:t>
            </a:r>
          </a:p>
          <a:p>
            <a:r>
              <a:rPr lang="en-US" dirty="0" smtClean="0"/>
              <a:t>Online campaigns: similar to offline just source may have been a banner add/email/search engine ad campaign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Keywords: segment your customers based upon search engine key words</a:t>
            </a:r>
          </a:p>
          <a:p>
            <a:r>
              <a:rPr lang="en-US" dirty="0" smtClean="0"/>
              <a:t>Content groupings: allows you to analyze sections of your site devoted to sections of your business/org</a:t>
            </a:r>
          </a:p>
          <a:p>
            <a:r>
              <a:rPr lang="en-US" dirty="0" smtClean="0"/>
              <a:t>Geography: Where are they? Do you have pockets of customers (on purpose/by accident)?</a:t>
            </a:r>
          </a:p>
          <a:p>
            <a:r>
              <a:rPr lang="en-US" dirty="0" smtClean="0"/>
              <a:t>Time of day: what time of day are your visitors purchasing? Maybe staff customer service accordingly.</a:t>
            </a:r>
          </a:p>
          <a:p>
            <a:r>
              <a:rPr lang="en-US" dirty="0" smtClean="0"/>
              <a:t>Landing </a:t>
            </a:r>
            <a:r>
              <a:rPr lang="en-US" dirty="0"/>
              <a:t>page profiles</a:t>
            </a:r>
            <a:r>
              <a:rPr lang="en-US" dirty="0" smtClean="0"/>
              <a:t>: drive </a:t>
            </a:r>
            <a:r>
              <a:rPr lang="en-US" dirty="0"/>
              <a:t>each of your targeted groups to a different landing page, which </a:t>
            </a:r>
            <a:r>
              <a:rPr lang="en-US" dirty="0" smtClean="0"/>
              <a:t>your </a:t>
            </a:r>
            <a:r>
              <a:rPr lang="en-US" dirty="0"/>
              <a:t>Web analytics will capture and measure. </a:t>
            </a:r>
          </a:p>
        </p:txBody>
      </p:sp>
    </p:spTree>
    <p:extLst>
      <p:ext uri="{BB962C8B-B14F-4D97-AF65-F5344CB8AC3E}">
        <p14:creationId xmlns:p14="http://schemas.microsoft.com/office/powerpoint/2010/main" val="20629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“conversion” is a goal/objective for a website.</a:t>
            </a:r>
          </a:p>
          <a:p>
            <a:pPr lvl="1"/>
            <a:r>
              <a:rPr lang="en-US" dirty="0" smtClean="0"/>
              <a:t>A completed registration</a:t>
            </a:r>
          </a:p>
          <a:p>
            <a:pPr lvl="1"/>
            <a:r>
              <a:rPr lang="en-US" dirty="0" smtClean="0"/>
              <a:t>A purchase</a:t>
            </a:r>
          </a:p>
          <a:p>
            <a:r>
              <a:rPr lang="en-US" dirty="0" smtClean="0"/>
              <a:t>New visitors</a:t>
            </a:r>
          </a:p>
          <a:p>
            <a:r>
              <a:rPr lang="en-US" dirty="0" smtClean="0"/>
              <a:t>Returning visitors: loyalty programs or products with a long sales cycle (where are they in the cycle?)</a:t>
            </a:r>
          </a:p>
          <a:p>
            <a:r>
              <a:rPr lang="en-US" dirty="0" smtClean="0"/>
              <a:t>Leads: a form completed is a lead. How many leads convert to a sale</a:t>
            </a:r>
          </a:p>
          <a:p>
            <a:r>
              <a:rPr lang="en-US" dirty="0" smtClean="0"/>
              <a:t>Sales/conversions: Monitoring this rate could alert you to good/bad situations.</a:t>
            </a:r>
          </a:p>
          <a:p>
            <a:r>
              <a:rPr lang="en-US" dirty="0" smtClean="0"/>
              <a:t>Abandonment/exit rates: where did they give up?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342229" cy="6530919"/>
          </a:xfrm>
        </p:spPr>
      </p:pic>
    </p:spTree>
    <p:extLst>
      <p:ext uri="{BB962C8B-B14F-4D97-AF65-F5344CB8AC3E}">
        <p14:creationId xmlns:p14="http://schemas.microsoft.com/office/powerpoint/2010/main" val="27509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Web Mining Success Stories</a:t>
            </a:r>
            <a:endParaRPr lang="en-US" dirty="0"/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114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Amazon.com, Ask.com, Scholastic.com, etc.</a:t>
            </a:r>
          </a:p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Website Optimization Ecosystem</a:t>
            </a:r>
          </a:p>
          <a:p>
            <a:pPr eaLnBrk="1" hangingPunct="1"/>
            <a:endParaRPr lang="en-US" sz="2800" smtClean="0"/>
          </a:p>
        </p:txBody>
      </p:sp>
      <p:pic>
        <p:nvPicPr>
          <p:cNvPr id="10445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6950" y="2667000"/>
            <a:ext cx="79184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Web Mining Tools</a:t>
            </a:r>
            <a:endParaRPr 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7162800" cy="50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End of the Chapter	</a:t>
            </a:r>
            <a:endParaRPr lang="en-US" dirty="0"/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Questions, 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Mining versus Text Mining</a:t>
            </a:r>
            <a:endParaRPr 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Both seek novel and useful patterns</a:t>
            </a:r>
          </a:p>
          <a:p>
            <a:pPr eaLnBrk="1" hangingPunct="1"/>
            <a:r>
              <a:rPr lang="en-US" dirty="0" smtClean="0"/>
              <a:t>Both are semi-automated processes</a:t>
            </a:r>
          </a:p>
          <a:p>
            <a:pPr eaLnBrk="1" hangingPunct="1"/>
            <a:r>
              <a:rPr lang="en-US" dirty="0" smtClean="0"/>
              <a:t>Difference is the nature of the data: </a:t>
            </a:r>
          </a:p>
          <a:p>
            <a:pPr lvl="1" eaLnBrk="1" hangingPunct="1"/>
            <a:r>
              <a:rPr lang="en-US" dirty="0" smtClean="0"/>
              <a:t>Structured versus unstructured data</a:t>
            </a:r>
          </a:p>
          <a:p>
            <a:pPr lvl="1" eaLnBrk="1" hangingPunct="1"/>
            <a:r>
              <a:rPr lang="en-US" dirty="0" smtClean="0">
                <a:solidFill>
                  <a:srgbClr val="FF3300"/>
                </a:solidFill>
              </a:rPr>
              <a:t>Structured data: </a:t>
            </a:r>
            <a:r>
              <a:rPr lang="en-US" dirty="0" smtClean="0"/>
              <a:t>databases</a:t>
            </a:r>
          </a:p>
          <a:p>
            <a:pPr lvl="1" eaLnBrk="1" hangingPunct="1"/>
            <a:r>
              <a:rPr lang="en-US" dirty="0" smtClean="0">
                <a:solidFill>
                  <a:srgbClr val="FF3300"/>
                </a:solidFill>
              </a:rPr>
              <a:t>Unstructured data:</a:t>
            </a:r>
            <a:r>
              <a:rPr lang="en-US" dirty="0" smtClean="0"/>
              <a:t> Word documents, PDF files, text excerpts, XML files, and so on</a:t>
            </a:r>
          </a:p>
          <a:p>
            <a:pPr eaLnBrk="1" hangingPunct="1"/>
            <a:r>
              <a:rPr lang="en-US" dirty="0" smtClean="0"/>
              <a:t>Text mining – first, impose structure to the data, then mine the structured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Mining Concepts</a:t>
            </a:r>
            <a:endParaRPr lang="en-US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182688" y="990599"/>
            <a:ext cx="7961312" cy="5334001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 smtClean="0"/>
              <a:t>Benefits of text mining are obvious especially in text-rich data environments</a:t>
            </a:r>
          </a:p>
          <a:p>
            <a:pPr lvl="1" eaLnBrk="1" hangingPunct="1"/>
            <a:r>
              <a:rPr lang="en-US" sz="2400" dirty="0" smtClean="0"/>
              <a:t>e.g., law (court orders), </a:t>
            </a:r>
          </a:p>
          <a:p>
            <a:pPr lvl="1" eaLnBrk="1" hangingPunct="1"/>
            <a:r>
              <a:rPr lang="en-US" sz="2400" dirty="0" smtClean="0"/>
              <a:t>academic research (research articles), </a:t>
            </a:r>
          </a:p>
          <a:p>
            <a:pPr lvl="1" eaLnBrk="1" hangingPunct="1"/>
            <a:r>
              <a:rPr lang="en-US" sz="2400" dirty="0" smtClean="0"/>
              <a:t>finance (quarterly reports), </a:t>
            </a:r>
          </a:p>
          <a:p>
            <a:pPr lvl="1" eaLnBrk="1" hangingPunct="1"/>
            <a:r>
              <a:rPr lang="en-US" sz="2400" dirty="0" smtClean="0"/>
              <a:t>medicine (discharge summaries), </a:t>
            </a:r>
          </a:p>
          <a:p>
            <a:pPr lvl="1" eaLnBrk="1" hangingPunct="1"/>
            <a:r>
              <a:rPr lang="en-US" sz="2400" dirty="0" smtClean="0"/>
              <a:t>biology (molecular interactions), </a:t>
            </a:r>
          </a:p>
          <a:p>
            <a:pPr lvl="1" eaLnBrk="1" hangingPunct="1"/>
            <a:r>
              <a:rPr lang="en-US" sz="2400" dirty="0" smtClean="0"/>
              <a:t>technology (patent files), </a:t>
            </a:r>
          </a:p>
          <a:p>
            <a:pPr lvl="1" eaLnBrk="1" hangingPunct="1"/>
            <a:r>
              <a:rPr lang="en-US" sz="2400" dirty="0" smtClean="0"/>
              <a:t>marketing (customer comments), etc.  </a:t>
            </a:r>
          </a:p>
          <a:p>
            <a:pPr eaLnBrk="1" hangingPunct="1"/>
            <a:r>
              <a:rPr lang="en-US" sz="2800" dirty="0" smtClean="0"/>
              <a:t>Electronic communication records (e.g., Email)</a:t>
            </a:r>
          </a:p>
          <a:p>
            <a:pPr lvl="1" eaLnBrk="1" hangingPunct="1"/>
            <a:r>
              <a:rPr lang="en-US" sz="2400" dirty="0" smtClean="0"/>
              <a:t>Spam filtering</a:t>
            </a:r>
          </a:p>
          <a:p>
            <a:pPr lvl="1" eaLnBrk="1" hangingPunct="1"/>
            <a:r>
              <a:rPr lang="en-US" sz="2400" dirty="0" smtClean="0"/>
              <a:t>Email prioritization and categorization</a:t>
            </a:r>
          </a:p>
          <a:p>
            <a:pPr lvl="1" eaLnBrk="1" hangingPunct="1"/>
            <a:r>
              <a:rPr lang="en-US" sz="2400" dirty="0" smtClean="0"/>
              <a:t>Automatic response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Mining Application Area</a:t>
            </a:r>
            <a:endParaRPr lang="en-US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982133" y="990599"/>
            <a:ext cx="7704667" cy="5638801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/>
              <a:t>Information extraction </a:t>
            </a:r>
            <a:r>
              <a:rPr lang="en-US" dirty="0" smtClean="0"/>
              <a:t>– Identification of key phrases and relationships within text by looking for predefined sequences in text via pattern matching</a:t>
            </a:r>
          </a:p>
          <a:p>
            <a:pPr eaLnBrk="1" hangingPunct="1"/>
            <a:r>
              <a:rPr lang="en-US" b="1" dirty="0" smtClean="0"/>
              <a:t>Topic tracking </a:t>
            </a:r>
            <a:r>
              <a:rPr lang="en-US" dirty="0" smtClean="0"/>
              <a:t>– Based upon a user profile and documents that a user views, text mining can predict other document of interest to the user</a:t>
            </a:r>
          </a:p>
          <a:p>
            <a:pPr eaLnBrk="1" hangingPunct="1"/>
            <a:r>
              <a:rPr lang="en-US" b="1" dirty="0" smtClean="0"/>
              <a:t>Summarization</a:t>
            </a:r>
            <a:r>
              <a:rPr lang="en-US" dirty="0" smtClean="0"/>
              <a:t> of a document to save time on the part of the reader</a:t>
            </a:r>
          </a:p>
          <a:p>
            <a:pPr eaLnBrk="1" hangingPunct="1"/>
            <a:r>
              <a:rPr lang="en-US" b="1" dirty="0" smtClean="0"/>
              <a:t>Categorization</a:t>
            </a:r>
            <a:r>
              <a:rPr lang="en-US" dirty="0" smtClean="0"/>
              <a:t> – Identifying the main themes of a doc and then placing the doc into a predefined set of categories based upon those themes</a:t>
            </a:r>
          </a:p>
          <a:p>
            <a:pPr eaLnBrk="1" hangingPunct="1"/>
            <a:r>
              <a:rPr lang="en-US" b="1" dirty="0" smtClean="0"/>
              <a:t>Clustering</a:t>
            </a:r>
            <a:r>
              <a:rPr lang="en-US" dirty="0" smtClean="0"/>
              <a:t> – grouping similar documents without having a predefined set of categories</a:t>
            </a:r>
          </a:p>
          <a:p>
            <a:pPr eaLnBrk="1" hangingPunct="1"/>
            <a:r>
              <a:rPr lang="en-US" b="1" dirty="0" smtClean="0"/>
              <a:t>Concept linking </a:t>
            </a:r>
            <a:r>
              <a:rPr lang="en-US" dirty="0" smtClean="0"/>
              <a:t>– connect related docs by </a:t>
            </a:r>
            <a:r>
              <a:rPr lang="en-US" dirty="0" err="1" smtClean="0"/>
              <a:t>id’ing</a:t>
            </a:r>
            <a:r>
              <a:rPr lang="en-US" dirty="0" smtClean="0"/>
              <a:t> their shared concepts and helping users find info that they would not have found using traditional search methods</a:t>
            </a:r>
          </a:p>
          <a:p>
            <a:pPr eaLnBrk="1" hangingPunct="1"/>
            <a:r>
              <a:rPr lang="en-US" b="1" dirty="0" smtClean="0"/>
              <a:t>Question answering </a:t>
            </a:r>
            <a:r>
              <a:rPr lang="en-US" dirty="0" smtClean="0"/>
              <a:t>– finding the best answer to a given question through knowledge-driven pattern matching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Mining Terminology</a:t>
            </a:r>
            <a:endParaRPr lang="en-US" dirty="0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143000" y="990599"/>
            <a:ext cx="7704667" cy="5486401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/>
              <a:t>Unstructured</a:t>
            </a:r>
            <a:r>
              <a:rPr lang="en-US" dirty="0" smtClean="0"/>
              <a:t> or semi-structured data</a:t>
            </a:r>
          </a:p>
          <a:p>
            <a:pPr eaLnBrk="1" hangingPunct="1"/>
            <a:r>
              <a:rPr lang="en-US" b="1" dirty="0" smtClean="0"/>
              <a:t>Corpus</a:t>
            </a:r>
            <a:r>
              <a:rPr lang="en-US" dirty="0" smtClean="0"/>
              <a:t> (and corpora) – a large and structured group of texts</a:t>
            </a:r>
          </a:p>
          <a:p>
            <a:pPr eaLnBrk="1" hangingPunct="1"/>
            <a:r>
              <a:rPr lang="en-US" b="1" dirty="0" smtClean="0"/>
              <a:t>Terms</a:t>
            </a:r>
            <a:r>
              <a:rPr lang="en-US" dirty="0" smtClean="0"/>
              <a:t> – a single word or phrase extracted directly from the corpus by means of NLP</a:t>
            </a:r>
          </a:p>
          <a:p>
            <a:pPr eaLnBrk="1" hangingPunct="1"/>
            <a:r>
              <a:rPr lang="en-US" b="1" dirty="0" smtClean="0"/>
              <a:t>Concepts</a:t>
            </a:r>
            <a:r>
              <a:rPr lang="en-US" dirty="0" smtClean="0"/>
              <a:t> – features generated from a collection of docs by means of manual, statistical, rule-based methodologies</a:t>
            </a:r>
          </a:p>
          <a:p>
            <a:pPr eaLnBrk="1" hangingPunct="1"/>
            <a:r>
              <a:rPr lang="en-US" b="1" dirty="0" smtClean="0"/>
              <a:t>Stemming</a:t>
            </a:r>
            <a:r>
              <a:rPr lang="en-US" dirty="0" smtClean="0"/>
              <a:t> – the process of reducing inflected words to their stem word (consolidate stemmed, stemming, stemmer all to the root word “stem”)</a:t>
            </a:r>
          </a:p>
          <a:p>
            <a:pPr eaLnBrk="1" hangingPunct="1"/>
            <a:r>
              <a:rPr lang="en-US" b="1" dirty="0" smtClean="0"/>
              <a:t>Stop words </a:t>
            </a:r>
            <a:r>
              <a:rPr lang="en-US" dirty="0" smtClean="0"/>
              <a:t>(and include words) aka noise words (is/are/was/the/ etc.</a:t>
            </a:r>
          </a:p>
          <a:p>
            <a:pPr eaLnBrk="1" hangingPunct="1"/>
            <a:r>
              <a:rPr lang="en-US" b="1" dirty="0" smtClean="0"/>
              <a:t>Synonyms</a:t>
            </a:r>
            <a:r>
              <a:rPr lang="en-US" dirty="0" smtClean="0"/>
              <a:t> – words meaning the same thing (movie, film, motion picture)</a:t>
            </a:r>
          </a:p>
          <a:p>
            <a:pPr eaLnBrk="1" hangingPunct="1"/>
            <a:r>
              <a:rPr lang="en-US" dirty="0" smtClean="0"/>
              <a:t> </a:t>
            </a:r>
            <a:r>
              <a:rPr lang="en-US" b="1" dirty="0" err="1" smtClean="0"/>
              <a:t>Polysemes</a:t>
            </a:r>
            <a:r>
              <a:rPr lang="en-US" dirty="0" smtClean="0"/>
              <a:t> – aka homonyms words with different meanings (bow to the queen/bow of a boat/bow and arrow</a:t>
            </a:r>
          </a:p>
          <a:p>
            <a:pPr eaLnBrk="1" hangingPunct="1"/>
            <a:r>
              <a:rPr lang="en-US" b="1" dirty="0" smtClean="0"/>
              <a:t>Tokenizing</a:t>
            </a:r>
            <a:r>
              <a:rPr lang="en-US" dirty="0" smtClean="0"/>
              <a:t> – a categorized block of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Mining Terminology</a:t>
            </a:r>
            <a:endParaRPr lang="en-US" dirty="0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824441" y="1202437"/>
            <a:ext cx="7704667" cy="5009217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 smtClean="0"/>
              <a:t>Term dictionary </a:t>
            </a:r>
            <a:r>
              <a:rPr lang="en-US" dirty="0" smtClean="0"/>
              <a:t>– a collection of terms specific to a narrow field that can be used to restrict the extracted terms within a corpus</a:t>
            </a:r>
          </a:p>
          <a:p>
            <a:pPr eaLnBrk="1" hangingPunct="1"/>
            <a:r>
              <a:rPr lang="en-US" b="1" dirty="0" smtClean="0"/>
              <a:t>Word frequency </a:t>
            </a:r>
            <a:r>
              <a:rPr lang="en-US" dirty="0" smtClean="0"/>
              <a:t>– # of times a word is found in a specific doc</a:t>
            </a:r>
          </a:p>
          <a:p>
            <a:pPr eaLnBrk="1" hangingPunct="1"/>
            <a:r>
              <a:rPr lang="en-US" b="1" dirty="0" smtClean="0"/>
              <a:t>Part-of-speech tagging </a:t>
            </a:r>
            <a:r>
              <a:rPr lang="en-US" dirty="0" smtClean="0"/>
              <a:t>– process of marking up the words in a text as corresponding to a particular part of speech based on a word’s </a:t>
            </a:r>
            <a:r>
              <a:rPr lang="en-US" dirty="0" err="1" smtClean="0"/>
              <a:t>def’n</a:t>
            </a:r>
            <a:r>
              <a:rPr lang="en-US" dirty="0" smtClean="0"/>
              <a:t> and the context in which it is used</a:t>
            </a:r>
          </a:p>
          <a:p>
            <a:pPr eaLnBrk="1" hangingPunct="1"/>
            <a:r>
              <a:rPr lang="en-US" b="1" dirty="0" smtClean="0"/>
              <a:t>Term-by-document</a:t>
            </a:r>
            <a:r>
              <a:rPr lang="en-US" dirty="0" smtClean="0"/>
              <a:t> </a:t>
            </a:r>
            <a:r>
              <a:rPr lang="en-US" b="1" dirty="0" smtClean="0"/>
              <a:t>matrix</a:t>
            </a:r>
          </a:p>
          <a:p>
            <a:pPr lvl="1" eaLnBrk="1" hangingPunct="1"/>
            <a:r>
              <a:rPr lang="en-US" dirty="0" smtClean="0"/>
              <a:t>Occurrence matrix</a:t>
            </a:r>
          </a:p>
          <a:p>
            <a:pPr eaLnBrk="1" hangingPunct="1"/>
            <a:r>
              <a:rPr lang="en-US" b="1" dirty="0" smtClean="0"/>
              <a:t>Singular value decomposition</a:t>
            </a:r>
          </a:p>
          <a:p>
            <a:pPr lvl="1" eaLnBrk="1" hangingPunct="1"/>
            <a:r>
              <a:rPr lang="en-US" dirty="0" smtClean="0"/>
              <a:t>A way of reducing the size of the TBD matrix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52600"/>
            <a:ext cx="82867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32" y="36576"/>
            <a:ext cx="7171267" cy="5389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514600"/>
            <a:ext cx="6933061" cy="4211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sBigDataThem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ensBigDataTheme" id="{4770065E-AE96-4B8A-AF01-2C959EE41C9D}" vid="{CF47AB5F-E934-4573-A2DF-FBC911A1734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KensBigDataTheme</Template>
  <TotalTime>5645</TotalTime>
  <Words>2383</Words>
  <Application>Microsoft Office PowerPoint</Application>
  <PresentationFormat>On-screen Show (4:3)</PresentationFormat>
  <Paragraphs>333</Paragraphs>
  <Slides>46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Corbel</vt:lpstr>
      <vt:lpstr>Tahoma</vt:lpstr>
      <vt:lpstr>Times New Roman</vt:lpstr>
      <vt:lpstr>KensBigDataTheme</vt:lpstr>
      <vt:lpstr>Graph</vt:lpstr>
      <vt:lpstr>IDC 3931 – Big Data</vt:lpstr>
      <vt:lpstr>Learning Objectives</vt:lpstr>
      <vt:lpstr>Learning Objectives</vt:lpstr>
      <vt:lpstr>Text Mining Concepts</vt:lpstr>
      <vt:lpstr>Data Mining versus Text Mining</vt:lpstr>
      <vt:lpstr>Text Mining Concepts</vt:lpstr>
      <vt:lpstr>Text Mining Application Area</vt:lpstr>
      <vt:lpstr>Text Mining Terminology</vt:lpstr>
      <vt:lpstr>Text Mining Terminology</vt:lpstr>
      <vt:lpstr>Natural Language Processing (NLP)</vt:lpstr>
      <vt:lpstr>Natural Language Processing (NLP)</vt:lpstr>
      <vt:lpstr>Natural Language Processing (NLP)</vt:lpstr>
      <vt:lpstr>Natural Language Processing (NLP)</vt:lpstr>
      <vt:lpstr>NLP Task Categories</vt:lpstr>
      <vt:lpstr>Case 5.6 – Whirlpool: Text Analytics</vt:lpstr>
      <vt:lpstr>NLP Task Categories</vt:lpstr>
      <vt:lpstr>Text Mining Applications</vt:lpstr>
      <vt:lpstr>Text Mining Process</vt:lpstr>
      <vt:lpstr>Text Mining Process</vt:lpstr>
      <vt:lpstr>Text Mining Process</vt:lpstr>
      <vt:lpstr>Text Mining Process</vt:lpstr>
      <vt:lpstr>Text Mining Process</vt:lpstr>
      <vt:lpstr>Text Mining Process</vt:lpstr>
      <vt:lpstr>Text Mining Process</vt:lpstr>
      <vt:lpstr>Text Mining Application (research trend identification in literature)</vt:lpstr>
      <vt:lpstr>Text Mining Application (research trend identification in literature)</vt:lpstr>
      <vt:lpstr>Text Mining Application (research trend identification in literature)</vt:lpstr>
      <vt:lpstr>Text Mining Application (research trend identification in literature)</vt:lpstr>
      <vt:lpstr>Text Mining Tools</vt:lpstr>
      <vt:lpstr>Chapter 5 Part 2</vt:lpstr>
      <vt:lpstr>Big Data</vt:lpstr>
      <vt:lpstr>Web Mining Overview</vt:lpstr>
      <vt:lpstr>Web Mining</vt:lpstr>
      <vt:lpstr>Web Content/Structure Mining</vt:lpstr>
      <vt:lpstr>Web Usage Mining (Web Analytics)</vt:lpstr>
      <vt:lpstr>Web Usage Mining</vt:lpstr>
      <vt:lpstr>Web Usage Mining (clickstream analysis)</vt:lpstr>
      <vt:lpstr>Web Analytics Metrics</vt:lpstr>
      <vt:lpstr>Website Usability</vt:lpstr>
      <vt:lpstr>Traffic Sources</vt:lpstr>
      <vt:lpstr>Visitor Profile</vt:lpstr>
      <vt:lpstr>Conversion Statistics</vt:lpstr>
      <vt:lpstr>PowerPoint Presentation</vt:lpstr>
      <vt:lpstr>Web Mining Success Stories</vt:lpstr>
      <vt:lpstr>Web Mining Tools</vt:lpstr>
      <vt:lpstr>End of the Chapter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karmstrong2@pic.fsu.edu</dc:creator>
  <cp:lastModifiedBy>Ken Armstrong</cp:lastModifiedBy>
  <cp:revision>294</cp:revision>
  <cp:lastPrinted>2000-12-01T14:01:59Z</cp:lastPrinted>
  <dcterms:created xsi:type="dcterms:W3CDTF">1998-03-18T21:58:50Z</dcterms:created>
  <dcterms:modified xsi:type="dcterms:W3CDTF">2015-11-05T14:00:54Z</dcterms:modified>
</cp:coreProperties>
</file>