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279" r:id="rId4"/>
    <p:sldId id="259" r:id="rId5"/>
    <p:sldId id="28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4" r:id="rId15"/>
    <p:sldId id="273" r:id="rId16"/>
    <p:sldId id="277" r:id="rId17"/>
    <p:sldId id="275" r:id="rId18"/>
    <p:sldId id="278" r:id="rId19"/>
    <p:sldId id="263" r:id="rId20"/>
    <p:sldId id="265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50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3998377624722"/>
          <c:y val="7.7561325358156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3998377624722"/>
          <c:y val="7.75613253581562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Sales by Region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Chairs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Boomarangs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Frisbees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6412848"/>
        <c:axId val="406401872"/>
      </c:barChart>
      <c:catAx>
        <c:axId val="406412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01872"/>
        <c:crosses val="autoZero"/>
        <c:auto val="1"/>
        <c:lblAlgn val="ctr"/>
        <c:lblOffset val="100"/>
        <c:noMultiLvlLbl val="0"/>
      </c:catAx>
      <c:valAx>
        <c:axId val="406401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1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Chairs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4300</c:v>
                </c:pt>
                <c:pt idx="1">
                  <c:v>2500</c:v>
                </c:pt>
                <c:pt idx="2">
                  <c:v>3500</c:v>
                </c:pt>
                <c:pt idx="3">
                  <c:v>4500</c:v>
                </c:pt>
                <c:pt idx="4">
                  <c:v>3000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Boomerangs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2000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Water Skis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1999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2000</c:v>
                </c:pt>
                <c:pt idx="1">
                  <c:v>2000</c:v>
                </c:pt>
                <c:pt idx="2">
                  <c:v>3000</c:v>
                </c:pt>
                <c:pt idx="3">
                  <c:v>5000</c:v>
                </c:pt>
                <c:pt idx="4">
                  <c:v>4000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409712"/>
        <c:axId val="406406184"/>
      </c:barChart>
      <c:catAx>
        <c:axId val="406409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06184"/>
        <c:crosses val="autoZero"/>
        <c:auto val="1"/>
        <c:lblAlgn val="ctr"/>
        <c:lblOffset val="100"/>
        <c:noMultiLvlLbl val="0"/>
      </c:catAx>
      <c:valAx>
        <c:axId val="406406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0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Items</a:t>
            </a:r>
            <a:r>
              <a:rPr lang="en-US" baseline="0" dirty="0" smtClean="0"/>
              <a:t> Shipped per Year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4300</c:v>
                </c:pt>
                <c:pt idx="1">
                  <c:v>2500</c:v>
                </c:pt>
                <c:pt idx="2">
                  <c:v>3500</c:v>
                </c:pt>
                <c:pt idx="3">
                  <c:v>4500</c:v>
                </c:pt>
                <c:pt idx="4">
                  <c:v>3000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Boomerangs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2000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Water Skis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2000</c:v>
                </c:pt>
                <c:pt idx="1">
                  <c:v>2000</c:v>
                </c:pt>
                <c:pt idx="2">
                  <c:v>3000</c:v>
                </c:pt>
                <c:pt idx="3">
                  <c:v>5000</c:v>
                </c:pt>
                <c:pt idx="4">
                  <c:v>6000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6411280"/>
        <c:axId val="406406576"/>
      </c:lineChart>
      <c:catAx>
        <c:axId val="40641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06576"/>
        <c:crosses val="autoZero"/>
        <c:auto val="1"/>
        <c:lblAlgn val="ctr"/>
        <c:lblOffset val="100"/>
        <c:noMultiLvlLbl val="0"/>
      </c:catAx>
      <c:valAx>
        <c:axId val="40640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1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Items</a:t>
            </a:r>
            <a:r>
              <a:rPr lang="en-US" baseline="0" dirty="0" smtClean="0"/>
              <a:t> Shipped per Year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4300</c:v>
                </c:pt>
                <c:pt idx="1">
                  <c:v>2500</c:v>
                </c:pt>
                <c:pt idx="2">
                  <c:v>3500</c:v>
                </c:pt>
                <c:pt idx="3">
                  <c:v>4500</c:v>
                </c:pt>
                <c:pt idx="4">
                  <c:v>3000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Boomerangs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2000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Water Skis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2000</c:v>
                </c:pt>
                <c:pt idx="1">
                  <c:v>2000</c:v>
                </c:pt>
                <c:pt idx="2">
                  <c:v>3000</c:v>
                </c:pt>
                <c:pt idx="3">
                  <c:v>5000</c:v>
                </c:pt>
                <c:pt idx="4">
                  <c:v>6000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33546816"/>
        <c:axId val="533547208"/>
      </c:lineChart>
      <c:catAx>
        <c:axId val="53354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547208"/>
        <c:crosses val="autoZero"/>
        <c:auto val="1"/>
        <c:lblAlgn val="ctr"/>
        <c:lblOffset val="100"/>
        <c:noMultiLvlLbl val="0"/>
      </c:catAx>
      <c:valAx>
        <c:axId val="53354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54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E9012-61DD-4CD1-87E9-15D8386FDA79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639F9-CF09-4939-9917-3AF09D2A8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735-A2B3-476E-A34D-E58510B5AC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82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735-A2B3-476E-A34D-E58510B5AC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735-A2B3-476E-A34D-E58510B5AC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7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735-A2B3-476E-A34D-E58510B5AC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735-A2B3-476E-A34D-E58510B5AC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2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735-A2B3-476E-A34D-E58510B5AC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6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735-A2B3-476E-A34D-E58510B5AC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4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8722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8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9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1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56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990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95400"/>
            <a:ext cx="7704667" cy="4704416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9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9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2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F60E03-33C1-4FEC-A255-A9F2CE0791AB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219A32-2F88-4A50-97AC-5257B7B8A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5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heguardian.com/news/datablog/interactive/2012/jul/02/drug-use-map-worl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ismittromneythepresiden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youtube.com/watch?v=fqFpq9WXbJ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visual-literacy.org/periodic_table/periodic_tab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www.tagxed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IDC3931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Visualization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846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493875"/>
            <a:ext cx="7704667" cy="1710690"/>
          </a:xfrm>
        </p:spPr>
        <p:txBody>
          <a:bodyPr/>
          <a:lstStyle/>
          <a:p>
            <a:r>
              <a:rPr lang="en-US" dirty="0" smtClean="0"/>
              <a:t>A time-series comparison can best be demonstrated using either a column or line chart</a:t>
            </a:r>
          </a:p>
          <a:p>
            <a:r>
              <a:rPr lang="en-US" dirty="0" smtClean="0"/>
              <a:t>Use a column chart if you have few dates (generally less than 8)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28373359"/>
              </p:ext>
            </p:extLst>
          </p:nvPr>
        </p:nvGraphicFramePr>
        <p:xfrm>
          <a:off x="1828800" y="3184687"/>
          <a:ext cx="6096000" cy="337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30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493875"/>
            <a:ext cx="7704667" cy="11735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common chart</a:t>
            </a:r>
          </a:p>
          <a:p>
            <a:r>
              <a:rPr lang="en-US" dirty="0" smtClean="0"/>
              <a:t>Clearest for determining if the trend is increasing, decreasing, fluctuating, remaining constant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061323321"/>
              </p:ext>
            </p:extLst>
          </p:nvPr>
        </p:nvGraphicFramePr>
        <p:xfrm>
          <a:off x="2438400" y="2971800"/>
          <a:ext cx="6096000" cy="371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33160107"/>
              </p:ext>
            </p:extLst>
          </p:nvPr>
        </p:nvGraphicFramePr>
        <p:xfrm>
          <a:off x="2438400" y="2971800"/>
          <a:ext cx="6096000" cy="371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446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(dot)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493875"/>
            <a:ext cx="7704667" cy="1710690"/>
          </a:xfrm>
        </p:spPr>
        <p:txBody>
          <a:bodyPr/>
          <a:lstStyle/>
          <a:p>
            <a:r>
              <a:rPr lang="en-US" dirty="0" smtClean="0"/>
              <a:t>A correlation comparison shows whether the relationship between TWO variables follows, or fails to follow, a pattern or trend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743200"/>
            <a:ext cx="6075817" cy="37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8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Reference Guide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928738"/>
            <a:ext cx="6477000" cy="57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932642" cy="437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2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066800"/>
            <a:ext cx="6956094" cy="5630225"/>
          </a:xfrm>
        </p:spPr>
      </p:pic>
    </p:spTree>
    <p:extLst>
      <p:ext uri="{BB962C8B-B14F-4D97-AF65-F5344CB8AC3E}">
        <p14:creationId xmlns:p14="http://schemas.microsoft.com/office/powerpoint/2010/main" val="323958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029269"/>
            <a:ext cx="7086600" cy="5735856"/>
          </a:xfrm>
        </p:spPr>
      </p:pic>
    </p:spTree>
    <p:extLst>
      <p:ext uri="{BB962C8B-B14F-4D97-AF65-F5344CB8AC3E}">
        <p14:creationId xmlns:p14="http://schemas.microsoft.com/office/powerpoint/2010/main" val="38753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Charts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31" y="1556615"/>
            <a:ext cx="6435069" cy="5208510"/>
          </a:xfrm>
        </p:spPr>
      </p:pic>
    </p:spTree>
    <p:extLst>
      <p:ext uri="{BB962C8B-B14F-4D97-AF65-F5344CB8AC3E}">
        <p14:creationId xmlns:p14="http://schemas.microsoft.com/office/powerpoint/2010/main" val="6424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090945"/>
            <a:ext cx="7162800" cy="5797531"/>
          </a:xfrm>
        </p:spPr>
      </p:pic>
    </p:spTree>
    <p:extLst>
      <p:ext uri="{BB962C8B-B14F-4D97-AF65-F5344CB8AC3E}">
        <p14:creationId xmlns:p14="http://schemas.microsoft.com/office/powerpoint/2010/main" val="33998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33400"/>
            <a:ext cx="779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Now Let’s Let Our Imagination Run a Bit</a:t>
            </a:r>
            <a:endParaRPr lang="en-US" sz="3600" dirty="0"/>
          </a:p>
        </p:txBody>
      </p:sp>
      <p:pic>
        <p:nvPicPr>
          <p:cNvPr id="205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1" y="26669"/>
            <a:ext cx="8720847" cy="683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6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study of the visual representation of data, meaning "information that has been abstracted in some schematic form, including attributes or variables for the units of information. Friendly (2008)</a:t>
            </a:r>
          </a:p>
          <a:p>
            <a:r>
              <a:rPr lang="en-US" dirty="0"/>
              <a:t>T</a:t>
            </a:r>
            <a:r>
              <a:rPr lang="en-US" dirty="0" smtClean="0"/>
              <a:t>he "main goal of data visualization is to communicate information clearly and effectively through graphical means.” Friedman (2008)</a:t>
            </a:r>
          </a:p>
        </p:txBody>
      </p:sp>
    </p:spTree>
    <p:extLst>
      <p:ext uri="{BB962C8B-B14F-4D97-AF65-F5344CB8AC3E}">
        <p14:creationId xmlns:p14="http://schemas.microsoft.com/office/powerpoint/2010/main" val="40504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885021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619125"/>
            <a:ext cx="774382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7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81" y="1905000"/>
            <a:ext cx="5673969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So… What Does </a:t>
            </a:r>
            <a:r>
              <a:rPr lang="en-US" dirty="0" smtClean="0"/>
              <a:t>This Mean to YOU???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5334000" y="867685"/>
            <a:ext cx="3429000" cy="1143001"/>
          </a:xfrm>
          <a:prstGeom prst="wedgeEllipseCallout">
            <a:avLst>
              <a:gd name="adj1" fmla="val -51578"/>
              <a:gd name="adj2" fmla="val 87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Gather ‘round </a:t>
            </a:r>
            <a:r>
              <a:rPr lang="en-US" dirty="0" smtClean="0"/>
              <a:t>Students… </a:t>
            </a:r>
            <a:r>
              <a:rPr lang="en-US" dirty="0" smtClean="0"/>
              <a:t>That’s </a:t>
            </a:r>
            <a:r>
              <a:rPr lang="en-US" dirty="0" smtClean="0"/>
              <a:t>right! </a:t>
            </a:r>
            <a:r>
              <a:rPr lang="en-US" dirty="0" smtClean="0"/>
              <a:t>Story time with Uncle 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Big Data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95400"/>
            <a:ext cx="7704667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</a:t>
            </a:r>
            <a:r>
              <a:rPr lang="en-US" dirty="0" smtClean="0"/>
              <a:t>ow do we begin to comprehend a hundred rows of data, let alone a thousand or a million or a billion rows?</a:t>
            </a:r>
          </a:p>
          <a:p>
            <a:r>
              <a:rPr lang="en-US" dirty="0" smtClean="0"/>
              <a:t>The answer is </a:t>
            </a:r>
            <a:r>
              <a:rPr lang="en-US" sz="3200" b="1" u="sng" dirty="0" smtClean="0"/>
              <a:t>pictures.</a:t>
            </a:r>
            <a:endParaRPr lang="en-US" b="1" u="sng" dirty="0" smtClean="0"/>
          </a:p>
          <a:p>
            <a:r>
              <a:rPr lang="en-US" dirty="0" smtClean="0"/>
              <a:t>Humans are fundamentally different from computers. We're wired to comprehend: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hapes</a:t>
            </a:r>
          </a:p>
          <a:p>
            <a:pPr lvl="1"/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Colors</a:t>
            </a:r>
          </a:p>
          <a:p>
            <a:r>
              <a:rPr lang="en-US" dirty="0" smtClean="0"/>
              <a:t>So technology companies are using data visualization to help companies turn large sets of data into pictures that </a:t>
            </a:r>
            <a:r>
              <a:rPr lang="en-US" b="1" u="sng" dirty="0" smtClean="0"/>
              <a:t>lead people intuitively to the information that is most important to them.</a:t>
            </a:r>
          </a:p>
        </p:txBody>
      </p:sp>
    </p:spTree>
    <p:extLst>
      <p:ext uri="{BB962C8B-B14F-4D97-AF65-F5344CB8AC3E}">
        <p14:creationId xmlns:p14="http://schemas.microsoft.com/office/powerpoint/2010/main" val="41858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1309"/>
            <a:ext cx="8610600" cy="990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 at </a:t>
            </a:r>
            <a:r>
              <a:rPr lang="en-US" dirty="0" smtClean="0"/>
              <a:t>our </a:t>
            </a:r>
            <a:r>
              <a:rPr lang="en-US" dirty="0" smtClean="0"/>
              <a:t>CEO’s mesmerized by the </a:t>
            </a:r>
            <a:r>
              <a:rPr lang="en-US" dirty="0" smtClean="0"/>
              <a:t>Visualizations!!!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981199"/>
            <a:ext cx="6705600" cy="4761539"/>
          </a:xfrm>
        </p:spPr>
      </p:pic>
      <p:sp>
        <p:nvSpPr>
          <p:cNvPr id="5" name="Oval Callout 4"/>
          <p:cNvSpPr/>
          <p:nvPr/>
        </p:nvSpPr>
        <p:spPr>
          <a:xfrm>
            <a:off x="2913529" y="228600"/>
            <a:ext cx="4935071" cy="1752599"/>
          </a:xfrm>
          <a:prstGeom prst="wedgeEllipseCallout">
            <a:avLst>
              <a:gd name="adj1" fmla="val -55340"/>
              <a:gd name="adj2" fmla="val 163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See Kids… the wind speed DOES affect power generated AND </a:t>
            </a:r>
            <a:r>
              <a:rPr lang="en-US" sz="2000" dirty="0" smtClean="0"/>
              <a:t>it increases our profits so tornadoes are actually GOOD!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sz="4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Imagination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Is the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95400"/>
            <a:ext cx="7704667" cy="198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That can mean something as familiar as a color-coded map, only with lots of interactive features. </a:t>
            </a:r>
          </a:p>
          <a:p>
            <a:r>
              <a:rPr lang="en-US" dirty="0" smtClean="0"/>
              <a:t>Or it can mean something unfamiliar to most people, like seemingly amorphous shapes that on closer inspection quickly yield insights into the data they portray. </a:t>
            </a:r>
            <a:endParaRPr lang="en-US" dirty="0" smtClean="0"/>
          </a:p>
          <a:p>
            <a:r>
              <a:rPr lang="en-US" dirty="0" smtClean="0"/>
              <a:t>Click on the link to play with </a:t>
            </a:r>
            <a:r>
              <a:rPr lang="en-US" dirty="0"/>
              <a:t>Tagxedo! </a:t>
            </a:r>
            <a:r>
              <a:rPr lang="en-US" dirty="0">
                <a:hlinkClick r:id="rId2"/>
              </a:rPr>
              <a:t>http://www.tagxedo.com/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29000"/>
            <a:ext cx="7162800" cy="33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7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Basics: Defining Some “Rules of Thumb”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these basic charts, when do we use which one?</a:t>
            </a:r>
          </a:p>
          <a:p>
            <a:pPr lvl="1"/>
            <a:r>
              <a:rPr lang="en-US" sz="2400" dirty="0" smtClean="0"/>
              <a:t>Pie Chart</a:t>
            </a:r>
          </a:p>
          <a:p>
            <a:pPr lvl="1"/>
            <a:r>
              <a:rPr lang="en-US" sz="2400" dirty="0" smtClean="0"/>
              <a:t>Bar Chart</a:t>
            </a:r>
          </a:p>
          <a:p>
            <a:pPr lvl="1"/>
            <a:r>
              <a:rPr lang="en-US" sz="2400" dirty="0" smtClean="0"/>
              <a:t>Column Chart</a:t>
            </a:r>
          </a:p>
          <a:p>
            <a:pPr lvl="1"/>
            <a:r>
              <a:rPr lang="en-US" sz="2400" dirty="0" smtClean="0"/>
              <a:t>Line Chart</a:t>
            </a:r>
          </a:p>
          <a:p>
            <a:pPr lvl="1"/>
            <a:r>
              <a:rPr lang="en-US" sz="2400" dirty="0" smtClean="0"/>
              <a:t>Scatterplot (dot) Chart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20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493875"/>
            <a:ext cx="7704667" cy="17106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category comparison is best demonstrated using a pie chart</a:t>
            </a:r>
          </a:p>
          <a:p>
            <a:r>
              <a:rPr lang="en-US" dirty="0" smtClean="0"/>
              <a:t>A circle give a clear impression of being total</a:t>
            </a:r>
          </a:p>
          <a:p>
            <a:r>
              <a:rPr lang="en-US" dirty="0" smtClean="0"/>
              <a:t>Therefore a pie chart is ideally suited for the one and only purpose it serves:</a:t>
            </a:r>
          </a:p>
          <a:p>
            <a:pPr lvl="1"/>
            <a:r>
              <a:rPr lang="en-US" dirty="0" smtClean="0"/>
              <a:t>Showing the SIZE of each part as a PERCENTAGE of some whole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76448764"/>
              </p:ext>
            </p:extLst>
          </p:nvPr>
        </p:nvGraphicFramePr>
        <p:xfrm>
          <a:off x="1143000" y="3352800"/>
          <a:ext cx="3955312" cy="3070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02446095"/>
              </p:ext>
            </p:extLst>
          </p:nvPr>
        </p:nvGraphicFramePr>
        <p:xfrm>
          <a:off x="4572000" y="3352800"/>
          <a:ext cx="3955312" cy="3070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04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493875"/>
            <a:ext cx="7704667" cy="1710690"/>
          </a:xfrm>
        </p:spPr>
        <p:txBody>
          <a:bodyPr/>
          <a:lstStyle/>
          <a:p>
            <a:r>
              <a:rPr lang="en-US" dirty="0" smtClean="0"/>
              <a:t>An item comparison can best be demonstrated by a bar chart</a:t>
            </a:r>
          </a:p>
          <a:p>
            <a:r>
              <a:rPr lang="en-US" dirty="0" smtClean="0"/>
              <a:t>The vertical dimension is not a scale; all it is used for is labeling the measured items</a:t>
            </a:r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14874986"/>
              </p:ext>
            </p:extLst>
          </p:nvPr>
        </p:nvGraphicFramePr>
        <p:xfrm>
          <a:off x="1981200" y="3124200"/>
          <a:ext cx="6083596" cy="3311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457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sBigData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ensBigDataTheme" id="{4770065E-AE96-4B8A-AF01-2C959EE41C9D}" vid="{CF47AB5F-E934-4573-A2DF-FBC911A173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KensBigDataTheme</Template>
  <TotalTime>747</TotalTime>
  <Words>489</Words>
  <Application>Microsoft Office PowerPoint</Application>
  <PresentationFormat>On-screen Show (4:3)</PresentationFormat>
  <Paragraphs>62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KensBigDataTheme</vt:lpstr>
      <vt:lpstr>IDC3931</vt:lpstr>
      <vt:lpstr>What is Data Visualization?</vt:lpstr>
      <vt:lpstr>So… What Does This Mean to YOU???</vt:lpstr>
      <vt:lpstr>The Big Data Issue</vt:lpstr>
      <vt:lpstr>Look at our CEO’s mesmerized by the Visualizations!!!</vt:lpstr>
      <vt:lpstr>Your Imagination Is the Key</vt:lpstr>
      <vt:lpstr>Basics: Defining Some “Rules of Thumb”</vt:lpstr>
      <vt:lpstr>Pie Chart</vt:lpstr>
      <vt:lpstr>Bar Chart</vt:lpstr>
      <vt:lpstr>Column Chart</vt:lpstr>
      <vt:lpstr>Line Chart</vt:lpstr>
      <vt:lpstr>Scatter (dot) Chart</vt:lpstr>
      <vt:lpstr>Quick Reference Guide</vt:lpstr>
      <vt:lpstr>PowerPoint Presentation</vt:lpstr>
      <vt:lpstr>Bubble Maps</vt:lpstr>
      <vt:lpstr>Bubble Charts</vt:lpstr>
      <vt:lpstr>Line Charts</vt:lpstr>
      <vt:lpstr>Tree Map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tegrity</dc:creator>
  <cp:lastModifiedBy>Ken Armstrong</cp:lastModifiedBy>
  <cp:revision>22</cp:revision>
  <dcterms:created xsi:type="dcterms:W3CDTF">2013-09-22T20:06:16Z</dcterms:created>
  <dcterms:modified xsi:type="dcterms:W3CDTF">2015-02-05T14:23:23Z</dcterms:modified>
</cp:coreProperties>
</file>