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9"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301" r:id="rId25"/>
    <p:sldId id="298" r:id="rId26"/>
    <p:sldId id="299" r:id="rId27"/>
    <p:sldId id="300" r:id="rId28"/>
    <p:sldId id="303" r:id="rId29"/>
    <p:sldId id="302" r:id="rId30"/>
    <p:sldId id="304" r:id="rId31"/>
    <p:sldId id="30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59176F-A97E-74E6-9E91-D675889D2CA9}" v="2" dt="2022-09-22T20:06:28.952"/>
    <p1510:client id="{150A4CC1-AE7E-6D0A-E6F8-8F4D45C267D4}" v="691" dt="2022-09-21T19:04:57.869"/>
    <p1510:client id="{49104AB9-7E74-398E-07DA-232DB1286DDA}" v="328" dt="2022-09-22T01:43:45.840"/>
    <p1510:client id="{7B58D2A6-77A1-7A0C-CD26-D751B60FEBD9}" v="52" dt="2022-09-22T20:00:38.585"/>
    <p1510:client id="{D8306968-84CD-4157-A963-4EBBC002D044}" v="112" dt="2022-09-22T20:08:07.2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9/22/2022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9/22/2022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blog.tarynmcmillan.com/a-history-of-version-contro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scm.com/download/win"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HD wallpaper: Purple glare abstract art bokeh HD, backgrounds, blue ...">
            <a:extLst>
              <a:ext uri="{FF2B5EF4-FFF2-40B4-BE49-F238E27FC236}">
                <a16:creationId xmlns:a16="http://schemas.microsoft.com/office/drawing/2014/main" id="{3865B047-A396-509C-4602-2A7D12F55086}"/>
              </a:ext>
            </a:extLst>
          </p:cNvPr>
          <p:cNvPicPr>
            <a:picLocks noChangeAspect="1"/>
          </p:cNvPicPr>
          <p:nvPr/>
        </p:nvPicPr>
        <p:blipFill rotWithShape="1">
          <a:blip r:embed="rId2">
            <a:alphaModFix/>
          </a:blip>
          <a:srcRect b="10000"/>
          <a:stretch/>
        </p:blipFill>
        <p:spPr>
          <a:xfrm>
            <a:off x="20" y="10"/>
            <a:ext cx="12191980" cy="6857990"/>
          </a:xfrm>
          <a:prstGeom prst="rect">
            <a:avLst/>
          </a:prstGeom>
        </p:spPr>
      </p:pic>
      <p:sp>
        <p:nvSpPr>
          <p:cNvPr id="23" name="Rectangle 22">
            <a:extLst>
              <a:ext uri="{FF2B5EF4-FFF2-40B4-BE49-F238E27FC236}">
                <a16:creationId xmlns:a16="http://schemas.microsoft.com/office/drawing/2014/main" id="{D38A241E-0395-41E5-8607-BAA2799A4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4892040"/>
            <a:ext cx="12191999" cy="1965960"/>
          </a:xfrm>
          <a:prstGeom prst="rect">
            <a:avLst/>
          </a:prstGeom>
          <a:solidFill>
            <a:schemeClr val="bg1">
              <a:alpha val="7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969264" y="5154168"/>
            <a:ext cx="6973204" cy="1261872"/>
          </a:xfrm>
        </p:spPr>
        <p:txBody>
          <a:bodyPr anchor="ctr">
            <a:normAutofit/>
          </a:bodyPr>
          <a:lstStyle/>
          <a:p>
            <a:pPr algn="l"/>
            <a:r>
              <a:rPr lang="en-US" sz="4800">
                <a:solidFill>
                  <a:schemeClr val="tx1">
                    <a:lumMod val="85000"/>
                    <a:lumOff val="15000"/>
                  </a:schemeClr>
                </a:solidFill>
                <a:cs typeface="Calibri Light"/>
              </a:rPr>
              <a:t>Version Control with Git</a:t>
            </a:r>
            <a:endParaRPr lang="en-US" sz="4800">
              <a:solidFill>
                <a:schemeClr val="tx1">
                  <a:lumMod val="85000"/>
                  <a:lumOff val="15000"/>
                </a:schemeClr>
              </a:solidFill>
            </a:endParaRPr>
          </a:p>
        </p:txBody>
      </p:sp>
      <p:cxnSp>
        <p:nvCxnSpPr>
          <p:cNvPr id="25" name="Straight Connector 24">
            <a:extLst>
              <a:ext uri="{FF2B5EF4-FFF2-40B4-BE49-F238E27FC236}">
                <a16:creationId xmlns:a16="http://schemas.microsoft.com/office/drawing/2014/main" id="{CE352288-84AD-4CA8-BCD5-76C29D34E1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38160" y="5325066"/>
            <a:ext cx="0" cy="9144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6" name="Picture 7" descr="A picture containing text, clipart&#10;&#10;Description automatically generated">
            <a:extLst>
              <a:ext uri="{FF2B5EF4-FFF2-40B4-BE49-F238E27FC236}">
                <a16:creationId xmlns:a16="http://schemas.microsoft.com/office/drawing/2014/main" id="{1C0C1475-0DB4-9486-C575-64B731A5062A}"/>
              </a:ext>
            </a:extLst>
          </p:cNvPr>
          <p:cNvPicPr>
            <a:picLocks noChangeAspect="1"/>
          </p:cNvPicPr>
          <p:nvPr/>
        </p:nvPicPr>
        <p:blipFill>
          <a:blip r:embed="rId3"/>
          <a:stretch>
            <a:fillRect/>
          </a:stretch>
        </p:blipFill>
        <p:spPr>
          <a:xfrm>
            <a:off x="8820150" y="5375088"/>
            <a:ext cx="2743200" cy="806824"/>
          </a:xfrm>
          <a:prstGeom prst="rect">
            <a:avLst/>
          </a:prstGeom>
        </p:spPr>
      </p:pic>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8FF88A3-8EBC-4142-8CC2-EBE257ED6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D wallpaper: Purple glare abstract art bokeh HD, backgrounds, blue ...">
            <a:extLst>
              <a:ext uri="{FF2B5EF4-FFF2-40B4-BE49-F238E27FC236}">
                <a16:creationId xmlns:a16="http://schemas.microsoft.com/office/drawing/2014/main" id="{37B99D4C-ACE1-38D3-5881-73D1EF552075}"/>
              </a:ext>
            </a:extLst>
          </p:cNvPr>
          <p:cNvPicPr>
            <a:picLocks noChangeAspect="1"/>
          </p:cNvPicPr>
          <p:nvPr/>
        </p:nvPicPr>
        <p:blipFill rotWithShape="1">
          <a:blip r:embed="rId2">
            <a:alphaModFix amt="40000"/>
          </a:blip>
          <a:srcRect b="10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F54D6969-AD8C-EB09-8451-6955E15E6D24}"/>
              </a:ext>
            </a:extLst>
          </p:cNvPr>
          <p:cNvSpPr>
            <a:spLocks noGrp="1"/>
          </p:cNvSpPr>
          <p:nvPr>
            <p:ph type="title"/>
          </p:nvPr>
        </p:nvSpPr>
        <p:spPr>
          <a:xfrm>
            <a:off x="2210936" y="844486"/>
            <a:ext cx="9484225" cy="1461778"/>
          </a:xfrm>
        </p:spPr>
        <p:txBody>
          <a:bodyPr>
            <a:normAutofit/>
          </a:bodyPr>
          <a:lstStyle/>
          <a:p>
            <a:r>
              <a:rPr lang="en-US" sz="4000">
                <a:ea typeface="+mj-lt"/>
                <a:cs typeface="+mj-lt"/>
              </a:rPr>
              <a:t>Make a Git repo</a:t>
            </a:r>
            <a:endParaRPr lang="en-US"/>
          </a:p>
        </p:txBody>
      </p:sp>
      <p:grpSp>
        <p:nvGrpSpPr>
          <p:cNvPr id="19" name="Group 18">
            <a:extLst>
              <a:ext uri="{FF2B5EF4-FFF2-40B4-BE49-F238E27FC236}">
                <a16:creationId xmlns:a16="http://schemas.microsoft.com/office/drawing/2014/main" id="{27D8A815-1B1F-4DB5-A03C-F4987CF0CB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27777" y="343106"/>
            <a:ext cx="1692092" cy="1852591"/>
            <a:chOff x="790870" y="911082"/>
            <a:chExt cx="2191635" cy="2442764"/>
          </a:xfrm>
        </p:grpSpPr>
        <p:sp>
          <p:nvSpPr>
            <p:cNvPr id="20" name="Freeform 5">
              <a:extLst>
                <a:ext uri="{FF2B5EF4-FFF2-40B4-BE49-F238E27FC236}">
                  <a16:creationId xmlns:a16="http://schemas.microsoft.com/office/drawing/2014/main" id="{261388EF-B4CE-4326-979A-2F53CED606F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790870" y="2245586"/>
              <a:ext cx="1262906" cy="110826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4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5">
              <a:extLst>
                <a:ext uri="{FF2B5EF4-FFF2-40B4-BE49-F238E27FC236}">
                  <a16:creationId xmlns:a16="http://schemas.microsoft.com/office/drawing/2014/main" id="{33A25547-9075-4BDB-8F46-BA09E76AA3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933975" y="911082"/>
              <a:ext cx="2048530" cy="1797684"/>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5">
              <a:extLst>
                <a:ext uri="{FF2B5EF4-FFF2-40B4-BE49-F238E27FC236}">
                  <a16:creationId xmlns:a16="http://schemas.microsoft.com/office/drawing/2014/main" id="{1D917FAD-3240-4D3F-91A0-9571F75DC6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362936" y="1825453"/>
              <a:ext cx="799094" cy="701243"/>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6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B08B8BB3-77CD-2A47-1BAB-E8BBBB0A683B}"/>
              </a:ext>
            </a:extLst>
          </p:cNvPr>
          <p:cNvSpPr>
            <a:spLocks noGrp="1"/>
          </p:cNvSpPr>
          <p:nvPr>
            <p:ph idx="1"/>
          </p:nvPr>
        </p:nvSpPr>
        <p:spPr>
          <a:xfrm>
            <a:off x="2210936" y="2470248"/>
            <a:ext cx="4588385" cy="3167026"/>
          </a:xfrm>
        </p:spPr>
        <p:txBody>
          <a:bodyPr vert="horz" lIns="91440" tIns="45720" rIns="91440" bIns="45720" rtlCol="0" anchor="t">
            <a:normAutofit fontScale="92500" lnSpcReduction="10000"/>
          </a:bodyPr>
          <a:lstStyle/>
          <a:p>
            <a:pPr marL="457200" indent="-457200">
              <a:buAutoNum type="arabicPeriod"/>
            </a:pPr>
            <a:r>
              <a:rPr lang="en" sz="2400">
                <a:ea typeface="+mn-lt"/>
                <a:cs typeface="+mn-lt"/>
              </a:rPr>
              <a:t>Create a directory (aka folder) anywhere on your computer. This will be the location of your project files.</a:t>
            </a:r>
            <a:endParaRPr lang="en-US" sz="2400">
              <a:ea typeface="+mn-lt"/>
              <a:cs typeface="+mn-lt"/>
            </a:endParaRPr>
          </a:p>
          <a:p>
            <a:pPr marL="457200" indent="-457200">
              <a:buAutoNum type="arabicPeriod"/>
            </a:pPr>
            <a:r>
              <a:rPr lang="en" sz="2400">
                <a:ea typeface="+mn-lt"/>
                <a:cs typeface="+mn-lt"/>
              </a:rPr>
              <a:t>Run the </a:t>
            </a:r>
            <a:r>
              <a:rPr lang="en" sz="2400" b="1">
                <a:ea typeface="+mn-lt"/>
                <a:cs typeface="+mn-lt"/>
              </a:rPr>
              <a:t>git </a:t>
            </a:r>
            <a:r>
              <a:rPr lang="en" sz="2400" b="1" err="1">
                <a:ea typeface="+mn-lt"/>
                <a:cs typeface="+mn-lt"/>
              </a:rPr>
              <a:t>init</a:t>
            </a:r>
            <a:r>
              <a:rPr lang="en" sz="2400">
                <a:ea typeface="+mn-lt"/>
                <a:cs typeface="+mn-lt"/>
              </a:rPr>
              <a:t> command to create a </a:t>
            </a:r>
            <a:r>
              <a:rPr lang="en" sz="2400" i="1" u="sng">
                <a:ea typeface="+mn-lt"/>
                <a:cs typeface="+mn-lt"/>
              </a:rPr>
              <a:t>git repo</a:t>
            </a:r>
            <a:r>
              <a:rPr lang="en" sz="2400">
                <a:ea typeface="+mn-lt"/>
                <a:cs typeface="+mn-lt"/>
              </a:rPr>
              <a:t>.</a:t>
            </a:r>
            <a:endParaRPr lang="en-US" sz="2400">
              <a:ea typeface="+mn-lt"/>
              <a:cs typeface="+mn-lt"/>
            </a:endParaRPr>
          </a:p>
          <a:p>
            <a:r>
              <a:rPr lang="en" sz="2400">
                <a:ea typeface="+mn-lt"/>
                <a:cs typeface="+mn-lt"/>
              </a:rPr>
              <a:t>You have now initialized your directory with a git repository for tracking changes. Run </a:t>
            </a:r>
            <a:r>
              <a:rPr lang="en" sz="2400" b="1">
                <a:ea typeface="+mn-lt"/>
                <a:cs typeface="+mn-lt"/>
              </a:rPr>
              <a:t>git status </a:t>
            </a:r>
            <a:r>
              <a:rPr lang="en" sz="2400">
                <a:ea typeface="+mn-lt"/>
                <a:cs typeface="+mn-lt"/>
              </a:rPr>
              <a:t>to check the status of the git repo.</a:t>
            </a:r>
            <a:endParaRPr lang="en-US"/>
          </a:p>
          <a:p>
            <a:endParaRPr lang="en-US" sz="2400">
              <a:cs typeface="Calibri"/>
            </a:endParaRPr>
          </a:p>
        </p:txBody>
      </p:sp>
      <p:pic>
        <p:nvPicPr>
          <p:cNvPr id="7" name="Picture 5" descr="Text&#10;&#10;Description automatically generated">
            <a:extLst>
              <a:ext uri="{FF2B5EF4-FFF2-40B4-BE49-F238E27FC236}">
                <a16:creationId xmlns:a16="http://schemas.microsoft.com/office/drawing/2014/main" id="{DEDC355A-90D6-0388-C85D-7DC6B9132407}"/>
              </a:ext>
            </a:extLst>
          </p:cNvPr>
          <p:cNvPicPr>
            <a:picLocks noChangeAspect="1"/>
          </p:cNvPicPr>
          <p:nvPr/>
        </p:nvPicPr>
        <p:blipFill>
          <a:blip r:embed="rId3"/>
          <a:stretch>
            <a:fillRect/>
          </a:stretch>
        </p:blipFill>
        <p:spPr>
          <a:xfrm>
            <a:off x="6884459" y="2481753"/>
            <a:ext cx="4421620" cy="2297189"/>
          </a:xfrm>
          <a:prstGeom prst="rect">
            <a:avLst/>
          </a:prstGeom>
        </p:spPr>
      </p:pic>
    </p:spTree>
    <p:extLst>
      <p:ext uri="{BB962C8B-B14F-4D97-AF65-F5344CB8AC3E}">
        <p14:creationId xmlns:p14="http://schemas.microsoft.com/office/powerpoint/2010/main" val="65824268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8FF88A3-8EBC-4142-8CC2-EBE257ED6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D wallpaper: Purple glare abstract art bokeh HD, backgrounds, blue ...">
            <a:extLst>
              <a:ext uri="{FF2B5EF4-FFF2-40B4-BE49-F238E27FC236}">
                <a16:creationId xmlns:a16="http://schemas.microsoft.com/office/drawing/2014/main" id="{37B99D4C-ACE1-38D3-5881-73D1EF552075}"/>
              </a:ext>
            </a:extLst>
          </p:cNvPr>
          <p:cNvPicPr>
            <a:picLocks noChangeAspect="1"/>
          </p:cNvPicPr>
          <p:nvPr/>
        </p:nvPicPr>
        <p:blipFill rotWithShape="1">
          <a:blip r:embed="rId2">
            <a:alphaModFix amt="40000"/>
          </a:blip>
          <a:srcRect b="10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F54D6969-AD8C-EB09-8451-6955E15E6D24}"/>
              </a:ext>
            </a:extLst>
          </p:cNvPr>
          <p:cNvSpPr>
            <a:spLocks noGrp="1"/>
          </p:cNvSpPr>
          <p:nvPr>
            <p:ph type="title"/>
          </p:nvPr>
        </p:nvSpPr>
        <p:spPr>
          <a:xfrm>
            <a:off x="2210936" y="844486"/>
            <a:ext cx="9484225" cy="1461778"/>
          </a:xfrm>
        </p:spPr>
        <p:txBody>
          <a:bodyPr>
            <a:normAutofit/>
          </a:bodyPr>
          <a:lstStyle/>
          <a:p>
            <a:r>
              <a:rPr lang="en-US" sz="4000">
                <a:ea typeface="+mj-lt"/>
                <a:cs typeface="+mj-lt"/>
              </a:rPr>
              <a:t>Create a File</a:t>
            </a:r>
            <a:endParaRPr lang="en-US"/>
          </a:p>
        </p:txBody>
      </p:sp>
      <p:grpSp>
        <p:nvGrpSpPr>
          <p:cNvPr id="19" name="Group 18">
            <a:extLst>
              <a:ext uri="{FF2B5EF4-FFF2-40B4-BE49-F238E27FC236}">
                <a16:creationId xmlns:a16="http://schemas.microsoft.com/office/drawing/2014/main" id="{27D8A815-1B1F-4DB5-A03C-F4987CF0CB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27777" y="343106"/>
            <a:ext cx="1692092" cy="1852591"/>
            <a:chOff x="790870" y="911082"/>
            <a:chExt cx="2191635" cy="2442764"/>
          </a:xfrm>
        </p:grpSpPr>
        <p:sp>
          <p:nvSpPr>
            <p:cNvPr id="20" name="Freeform 5">
              <a:extLst>
                <a:ext uri="{FF2B5EF4-FFF2-40B4-BE49-F238E27FC236}">
                  <a16:creationId xmlns:a16="http://schemas.microsoft.com/office/drawing/2014/main" id="{261388EF-B4CE-4326-979A-2F53CED606F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790870" y="2245586"/>
              <a:ext cx="1262906" cy="110826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4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5">
              <a:extLst>
                <a:ext uri="{FF2B5EF4-FFF2-40B4-BE49-F238E27FC236}">
                  <a16:creationId xmlns:a16="http://schemas.microsoft.com/office/drawing/2014/main" id="{33A25547-9075-4BDB-8F46-BA09E76AA3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933975" y="911082"/>
              <a:ext cx="2048530" cy="1797684"/>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5">
              <a:extLst>
                <a:ext uri="{FF2B5EF4-FFF2-40B4-BE49-F238E27FC236}">
                  <a16:creationId xmlns:a16="http://schemas.microsoft.com/office/drawing/2014/main" id="{1D917FAD-3240-4D3F-91A0-9571F75DC6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362936" y="1825453"/>
              <a:ext cx="799094" cy="701243"/>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6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B08B8BB3-77CD-2A47-1BAB-E8BBBB0A683B}"/>
              </a:ext>
            </a:extLst>
          </p:cNvPr>
          <p:cNvSpPr>
            <a:spLocks noGrp="1"/>
          </p:cNvSpPr>
          <p:nvPr>
            <p:ph idx="1"/>
          </p:nvPr>
        </p:nvSpPr>
        <p:spPr>
          <a:xfrm>
            <a:off x="1848986" y="2298798"/>
            <a:ext cx="4731260" cy="3319426"/>
          </a:xfrm>
        </p:spPr>
        <p:txBody>
          <a:bodyPr vert="horz" lIns="91440" tIns="45720" rIns="91440" bIns="45720" rtlCol="0" anchor="t">
            <a:normAutofit lnSpcReduction="10000"/>
          </a:bodyPr>
          <a:lstStyle/>
          <a:p>
            <a:r>
              <a:rPr lang="en" sz="2400">
                <a:ea typeface="+mn-lt"/>
                <a:cs typeface="+mn-lt"/>
              </a:rPr>
              <a:t>Create a file in the terminal using the </a:t>
            </a:r>
            <a:r>
              <a:rPr lang="en" sz="2400" i="1">
                <a:ea typeface="+mn-lt"/>
                <a:cs typeface="+mn-lt"/>
              </a:rPr>
              <a:t>touch </a:t>
            </a:r>
            <a:r>
              <a:rPr lang="en" sz="2400">
                <a:ea typeface="+mn-lt"/>
                <a:cs typeface="+mn-lt"/>
              </a:rPr>
              <a:t>command. For example: </a:t>
            </a:r>
            <a:r>
              <a:rPr lang="en" sz="2400" b="1">
                <a:ea typeface="+mn-lt"/>
                <a:cs typeface="+mn-lt"/>
              </a:rPr>
              <a:t>touch main.cpp</a:t>
            </a:r>
            <a:r>
              <a:rPr lang="en" sz="2400">
                <a:ea typeface="+mn-lt"/>
                <a:cs typeface="+mn-lt"/>
              </a:rPr>
              <a:t> </a:t>
            </a:r>
            <a:endParaRPr lang="en-US" sz="2400">
              <a:ea typeface="+mn-lt"/>
              <a:cs typeface="+mn-lt"/>
            </a:endParaRPr>
          </a:p>
          <a:p>
            <a:r>
              <a:rPr lang="en" sz="2400">
                <a:ea typeface="+mn-lt"/>
                <a:cs typeface="+mn-lt"/>
              </a:rPr>
              <a:t>If you run </a:t>
            </a:r>
            <a:r>
              <a:rPr lang="en" sz="2400" b="1">
                <a:ea typeface="+mn-lt"/>
                <a:cs typeface="+mn-lt"/>
              </a:rPr>
              <a:t>git status</a:t>
            </a:r>
            <a:r>
              <a:rPr lang="en" sz="2400">
                <a:ea typeface="+mn-lt"/>
                <a:cs typeface="+mn-lt"/>
              </a:rPr>
              <a:t>,</a:t>
            </a:r>
            <a:r>
              <a:rPr lang="en" sz="2400" b="1">
                <a:ea typeface="+mn-lt"/>
                <a:cs typeface="+mn-lt"/>
              </a:rPr>
              <a:t> </a:t>
            </a:r>
            <a:r>
              <a:rPr lang="en" sz="2400">
                <a:ea typeface="+mn-lt"/>
                <a:cs typeface="+mn-lt"/>
              </a:rPr>
              <a:t>you will notice the new file is not being tracked in the git repo. Untracked files are said to be in the </a:t>
            </a:r>
            <a:r>
              <a:rPr lang="en" sz="2400" i="1" u="sng">
                <a:ea typeface="+mn-lt"/>
                <a:cs typeface="+mn-lt"/>
              </a:rPr>
              <a:t>working tree</a:t>
            </a:r>
            <a:r>
              <a:rPr lang="en" sz="2400">
                <a:ea typeface="+mn-lt"/>
                <a:cs typeface="+mn-lt"/>
              </a:rPr>
              <a:t> - this is where all added, deleted, or edited files are located.</a:t>
            </a:r>
            <a:endParaRPr lang="en-US"/>
          </a:p>
          <a:p>
            <a:endParaRPr lang="en-US" sz="2400">
              <a:cs typeface="Calibri"/>
            </a:endParaRPr>
          </a:p>
        </p:txBody>
      </p:sp>
      <p:pic>
        <p:nvPicPr>
          <p:cNvPr id="4" name="Picture 5" descr="Text&#10;&#10;Description automatically generated">
            <a:extLst>
              <a:ext uri="{FF2B5EF4-FFF2-40B4-BE49-F238E27FC236}">
                <a16:creationId xmlns:a16="http://schemas.microsoft.com/office/drawing/2014/main" id="{3F0D3BD4-EB6B-0DE2-550C-4D794F55BE5A}"/>
              </a:ext>
            </a:extLst>
          </p:cNvPr>
          <p:cNvPicPr>
            <a:picLocks noChangeAspect="1"/>
          </p:cNvPicPr>
          <p:nvPr/>
        </p:nvPicPr>
        <p:blipFill>
          <a:blip r:embed="rId3"/>
          <a:stretch>
            <a:fillRect/>
          </a:stretch>
        </p:blipFill>
        <p:spPr>
          <a:xfrm>
            <a:off x="6438900" y="2488941"/>
            <a:ext cx="5334000" cy="1870593"/>
          </a:xfrm>
          <a:prstGeom prst="rect">
            <a:avLst/>
          </a:prstGeom>
        </p:spPr>
      </p:pic>
    </p:spTree>
    <p:extLst>
      <p:ext uri="{BB962C8B-B14F-4D97-AF65-F5344CB8AC3E}">
        <p14:creationId xmlns:p14="http://schemas.microsoft.com/office/powerpoint/2010/main" val="250724737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8FF88A3-8EBC-4142-8CC2-EBE257ED6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D wallpaper: Purple glare abstract art bokeh HD, backgrounds, blue ...">
            <a:extLst>
              <a:ext uri="{FF2B5EF4-FFF2-40B4-BE49-F238E27FC236}">
                <a16:creationId xmlns:a16="http://schemas.microsoft.com/office/drawing/2014/main" id="{37B99D4C-ACE1-38D3-5881-73D1EF552075}"/>
              </a:ext>
            </a:extLst>
          </p:cNvPr>
          <p:cNvPicPr>
            <a:picLocks noChangeAspect="1"/>
          </p:cNvPicPr>
          <p:nvPr/>
        </p:nvPicPr>
        <p:blipFill rotWithShape="1">
          <a:blip r:embed="rId2">
            <a:alphaModFix amt="40000"/>
          </a:blip>
          <a:srcRect b="10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F54D6969-AD8C-EB09-8451-6955E15E6D24}"/>
              </a:ext>
            </a:extLst>
          </p:cNvPr>
          <p:cNvSpPr>
            <a:spLocks noGrp="1"/>
          </p:cNvSpPr>
          <p:nvPr>
            <p:ph type="title"/>
          </p:nvPr>
        </p:nvSpPr>
        <p:spPr>
          <a:xfrm>
            <a:off x="2210936" y="844486"/>
            <a:ext cx="9484225" cy="1461778"/>
          </a:xfrm>
        </p:spPr>
        <p:txBody>
          <a:bodyPr>
            <a:normAutofit/>
          </a:bodyPr>
          <a:lstStyle/>
          <a:p>
            <a:r>
              <a:rPr lang="en-US" sz="4000">
                <a:ea typeface="+mj-lt"/>
                <a:cs typeface="+mj-lt"/>
              </a:rPr>
              <a:t>Make a Git to Track Your File</a:t>
            </a:r>
            <a:endParaRPr lang="en-US">
              <a:ea typeface="+mj-lt"/>
              <a:cs typeface="+mj-lt"/>
            </a:endParaRPr>
          </a:p>
        </p:txBody>
      </p:sp>
      <p:grpSp>
        <p:nvGrpSpPr>
          <p:cNvPr id="19" name="Group 18">
            <a:extLst>
              <a:ext uri="{FF2B5EF4-FFF2-40B4-BE49-F238E27FC236}">
                <a16:creationId xmlns:a16="http://schemas.microsoft.com/office/drawing/2014/main" id="{27D8A815-1B1F-4DB5-A03C-F4987CF0CB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27777" y="343106"/>
            <a:ext cx="1692092" cy="1852591"/>
            <a:chOff x="790870" y="911082"/>
            <a:chExt cx="2191635" cy="2442764"/>
          </a:xfrm>
        </p:grpSpPr>
        <p:sp>
          <p:nvSpPr>
            <p:cNvPr id="20" name="Freeform 5">
              <a:extLst>
                <a:ext uri="{FF2B5EF4-FFF2-40B4-BE49-F238E27FC236}">
                  <a16:creationId xmlns:a16="http://schemas.microsoft.com/office/drawing/2014/main" id="{261388EF-B4CE-4326-979A-2F53CED606F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790870" y="2245586"/>
              <a:ext cx="1262906" cy="110826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4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5">
              <a:extLst>
                <a:ext uri="{FF2B5EF4-FFF2-40B4-BE49-F238E27FC236}">
                  <a16:creationId xmlns:a16="http://schemas.microsoft.com/office/drawing/2014/main" id="{33A25547-9075-4BDB-8F46-BA09E76AA3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933975" y="911082"/>
              <a:ext cx="2048530" cy="1797684"/>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5">
              <a:extLst>
                <a:ext uri="{FF2B5EF4-FFF2-40B4-BE49-F238E27FC236}">
                  <a16:creationId xmlns:a16="http://schemas.microsoft.com/office/drawing/2014/main" id="{1D917FAD-3240-4D3F-91A0-9571F75DC6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362936" y="1825453"/>
              <a:ext cx="799094" cy="701243"/>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6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B08B8BB3-77CD-2A47-1BAB-E8BBBB0A683B}"/>
              </a:ext>
            </a:extLst>
          </p:cNvPr>
          <p:cNvSpPr>
            <a:spLocks noGrp="1"/>
          </p:cNvSpPr>
          <p:nvPr>
            <p:ph idx="1"/>
          </p:nvPr>
        </p:nvSpPr>
        <p:spPr>
          <a:xfrm>
            <a:off x="1753736" y="2298798"/>
            <a:ext cx="4455035" cy="3300376"/>
          </a:xfrm>
        </p:spPr>
        <p:txBody>
          <a:bodyPr vert="horz" lIns="91440" tIns="45720" rIns="91440" bIns="45720" rtlCol="0" anchor="t">
            <a:normAutofit fontScale="92500" lnSpcReduction="10000"/>
          </a:bodyPr>
          <a:lstStyle/>
          <a:p>
            <a:r>
              <a:rPr lang="en" sz="2400">
                <a:ea typeface="+mn-lt"/>
                <a:cs typeface="+mn-lt"/>
              </a:rPr>
              <a:t>Run the </a:t>
            </a:r>
            <a:r>
              <a:rPr lang="en" sz="2400" b="1">
                <a:ea typeface="+mn-lt"/>
                <a:cs typeface="+mn-lt"/>
              </a:rPr>
              <a:t>git add &lt;</a:t>
            </a:r>
            <a:r>
              <a:rPr lang="en" sz="2400" b="1" i="1">
                <a:ea typeface="+mn-lt"/>
                <a:cs typeface="+mn-lt"/>
              </a:rPr>
              <a:t>your file name</a:t>
            </a:r>
            <a:r>
              <a:rPr lang="en" sz="2400" b="1">
                <a:ea typeface="+mn-lt"/>
                <a:cs typeface="+mn-lt"/>
              </a:rPr>
              <a:t>&gt;</a:t>
            </a:r>
            <a:r>
              <a:rPr lang="en" sz="2400">
                <a:ea typeface="+mn-lt"/>
                <a:cs typeface="+mn-lt"/>
              </a:rPr>
              <a:t>. </a:t>
            </a:r>
            <a:r>
              <a:rPr lang="en" sz="2400" b="1">
                <a:ea typeface="+mn-lt"/>
                <a:cs typeface="+mn-lt"/>
              </a:rPr>
              <a:t>git status</a:t>
            </a:r>
            <a:r>
              <a:rPr lang="en" sz="2400">
                <a:ea typeface="+mn-lt"/>
                <a:cs typeface="+mn-lt"/>
              </a:rPr>
              <a:t> will show changes have been detected. This means Git is now tracking the file.</a:t>
            </a:r>
            <a:endParaRPr lang="en-US" sz="2400">
              <a:ea typeface="+mn-lt"/>
              <a:cs typeface="+mn-lt"/>
            </a:endParaRPr>
          </a:p>
          <a:p>
            <a:r>
              <a:rPr lang="en" sz="2400">
                <a:ea typeface="+mn-lt"/>
                <a:cs typeface="+mn-lt"/>
              </a:rPr>
              <a:t>Files with changes that are ready to be committed are index in the </a:t>
            </a:r>
            <a:r>
              <a:rPr lang="en" sz="2400" i="1" u="sng">
                <a:ea typeface="+mn-lt"/>
                <a:cs typeface="+mn-lt"/>
              </a:rPr>
              <a:t>staging area</a:t>
            </a:r>
            <a:r>
              <a:rPr lang="en" sz="2400">
                <a:ea typeface="+mn-lt"/>
                <a:cs typeface="+mn-lt"/>
              </a:rPr>
              <a:t> - this is where all files from the working tree chosen to be included in the next commit are indexed.</a:t>
            </a:r>
            <a:endParaRPr lang="en-US"/>
          </a:p>
          <a:p>
            <a:endParaRPr lang="en-US" sz="2400">
              <a:cs typeface="Calibri"/>
            </a:endParaRPr>
          </a:p>
        </p:txBody>
      </p:sp>
      <p:pic>
        <p:nvPicPr>
          <p:cNvPr id="4" name="Picture 5" descr="Text&#10;&#10;Description automatically generated">
            <a:extLst>
              <a:ext uri="{FF2B5EF4-FFF2-40B4-BE49-F238E27FC236}">
                <a16:creationId xmlns:a16="http://schemas.microsoft.com/office/drawing/2014/main" id="{0BB47999-A047-9EB7-543A-F830F4847700}"/>
              </a:ext>
            </a:extLst>
          </p:cNvPr>
          <p:cNvPicPr>
            <a:picLocks noChangeAspect="1"/>
          </p:cNvPicPr>
          <p:nvPr/>
        </p:nvPicPr>
        <p:blipFill>
          <a:blip r:embed="rId3"/>
          <a:stretch>
            <a:fillRect/>
          </a:stretch>
        </p:blipFill>
        <p:spPr>
          <a:xfrm>
            <a:off x="6343650" y="2547836"/>
            <a:ext cx="5038725" cy="2143328"/>
          </a:xfrm>
          <a:prstGeom prst="rect">
            <a:avLst/>
          </a:prstGeom>
        </p:spPr>
      </p:pic>
    </p:spTree>
    <p:extLst>
      <p:ext uri="{BB962C8B-B14F-4D97-AF65-F5344CB8AC3E}">
        <p14:creationId xmlns:p14="http://schemas.microsoft.com/office/powerpoint/2010/main" val="184392780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8FF88A3-8EBC-4142-8CC2-EBE257ED6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D wallpaper: Purple glare abstract art bokeh HD, backgrounds, blue ...">
            <a:extLst>
              <a:ext uri="{FF2B5EF4-FFF2-40B4-BE49-F238E27FC236}">
                <a16:creationId xmlns:a16="http://schemas.microsoft.com/office/drawing/2014/main" id="{37B99D4C-ACE1-38D3-5881-73D1EF552075}"/>
              </a:ext>
            </a:extLst>
          </p:cNvPr>
          <p:cNvPicPr>
            <a:picLocks noChangeAspect="1"/>
          </p:cNvPicPr>
          <p:nvPr/>
        </p:nvPicPr>
        <p:blipFill rotWithShape="1">
          <a:blip r:embed="rId2">
            <a:alphaModFix amt="40000"/>
          </a:blip>
          <a:srcRect b="10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F54D6969-AD8C-EB09-8451-6955E15E6D24}"/>
              </a:ext>
            </a:extLst>
          </p:cNvPr>
          <p:cNvSpPr>
            <a:spLocks noGrp="1"/>
          </p:cNvSpPr>
          <p:nvPr>
            <p:ph type="title"/>
          </p:nvPr>
        </p:nvSpPr>
        <p:spPr>
          <a:xfrm>
            <a:off x="2210936" y="844486"/>
            <a:ext cx="9484225" cy="1461778"/>
          </a:xfrm>
        </p:spPr>
        <p:txBody>
          <a:bodyPr>
            <a:normAutofit/>
          </a:bodyPr>
          <a:lstStyle/>
          <a:p>
            <a:r>
              <a:rPr lang="en-US" sz="4000">
                <a:ea typeface="+mj-lt"/>
                <a:cs typeface="+mj-lt"/>
              </a:rPr>
              <a:t>Your First Commit</a:t>
            </a:r>
            <a:endParaRPr lang="en-US"/>
          </a:p>
        </p:txBody>
      </p:sp>
      <p:grpSp>
        <p:nvGrpSpPr>
          <p:cNvPr id="19" name="Group 18">
            <a:extLst>
              <a:ext uri="{FF2B5EF4-FFF2-40B4-BE49-F238E27FC236}">
                <a16:creationId xmlns:a16="http://schemas.microsoft.com/office/drawing/2014/main" id="{27D8A815-1B1F-4DB5-A03C-F4987CF0CB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27777" y="343106"/>
            <a:ext cx="1692092" cy="1852591"/>
            <a:chOff x="790870" y="911082"/>
            <a:chExt cx="2191635" cy="2442764"/>
          </a:xfrm>
        </p:grpSpPr>
        <p:sp>
          <p:nvSpPr>
            <p:cNvPr id="20" name="Freeform 5">
              <a:extLst>
                <a:ext uri="{FF2B5EF4-FFF2-40B4-BE49-F238E27FC236}">
                  <a16:creationId xmlns:a16="http://schemas.microsoft.com/office/drawing/2014/main" id="{261388EF-B4CE-4326-979A-2F53CED606F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790870" y="2245586"/>
              <a:ext cx="1262906" cy="110826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4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5">
              <a:extLst>
                <a:ext uri="{FF2B5EF4-FFF2-40B4-BE49-F238E27FC236}">
                  <a16:creationId xmlns:a16="http://schemas.microsoft.com/office/drawing/2014/main" id="{33A25547-9075-4BDB-8F46-BA09E76AA3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933975" y="911082"/>
              <a:ext cx="2048530" cy="1797684"/>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5">
              <a:extLst>
                <a:ext uri="{FF2B5EF4-FFF2-40B4-BE49-F238E27FC236}">
                  <a16:creationId xmlns:a16="http://schemas.microsoft.com/office/drawing/2014/main" id="{1D917FAD-3240-4D3F-91A0-9571F75DC6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362936" y="1825453"/>
              <a:ext cx="799094" cy="701243"/>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6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B08B8BB3-77CD-2A47-1BAB-E8BBBB0A683B}"/>
              </a:ext>
            </a:extLst>
          </p:cNvPr>
          <p:cNvSpPr>
            <a:spLocks noGrp="1"/>
          </p:cNvSpPr>
          <p:nvPr>
            <p:ph idx="1"/>
          </p:nvPr>
        </p:nvSpPr>
        <p:spPr>
          <a:xfrm>
            <a:off x="1715636" y="2432148"/>
            <a:ext cx="3997835" cy="3338476"/>
          </a:xfrm>
        </p:spPr>
        <p:txBody>
          <a:bodyPr vert="horz" lIns="91440" tIns="45720" rIns="91440" bIns="45720" rtlCol="0" anchor="t">
            <a:normAutofit/>
          </a:bodyPr>
          <a:lstStyle/>
          <a:p>
            <a:r>
              <a:rPr lang="en" sz="2400">
                <a:ea typeface="+mn-lt"/>
                <a:cs typeface="+mn-lt"/>
              </a:rPr>
              <a:t>Run </a:t>
            </a:r>
            <a:r>
              <a:rPr lang="en" sz="2400" b="1">
                <a:ea typeface="+mn-lt"/>
                <a:cs typeface="+mn-lt"/>
              </a:rPr>
              <a:t>git commit -m "</a:t>
            </a:r>
            <a:r>
              <a:rPr lang="en" sz="2400" b="1" i="1">
                <a:ea typeface="+mn-lt"/>
                <a:cs typeface="+mn-lt"/>
              </a:rPr>
              <a:t>simple message describing your changes"</a:t>
            </a:r>
            <a:endParaRPr lang="en" sz="2400">
              <a:ea typeface="+mn-lt"/>
              <a:cs typeface="+mn-lt"/>
            </a:endParaRPr>
          </a:p>
          <a:p>
            <a:r>
              <a:rPr lang="en" sz="2400">
                <a:ea typeface="+mn-lt"/>
                <a:cs typeface="+mn-lt"/>
              </a:rPr>
              <a:t>Your working tree is now </a:t>
            </a:r>
            <a:r>
              <a:rPr lang="en" sz="2400" i="1">
                <a:ea typeface="+mn-lt"/>
                <a:cs typeface="+mn-lt"/>
              </a:rPr>
              <a:t>clean</a:t>
            </a:r>
            <a:r>
              <a:rPr lang="en" sz="2400">
                <a:ea typeface="+mn-lt"/>
                <a:cs typeface="+mn-lt"/>
              </a:rPr>
              <a:t> because no changes since the previous commit have been detected.</a:t>
            </a:r>
            <a:endParaRPr lang="en-US"/>
          </a:p>
          <a:p>
            <a:endParaRPr lang="en-US" sz="2400">
              <a:cs typeface="Calibri"/>
            </a:endParaRPr>
          </a:p>
        </p:txBody>
      </p:sp>
      <p:pic>
        <p:nvPicPr>
          <p:cNvPr id="4" name="Picture 5">
            <a:extLst>
              <a:ext uri="{FF2B5EF4-FFF2-40B4-BE49-F238E27FC236}">
                <a16:creationId xmlns:a16="http://schemas.microsoft.com/office/drawing/2014/main" id="{8521796E-989B-FD96-E1E2-EFAF269C33C0}"/>
              </a:ext>
            </a:extLst>
          </p:cNvPr>
          <p:cNvPicPr>
            <a:picLocks noChangeAspect="1"/>
          </p:cNvPicPr>
          <p:nvPr/>
        </p:nvPicPr>
        <p:blipFill>
          <a:blip r:embed="rId3"/>
          <a:stretch>
            <a:fillRect/>
          </a:stretch>
        </p:blipFill>
        <p:spPr>
          <a:xfrm>
            <a:off x="5981700" y="2376386"/>
            <a:ext cx="5943600" cy="2505278"/>
          </a:xfrm>
          <a:prstGeom prst="rect">
            <a:avLst/>
          </a:prstGeom>
        </p:spPr>
      </p:pic>
    </p:spTree>
    <p:extLst>
      <p:ext uri="{BB962C8B-B14F-4D97-AF65-F5344CB8AC3E}">
        <p14:creationId xmlns:p14="http://schemas.microsoft.com/office/powerpoint/2010/main" val="3293906388"/>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8FF88A3-8EBC-4142-8CC2-EBE257ED6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D wallpaper: Purple glare abstract art bokeh HD, backgrounds, blue ...">
            <a:extLst>
              <a:ext uri="{FF2B5EF4-FFF2-40B4-BE49-F238E27FC236}">
                <a16:creationId xmlns:a16="http://schemas.microsoft.com/office/drawing/2014/main" id="{37B99D4C-ACE1-38D3-5881-73D1EF552075}"/>
              </a:ext>
            </a:extLst>
          </p:cNvPr>
          <p:cNvPicPr>
            <a:picLocks noChangeAspect="1"/>
          </p:cNvPicPr>
          <p:nvPr/>
        </p:nvPicPr>
        <p:blipFill rotWithShape="1">
          <a:blip r:embed="rId2">
            <a:alphaModFix amt="40000"/>
          </a:blip>
          <a:srcRect b="10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F54D6969-AD8C-EB09-8451-6955E15E6D24}"/>
              </a:ext>
            </a:extLst>
          </p:cNvPr>
          <p:cNvSpPr>
            <a:spLocks noGrp="1"/>
          </p:cNvSpPr>
          <p:nvPr>
            <p:ph type="title"/>
          </p:nvPr>
        </p:nvSpPr>
        <p:spPr>
          <a:xfrm>
            <a:off x="2210936" y="844486"/>
            <a:ext cx="9484225" cy="1461778"/>
          </a:xfrm>
        </p:spPr>
        <p:txBody>
          <a:bodyPr>
            <a:normAutofit/>
          </a:bodyPr>
          <a:lstStyle/>
          <a:p>
            <a:r>
              <a:rPr lang="en-US" sz="4000">
                <a:ea typeface="+mj-lt"/>
                <a:cs typeface="+mj-lt"/>
              </a:rPr>
              <a:t>A Note About Committing</a:t>
            </a:r>
            <a:endParaRPr lang="en-US"/>
          </a:p>
        </p:txBody>
      </p:sp>
      <p:grpSp>
        <p:nvGrpSpPr>
          <p:cNvPr id="19" name="Group 18">
            <a:extLst>
              <a:ext uri="{FF2B5EF4-FFF2-40B4-BE49-F238E27FC236}">
                <a16:creationId xmlns:a16="http://schemas.microsoft.com/office/drawing/2014/main" id="{27D8A815-1B1F-4DB5-A03C-F4987CF0CB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27777" y="343106"/>
            <a:ext cx="1692092" cy="1852591"/>
            <a:chOff x="790870" y="911082"/>
            <a:chExt cx="2191635" cy="2442764"/>
          </a:xfrm>
        </p:grpSpPr>
        <p:sp>
          <p:nvSpPr>
            <p:cNvPr id="20" name="Freeform 5">
              <a:extLst>
                <a:ext uri="{FF2B5EF4-FFF2-40B4-BE49-F238E27FC236}">
                  <a16:creationId xmlns:a16="http://schemas.microsoft.com/office/drawing/2014/main" id="{261388EF-B4CE-4326-979A-2F53CED606F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790870" y="2245586"/>
              <a:ext cx="1262906" cy="110826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4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5">
              <a:extLst>
                <a:ext uri="{FF2B5EF4-FFF2-40B4-BE49-F238E27FC236}">
                  <a16:creationId xmlns:a16="http://schemas.microsoft.com/office/drawing/2014/main" id="{33A25547-9075-4BDB-8F46-BA09E76AA3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933975" y="911082"/>
              <a:ext cx="2048530" cy="1797684"/>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5">
              <a:extLst>
                <a:ext uri="{FF2B5EF4-FFF2-40B4-BE49-F238E27FC236}">
                  <a16:creationId xmlns:a16="http://schemas.microsoft.com/office/drawing/2014/main" id="{1D917FAD-3240-4D3F-91A0-9571F75DC6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362936" y="1825453"/>
              <a:ext cx="799094" cy="701243"/>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6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B08B8BB3-77CD-2A47-1BAB-E8BBBB0A683B}"/>
              </a:ext>
            </a:extLst>
          </p:cNvPr>
          <p:cNvSpPr>
            <a:spLocks noGrp="1"/>
          </p:cNvSpPr>
          <p:nvPr>
            <p:ph idx="1"/>
          </p:nvPr>
        </p:nvSpPr>
        <p:spPr>
          <a:xfrm>
            <a:off x="2210936" y="2470248"/>
            <a:ext cx="9484235" cy="3052726"/>
          </a:xfrm>
        </p:spPr>
        <p:txBody>
          <a:bodyPr vert="horz" lIns="91440" tIns="45720" rIns="91440" bIns="45720" rtlCol="0" anchor="t">
            <a:normAutofit/>
          </a:bodyPr>
          <a:lstStyle/>
          <a:p>
            <a:r>
              <a:rPr lang="en" sz="2400">
                <a:ea typeface="+mn-lt"/>
                <a:cs typeface="+mn-lt"/>
              </a:rPr>
              <a:t>It's good practice to commit new files as early as possible. </a:t>
            </a:r>
            <a:endParaRPr lang="en-US" sz="2400">
              <a:ea typeface="+mn-lt"/>
              <a:cs typeface="+mn-lt"/>
            </a:endParaRPr>
          </a:p>
          <a:p>
            <a:r>
              <a:rPr lang="en" sz="2400">
                <a:ea typeface="+mn-lt"/>
                <a:cs typeface="+mn-lt"/>
              </a:rPr>
              <a:t>Keep your commit messages short yet descriptive of the changes.</a:t>
            </a:r>
            <a:endParaRPr lang="en-US" sz="2400">
              <a:ea typeface="+mn-lt"/>
              <a:cs typeface="+mn-lt"/>
            </a:endParaRPr>
          </a:p>
          <a:p>
            <a:r>
              <a:rPr lang="en" sz="2400">
                <a:ea typeface="+mn-lt"/>
                <a:cs typeface="+mn-lt"/>
              </a:rPr>
              <a:t>Commit when your changes have been finalized. Commit often!</a:t>
            </a:r>
            <a:endParaRPr lang="en-US"/>
          </a:p>
          <a:p>
            <a:endParaRPr lang="en-US" sz="2400">
              <a:cs typeface="Calibri"/>
            </a:endParaRPr>
          </a:p>
        </p:txBody>
      </p:sp>
    </p:spTree>
    <p:extLst>
      <p:ext uri="{BB962C8B-B14F-4D97-AF65-F5344CB8AC3E}">
        <p14:creationId xmlns:p14="http://schemas.microsoft.com/office/powerpoint/2010/main" val="2409346262"/>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8FF88A3-8EBC-4142-8CC2-EBE257ED6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D wallpaper: Purple glare abstract art bokeh HD, backgrounds, blue ...">
            <a:extLst>
              <a:ext uri="{FF2B5EF4-FFF2-40B4-BE49-F238E27FC236}">
                <a16:creationId xmlns:a16="http://schemas.microsoft.com/office/drawing/2014/main" id="{37B99D4C-ACE1-38D3-5881-73D1EF552075}"/>
              </a:ext>
            </a:extLst>
          </p:cNvPr>
          <p:cNvPicPr>
            <a:picLocks noChangeAspect="1"/>
          </p:cNvPicPr>
          <p:nvPr/>
        </p:nvPicPr>
        <p:blipFill rotWithShape="1">
          <a:blip r:embed="rId2">
            <a:alphaModFix amt="40000"/>
          </a:blip>
          <a:srcRect b="10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F54D6969-AD8C-EB09-8451-6955E15E6D24}"/>
              </a:ext>
            </a:extLst>
          </p:cNvPr>
          <p:cNvSpPr>
            <a:spLocks noGrp="1"/>
          </p:cNvSpPr>
          <p:nvPr>
            <p:ph type="title"/>
          </p:nvPr>
        </p:nvSpPr>
        <p:spPr>
          <a:xfrm>
            <a:off x="2210936" y="844486"/>
            <a:ext cx="9484225" cy="1461778"/>
          </a:xfrm>
        </p:spPr>
        <p:txBody>
          <a:bodyPr>
            <a:normAutofit/>
          </a:bodyPr>
          <a:lstStyle/>
          <a:p>
            <a:r>
              <a:rPr lang="en-US" sz="4000">
                <a:ea typeface="+mj-lt"/>
                <a:cs typeface="+mj-lt"/>
              </a:rPr>
              <a:t>View Your Commit History</a:t>
            </a:r>
            <a:endParaRPr lang="en-US"/>
          </a:p>
        </p:txBody>
      </p:sp>
      <p:grpSp>
        <p:nvGrpSpPr>
          <p:cNvPr id="19" name="Group 18">
            <a:extLst>
              <a:ext uri="{FF2B5EF4-FFF2-40B4-BE49-F238E27FC236}">
                <a16:creationId xmlns:a16="http://schemas.microsoft.com/office/drawing/2014/main" id="{27D8A815-1B1F-4DB5-A03C-F4987CF0CB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27777" y="343106"/>
            <a:ext cx="1692092" cy="1852591"/>
            <a:chOff x="790870" y="911082"/>
            <a:chExt cx="2191635" cy="2442764"/>
          </a:xfrm>
        </p:grpSpPr>
        <p:sp>
          <p:nvSpPr>
            <p:cNvPr id="20" name="Freeform 5">
              <a:extLst>
                <a:ext uri="{FF2B5EF4-FFF2-40B4-BE49-F238E27FC236}">
                  <a16:creationId xmlns:a16="http://schemas.microsoft.com/office/drawing/2014/main" id="{261388EF-B4CE-4326-979A-2F53CED606F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790870" y="2245586"/>
              <a:ext cx="1262906" cy="110826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4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5">
              <a:extLst>
                <a:ext uri="{FF2B5EF4-FFF2-40B4-BE49-F238E27FC236}">
                  <a16:creationId xmlns:a16="http://schemas.microsoft.com/office/drawing/2014/main" id="{33A25547-9075-4BDB-8F46-BA09E76AA3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933975" y="911082"/>
              <a:ext cx="2048530" cy="1797684"/>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5">
              <a:extLst>
                <a:ext uri="{FF2B5EF4-FFF2-40B4-BE49-F238E27FC236}">
                  <a16:creationId xmlns:a16="http://schemas.microsoft.com/office/drawing/2014/main" id="{1D917FAD-3240-4D3F-91A0-9571F75DC6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362936" y="1825453"/>
              <a:ext cx="799094" cy="701243"/>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6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B08B8BB3-77CD-2A47-1BAB-E8BBBB0A683B}"/>
              </a:ext>
            </a:extLst>
          </p:cNvPr>
          <p:cNvSpPr>
            <a:spLocks noGrp="1"/>
          </p:cNvSpPr>
          <p:nvPr>
            <p:ph idx="1"/>
          </p:nvPr>
        </p:nvSpPr>
        <p:spPr>
          <a:xfrm>
            <a:off x="1696586" y="2432148"/>
            <a:ext cx="4112135" cy="2576476"/>
          </a:xfrm>
        </p:spPr>
        <p:txBody>
          <a:bodyPr vert="horz" lIns="91440" tIns="45720" rIns="91440" bIns="45720" rtlCol="0" anchor="t">
            <a:normAutofit fontScale="92500" lnSpcReduction="10000"/>
          </a:bodyPr>
          <a:lstStyle/>
          <a:p>
            <a:r>
              <a:rPr lang="en" sz="2400">
                <a:ea typeface="+mn-lt"/>
                <a:cs typeface="+mn-lt"/>
              </a:rPr>
              <a:t>Run the </a:t>
            </a:r>
            <a:r>
              <a:rPr lang="en" sz="2400" b="1">
                <a:ea typeface="+mn-lt"/>
                <a:cs typeface="+mn-lt"/>
              </a:rPr>
              <a:t>git log</a:t>
            </a:r>
            <a:r>
              <a:rPr lang="en" sz="2400">
                <a:ea typeface="+mn-lt"/>
                <a:cs typeface="+mn-lt"/>
              </a:rPr>
              <a:t> command. </a:t>
            </a:r>
            <a:endParaRPr lang="en-US" sz="2400">
              <a:ea typeface="+mn-lt"/>
              <a:cs typeface="+mn-lt"/>
            </a:endParaRPr>
          </a:p>
          <a:p>
            <a:r>
              <a:rPr lang="en" sz="2400">
                <a:ea typeface="+mn-lt"/>
                <a:cs typeface="+mn-lt"/>
              </a:rPr>
              <a:t>There are flags you can add to the </a:t>
            </a:r>
            <a:r>
              <a:rPr lang="en" sz="2400" b="1">
                <a:ea typeface="+mn-lt"/>
                <a:cs typeface="+mn-lt"/>
              </a:rPr>
              <a:t>git log</a:t>
            </a:r>
            <a:r>
              <a:rPr lang="en" sz="2400">
                <a:ea typeface="+mn-lt"/>
                <a:cs typeface="+mn-lt"/>
              </a:rPr>
              <a:t> command that reveal extra information and visualization of the git repo using ascii art. </a:t>
            </a:r>
            <a:endParaRPr lang="en-US" sz="2400">
              <a:ea typeface="+mn-lt"/>
              <a:cs typeface="+mn-lt"/>
            </a:endParaRPr>
          </a:p>
          <a:p>
            <a:r>
              <a:rPr lang="en" sz="2400">
                <a:ea typeface="+mn-lt"/>
                <a:cs typeface="+mn-lt"/>
              </a:rPr>
              <a:t>Notice that commits are assigned a unique hash value.</a:t>
            </a:r>
            <a:endParaRPr lang="en-US"/>
          </a:p>
          <a:p>
            <a:endParaRPr lang="en-US" sz="2400">
              <a:cs typeface="Calibri"/>
            </a:endParaRPr>
          </a:p>
        </p:txBody>
      </p:sp>
      <p:pic>
        <p:nvPicPr>
          <p:cNvPr id="6" name="Picture 5" descr="Text&#10;&#10;Description automatically generated">
            <a:extLst>
              <a:ext uri="{FF2B5EF4-FFF2-40B4-BE49-F238E27FC236}">
                <a16:creationId xmlns:a16="http://schemas.microsoft.com/office/drawing/2014/main" id="{D096E3B6-CAAB-518A-9536-501546460C0C}"/>
              </a:ext>
            </a:extLst>
          </p:cNvPr>
          <p:cNvPicPr>
            <a:picLocks noChangeAspect="1"/>
          </p:cNvPicPr>
          <p:nvPr/>
        </p:nvPicPr>
        <p:blipFill>
          <a:blip r:embed="rId3"/>
          <a:stretch>
            <a:fillRect/>
          </a:stretch>
        </p:blipFill>
        <p:spPr>
          <a:xfrm>
            <a:off x="5884069" y="2429101"/>
            <a:ext cx="5993606" cy="1604513"/>
          </a:xfrm>
          <a:prstGeom prst="rect">
            <a:avLst/>
          </a:prstGeom>
        </p:spPr>
      </p:pic>
    </p:spTree>
    <p:extLst>
      <p:ext uri="{BB962C8B-B14F-4D97-AF65-F5344CB8AC3E}">
        <p14:creationId xmlns:p14="http://schemas.microsoft.com/office/powerpoint/2010/main" val="4092716103"/>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8FF88A3-8EBC-4142-8CC2-EBE257ED6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D wallpaper: Purple glare abstract art bokeh HD, backgrounds, blue ...">
            <a:extLst>
              <a:ext uri="{FF2B5EF4-FFF2-40B4-BE49-F238E27FC236}">
                <a16:creationId xmlns:a16="http://schemas.microsoft.com/office/drawing/2014/main" id="{37B99D4C-ACE1-38D3-5881-73D1EF552075}"/>
              </a:ext>
            </a:extLst>
          </p:cNvPr>
          <p:cNvPicPr>
            <a:picLocks noChangeAspect="1"/>
          </p:cNvPicPr>
          <p:nvPr/>
        </p:nvPicPr>
        <p:blipFill rotWithShape="1">
          <a:blip r:embed="rId2">
            <a:alphaModFix amt="40000"/>
          </a:blip>
          <a:srcRect b="10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F54D6969-AD8C-EB09-8451-6955E15E6D24}"/>
              </a:ext>
            </a:extLst>
          </p:cNvPr>
          <p:cNvSpPr>
            <a:spLocks noGrp="1"/>
          </p:cNvSpPr>
          <p:nvPr>
            <p:ph type="title"/>
          </p:nvPr>
        </p:nvSpPr>
        <p:spPr>
          <a:xfrm>
            <a:off x="2210936" y="844486"/>
            <a:ext cx="9484225" cy="1461778"/>
          </a:xfrm>
        </p:spPr>
        <p:txBody>
          <a:bodyPr>
            <a:normAutofit/>
          </a:bodyPr>
          <a:lstStyle/>
          <a:p>
            <a:r>
              <a:rPr lang="en" sz="4000">
                <a:cs typeface="Calibri Light"/>
              </a:rPr>
              <a:t>Modify a File in Your Project Directory</a:t>
            </a:r>
            <a:endParaRPr lang="en-US"/>
          </a:p>
        </p:txBody>
      </p:sp>
      <p:grpSp>
        <p:nvGrpSpPr>
          <p:cNvPr id="19" name="Group 18">
            <a:extLst>
              <a:ext uri="{FF2B5EF4-FFF2-40B4-BE49-F238E27FC236}">
                <a16:creationId xmlns:a16="http://schemas.microsoft.com/office/drawing/2014/main" id="{27D8A815-1B1F-4DB5-A03C-F4987CF0CB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27777" y="343106"/>
            <a:ext cx="1692092" cy="1852591"/>
            <a:chOff x="790870" y="911082"/>
            <a:chExt cx="2191635" cy="2442764"/>
          </a:xfrm>
        </p:grpSpPr>
        <p:sp>
          <p:nvSpPr>
            <p:cNvPr id="20" name="Freeform 5">
              <a:extLst>
                <a:ext uri="{FF2B5EF4-FFF2-40B4-BE49-F238E27FC236}">
                  <a16:creationId xmlns:a16="http://schemas.microsoft.com/office/drawing/2014/main" id="{261388EF-B4CE-4326-979A-2F53CED606F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790870" y="2245586"/>
              <a:ext cx="1262906" cy="110826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4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5">
              <a:extLst>
                <a:ext uri="{FF2B5EF4-FFF2-40B4-BE49-F238E27FC236}">
                  <a16:creationId xmlns:a16="http://schemas.microsoft.com/office/drawing/2014/main" id="{33A25547-9075-4BDB-8F46-BA09E76AA3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933975" y="911082"/>
              <a:ext cx="2048530" cy="1797684"/>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5">
              <a:extLst>
                <a:ext uri="{FF2B5EF4-FFF2-40B4-BE49-F238E27FC236}">
                  <a16:creationId xmlns:a16="http://schemas.microsoft.com/office/drawing/2014/main" id="{1D917FAD-3240-4D3F-91A0-9571F75DC6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362936" y="1825453"/>
              <a:ext cx="799094" cy="701243"/>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6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B08B8BB3-77CD-2A47-1BAB-E8BBBB0A683B}"/>
              </a:ext>
            </a:extLst>
          </p:cNvPr>
          <p:cNvSpPr>
            <a:spLocks noGrp="1"/>
          </p:cNvSpPr>
          <p:nvPr>
            <p:ph idx="1"/>
          </p:nvPr>
        </p:nvSpPr>
        <p:spPr>
          <a:xfrm>
            <a:off x="1868036" y="2470248"/>
            <a:ext cx="9827135" cy="3052726"/>
          </a:xfrm>
        </p:spPr>
        <p:txBody>
          <a:bodyPr vert="horz" lIns="91440" tIns="45720" rIns="91440" bIns="45720" rtlCol="0" anchor="t">
            <a:normAutofit/>
          </a:bodyPr>
          <a:lstStyle/>
          <a:p>
            <a:r>
              <a:rPr lang="en" sz="2400">
                <a:ea typeface="+mn-lt"/>
                <a:cs typeface="+mn-lt"/>
              </a:rPr>
              <a:t>Add some text to the same file you recently committed then run </a:t>
            </a:r>
            <a:r>
              <a:rPr lang="en" sz="2400" b="1">
                <a:ea typeface="+mn-lt"/>
                <a:cs typeface="+mn-lt"/>
              </a:rPr>
              <a:t>git status</a:t>
            </a:r>
            <a:r>
              <a:rPr lang="en" sz="2400">
                <a:ea typeface="+mn-lt"/>
                <a:cs typeface="+mn-lt"/>
              </a:rPr>
              <a:t>.</a:t>
            </a:r>
            <a:endParaRPr lang="en-US" sz="2400">
              <a:ea typeface="+mn-lt"/>
              <a:cs typeface="+mn-lt"/>
            </a:endParaRPr>
          </a:p>
          <a:p>
            <a:endParaRPr lang="en-US" sz="2400">
              <a:cs typeface="Calibri"/>
            </a:endParaRPr>
          </a:p>
        </p:txBody>
      </p:sp>
      <p:pic>
        <p:nvPicPr>
          <p:cNvPr id="6" name="Picture 5" descr="Text&#10;&#10;Description automatically generated">
            <a:extLst>
              <a:ext uri="{FF2B5EF4-FFF2-40B4-BE49-F238E27FC236}">
                <a16:creationId xmlns:a16="http://schemas.microsoft.com/office/drawing/2014/main" id="{46345FF7-1F12-6188-2E74-392D042E7E13}"/>
              </a:ext>
            </a:extLst>
          </p:cNvPr>
          <p:cNvPicPr>
            <a:picLocks noChangeAspect="1"/>
          </p:cNvPicPr>
          <p:nvPr/>
        </p:nvPicPr>
        <p:blipFill>
          <a:blip r:embed="rId3"/>
          <a:stretch>
            <a:fillRect/>
          </a:stretch>
        </p:blipFill>
        <p:spPr>
          <a:xfrm>
            <a:off x="2633663" y="3002583"/>
            <a:ext cx="7648574" cy="2524471"/>
          </a:xfrm>
          <a:prstGeom prst="rect">
            <a:avLst/>
          </a:prstGeom>
        </p:spPr>
      </p:pic>
    </p:spTree>
    <p:extLst>
      <p:ext uri="{BB962C8B-B14F-4D97-AF65-F5344CB8AC3E}">
        <p14:creationId xmlns:p14="http://schemas.microsoft.com/office/powerpoint/2010/main" val="336439807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8FF88A3-8EBC-4142-8CC2-EBE257ED6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D wallpaper: Purple glare abstract art bokeh HD, backgrounds, blue ...">
            <a:extLst>
              <a:ext uri="{FF2B5EF4-FFF2-40B4-BE49-F238E27FC236}">
                <a16:creationId xmlns:a16="http://schemas.microsoft.com/office/drawing/2014/main" id="{37B99D4C-ACE1-38D3-5881-73D1EF552075}"/>
              </a:ext>
            </a:extLst>
          </p:cNvPr>
          <p:cNvPicPr>
            <a:picLocks noChangeAspect="1"/>
          </p:cNvPicPr>
          <p:nvPr/>
        </p:nvPicPr>
        <p:blipFill rotWithShape="1">
          <a:blip r:embed="rId2">
            <a:alphaModFix amt="40000"/>
          </a:blip>
          <a:srcRect b="10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F54D6969-AD8C-EB09-8451-6955E15E6D24}"/>
              </a:ext>
            </a:extLst>
          </p:cNvPr>
          <p:cNvSpPr>
            <a:spLocks noGrp="1"/>
          </p:cNvSpPr>
          <p:nvPr>
            <p:ph type="title"/>
          </p:nvPr>
        </p:nvSpPr>
        <p:spPr>
          <a:xfrm>
            <a:off x="2210936" y="844486"/>
            <a:ext cx="9484225" cy="1461778"/>
          </a:xfrm>
        </p:spPr>
        <p:txBody>
          <a:bodyPr>
            <a:normAutofit/>
          </a:bodyPr>
          <a:lstStyle/>
          <a:p>
            <a:r>
              <a:rPr lang="en-US" sz="4000">
                <a:ea typeface="+mj-lt"/>
                <a:cs typeface="+mj-lt"/>
              </a:rPr>
              <a:t>Observe Changes in Working Tree</a:t>
            </a:r>
            <a:endParaRPr lang="en-US"/>
          </a:p>
        </p:txBody>
      </p:sp>
      <p:grpSp>
        <p:nvGrpSpPr>
          <p:cNvPr id="19" name="Group 18">
            <a:extLst>
              <a:ext uri="{FF2B5EF4-FFF2-40B4-BE49-F238E27FC236}">
                <a16:creationId xmlns:a16="http://schemas.microsoft.com/office/drawing/2014/main" id="{27D8A815-1B1F-4DB5-A03C-F4987CF0CB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27777" y="343106"/>
            <a:ext cx="1692092" cy="1852591"/>
            <a:chOff x="790870" y="911082"/>
            <a:chExt cx="2191635" cy="2442764"/>
          </a:xfrm>
        </p:grpSpPr>
        <p:sp>
          <p:nvSpPr>
            <p:cNvPr id="20" name="Freeform 5">
              <a:extLst>
                <a:ext uri="{FF2B5EF4-FFF2-40B4-BE49-F238E27FC236}">
                  <a16:creationId xmlns:a16="http://schemas.microsoft.com/office/drawing/2014/main" id="{261388EF-B4CE-4326-979A-2F53CED606F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790870" y="2245586"/>
              <a:ext cx="1262906" cy="110826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4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5">
              <a:extLst>
                <a:ext uri="{FF2B5EF4-FFF2-40B4-BE49-F238E27FC236}">
                  <a16:creationId xmlns:a16="http://schemas.microsoft.com/office/drawing/2014/main" id="{33A25547-9075-4BDB-8F46-BA09E76AA3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933975" y="911082"/>
              <a:ext cx="2048530" cy="1797684"/>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5">
              <a:extLst>
                <a:ext uri="{FF2B5EF4-FFF2-40B4-BE49-F238E27FC236}">
                  <a16:creationId xmlns:a16="http://schemas.microsoft.com/office/drawing/2014/main" id="{1D917FAD-3240-4D3F-91A0-9571F75DC6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362936" y="1825453"/>
              <a:ext cx="799094" cy="701243"/>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6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B08B8BB3-77CD-2A47-1BAB-E8BBBB0A683B}"/>
              </a:ext>
            </a:extLst>
          </p:cNvPr>
          <p:cNvSpPr>
            <a:spLocks noGrp="1"/>
          </p:cNvSpPr>
          <p:nvPr>
            <p:ph idx="1"/>
          </p:nvPr>
        </p:nvSpPr>
        <p:spPr>
          <a:xfrm>
            <a:off x="1753736" y="2536923"/>
            <a:ext cx="5045585" cy="2747926"/>
          </a:xfrm>
        </p:spPr>
        <p:txBody>
          <a:bodyPr vert="horz" lIns="91440" tIns="45720" rIns="91440" bIns="45720" rtlCol="0" anchor="t">
            <a:normAutofit fontScale="92500" lnSpcReduction="20000"/>
          </a:bodyPr>
          <a:lstStyle/>
          <a:p>
            <a:r>
              <a:rPr lang="en" sz="2400">
                <a:ea typeface="+mn-lt"/>
                <a:cs typeface="+mn-lt"/>
              </a:rPr>
              <a:t>Run the </a:t>
            </a:r>
            <a:r>
              <a:rPr lang="en" sz="2400" b="1">
                <a:ea typeface="+mn-lt"/>
                <a:cs typeface="+mn-lt"/>
              </a:rPr>
              <a:t>git diff</a:t>
            </a:r>
            <a:r>
              <a:rPr lang="en" sz="2400">
                <a:ea typeface="+mn-lt"/>
                <a:cs typeface="+mn-lt"/>
              </a:rPr>
              <a:t> command to see changes made in your file. </a:t>
            </a:r>
            <a:endParaRPr lang="en-US" sz="2400">
              <a:ea typeface="+mn-lt"/>
              <a:cs typeface="+mn-lt"/>
            </a:endParaRPr>
          </a:p>
          <a:p>
            <a:r>
              <a:rPr lang="en" sz="2400">
                <a:ea typeface="+mn-lt"/>
                <a:cs typeface="+mn-lt"/>
              </a:rPr>
              <a:t>The </a:t>
            </a:r>
            <a:r>
              <a:rPr lang="en" sz="2400" b="1">
                <a:ea typeface="+mn-lt"/>
                <a:cs typeface="+mn-lt"/>
              </a:rPr>
              <a:t>git diff</a:t>
            </a:r>
            <a:r>
              <a:rPr lang="en" sz="2400">
                <a:ea typeface="+mn-lt"/>
                <a:cs typeface="+mn-lt"/>
              </a:rPr>
              <a:t> command without extra flags compares everything that is in the WORKING TREE and whatever else is being tracked. </a:t>
            </a:r>
            <a:endParaRPr lang="en-US" sz="2400">
              <a:ea typeface="+mn-lt"/>
              <a:cs typeface="+mn-lt"/>
            </a:endParaRPr>
          </a:p>
          <a:p>
            <a:r>
              <a:rPr lang="en" sz="2400">
                <a:ea typeface="+mn-lt"/>
                <a:cs typeface="+mn-lt"/>
              </a:rPr>
              <a:t>Untracked files will not be compared. You can prove this to yourself by creating another file then running </a:t>
            </a:r>
            <a:r>
              <a:rPr lang="en" sz="2400" b="1">
                <a:ea typeface="+mn-lt"/>
                <a:cs typeface="+mn-lt"/>
              </a:rPr>
              <a:t>git diff</a:t>
            </a:r>
            <a:r>
              <a:rPr lang="en" sz="2400">
                <a:ea typeface="+mn-lt"/>
                <a:cs typeface="+mn-lt"/>
              </a:rPr>
              <a:t> again.</a:t>
            </a:r>
            <a:endParaRPr lang="en-US"/>
          </a:p>
          <a:p>
            <a:endParaRPr lang="en-US" sz="2400">
              <a:cs typeface="Calibri"/>
            </a:endParaRPr>
          </a:p>
        </p:txBody>
      </p:sp>
      <p:pic>
        <p:nvPicPr>
          <p:cNvPr id="6" name="Picture 5" descr="Text&#10;&#10;Description automatically generated">
            <a:extLst>
              <a:ext uri="{FF2B5EF4-FFF2-40B4-BE49-F238E27FC236}">
                <a16:creationId xmlns:a16="http://schemas.microsoft.com/office/drawing/2014/main" id="{C8E2FBA0-5157-1029-38AA-7F343A472047}"/>
              </a:ext>
            </a:extLst>
          </p:cNvPr>
          <p:cNvPicPr>
            <a:picLocks noChangeAspect="1"/>
          </p:cNvPicPr>
          <p:nvPr/>
        </p:nvPicPr>
        <p:blipFill>
          <a:blip r:embed="rId3"/>
          <a:stretch>
            <a:fillRect/>
          </a:stretch>
        </p:blipFill>
        <p:spPr>
          <a:xfrm>
            <a:off x="6869906" y="3147882"/>
            <a:ext cx="5029199" cy="1038487"/>
          </a:xfrm>
          <a:prstGeom prst="rect">
            <a:avLst/>
          </a:prstGeom>
        </p:spPr>
      </p:pic>
    </p:spTree>
    <p:extLst>
      <p:ext uri="{BB962C8B-B14F-4D97-AF65-F5344CB8AC3E}">
        <p14:creationId xmlns:p14="http://schemas.microsoft.com/office/powerpoint/2010/main" val="3317345660"/>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8FF88A3-8EBC-4142-8CC2-EBE257ED6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D wallpaper: Purple glare abstract art bokeh HD, backgrounds, blue ...">
            <a:extLst>
              <a:ext uri="{FF2B5EF4-FFF2-40B4-BE49-F238E27FC236}">
                <a16:creationId xmlns:a16="http://schemas.microsoft.com/office/drawing/2014/main" id="{37B99D4C-ACE1-38D3-5881-73D1EF552075}"/>
              </a:ext>
            </a:extLst>
          </p:cNvPr>
          <p:cNvPicPr>
            <a:picLocks noChangeAspect="1"/>
          </p:cNvPicPr>
          <p:nvPr/>
        </p:nvPicPr>
        <p:blipFill rotWithShape="1">
          <a:blip r:embed="rId2">
            <a:alphaModFix amt="40000"/>
          </a:blip>
          <a:srcRect b="10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F54D6969-AD8C-EB09-8451-6955E15E6D24}"/>
              </a:ext>
            </a:extLst>
          </p:cNvPr>
          <p:cNvSpPr>
            <a:spLocks noGrp="1"/>
          </p:cNvSpPr>
          <p:nvPr>
            <p:ph type="title"/>
          </p:nvPr>
        </p:nvSpPr>
        <p:spPr>
          <a:xfrm>
            <a:off x="2210936" y="844486"/>
            <a:ext cx="9484225" cy="1461778"/>
          </a:xfrm>
        </p:spPr>
        <p:txBody>
          <a:bodyPr>
            <a:normAutofit/>
          </a:bodyPr>
          <a:lstStyle/>
          <a:p>
            <a:r>
              <a:rPr lang="en" sz="4000">
                <a:ea typeface="+mj-lt"/>
                <a:cs typeface="+mj-lt"/>
              </a:rPr>
              <a:t>Exhibit: Git Diff Only Compares Tracked Files</a:t>
            </a:r>
            <a:endParaRPr lang="en-US"/>
          </a:p>
        </p:txBody>
      </p:sp>
      <p:grpSp>
        <p:nvGrpSpPr>
          <p:cNvPr id="19" name="Group 18">
            <a:extLst>
              <a:ext uri="{FF2B5EF4-FFF2-40B4-BE49-F238E27FC236}">
                <a16:creationId xmlns:a16="http://schemas.microsoft.com/office/drawing/2014/main" id="{27D8A815-1B1F-4DB5-A03C-F4987CF0CB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27777" y="343106"/>
            <a:ext cx="1692092" cy="1852591"/>
            <a:chOff x="790870" y="911082"/>
            <a:chExt cx="2191635" cy="2442764"/>
          </a:xfrm>
        </p:grpSpPr>
        <p:sp>
          <p:nvSpPr>
            <p:cNvPr id="20" name="Freeform 5">
              <a:extLst>
                <a:ext uri="{FF2B5EF4-FFF2-40B4-BE49-F238E27FC236}">
                  <a16:creationId xmlns:a16="http://schemas.microsoft.com/office/drawing/2014/main" id="{261388EF-B4CE-4326-979A-2F53CED606F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790870" y="2245586"/>
              <a:ext cx="1262906" cy="110826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4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5">
              <a:extLst>
                <a:ext uri="{FF2B5EF4-FFF2-40B4-BE49-F238E27FC236}">
                  <a16:creationId xmlns:a16="http://schemas.microsoft.com/office/drawing/2014/main" id="{33A25547-9075-4BDB-8F46-BA09E76AA3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933975" y="911082"/>
              <a:ext cx="2048530" cy="1797684"/>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5">
              <a:extLst>
                <a:ext uri="{FF2B5EF4-FFF2-40B4-BE49-F238E27FC236}">
                  <a16:creationId xmlns:a16="http://schemas.microsoft.com/office/drawing/2014/main" id="{1D917FAD-3240-4D3F-91A0-9571F75DC6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362936" y="1825453"/>
              <a:ext cx="799094" cy="701243"/>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6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pic>
        <p:nvPicPr>
          <p:cNvPr id="8" name="Picture 8" descr="Text&#10;&#10;Description automatically generated">
            <a:extLst>
              <a:ext uri="{FF2B5EF4-FFF2-40B4-BE49-F238E27FC236}">
                <a16:creationId xmlns:a16="http://schemas.microsoft.com/office/drawing/2014/main" id="{50ED8D9A-9A0C-319F-FE41-8D8CC3C1F605}"/>
              </a:ext>
            </a:extLst>
          </p:cNvPr>
          <p:cNvPicPr>
            <a:picLocks noChangeAspect="1"/>
          </p:cNvPicPr>
          <p:nvPr/>
        </p:nvPicPr>
        <p:blipFill>
          <a:blip r:embed="rId3"/>
          <a:stretch>
            <a:fillRect/>
          </a:stretch>
        </p:blipFill>
        <p:spPr>
          <a:xfrm>
            <a:off x="2357438" y="2304006"/>
            <a:ext cx="8315324" cy="3890670"/>
          </a:xfrm>
          <a:prstGeom prst="rect">
            <a:avLst/>
          </a:prstGeom>
        </p:spPr>
      </p:pic>
    </p:spTree>
    <p:extLst>
      <p:ext uri="{BB962C8B-B14F-4D97-AF65-F5344CB8AC3E}">
        <p14:creationId xmlns:p14="http://schemas.microsoft.com/office/powerpoint/2010/main" val="1932784524"/>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8FF88A3-8EBC-4142-8CC2-EBE257ED6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D wallpaper: Purple glare abstract art bokeh HD, backgrounds, blue ...">
            <a:extLst>
              <a:ext uri="{FF2B5EF4-FFF2-40B4-BE49-F238E27FC236}">
                <a16:creationId xmlns:a16="http://schemas.microsoft.com/office/drawing/2014/main" id="{37B99D4C-ACE1-38D3-5881-73D1EF552075}"/>
              </a:ext>
            </a:extLst>
          </p:cNvPr>
          <p:cNvPicPr>
            <a:picLocks noChangeAspect="1"/>
          </p:cNvPicPr>
          <p:nvPr/>
        </p:nvPicPr>
        <p:blipFill rotWithShape="1">
          <a:blip r:embed="rId2">
            <a:alphaModFix amt="40000"/>
          </a:blip>
          <a:srcRect b="10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F54D6969-AD8C-EB09-8451-6955E15E6D24}"/>
              </a:ext>
            </a:extLst>
          </p:cNvPr>
          <p:cNvSpPr>
            <a:spLocks noGrp="1"/>
          </p:cNvSpPr>
          <p:nvPr>
            <p:ph type="title"/>
          </p:nvPr>
        </p:nvSpPr>
        <p:spPr>
          <a:xfrm>
            <a:off x="2210936" y="844486"/>
            <a:ext cx="9769975" cy="1461778"/>
          </a:xfrm>
        </p:spPr>
        <p:txBody>
          <a:bodyPr>
            <a:normAutofit/>
          </a:bodyPr>
          <a:lstStyle/>
          <a:p>
            <a:r>
              <a:rPr lang="en-US" sz="4000">
                <a:ea typeface="+mj-lt"/>
                <a:cs typeface="+mj-lt"/>
              </a:rPr>
              <a:t>Undo Changes in Files Using Previous Commits</a:t>
            </a:r>
            <a:endParaRPr lang="en-US"/>
          </a:p>
        </p:txBody>
      </p:sp>
      <p:grpSp>
        <p:nvGrpSpPr>
          <p:cNvPr id="19" name="Group 18">
            <a:extLst>
              <a:ext uri="{FF2B5EF4-FFF2-40B4-BE49-F238E27FC236}">
                <a16:creationId xmlns:a16="http://schemas.microsoft.com/office/drawing/2014/main" id="{27D8A815-1B1F-4DB5-A03C-F4987CF0CB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27777" y="343106"/>
            <a:ext cx="1692092" cy="1852591"/>
            <a:chOff x="790870" y="911082"/>
            <a:chExt cx="2191635" cy="2442764"/>
          </a:xfrm>
        </p:grpSpPr>
        <p:sp>
          <p:nvSpPr>
            <p:cNvPr id="20" name="Freeform 5">
              <a:extLst>
                <a:ext uri="{FF2B5EF4-FFF2-40B4-BE49-F238E27FC236}">
                  <a16:creationId xmlns:a16="http://schemas.microsoft.com/office/drawing/2014/main" id="{261388EF-B4CE-4326-979A-2F53CED606F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790870" y="2245586"/>
              <a:ext cx="1262906" cy="110826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4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5">
              <a:extLst>
                <a:ext uri="{FF2B5EF4-FFF2-40B4-BE49-F238E27FC236}">
                  <a16:creationId xmlns:a16="http://schemas.microsoft.com/office/drawing/2014/main" id="{33A25547-9075-4BDB-8F46-BA09E76AA3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933975" y="911082"/>
              <a:ext cx="2048530" cy="1797684"/>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5">
              <a:extLst>
                <a:ext uri="{FF2B5EF4-FFF2-40B4-BE49-F238E27FC236}">
                  <a16:creationId xmlns:a16="http://schemas.microsoft.com/office/drawing/2014/main" id="{1D917FAD-3240-4D3F-91A0-9571F75DC6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362936" y="1825453"/>
              <a:ext cx="799094" cy="701243"/>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6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B08B8BB3-77CD-2A47-1BAB-E8BBBB0A683B}"/>
              </a:ext>
            </a:extLst>
          </p:cNvPr>
          <p:cNvSpPr>
            <a:spLocks noGrp="1"/>
          </p:cNvSpPr>
          <p:nvPr>
            <p:ph idx="1"/>
          </p:nvPr>
        </p:nvSpPr>
        <p:spPr>
          <a:xfrm>
            <a:off x="2210936" y="2470248"/>
            <a:ext cx="9484235" cy="3052726"/>
          </a:xfrm>
        </p:spPr>
        <p:txBody>
          <a:bodyPr vert="horz" lIns="91440" tIns="45720" rIns="91440" bIns="45720" rtlCol="0" anchor="t">
            <a:normAutofit fontScale="92500" lnSpcReduction="10000"/>
          </a:bodyPr>
          <a:lstStyle/>
          <a:p>
            <a:r>
              <a:rPr lang="en" sz="2400">
                <a:ea typeface="+mn-lt"/>
                <a:cs typeface="+mn-lt"/>
              </a:rPr>
              <a:t>Scenario: you made some changes to a file and you want to undo all of these changes. You undo the changes by replacing the file with the state of the file during the last commit. This can be accomplished by using </a:t>
            </a:r>
            <a:r>
              <a:rPr lang="en" sz="2400" b="1">
                <a:ea typeface="+mn-lt"/>
                <a:cs typeface="+mn-lt"/>
              </a:rPr>
              <a:t>git checkout -- </a:t>
            </a:r>
            <a:r>
              <a:rPr lang="en" sz="2400" b="1" i="1">
                <a:ea typeface="+mn-lt"/>
                <a:cs typeface="+mn-lt"/>
              </a:rPr>
              <a:t>&lt;your file's name&gt;</a:t>
            </a:r>
            <a:r>
              <a:rPr lang="en" sz="2400">
                <a:ea typeface="+mn-lt"/>
                <a:cs typeface="+mn-lt"/>
              </a:rPr>
              <a:t>.</a:t>
            </a:r>
            <a:endParaRPr lang="en-US" sz="2400">
              <a:ea typeface="+mn-lt"/>
              <a:cs typeface="+mn-lt"/>
            </a:endParaRPr>
          </a:p>
          <a:p>
            <a:r>
              <a:rPr lang="en" sz="2400">
                <a:ea typeface="+mn-lt"/>
                <a:cs typeface="+mn-lt"/>
              </a:rPr>
              <a:t>Why this is helpful? </a:t>
            </a:r>
            <a:endParaRPr lang="en-US" sz="2400">
              <a:ea typeface="+mn-lt"/>
              <a:cs typeface="+mn-lt"/>
            </a:endParaRPr>
          </a:p>
          <a:p>
            <a:r>
              <a:rPr lang="en" sz="2400">
                <a:ea typeface="+mn-lt"/>
                <a:cs typeface="+mn-lt"/>
              </a:rPr>
              <a:t>No need to go into the file and waste time undoing changes manually. Git keeps track of ALL changes including added whitespace!</a:t>
            </a:r>
            <a:endParaRPr lang="en-US" sz="2400">
              <a:ea typeface="+mn-lt"/>
              <a:cs typeface="+mn-lt"/>
            </a:endParaRPr>
          </a:p>
          <a:p>
            <a:r>
              <a:rPr lang="en" sz="2400">
                <a:ea typeface="+mn-lt"/>
                <a:cs typeface="+mn-lt"/>
              </a:rPr>
              <a:t>If you use the Undo button in your text editor, you may undo changes from your latest commit(s).</a:t>
            </a:r>
            <a:endParaRPr lang="en-US"/>
          </a:p>
          <a:p>
            <a:endParaRPr lang="en-US" sz="2400">
              <a:cs typeface="Calibri"/>
            </a:endParaRPr>
          </a:p>
        </p:txBody>
      </p:sp>
    </p:spTree>
    <p:extLst>
      <p:ext uri="{BB962C8B-B14F-4D97-AF65-F5344CB8AC3E}">
        <p14:creationId xmlns:p14="http://schemas.microsoft.com/office/powerpoint/2010/main" val="59203098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BGRectangle">
            <a:extLst>
              <a:ext uri="{FF2B5EF4-FFF2-40B4-BE49-F238E27FC236}">
                <a16:creationId xmlns:a16="http://schemas.microsoft.com/office/drawing/2014/main" id="{F1611BA9-268A-49A6-84F8-FC9153668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HD wallpaper: Purple glare abstract art bokeh HD, backgrounds, blue ...">
            <a:extLst>
              <a:ext uri="{FF2B5EF4-FFF2-40B4-BE49-F238E27FC236}">
                <a16:creationId xmlns:a16="http://schemas.microsoft.com/office/drawing/2014/main" id="{087D9AB4-A4EA-F144-B9A4-3BF2A61FB47D}"/>
              </a:ext>
            </a:extLst>
          </p:cNvPr>
          <p:cNvPicPr>
            <a:picLocks noChangeAspect="1"/>
          </p:cNvPicPr>
          <p:nvPr/>
        </p:nvPicPr>
        <p:blipFill rotWithShape="1">
          <a:blip r:embed="rId2">
            <a:alphaModFix amt="50000"/>
          </a:blip>
          <a:srcRect b="10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3EC3ACFE-6806-293E-8E50-C96B2B7E0D63}"/>
              </a:ext>
            </a:extLst>
          </p:cNvPr>
          <p:cNvSpPr>
            <a:spLocks noGrp="1"/>
          </p:cNvSpPr>
          <p:nvPr>
            <p:ph type="title"/>
          </p:nvPr>
        </p:nvSpPr>
        <p:spPr>
          <a:xfrm>
            <a:off x="4387349" y="1200152"/>
            <a:ext cx="6897171" cy="4457696"/>
          </a:xfrm>
        </p:spPr>
        <p:txBody>
          <a:bodyPr vert="horz" lIns="91440" tIns="45720" rIns="91440" bIns="45720" rtlCol="0" anchor="ctr">
            <a:normAutofit/>
          </a:bodyPr>
          <a:lstStyle/>
          <a:p>
            <a:r>
              <a:rPr lang="en-US" sz="8000">
                <a:solidFill>
                  <a:srgbClr val="FFFFFF"/>
                </a:solidFill>
              </a:rPr>
              <a:t>Motivation</a:t>
            </a:r>
          </a:p>
        </p:txBody>
      </p:sp>
      <p:sp>
        <p:nvSpPr>
          <p:cNvPr id="20" name="!!Line">
            <a:extLst>
              <a:ext uri="{FF2B5EF4-FFF2-40B4-BE49-F238E27FC236}">
                <a16:creationId xmlns:a16="http://schemas.microsoft.com/office/drawing/2014/main" id="{1825D5AF-D278-4D9A-A4F5-A1A1D3507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6" y="2286000"/>
            <a:ext cx="27432" cy="228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416210"/>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8FF88A3-8EBC-4142-8CC2-EBE257ED6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D wallpaper: Purple glare abstract art bokeh HD, backgrounds, blue ...">
            <a:extLst>
              <a:ext uri="{FF2B5EF4-FFF2-40B4-BE49-F238E27FC236}">
                <a16:creationId xmlns:a16="http://schemas.microsoft.com/office/drawing/2014/main" id="{37B99D4C-ACE1-38D3-5881-73D1EF552075}"/>
              </a:ext>
            </a:extLst>
          </p:cNvPr>
          <p:cNvPicPr>
            <a:picLocks noChangeAspect="1"/>
          </p:cNvPicPr>
          <p:nvPr/>
        </p:nvPicPr>
        <p:blipFill rotWithShape="1">
          <a:blip r:embed="rId2">
            <a:alphaModFix amt="40000"/>
          </a:blip>
          <a:srcRect b="10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F54D6969-AD8C-EB09-8451-6955E15E6D24}"/>
              </a:ext>
            </a:extLst>
          </p:cNvPr>
          <p:cNvSpPr>
            <a:spLocks noGrp="1"/>
          </p:cNvSpPr>
          <p:nvPr>
            <p:ph type="title"/>
          </p:nvPr>
        </p:nvSpPr>
        <p:spPr>
          <a:xfrm>
            <a:off x="2210936" y="844486"/>
            <a:ext cx="9484225" cy="1461778"/>
          </a:xfrm>
        </p:spPr>
        <p:txBody>
          <a:bodyPr>
            <a:normAutofit/>
          </a:bodyPr>
          <a:lstStyle/>
          <a:p>
            <a:r>
              <a:rPr lang="en" sz="4000">
                <a:ea typeface="+mj-lt"/>
                <a:cs typeface="+mj-lt"/>
              </a:rPr>
              <a:t>Prevent Files From Being Tracked</a:t>
            </a:r>
            <a:endParaRPr lang="en-US"/>
          </a:p>
        </p:txBody>
      </p:sp>
      <p:grpSp>
        <p:nvGrpSpPr>
          <p:cNvPr id="19" name="Group 18">
            <a:extLst>
              <a:ext uri="{FF2B5EF4-FFF2-40B4-BE49-F238E27FC236}">
                <a16:creationId xmlns:a16="http://schemas.microsoft.com/office/drawing/2014/main" id="{27D8A815-1B1F-4DB5-A03C-F4987CF0CB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27777" y="343106"/>
            <a:ext cx="1692092" cy="1852591"/>
            <a:chOff x="790870" y="911082"/>
            <a:chExt cx="2191635" cy="2442764"/>
          </a:xfrm>
        </p:grpSpPr>
        <p:sp>
          <p:nvSpPr>
            <p:cNvPr id="20" name="Freeform 5">
              <a:extLst>
                <a:ext uri="{FF2B5EF4-FFF2-40B4-BE49-F238E27FC236}">
                  <a16:creationId xmlns:a16="http://schemas.microsoft.com/office/drawing/2014/main" id="{261388EF-B4CE-4326-979A-2F53CED606F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790870" y="2245586"/>
              <a:ext cx="1262906" cy="110826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4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5">
              <a:extLst>
                <a:ext uri="{FF2B5EF4-FFF2-40B4-BE49-F238E27FC236}">
                  <a16:creationId xmlns:a16="http://schemas.microsoft.com/office/drawing/2014/main" id="{33A25547-9075-4BDB-8F46-BA09E76AA3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933975" y="911082"/>
              <a:ext cx="2048530" cy="1797684"/>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5">
              <a:extLst>
                <a:ext uri="{FF2B5EF4-FFF2-40B4-BE49-F238E27FC236}">
                  <a16:creationId xmlns:a16="http://schemas.microsoft.com/office/drawing/2014/main" id="{1D917FAD-3240-4D3F-91A0-9571F75DC6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362936" y="1825453"/>
              <a:ext cx="799094" cy="701243"/>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6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B08B8BB3-77CD-2A47-1BAB-E8BBBB0A683B}"/>
              </a:ext>
            </a:extLst>
          </p:cNvPr>
          <p:cNvSpPr>
            <a:spLocks noGrp="1"/>
          </p:cNvSpPr>
          <p:nvPr>
            <p:ph idx="1"/>
          </p:nvPr>
        </p:nvSpPr>
        <p:spPr>
          <a:xfrm>
            <a:off x="1753736" y="2394048"/>
            <a:ext cx="5102735" cy="3281326"/>
          </a:xfrm>
        </p:spPr>
        <p:txBody>
          <a:bodyPr vert="horz" lIns="91440" tIns="45720" rIns="91440" bIns="45720" rtlCol="0" anchor="t">
            <a:normAutofit lnSpcReduction="10000"/>
          </a:bodyPr>
          <a:lstStyle/>
          <a:p>
            <a:r>
              <a:rPr lang="en" sz="2400">
                <a:ea typeface="+mn-lt"/>
                <a:cs typeface="+mn-lt"/>
              </a:rPr>
              <a:t>Files that should not be tracked can be listed in a file called </a:t>
            </a:r>
            <a:r>
              <a:rPr lang="en" sz="2400" i="1" u="sng">
                <a:ea typeface="+mn-lt"/>
                <a:cs typeface="+mn-lt"/>
              </a:rPr>
              <a:t>.</a:t>
            </a:r>
            <a:r>
              <a:rPr lang="en" sz="2400" i="1" u="sng" err="1">
                <a:ea typeface="+mn-lt"/>
                <a:cs typeface="+mn-lt"/>
              </a:rPr>
              <a:t>gitignore</a:t>
            </a:r>
            <a:r>
              <a:rPr lang="en" sz="2400">
                <a:ea typeface="+mn-lt"/>
                <a:cs typeface="+mn-lt"/>
              </a:rPr>
              <a:t>.</a:t>
            </a:r>
            <a:endParaRPr lang="en-US" sz="2400">
              <a:ea typeface="+mn-lt"/>
              <a:cs typeface="+mn-lt"/>
            </a:endParaRPr>
          </a:p>
          <a:p>
            <a:r>
              <a:rPr lang="en" sz="2400">
                <a:ea typeface="+mn-lt"/>
                <a:cs typeface="+mn-lt"/>
              </a:rPr>
              <a:t>Scenario when you may want to do this: you created a file where you keep personal notes which are unrelated to the project itself. </a:t>
            </a:r>
            <a:endParaRPr lang="en-US" sz="2400">
              <a:ea typeface="+mn-lt"/>
              <a:cs typeface="+mn-lt"/>
            </a:endParaRPr>
          </a:p>
          <a:p>
            <a:r>
              <a:rPr lang="en" sz="2400">
                <a:ea typeface="+mn-lt"/>
                <a:cs typeface="+mn-lt"/>
              </a:rPr>
              <a:t>Notice the "mynotes.txt" file is completely ignored by the Git repo because its name is in .</a:t>
            </a:r>
            <a:r>
              <a:rPr lang="en" sz="2400" err="1">
                <a:ea typeface="+mn-lt"/>
                <a:cs typeface="+mn-lt"/>
              </a:rPr>
              <a:t>gitignore</a:t>
            </a:r>
            <a:r>
              <a:rPr lang="en" sz="2400">
                <a:ea typeface="+mn-lt"/>
                <a:cs typeface="+mn-lt"/>
              </a:rPr>
              <a:t>.</a:t>
            </a:r>
            <a:endParaRPr lang="en-US"/>
          </a:p>
          <a:p>
            <a:endParaRPr lang="en-US" sz="2400">
              <a:cs typeface="Calibri"/>
            </a:endParaRPr>
          </a:p>
        </p:txBody>
      </p:sp>
      <p:pic>
        <p:nvPicPr>
          <p:cNvPr id="6" name="Picture 5" descr="Text&#10;&#10;Description automatically generated">
            <a:extLst>
              <a:ext uri="{FF2B5EF4-FFF2-40B4-BE49-F238E27FC236}">
                <a16:creationId xmlns:a16="http://schemas.microsoft.com/office/drawing/2014/main" id="{151DE707-87DF-D84D-42F3-D1D30F4A641A}"/>
              </a:ext>
            </a:extLst>
          </p:cNvPr>
          <p:cNvPicPr>
            <a:picLocks noChangeAspect="1"/>
          </p:cNvPicPr>
          <p:nvPr/>
        </p:nvPicPr>
        <p:blipFill>
          <a:blip r:embed="rId3"/>
          <a:stretch>
            <a:fillRect/>
          </a:stretch>
        </p:blipFill>
        <p:spPr>
          <a:xfrm>
            <a:off x="6736556" y="2087658"/>
            <a:ext cx="4291013" cy="1954024"/>
          </a:xfrm>
          <a:prstGeom prst="rect">
            <a:avLst/>
          </a:prstGeom>
        </p:spPr>
      </p:pic>
      <p:pic>
        <p:nvPicPr>
          <p:cNvPr id="8" name="Picture 6" descr="Text&#10;&#10;Description automatically generated">
            <a:extLst>
              <a:ext uri="{FF2B5EF4-FFF2-40B4-BE49-F238E27FC236}">
                <a16:creationId xmlns:a16="http://schemas.microsoft.com/office/drawing/2014/main" id="{92DC78B5-BF16-C0B2-2660-15B41DA78C74}"/>
              </a:ext>
            </a:extLst>
          </p:cNvPr>
          <p:cNvPicPr>
            <a:picLocks noChangeAspect="1"/>
          </p:cNvPicPr>
          <p:nvPr/>
        </p:nvPicPr>
        <p:blipFill>
          <a:blip r:embed="rId4"/>
          <a:stretch>
            <a:fillRect/>
          </a:stretch>
        </p:blipFill>
        <p:spPr>
          <a:xfrm>
            <a:off x="6736556" y="4206791"/>
            <a:ext cx="4291012" cy="1666248"/>
          </a:xfrm>
          <a:prstGeom prst="rect">
            <a:avLst/>
          </a:prstGeom>
        </p:spPr>
      </p:pic>
    </p:spTree>
    <p:extLst>
      <p:ext uri="{BB962C8B-B14F-4D97-AF65-F5344CB8AC3E}">
        <p14:creationId xmlns:p14="http://schemas.microsoft.com/office/powerpoint/2010/main" val="2684257237"/>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BGRectangle">
            <a:extLst>
              <a:ext uri="{FF2B5EF4-FFF2-40B4-BE49-F238E27FC236}">
                <a16:creationId xmlns:a16="http://schemas.microsoft.com/office/drawing/2014/main" id="{F1611BA9-268A-49A6-84F8-FC9153668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HD wallpaper: Purple glare abstract art bokeh HD, backgrounds, blue ...">
            <a:extLst>
              <a:ext uri="{FF2B5EF4-FFF2-40B4-BE49-F238E27FC236}">
                <a16:creationId xmlns:a16="http://schemas.microsoft.com/office/drawing/2014/main" id="{087D9AB4-A4EA-F144-B9A4-3BF2A61FB47D}"/>
              </a:ext>
            </a:extLst>
          </p:cNvPr>
          <p:cNvPicPr>
            <a:picLocks noChangeAspect="1"/>
          </p:cNvPicPr>
          <p:nvPr/>
        </p:nvPicPr>
        <p:blipFill rotWithShape="1">
          <a:blip r:embed="rId2">
            <a:alphaModFix amt="50000"/>
          </a:blip>
          <a:srcRect b="10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3EC3ACFE-6806-293E-8E50-C96B2B7E0D63}"/>
              </a:ext>
            </a:extLst>
          </p:cNvPr>
          <p:cNvSpPr>
            <a:spLocks noGrp="1"/>
          </p:cNvSpPr>
          <p:nvPr>
            <p:ph type="title"/>
          </p:nvPr>
        </p:nvSpPr>
        <p:spPr>
          <a:xfrm>
            <a:off x="4387349" y="1200152"/>
            <a:ext cx="6897171" cy="4457696"/>
          </a:xfrm>
        </p:spPr>
        <p:txBody>
          <a:bodyPr vert="horz" lIns="91440" tIns="45720" rIns="91440" bIns="45720" rtlCol="0" anchor="ctr">
            <a:normAutofit/>
          </a:bodyPr>
          <a:lstStyle/>
          <a:p>
            <a:r>
              <a:rPr lang="en-US" sz="8000">
                <a:solidFill>
                  <a:srgbClr val="FFFFFF"/>
                </a:solidFill>
              </a:rPr>
              <a:t>Any Questions so far?</a:t>
            </a:r>
          </a:p>
        </p:txBody>
      </p:sp>
      <p:sp>
        <p:nvSpPr>
          <p:cNvPr id="31" name="!!Line">
            <a:extLst>
              <a:ext uri="{FF2B5EF4-FFF2-40B4-BE49-F238E27FC236}">
                <a16:creationId xmlns:a16="http://schemas.microsoft.com/office/drawing/2014/main" id="{1825D5AF-D278-4D9A-A4F5-A1A1D3507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6" y="2286000"/>
            <a:ext cx="27432" cy="228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6196454"/>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8FF88A3-8EBC-4142-8CC2-EBE257ED6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D wallpaper: Purple glare abstract art bokeh HD, backgrounds, blue ...">
            <a:extLst>
              <a:ext uri="{FF2B5EF4-FFF2-40B4-BE49-F238E27FC236}">
                <a16:creationId xmlns:a16="http://schemas.microsoft.com/office/drawing/2014/main" id="{37B99D4C-ACE1-38D3-5881-73D1EF552075}"/>
              </a:ext>
            </a:extLst>
          </p:cNvPr>
          <p:cNvPicPr>
            <a:picLocks noChangeAspect="1"/>
          </p:cNvPicPr>
          <p:nvPr/>
        </p:nvPicPr>
        <p:blipFill rotWithShape="1">
          <a:blip r:embed="rId2">
            <a:alphaModFix amt="40000"/>
          </a:blip>
          <a:srcRect b="10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F54D6969-AD8C-EB09-8451-6955E15E6D24}"/>
              </a:ext>
            </a:extLst>
          </p:cNvPr>
          <p:cNvSpPr>
            <a:spLocks noGrp="1"/>
          </p:cNvSpPr>
          <p:nvPr>
            <p:ph type="title"/>
          </p:nvPr>
        </p:nvSpPr>
        <p:spPr>
          <a:xfrm>
            <a:off x="2210936" y="844486"/>
            <a:ext cx="9484225" cy="1461778"/>
          </a:xfrm>
        </p:spPr>
        <p:txBody>
          <a:bodyPr>
            <a:normAutofit/>
          </a:bodyPr>
          <a:lstStyle/>
          <a:p>
            <a:r>
              <a:rPr lang="en" sz="4000">
                <a:ea typeface="+mj-lt"/>
                <a:cs typeface="+mj-lt"/>
              </a:rPr>
              <a:t>Branches</a:t>
            </a:r>
            <a:endParaRPr lang="en-US"/>
          </a:p>
        </p:txBody>
      </p:sp>
      <p:grpSp>
        <p:nvGrpSpPr>
          <p:cNvPr id="19" name="Group 18">
            <a:extLst>
              <a:ext uri="{FF2B5EF4-FFF2-40B4-BE49-F238E27FC236}">
                <a16:creationId xmlns:a16="http://schemas.microsoft.com/office/drawing/2014/main" id="{27D8A815-1B1F-4DB5-A03C-F4987CF0CB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27777" y="343106"/>
            <a:ext cx="1692092" cy="1852591"/>
            <a:chOff x="790870" y="911082"/>
            <a:chExt cx="2191635" cy="2442764"/>
          </a:xfrm>
        </p:grpSpPr>
        <p:sp>
          <p:nvSpPr>
            <p:cNvPr id="20" name="Freeform 5">
              <a:extLst>
                <a:ext uri="{FF2B5EF4-FFF2-40B4-BE49-F238E27FC236}">
                  <a16:creationId xmlns:a16="http://schemas.microsoft.com/office/drawing/2014/main" id="{261388EF-B4CE-4326-979A-2F53CED606F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790870" y="2245586"/>
              <a:ext cx="1262906" cy="110826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4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5">
              <a:extLst>
                <a:ext uri="{FF2B5EF4-FFF2-40B4-BE49-F238E27FC236}">
                  <a16:creationId xmlns:a16="http://schemas.microsoft.com/office/drawing/2014/main" id="{33A25547-9075-4BDB-8F46-BA09E76AA3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933975" y="911082"/>
              <a:ext cx="2048530" cy="1797684"/>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5">
              <a:extLst>
                <a:ext uri="{FF2B5EF4-FFF2-40B4-BE49-F238E27FC236}">
                  <a16:creationId xmlns:a16="http://schemas.microsoft.com/office/drawing/2014/main" id="{1D917FAD-3240-4D3F-91A0-9571F75DC6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362936" y="1825453"/>
              <a:ext cx="799094" cy="701243"/>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6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B08B8BB3-77CD-2A47-1BAB-E8BBBB0A683B}"/>
              </a:ext>
            </a:extLst>
          </p:cNvPr>
          <p:cNvSpPr>
            <a:spLocks noGrp="1"/>
          </p:cNvSpPr>
          <p:nvPr>
            <p:ph idx="1"/>
          </p:nvPr>
        </p:nvSpPr>
        <p:spPr>
          <a:xfrm>
            <a:off x="2210936" y="2470248"/>
            <a:ext cx="4550285" cy="3147976"/>
          </a:xfrm>
        </p:spPr>
        <p:txBody>
          <a:bodyPr vert="horz" lIns="91440" tIns="45720" rIns="91440" bIns="45720" rtlCol="0" anchor="t">
            <a:normAutofit/>
          </a:bodyPr>
          <a:lstStyle/>
          <a:p>
            <a:r>
              <a:rPr lang="en" sz="2400">
                <a:ea typeface="+mn-lt"/>
                <a:cs typeface="+mn-lt"/>
              </a:rPr>
              <a:t>Provide a way to separate work.</a:t>
            </a:r>
            <a:endParaRPr lang="en-US" sz="2400">
              <a:ea typeface="+mn-lt"/>
              <a:cs typeface="+mn-lt"/>
            </a:endParaRPr>
          </a:p>
          <a:p>
            <a:r>
              <a:rPr lang="en" sz="2400">
                <a:ea typeface="+mn-lt"/>
                <a:cs typeface="+mn-lt"/>
              </a:rPr>
              <a:t>Allows development on same files with different commit histories. </a:t>
            </a:r>
            <a:endParaRPr lang="en-US" sz="2400">
              <a:ea typeface="+mn-lt"/>
              <a:cs typeface="+mn-lt"/>
            </a:endParaRPr>
          </a:p>
          <a:p>
            <a:r>
              <a:rPr lang="en" sz="2400">
                <a:ea typeface="+mn-lt"/>
                <a:cs typeface="+mn-lt"/>
              </a:rPr>
              <a:t>Useful for developing features that require lots of modifications. </a:t>
            </a:r>
            <a:endParaRPr lang="en-US"/>
          </a:p>
          <a:p>
            <a:endParaRPr lang="en-US" sz="2400">
              <a:cs typeface="Calibri"/>
            </a:endParaRPr>
          </a:p>
        </p:txBody>
      </p:sp>
      <p:pic>
        <p:nvPicPr>
          <p:cNvPr id="6" name="Picture 6" descr="Diagram, schematic&#10;&#10;Description automatically generated">
            <a:extLst>
              <a:ext uri="{FF2B5EF4-FFF2-40B4-BE49-F238E27FC236}">
                <a16:creationId xmlns:a16="http://schemas.microsoft.com/office/drawing/2014/main" id="{BCC1BDC8-C8DC-6CA7-540B-39A79D5C5DD9}"/>
              </a:ext>
            </a:extLst>
          </p:cNvPr>
          <p:cNvPicPr>
            <a:picLocks noChangeAspect="1"/>
          </p:cNvPicPr>
          <p:nvPr/>
        </p:nvPicPr>
        <p:blipFill>
          <a:blip r:embed="rId3"/>
          <a:stretch>
            <a:fillRect/>
          </a:stretch>
        </p:blipFill>
        <p:spPr>
          <a:xfrm>
            <a:off x="6951134" y="2472123"/>
            <a:ext cx="4307320" cy="2214849"/>
          </a:xfrm>
          <a:prstGeom prst="rect">
            <a:avLst/>
          </a:prstGeom>
        </p:spPr>
      </p:pic>
    </p:spTree>
    <p:extLst>
      <p:ext uri="{BB962C8B-B14F-4D97-AF65-F5344CB8AC3E}">
        <p14:creationId xmlns:p14="http://schemas.microsoft.com/office/powerpoint/2010/main" val="3650211632"/>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8FF88A3-8EBC-4142-8CC2-EBE257ED6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D wallpaper: Purple glare abstract art bokeh HD, backgrounds, blue ...">
            <a:extLst>
              <a:ext uri="{FF2B5EF4-FFF2-40B4-BE49-F238E27FC236}">
                <a16:creationId xmlns:a16="http://schemas.microsoft.com/office/drawing/2014/main" id="{37B99D4C-ACE1-38D3-5881-73D1EF552075}"/>
              </a:ext>
            </a:extLst>
          </p:cNvPr>
          <p:cNvPicPr>
            <a:picLocks noChangeAspect="1"/>
          </p:cNvPicPr>
          <p:nvPr/>
        </p:nvPicPr>
        <p:blipFill rotWithShape="1">
          <a:blip r:embed="rId2">
            <a:alphaModFix amt="40000"/>
          </a:blip>
          <a:srcRect b="10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F54D6969-AD8C-EB09-8451-6955E15E6D24}"/>
              </a:ext>
            </a:extLst>
          </p:cNvPr>
          <p:cNvSpPr>
            <a:spLocks noGrp="1"/>
          </p:cNvSpPr>
          <p:nvPr>
            <p:ph type="title"/>
          </p:nvPr>
        </p:nvSpPr>
        <p:spPr>
          <a:xfrm>
            <a:off x="2210936" y="844486"/>
            <a:ext cx="9484225" cy="1461778"/>
          </a:xfrm>
        </p:spPr>
        <p:txBody>
          <a:bodyPr>
            <a:normAutofit/>
          </a:bodyPr>
          <a:lstStyle/>
          <a:p>
            <a:r>
              <a:rPr lang="en" sz="4000">
                <a:ea typeface="+mj-lt"/>
                <a:cs typeface="+mj-lt"/>
              </a:rPr>
              <a:t>Create Your Branches</a:t>
            </a:r>
            <a:endParaRPr lang="en-US"/>
          </a:p>
        </p:txBody>
      </p:sp>
      <p:grpSp>
        <p:nvGrpSpPr>
          <p:cNvPr id="19" name="Group 18">
            <a:extLst>
              <a:ext uri="{FF2B5EF4-FFF2-40B4-BE49-F238E27FC236}">
                <a16:creationId xmlns:a16="http://schemas.microsoft.com/office/drawing/2014/main" id="{27D8A815-1B1F-4DB5-A03C-F4987CF0CB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27777" y="343106"/>
            <a:ext cx="1692092" cy="1852591"/>
            <a:chOff x="790870" y="911082"/>
            <a:chExt cx="2191635" cy="2442764"/>
          </a:xfrm>
        </p:grpSpPr>
        <p:sp>
          <p:nvSpPr>
            <p:cNvPr id="20" name="Freeform 5">
              <a:extLst>
                <a:ext uri="{FF2B5EF4-FFF2-40B4-BE49-F238E27FC236}">
                  <a16:creationId xmlns:a16="http://schemas.microsoft.com/office/drawing/2014/main" id="{261388EF-B4CE-4326-979A-2F53CED606F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790870" y="2245586"/>
              <a:ext cx="1262906" cy="110826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4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5">
              <a:extLst>
                <a:ext uri="{FF2B5EF4-FFF2-40B4-BE49-F238E27FC236}">
                  <a16:creationId xmlns:a16="http://schemas.microsoft.com/office/drawing/2014/main" id="{33A25547-9075-4BDB-8F46-BA09E76AA3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933975" y="911082"/>
              <a:ext cx="2048530" cy="1797684"/>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5">
              <a:extLst>
                <a:ext uri="{FF2B5EF4-FFF2-40B4-BE49-F238E27FC236}">
                  <a16:creationId xmlns:a16="http://schemas.microsoft.com/office/drawing/2014/main" id="{1D917FAD-3240-4D3F-91A0-9571F75DC6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362936" y="1825453"/>
              <a:ext cx="799094" cy="701243"/>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6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B08B8BB3-77CD-2A47-1BAB-E8BBBB0A683B}"/>
              </a:ext>
            </a:extLst>
          </p:cNvPr>
          <p:cNvSpPr>
            <a:spLocks noGrp="1"/>
          </p:cNvSpPr>
          <p:nvPr>
            <p:ph idx="1"/>
          </p:nvPr>
        </p:nvSpPr>
        <p:spPr>
          <a:xfrm>
            <a:off x="2210936" y="2470248"/>
            <a:ext cx="9484235" cy="3052726"/>
          </a:xfrm>
        </p:spPr>
        <p:txBody>
          <a:bodyPr vert="horz" lIns="91440" tIns="45720" rIns="91440" bIns="45720" rtlCol="0" anchor="t">
            <a:normAutofit/>
          </a:bodyPr>
          <a:lstStyle/>
          <a:p>
            <a:r>
              <a:rPr lang="en" sz="2400">
                <a:ea typeface="+mn-lt"/>
                <a:cs typeface="+mn-lt"/>
              </a:rPr>
              <a:t>Branching commands:</a:t>
            </a:r>
            <a:endParaRPr lang="en-US" sz="2400">
              <a:ea typeface="+mn-lt"/>
              <a:cs typeface="+mn-lt"/>
            </a:endParaRPr>
          </a:p>
          <a:p>
            <a:r>
              <a:rPr lang="en" sz="2400" b="1">
                <a:ea typeface="+mn-lt"/>
                <a:cs typeface="+mn-lt"/>
              </a:rPr>
              <a:t>git branch -l</a:t>
            </a:r>
            <a:r>
              <a:rPr lang="en" sz="2400">
                <a:ea typeface="+mn-lt"/>
                <a:cs typeface="+mn-lt"/>
              </a:rPr>
              <a:t> will list all the branches in your working directory. </a:t>
            </a:r>
            <a:endParaRPr lang="en-US" sz="2400">
              <a:ea typeface="+mn-lt"/>
              <a:cs typeface="+mn-lt"/>
            </a:endParaRPr>
          </a:p>
          <a:p>
            <a:r>
              <a:rPr lang="en" sz="2400" b="1">
                <a:ea typeface="+mn-lt"/>
                <a:cs typeface="+mn-lt"/>
              </a:rPr>
              <a:t>git branch dev</a:t>
            </a:r>
            <a:r>
              <a:rPr lang="en" sz="2400">
                <a:ea typeface="+mn-lt"/>
                <a:cs typeface="+mn-lt"/>
              </a:rPr>
              <a:t> creates a new branch named "dev" if it doesn't exist</a:t>
            </a:r>
            <a:endParaRPr lang="en-US" sz="2400">
              <a:ea typeface="+mn-lt"/>
              <a:cs typeface="+mn-lt"/>
            </a:endParaRPr>
          </a:p>
          <a:p>
            <a:r>
              <a:rPr lang="en" sz="2400" b="1">
                <a:ea typeface="+mn-lt"/>
                <a:cs typeface="+mn-lt"/>
              </a:rPr>
              <a:t>git checkout dev</a:t>
            </a:r>
            <a:r>
              <a:rPr lang="en" sz="2400">
                <a:ea typeface="+mn-lt"/>
                <a:cs typeface="+mn-lt"/>
              </a:rPr>
              <a:t> moves the </a:t>
            </a:r>
            <a:r>
              <a:rPr lang="en" sz="2400" i="1" u="sng">
                <a:ea typeface="+mn-lt"/>
                <a:cs typeface="+mn-lt"/>
              </a:rPr>
              <a:t>HEAD</a:t>
            </a:r>
            <a:r>
              <a:rPr lang="en" sz="2400">
                <a:ea typeface="+mn-lt"/>
                <a:cs typeface="+mn-lt"/>
              </a:rPr>
              <a:t> pointer to the "dev" branch.</a:t>
            </a:r>
            <a:endParaRPr lang="en-US" sz="2400">
              <a:ea typeface="+mn-lt"/>
              <a:cs typeface="+mn-lt"/>
            </a:endParaRPr>
          </a:p>
          <a:p>
            <a:pPr lvl="1"/>
            <a:r>
              <a:rPr lang="en" i="1" u="sng">
                <a:ea typeface="+mn-lt"/>
                <a:cs typeface="+mn-lt"/>
              </a:rPr>
              <a:t>HEAD</a:t>
            </a:r>
            <a:r>
              <a:rPr lang="en">
                <a:ea typeface="+mn-lt"/>
                <a:cs typeface="+mn-lt"/>
              </a:rPr>
              <a:t> pointer points to a commit on the current branch.</a:t>
            </a:r>
            <a:endParaRPr lang="en-US">
              <a:ea typeface="+mn-lt"/>
              <a:cs typeface="+mn-lt"/>
            </a:endParaRPr>
          </a:p>
          <a:p>
            <a:pPr lvl="1"/>
            <a:r>
              <a:rPr lang="en">
                <a:ea typeface="+mn-lt"/>
                <a:cs typeface="+mn-lt"/>
              </a:rPr>
              <a:t>Go ahead and run the three commands above then run </a:t>
            </a:r>
            <a:r>
              <a:rPr lang="en" b="1">
                <a:ea typeface="+mn-lt"/>
                <a:cs typeface="+mn-lt"/>
              </a:rPr>
              <a:t>git status</a:t>
            </a:r>
            <a:r>
              <a:rPr lang="en">
                <a:ea typeface="+mn-lt"/>
                <a:cs typeface="+mn-lt"/>
              </a:rPr>
              <a:t>.</a:t>
            </a:r>
            <a:endParaRPr lang="en-US">
              <a:ea typeface="+mn-lt"/>
              <a:cs typeface="+mn-lt"/>
            </a:endParaRPr>
          </a:p>
          <a:p>
            <a:pPr lvl="1"/>
            <a:r>
              <a:rPr lang="en">
                <a:ea typeface="+mn-lt"/>
                <a:cs typeface="+mn-lt"/>
              </a:rPr>
              <a:t>If you want to delete a branch, run </a:t>
            </a:r>
            <a:r>
              <a:rPr lang="en" b="1">
                <a:ea typeface="+mn-lt"/>
                <a:cs typeface="+mn-lt"/>
              </a:rPr>
              <a:t>git branch -d &lt;branch name&gt;</a:t>
            </a:r>
            <a:endParaRPr lang="en-US"/>
          </a:p>
          <a:p>
            <a:endParaRPr lang="en-US" sz="2400">
              <a:cs typeface="Calibri"/>
            </a:endParaRPr>
          </a:p>
        </p:txBody>
      </p:sp>
    </p:spTree>
    <p:extLst>
      <p:ext uri="{BB962C8B-B14F-4D97-AF65-F5344CB8AC3E}">
        <p14:creationId xmlns:p14="http://schemas.microsoft.com/office/powerpoint/2010/main" val="2994930668"/>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8FF88A3-8EBC-4142-8CC2-EBE257ED6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D wallpaper: Purple glare abstract art bokeh HD, backgrounds, blue ...">
            <a:extLst>
              <a:ext uri="{FF2B5EF4-FFF2-40B4-BE49-F238E27FC236}">
                <a16:creationId xmlns:a16="http://schemas.microsoft.com/office/drawing/2014/main" id="{37B99D4C-ACE1-38D3-5881-73D1EF552075}"/>
              </a:ext>
            </a:extLst>
          </p:cNvPr>
          <p:cNvPicPr>
            <a:picLocks noChangeAspect="1"/>
          </p:cNvPicPr>
          <p:nvPr/>
        </p:nvPicPr>
        <p:blipFill rotWithShape="1">
          <a:blip r:embed="rId2">
            <a:alphaModFix amt="40000"/>
          </a:blip>
          <a:srcRect b="10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F54D6969-AD8C-EB09-8451-6955E15E6D24}"/>
              </a:ext>
            </a:extLst>
          </p:cNvPr>
          <p:cNvSpPr>
            <a:spLocks noGrp="1"/>
          </p:cNvSpPr>
          <p:nvPr>
            <p:ph type="title"/>
          </p:nvPr>
        </p:nvSpPr>
        <p:spPr>
          <a:xfrm>
            <a:off x="2210936" y="844486"/>
            <a:ext cx="9484225" cy="1461778"/>
          </a:xfrm>
        </p:spPr>
        <p:txBody>
          <a:bodyPr>
            <a:normAutofit/>
          </a:bodyPr>
          <a:lstStyle/>
          <a:p>
            <a:r>
              <a:rPr lang="en" sz="4000">
                <a:ea typeface="+mj-lt"/>
                <a:cs typeface="+mj-lt"/>
              </a:rPr>
              <a:t>Combining Changes from Different Branches</a:t>
            </a:r>
            <a:endParaRPr lang="en-US"/>
          </a:p>
        </p:txBody>
      </p:sp>
      <p:grpSp>
        <p:nvGrpSpPr>
          <p:cNvPr id="19" name="Group 18">
            <a:extLst>
              <a:ext uri="{FF2B5EF4-FFF2-40B4-BE49-F238E27FC236}">
                <a16:creationId xmlns:a16="http://schemas.microsoft.com/office/drawing/2014/main" id="{27D8A815-1B1F-4DB5-A03C-F4987CF0CB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27777" y="343106"/>
            <a:ext cx="1692092" cy="1852591"/>
            <a:chOff x="790870" y="911082"/>
            <a:chExt cx="2191635" cy="2442764"/>
          </a:xfrm>
        </p:grpSpPr>
        <p:sp>
          <p:nvSpPr>
            <p:cNvPr id="20" name="Freeform 5">
              <a:extLst>
                <a:ext uri="{FF2B5EF4-FFF2-40B4-BE49-F238E27FC236}">
                  <a16:creationId xmlns:a16="http://schemas.microsoft.com/office/drawing/2014/main" id="{261388EF-B4CE-4326-979A-2F53CED606F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790870" y="2245586"/>
              <a:ext cx="1262906" cy="110826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4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5">
              <a:extLst>
                <a:ext uri="{FF2B5EF4-FFF2-40B4-BE49-F238E27FC236}">
                  <a16:creationId xmlns:a16="http://schemas.microsoft.com/office/drawing/2014/main" id="{33A25547-9075-4BDB-8F46-BA09E76AA3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933975" y="911082"/>
              <a:ext cx="2048530" cy="1797684"/>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5">
              <a:extLst>
                <a:ext uri="{FF2B5EF4-FFF2-40B4-BE49-F238E27FC236}">
                  <a16:creationId xmlns:a16="http://schemas.microsoft.com/office/drawing/2014/main" id="{1D917FAD-3240-4D3F-91A0-9571F75DC6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362936" y="1825453"/>
              <a:ext cx="799094" cy="701243"/>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6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B08B8BB3-77CD-2A47-1BAB-E8BBBB0A683B}"/>
              </a:ext>
            </a:extLst>
          </p:cNvPr>
          <p:cNvSpPr>
            <a:spLocks noGrp="1"/>
          </p:cNvSpPr>
          <p:nvPr>
            <p:ph idx="1"/>
          </p:nvPr>
        </p:nvSpPr>
        <p:spPr>
          <a:xfrm>
            <a:off x="2210936" y="2470248"/>
            <a:ext cx="9484235" cy="3052726"/>
          </a:xfrm>
        </p:spPr>
        <p:txBody>
          <a:bodyPr vert="horz" lIns="91440" tIns="45720" rIns="91440" bIns="45720" rtlCol="0" anchor="t">
            <a:normAutofit lnSpcReduction="10000"/>
          </a:bodyPr>
          <a:lstStyle/>
          <a:p>
            <a:r>
              <a:rPr lang="en" sz="2400" b="1">
                <a:ea typeface="+mn-lt"/>
                <a:cs typeface="+mn-lt"/>
              </a:rPr>
              <a:t>git merge </a:t>
            </a:r>
            <a:r>
              <a:rPr lang="en" sz="2400" b="1" i="1">
                <a:ea typeface="+mn-lt"/>
                <a:cs typeface="+mn-lt"/>
              </a:rPr>
              <a:t>&lt;branch name&gt;</a:t>
            </a:r>
            <a:r>
              <a:rPr lang="en" sz="2400" i="1">
                <a:ea typeface="+mn-lt"/>
                <a:cs typeface="+mn-lt"/>
              </a:rPr>
              <a:t> - </a:t>
            </a:r>
            <a:r>
              <a:rPr lang="en" sz="2400">
                <a:ea typeface="+mn-lt"/>
                <a:cs typeface="+mn-lt"/>
              </a:rPr>
              <a:t>this command merges changes from the branch &lt;branch name&gt; into the current branch. </a:t>
            </a:r>
            <a:endParaRPr lang="en-US" sz="2400">
              <a:ea typeface="+mn-lt"/>
              <a:cs typeface="+mn-lt"/>
            </a:endParaRPr>
          </a:p>
          <a:p>
            <a:pPr lvl="1"/>
            <a:r>
              <a:rPr lang="en">
                <a:ea typeface="+mn-lt"/>
                <a:cs typeface="+mn-lt"/>
              </a:rPr>
              <a:t>Issues can arise when the commit history of two branches differ.</a:t>
            </a:r>
            <a:endParaRPr lang="en-US">
              <a:ea typeface="+mn-lt"/>
              <a:cs typeface="+mn-lt"/>
            </a:endParaRPr>
          </a:p>
          <a:p>
            <a:pPr lvl="1"/>
            <a:r>
              <a:rPr lang="en">
                <a:ea typeface="+mn-lt"/>
                <a:cs typeface="+mn-lt"/>
              </a:rPr>
              <a:t>An example of a merge of one branch into another without issues is a </a:t>
            </a:r>
            <a:r>
              <a:rPr lang="en" i="1" u="sng">
                <a:ea typeface="+mn-lt"/>
                <a:cs typeface="+mn-lt"/>
              </a:rPr>
              <a:t>fast-forward</a:t>
            </a:r>
            <a:r>
              <a:rPr lang="en">
                <a:ea typeface="+mn-lt"/>
                <a:cs typeface="+mn-lt"/>
              </a:rPr>
              <a:t> merge. </a:t>
            </a:r>
            <a:endParaRPr lang="en-US">
              <a:ea typeface="+mn-lt"/>
              <a:cs typeface="+mn-lt"/>
            </a:endParaRPr>
          </a:p>
          <a:p>
            <a:pPr lvl="2"/>
            <a:r>
              <a:rPr lang="en" sz="2400">
                <a:ea typeface="+mn-lt"/>
                <a:cs typeface="+mn-lt"/>
              </a:rPr>
              <a:t>A fast-forward merge occurs when the </a:t>
            </a:r>
            <a:r>
              <a:rPr lang="en" sz="2400" b="1">
                <a:ea typeface="+mn-lt"/>
                <a:cs typeface="+mn-lt"/>
              </a:rPr>
              <a:t>git merge &lt;branch name&gt;</a:t>
            </a:r>
            <a:r>
              <a:rPr lang="en" sz="2400">
                <a:ea typeface="+mn-lt"/>
                <a:cs typeface="+mn-lt"/>
              </a:rPr>
              <a:t> command is run from a branch when the last commit of current branch matches the first commit of &lt;branch name&gt;. </a:t>
            </a:r>
            <a:endParaRPr lang="en-US" sz="2400">
              <a:ea typeface="+mn-lt"/>
              <a:cs typeface="+mn-lt"/>
            </a:endParaRPr>
          </a:p>
          <a:p>
            <a:pPr lvl="2"/>
            <a:r>
              <a:rPr lang="en" sz="2400">
                <a:ea typeface="+mn-lt"/>
                <a:cs typeface="+mn-lt"/>
              </a:rPr>
              <a:t>Commit history is copied from the merged branch.</a:t>
            </a:r>
            <a:endParaRPr lang="en-US"/>
          </a:p>
          <a:p>
            <a:endParaRPr lang="en-US" sz="2400">
              <a:cs typeface="Calibri"/>
            </a:endParaRPr>
          </a:p>
        </p:txBody>
      </p:sp>
    </p:spTree>
    <p:extLst>
      <p:ext uri="{BB962C8B-B14F-4D97-AF65-F5344CB8AC3E}">
        <p14:creationId xmlns:p14="http://schemas.microsoft.com/office/powerpoint/2010/main" val="1425460781"/>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8FF88A3-8EBC-4142-8CC2-EBE257ED6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D wallpaper: Purple glare abstract art bokeh HD, backgrounds, blue ...">
            <a:extLst>
              <a:ext uri="{FF2B5EF4-FFF2-40B4-BE49-F238E27FC236}">
                <a16:creationId xmlns:a16="http://schemas.microsoft.com/office/drawing/2014/main" id="{37B99D4C-ACE1-38D3-5881-73D1EF552075}"/>
              </a:ext>
            </a:extLst>
          </p:cNvPr>
          <p:cNvPicPr>
            <a:picLocks noChangeAspect="1"/>
          </p:cNvPicPr>
          <p:nvPr/>
        </p:nvPicPr>
        <p:blipFill rotWithShape="1">
          <a:blip r:embed="rId2">
            <a:alphaModFix amt="40000"/>
          </a:blip>
          <a:srcRect b="10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F54D6969-AD8C-EB09-8451-6955E15E6D24}"/>
              </a:ext>
            </a:extLst>
          </p:cNvPr>
          <p:cNvSpPr>
            <a:spLocks noGrp="1"/>
          </p:cNvSpPr>
          <p:nvPr>
            <p:ph type="title"/>
          </p:nvPr>
        </p:nvSpPr>
        <p:spPr>
          <a:xfrm>
            <a:off x="2210936" y="844486"/>
            <a:ext cx="9484225" cy="1461778"/>
          </a:xfrm>
        </p:spPr>
        <p:txBody>
          <a:bodyPr>
            <a:normAutofit/>
          </a:bodyPr>
          <a:lstStyle/>
          <a:p>
            <a:r>
              <a:rPr lang="en" sz="4000">
                <a:ea typeface="Calibri Light"/>
                <a:cs typeface="Calibri Light"/>
              </a:rPr>
              <a:t>Introducing </a:t>
            </a:r>
            <a:r>
              <a:rPr lang="en" sz="4000" err="1">
                <a:ea typeface="Calibri Light"/>
                <a:cs typeface="Calibri Light"/>
              </a:rPr>
              <a:t>Github</a:t>
            </a:r>
          </a:p>
        </p:txBody>
      </p:sp>
      <p:grpSp>
        <p:nvGrpSpPr>
          <p:cNvPr id="19" name="Group 18">
            <a:extLst>
              <a:ext uri="{FF2B5EF4-FFF2-40B4-BE49-F238E27FC236}">
                <a16:creationId xmlns:a16="http://schemas.microsoft.com/office/drawing/2014/main" id="{27D8A815-1B1F-4DB5-A03C-F4987CF0CB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27777" y="343106"/>
            <a:ext cx="1692092" cy="1852591"/>
            <a:chOff x="790870" y="911082"/>
            <a:chExt cx="2191635" cy="2442764"/>
          </a:xfrm>
        </p:grpSpPr>
        <p:sp>
          <p:nvSpPr>
            <p:cNvPr id="20" name="Freeform 5">
              <a:extLst>
                <a:ext uri="{FF2B5EF4-FFF2-40B4-BE49-F238E27FC236}">
                  <a16:creationId xmlns:a16="http://schemas.microsoft.com/office/drawing/2014/main" id="{261388EF-B4CE-4326-979A-2F53CED606F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790870" y="2245586"/>
              <a:ext cx="1262906" cy="110826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4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5">
              <a:extLst>
                <a:ext uri="{FF2B5EF4-FFF2-40B4-BE49-F238E27FC236}">
                  <a16:creationId xmlns:a16="http://schemas.microsoft.com/office/drawing/2014/main" id="{33A25547-9075-4BDB-8F46-BA09E76AA3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933975" y="911082"/>
              <a:ext cx="2048530" cy="1797684"/>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5">
              <a:extLst>
                <a:ext uri="{FF2B5EF4-FFF2-40B4-BE49-F238E27FC236}">
                  <a16:creationId xmlns:a16="http://schemas.microsoft.com/office/drawing/2014/main" id="{1D917FAD-3240-4D3F-91A0-9571F75DC6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362936" y="1825453"/>
              <a:ext cx="799094" cy="701243"/>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6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B08B8BB3-77CD-2A47-1BAB-E8BBBB0A683B}"/>
              </a:ext>
            </a:extLst>
          </p:cNvPr>
          <p:cNvSpPr>
            <a:spLocks noGrp="1"/>
          </p:cNvSpPr>
          <p:nvPr>
            <p:ph idx="1"/>
          </p:nvPr>
        </p:nvSpPr>
        <p:spPr>
          <a:xfrm>
            <a:off x="2210936" y="2470248"/>
            <a:ext cx="9484235" cy="3052726"/>
          </a:xfrm>
        </p:spPr>
        <p:txBody>
          <a:bodyPr vert="horz" lIns="91440" tIns="45720" rIns="91440" bIns="45720" rtlCol="0" anchor="t">
            <a:normAutofit/>
          </a:bodyPr>
          <a:lstStyle/>
          <a:p>
            <a:r>
              <a:rPr lang="en" sz="2400">
                <a:ea typeface="+mn-lt"/>
                <a:cs typeface="+mn-lt"/>
              </a:rPr>
              <a:t>Create a </a:t>
            </a:r>
            <a:r>
              <a:rPr lang="en" sz="2400" err="1">
                <a:ea typeface="+mn-lt"/>
                <a:cs typeface="+mn-lt"/>
              </a:rPr>
              <a:t>Github</a:t>
            </a:r>
            <a:r>
              <a:rPr lang="en" sz="2400">
                <a:ea typeface="+mn-lt"/>
                <a:cs typeface="+mn-lt"/>
              </a:rPr>
              <a:t> account</a:t>
            </a:r>
            <a:endParaRPr lang="en-US" sz="2400">
              <a:ea typeface="+mn-lt"/>
              <a:cs typeface="+mn-lt"/>
            </a:endParaRPr>
          </a:p>
          <a:p>
            <a:r>
              <a:rPr lang="en" sz="2400">
                <a:ea typeface="+mn-lt"/>
                <a:cs typeface="+mn-lt"/>
              </a:rPr>
              <a:t>Create a repository (name it whatever you want)</a:t>
            </a:r>
            <a:endParaRPr lang="en-US" sz="2400">
              <a:ea typeface="+mn-lt"/>
              <a:cs typeface="+mn-lt"/>
            </a:endParaRPr>
          </a:p>
          <a:p>
            <a:r>
              <a:rPr lang="en" sz="2400">
                <a:ea typeface="+mn-lt"/>
                <a:cs typeface="+mn-lt"/>
              </a:rPr>
              <a:t>Follow the instructions on </a:t>
            </a:r>
            <a:r>
              <a:rPr lang="en" sz="2400" err="1">
                <a:ea typeface="+mn-lt"/>
                <a:cs typeface="+mn-lt"/>
              </a:rPr>
              <a:t>Github</a:t>
            </a:r>
            <a:r>
              <a:rPr lang="en" sz="2400">
                <a:ea typeface="+mn-lt"/>
                <a:cs typeface="+mn-lt"/>
              </a:rPr>
              <a:t> for pushing an existing repository from the command line</a:t>
            </a:r>
            <a:endParaRPr lang="en-US" sz="2400">
              <a:ea typeface="+mn-lt"/>
              <a:cs typeface="+mn-lt"/>
            </a:endParaRPr>
          </a:p>
          <a:p>
            <a:r>
              <a:rPr lang="en" sz="2400">
                <a:ea typeface="+mn-lt"/>
                <a:cs typeface="+mn-lt"/>
              </a:rPr>
              <a:t>Click on the word "commits" at the top right of the </a:t>
            </a:r>
            <a:r>
              <a:rPr lang="en" sz="2400" err="1">
                <a:ea typeface="+mn-lt"/>
                <a:cs typeface="+mn-lt"/>
              </a:rPr>
              <a:t>Github</a:t>
            </a:r>
            <a:r>
              <a:rPr lang="en" sz="2400">
                <a:ea typeface="+mn-lt"/>
                <a:cs typeface="+mn-lt"/>
              </a:rPr>
              <a:t> repo</a:t>
            </a:r>
            <a:endParaRPr lang="en-US" sz="2400">
              <a:ea typeface="+mn-lt"/>
              <a:cs typeface="+mn-lt"/>
            </a:endParaRPr>
          </a:p>
          <a:p>
            <a:endParaRPr lang="en" sz="2400">
              <a:ea typeface="+mn-lt"/>
              <a:cs typeface="+mn-lt"/>
            </a:endParaRPr>
          </a:p>
          <a:p>
            <a:endParaRPr lang="en" sz="2400" b="1">
              <a:ea typeface="Calibri"/>
              <a:cs typeface="Calibri"/>
            </a:endParaRPr>
          </a:p>
          <a:p>
            <a:endParaRPr lang="en-US" sz="2400">
              <a:cs typeface="Calibri"/>
            </a:endParaRPr>
          </a:p>
        </p:txBody>
      </p:sp>
    </p:spTree>
    <p:extLst>
      <p:ext uri="{BB962C8B-B14F-4D97-AF65-F5344CB8AC3E}">
        <p14:creationId xmlns:p14="http://schemas.microsoft.com/office/powerpoint/2010/main" val="405888885"/>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8FF88A3-8EBC-4142-8CC2-EBE257ED6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D wallpaper: Purple glare abstract art bokeh HD, backgrounds, blue ...">
            <a:extLst>
              <a:ext uri="{FF2B5EF4-FFF2-40B4-BE49-F238E27FC236}">
                <a16:creationId xmlns:a16="http://schemas.microsoft.com/office/drawing/2014/main" id="{37B99D4C-ACE1-38D3-5881-73D1EF552075}"/>
              </a:ext>
            </a:extLst>
          </p:cNvPr>
          <p:cNvPicPr>
            <a:picLocks noChangeAspect="1"/>
          </p:cNvPicPr>
          <p:nvPr/>
        </p:nvPicPr>
        <p:blipFill rotWithShape="1">
          <a:blip r:embed="rId2">
            <a:alphaModFix amt="40000"/>
          </a:blip>
          <a:srcRect b="10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F54D6969-AD8C-EB09-8451-6955E15E6D24}"/>
              </a:ext>
            </a:extLst>
          </p:cNvPr>
          <p:cNvSpPr>
            <a:spLocks noGrp="1"/>
          </p:cNvSpPr>
          <p:nvPr>
            <p:ph type="title"/>
          </p:nvPr>
        </p:nvSpPr>
        <p:spPr>
          <a:xfrm>
            <a:off x="2210936" y="844486"/>
            <a:ext cx="9484225" cy="1461778"/>
          </a:xfrm>
        </p:spPr>
        <p:txBody>
          <a:bodyPr>
            <a:normAutofit/>
          </a:bodyPr>
          <a:lstStyle/>
          <a:p>
            <a:r>
              <a:rPr lang="en" sz="4000">
                <a:ea typeface="Calibri Light"/>
                <a:cs typeface="Calibri Light"/>
              </a:rPr>
              <a:t>Git Remotes</a:t>
            </a:r>
          </a:p>
        </p:txBody>
      </p:sp>
      <p:grpSp>
        <p:nvGrpSpPr>
          <p:cNvPr id="19" name="Group 18">
            <a:extLst>
              <a:ext uri="{FF2B5EF4-FFF2-40B4-BE49-F238E27FC236}">
                <a16:creationId xmlns:a16="http://schemas.microsoft.com/office/drawing/2014/main" id="{27D8A815-1B1F-4DB5-A03C-F4987CF0CB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27777" y="343106"/>
            <a:ext cx="1692092" cy="1852591"/>
            <a:chOff x="790870" y="911082"/>
            <a:chExt cx="2191635" cy="2442764"/>
          </a:xfrm>
        </p:grpSpPr>
        <p:sp>
          <p:nvSpPr>
            <p:cNvPr id="20" name="Freeform 5">
              <a:extLst>
                <a:ext uri="{FF2B5EF4-FFF2-40B4-BE49-F238E27FC236}">
                  <a16:creationId xmlns:a16="http://schemas.microsoft.com/office/drawing/2014/main" id="{261388EF-B4CE-4326-979A-2F53CED606F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790870" y="2245586"/>
              <a:ext cx="1262906" cy="110826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4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5">
              <a:extLst>
                <a:ext uri="{FF2B5EF4-FFF2-40B4-BE49-F238E27FC236}">
                  <a16:creationId xmlns:a16="http://schemas.microsoft.com/office/drawing/2014/main" id="{33A25547-9075-4BDB-8F46-BA09E76AA3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933975" y="911082"/>
              <a:ext cx="2048530" cy="1797684"/>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5">
              <a:extLst>
                <a:ext uri="{FF2B5EF4-FFF2-40B4-BE49-F238E27FC236}">
                  <a16:creationId xmlns:a16="http://schemas.microsoft.com/office/drawing/2014/main" id="{1D917FAD-3240-4D3F-91A0-9571F75DC6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362936" y="1825453"/>
              <a:ext cx="799094" cy="701243"/>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6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B08B8BB3-77CD-2A47-1BAB-E8BBBB0A683B}"/>
              </a:ext>
            </a:extLst>
          </p:cNvPr>
          <p:cNvSpPr>
            <a:spLocks noGrp="1"/>
          </p:cNvSpPr>
          <p:nvPr>
            <p:ph idx="1"/>
          </p:nvPr>
        </p:nvSpPr>
        <p:spPr>
          <a:xfrm>
            <a:off x="2210936" y="2470248"/>
            <a:ext cx="9484235" cy="3052726"/>
          </a:xfrm>
        </p:spPr>
        <p:txBody>
          <a:bodyPr vert="horz" lIns="91440" tIns="45720" rIns="91440" bIns="45720" rtlCol="0" anchor="t">
            <a:normAutofit/>
          </a:bodyPr>
          <a:lstStyle/>
          <a:p>
            <a:r>
              <a:rPr lang="en" sz="2400">
                <a:ea typeface="+mn-lt"/>
                <a:cs typeface="+mn-lt"/>
              </a:rPr>
              <a:t>Commands that deal with remote repositories:</a:t>
            </a:r>
            <a:endParaRPr lang="en-US" sz="2400">
              <a:ea typeface="+mn-lt"/>
              <a:cs typeface="+mn-lt"/>
            </a:endParaRPr>
          </a:p>
          <a:p>
            <a:pPr lvl="1"/>
            <a:r>
              <a:rPr lang="en" sz="2000">
                <a:ea typeface="+mn-lt"/>
                <a:cs typeface="+mn-lt"/>
              </a:rPr>
              <a:t>git remote</a:t>
            </a:r>
            <a:endParaRPr lang="en-US" sz="2000">
              <a:ea typeface="+mn-lt"/>
              <a:cs typeface="+mn-lt"/>
            </a:endParaRPr>
          </a:p>
          <a:p>
            <a:pPr lvl="1"/>
            <a:r>
              <a:rPr lang="en" sz="2000">
                <a:ea typeface="+mn-lt"/>
                <a:cs typeface="+mn-lt"/>
              </a:rPr>
              <a:t>git pull</a:t>
            </a:r>
            <a:endParaRPr lang="en-US" sz="2000">
              <a:ea typeface="+mn-lt"/>
              <a:cs typeface="+mn-lt"/>
            </a:endParaRPr>
          </a:p>
          <a:p>
            <a:pPr lvl="1"/>
            <a:r>
              <a:rPr lang="en" sz="2000">
                <a:ea typeface="+mn-lt"/>
                <a:cs typeface="+mn-lt"/>
              </a:rPr>
              <a:t>git push</a:t>
            </a:r>
            <a:endParaRPr lang="en-US" sz="2000">
              <a:ea typeface="+mn-lt"/>
              <a:cs typeface="+mn-lt"/>
            </a:endParaRPr>
          </a:p>
          <a:p>
            <a:pPr lvl="1"/>
            <a:r>
              <a:rPr lang="en" sz="2000">
                <a:ea typeface="+mn-lt"/>
                <a:cs typeface="+mn-lt"/>
              </a:rPr>
              <a:t>git fetch</a:t>
            </a:r>
            <a:endParaRPr lang="en-US" sz="2000">
              <a:ea typeface="+mn-lt"/>
              <a:cs typeface="+mn-lt"/>
            </a:endParaRPr>
          </a:p>
          <a:p>
            <a:pPr lvl="1"/>
            <a:r>
              <a:rPr lang="en" sz="2000">
                <a:ea typeface="+mn-lt"/>
                <a:cs typeface="+mn-lt"/>
              </a:rPr>
              <a:t>git clone</a:t>
            </a:r>
            <a:endParaRPr lang="en-US" sz="2000">
              <a:ea typeface="+mn-lt"/>
              <a:cs typeface="+mn-lt"/>
            </a:endParaRPr>
          </a:p>
          <a:p>
            <a:endParaRPr lang="en" sz="2400" b="1">
              <a:ea typeface="Calibri"/>
              <a:cs typeface="Calibri"/>
            </a:endParaRPr>
          </a:p>
          <a:p>
            <a:endParaRPr lang="en-US" sz="2400">
              <a:cs typeface="Calibri"/>
            </a:endParaRPr>
          </a:p>
        </p:txBody>
      </p:sp>
    </p:spTree>
    <p:extLst>
      <p:ext uri="{BB962C8B-B14F-4D97-AF65-F5344CB8AC3E}">
        <p14:creationId xmlns:p14="http://schemas.microsoft.com/office/powerpoint/2010/main" val="2667197187"/>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8FF88A3-8EBC-4142-8CC2-EBE257ED6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D wallpaper: Purple glare abstract art bokeh HD, backgrounds, blue ...">
            <a:extLst>
              <a:ext uri="{FF2B5EF4-FFF2-40B4-BE49-F238E27FC236}">
                <a16:creationId xmlns:a16="http://schemas.microsoft.com/office/drawing/2014/main" id="{37B99D4C-ACE1-38D3-5881-73D1EF552075}"/>
              </a:ext>
            </a:extLst>
          </p:cNvPr>
          <p:cNvPicPr>
            <a:picLocks noChangeAspect="1"/>
          </p:cNvPicPr>
          <p:nvPr/>
        </p:nvPicPr>
        <p:blipFill rotWithShape="1">
          <a:blip r:embed="rId2">
            <a:alphaModFix amt="40000"/>
          </a:blip>
          <a:srcRect b="10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F54D6969-AD8C-EB09-8451-6955E15E6D24}"/>
              </a:ext>
            </a:extLst>
          </p:cNvPr>
          <p:cNvSpPr>
            <a:spLocks noGrp="1"/>
          </p:cNvSpPr>
          <p:nvPr>
            <p:ph type="title"/>
          </p:nvPr>
        </p:nvSpPr>
        <p:spPr>
          <a:xfrm>
            <a:off x="2210936" y="844486"/>
            <a:ext cx="9484225" cy="1461778"/>
          </a:xfrm>
        </p:spPr>
        <p:txBody>
          <a:bodyPr>
            <a:normAutofit/>
          </a:bodyPr>
          <a:lstStyle/>
          <a:p>
            <a:r>
              <a:rPr lang="en" sz="4000">
                <a:ea typeface="Calibri Light"/>
                <a:cs typeface="Calibri Light"/>
              </a:rPr>
              <a:t>Working with a Team</a:t>
            </a:r>
          </a:p>
        </p:txBody>
      </p:sp>
      <p:grpSp>
        <p:nvGrpSpPr>
          <p:cNvPr id="19" name="Group 18">
            <a:extLst>
              <a:ext uri="{FF2B5EF4-FFF2-40B4-BE49-F238E27FC236}">
                <a16:creationId xmlns:a16="http://schemas.microsoft.com/office/drawing/2014/main" id="{27D8A815-1B1F-4DB5-A03C-F4987CF0CB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27777" y="343106"/>
            <a:ext cx="1692092" cy="1852591"/>
            <a:chOff x="790870" y="911082"/>
            <a:chExt cx="2191635" cy="2442764"/>
          </a:xfrm>
        </p:grpSpPr>
        <p:sp>
          <p:nvSpPr>
            <p:cNvPr id="20" name="Freeform 5">
              <a:extLst>
                <a:ext uri="{FF2B5EF4-FFF2-40B4-BE49-F238E27FC236}">
                  <a16:creationId xmlns:a16="http://schemas.microsoft.com/office/drawing/2014/main" id="{261388EF-B4CE-4326-979A-2F53CED606F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790870" y="2245586"/>
              <a:ext cx="1262906" cy="110826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4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5">
              <a:extLst>
                <a:ext uri="{FF2B5EF4-FFF2-40B4-BE49-F238E27FC236}">
                  <a16:creationId xmlns:a16="http://schemas.microsoft.com/office/drawing/2014/main" id="{33A25547-9075-4BDB-8F46-BA09E76AA3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933975" y="911082"/>
              <a:ext cx="2048530" cy="1797684"/>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5">
              <a:extLst>
                <a:ext uri="{FF2B5EF4-FFF2-40B4-BE49-F238E27FC236}">
                  <a16:creationId xmlns:a16="http://schemas.microsoft.com/office/drawing/2014/main" id="{1D917FAD-3240-4D3F-91A0-9571F75DC6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362936" y="1825453"/>
              <a:ext cx="799094" cy="701243"/>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6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B08B8BB3-77CD-2A47-1BAB-E8BBBB0A683B}"/>
              </a:ext>
            </a:extLst>
          </p:cNvPr>
          <p:cNvSpPr>
            <a:spLocks noGrp="1"/>
          </p:cNvSpPr>
          <p:nvPr>
            <p:ph idx="1"/>
          </p:nvPr>
        </p:nvSpPr>
        <p:spPr>
          <a:xfrm>
            <a:off x="2210936" y="2470248"/>
            <a:ext cx="9484235" cy="3052726"/>
          </a:xfrm>
        </p:spPr>
        <p:txBody>
          <a:bodyPr vert="horz" lIns="91440" tIns="45720" rIns="91440" bIns="45720" rtlCol="0" anchor="t">
            <a:normAutofit/>
          </a:bodyPr>
          <a:lstStyle/>
          <a:p>
            <a:endParaRPr lang="en" sz="2400">
              <a:ea typeface="+mn-lt"/>
              <a:cs typeface="+mn-lt"/>
            </a:endParaRPr>
          </a:p>
          <a:p>
            <a:endParaRPr lang="en" sz="2400">
              <a:ea typeface="+mn-lt"/>
              <a:cs typeface="+mn-lt"/>
            </a:endParaRPr>
          </a:p>
          <a:p>
            <a:endParaRPr lang="en" sz="2400" b="1">
              <a:ea typeface="Calibri"/>
              <a:cs typeface="Calibri"/>
            </a:endParaRPr>
          </a:p>
          <a:p>
            <a:endParaRPr lang="en-US" sz="2400">
              <a:cs typeface="Calibri"/>
            </a:endParaRPr>
          </a:p>
        </p:txBody>
      </p:sp>
    </p:spTree>
    <p:extLst>
      <p:ext uri="{BB962C8B-B14F-4D97-AF65-F5344CB8AC3E}">
        <p14:creationId xmlns:p14="http://schemas.microsoft.com/office/powerpoint/2010/main" val="2095483352"/>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BGRectangle">
            <a:extLst>
              <a:ext uri="{FF2B5EF4-FFF2-40B4-BE49-F238E27FC236}">
                <a16:creationId xmlns:a16="http://schemas.microsoft.com/office/drawing/2014/main" id="{F1611BA9-268A-49A6-84F8-FC9153668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HD wallpaper: Purple glare abstract art bokeh HD, backgrounds, blue ...">
            <a:extLst>
              <a:ext uri="{FF2B5EF4-FFF2-40B4-BE49-F238E27FC236}">
                <a16:creationId xmlns:a16="http://schemas.microsoft.com/office/drawing/2014/main" id="{087D9AB4-A4EA-F144-B9A4-3BF2A61FB47D}"/>
              </a:ext>
            </a:extLst>
          </p:cNvPr>
          <p:cNvPicPr>
            <a:picLocks noChangeAspect="1"/>
          </p:cNvPicPr>
          <p:nvPr/>
        </p:nvPicPr>
        <p:blipFill rotWithShape="1">
          <a:blip r:embed="rId2">
            <a:alphaModFix amt="50000"/>
          </a:blip>
          <a:srcRect b="10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3EC3ACFE-6806-293E-8E50-C96B2B7E0D63}"/>
              </a:ext>
            </a:extLst>
          </p:cNvPr>
          <p:cNvSpPr>
            <a:spLocks noGrp="1"/>
          </p:cNvSpPr>
          <p:nvPr>
            <p:ph type="title"/>
          </p:nvPr>
        </p:nvSpPr>
        <p:spPr>
          <a:xfrm>
            <a:off x="4387349" y="1200152"/>
            <a:ext cx="6897171" cy="4457696"/>
          </a:xfrm>
        </p:spPr>
        <p:txBody>
          <a:bodyPr vert="horz" lIns="91440" tIns="45720" rIns="91440" bIns="45720" rtlCol="0" anchor="ctr">
            <a:normAutofit/>
          </a:bodyPr>
          <a:lstStyle/>
          <a:p>
            <a:r>
              <a:rPr lang="en-US" sz="8000">
                <a:solidFill>
                  <a:srgbClr val="FFFFFF"/>
                </a:solidFill>
                <a:ea typeface="Calibri Light"/>
                <a:cs typeface="Calibri Light"/>
              </a:rPr>
              <a:t>Start Collaborating!</a:t>
            </a:r>
          </a:p>
        </p:txBody>
      </p:sp>
      <p:sp>
        <p:nvSpPr>
          <p:cNvPr id="20" name="!!Line">
            <a:extLst>
              <a:ext uri="{FF2B5EF4-FFF2-40B4-BE49-F238E27FC236}">
                <a16:creationId xmlns:a16="http://schemas.microsoft.com/office/drawing/2014/main" id="{1825D5AF-D278-4D9A-A4F5-A1A1D3507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6" y="2286000"/>
            <a:ext cx="27432" cy="228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24966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8FF88A3-8EBC-4142-8CC2-EBE257ED6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D wallpaper: Purple glare abstract art bokeh HD, backgrounds, blue ...">
            <a:extLst>
              <a:ext uri="{FF2B5EF4-FFF2-40B4-BE49-F238E27FC236}">
                <a16:creationId xmlns:a16="http://schemas.microsoft.com/office/drawing/2014/main" id="{37B99D4C-ACE1-38D3-5881-73D1EF552075}"/>
              </a:ext>
            </a:extLst>
          </p:cNvPr>
          <p:cNvPicPr>
            <a:picLocks noChangeAspect="1"/>
          </p:cNvPicPr>
          <p:nvPr/>
        </p:nvPicPr>
        <p:blipFill rotWithShape="1">
          <a:blip r:embed="rId2">
            <a:alphaModFix amt="40000"/>
          </a:blip>
          <a:srcRect b="10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F54D6969-AD8C-EB09-8451-6955E15E6D24}"/>
              </a:ext>
            </a:extLst>
          </p:cNvPr>
          <p:cNvSpPr>
            <a:spLocks noGrp="1"/>
          </p:cNvSpPr>
          <p:nvPr>
            <p:ph type="title"/>
          </p:nvPr>
        </p:nvSpPr>
        <p:spPr>
          <a:xfrm>
            <a:off x="2210936" y="844486"/>
            <a:ext cx="9484225" cy="1461778"/>
          </a:xfrm>
        </p:spPr>
        <p:txBody>
          <a:bodyPr>
            <a:normAutofit/>
          </a:bodyPr>
          <a:lstStyle/>
          <a:p>
            <a:r>
              <a:rPr lang="en-US" sz="4000">
                <a:cs typeface="Calibri Light"/>
              </a:rPr>
              <a:t>Version Control Benefits</a:t>
            </a:r>
            <a:endParaRPr lang="en-US" sz="4000"/>
          </a:p>
        </p:txBody>
      </p:sp>
      <p:grpSp>
        <p:nvGrpSpPr>
          <p:cNvPr id="19" name="Group 18">
            <a:extLst>
              <a:ext uri="{FF2B5EF4-FFF2-40B4-BE49-F238E27FC236}">
                <a16:creationId xmlns:a16="http://schemas.microsoft.com/office/drawing/2014/main" id="{27D8A815-1B1F-4DB5-A03C-F4987CF0CB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27777" y="343106"/>
            <a:ext cx="1692092" cy="1852591"/>
            <a:chOff x="790870" y="911082"/>
            <a:chExt cx="2191635" cy="2442764"/>
          </a:xfrm>
        </p:grpSpPr>
        <p:sp>
          <p:nvSpPr>
            <p:cNvPr id="20" name="Freeform 5">
              <a:extLst>
                <a:ext uri="{FF2B5EF4-FFF2-40B4-BE49-F238E27FC236}">
                  <a16:creationId xmlns:a16="http://schemas.microsoft.com/office/drawing/2014/main" id="{261388EF-B4CE-4326-979A-2F53CED606F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790870" y="2245586"/>
              <a:ext cx="1262906" cy="110826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4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5">
              <a:extLst>
                <a:ext uri="{FF2B5EF4-FFF2-40B4-BE49-F238E27FC236}">
                  <a16:creationId xmlns:a16="http://schemas.microsoft.com/office/drawing/2014/main" id="{33A25547-9075-4BDB-8F46-BA09E76AA3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933975" y="911082"/>
              <a:ext cx="2048530" cy="1797684"/>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5">
              <a:extLst>
                <a:ext uri="{FF2B5EF4-FFF2-40B4-BE49-F238E27FC236}">
                  <a16:creationId xmlns:a16="http://schemas.microsoft.com/office/drawing/2014/main" id="{1D917FAD-3240-4D3F-91A0-9571F75DC6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362936" y="1825453"/>
              <a:ext cx="799094" cy="701243"/>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6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B08B8BB3-77CD-2A47-1BAB-E8BBBB0A683B}"/>
              </a:ext>
            </a:extLst>
          </p:cNvPr>
          <p:cNvSpPr>
            <a:spLocks noGrp="1"/>
          </p:cNvSpPr>
          <p:nvPr>
            <p:ph idx="1"/>
          </p:nvPr>
        </p:nvSpPr>
        <p:spPr>
          <a:xfrm>
            <a:off x="2210936" y="2470248"/>
            <a:ext cx="9484235" cy="3052726"/>
          </a:xfrm>
        </p:spPr>
        <p:txBody>
          <a:bodyPr vert="horz" lIns="91440" tIns="45720" rIns="91440" bIns="45720" rtlCol="0" anchor="t">
            <a:normAutofit/>
          </a:bodyPr>
          <a:lstStyle/>
          <a:p>
            <a:r>
              <a:rPr lang="en" sz="2400">
                <a:ea typeface="+mn-lt"/>
                <a:cs typeface="+mn-lt"/>
              </a:rPr>
              <a:t>Keep track of changes made to files including deleted files</a:t>
            </a:r>
            <a:endParaRPr lang="en-US" sz="2400">
              <a:ea typeface="+mn-lt"/>
              <a:cs typeface="+mn-lt"/>
            </a:endParaRPr>
          </a:p>
          <a:p>
            <a:r>
              <a:rPr lang="en" sz="2400">
                <a:ea typeface="+mn-lt"/>
                <a:cs typeface="+mn-lt"/>
              </a:rPr>
              <a:t>Work on separate versions of a file</a:t>
            </a:r>
            <a:endParaRPr lang="en-US" sz="2400">
              <a:ea typeface="+mn-lt"/>
              <a:cs typeface="+mn-lt"/>
            </a:endParaRPr>
          </a:p>
          <a:p>
            <a:endParaRPr lang="en-US" sz="2400">
              <a:cs typeface="Calibri"/>
            </a:endParaRPr>
          </a:p>
        </p:txBody>
      </p:sp>
    </p:spTree>
    <p:extLst>
      <p:ext uri="{BB962C8B-B14F-4D97-AF65-F5344CB8AC3E}">
        <p14:creationId xmlns:p14="http://schemas.microsoft.com/office/powerpoint/2010/main" val="176756589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8FF88A3-8EBC-4142-8CC2-EBE257ED6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D wallpaper: Purple glare abstract art bokeh HD, backgrounds, blue ...">
            <a:extLst>
              <a:ext uri="{FF2B5EF4-FFF2-40B4-BE49-F238E27FC236}">
                <a16:creationId xmlns:a16="http://schemas.microsoft.com/office/drawing/2014/main" id="{37B99D4C-ACE1-38D3-5881-73D1EF552075}"/>
              </a:ext>
            </a:extLst>
          </p:cNvPr>
          <p:cNvPicPr>
            <a:picLocks noChangeAspect="1"/>
          </p:cNvPicPr>
          <p:nvPr/>
        </p:nvPicPr>
        <p:blipFill rotWithShape="1">
          <a:blip r:embed="rId2">
            <a:alphaModFix amt="40000"/>
          </a:blip>
          <a:srcRect b="10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F54D6969-AD8C-EB09-8451-6955E15E6D24}"/>
              </a:ext>
            </a:extLst>
          </p:cNvPr>
          <p:cNvSpPr>
            <a:spLocks noGrp="1"/>
          </p:cNvSpPr>
          <p:nvPr>
            <p:ph type="title"/>
          </p:nvPr>
        </p:nvSpPr>
        <p:spPr>
          <a:xfrm>
            <a:off x="2210936" y="844486"/>
            <a:ext cx="9484225" cy="1461778"/>
          </a:xfrm>
        </p:spPr>
        <p:txBody>
          <a:bodyPr>
            <a:normAutofit/>
          </a:bodyPr>
          <a:lstStyle/>
          <a:p>
            <a:r>
              <a:rPr lang="en-US" sz="4000">
                <a:ea typeface="+mj-lt"/>
                <a:cs typeface="+mj-lt"/>
              </a:rPr>
              <a:t>Brief History About Version Control</a:t>
            </a:r>
            <a:endParaRPr lang="en-US">
              <a:ea typeface="+mj-lt"/>
              <a:cs typeface="+mj-lt"/>
            </a:endParaRPr>
          </a:p>
        </p:txBody>
      </p:sp>
      <p:grpSp>
        <p:nvGrpSpPr>
          <p:cNvPr id="19" name="Group 18">
            <a:extLst>
              <a:ext uri="{FF2B5EF4-FFF2-40B4-BE49-F238E27FC236}">
                <a16:creationId xmlns:a16="http://schemas.microsoft.com/office/drawing/2014/main" id="{27D8A815-1B1F-4DB5-A03C-F4987CF0CB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27777" y="343106"/>
            <a:ext cx="1692092" cy="1852591"/>
            <a:chOff x="790870" y="911082"/>
            <a:chExt cx="2191635" cy="2442764"/>
          </a:xfrm>
        </p:grpSpPr>
        <p:sp>
          <p:nvSpPr>
            <p:cNvPr id="20" name="Freeform 5">
              <a:extLst>
                <a:ext uri="{FF2B5EF4-FFF2-40B4-BE49-F238E27FC236}">
                  <a16:creationId xmlns:a16="http://schemas.microsoft.com/office/drawing/2014/main" id="{261388EF-B4CE-4326-979A-2F53CED606F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790870" y="2245586"/>
              <a:ext cx="1262906" cy="110826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4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5">
              <a:extLst>
                <a:ext uri="{FF2B5EF4-FFF2-40B4-BE49-F238E27FC236}">
                  <a16:creationId xmlns:a16="http://schemas.microsoft.com/office/drawing/2014/main" id="{33A25547-9075-4BDB-8F46-BA09E76AA3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933975" y="911082"/>
              <a:ext cx="2048530" cy="1797684"/>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5">
              <a:extLst>
                <a:ext uri="{FF2B5EF4-FFF2-40B4-BE49-F238E27FC236}">
                  <a16:creationId xmlns:a16="http://schemas.microsoft.com/office/drawing/2014/main" id="{1D917FAD-3240-4D3F-91A0-9571F75DC6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362936" y="1825453"/>
              <a:ext cx="799094" cy="701243"/>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6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B08B8BB3-77CD-2A47-1BAB-E8BBBB0A683B}"/>
              </a:ext>
            </a:extLst>
          </p:cNvPr>
          <p:cNvSpPr>
            <a:spLocks noGrp="1"/>
          </p:cNvSpPr>
          <p:nvPr>
            <p:ph idx="1"/>
          </p:nvPr>
        </p:nvSpPr>
        <p:spPr>
          <a:xfrm>
            <a:off x="1734686" y="2374998"/>
            <a:ext cx="4499485" cy="3116226"/>
          </a:xfrm>
        </p:spPr>
        <p:txBody>
          <a:bodyPr vert="horz" lIns="91440" tIns="45720" rIns="91440" bIns="45720" rtlCol="0" anchor="t">
            <a:normAutofit lnSpcReduction="10000"/>
          </a:bodyPr>
          <a:lstStyle/>
          <a:p>
            <a:r>
              <a:rPr lang="en" sz="2400">
                <a:ea typeface="+mn-lt"/>
                <a:cs typeface="+mn-lt"/>
              </a:rPr>
              <a:t>Before Git, there were other version control systems that were primitive relative to what Git is today. </a:t>
            </a:r>
            <a:endParaRPr lang="en-US" sz="2400">
              <a:ea typeface="+mn-lt"/>
              <a:cs typeface="+mn-lt"/>
            </a:endParaRPr>
          </a:p>
          <a:p>
            <a:r>
              <a:rPr lang="en" sz="2400">
                <a:ea typeface="+mn-lt"/>
                <a:cs typeface="+mn-lt"/>
              </a:rPr>
              <a:t>Git was created in 2005 by Linus Torvalds, the creator of Linux, because he needed a tool better than SVN (or Subversion) which was </a:t>
            </a:r>
            <a:endParaRPr lang="en-US"/>
          </a:p>
          <a:p>
            <a:endParaRPr lang="en-US" sz="2400">
              <a:cs typeface="Calibri"/>
            </a:endParaRPr>
          </a:p>
        </p:txBody>
      </p:sp>
      <p:pic>
        <p:nvPicPr>
          <p:cNvPr id="6" name="Picture 4" descr="Timeline&#10;&#10;Description automatically generated">
            <a:extLst>
              <a:ext uri="{FF2B5EF4-FFF2-40B4-BE49-F238E27FC236}">
                <a16:creationId xmlns:a16="http://schemas.microsoft.com/office/drawing/2014/main" id="{EC0C554F-812D-60E8-1A7C-CC9644E5BD07}"/>
              </a:ext>
            </a:extLst>
          </p:cNvPr>
          <p:cNvPicPr>
            <a:picLocks noChangeAspect="1"/>
          </p:cNvPicPr>
          <p:nvPr/>
        </p:nvPicPr>
        <p:blipFill rotWithShape="1">
          <a:blip r:embed="rId3"/>
          <a:srcRect t="4702" b="3436"/>
          <a:stretch/>
        </p:blipFill>
        <p:spPr>
          <a:xfrm>
            <a:off x="6316881" y="2486097"/>
            <a:ext cx="5086782" cy="2629907"/>
          </a:xfrm>
          <a:prstGeom prst="rect">
            <a:avLst/>
          </a:prstGeom>
        </p:spPr>
      </p:pic>
      <p:sp>
        <p:nvSpPr>
          <p:cNvPr id="8" name="TextBox 7">
            <a:extLst>
              <a:ext uri="{FF2B5EF4-FFF2-40B4-BE49-F238E27FC236}">
                <a16:creationId xmlns:a16="http://schemas.microsoft.com/office/drawing/2014/main" id="{44181997-6586-1ACF-C779-16B68FC0EA95}"/>
              </a:ext>
            </a:extLst>
          </p:cNvPr>
          <p:cNvSpPr txBox="1"/>
          <p:nvPr/>
        </p:nvSpPr>
        <p:spPr>
          <a:xfrm>
            <a:off x="6462058" y="5121554"/>
            <a:ext cx="568138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sz="1400">
                <a:ea typeface="+mn-lt"/>
                <a:cs typeface="+mn-lt"/>
              </a:rPr>
              <a:t>Reference: </a:t>
            </a:r>
            <a:r>
              <a:rPr lang="en" sz="1400" u="sng">
                <a:ea typeface="+mn-lt"/>
                <a:cs typeface="+mn-lt"/>
                <a:hlinkClick r:id="rId4"/>
              </a:rPr>
              <a:t>A History of Version Control (tarynmcmillan.com)</a:t>
            </a:r>
            <a:endParaRPr lang="en-US" sz="1600">
              <a:ea typeface="+mn-lt"/>
              <a:cs typeface="+mn-lt"/>
            </a:endParaRPr>
          </a:p>
        </p:txBody>
      </p:sp>
    </p:spTree>
    <p:extLst>
      <p:ext uri="{BB962C8B-B14F-4D97-AF65-F5344CB8AC3E}">
        <p14:creationId xmlns:p14="http://schemas.microsoft.com/office/powerpoint/2010/main" val="51426003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8FF88A3-8EBC-4142-8CC2-EBE257ED6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D wallpaper: Purple glare abstract art bokeh HD, backgrounds, blue ...">
            <a:extLst>
              <a:ext uri="{FF2B5EF4-FFF2-40B4-BE49-F238E27FC236}">
                <a16:creationId xmlns:a16="http://schemas.microsoft.com/office/drawing/2014/main" id="{37B99D4C-ACE1-38D3-5881-73D1EF552075}"/>
              </a:ext>
            </a:extLst>
          </p:cNvPr>
          <p:cNvPicPr>
            <a:picLocks noChangeAspect="1"/>
          </p:cNvPicPr>
          <p:nvPr/>
        </p:nvPicPr>
        <p:blipFill rotWithShape="1">
          <a:blip r:embed="rId2">
            <a:alphaModFix amt="40000"/>
          </a:blip>
          <a:srcRect b="10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F54D6969-AD8C-EB09-8451-6955E15E6D24}"/>
              </a:ext>
            </a:extLst>
          </p:cNvPr>
          <p:cNvSpPr>
            <a:spLocks noGrp="1"/>
          </p:cNvSpPr>
          <p:nvPr>
            <p:ph type="title"/>
          </p:nvPr>
        </p:nvSpPr>
        <p:spPr>
          <a:xfrm>
            <a:off x="2210936" y="844486"/>
            <a:ext cx="9484225" cy="1461778"/>
          </a:xfrm>
        </p:spPr>
        <p:txBody>
          <a:bodyPr>
            <a:normAutofit/>
          </a:bodyPr>
          <a:lstStyle/>
          <a:p>
            <a:r>
              <a:rPr lang="en-US" sz="4000">
                <a:ea typeface="+mj-lt"/>
                <a:cs typeface="+mj-lt"/>
              </a:rPr>
              <a:t>Benefits of Git vs Other VC Systems</a:t>
            </a:r>
            <a:endParaRPr lang="en-US"/>
          </a:p>
        </p:txBody>
      </p:sp>
      <p:grpSp>
        <p:nvGrpSpPr>
          <p:cNvPr id="19" name="Group 18">
            <a:extLst>
              <a:ext uri="{FF2B5EF4-FFF2-40B4-BE49-F238E27FC236}">
                <a16:creationId xmlns:a16="http://schemas.microsoft.com/office/drawing/2014/main" id="{27D8A815-1B1F-4DB5-A03C-F4987CF0CB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27777" y="343106"/>
            <a:ext cx="1692092" cy="1852591"/>
            <a:chOff x="790870" y="911082"/>
            <a:chExt cx="2191635" cy="2442764"/>
          </a:xfrm>
        </p:grpSpPr>
        <p:sp>
          <p:nvSpPr>
            <p:cNvPr id="20" name="Freeform 5">
              <a:extLst>
                <a:ext uri="{FF2B5EF4-FFF2-40B4-BE49-F238E27FC236}">
                  <a16:creationId xmlns:a16="http://schemas.microsoft.com/office/drawing/2014/main" id="{261388EF-B4CE-4326-979A-2F53CED606F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790870" y="2245586"/>
              <a:ext cx="1262906" cy="110826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4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5">
              <a:extLst>
                <a:ext uri="{FF2B5EF4-FFF2-40B4-BE49-F238E27FC236}">
                  <a16:creationId xmlns:a16="http://schemas.microsoft.com/office/drawing/2014/main" id="{33A25547-9075-4BDB-8F46-BA09E76AA3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933975" y="911082"/>
              <a:ext cx="2048530" cy="1797684"/>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5">
              <a:extLst>
                <a:ext uri="{FF2B5EF4-FFF2-40B4-BE49-F238E27FC236}">
                  <a16:creationId xmlns:a16="http://schemas.microsoft.com/office/drawing/2014/main" id="{1D917FAD-3240-4D3F-91A0-9571F75DC6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362936" y="1825453"/>
              <a:ext cx="799094" cy="701243"/>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6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B08B8BB3-77CD-2A47-1BAB-E8BBBB0A683B}"/>
              </a:ext>
            </a:extLst>
          </p:cNvPr>
          <p:cNvSpPr>
            <a:spLocks noGrp="1"/>
          </p:cNvSpPr>
          <p:nvPr>
            <p:ph idx="1"/>
          </p:nvPr>
        </p:nvSpPr>
        <p:spPr>
          <a:xfrm>
            <a:off x="2210936" y="2470248"/>
            <a:ext cx="9484235" cy="3052726"/>
          </a:xfrm>
        </p:spPr>
        <p:txBody>
          <a:bodyPr vert="horz" lIns="91440" tIns="45720" rIns="91440" bIns="45720" rtlCol="0" anchor="t">
            <a:normAutofit/>
          </a:bodyPr>
          <a:lstStyle/>
          <a:p>
            <a:r>
              <a:rPr lang="en-US" sz="2400">
                <a:ea typeface="+mn-lt"/>
                <a:cs typeface="+mn-lt"/>
              </a:rPr>
              <a:t>Decentralized repositories</a:t>
            </a:r>
          </a:p>
          <a:p>
            <a:pPr lvl="1"/>
            <a:r>
              <a:rPr lang="en-US" sz="2000">
                <a:ea typeface="Calibri"/>
                <a:cs typeface="Calibri"/>
              </a:rPr>
              <a:t>That's mostly it...</a:t>
            </a:r>
          </a:p>
          <a:p>
            <a:endParaRPr lang="en-US" sz="2400">
              <a:ea typeface="Calibri"/>
              <a:cs typeface="Calibri"/>
            </a:endParaRPr>
          </a:p>
        </p:txBody>
      </p:sp>
    </p:spTree>
    <p:extLst>
      <p:ext uri="{BB962C8B-B14F-4D97-AF65-F5344CB8AC3E}">
        <p14:creationId xmlns:p14="http://schemas.microsoft.com/office/powerpoint/2010/main" val="349280976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8FF88A3-8EBC-4142-8CC2-EBE257ED6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D wallpaper: Purple glare abstract art bokeh HD, backgrounds, blue ...">
            <a:extLst>
              <a:ext uri="{FF2B5EF4-FFF2-40B4-BE49-F238E27FC236}">
                <a16:creationId xmlns:a16="http://schemas.microsoft.com/office/drawing/2014/main" id="{37B99D4C-ACE1-38D3-5881-73D1EF552075}"/>
              </a:ext>
            </a:extLst>
          </p:cNvPr>
          <p:cNvPicPr>
            <a:picLocks noChangeAspect="1"/>
          </p:cNvPicPr>
          <p:nvPr/>
        </p:nvPicPr>
        <p:blipFill rotWithShape="1">
          <a:blip r:embed="rId2">
            <a:alphaModFix amt="40000"/>
          </a:blip>
          <a:srcRect b="10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F54D6969-AD8C-EB09-8451-6955E15E6D24}"/>
              </a:ext>
            </a:extLst>
          </p:cNvPr>
          <p:cNvSpPr>
            <a:spLocks noGrp="1"/>
          </p:cNvSpPr>
          <p:nvPr>
            <p:ph type="title"/>
          </p:nvPr>
        </p:nvSpPr>
        <p:spPr>
          <a:xfrm>
            <a:off x="2210936" y="844486"/>
            <a:ext cx="9484225" cy="1461778"/>
          </a:xfrm>
        </p:spPr>
        <p:txBody>
          <a:bodyPr>
            <a:normAutofit/>
          </a:bodyPr>
          <a:lstStyle/>
          <a:p>
            <a:r>
              <a:rPr lang="en-US" sz="4000">
                <a:ea typeface="+mj-lt"/>
                <a:cs typeface="+mj-lt"/>
              </a:rPr>
              <a:t>Installing Git on Windows</a:t>
            </a:r>
            <a:endParaRPr lang="en-US"/>
          </a:p>
        </p:txBody>
      </p:sp>
      <p:grpSp>
        <p:nvGrpSpPr>
          <p:cNvPr id="19" name="Group 18">
            <a:extLst>
              <a:ext uri="{FF2B5EF4-FFF2-40B4-BE49-F238E27FC236}">
                <a16:creationId xmlns:a16="http://schemas.microsoft.com/office/drawing/2014/main" id="{27D8A815-1B1F-4DB5-A03C-F4987CF0CB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27777" y="343106"/>
            <a:ext cx="1692092" cy="1852591"/>
            <a:chOff x="790870" y="911082"/>
            <a:chExt cx="2191635" cy="2442764"/>
          </a:xfrm>
        </p:grpSpPr>
        <p:sp>
          <p:nvSpPr>
            <p:cNvPr id="20" name="Freeform 5">
              <a:extLst>
                <a:ext uri="{FF2B5EF4-FFF2-40B4-BE49-F238E27FC236}">
                  <a16:creationId xmlns:a16="http://schemas.microsoft.com/office/drawing/2014/main" id="{261388EF-B4CE-4326-979A-2F53CED606F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790870" y="2245586"/>
              <a:ext cx="1262906" cy="110826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4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5">
              <a:extLst>
                <a:ext uri="{FF2B5EF4-FFF2-40B4-BE49-F238E27FC236}">
                  <a16:creationId xmlns:a16="http://schemas.microsoft.com/office/drawing/2014/main" id="{33A25547-9075-4BDB-8F46-BA09E76AA3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933975" y="911082"/>
              <a:ext cx="2048530" cy="1797684"/>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5">
              <a:extLst>
                <a:ext uri="{FF2B5EF4-FFF2-40B4-BE49-F238E27FC236}">
                  <a16:creationId xmlns:a16="http://schemas.microsoft.com/office/drawing/2014/main" id="{1D917FAD-3240-4D3F-91A0-9571F75DC6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362936" y="1825453"/>
              <a:ext cx="799094" cy="701243"/>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6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B08B8BB3-77CD-2A47-1BAB-E8BBBB0A683B}"/>
              </a:ext>
            </a:extLst>
          </p:cNvPr>
          <p:cNvSpPr>
            <a:spLocks noGrp="1"/>
          </p:cNvSpPr>
          <p:nvPr>
            <p:ph idx="1"/>
          </p:nvPr>
        </p:nvSpPr>
        <p:spPr>
          <a:xfrm>
            <a:off x="2210936" y="2470248"/>
            <a:ext cx="9484235" cy="3052726"/>
          </a:xfrm>
        </p:spPr>
        <p:txBody>
          <a:bodyPr vert="horz" lIns="91440" tIns="45720" rIns="91440" bIns="45720" rtlCol="0" anchor="t">
            <a:normAutofit fontScale="70000" lnSpcReduction="20000"/>
          </a:bodyPr>
          <a:lstStyle/>
          <a:p>
            <a:r>
              <a:rPr lang="en-US" sz="2400">
                <a:ea typeface="+mn-lt"/>
                <a:cs typeface="+mn-lt"/>
              </a:rPr>
              <a:t>Git is not installed by default on Windows</a:t>
            </a:r>
          </a:p>
          <a:p>
            <a:endParaRPr lang="en-US" sz="2400">
              <a:ea typeface="+mn-lt"/>
              <a:cs typeface="+mn-lt"/>
            </a:endParaRPr>
          </a:p>
          <a:p>
            <a:endParaRPr lang="en-US" sz="2400">
              <a:ea typeface="+mn-lt"/>
              <a:cs typeface="+mn-lt"/>
            </a:endParaRPr>
          </a:p>
          <a:p>
            <a:endParaRPr lang="en-US" sz="2400">
              <a:ea typeface="+mn-lt"/>
              <a:cs typeface="+mn-lt"/>
            </a:endParaRPr>
          </a:p>
          <a:p>
            <a:endParaRPr lang="en-US" sz="2400">
              <a:ea typeface="+mn-lt"/>
              <a:cs typeface="+mn-lt"/>
            </a:endParaRPr>
          </a:p>
          <a:p>
            <a:endParaRPr lang="en-US" sz="2400">
              <a:ea typeface="+mn-lt"/>
              <a:cs typeface="+mn-lt"/>
            </a:endParaRPr>
          </a:p>
          <a:p>
            <a:endParaRPr lang="en-US" sz="2400">
              <a:ea typeface="+mn-lt"/>
              <a:cs typeface="+mn-lt"/>
            </a:endParaRPr>
          </a:p>
          <a:p>
            <a:endParaRPr lang="en-US" sz="2400">
              <a:ea typeface="+mn-lt"/>
              <a:cs typeface="+mn-lt"/>
            </a:endParaRPr>
          </a:p>
          <a:p>
            <a:r>
              <a:rPr lang="en-US" sz="2400">
                <a:ea typeface="+mn-lt"/>
                <a:cs typeface="+mn-lt"/>
              </a:rPr>
              <a:t>Go here and download the 64-bit Git for windows setup: </a:t>
            </a:r>
            <a:r>
              <a:rPr lang="en" sz="2400" u="sng">
                <a:ea typeface="+mn-lt"/>
                <a:cs typeface="+mn-lt"/>
                <a:hlinkClick r:id="rId3"/>
              </a:rPr>
              <a:t>https://git-scm.com/download/win</a:t>
            </a:r>
            <a:r>
              <a:rPr lang="en" sz="2400">
                <a:ea typeface="+mn-lt"/>
                <a:cs typeface="+mn-lt"/>
              </a:rPr>
              <a:t> . </a:t>
            </a:r>
            <a:endParaRPr lang="en-US" sz="2400">
              <a:ea typeface="+mn-lt"/>
              <a:cs typeface="+mn-lt"/>
            </a:endParaRPr>
          </a:p>
          <a:p>
            <a:r>
              <a:rPr lang="en" sz="2400">
                <a:ea typeface="+mn-lt"/>
                <a:cs typeface="+mn-lt"/>
              </a:rPr>
              <a:t>Run the executable and click NEXT button until Git is installed.</a:t>
            </a:r>
            <a:endParaRPr lang="en-US"/>
          </a:p>
          <a:p>
            <a:endParaRPr lang="en-US" sz="2400">
              <a:cs typeface="Calibri"/>
            </a:endParaRPr>
          </a:p>
        </p:txBody>
      </p:sp>
      <p:pic>
        <p:nvPicPr>
          <p:cNvPr id="6" name="Picture 4" descr="Text&#10;&#10;Description automatically generated">
            <a:extLst>
              <a:ext uri="{FF2B5EF4-FFF2-40B4-BE49-F238E27FC236}">
                <a16:creationId xmlns:a16="http://schemas.microsoft.com/office/drawing/2014/main" id="{920D57F8-432F-5EB0-0FF8-2164FBBDA781}"/>
              </a:ext>
            </a:extLst>
          </p:cNvPr>
          <p:cNvPicPr>
            <a:picLocks noChangeAspect="1"/>
          </p:cNvPicPr>
          <p:nvPr/>
        </p:nvPicPr>
        <p:blipFill>
          <a:blip r:embed="rId4"/>
          <a:stretch>
            <a:fillRect/>
          </a:stretch>
        </p:blipFill>
        <p:spPr>
          <a:xfrm>
            <a:off x="2441473" y="2800799"/>
            <a:ext cx="6688393" cy="1887204"/>
          </a:xfrm>
          <a:prstGeom prst="rect">
            <a:avLst/>
          </a:prstGeom>
        </p:spPr>
      </p:pic>
    </p:spTree>
    <p:extLst>
      <p:ext uri="{BB962C8B-B14F-4D97-AF65-F5344CB8AC3E}">
        <p14:creationId xmlns:p14="http://schemas.microsoft.com/office/powerpoint/2010/main" val="247806198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8FF88A3-8EBC-4142-8CC2-EBE257ED6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D wallpaper: Purple glare abstract art bokeh HD, backgrounds, blue ...">
            <a:extLst>
              <a:ext uri="{FF2B5EF4-FFF2-40B4-BE49-F238E27FC236}">
                <a16:creationId xmlns:a16="http://schemas.microsoft.com/office/drawing/2014/main" id="{37B99D4C-ACE1-38D3-5881-73D1EF552075}"/>
              </a:ext>
            </a:extLst>
          </p:cNvPr>
          <p:cNvPicPr>
            <a:picLocks noChangeAspect="1"/>
          </p:cNvPicPr>
          <p:nvPr/>
        </p:nvPicPr>
        <p:blipFill rotWithShape="1">
          <a:blip r:embed="rId2">
            <a:alphaModFix amt="40000"/>
          </a:blip>
          <a:srcRect b="10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F54D6969-AD8C-EB09-8451-6955E15E6D24}"/>
              </a:ext>
            </a:extLst>
          </p:cNvPr>
          <p:cNvSpPr>
            <a:spLocks noGrp="1"/>
          </p:cNvSpPr>
          <p:nvPr>
            <p:ph type="title"/>
          </p:nvPr>
        </p:nvSpPr>
        <p:spPr>
          <a:xfrm>
            <a:off x="2210936" y="844486"/>
            <a:ext cx="9484225" cy="1461778"/>
          </a:xfrm>
        </p:spPr>
        <p:txBody>
          <a:bodyPr>
            <a:normAutofit/>
          </a:bodyPr>
          <a:lstStyle/>
          <a:p>
            <a:r>
              <a:rPr lang="en-US" sz="4000">
                <a:ea typeface="+mj-lt"/>
                <a:cs typeface="+mj-lt"/>
              </a:rPr>
              <a:t>Installing Git on Linux</a:t>
            </a:r>
            <a:endParaRPr lang="en-US"/>
          </a:p>
        </p:txBody>
      </p:sp>
      <p:grpSp>
        <p:nvGrpSpPr>
          <p:cNvPr id="19" name="Group 18">
            <a:extLst>
              <a:ext uri="{FF2B5EF4-FFF2-40B4-BE49-F238E27FC236}">
                <a16:creationId xmlns:a16="http://schemas.microsoft.com/office/drawing/2014/main" id="{27D8A815-1B1F-4DB5-A03C-F4987CF0CB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27777" y="343106"/>
            <a:ext cx="1692092" cy="1852591"/>
            <a:chOff x="790870" y="911082"/>
            <a:chExt cx="2191635" cy="2442764"/>
          </a:xfrm>
        </p:grpSpPr>
        <p:sp>
          <p:nvSpPr>
            <p:cNvPr id="20" name="Freeform 5">
              <a:extLst>
                <a:ext uri="{FF2B5EF4-FFF2-40B4-BE49-F238E27FC236}">
                  <a16:creationId xmlns:a16="http://schemas.microsoft.com/office/drawing/2014/main" id="{261388EF-B4CE-4326-979A-2F53CED606F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790870" y="2245586"/>
              <a:ext cx="1262906" cy="110826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4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5">
              <a:extLst>
                <a:ext uri="{FF2B5EF4-FFF2-40B4-BE49-F238E27FC236}">
                  <a16:creationId xmlns:a16="http://schemas.microsoft.com/office/drawing/2014/main" id="{33A25547-9075-4BDB-8F46-BA09E76AA3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933975" y="911082"/>
              <a:ext cx="2048530" cy="1797684"/>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5">
              <a:extLst>
                <a:ext uri="{FF2B5EF4-FFF2-40B4-BE49-F238E27FC236}">
                  <a16:creationId xmlns:a16="http://schemas.microsoft.com/office/drawing/2014/main" id="{1D917FAD-3240-4D3F-91A0-9571F75DC6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362936" y="1825453"/>
              <a:ext cx="799094" cy="701243"/>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6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B08B8BB3-77CD-2A47-1BAB-E8BBBB0A683B}"/>
              </a:ext>
            </a:extLst>
          </p:cNvPr>
          <p:cNvSpPr>
            <a:spLocks noGrp="1"/>
          </p:cNvSpPr>
          <p:nvPr>
            <p:ph idx="1"/>
          </p:nvPr>
        </p:nvSpPr>
        <p:spPr>
          <a:xfrm>
            <a:off x="2210936" y="2470248"/>
            <a:ext cx="4531235" cy="3338476"/>
          </a:xfrm>
        </p:spPr>
        <p:txBody>
          <a:bodyPr vert="horz" lIns="91440" tIns="45720" rIns="91440" bIns="45720" rtlCol="0" anchor="t">
            <a:normAutofit/>
          </a:bodyPr>
          <a:lstStyle/>
          <a:p>
            <a:r>
              <a:rPr lang="en" sz="2400">
                <a:ea typeface="+mn-lt"/>
                <a:cs typeface="+mn-lt"/>
              </a:rPr>
              <a:t>LINUX USERS can simply run: </a:t>
            </a:r>
            <a:r>
              <a:rPr lang="en" sz="2400" b="1" err="1">
                <a:ea typeface="+mn-lt"/>
                <a:cs typeface="+mn-lt"/>
              </a:rPr>
              <a:t>sudo</a:t>
            </a:r>
            <a:r>
              <a:rPr lang="en" sz="2400" b="1">
                <a:ea typeface="+mn-lt"/>
                <a:cs typeface="+mn-lt"/>
              </a:rPr>
              <a:t> apt install git</a:t>
            </a:r>
            <a:r>
              <a:rPr lang="en" sz="2400">
                <a:ea typeface="+mn-lt"/>
                <a:cs typeface="+mn-lt"/>
              </a:rPr>
              <a:t>.</a:t>
            </a:r>
            <a:endParaRPr lang="en-US" sz="2400">
              <a:ea typeface="+mn-lt"/>
              <a:cs typeface="+mn-lt"/>
            </a:endParaRPr>
          </a:p>
          <a:p>
            <a:r>
              <a:rPr lang="en" sz="2400">
                <a:ea typeface="+mn-lt"/>
                <a:cs typeface="+mn-lt"/>
              </a:rPr>
              <a:t>Press NEXT button at all of the other menus of the installer window. </a:t>
            </a:r>
            <a:endParaRPr lang="en-US"/>
          </a:p>
          <a:p>
            <a:endParaRPr lang="en-US" sz="2400">
              <a:cs typeface="Calibri"/>
            </a:endParaRPr>
          </a:p>
        </p:txBody>
      </p:sp>
      <p:pic>
        <p:nvPicPr>
          <p:cNvPr id="6" name="Picture 5" descr="Graphical user interface, text, application, email&#10;&#10;Description automatically generated">
            <a:extLst>
              <a:ext uri="{FF2B5EF4-FFF2-40B4-BE49-F238E27FC236}">
                <a16:creationId xmlns:a16="http://schemas.microsoft.com/office/drawing/2014/main" id="{036D8668-1562-DA5C-78D9-6C4B641B7B9F}"/>
              </a:ext>
            </a:extLst>
          </p:cNvPr>
          <p:cNvPicPr>
            <a:picLocks noChangeAspect="1"/>
          </p:cNvPicPr>
          <p:nvPr/>
        </p:nvPicPr>
        <p:blipFill>
          <a:blip r:embed="rId3"/>
          <a:stretch>
            <a:fillRect/>
          </a:stretch>
        </p:blipFill>
        <p:spPr>
          <a:xfrm>
            <a:off x="6893984" y="2302214"/>
            <a:ext cx="4802620" cy="3652192"/>
          </a:xfrm>
          <a:prstGeom prst="rect">
            <a:avLst/>
          </a:prstGeom>
        </p:spPr>
      </p:pic>
    </p:spTree>
    <p:extLst>
      <p:ext uri="{BB962C8B-B14F-4D97-AF65-F5344CB8AC3E}">
        <p14:creationId xmlns:p14="http://schemas.microsoft.com/office/powerpoint/2010/main" val="159594803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8FF88A3-8EBC-4142-8CC2-EBE257ED6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D wallpaper: Purple glare abstract art bokeh HD, backgrounds, blue ...">
            <a:extLst>
              <a:ext uri="{FF2B5EF4-FFF2-40B4-BE49-F238E27FC236}">
                <a16:creationId xmlns:a16="http://schemas.microsoft.com/office/drawing/2014/main" id="{37B99D4C-ACE1-38D3-5881-73D1EF552075}"/>
              </a:ext>
            </a:extLst>
          </p:cNvPr>
          <p:cNvPicPr>
            <a:picLocks noChangeAspect="1"/>
          </p:cNvPicPr>
          <p:nvPr/>
        </p:nvPicPr>
        <p:blipFill rotWithShape="1">
          <a:blip r:embed="rId2">
            <a:alphaModFix amt="40000"/>
          </a:blip>
          <a:srcRect b="10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F54D6969-AD8C-EB09-8451-6955E15E6D24}"/>
              </a:ext>
            </a:extLst>
          </p:cNvPr>
          <p:cNvSpPr>
            <a:spLocks noGrp="1"/>
          </p:cNvSpPr>
          <p:nvPr>
            <p:ph type="title"/>
          </p:nvPr>
        </p:nvSpPr>
        <p:spPr>
          <a:xfrm>
            <a:off x="2210936" y="844486"/>
            <a:ext cx="9484225" cy="1461778"/>
          </a:xfrm>
        </p:spPr>
        <p:txBody>
          <a:bodyPr>
            <a:normAutofit/>
          </a:bodyPr>
          <a:lstStyle/>
          <a:p>
            <a:r>
              <a:rPr lang="en-US" sz="4000">
                <a:ea typeface="+mj-lt"/>
                <a:cs typeface="+mj-lt"/>
              </a:rPr>
              <a:t>Post-installation</a:t>
            </a:r>
            <a:endParaRPr lang="en-US"/>
          </a:p>
        </p:txBody>
      </p:sp>
      <p:grpSp>
        <p:nvGrpSpPr>
          <p:cNvPr id="19" name="Group 18">
            <a:extLst>
              <a:ext uri="{FF2B5EF4-FFF2-40B4-BE49-F238E27FC236}">
                <a16:creationId xmlns:a16="http://schemas.microsoft.com/office/drawing/2014/main" id="{27D8A815-1B1F-4DB5-A03C-F4987CF0CB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27777" y="343106"/>
            <a:ext cx="1692092" cy="1852591"/>
            <a:chOff x="790870" y="911082"/>
            <a:chExt cx="2191635" cy="2442764"/>
          </a:xfrm>
        </p:grpSpPr>
        <p:sp>
          <p:nvSpPr>
            <p:cNvPr id="20" name="Freeform 5">
              <a:extLst>
                <a:ext uri="{FF2B5EF4-FFF2-40B4-BE49-F238E27FC236}">
                  <a16:creationId xmlns:a16="http://schemas.microsoft.com/office/drawing/2014/main" id="{261388EF-B4CE-4326-979A-2F53CED606F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790870" y="2245586"/>
              <a:ext cx="1262906" cy="110826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4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5">
              <a:extLst>
                <a:ext uri="{FF2B5EF4-FFF2-40B4-BE49-F238E27FC236}">
                  <a16:creationId xmlns:a16="http://schemas.microsoft.com/office/drawing/2014/main" id="{33A25547-9075-4BDB-8F46-BA09E76AA3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933975" y="911082"/>
              <a:ext cx="2048530" cy="1797684"/>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5">
              <a:extLst>
                <a:ext uri="{FF2B5EF4-FFF2-40B4-BE49-F238E27FC236}">
                  <a16:creationId xmlns:a16="http://schemas.microsoft.com/office/drawing/2014/main" id="{1D917FAD-3240-4D3F-91A0-9571F75DC6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362936" y="1825453"/>
              <a:ext cx="799094" cy="701243"/>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6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B08B8BB3-77CD-2A47-1BAB-E8BBBB0A683B}"/>
              </a:ext>
            </a:extLst>
          </p:cNvPr>
          <p:cNvSpPr>
            <a:spLocks noGrp="1"/>
          </p:cNvSpPr>
          <p:nvPr>
            <p:ph idx="1"/>
          </p:nvPr>
        </p:nvSpPr>
        <p:spPr>
          <a:xfrm>
            <a:off x="1696586" y="2470248"/>
            <a:ext cx="3331085" cy="3433726"/>
          </a:xfrm>
        </p:spPr>
        <p:txBody>
          <a:bodyPr vert="horz" lIns="91440" tIns="45720" rIns="91440" bIns="45720" rtlCol="0" anchor="t">
            <a:normAutofit/>
          </a:bodyPr>
          <a:lstStyle/>
          <a:p>
            <a:r>
              <a:rPr lang="en" sz="2400">
                <a:ea typeface="+mn-lt"/>
                <a:cs typeface="+mn-lt"/>
              </a:rPr>
              <a:t>Search and open Git Bash</a:t>
            </a:r>
            <a:endParaRPr lang="en-US" sz="2400">
              <a:ea typeface="+mn-lt"/>
              <a:cs typeface="+mn-lt"/>
            </a:endParaRPr>
          </a:p>
          <a:p>
            <a:r>
              <a:rPr lang="en" sz="2400">
                <a:ea typeface="+mn-lt"/>
                <a:cs typeface="+mn-lt"/>
              </a:rPr>
              <a:t>We'll be working in the Git Bash terminal here on out</a:t>
            </a:r>
            <a:endParaRPr lang="en-US"/>
          </a:p>
          <a:p>
            <a:endParaRPr lang="en-US" sz="2400">
              <a:cs typeface="Calibri"/>
            </a:endParaRPr>
          </a:p>
        </p:txBody>
      </p:sp>
      <p:pic>
        <p:nvPicPr>
          <p:cNvPr id="6" name="Picture 5" descr="Graphical user interface, application&#10;&#10;Description automatically generated">
            <a:extLst>
              <a:ext uri="{FF2B5EF4-FFF2-40B4-BE49-F238E27FC236}">
                <a16:creationId xmlns:a16="http://schemas.microsoft.com/office/drawing/2014/main" id="{CA40FD7F-CFA3-D095-7D4D-BC837079D17E}"/>
              </a:ext>
            </a:extLst>
          </p:cNvPr>
          <p:cNvPicPr>
            <a:picLocks noChangeAspect="1"/>
          </p:cNvPicPr>
          <p:nvPr/>
        </p:nvPicPr>
        <p:blipFill>
          <a:blip r:embed="rId3"/>
          <a:stretch>
            <a:fillRect/>
          </a:stretch>
        </p:blipFill>
        <p:spPr>
          <a:xfrm>
            <a:off x="5171153" y="2306562"/>
            <a:ext cx="6454878" cy="2603752"/>
          </a:xfrm>
          <a:prstGeom prst="rect">
            <a:avLst/>
          </a:prstGeom>
        </p:spPr>
      </p:pic>
    </p:spTree>
    <p:extLst>
      <p:ext uri="{BB962C8B-B14F-4D97-AF65-F5344CB8AC3E}">
        <p14:creationId xmlns:p14="http://schemas.microsoft.com/office/powerpoint/2010/main" val="88629304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8FF88A3-8EBC-4142-8CC2-EBE257ED6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D wallpaper: Purple glare abstract art bokeh HD, backgrounds, blue ...">
            <a:extLst>
              <a:ext uri="{FF2B5EF4-FFF2-40B4-BE49-F238E27FC236}">
                <a16:creationId xmlns:a16="http://schemas.microsoft.com/office/drawing/2014/main" id="{37B99D4C-ACE1-38D3-5881-73D1EF552075}"/>
              </a:ext>
            </a:extLst>
          </p:cNvPr>
          <p:cNvPicPr>
            <a:picLocks noChangeAspect="1"/>
          </p:cNvPicPr>
          <p:nvPr/>
        </p:nvPicPr>
        <p:blipFill rotWithShape="1">
          <a:blip r:embed="rId2">
            <a:alphaModFix amt="40000"/>
          </a:blip>
          <a:srcRect b="10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F54D6969-AD8C-EB09-8451-6955E15E6D24}"/>
              </a:ext>
            </a:extLst>
          </p:cNvPr>
          <p:cNvSpPr>
            <a:spLocks noGrp="1"/>
          </p:cNvSpPr>
          <p:nvPr>
            <p:ph type="title"/>
          </p:nvPr>
        </p:nvSpPr>
        <p:spPr>
          <a:xfrm>
            <a:off x="2210936" y="844486"/>
            <a:ext cx="9484225" cy="1461778"/>
          </a:xfrm>
        </p:spPr>
        <p:txBody>
          <a:bodyPr>
            <a:normAutofit/>
          </a:bodyPr>
          <a:lstStyle/>
          <a:p>
            <a:r>
              <a:rPr lang="en-US" sz="4000">
                <a:ea typeface="+mj-lt"/>
                <a:cs typeface="+mj-lt"/>
              </a:rPr>
              <a:t>Post-installation: Configuring Git Settings</a:t>
            </a:r>
            <a:endParaRPr lang="en-US"/>
          </a:p>
        </p:txBody>
      </p:sp>
      <p:grpSp>
        <p:nvGrpSpPr>
          <p:cNvPr id="19" name="Group 18">
            <a:extLst>
              <a:ext uri="{FF2B5EF4-FFF2-40B4-BE49-F238E27FC236}">
                <a16:creationId xmlns:a16="http://schemas.microsoft.com/office/drawing/2014/main" id="{27D8A815-1B1F-4DB5-A03C-F4987CF0CB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27777" y="343106"/>
            <a:ext cx="1692092" cy="1852591"/>
            <a:chOff x="790870" y="911082"/>
            <a:chExt cx="2191635" cy="2442764"/>
          </a:xfrm>
        </p:grpSpPr>
        <p:sp>
          <p:nvSpPr>
            <p:cNvPr id="20" name="Freeform 5">
              <a:extLst>
                <a:ext uri="{FF2B5EF4-FFF2-40B4-BE49-F238E27FC236}">
                  <a16:creationId xmlns:a16="http://schemas.microsoft.com/office/drawing/2014/main" id="{261388EF-B4CE-4326-979A-2F53CED606F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790870" y="2245586"/>
              <a:ext cx="1262906" cy="110826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4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5">
              <a:extLst>
                <a:ext uri="{FF2B5EF4-FFF2-40B4-BE49-F238E27FC236}">
                  <a16:creationId xmlns:a16="http://schemas.microsoft.com/office/drawing/2014/main" id="{33A25547-9075-4BDB-8F46-BA09E76AA3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933975" y="911082"/>
              <a:ext cx="2048530" cy="1797684"/>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5">
              <a:extLst>
                <a:ext uri="{FF2B5EF4-FFF2-40B4-BE49-F238E27FC236}">
                  <a16:creationId xmlns:a16="http://schemas.microsoft.com/office/drawing/2014/main" id="{1D917FAD-3240-4D3F-91A0-9571F75DC6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362936" y="1825453"/>
              <a:ext cx="799094" cy="701243"/>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6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B08B8BB3-77CD-2A47-1BAB-E8BBBB0A683B}"/>
              </a:ext>
            </a:extLst>
          </p:cNvPr>
          <p:cNvSpPr>
            <a:spLocks noGrp="1"/>
          </p:cNvSpPr>
          <p:nvPr>
            <p:ph idx="1"/>
          </p:nvPr>
        </p:nvSpPr>
        <p:spPr>
          <a:xfrm>
            <a:off x="2210936" y="2470248"/>
            <a:ext cx="9484235" cy="3052726"/>
          </a:xfrm>
        </p:spPr>
        <p:txBody>
          <a:bodyPr vert="horz" lIns="91440" tIns="45720" rIns="91440" bIns="45720" rtlCol="0" anchor="t">
            <a:normAutofit/>
          </a:bodyPr>
          <a:lstStyle/>
          <a:p>
            <a:r>
              <a:rPr lang="en" sz="2400" b="1">
                <a:ea typeface="+mn-lt"/>
                <a:cs typeface="+mn-lt"/>
              </a:rPr>
              <a:t>Run these:</a:t>
            </a:r>
            <a:endParaRPr lang="en-US" sz="2400">
              <a:ea typeface="+mn-lt"/>
              <a:cs typeface="+mn-lt"/>
            </a:endParaRPr>
          </a:p>
          <a:p>
            <a:pPr lvl="1"/>
            <a:r>
              <a:rPr lang="en" b="1">
                <a:ea typeface="+mn-lt"/>
                <a:cs typeface="+mn-lt"/>
              </a:rPr>
              <a:t>git config --global init.defaultbranch main</a:t>
            </a:r>
            <a:endParaRPr lang="en">
              <a:ea typeface="+mn-lt"/>
              <a:cs typeface="+mn-lt"/>
            </a:endParaRPr>
          </a:p>
          <a:p>
            <a:pPr lvl="1"/>
            <a:r>
              <a:rPr lang="en" b="1">
                <a:ea typeface="+mn-lt"/>
                <a:cs typeface="+mn-lt"/>
              </a:rPr>
              <a:t>git config --global user.name "</a:t>
            </a:r>
            <a:r>
              <a:rPr lang="en" b="1" i="1">
                <a:ea typeface="+mn-lt"/>
                <a:cs typeface="+mn-lt"/>
              </a:rPr>
              <a:t>you name</a:t>
            </a:r>
            <a:r>
              <a:rPr lang="en" b="1">
                <a:ea typeface="+mn-lt"/>
                <a:cs typeface="+mn-lt"/>
              </a:rPr>
              <a:t>"</a:t>
            </a:r>
            <a:endParaRPr lang="en">
              <a:ea typeface="+mn-lt"/>
              <a:cs typeface="+mn-lt"/>
            </a:endParaRPr>
          </a:p>
          <a:p>
            <a:pPr lvl="1"/>
            <a:r>
              <a:rPr lang="en" b="1">
                <a:ea typeface="+mn-lt"/>
                <a:cs typeface="+mn-lt"/>
              </a:rPr>
              <a:t>git config --global </a:t>
            </a:r>
            <a:r>
              <a:rPr lang="en" b="1" err="1">
                <a:ea typeface="+mn-lt"/>
                <a:cs typeface="+mn-lt"/>
              </a:rPr>
              <a:t>user.email</a:t>
            </a:r>
            <a:r>
              <a:rPr lang="en" b="1">
                <a:ea typeface="+mn-lt"/>
                <a:cs typeface="+mn-lt"/>
              </a:rPr>
              <a:t> "</a:t>
            </a:r>
            <a:r>
              <a:rPr lang="en" b="1" i="1">
                <a:ea typeface="+mn-lt"/>
                <a:cs typeface="+mn-lt"/>
              </a:rPr>
              <a:t>your email"</a:t>
            </a:r>
            <a:endParaRPr lang="en-US">
              <a:ea typeface="+mn-lt"/>
              <a:cs typeface="+mn-lt"/>
            </a:endParaRPr>
          </a:p>
          <a:p>
            <a:r>
              <a:rPr lang="en" sz="2400">
                <a:ea typeface="+mn-lt"/>
                <a:cs typeface="+mn-lt"/>
              </a:rPr>
              <a:t>Confirm your settings by running </a:t>
            </a:r>
            <a:r>
              <a:rPr lang="en" sz="2400" b="1">
                <a:ea typeface="+mn-lt"/>
                <a:cs typeface="+mn-lt"/>
              </a:rPr>
              <a:t>git config --list</a:t>
            </a:r>
            <a:endParaRPr lang="en-US"/>
          </a:p>
          <a:p>
            <a:endParaRPr lang="en-US" sz="2400">
              <a:cs typeface="Calibri"/>
            </a:endParaRPr>
          </a:p>
        </p:txBody>
      </p:sp>
    </p:spTree>
    <p:extLst>
      <p:ext uri="{BB962C8B-B14F-4D97-AF65-F5344CB8AC3E}">
        <p14:creationId xmlns:p14="http://schemas.microsoft.com/office/powerpoint/2010/main" val="10292550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904821d4-58fa-4e5d-9410-4921ebd9ab69" xsi:nil="true"/>
    <lcf76f155ced4ddcb4097134ff3c332f xmlns="fe33b10e-87c0-43f3-80e5-3199f3979ee9">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585783F91AE6C44979BA76206BC4589" ma:contentTypeVersion="12" ma:contentTypeDescription="Create a new document." ma:contentTypeScope="" ma:versionID="1b3fc1a7f9dfcd011cf31b4df5da54d5">
  <xsd:schema xmlns:xsd="http://www.w3.org/2001/XMLSchema" xmlns:xs="http://www.w3.org/2001/XMLSchema" xmlns:p="http://schemas.microsoft.com/office/2006/metadata/properties" xmlns:ns2="fe33b10e-87c0-43f3-80e5-3199f3979ee9" xmlns:ns3="904821d4-58fa-4e5d-9410-4921ebd9ab69" targetNamespace="http://schemas.microsoft.com/office/2006/metadata/properties" ma:root="true" ma:fieldsID="a1ac4ffe2ad99145eb79e0412be84d88" ns2:_="" ns3:_="">
    <xsd:import namespace="fe33b10e-87c0-43f3-80e5-3199f3979ee9"/>
    <xsd:import namespace="904821d4-58fa-4e5d-9410-4921ebd9ab6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33b10e-87c0-43f3-80e5-3199f3979e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391af29b-e898-46cd-ad54-75745d14b33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04821d4-58fa-4e5d-9410-4921ebd9ab69"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68091a4-b798-4bd2-823d-2b671916879d}" ma:internalName="TaxCatchAll" ma:showField="CatchAllData" ma:web="904821d4-58fa-4e5d-9410-4921ebd9ab6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C2B5FAE-EFF1-4618-8298-9E3206693A7F}">
  <ds:schemaRefs>
    <ds:schemaRef ds:uri="904821d4-58fa-4e5d-9410-4921ebd9ab69"/>
    <ds:schemaRef ds:uri="fe33b10e-87c0-43f3-80e5-3199f3979ee9"/>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3F22358-2581-427C-A343-FF4D35325BC5}">
  <ds:schemaRefs>
    <ds:schemaRef ds:uri="904821d4-58fa-4e5d-9410-4921ebd9ab69"/>
    <ds:schemaRef ds:uri="fe33b10e-87c0-43f3-80e5-3199f3979ee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3DC1310-1A73-4BE8-860D-17913FB13E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28</Slides>
  <Notes>0</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Version Control with Git</vt:lpstr>
      <vt:lpstr>Motivation</vt:lpstr>
      <vt:lpstr>Version Control Benefits</vt:lpstr>
      <vt:lpstr>Brief History About Version Control</vt:lpstr>
      <vt:lpstr>Benefits of Git vs Other VC Systems</vt:lpstr>
      <vt:lpstr>Installing Git on Windows</vt:lpstr>
      <vt:lpstr>Installing Git on Linux</vt:lpstr>
      <vt:lpstr>Post-installation</vt:lpstr>
      <vt:lpstr>Post-installation: Configuring Git Settings</vt:lpstr>
      <vt:lpstr>Make a Git repo</vt:lpstr>
      <vt:lpstr>Create a File</vt:lpstr>
      <vt:lpstr>Make a Git to Track Your File</vt:lpstr>
      <vt:lpstr>Your First Commit</vt:lpstr>
      <vt:lpstr>A Note About Committing</vt:lpstr>
      <vt:lpstr>View Your Commit History</vt:lpstr>
      <vt:lpstr>Modify a File in Your Project Directory</vt:lpstr>
      <vt:lpstr>Observe Changes in Working Tree</vt:lpstr>
      <vt:lpstr>Exhibit: Git Diff Only Compares Tracked Files</vt:lpstr>
      <vt:lpstr>Undo Changes in Files Using Previous Commits</vt:lpstr>
      <vt:lpstr>Prevent Files From Being Tracked</vt:lpstr>
      <vt:lpstr>Any Questions so far?</vt:lpstr>
      <vt:lpstr>Branches</vt:lpstr>
      <vt:lpstr>Create Your Branches</vt:lpstr>
      <vt:lpstr>Combining Changes from Different Branches</vt:lpstr>
      <vt:lpstr>Introducing Github</vt:lpstr>
      <vt:lpstr>Git Remotes</vt:lpstr>
      <vt:lpstr>Working with a Team</vt:lpstr>
      <vt:lpstr>Start Collaborating!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2022-09-21T12:17:33Z</dcterms:created>
  <dcterms:modified xsi:type="dcterms:W3CDTF">2022-09-22T20:47:58Z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0x0101002585783F91AE6C44979BA76206BC4589</vt:lpwstr>
  </property>
  <property fmtid="{D5CDD505-2E9C-101B-9397-08002B2CF9AE}" pid="3" name="MediaServiceImageTags">
    <vt:lpwstr/>
  </property>
</Properties>
</file>