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79" r:id="rId2"/>
    <p:sldId id="280" r:id="rId3"/>
    <p:sldId id="287" r:id="rId4"/>
    <p:sldId id="288" r:id="rId5"/>
    <p:sldId id="281" r:id="rId6"/>
    <p:sldId id="282" r:id="rId7"/>
    <p:sldId id="283" r:id="rId8"/>
    <p:sldId id="284" r:id="rId9"/>
    <p:sldId id="290" r:id="rId10"/>
    <p:sldId id="286" r:id="rId11"/>
    <p:sldId id="291" r:id="rId12"/>
  </p:sldIdLst>
  <p:sldSz cx="9144000" cy="5143500" type="screen16x9"/>
  <p:notesSz cx="6858000" cy="9144000"/>
  <p:embeddedFontLst>
    <p:embeddedFont>
      <p:font typeface="Arial Black" panose="020B0A04020102020204" pitchFamily="34" charset="0"/>
      <p:bold r:id="rId14"/>
    </p:embeddedFont>
    <p:embeddedFont>
      <p:font typeface="Lato" panose="020B0604020202020204" charset="0"/>
      <p:regular r:id="rId15"/>
      <p:bold r:id="rId16"/>
      <p:italic r:id="rId17"/>
      <p:boldItalic r:id="rId18"/>
    </p:embeddedFont>
    <p:embeddedFont>
      <p:font typeface="Raleway"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4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C58A8-61C9-49D0-9BA7-410BC42FD5E2}" v="246" dt="2021-06-20T15:38:25.595"/>
    <p1510:client id="{6D07DBA7-A6CF-4645-BF56-07CF11BCEABE}" v="670" dt="2021-06-24T12:51:05.388"/>
    <p1510:client id="{7C5B1DAD-985E-4A43-95B1-00D7B5708A5A}" v="143" dt="2021-06-20T15:26:19.858"/>
    <p1510:client id="{7DCAD111-9F35-4411-A681-23AA8E968F80}" v="324" dt="2021-06-20T16:31:04.608"/>
    <p1510:client id="{FD977620-C817-4DAF-BB47-20D24FEB9F15}" v="241" dt="2021-06-20T20:10:37.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30F5-4934-4DDD-B971-0F72695D540B}"/>
              </a:ext>
            </a:extLst>
          </p:cNvPr>
          <p:cNvSpPr>
            <a:spLocks noGrp="1"/>
          </p:cNvSpPr>
          <p:nvPr>
            <p:ph type="ctrTitle"/>
          </p:nvPr>
        </p:nvSpPr>
        <p:spPr/>
        <p:txBody>
          <a:bodyPr>
            <a:normAutofit fontScale="90000"/>
          </a:bodyPr>
          <a:lstStyle/>
          <a:p>
            <a:r>
              <a:rPr lang="en-US" dirty="0"/>
              <a:t>Popularity Recommendation</a:t>
            </a:r>
            <a:br>
              <a:rPr lang="en-US" dirty="0"/>
            </a:br>
            <a:r>
              <a:rPr lang="en-US" dirty="0"/>
              <a:t>System</a:t>
            </a:r>
          </a:p>
        </p:txBody>
      </p:sp>
      <p:sp>
        <p:nvSpPr>
          <p:cNvPr id="3" name="Subtitle 2">
            <a:extLst>
              <a:ext uri="{FF2B5EF4-FFF2-40B4-BE49-F238E27FC236}">
                <a16:creationId xmlns:a16="http://schemas.microsoft.com/office/drawing/2014/main" id="{E8C22BB8-1F53-4E68-91C4-A908BB3D6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233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B24C5-A588-4781-A157-78BD18BC7C29}"/>
              </a:ext>
            </a:extLst>
          </p:cNvPr>
          <p:cNvSpPr>
            <a:spLocks noGrp="1"/>
          </p:cNvSpPr>
          <p:nvPr>
            <p:ph type="body" idx="1"/>
          </p:nvPr>
        </p:nvSpPr>
        <p:spPr>
          <a:xfrm>
            <a:off x="153450" y="100831"/>
            <a:ext cx="7610222" cy="557365"/>
          </a:xfrm>
        </p:spPr>
        <p:txBody>
          <a:bodyPr>
            <a:normAutofit/>
          </a:bodyPr>
          <a:lstStyle/>
          <a:p>
            <a:r>
              <a:rPr lang="en-US" sz="1800" b="1" dirty="0">
                <a:solidFill>
                  <a:schemeClr val="bg2"/>
                </a:solidFill>
                <a:latin typeface="Arial"/>
              </a:rPr>
              <a:t>TOP 15 SONGS BASED ON POPULARITY</a:t>
            </a:r>
          </a:p>
        </p:txBody>
      </p:sp>
      <p:pic>
        <p:nvPicPr>
          <p:cNvPr id="3" name="Picture 3" descr="Text&#10;&#10;Description automatically generated">
            <a:extLst>
              <a:ext uri="{FF2B5EF4-FFF2-40B4-BE49-F238E27FC236}">
                <a16:creationId xmlns:a16="http://schemas.microsoft.com/office/drawing/2014/main" id="{E9FAADF5-F25A-4DB8-A4B3-997AD9ADFECB}"/>
              </a:ext>
            </a:extLst>
          </p:cNvPr>
          <p:cNvPicPr>
            <a:picLocks noChangeAspect="1"/>
          </p:cNvPicPr>
          <p:nvPr/>
        </p:nvPicPr>
        <p:blipFill>
          <a:blip r:embed="rId2"/>
          <a:stretch>
            <a:fillRect/>
          </a:stretch>
        </p:blipFill>
        <p:spPr>
          <a:xfrm>
            <a:off x="255722" y="573958"/>
            <a:ext cx="8806911" cy="4402413"/>
          </a:xfrm>
          <a:prstGeom prst="rect">
            <a:avLst/>
          </a:prstGeom>
        </p:spPr>
      </p:pic>
    </p:spTree>
    <p:extLst>
      <p:ext uri="{BB962C8B-B14F-4D97-AF65-F5344CB8AC3E}">
        <p14:creationId xmlns:p14="http://schemas.microsoft.com/office/powerpoint/2010/main" val="80134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E55F-96A7-4B8A-AC78-4BB0643A62AD}"/>
              </a:ext>
            </a:extLst>
          </p:cNvPr>
          <p:cNvSpPr>
            <a:spLocks noGrp="1"/>
          </p:cNvSpPr>
          <p:nvPr>
            <p:ph type="title"/>
          </p:nvPr>
        </p:nvSpPr>
        <p:spPr/>
        <p:txBody>
          <a:bodyPr>
            <a:normAutofit fontScale="90000"/>
          </a:bodyPr>
          <a:lstStyle/>
          <a:p>
            <a:r>
              <a:rPr lang="en-US" dirty="0"/>
              <a:t>Cold Start Problem</a:t>
            </a:r>
          </a:p>
        </p:txBody>
      </p:sp>
      <p:sp>
        <p:nvSpPr>
          <p:cNvPr id="3" name="Text Placeholder 2">
            <a:extLst>
              <a:ext uri="{FF2B5EF4-FFF2-40B4-BE49-F238E27FC236}">
                <a16:creationId xmlns:a16="http://schemas.microsoft.com/office/drawing/2014/main" id="{3B02789D-937D-426B-BD83-227761355BCA}"/>
              </a:ext>
            </a:extLst>
          </p:cNvPr>
          <p:cNvSpPr>
            <a:spLocks noGrp="1"/>
          </p:cNvSpPr>
          <p:nvPr>
            <p:ph type="body" idx="1"/>
          </p:nvPr>
        </p:nvSpPr>
        <p:spPr/>
        <p:txBody>
          <a:bodyPr>
            <a:normAutofit/>
          </a:bodyPr>
          <a:lstStyle/>
          <a:p>
            <a:pPr marL="285750" indent="-285750">
              <a:lnSpc>
                <a:spcPct val="114999"/>
              </a:lnSpc>
            </a:pPr>
            <a:r>
              <a:rPr lang="en-US" sz="1400" dirty="0">
                <a:solidFill>
                  <a:schemeClr val="bg2"/>
                </a:solidFill>
              </a:rPr>
              <a:t>This problem arises when new users or new items are added to the system, a new item can’t recommend to users initially when it is introduced to the recommendation system without any rating or reviews and hence it is hard to predict the choice or interest of users which leads to less accurate recommendations.</a:t>
            </a:r>
            <a:endParaRPr lang="en-US">
              <a:solidFill>
                <a:schemeClr val="bg2"/>
              </a:solidFill>
            </a:endParaRPr>
          </a:p>
          <a:p>
            <a:pPr marL="285750" indent="-285750">
              <a:lnSpc>
                <a:spcPct val="114999"/>
              </a:lnSpc>
            </a:pPr>
            <a:r>
              <a:rPr lang="en-US" sz="1400" dirty="0">
                <a:solidFill>
                  <a:schemeClr val="bg2"/>
                </a:solidFill>
              </a:rPr>
              <a:t>For example, a newly released movie cannot be recommended to the user until it gets some ratings. A new user or item added based problem is difficult to handle as it is impossible to obtain a similar user without knowing previous interest or preferences.</a:t>
            </a:r>
            <a:endParaRPr lang="en-US" dirty="0">
              <a:solidFill>
                <a:schemeClr val="bg2"/>
              </a:solidFill>
            </a:endParaRPr>
          </a:p>
          <a:p>
            <a:pPr marL="146050" indent="0">
              <a:lnSpc>
                <a:spcPct val="114999"/>
              </a:lnSpc>
              <a:buNone/>
            </a:pPr>
            <a:endParaRPr lang="en-US" sz="1400" dirty="0">
              <a:latin typeface="Arial Black"/>
            </a:endParaRPr>
          </a:p>
          <a:p>
            <a:pPr>
              <a:lnSpc>
                <a:spcPct val="114999"/>
              </a:lnSpc>
            </a:pPr>
            <a:endParaRPr lang="en-US" dirty="0"/>
          </a:p>
        </p:txBody>
      </p:sp>
    </p:spTree>
    <p:extLst>
      <p:ext uri="{BB962C8B-B14F-4D97-AF65-F5344CB8AC3E}">
        <p14:creationId xmlns:p14="http://schemas.microsoft.com/office/powerpoint/2010/main" val="85398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EE9F-ECB7-47CF-8D06-7C21F874C910}"/>
              </a:ext>
            </a:extLst>
          </p:cNvPr>
          <p:cNvSpPr>
            <a:spLocks noGrp="1"/>
          </p:cNvSpPr>
          <p:nvPr>
            <p:ph type="title"/>
          </p:nvPr>
        </p:nvSpPr>
        <p:spPr/>
        <p:txBody>
          <a:bodyPr>
            <a:normAutofit fontScale="90000"/>
          </a:bodyPr>
          <a:lstStyle/>
          <a:p>
            <a:r>
              <a:rPr lang="en-US" dirty="0"/>
              <a:t>Introduction</a:t>
            </a:r>
          </a:p>
        </p:txBody>
      </p:sp>
      <p:sp>
        <p:nvSpPr>
          <p:cNvPr id="4" name="TextBox 3">
            <a:extLst>
              <a:ext uri="{FF2B5EF4-FFF2-40B4-BE49-F238E27FC236}">
                <a16:creationId xmlns:a16="http://schemas.microsoft.com/office/drawing/2014/main" id="{20D5E423-E557-40AD-833A-597F26557F5A}"/>
              </a:ext>
            </a:extLst>
          </p:cNvPr>
          <p:cNvSpPr txBox="1"/>
          <p:nvPr/>
        </p:nvSpPr>
        <p:spPr>
          <a:xfrm>
            <a:off x="636170" y="2305551"/>
            <a:ext cx="813485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It is a type of recommendation system which works on the principle of popularity and or anything which is in trend. </a:t>
            </a:r>
            <a:endParaRPr lang="en-US"/>
          </a:p>
          <a:p>
            <a:pPr marL="285750" indent="-285750">
              <a:buChar char="•"/>
            </a:pPr>
            <a:endParaRPr lang="en-US"/>
          </a:p>
          <a:p>
            <a:pPr marL="285750" indent="-285750">
              <a:buChar char="•"/>
            </a:pPr>
            <a:r>
              <a:rPr lang="en-US" dirty="0"/>
              <a:t>These systems check about the product or songs which are in trend or are most popular among the users and directly recommend those.</a:t>
            </a:r>
          </a:p>
        </p:txBody>
      </p:sp>
    </p:spTree>
    <p:extLst>
      <p:ext uri="{BB962C8B-B14F-4D97-AF65-F5344CB8AC3E}">
        <p14:creationId xmlns:p14="http://schemas.microsoft.com/office/powerpoint/2010/main" val="59341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D1ACCE-56D0-42E3-AB8F-DBD15513D4DA}"/>
              </a:ext>
            </a:extLst>
          </p:cNvPr>
          <p:cNvSpPr txBox="1"/>
          <p:nvPr/>
        </p:nvSpPr>
        <p:spPr>
          <a:xfrm>
            <a:off x="898487" y="265271"/>
            <a:ext cx="61558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The first step is to combine Composer  and Song Name in a single column</a:t>
            </a:r>
          </a:p>
        </p:txBody>
      </p:sp>
      <p:pic>
        <p:nvPicPr>
          <p:cNvPr id="3" name="Picture 3" descr="Table&#10;&#10;Description automatically generated">
            <a:extLst>
              <a:ext uri="{FF2B5EF4-FFF2-40B4-BE49-F238E27FC236}">
                <a16:creationId xmlns:a16="http://schemas.microsoft.com/office/drawing/2014/main" id="{859FE677-1426-427A-9AB3-6E3F835DA92D}"/>
              </a:ext>
            </a:extLst>
          </p:cNvPr>
          <p:cNvPicPr>
            <a:picLocks noChangeAspect="1"/>
          </p:cNvPicPr>
          <p:nvPr/>
        </p:nvPicPr>
        <p:blipFill>
          <a:blip r:embed="rId2"/>
          <a:stretch>
            <a:fillRect/>
          </a:stretch>
        </p:blipFill>
        <p:spPr>
          <a:xfrm>
            <a:off x="895028" y="1004961"/>
            <a:ext cx="7625165" cy="2668631"/>
          </a:xfrm>
          <a:prstGeom prst="rect">
            <a:avLst/>
          </a:prstGeom>
        </p:spPr>
      </p:pic>
      <p:sp>
        <p:nvSpPr>
          <p:cNvPr id="4" name="TextBox 3">
            <a:extLst>
              <a:ext uri="{FF2B5EF4-FFF2-40B4-BE49-F238E27FC236}">
                <a16:creationId xmlns:a16="http://schemas.microsoft.com/office/drawing/2014/main" id="{A00C5DD3-5102-428E-A2B0-C2A18F997CD3}"/>
              </a:ext>
            </a:extLst>
          </p:cNvPr>
          <p:cNvSpPr txBox="1"/>
          <p:nvPr/>
        </p:nvSpPr>
        <p:spPr>
          <a:xfrm>
            <a:off x="895027" y="3931727"/>
            <a:ext cx="69568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After combining we need to find the percentage of Songs with respect to Frequency</a:t>
            </a:r>
            <a:endParaRPr lang="en-US"/>
          </a:p>
        </p:txBody>
      </p:sp>
    </p:spTree>
    <p:extLst>
      <p:ext uri="{BB962C8B-B14F-4D97-AF65-F5344CB8AC3E}">
        <p14:creationId xmlns:p14="http://schemas.microsoft.com/office/powerpoint/2010/main" val="245618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48C88D8B-33D7-4170-979F-F2E2B27E07AE}"/>
              </a:ext>
            </a:extLst>
          </p:cNvPr>
          <p:cNvPicPr>
            <a:picLocks noChangeAspect="1"/>
          </p:cNvPicPr>
          <p:nvPr/>
        </p:nvPicPr>
        <p:blipFill>
          <a:blip r:embed="rId2"/>
          <a:stretch>
            <a:fillRect/>
          </a:stretch>
        </p:blipFill>
        <p:spPr>
          <a:xfrm>
            <a:off x="778790" y="434922"/>
            <a:ext cx="7692970" cy="3983063"/>
          </a:xfrm>
          <a:prstGeom prst="rect">
            <a:avLst/>
          </a:prstGeom>
        </p:spPr>
      </p:pic>
    </p:spTree>
    <p:extLst>
      <p:ext uri="{BB962C8B-B14F-4D97-AF65-F5344CB8AC3E}">
        <p14:creationId xmlns:p14="http://schemas.microsoft.com/office/powerpoint/2010/main" val="239598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E8B9-CBEB-4809-83E0-68E51C179DF0}"/>
              </a:ext>
            </a:extLst>
          </p:cNvPr>
          <p:cNvSpPr>
            <a:spLocks noGrp="1"/>
          </p:cNvSpPr>
          <p:nvPr>
            <p:ph type="title"/>
          </p:nvPr>
        </p:nvSpPr>
        <p:spPr/>
        <p:txBody>
          <a:bodyPr>
            <a:normAutofit fontScale="90000"/>
          </a:bodyPr>
          <a:lstStyle/>
          <a:p>
            <a:r>
              <a:rPr lang="en-US" dirty="0"/>
              <a:t>Train Test Split</a:t>
            </a:r>
          </a:p>
        </p:txBody>
      </p:sp>
      <p:sp>
        <p:nvSpPr>
          <p:cNvPr id="3" name="Text Placeholder 2">
            <a:extLst>
              <a:ext uri="{FF2B5EF4-FFF2-40B4-BE49-F238E27FC236}">
                <a16:creationId xmlns:a16="http://schemas.microsoft.com/office/drawing/2014/main" id="{873DB59A-2E22-4A92-8FDC-1C013FF08410}"/>
              </a:ext>
            </a:extLst>
          </p:cNvPr>
          <p:cNvSpPr>
            <a:spLocks noGrp="1"/>
          </p:cNvSpPr>
          <p:nvPr>
            <p:ph type="body" idx="1"/>
          </p:nvPr>
        </p:nvSpPr>
        <p:spPr>
          <a:xfrm>
            <a:off x="729450" y="1951040"/>
            <a:ext cx="7688700" cy="1336173"/>
          </a:xfrm>
        </p:spPr>
        <p:txBody>
          <a:bodyPr>
            <a:normAutofit lnSpcReduction="10000"/>
          </a:bodyPr>
          <a:lstStyle/>
          <a:p>
            <a:pPr indent="-342900">
              <a:lnSpc>
                <a:spcPct val="100000"/>
              </a:lnSpc>
              <a:buFont typeface="Lato,Sans-Serif"/>
              <a:buChar char="●"/>
            </a:pPr>
            <a:r>
              <a:rPr lang="en" sz="1600" dirty="0">
                <a:solidFill>
                  <a:schemeClr val="bg2"/>
                </a:solidFill>
                <a:cs typeface="Courier New"/>
              </a:rPr>
              <a:t>Since we have a huge dataset we split the data into training and testing dataset.</a:t>
            </a:r>
          </a:p>
          <a:p>
            <a:pPr marL="114300" indent="0">
              <a:lnSpc>
                <a:spcPct val="100000"/>
              </a:lnSpc>
              <a:buNone/>
            </a:pPr>
            <a:endParaRPr lang="en" sz="1600" dirty="0">
              <a:solidFill>
                <a:schemeClr val="bg2"/>
              </a:solidFill>
              <a:cs typeface="Courier New"/>
            </a:endParaRPr>
          </a:p>
          <a:p>
            <a:pPr indent="-342900">
              <a:lnSpc>
                <a:spcPct val="100000"/>
              </a:lnSpc>
              <a:buFont typeface="Arial,Sans-Serif"/>
              <a:buChar char="●"/>
            </a:pPr>
            <a:r>
              <a:rPr lang="en" sz="1600" dirty="0">
                <a:solidFill>
                  <a:schemeClr val="bg2"/>
                </a:solidFill>
                <a:cs typeface="Courier New"/>
              </a:rPr>
              <a:t>Through this, we can </a:t>
            </a:r>
            <a:r>
              <a:rPr lang="en" sz="1600" dirty="0">
                <a:solidFill>
                  <a:schemeClr val="bg2"/>
                </a:solidFill>
                <a:highlight>
                  <a:srgbClr val="FFFFFF"/>
                </a:highlight>
                <a:cs typeface="Courier New"/>
              </a:rPr>
              <a:t>minimize the effects of data  discrepancies and better understand the characteristics of the model by building the recommended system.</a:t>
            </a:r>
            <a:endParaRPr lang="en-US" sz="1600" dirty="0">
              <a:solidFill>
                <a:schemeClr val="bg2"/>
              </a:solidFill>
            </a:endParaRPr>
          </a:p>
        </p:txBody>
      </p:sp>
      <p:sp>
        <p:nvSpPr>
          <p:cNvPr id="4" name="TextBox 3">
            <a:extLst>
              <a:ext uri="{FF2B5EF4-FFF2-40B4-BE49-F238E27FC236}">
                <a16:creationId xmlns:a16="http://schemas.microsoft.com/office/drawing/2014/main" id="{7AD7E3BC-F9F6-4200-B3FF-085F0FCFBDAC}"/>
              </a:ext>
            </a:extLst>
          </p:cNvPr>
          <p:cNvSpPr txBox="1"/>
          <p:nvPr/>
        </p:nvSpPr>
        <p:spPr>
          <a:xfrm>
            <a:off x="986591" y="3473259"/>
            <a:ext cx="776015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AD42FF"/>
                </a:solidFill>
              </a:rPr>
              <a:t>import</a:t>
            </a:r>
            <a:r>
              <a:rPr lang="en-US" dirty="0">
                <a:solidFill>
                  <a:srgbClr val="7030A0"/>
                </a:solidFill>
              </a:rPr>
              <a:t> </a:t>
            </a:r>
            <a:r>
              <a:rPr lang="en-US" dirty="0" err="1"/>
              <a:t>sklearn</a:t>
            </a:r>
          </a:p>
          <a:p>
            <a:r>
              <a:rPr lang="en-US" dirty="0">
                <a:solidFill>
                  <a:srgbClr val="AD42FF"/>
                </a:solidFill>
              </a:rPr>
              <a:t>from</a:t>
            </a:r>
            <a:r>
              <a:rPr lang="en-US" dirty="0"/>
              <a:t> </a:t>
            </a:r>
            <a:r>
              <a:rPr lang="en-US" dirty="0" err="1"/>
              <a:t>sklearn.model_selection</a:t>
            </a:r>
            <a:r>
              <a:rPr lang="en-US" dirty="0"/>
              <a:t> </a:t>
            </a:r>
            <a:r>
              <a:rPr lang="en-US" dirty="0">
                <a:solidFill>
                  <a:srgbClr val="AD42FF"/>
                </a:solidFill>
              </a:rPr>
              <a:t>import</a:t>
            </a:r>
            <a:r>
              <a:rPr lang="en-US" dirty="0"/>
              <a:t> </a:t>
            </a:r>
            <a:r>
              <a:rPr lang="en-US" dirty="0" err="1"/>
              <a:t>train_test_split</a:t>
            </a:r>
            <a:r>
              <a:rPr lang="en-US" dirty="0"/>
              <a:t> </a:t>
            </a:r>
          </a:p>
          <a:p>
            <a:r>
              <a:rPr lang="en-US" dirty="0" err="1"/>
              <a:t>train_data</a:t>
            </a:r>
            <a:r>
              <a:rPr lang="en-US" dirty="0"/>
              <a:t>, </a:t>
            </a:r>
            <a:r>
              <a:rPr lang="en-US" dirty="0" err="1"/>
              <a:t>test_data</a:t>
            </a:r>
            <a:r>
              <a:rPr lang="en-US" dirty="0"/>
              <a:t> = </a:t>
            </a:r>
            <a:r>
              <a:rPr lang="en-US" dirty="0" err="1"/>
              <a:t>train_test_split</a:t>
            </a:r>
            <a:r>
              <a:rPr lang="en-US" dirty="0"/>
              <a:t>(combined, </a:t>
            </a:r>
            <a:r>
              <a:rPr lang="en-US" dirty="0" err="1"/>
              <a:t>test_size</a:t>
            </a:r>
            <a:r>
              <a:rPr lang="en-US" dirty="0"/>
              <a:t> = </a:t>
            </a:r>
            <a:r>
              <a:rPr lang="en-US" dirty="0">
                <a:solidFill>
                  <a:schemeClr val="accent4">
                    <a:lumMod val="50000"/>
                  </a:schemeClr>
                </a:solidFill>
              </a:rPr>
              <a:t>0.20</a:t>
            </a:r>
            <a:r>
              <a:rPr lang="en-US" dirty="0"/>
              <a:t>, </a:t>
            </a:r>
            <a:r>
              <a:rPr lang="en-US" dirty="0" err="1"/>
              <a:t>random_state</a:t>
            </a:r>
            <a:r>
              <a:rPr lang="en-US" dirty="0"/>
              <a:t>=</a:t>
            </a:r>
            <a:r>
              <a:rPr lang="en-US" dirty="0">
                <a:solidFill>
                  <a:schemeClr val="accent4">
                    <a:lumMod val="50000"/>
                  </a:schemeClr>
                </a:solidFill>
              </a:rPr>
              <a:t>0</a:t>
            </a:r>
            <a:r>
              <a:rPr lang="en-US" dirty="0"/>
              <a:t>)</a:t>
            </a:r>
            <a:endParaRPr lang="en-US"/>
          </a:p>
          <a:p>
            <a:endParaRPr lang="en-US" dirty="0">
              <a:solidFill>
                <a:srgbClr val="FFFFFF"/>
              </a:solidFill>
            </a:endParaRPr>
          </a:p>
        </p:txBody>
      </p:sp>
    </p:spTree>
    <p:extLst>
      <p:ext uri="{BB962C8B-B14F-4D97-AF65-F5344CB8AC3E}">
        <p14:creationId xmlns:p14="http://schemas.microsoft.com/office/powerpoint/2010/main" val="274524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BC5B-3A00-4BE6-9768-C684A568C957}"/>
              </a:ext>
            </a:extLst>
          </p:cNvPr>
          <p:cNvSpPr>
            <a:spLocks noGrp="1"/>
          </p:cNvSpPr>
          <p:nvPr>
            <p:ph type="title"/>
          </p:nvPr>
        </p:nvSpPr>
        <p:spPr/>
        <p:txBody>
          <a:bodyPr>
            <a:normAutofit fontScale="90000"/>
          </a:bodyPr>
          <a:lstStyle/>
          <a:p>
            <a:r>
              <a:rPr lang="en-US" dirty="0"/>
              <a:t>Python Code for Creating a Popularity Recommendation Engine</a:t>
            </a:r>
          </a:p>
        </p:txBody>
      </p:sp>
      <p:sp>
        <p:nvSpPr>
          <p:cNvPr id="3" name="TextBox 2">
            <a:extLst>
              <a:ext uri="{FF2B5EF4-FFF2-40B4-BE49-F238E27FC236}">
                <a16:creationId xmlns:a16="http://schemas.microsoft.com/office/drawing/2014/main" id="{02BBF731-0788-41AE-89CA-5F2788AB76C2}"/>
              </a:ext>
            </a:extLst>
          </p:cNvPr>
          <p:cNvSpPr txBox="1"/>
          <p:nvPr/>
        </p:nvSpPr>
        <p:spPr>
          <a:xfrm>
            <a:off x="824593" y="2351313"/>
            <a:ext cx="773974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solidFill>
                <a:schemeClr val="accent4">
                  <a:lumMod val="50000"/>
                </a:schemeClr>
              </a:solidFill>
            </a:endParaRPr>
          </a:p>
          <a:p>
            <a:pPr algn="l"/>
            <a:endParaRPr lang="en-US" sz="1100" dirty="0"/>
          </a:p>
          <a:p>
            <a:endParaRPr lang="en-US" sz="1100" dirty="0"/>
          </a:p>
          <a:p>
            <a:endParaRPr lang="en-US" dirty="0"/>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1B029C9F-7971-4E86-AFAE-673A2D05A7E6}"/>
              </a:ext>
            </a:extLst>
          </p:cNvPr>
          <p:cNvPicPr>
            <a:picLocks noChangeAspect="1"/>
          </p:cNvPicPr>
          <p:nvPr/>
        </p:nvPicPr>
        <p:blipFill>
          <a:blip r:embed="rId2"/>
          <a:stretch>
            <a:fillRect/>
          </a:stretch>
        </p:blipFill>
        <p:spPr>
          <a:xfrm>
            <a:off x="827222" y="2157233"/>
            <a:ext cx="7131157" cy="2446668"/>
          </a:xfrm>
          <a:prstGeom prst="rect">
            <a:avLst/>
          </a:prstGeom>
        </p:spPr>
      </p:pic>
    </p:spTree>
    <p:extLst>
      <p:ext uri="{BB962C8B-B14F-4D97-AF65-F5344CB8AC3E}">
        <p14:creationId xmlns:p14="http://schemas.microsoft.com/office/powerpoint/2010/main" val="100130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DE6312-D5CB-4932-8E5B-E60E20290D11}"/>
              </a:ext>
            </a:extLst>
          </p:cNvPr>
          <p:cNvSpPr txBox="1"/>
          <p:nvPr/>
        </p:nvSpPr>
        <p:spPr>
          <a:xfrm>
            <a:off x="702130" y="253093"/>
            <a:ext cx="82867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endParaRPr lang="en-US" sz="1300" dirty="0"/>
          </a:p>
          <a:p>
            <a:pPr algn="l"/>
            <a:endParaRPr lang="en-US" sz="1300" dirty="0"/>
          </a:p>
        </p:txBody>
      </p:sp>
      <p:pic>
        <p:nvPicPr>
          <p:cNvPr id="3" name="Picture 3" descr="Text&#10;&#10;Description automatically generated">
            <a:extLst>
              <a:ext uri="{FF2B5EF4-FFF2-40B4-BE49-F238E27FC236}">
                <a16:creationId xmlns:a16="http://schemas.microsoft.com/office/drawing/2014/main" id="{FCAEE4FA-FC47-42C4-8EE6-B65FC158F28F}"/>
              </a:ext>
            </a:extLst>
          </p:cNvPr>
          <p:cNvPicPr>
            <a:picLocks noChangeAspect="1"/>
          </p:cNvPicPr>
          <p:nvPr/>
        </p:nvPicPr>
        <p:blipFill>
          <a:blip r:embed="rId2"/>
          <a:stretch>
            <a:fillRect/>
          </a:stretch>
        </p:blipFill>
        <p:spPr>
          <a:xfrm>
            <a:off x="255723" y="256311"/>
            <a:ext cx="8564749" cy="4563072"/>
          </a:xfrm>
          <a:prstGeom prst="rect">
            <a:avLst/>
          </a:prstGeom>
        </p:spPr>
      </p:pic>
    </p:spTree>
    <p:extLst>
      <p:ext uri="{BB962C8B-B14F-4D97-AF65-F5344CB8AC3E}">
        <p14:creationId xmlns:p14="http://schemas.microsoft.com/office/powerpoint/2010/main" val="152420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FCBE1C-E9B5-4003-83AF-A147CF1DC016}"/>
              </a:ext>
            </a:extLst>
          </p:cNvPr>
          <p:cNvSpPr txBox="1"/>
          <p:nvPr/>
        </p:nvSpPr>
        <p:spPr>
          <a:xfrm>
            <a:off x="530679" y="310243"/>
            <a:ext cx="816428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p>
          <a:p>
            <a:endParaRPr lang="en-US" dirty="0">
              <a:solidFill>
                <a:schemeClr val="accent4">
                  <a:lumMod val="50000"/>
                </a:schemeClr>
              </a:solidFill>
            </a:endParaRPr>
          </a:p>
          <a:p>
            <a:pPr algn="l"/>
            <a:endParaRPr lang="en-US" dirty="0"/>
          </a:p>
        </p:txBody>
      </p:sp>
      <p:pic>
        <p:nvPicPr>
          <p:cNvPr id="4" name="Picture 4" descr="Graphical user interface, text&#10;&#10;Description automatically generated">
            <a:extLst>
              <a:ext uri="{FF2B5EF4-FFF2-40B4-BE49-F238E27FC236}">
                <a16:creationId xmlns:a16="http://schemas.microsoft.com/office/drawing/2014/main" id="{BEE26FEC-0BAB-4519-BFE0-59FF339F173D}"/>
              </a:ext>
            </a:extLst>
          </p:cNvPr>
          <p:cNvPicPr>
            <a:picLocks noChangeAspect="1"/>
          </p:cNvPicPr>
          <p:nvPr/>
        </p:nvPicPr>
        <p:blipFill>
          <a:blip r:embed="rId2"/>
          <a:stretch>
            <a:fillRect/>
          </a:stretch>
        </p:blipFill>
        <p:spPr>
          <a:xfrm>
            <a:off x="362273" y="371228"/>
            <a:ext cx="8409767" cy="4391355"/>
          </a:xfrm>
          <a:prstGeom prst="rect">
            <a:avLst/>
          </a:prstGeom>
        </p:spPr>
      </p:pic>
    </p:spTree>
    <p:extLst>
      <p:ext uri="{BB962C8B-B14F-4D97-AF65-F5344CB8AC3E}">
        <p14:creationId xmlns:p14="http://schemas.microsoft.com/office/powerpoint/2010/main" val="67364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345672-3ACF-45DA-B76C-D3467721671D}"/>
              </a:ext>
            </a:extLst>
          </p:cNvPr>
          <p:cNvSpPr txBox="1"/>
          <p:nvPr/>
        </p:nvSpPr>
        <p:spPr>
          <a:xfrm>
            <a:off x="1279164" y="816844"/>
            <a:ext cx="680901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After creating a popularity recommendation engine we need to recommend it to the users.</a:t>
            </a:r>
          </a:p>
        </p:txBody>
      </p:sp>
      <p:pic>
        <p:nvPicPr>
          <p:cNvPr id="3" name="Picture 3" descr="Graphical user interface, text, application, Word&#10;&#10;Description automatically generated">
            <a:extLst>
              <a:ext uri="{FF2B5EF4-FFF2-40B4-BE49-F238E27FC236}">
                <a16:creationId xmlns:a16="http://schemas.microsoft.com/office/drawing/2014/main" id="{79CD2397-8908-4615-880F-8B51E14DF821}"/>
              </a:ext>
            </a:extLst>
          </p:cNvPr>
          <p:cNvPicPr>
            <a:picLocks noChangeAspect="1"/>
          </p:cNvPicPr>
          <p:nvPr/>
        </p:nvPicPr>
        <p:blipFill>
          <a:blip r:embed="rId2"/>
          <a:stretch>
            <a:fillRect/>
          </a:stretch>
        </p:blipFill>
        <p:spPr>
          <a:xfrm>
            <a:off x="1127502" y="1746787"/>
            <a:ext cx="7315199" cy="1572437"/>
          </a:xfrm>
          <a:prstGeom prst="rect">
            <a:avLst/>
          </a:prstGeom>
        </p:spPr>
      </p:pic>
      <p:sp>
        <p:nvSpPr>
          <p:cNvPr id="4" name="TextBox 3">
            <a:extLst>
              <a:ext uri="{FF2B5EF4-FFF2-40B4-BE49-F238E27FC236}">
                <a16:creationId xmlns:a16="http://schemas.microsoft.com/office/drawing/2014/main" id="{2057779B-6709-4DCD-A0AC-9F4486AB066B}"/>
              </a:ext>
            </a:extLst>
          </p:cNvPr>
          <p:cNvSpPr txBox="1"/>
          <p:nvPr/>
        </p:nvSpPr>
        <p:spPr>
          <a:xfrm>
            <a:off x="1359977" y="3708939"/>
            <a:ext cx="68405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Here we recommended top 15 most popular songs in the given dataset to the user of index 10.</a:t>
            </a:r>
          </a:p>
        </p:txBody>
      </p:sp>
    </p:spTree>
    <p:extLst>
      <p:ext uri="{BB962C8B-B14F-4D97-AF65-F5344CB8AC3E}">
        <p14:creationId xmlns:p14="http://schemas.microsoft.com/office/powerpoint/2010/main" val="4209790910"/>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348</Words>
  <Application>Microsoft Office PowerPoint</Application>
  <PresentationFormat>On-screen Show (16:9)</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Streamline</vt:lpstr>
      <vt:lpstr>Popularity Recommendation System</vt:lpstr>
      <vt:lpstr>Introduction</vt:lpstr>
      <vt:lpstr>PowerPoint Presentation</vt:lpstr>
      <vt:lpstr>PowerPoint Presentation</vt:lpstr>
      <vt:lpstr>Train Test Split</vt:lpstr>
      <vt:lpstr>Python Code for Creating a Popularity Recommendation Engine</vt:lpstr>
      <vt:lpstr>PowerPoint Presentation</vt:lpstr>
      <vt:lpstr>PowerPoint Presentation</vt:lpstr>
      <vt:lpstr>PowerPoint Presentation</vt:lpstr>
      <vt:lpstr>PowerPoint Presentation</vt:lpstr>
      <vt:lpstr>Cold Start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SVD Recommendation System</dc:title>
  <dc:creator>Mayur</dc:creator>
  <cp:lastModifiedBy>Mayur</cp:lastModifiedBy>
  <cp:revision>378</cp:revision>
  <dcterms:modified xsi:type="dcterms:W3CDTF">2021-06-24T12:53:12Z</dcterms:modified>
</cp:coreProperties>
</file>