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1032" r:id="rId2"/>
    <p:sldId id="1022" r:id="rId3"/>
  </p:sldIdLst>
  <p:sldSz cx="9906000" cy="6858000" type="A4"/>
  <p:notesSz cx="6669088" cy="9926638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2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ris Milašinović" initials="BM" lastIdx="2" clrIdx="0">
    <p:extLst/>
  </p:cmAuthor>
  <p:cmAuthor id="2" name="Mario Kusek" initials="" lastIdx="3" clrIdx="1"/>
  <p:cmAuthor id="3" name="kpripuzic" initials="kp" lastIdx="2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8F8F8"/>
    <a:srgbClr val="969696"/>
    <a:srgbClr val="FFFF00"/>
    <a:srgbClr val="FF0000"/>
    <a:srgbClr val="008000"/>
    <a:srgbClr val="000099"/>
    <a:srgbClr val="FFCC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Srednji stil 2 - Isticanj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Svijetli stil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46F890A9-2807-4EBB-B81D-B2AA78EC7F39}" styleName="Tamni stil 2 - Isticanje 5/Isticanj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45" autoAdjust="0"/>
    <p:restoredTop sz="88079" autoAdjust="0"/>
  </p:normalViewPr>
  <p:slideViewPr>
    <p:cSldViewPr snapToGrid="0">
      <p:cViewPr varScale="1">
        <p:scale>
          <a:sx n="114" d="100"/>
          <a:sy n="114" d="100"/>
        </p:scale>
        <p:origin x="1776" y="1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-2358" y="-108"/>
      </p:cViewPr>
      <p:guideLst>
        <p:guide orient="horz" pos="3102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6" name="Rectangle 8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7" name="Rectangle 9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8" name="Rectangle 10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6E32C488-F6CC-41E4-B563-88CA9756ABB9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047561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>
            <a:lvl1pPr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>
            <a:lvl1pPr algn="r"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747713"/>
            <a:ext cx="5367338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b" anchorCtr="0" compatLnSpc="1">
            <a:prstTxWarp prst="textNoShape">
              <a:avLst/>
            </a:prstTxWarp>
          </a:bodyPr>
          <a:lstStyle>
            <a:lvl1pPr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b" anchorCtr="0" compatLnSpc="1">
            <a:prstTxWarp prst="textNoShape">
              <a:avLst/>
            </a:prstTxWarp>
          </a:bodyPr>
          <a:lstStyle>
            <a:lvl1pPr algn="r"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8E4579FB-2A38-4991-9D28-7263C0E49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63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Izbačen je treći primjer u kojem su bili </a:t>
            </a:r>
            <a:r>
              <a:rPr lang="hr-HR" dirty="0" err="1"/>
              <a:t>override</a:t>
            </a:r>
            <a:r>
              <a:rPr lang="hr-HR" dirty="0"/>
              <a:t> </a:t>
            </a:r>
            <a:r>
              <a:rPr lang="hr-HR" dirty="0" err="1"/>
              <a:t>toString</a:t>
            </a:r>
            <a:r>
              <a:rPr lang="hr-HR" dirty="0"/>
              <a:t> i </a:t>
            </a:r>
            <a:r>
              <a:rPr lang="hr-HR" dirty="0" err="1"/>
              <a:t>equals</a:t>
            </a:r>
            <a:r>
              <a:rPr lang="hr-HR" dirty="0"/>
              <a:t>, jer ćemo to raditi u</a:t>
            </a:r>
            <a:r>
              <a:rPr lang="hr-HR" baseline="0" dirty="0"/>
              <a:t> sljedećim predavanjima, a bez toga ova predavanja stanu u 2h.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38085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3"/>
          <p:cNvSpPr>
            <a:spLocks noChangeArrowheads="1"/>
          </p:cNvSpPr>
          <p:nvPr userDrawn="1"/>
        </p:nvSpPr>
        <p:spPr bwMode="auto">
          <a:xfrm>
            <a:off x="179388" y="5661025"/>
            <a:ext cx="8424862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SzPct val="75000"/>
              <a:buFont typeface="Monotype Sorts" pitchFamily="2" charset="2"/>
              <a:buNone/>
              <a:defRPr/>
            </a:pPr>
            <a:endParaRPr lang="en-GB" sz="2800" b="0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  <p:sp>
        <p:nvSpPr>
          <p:cNvPr id="5" name="Line 1035"/>
          <p:cNvSpPr>
            <a:spLocks noChangeShapeType="1"/>
          </p:cNvSpPr>
          <p:nvPr userDrawn="1"/>
        </p:nvSpPr>
        <p:spPr bwMode="auto">
          <a:xfrm flipH="1" flipV="1">
            <a:off x="2627313" y="260350"/>
            <a:ext cx="0" cy="626427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" name="Object 1037"/>
          <p:cNvGraphicFramePr>
            <a:graphicFrameLocks noChangeAspect="1"/>
          </p:cNvGraphicFramePr>
          <p:nvPr/>
        </p:nvGraphicFramePr>
        <p:xfrm>
          <a:off x="1023938" y="333375"/>
          <a:ext cx="617537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5" name="Picture" r:id="rId3" imgW="708104" imgH="1156204" progId="Word.Picture.8">
                  <p:embed/>
                </p:oleObj>
              </mc:Choice>
              <mc:Fallback>
                <p:oleObj name="Picture" r:id="rId3" imgW="708104" imgH="1156204" progId="Word.Picture.8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333375"/>
                        <a:ext cx="617537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916238" y="3886200"/>
            <a:ext cx="5565775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04206" name="Rectangle 1038"/>
          <p:cNvSpPr>
            <a:spLocks noGrp="1" noChangeArrowheads="1"/>
          </p:cNvSpPr>
          <p:nvPr>
            <p:ph type="ctrTitle"/>
          </p:nvPr>
        </p:nvSpPr>
        <p:spPr>
          <a:xfrm>
            <a:off x="2914650" y="1916113"/>
            <a:ext cx="5978525" cy="1503362"/>
          </a:xfrm>
        </p:spPr>
        <p:txBody>
          <a:bodyPr lIns="91440" tIns="45720" rIns="91440" bIns="45720" anchor="ctr"/>
          <a:lstStyle>
            <a:lvl1pPr>
              <a:defRPr sz="40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7" name="Rectangle 1045"/>
          <p:cNvSpPr>
            <a:spLocks noGrp="1" noChangeArrowheads="1"/>
          </p:cNvSpPr>
          <p:nvPr>
            <p:ph type="dt" sz="half" idx="10"/>
          </p:nvPr>
        </p:nvSpPr>
        <p:spPr>
          <a:xfrm>
            <a:off x="200025" y="6308725"/>
            <a:ext cx="2311400" cy="217488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38B5724C-BAE8-44F9-B360-F9F69EA2F085}" type="datetime1">
              <a:rPr lang="hr-HR" smtClean="0"/>
              <a:t>23.5.2019.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programiranje, FER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41631-DE6F-4A6A-AD54-F7E06E714AD8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8D5EA-B58E-459C-9F41-CF4E77F0E378}" type="datetime1">
              <a:rPr lang="hr-HR" smtClean="0"/>
              <a:t>23.5.2019.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0"/>
            <a:ext cx="2339975" cy="6308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0"/>
            <a:ext cx="6867525" cy="6308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programiranje, FER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FB565-D690-48D2-B579-B7B96B49F543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EBECA-3C6E-4A14-9C72-579BD1E2876A}" type="datetime1">
              <a:rPr lang="hr-HR" smtClean="0"/>
              <a:t>23.5.2019.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73050" y="981075"/>
            <a:ext cx="9359900" cy="5327650"/>
          </a:xfrm>
        </p:spPr>
        <p:txBody>
          <a:bodyPr/>
          <a:lstStyle/>
          <a:p>
            <a:pPr lvl="0"/>
            <a:endParaRPr lang="hr-HR" noProof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programiranje, FER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02904-A816-4F40-A955-83BEF0C46C21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66D69-BF6E-4AFE-9E22-614F1F208D68}" type="datetime1">
              <a:rPr lang="hr-HR" smtClean="0"/>
              <a:t>23.5.2019.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programiranje, FER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973AC-AB6C-4FEF-862E-8DA07D7E6006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83C5D-1AC5-4FCF-8571-369EFEF2F84F}" type="datetime1">
              <a:rPr lang="hr-HR" smtClean="0"/>
              <a:t>23.5.2019.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/>
          <a:p>
            <a:pPr lvl="0"/>
            <a:endParaRPr lang="hr-HR" noProof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programiranje, FER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D649E-7E40-4794-A883-6C2DA9AD11A9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ED367-AFE4-4E3D-8937-8A1C93FE7CF3}" type="datetime1">
              <a:rPr lang="hr-HR" smtClean="0"/>
              <a:t>23.5.2019.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programiranje, FER</a:t>
            </a:r>
            <a:endParaRPr lang="hr-HR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6B10F-218B-4520-AB18-944CCA0FA14B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13DD2-BE87-4484-AD27-48BDED153102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programiranje, FER</a:t>
            </a:r>
            <a:endParaRPr lang="hr-HR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1631-562A-409F-A7E4-527DCC7EC28C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F5CB6-FFB7-4175-8189-90307767D8DD}" type="datetime1">
              <a:rPr lang="hr-HR" smtClean="0"/>
              <a:t>23.5.2019.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programiranje, FER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FA6D3-D19D-46DB-AAD5-1F8D4A92F309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729B0-B000-4F7F-8047-CB51AE4C3093}" type="datetime1">
              <a:rPr lang="hr-HR" smtClean="0"/>
              <a:t>23.5.2019.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programiranje, FER</a:t>
            </a:r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708D0-100F-41D5-AE69-F953EB3E2473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D0EC3-95D8-418A-85AB-D7C4F8A45146}" type="datetime1">
              <a:rPr lang="hr-HR" smtClean="0"/>
              <a:t>23.5.2019.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programiranje, FER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D3D24-8494-4AB5-84CF-2DBCCB4837AF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67510-1C92-4B3B-9F7E-09BDA28889BF}" type="datetime1">
              <a:rPr lang="hr-HR" smtClean="0"/>
              <a:t>23.5.2019.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programiranje, FER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39A8D-DB18-42FC-B341-AB1D10037EEF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A50D6-5484-4B3D-A4FE-4084D46D6B32}" type="datetime1">
              <a:rPr lang="hr-HR" smtClean="0"/>
              <a:t>23.5.2019.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programiranje, FER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AF9B9-8F58-4DC9-9C42-E2CFD4A4FFB3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D784C-EB8C-4705-B67B-1602F2DB79A4}" type="datetime1">
              <a:rPr lang="hr-HR" smtClean="0"/>
              <a:t>23.5.2019.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programiranje, FER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206D8-1DDB-4710-A5FF-2370693A73B7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7A9D6-B18C-4860-885C-CC0EAB26AD48}" type="datetime1">
              <a:rPr lang="hr-HR" smtClean="0"/>
              <a:t>23.5.2019.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288463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981075"/>
            <a:ext cx="935990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8" name="Line 10"/>
          <p:cNvSpPr>
            <a:spLocks noChangeShapeType="1"/>
          </p:cNvSpPr>
          <p:nvPr userDrawn="1"/>
        </p:nvSpPr>
        <p:spPr bwMode="auto">
          <a:xfrm>
            <a:off x="0" y="692150"/>
            <a:ext cx="956151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29" name="Line 11"/>
          <p:cNvSpPr>
            <a:spLocks noChangeShapeType="1"/>
          </p:cNvSpPr>
          <p:nvPr userDrawn="1"/>
        </p:nvSpPr>
        <p:spPr bwMode="auto">
          <a:xfrm>
            <a:off x="128588" y="6453188"/>
            <a:ext cx="956151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3050" y="6524625"/>
            <a:ext cx="34559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hr-HR"/>
              <a:t>Objektno orijentirano programiranje, FER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24625"/>
            <a:ext cx="253365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latin typeface="+mn-lt"/>
              </a:defRPr>
            </a:lvl1pPr>
          </a:lstStyle>
          <a:p>
            <a:pPr>
              <a:defRPr/>
            </a:pPr>
            <a:fld id="{5A328935-82BC-41AD-B627-07668B7BC109}" type="slidenum">
              <a:rPr lang="hr-HR"/>
              <a:pPr>
                <a:defRPr/>
              </a:pPr>
              <a:t>‹#›</a:t>
            </a:fld>
            <a:r>
              <a:rPr lang="hr-HR"/>
              <a:t> / 38</a:t>
            </a:r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16375" y="6524625"/>
            <a:ext cx="23114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200" b="0">
                <a:latin typeface="+mn-lt"/>
              </a:defRPr>
            </a:lvl1pPr>
          </a:lstStyle>
          <a:p>
            <a:pPr>
              <a:defRPr/>
            </a:pPr>
            <a:fld id="{A8E9A987-9CF0-4FC9-A136-BBE5986BAC5D}" type="datetime1">
              <a:rPr lang="hr-HR" smtClean="0"/>
              <a:t>23.5.2019.</a:t>
            </a:fld>
            <a:endParaRPr lang="hr-H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556" r:id="rId1"/>
    <p:sldLayoutId id="2147484557" r:id="rId2"/>
    <p:sldLayoutId id="2147484544" r:id="rId3"/>
    <p:sldLayoutId id="2147484545" r:id="rId4"/>
    <p:sldLayoutId id="2147484546" r:id="rId5"/>
    <p:sldLayoutId id="2147484547" r:id="rId6"/>
    <p:sldLayoutId id="2147484548" r:id="rId7"/>
    <p:sldLayoutId id="2147484549" r:id="rId8"/>
    <p:sldLayoutId id="2147484550" r:id="rId9"/>
    <p:sldLayoutId id="2147484551" r:id="rId10"/>
    <p:sldLayoutId id="2147484552" r:id="rId11"/>
    <p:sldLayoutId id="2147484553" r:id="rId12"/>
    <p:sldLayoutId id="2147484554" r:id="rId13"/>
    <p:sldLayoutId id="2147484555" r:id="rId14"/>
  </p:sldLayoutIdLst>
  <p:transition>
    <p:wip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/>
          <a:ea typeface="+mj-ea"/>
          <a:cs typeface="Arial Narrow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n"/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/>
          <a:ea typeface="+mn-ea"/>
          <a:cs typeface="Arial Narrow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itchFamily="2" charset="2"/>
        <a:buChar char="l"/>
        <a:defRPr kumimoji="1" sz="2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/>
          <a:cs typeface="Arial Narrow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Char char="–"/>
        <a:defRPr kumimoji="1"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/>
          <a:cs typeface="Arial Narrow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 2. </a:t>
            </a:r>
            <a:r>
              <a:rPr lang="hr-HR" dirty="0" err="1"/>
              <a:t>Enkapsulacija</a:t>
            </a:r>
            <a:r>
              <a:rPr lang="hr-HR" dirty="0"/>
              <a:t> </a:t>
            </a:r>
            <a:r>
              <a:rPr lang="hr-HR" i="1" dirty="0"/>
              <a:t>Studenta</a:t>
            </a:r>
            <a:r>
              <a:rPr lang="hr-HR" dirty="0"/>
              <a:t> (1)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broj ocjena i polje ocjena su implementacijski detalj i njih treba </a:t>
            </a:r>
            <a:r>
              <a:rPr lang="hr-HR" dirty="0">
                <a:latin typeface="Arial Narrow"/>
                <a:cs typeface="Arial Narrow"/>
              </a:rPr>
              <a:t>s</a:t>
            </a:r>
            <a:r>
              <a:rPr lang="ta-IN" dirty="0">
                <a:latin typeface="Arial Narrow"/>
                <a:cs typeface="Arial Narrow"/>
              </a:rPr>
              <a:t>a</a:t>
            </a:r>
            <a:r>
              <a:rPr lang="hr-HR" dirty="0">
                <a:latin typeface="Arial Narrow"/>
                <a:cs typeface="Arial Narrow"/>
              </a:rPr>
              <a:t>kriti</a:t>
            </a:r>
            <a:r>
              <a:rPr lang="hr-HR" dirty="0"/>
              <a:t> od javnosti postavljanjem modifikatora 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r>
              <a:rPr lang="hr-HR" dirty="0"/>
              <a:t>ime, prezime i </a:t>
            </a:r>
            <a:r>
              <a:rPr lang="hr-HR" dirty="0" err="1"/>
              <a:t>jmbag</a:t>
            </a:r>
            <a:r>
              <a:rPr lang="hr-HR" dirty="0"/>
              <a:t> su podaci koji trebaju biti dostupni vanjskom klijentu i za čitanje i za pisanje</a:t>
            </a:r>
          </a:p>
          <a:p>
            <a:r>
              <a:rPr lang="hr-HR" dirty="0"/>
              <a:t>uobičajeno je varijable postaviti da su privatne, a za dohvat i postavljanje njihovi vrijednosti napisati posebne metode</a:t>
            </a:r>
          </a:p>
          <a:p>
            <a:pPr lvl="1"/>
            <a:r>
              <a:rPr lang="hr-HR" dirty="0"/>
              <a:t>tzv.</a:t>
            </a:r>
            <a:r>
              <a:rPr lang="hr-HR" i="1" dirty="0"/>
              <a:t> </a:t>
            </a:r>
            <a:r>
              <a:rPr lang="hr-HR" i="1" dirty="0">
                <a:latin typeface="Arial Narrow"/>
                <a:cs typeface="Arial Narrow"/>
              </a:rPr>
              <a:t>get</a:t>
            </a:r>
            <a:r>
              <a:rPr lang="ta-IN" i="1" dirty="0">
                <a:latin typeface="Arial Narrow"/>
                <a:cs typeface="Arial Narrow"/>
              </a:rPr>
              <a:t>t</a:t>
            </a:r>
            <a:r>
              <a:rPr lang="hr-HR" i="1" dirty="0">
                <a:latin typeface="Arial Narrow"/>
                <a:cs typeface="Arial Narrow"/>
              </a:rPr>
              <a:t>eri</a:t>
            </a:r>
            <a:r>
              <a:rPr lang="hr-HR" dirty="0">
                <a:latin typeface="Arial Narrow"/>
                <a:cs typeface="Arial Narrow"/>
              </a:rPr>
              <a:t> i </a:t>
            </a:r>
            <a:r>
              <a:rPr lang="hr-HR" i="1" dirty="0">
                <a:latin typeface="Arial Narrow"/>
                <a:cs typeface="Arial Narrow"/>
              </a:rPr>
              <a:t>set</a:t>
            </a:r>
            <a:r>
              <a:rPr lang="ta-IN" i="1" dirty="0">
                <a:latin typeface="Arial Narrow"/>
                <a:cs typeface="Arial Narrow"/>
              </a:rPr>
              <a:t>t</a:t>
            </a:r>
            <a:r>
              <a:rPr lang="hr-HR" i="1" dirty="0">
                <a:latin typeface="Arial Narrow"/>
                <a:cs typeface="Arial Narrow"/>
              </a:rPr>
              <a:t>eri</a:t>
            </a:r>
            <a:endParaRPr lang="ta-IN" i="1" dirty="0">
              <a:latin typeface="Arial Narrow"/>
              <a:cs typeface="Arial Narrow"/>
            </a:endParaRPr>
          </a:p>
          <a:p>
            <a:pPr lvl="1"/>
            <a:r>
              <a:rPr lang="ta-IN" dirty="0">
                <a:latin typeface="Arial Narrow"/>
                <a:cs typeface="Arial Narrow"/>
              </a:rPr>
              <a:t>kombinaciju privatne varijable i </a:t>
            </a:r>
            <a:r>
              <a:rPr lang="ta-IN" i="1" dirty="0">
                <a:latin typeface="Arial Narrow"/>
                <a:cs typeface="Arial Narrow"/>
              </a:rPr>
              <a:t>gettera</a:t>
            </a:r>
            <a:r>
              <a:rPr lang="ta-IN" dirty="0">
                <a:latin typeface="Arial Narrow"/>
                <a:cs typeface="Arial Narrow"/>
              </a:rPr>
              <a:t> i </a:t>
            </a:r>
            <a:r>
              <a:rPr lang="ta-IN" i="1" dirty="0">
                <a:latin typeface="Arial Narrow"/>
                <a:cs typeface="Arial Narrow"/>
              </a:rPr>
              <a:t>settera</a:t>
            </a:r>
            <a:r>
              <a:rPr lang="ta-IN" dirty="0">
                <a:latin typeface="Arial Narrow"/>
                <a:cs typeface="Arial Narrow"/>
              </a:rPr>
              <a:t> nazivamo svojstvo (engl. property)</a:t>
            </a:r>
            <a:endParaRPr lang="hr-HR" dirty="0">
              <a:latin typeface="Arial Narrow"/>
              <a:cs typeface="Arial Narrow"/>
            </a:endParaRPr>
          </a:p>
          <a:p>
            <a:pPr lvl="1"/>
            <a:r>
              <a:rPr lang="hr-HR" dirty="0"/>
              <a:t>po potrebi moguće je napraviti dodatnu kontrolu ulazne vrijednosti (npr. provjeru ispravnosti JMBAG-a)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E6B10F-218B-4520-AB18-944CCA0FA14B}" type="slidenum">
              <a:rPr lang="hr-HR" smtClean="0"/>
              <a:pPr>
                <a:defRPr/>
              </a:pPr>
              <a:t>1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Objektno orijentirano programiranje, FER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78891470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736" name="Picture 1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064" y="1523499"/>
            <a:ext cx="5936609" cy="489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131763"/>
            <a:ext cx="7862888" cy="5826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hr-HR" dirty="0">
                <a:ea typeface="ＭＳ Ｐゴシック" pitchFamily="34" charset="-128"/>
              </a:rPr>
              <a:t>UML-ov Dijagram klasa (engl. </a:t>
            </a:r>
            <a:r>
              <a:rPr lang="hr-HR" i="1" dirty="0">
                <a:ea typeface="ＭＳ Ｐゴシック" pitchFamily="34" charset="-128"/>
              </a:rPr>
              <a:t>class diagram</a:t>
            </a:r>
            <a:r>
              <a:rPr lang="hr-HR" dirty="0">
                <a:ea typeface="ＭＳ Ｐゴシック" pitchFamily="34" charset="-128"/>
              </a:rPr>
              <a:t>)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9628" y="863648"/>
            <a:ext cx="8946356" cy="54292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75"/>
              </a:spcBef>
            </a:pPr>
            <a:r>
              <a:rPr lang="hr-HR" sz="2400" dirty="0">
                <a:ea typeface="ＭＳ Ｐゴシック" pitchFamily="34" charset="-128"/>
              </a:rPr>
              <a:t>opisuje klase objekata u sustavu te statičke relacije između njih</a:t>
            </a:r>
          </a:p>
          <a:p>
            <a:pPr lvl="1">
              <a:spcBef>
                <a:spcPts val="75"/>
              </a:spcBef>
            </a:pPr>
            <a:r>
              <a:rPr lang="hr-HR" sz="2000" dirty="0">
                <a:ea typeface="ＭＳ Ｐゴシック" pitchFamily="34" charset="-128"/>
              </a:rPr>
              <a:t>npr. student ima 0 ili više ocjena</a:t>
            </a:r>
          </a:p>
          <a:p>
            <a:pPr>
              <a:spcBef>
                <a:spcPts val="75"/>
              </a:spcBef>
            </a:pPr>
            <a:r>
              <a:rPr lang="hr-HR" sz="2400" dirty="0">
                <a:ea typeface="ＭＳ Ｐゴシック" pitchFamily="34" charset="-128"/>
              </a:rPr>
              <a:t>prikazuje metode i atribute klasa</a:t>
            </a:r>
          </a:p>
          <a:p>
            <a:pPr lvl="1">
              <a:spcBef>
                <a:spcPts val="75"/>
              </a:spcBef>
            </a:pPr>
            <a:r>
              <a:rPr lang="hr-HR" sz="2000" dirty="0">
                <a:ea typeface="ＭＳ Ｐゴシック" pitchFamily="34" charset="-128"/>
              </a:rPr>
              <a:t>dvije dodatne varijable u klasi </a:t>
            </a:r>
            <a:r>
              <a:rPr lang="hr-HR" sz="20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CourseGrade</a:t>
            </a:r>
            <a:r>
              <a:rPr lang="hr-HR" sz="2000" dirty="0">
                <a:ea typeface="ＭＳ Ｐゴシック" pitchFamily="34" charset="-128"/>
              </a:rPr>
              <a:t> da se vidi razlika </a:t>
            </a:r>
            <a:br>
              <a:rPr lang="hr-HR" sz="2000" dirty="0">
                <a:ea typeface="ＭＳ Ｐゴシック" pitchFamily="34" charset="-128"/>
              </a:rPr>
            </a:br>
            <a:r>
              <a:rPr lang="hr-HR" sz="2000" dirty="0">
                <a:ea typeface="ＭＳ Ｐゴシック" pitchFamily="34" charset="-128"/>
              </a:rPr>
              <a:t>u boji i ikoni pojedinih </a:t>
            </a:r>
            <a:r>
              <a:rPr lang="hr-HR" sz="2000" dirty="0" err="1">
                <a:ea typeface="ＭＳ Ｐゴシック" pitchFamily="34" charset="-128"/>
              </a:rPr>
              <a:t>modifikatora</a:t>
            </a:r>
            <a:endParaRPr lang="hr-HR" sz="2000" dirty="0">
              <a:ea typeface="ＭＳ Ｐゴシック" pitchFamily="34" charset="-128"/>
            </a:endParaRPr>
          </a:p>
          <a:p>
            <a:pPr lvl="1">
              <a:spcBef>
                <a:spcPts val="75"/>
              </a:spcBef>
            </a:pPr>
            <a:r>
              <a:rPr lang="hr-HR" sz="2000" dirty="0">
                <a:ea typeface="ＭＳ Ｐゴシック" pitchFamily="34" charset="-128"/>
              </a:rPr>
              <a:t>oznake ovisne o alatu</a:t>
            </a:r>
          </a:p>
        </p:txBody>
      </p:sp>
      <p:graphicFrame>
        <p:nvGraphicFramePr>
          <p:cNvPr id="3584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245882"/>
              </p:ext>
            </p:extLst>
          </p:nvPr>
        </p:nvGraphicFramePr>
        <p:xfrm>
          <a:off x="1517474" y="2902898"/>
          <a:ext cx="2258135" cy="2626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3" name="Visio" r:id="rId5" imgW="1075737" imgH="1082767" progId="Visio.Drawing.11">
                  <p:embed/>
                </p:oleObj>
              </mc:Choice>
              <mc:Fallback>
                <p:oleObj name="Visio" r:id="rId5" imgW="1075737" imgH="1082767" progId="Visio.Drawing.11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474" y="2902898"/>
                        <a:ext cx="2258135" cy="2626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147164" y="5252624"/>
            <a:ext cx="213421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hr-HR" sz="1600" dirty="0">
                <a:latin typeface="Arial CE" pitchFamily="34" charset="0"/>
              </a:rPr>
              <a:t>+ public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hr-HR" sz="1600" dirty="0">
                <a:latin typeface="Arial CE" pitchFamily="34" charset="0"/>
              </a:rPr>
              <a:t># protected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hr-HR" sz="1600" dirty="0">
                <a:latin typeface="Arial CE" pitchFamily="34" charset="0"/>
              </a:rPr>
              <a:t>- </a:t>
            </a:r>
            <a:r>
              <a:rPr lang="hr-HR" sz="1600" dirty="0" err="1">
                <a:latin typeface="Arial CE" pitchFamily="34" charset="0"/>
              </a:rPr>
              <a:t>private</a:t>
            </a:r>
            <a:endParaRPr lang="hr-HR" sz="1600" dirty="0">
              <a:latin typeface="Arial CE" pitchFamily="34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hr-HR" sz="1600" dirty="0">
                <a:latin typeface="Arial CE" pitchFamily="34" charset="0"/>
              </a:rPr>
              <a:t>~ </a:t>
            </a:r>
            <a:r>
              <a:rPr lang="hr-HR" sz="1600" dirty="0" err="1">
                <a:latin typeface="Arial CE" pitchFamily="34" charset="0"/>
              </a:rPr>
              <a:t>package</a:t>
            </a:r>
            <a:r>
              <a:rPr lang="hr-HR" sz="1600" dirty="0">
                <a:latin typeface="Arial CE" pitchFamily="34" charset="0"/>
              </a:rPr>
              <a:t>-</a:t>
            </a:r>
            <a:r>
              <a:rPr lang="hr-HR" sz="1600" dirty="0" err="1">
                <a:latin typeface="Arial CE" pitchFamily="34" charset="0"/>
              </a:rPr>
              <a:t>private</a:t>
            </a:r>
            <a:endParaRPr lang="hr-HR" sz="1600" dirty="0">
              <a:latin typeface="Arial CE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E6B10F-218B-4520-AB18-944CCA0FA14B}" type="slidenum">
              <a:rPr lang="hr-HR" smtClean="0"/>
              <a:pPr>
                <a:defRPr/>
              </a:pPr>
              <a:t>2</a:t>
            </a:fld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r-HR" dirty="0"/>
              <a:t>Objektno orijentirano programiranje, FER</a:t>
            </a:r>
          </a:p>
        </p:txBody>
      </p: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ASP">
  <a:themeElements>
    <a:clrScheme name="ASP 1">
      <a:dk1>
        <a:srgbClr val="000066"/>
      </a:dk1>
      <a:lt1>
        <a:srgbClr val="CCEC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AEC9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ASP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9999"/>
          </a:srgbClr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9999"/>
          </a:srgbClr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ASP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31339</TotalTime>
  <Words>195</Words>
  <Application>Microsoft Office PowerPoint</Application>
  <PresentationFormat>A4 Paper (210x297 mm)</PresentationFormat>
  <Paragraphs>22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 CE</vt:lpstr>
      <vt:lpstr>Arial Narrow</vt:lpstr>
      <vt:lpstr>Courier New</vt:lpstr>
      <vt:lpstr>Monotype Sorts</vt:lpstr>
      <vt:lpstr>Times New Roman</vt:lpstr>
      <vt:lpstr>Wingdings</vt:lpstr>
      <vt:lpstr>ASP</vt:lpstr>
      <vt:lpstr>Picture</vt:lpstr>
      <vt:lpstr>Visio</vt:lpstr>
      <vt:lpstr>Primjer 2. Enkapsulacija Studenta (1)</vt:lpstr>
      <vt:lpstr>UML-ov Dijagram klasa (engl. class diagram)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Klase, aptrakcija, enkapsulacija</dc:title>
  <dc:subject>OOP</dc:subject>
  <dc:creator/>
  <cp:lastModifiedBy>Ivana Gače</cp:lastModifiedBy>
  <cp:revision>1415</cp:revision>
  <cp:lastPrinted>1999-09-23T14:23:06Z</cp:lastPrinted>
  <dcterms:created xsi:type="dcterms:W3CDTF">1998-09-29T08:27:49Z</dcterms:created>
  <dcterms:modified xsi:type="dcterms:W3CDTF">2019-05-23T11:37:11Z</dcterms:modified>
</cp:coreProperties>
</file>