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9" r:id="rId3"/>
    <p:sldId id="257" r:id="rId4"/>
    <p:sldId id="291" r:id="rId5"/>
    <p:sldId id="292" r:id="rId6"/>
    <p:sldId id="295" r:id="rId7"/>
    <p:sldId id="297" r:id="rId8"/>
    <p:sldId id="299" r:id="rId9"/>
    <p:sldId id="301" r:id="rId10"/>
    <p:sldId id="300" r:id="rId11"/>
    <p:sldId id="303" r:id="rId12"/>
    <p:sldId id="306" r:id="rId13"/>
    <p:sldId id="308" r:id="rId14"/>
    <p:sldId id="304" r:id="rId15"/>
    <p:sldId id="260" r:id="rId16"/>
    <p:sldId id="259" r:id="rId17"/>
    <p:sldId id="261" r:id="rId18"/>
    <p:sldId id="287" r:id="rId19"/>
    <p:sldId id="307" r:id="rId20"/>
    <p:sldId id="309" r:id="rId21"/>
    <p:sldId id="310" r:id="rId22"/>
    <p:sldId id="311" r:id="rId23"/>
    <p:sldId id="312" r:id="rId24"/>
    <p:sldId id="313" r:id="rId25"/>
    <p:sldId id="314" r:id="rId26"/>
    <p:sldId id="284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  <a:srgbClr val="626262"/>
    <a:srgbClr val="F6F6F6"/>
    <a:srgbClr val="E4E4E4"/>
    <a:srgbClr val="D1D1D1"/>
    <a:srgbClr val="7E7E7E"/>
    <a:srgbClr val="585858"/>
    <a:srgbClr val="EAEAEA"/>
    <a:srgbClr val="E8E8E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0" autoAdjust="0"/>
    <p:restoredTop sz="95818" autoAdjust="0"/>
  </p:normalViewPr>
  <p:slideViewPr>
    <p:cSldViewPr snapToGrid="0">
      <p:cViewPr varScale="1">
        <p:scale>
          <a:sx n="83" d="100"/>
          <a:sy n="83" d="100"/>
        </p:scale>
        <p:origin x="7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6AE11-D084-4F25-945E-F843C66F8F07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0475-C778-4B88-ABEB-2E2A83AA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0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8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5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8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95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35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4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1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2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99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4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2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5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56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27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00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82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64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67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7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6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3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5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5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3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6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2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595917" y="37736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59D750-12D5-42E3-ACAF-F60E8A0A32B5}"/>
              </a:ext>
            </a:extLst>
          </p:cNvPr>
          <p:cNvSpPr/>
          <p:nvPr/>
        </p:nvSpPr>
        <p:spPr>
          <a:xfrm>
            <a:off x="-936607" y="-133469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9B6FD4-500A-4374-B12A-B8958F487A33}"/>
              </a:ext>
            </a:extLst>
          </p:cNvPr>
          <p:cNvSpPr/>
          <p:nvPr/>
        </p:nvSpPr>
        <p:spPr>
          <a:xfrm>
            <a:off x="10706100" y="372726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3D6673-22ED-48B5-8DAB-BC712CB49852}"/>
              </a:ext>
            </a:extLst>
          </p:cNvPr>
          <p:cNvSpPr/>
          <p:nvPr/>
        </p:nvSpPr>
        <p:spPr>
          <a:xfrm>
            <a:off x="940607" y="1873263"/>
            <a:ext cx="2737290" cy="27372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37D620A-734B-4798-ACE4-4ECD5634B79D}"/>
              </a:ext>
            </a:extLst>
          </p:cNvPr>
          <p:cNvSpPr/>
          <p:nvPr/>
        </p:nvSpPr>
        <p:spPr>
          <a:xfrm>
            <a:off x="540557" y="3028950"/>
            <a:ext cx="800100" cy="800100"/>
          </a:xfrm>
          <a:prstGeom prst="ellips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DA93E8-229A-4E74-8C5B-F3F6CD4655FB}"/>
              </a:ext>
            </a:extLst>
          </p:cNvPr>
          <p:cNvSpPr txBox="1"/>
          <p:nvPr/>
        </p:nvSpPr>
        <p:spPr>
          <a:xfrm>
            <a:off x="3864485" y="2133912"/>
            <a:ext cx="64439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spc="400" dirty="0">
                <a:solidFill>
                  <a:srgbClr val="626262"/>
                </a:solidFill>
                <a:latin typeface="Agency FB" pitchFamily="34" charset="0"/>
                <a:cs typeface="+mn-ea"/>
                <a:sym typeface="+mn-lt"/>
              </a:rPr>
              <a:t>Cvarpe</a:t>
            </a:r>
            <a:endParaRPr lang="zh-CN" altLang="en-US" sz="13800" b="1" spc="400" dirty="0">
              <a:solidFill>
                <a:srgbClr val="626262"/>
              </a:solidFill>
              <a:latin typeface="Agency FB" pitchFamily="34" charset="0"/>
              <a:cs typeface="+mn-ea"/>
              <a:sym typeface="+mn-lt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5D970BA2-DE7B-4979-B2B8-FCE6185FD869}"/>
              </a:ext>
            </a:extLst>
          </p:cNvPr>
          <p:cNvSpPr/>
          <p:nvPr/>
        </p:nvSpPr>
        <p:spPr>
          <a:xfrm rot="5400000">
            <a:off x="10493048" y="2982884"/>
            <a:ext cx="538328" cy="353904"/>
          </a:xfrm>
          <a:prstGeom prst="triangl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E5FADFD-D334-4AA7-BAF5-E59162C02373}"/>
              </a:ext>
            </a:extLst>
          </p:cNvPr>
          <p:cNvSpPr/>
          <p:nvPr/>
        </p:nvSpPr>
        <p:spPr>
          <a:xfrm>
            <a:off x="10318553" y="5012840"/>
            <a:ext cx="1151725" cy="1151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FFA06-1529-4E20-8679-4F0D56D92167}"/>
              </a:ext>
            </a:extLst>
          </p:cNvPr>
          <p:cNvSpPr txBox="1"/>
          <p:nvPr/>
        </p:nvSpPr>
        <p:spPr>
          <a:xfrm>
            <a:off x="7419019" y="5493451"/>
            <a:ext cx="2639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spc="200" dirty="0">
                <a:solidFill>
                  <a:srgbClr val="7E7E7E"/>
                </a:solidFill>
                <a:cs typeface="+mn-ea"/>
                <a:sym typeface="+mn-lt"/>
              </a:rPr>
              <a:t>于逸潇</a:t>
            </a:r>
            <a:r>
              <a:rPr lang="en-US" altLang="zh-CN" sz="1400" i="1" spc="200" dirty="0">
                <a:solidFill>
                  <a:srgbClr val="7E7E7E"/>
                </a:solidFill>
                <a:cs typeface="+mn-ea"/>
                <a:sym typeface="+mn-lt"/>
              </a:rPr>
              <a:t>&amp;</a:t>
            </a:r>
            <a:r>
              <a:rPr lang="zh-CN" altLang="en-US" sz="1400" i="1" spc="200" dirty="0">
                <a:solidFill>
                  <a:srgbClr val="7E7E7E"/>
                </a:solidFill>
                <a:cs typeface="+mn-ea"/>
                <a:sym typeface="+mn-lt"/>
              </a:rPr>
              <a:t>张怡然</a:t>
            </a:r>
            <a:endParaRPr lang="en-US" altLang="zh-CN" sz="1400" i="1" spc="200" dirty="0">
              <a:solidFill>
                <a:srgbClr val="7E7E7E"/>
              </a:solidFill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6C9F37-0BF0-416D-B776-8C3F5AF02D07}"/>
              </a:ext>
            </a:extLst>
          </p:cNvPr>
          <p:cNvSpPr/>
          <p:nvPr/>
        </p:nvSpPr>
        <p:spPr>
          <a:xfrm>
            <a:off x="3274178" y="5542002"/>
            <a:ext cx="379981" cy="379981"/>
          </a:xfrm>
          <a:prstGeom prst="ellipse">
            <a:avLst/>
          </a:prstGeom>
          <a:solidFill>
            <a:srgbClr val="7E7E7E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38BE3-66E9-45E2-8C7C-919899A53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5" y="1665922"/>
            <a:ext cx="3314700" cy="3267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0021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/>
      <p:bldP spid="19" grpId="0" animBg="1"/>
    </p:bldLst>
  </p:timing>
  <p:extLst>
    <p:ext uri="{E180D4A7-C9FB-4DFB-919C-405C955672EB}">
      <p14:showEvtLst xmlns:p14="http://schemas.microsoft.com/office/powerpoint/2010/main">
        <p14:playEvt time="134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1959945" y="-2325408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03563-BF08-405B-95E6-D4687CC3B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" y="243218"/>
            <a:ext cx="1038864" cy="10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00974-D517-4F6C-B658-AA9F97853C64}"/>
              </a:ext>
            </a:extLst>
          </p:cNvPr>
          <p:cNvSpPr txBox="1"/>
          <p:nvPr/>
        </p:nvSpPr>
        <p:spPr>
          <a:xfrm>
            <a:off x="4791764" y="524354"/>
            <a:ext cx="319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文件结构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2A415-072A-405B-8270-59E7674FA4E8}"/>
              </a:ext>
            </a:extLst>
          </p:cNvPr>
          <p:cNvSpPr txBox="1"/>
          <p:nvPr/>
        </p:nvSpPr>
        <p:spPr>
          <a:xfrm>
            <a:off x="2140051" y="2158171"/>
            <a:ext cx="3542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用文件大小和最后一次修改时间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作为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保存</a:t>
            </a:r>
            <a:r>
              <a:rPr lang="en-US" altLang="zh-CN" dirty="0"/>
              <a:t>hash</a:t>
            </a:r>
            <a:r>
              <a:rPr lang="zh-CN" altLang="en-US" dirty="0"/>
              <a:t>值和目前的大小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用来实现断点续传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1DF09-1741-41F2-B84C-D5179651D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953" y="2360892"/>
            <a:ext cx="3143412" cy="13526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74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1959945" y="-2325408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03563-BF08-405B-95E6-D4687CC3B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" y="243218"/>
            <a:ext cx="1038864" cy="10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00974-D517-4F6C-B658-AA9F97853C64}"/>
              </a:ext>
            </a:extLst>
          </p:cNvPr>
          <p:cNvSpPr txBox="1"/>
          <p:nvPr/>
        </p:nvSpPr>
        <p:spPr>
          <a:xfrm>
            <a:off x="4642858" y="1264535"/>
            <a:ext cx="319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分享链接的结构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36655-9543-4149-A68F-A179273B73D1}"/>
              </a:ext>
            </a:extLst>
          </p:cNvPr>
          <p:cNvSpPr txBox="1"/>
          <p:nvPr/>
        </p:nvSpPr>
        <p:spPr>
          <a:xfrm>
            <a:off x="2868706" y="2985248"/>
            <a:ext cx="727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权限信息 </a:t>
            </a:r>
            <a:r>
              <a:rPr lang="en-US" altLang="zh-CN" dirty="0"/>
              <a:t>+ </a:t>
            </a:r>
            <a:r>
              <a:rPr lang="zh-CN" altLang="en-US" dirty="0"/>
              <a:t>分享者的信息 </a:t>
            </a:r>
            <a:r>
              <a:rPr lang="en-US" altLang="zh-CN" dirty="0"/>
              <a:t>+ </a:t>
            </a:r>
            <a:r>
              <a:rPr lang="zh-CN" altLang="en-US" dirty="0"/>
              <a:t>文件的</a:t>
            </a:r>
            <a:r>
              <a:rPr lang="en-US" altLang="zh-CN" dirty="0"/>
              <a:t>id + </a:t>
            </a:r>
            <a:r>
              <a:rPr lang="zh-CN" altLang="en-US" dirty="0"/>
              <a:t>文件的</a:t>
            </a:r>
            <a:r>
              <a:rPr lang="en-US" altLang="zh-CN" dirty="0"/>
              <a:t>parent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212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1959945" y="-2325408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03563-BF08-405B-95E6-D4687CC3B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" y="243218"/>
            <a:ext cx="1038864" cy="10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00974-D517-4F6C-B658-AA9F97853C64}"/>
              </a:ext>
            </a:extLst>
          </p:cNvPr>
          <p:cNvSpPr txBox="1"/>
          <p:nvPr/>
        </p:nvSpPr>
        <p:spPr>
          <a:xfrm>
            <a:off x="4954527" y="1267156"/>
            <a:ext cx="319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线程安全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36655-9543-4149-A68F-A179273B73D1}"/>
              </a:ext>
            </a:extLst>
          </p:cNvPr>
          <p:cNvSpPr txBox="1"/>
          <p:nvPr/>
        </p:nvSpPr>
        <p:spPr>
          <a:xfrm>
            <a:off x="3653805" y="2575575"/>
            <a:ext cx="5121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Synchroized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ConcurrentHashMap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/>
              <a:t>HashMap</a:t>
            </a:r>
          </a:p>
          <a:p>
            <a:endParaRPr lang="en-US" altLang="zh-CN" dirty="0"/>
          </a:p>
          <a:p>
            <a:r>
              <a:rPr lang="en-US" altLang="zh-CN" dirty="0"/>
              <a:t>Vector </a:t>
            </a:r>
            <a:r>
              <a:rPr lang="zh-CN" altLang="en-US" dirty="0"/>
              <a:t>代替</a:t>
            </a:r>
            <a:r>
              <a:rPr lang="en-US" altLang="zh-CN" dirty="0"/>
              <a:t> </a:t>
            </a:r>
            <a:r>
              <a:rPr lang="en-US" altLang="zh-CN" dirty="0" err="1"/>
              <a:t>ArrayList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1959945" y="-2325408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03563-BF08-405B-95E6-D4687CC3B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" y="243218"/>
            <a:ext cx="1038864" cy="10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00974-D517-4F6C-B658-AA9F97853C64}"/>
              </a:ext>
            </a:extLst>
          </p:cNvPr>
          <p:cNvSpPr txBox="1"/>
          <p:nvPr/>
        </p:nvSpPr>
        <p:spPr>
          <a:xfrm>
            <a:off x="5760551" y="1038145"/>
            <a:ext cx="79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GUI</a:t>
            </a:r>
            <a:endParaRPr lang="zh-CN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36655-9543-4149-A68F-A179273B73D1}"/>
              </a:ext>
            </a:extLst>
          </p:cNvPr>
          <p:cNvSpPr txBox="1"/>
          <p:nvPr/>
        </p:nvSpPr>
        <p:spPr>
          <a:xfrm>
            <a:off x="4827057" y="3059668"/>
            <a:ext cx="26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 err="1"/>
              <a:t>javafx</a:t>
            </a:r>
            <a:r>
              <a:rPr lang="en-US" altLang="zh-CN" dirty="0"/>
              <a:t> + FXML</a:t>
            </a:r>
            <a:r>
              <a:rPr lang="zh-CN" altLang="en-US" dirty="0"/>
              <a:t>实现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016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2152651" y="-2740789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17F0E2D4-D884-4C9C-9C37-97419A5E3105}"/>
              </a:ext>
            </a:extLst>
          </p:cNvPr>
          <p:cNvSpPr txBox="1"/>
          <p:nvPr/>
        </p:nvSpPr>
        <p:spPr>
          <a:xfrm>
            <a:off x="3512634" y="2578855"/>
            <a:ext cx="6275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pc="400" dirty="0" err="1">
                <a:solidFill>
                  <a:srgbClr val="626262"/>
                </a:solidFill>
                <a:latin typeface="Agency FB" pitchFamily="34" charset="0"/>
                <a:cs typeface="+mn-ea"/>
                <a:sym typeface="+mn-lt"/>
              </a:rPr>
              <a:t>Cvarpe</a:t>
            </a:r>
            <a:r>
              <a:rPr lang="en-US" altLang="zh-CN" sz="8000" spc="400" dirty="0">
                <a:solidFill>
                  <a:srgbClr val="626262"/>
                </a:solidFill>
                <a:latin typeface="Agency FB" pitchFamily="34" charset="0"/>
                <a:cs typeface="+mn-ea"/>
                <a:sym typeface="+mn-lt"/>
              </a:rPr>
              <a:t> Client</a:t>
            </a:r>
            <a:endParaRPr lang="zh-CN" altLang="en-US" sz="8000" spc="400" dirty="0">
              <a:solidFill>
                <a:srgbClr val="626262"/>
              </a:solidFill>
              <a:latin typeface="Agency FB" pitchFamily="34" charset="0"/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03563-BF08-405B-95E6-D4687CC3B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" y="243218"/>
            <a:ext cx="1038864" cy="1023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2972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A066BB8-AC76-477E-93F3-5EFAE5235F6E}"/>
              </a:ext>
            </a:extLst>
          </p:cNvPr>
          <p:cNvSpPr/>
          <p:nvPr/>
        </p:nvSpPr>
        <p:spPr>
          <a:xfrm>
            <a:off x="-1352551" y="379095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DCA9415-6BC7-4C72-83BA-CCA89E4FF81B}"/>
              </a:ext>
            </a:extLst>
          </p:cNvPr>
          <p:cNvCxnSpPr/>
          <p:nvPr/>
        </p:nvCxnSpPr>
        <p:spPr>
          <a:xfrm>
            <a:off x="0" y="265451"/>
            <a:ext cx="819150" cy="0"/>
          </a:xfrm>
          <a:prstGeom prst="line">
            <a:avLst/>
          </a:prstGeom>
          <a:ln w="158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CB121ED-F0B2-44E2-BD6F-E29C52A4CA66}"/>
              </a:ext>
            </a:extLst>
          </p:cNvPr>
          <p:cNvSpPr/>
          <p:nvPr/>
        </p:nvSpPr>
        <p:spPr>
          <a:xfrm>
            <a:off x="11782425" y="6419850"/>
            <a:ext cx="552450" cy="552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1C52A-B8DF-4183-A54F-F7FA8A9EB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87" y="1438154"/>
            <a:ext cx="3238666" cy="4705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C8C72-7AA6-474D-9397-9F8C09E8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036" y="1574686"/>
            <a:ext cx="2857647" cy="4432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A7F4F-BBBB-4ED6-8450-332573A316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" y="468932"/>
            <a:ext cx="578356" cy="5700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0261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948342" y="-2606532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6942951" y="346029"/>
            <a:ext cx="5249049" cy="122242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类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4D542-DC7B-4AEE-B190-CA389C10E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7" y="1537909"/>
            <a:ext cx="2622685" cy="23496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A81C0-F8B1-46F5-B7AB-3CD6D0A4C1B9}"/>
              </a:ext>
            </a:extLst>
          </p:cNvPr>
          <p:cNvGrpSpPr/>
          <p:nvPr/>
        </p:nvGrpSpPr>
        <p:grpSpPr>
          <a:xfrm>
            <a:off x="4290060" y="467787"/>
            <a:ext cx="8343900" cy="5872698"/>
            <a:chOff x="4290060" y="467787"/>
            <a:chExt cx="8343900" cy="58726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2CE4AA-9142-44DB-B526-AC68D608AC36}"/>
                </a:ext>
              </a:extLst>
            </p:cNvPr>
            <p:cNvSpPr txBox="1"/>
            <p:nvPr/>
          </p:nvSpPr>
          <p:spPr>
            <a:xfrm>
              <a:off x="4290060" y="467787"/>
              <a:ext cx="834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InfoFile</a:t>
              </a:r>
              <a:r>
                <a:rPr lang="en-US" altLang="zh-CN" dirty="0"/>
                <a:t>: </a:t>
              </a:r>
              <a:r>
                <a:rPr lang="zh-CN" altLang="en-US" dirty="0"/>
                <a:t>断点续传中记录信息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9D1BB3-8854-442C-A9B5-291A76B84195}"/>
                </a:ext>
              </a:extLst>
            </p:cNvPr>
            <p:cNvSpPr txBox="1"/>
            <p:nvPr/>
          </p:nvSpPr>
          <p:spPr>
            <a:xfrm>
              <a:off x="4290060" y="1283127"/>
              <a:ext cx="422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MyDate</a:t>
              </a:r>
              <a:r>
                <a:rPr lang="en-US" altLang="zh-CN" dirty="0"/>
                <a:t>: </a:t>
              </a:r>
              <a:r>
                <a:rPr lang="zh-CN" altLang="en-US" dirty="0"/>
                <a:t>获得时间戳，转换时间格式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FD1CFF-C473-44F4-B47E-52B786289200}"/>
                </a:ext>
              </a:extLst>
            </p:cNvPr>
            <p:cNvSpPr txBox="1"/>
            <p:nvPr/>
          </p:nvSpPr>
          <p:spPr>
            <a:xfrm>
              <a:off x="4290060" y="2075607"/>
              <a:ext cx="483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MyDialog</a:t>
              </a:r>
              <a:r>
                <a:rPr lang="en-US" altLang="zh-CN" dirty="0"/>
                <a:t>: </a:t>
              </a:r>
              <a:r>
                <a:rPr lang="zh-CN" altLang="en-US" dirty="0"/>
                <a:t>预设的各种对话框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29209A-86AB-4D65-A34B-8FFE14620285}"/>
                </a:ext>
              </a:extLst>
            </p:cNvPr>
            <p:cNvSpPr txBox="1"/>
            <p:nvPr/>
          </p:nvSpPr>
          <p:spPr>
            <a:xfrm>
              <a:off x="4290060" y="2879517"/>
              <a:ext cx="4065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Password:</a:t>
              </a:r>
              <a:r>
                <a:rPr lang="zh-CN" altLang="en-US" dirty="0"/>
                <a:t>判断密码是否合法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FA5DF4-8F83-4D68-AA62-E3CC64861C72}"/>
                </a:ext>
              </a:extLst>
            </p:cNvPr>
            <p:cNvSpPr txBox="1"/>
            <p:nvPr/>
          </p:nvSpPr>
          <p:spPr>
            <a:xfrm>
              <a:off x="4290060" y="3609152"/>
              <a:ext cx="608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SimpleLogListProperty</a:t>
              </a:r>
              <a:r>
                <a:rPr lang="en-US" altLang="zh-CN" dirty="0"/>
                <a:t>: </a:t>
              </a:r>
              <a:r>
                <a:rPr lang="zh-CN" altLang="en-US" dirty="0"/>
                <a:t>保存传输信息的</a:t>
              </a:r>
              <a:r>
                <a:rPr lang="en-US" altLang="zh-CN" dirty="0"/>
                <a:t>java bean</a:t>
              </a:r>
              <a:endParaRPr lang="zh-CN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B893E9-CC4E-4C6B-B41A-A8781D54C21D}"/>
                </a:ext>
              </a:extLst>
            </p:cNvPr>
            <p:cNvSpPr txBox="1"/>
            <p:nvPr/>
          </p:nvSpPr>
          <p:spPr>
            <a:xfrm>
              <a:off x="4290060" y="4338787"/>
              <a:ext cx="608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SimpleMyFileProperty</a:t>
              </a:r>
              <a:r>
                <a:rPr lang="en-US" altLang="zh-CN" dirty="0"/>
                <a:t>:</a:t>
              </a:r>
              <a:r>
                <a:rPr lang="zh-CN" altLang="en-US" dirty="0"/>
                <a:t>记录文件信息的</a:t>
              </a:r>
              <a:r>
                <a:rPr lang="en-US" altLang="zh-CN" dirty="0"/>
                <a:t>java bean</a:t>
              </a:r>
              <a:endParaRPr lang="zh-CN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B36BFB-4386-4257-BAEE-163B3056A359}"/>
                </a:ext>
              </a:extLst>
            </p:cNvPr>
            <p:cNvSpPr txBox="1"/>
            <p:nvPr/>
          </p:nvSpPr>
          <p:spPr>
            <a:xfrm>
              <a:off x="4290060" y="5154970"/>
              <a:ext cx="608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UserData</a:t>
              </a:r>
              <a:r>
                <a:rPr lang="en-US" altLang="zh-CN" dirty="0"/>
                <a:t>: </a:t>
              </a:r>
              <a:r>
                <a:rPr lang="zh-CN" altLang="en-US" dirty="0"/>
                <a:t>处理记录在本地的端口，用户名，密码，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59A14C-7AB4-4345-AF50-99AD2E87A736}"/>
                </a:ext>
              </a:extLst>
            </p:cNvPr>
            <p:cNvSpPr txBox="1"/>
            <p:nvPr/>
          </p:nvSpPr>
          <p:spPr>
            <a:xfrm>
              <a:off x="4290060" y="5971153"/>
              <a:ext cx="628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YRL&amp;YRLList</a:t>
              </a:r>
              <a:r>
                <a:rPr lang="en-US" altLang="zh-CN" dirty="0"/>
                <a:t>:</a:t>
              </a:r>
              <a:r>
                <a:rPr lang="zh-CN" altLang="en-US" dirty="0"/>
                <a:t> 保存传输信息，方便重连的断点续传</a:t>
              </a:r>
              <a:endParaRPr lang="en-US" altLang="zh-CN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77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7E3A51-0D3E-493C-B562-37CEC9C1A03B}"/>
              </a:ext>
            </a:extLst>
          </p:cNvPr>
          <p:cNvSpPr/>
          <p:nvPr/>
        </p:nvSpPr>
        <p:spPr>
          <a:xfrm>
            <a:off x="-685800" y="-4076700"/>
            <a:ext cx="13563600" cy="815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ADDCB24A-412C-49F4-B81F-E08064C74950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7C5EF-B30F-48C9-96F5-FA2D861D8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39" y="2152584"/>
            <a:ext cx="2597283" cy="2552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8D3F0A-1226-4CA9-9441-F026A2A5B0FB}"/>
              </a:ext>
            </a:extLst>
          </p:cNvPr>
          <p:cNvSpPr txBox="1"/>
          <p:nvPr/>
        </p:nvSpPr>
        <p:spPr>
          <a:xfrm>
            <a:off x="5777203" y="1032371"/>
            <a:ext cx="4329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FileExistedException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FileStructureException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NoAccessException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NoFileException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NoSuchUserException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NoUserException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PasswordException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PasswordTooFewException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PasswordTooWeakException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UserExistedException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3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7E3A51-0D3E-493C-B562-37CEC9C1A03B}"/>
              </a:ext>
            </a:extLst>
          </p:cNvPr>
          <p:cNvSpPr/>
          <p:nvPr/>
        </p:nvSpPr>
        <p:spPr>
          <a:xfrm>
            <a:off x="-685800" y="-4076700"/>
            <a:ext cx="13563600" cy="815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ADDCB24A-412C-49F4-B81F-E08064C74950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99DA8-FC63-4BA8-9928-5DA3FFCBC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77" y="2273685"/>
            <a:ext cx="2991004" cy="2463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23E9AC-556C-46B8-BD60-7C338B97870D}"/>
              </a:ext>
            </a:extLst>
          </p:cNvPr>
          <p:cNvSpPr txBox="1"/>
          <p:nvPr/>
        </p:nvSpPr>
        <p:spPr>
          <a:xfrm>
            <a:off x="5728447" y="1819835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：用来与服务器通过</a:t>
            </a:r>
            <a:r>
              <a:rPr lang="en-US" altLang="zh-CN" dirty="0"/>
              <a:t>Net</a:t>
            </a:r>
            <a:r>
              <a:rPr lang="zh-CN" altLang="en-US" dirty="0"/>
              <a:t>接口通信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DownLoader</a:t>
            </a:r>
            <a:r>
              <a:rPr lang="zh-CN" altLang="en-US" dirty="0"/>
              <a:t>：继承</a:t>
            </a:r>
            <a:r>
              <a:rPr lang="en-US" altLang="zh-CN" dirty="0" err="1"/>
              <a:t>TransLoader</a:t>
            </a:r>
            <a:r>
              <a:rPr lang="en-US" altLang="zh-CN" dirty="0"/>
              <a:t> </a:t>
            </a:r>
            <a:r>
              <a:rPr lang="zh-CN" altLang="en-US" dirty="0"/>
              <a:t>负责下载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Sync</a:t>
            </a:r>
            <a:r>
              <a:rPr lang="zh-CN" altLang="en-US" dirty="0"/>
              <a:t>： 负责同步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SyncDownloader</a:t>
            </a:r>
            <a:r>
              <a:rPr lang="zh-CN" altLang="en-US" dirty="0"/>
              <a:t>：继承</a:t>
            </a:r>
            <a:r>
              <a:rPr lang="en-US" altLang="zh-CN" dirty="0"/>
              <a:t>Sync</a:t>
            </a:r>
            <a:r>
              <a:rPr lang="zh-CN" altLang="en-US" dirty="0"/>
              <a:t>，负责同步下载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SyncUpLoader</a:t>
            </a:r>
            <a:r>
              <a:rPr lang="zh-CN" altLang="en-US" dirty="0"/>
              <a:t>：继承</a:t>
            </a:r>
            <a:r>
              <a:rPr lang="en-US" altLang="zh-CN" dirty="0"/>
              <a:t>Sync</a:t>
            </a:r>
            <a:r>
              <a:rPr lang="zh-CN" altLang="en-US" dirty="0"/>
              <a:t>，负责同步上传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TransLoader</a:t>
            </a:r>
            <a:r>
              <a:rPr lang="zh-CN" altLang="en-US" dirty="0"/>
              <a:t>：负责文件传输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Uploader</a:t>
            </a:r>
            <a:r>
              <a:rPr lang="zh-CN" altLang="en-US" dirty="0"/>
              <a:t>：继承</a:t>
            </a:r>
            <a:r>
              <a:rPr lang="en-US" altLang="zh-CN" dirty="0" err="1"/>
              <a:t>TranLoader</a:t>
            </a:r>
            <a:r>
              <a:rPr lang="zh-CN" altLang="en-US" dirty="0"/>
              <a:t>，负责上传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46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7E3A51-0D3E-493C-B562-37CEC9C1A03B}"/>
              </a:ext>
            </a:extLst>
          </p:cNvPr>
          <p:cNvSpPr/>
          <p:nvPr/>
        </p:nvSpPr>
        <p:spPr>
          <a:xfrm>
            <a:off x="-685800" y="-4076700"/>
            <a:ext cx="13563600" cy="815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ADDCB24A-412C-49F4-B81F-E08064C74950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69227-ED42-4B3B-BDC2-0AC5A8348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832" y="3026694"/>
            <a:ext cx="2387723" cy="571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38F4B-0C37-4CEC-8B5B-E8880D62A479}"/>
              </a:ext>
            </a:extLst>
          </p:cNvPr>
          <p:cNvSpPr txBox="1"/>
          <p:nvPr/>
        </p:nvSpPr>
        <p:spPr>
          <a:xfrm>
            <a:off x="6723529" y="3026694"/>
            <a:ext cx="33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负责处理</a:t>
            </a:r>
            <a:r>
              <a:rPr lang="en-US" altLang="zh-CN" dirty="0"/>
              <a:t>UI</a:t>
            </a:r>
            <a:r>
              <a:rPr lang="zh-CN" altLang="en-US" dirty="0"/>
              <a:t>事件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3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2152651" y="-2740789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17F0E2D4-D884-4C9C-9C37-97419A5E3105}"/>
              </a:ext>
            </a:extLst>
          </p:cNvPr>
          <p:cNvSpPr txBox="1"/>
          <p:nvPr/>
        </p:nvSpPr>
        <p:spPr>
          <a:xfrm>
            <a:off x="3512634" y="2578855"/>
            <a:ext cx="6275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pc="400" dirty="0" err="1">
                <a:solidFill>
                  <a:srgbClr val="626262"/>
                </a:solidFill>
                <a:latin typeface="Agency FB" pitchFamily="34" charset="0"/>
                <a:cs typeface="+mn-ea"/>
                <a:sym typeface="+mn-lt"/>
              </a:rPr>
              <a:t>Cvarpe</a:t>
            </a:r>
            <a:r>
              <a:rPr lang="en-US" altLang="zh-CN" sz="8000" spc="400" dirty="0">
                <a:solidFill>
                  <a:srgbClr val="626262"/>
                </a:solidFill>
                <a:latin typeface="Agency FB" pitchFamily="34" charset="0"/>
                <a:cs typeface="+mn-ea"/>
                <a:sym typeface="+mn-lt"/>
              </a:rPr>
              <a:t> Client</a:t>
            </a:r>
            <a:endParaRPr lang="zh-CN" altLang="en-US" sz="8000" spc="400" dirty="0">
              <a:solidFill>
                <a:srgbClr val="626262"/>
              </a:solidFill>
              <a:latin typeface="Agency FB" pitchFamily="34" charset="0"/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03563-BF08-405B-95E6-D4687CC3B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" y="243218"/>
            <a:ext cx="1038864" cy="1023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521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2152651" y="-2740789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17F0E2D4-D884-4C9C-9C37-97419A5E3105}"/>
              </a:ext>
            </a:extLst>
          </p:cNvPr>
          <p:cNvSpPr txBox="1"/>
          <p:nvPr/>
        </p:nvSpPr>
        <p:spPr>
          <a:xfrm>
            <a:off x="3512634" y="2578855"/>
            <a:ext cx="6275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pc="400" dirty="0" err="1">
                <a:solidFill>
                  <a:srgbClr val="626262"/>
                </a:solidFill>
                <a:latin typeface="Agency FB" pitchFamily="34" charset="0"/>
                <a:cs typeface="+mn-ea"/>
                <a:sym typeface="+mn-lt"/>
              </a:rPr>
              <a:t>Cvarpe</a:t>
            </a:r>
            <a:r>
              <a:rPr lang="en-US" altLang="zh-CN" sz="8000" spc="400" dirty="0">
                <a:solidFill>
                  <a:srgbClr val="626262"/>
                </a:solidFill>
                <a:latin typeface="Agency FB" pitchFamily="34" charset="0"/>
                <a:cs typeface="+mn-ea"/>
                <a:sym typeface="+mn-lt"/>
              </a:rPr>
              <a:t> Server</a:t>
            </a:r>
            <a:endParaRPr lang="zh-CN" altLang="en-US" sz="8000" spc="400" dirty="0">
              <a:solidFill>
                <a:srgbClr val="626262"/>
              </a:solidFill>
              <a:latin typeface="Agency FB" pitchFamily="34" charset="0"/>
              <a:cs typeface="+mn-ea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580917-E36C-4272-BE5B-0808FE2C73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0" y="206127"/>
            <a:ext cx="1221517" cy="12039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259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A066BB8-AC76-477E-93F3-5EFAE5235F6E}"/>
              </a:ext>
            </a:extLst>
          </p:cNvPr>
          <p:cNvSpPr/>
          <p:nvPr/>
        </p:nvSpPr>
        <p:spPr>
          <a:xfrm>
            <a:off x="-1352551" y="379095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DCA9415-6BC7-4C72-83BA-CCA89E4FF81B}"/>
              </a:ext>
            </a:extLst>
          </p:cNvPr>
          <p:cNvCxnSpPr/>
          <p:nvPr/>
        </p:nvCxnSpPr>
        <p:spPr>
          <a:xfrm>
            <a:off x="0" y="265451"/>
            <a:ext cx="819150" cy="0"/>
          </a:xfrm>
          <a:prstGeom prst="line">
            <a:avLst/>
          </a:prstGeom>
          <a:ln w="158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CB121ED-F0B2-44E2-BD6F-E29C52A4CA66}"/>
              </a:ext>
            </a:extLst>
          </p:cNvPr>
          <p:cNvSpPr/>
          <p:nvPr/>
        </p:nvSpPr>
        <p:spPr>
          <a:xfrm>
            <a:off x="11782425" y="6419850"/>
            <a:ext cx="552450" cy="552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类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A7F4F-BBBB-4ED6-8450-332573A31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" y="468932"/>
            <a:ext cx="578356" cy="570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FA89FA-9141-49E9-95DD-B56BF757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640" y="1142764"/>
            <a:ext cx="4578585" cy="5315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F6C7E6-65D6-4AE5-80F8-CC7A4A277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363" y="2000176"/>
            <a:ext cx="3041806" cy="28576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977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A066BB8-AC76-477E-93F3-5EFAE5235F6E}"/>
              </a:ext>
            </a:extLst>
          </p:cNvPr>
          <p:cNvSpPr/>
          <p:nvPr/>
        </p:nvSpPr>
        <p:spPr>
          <a:xfrm>
            <a:off x="-1352551" y="379095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DCA9415-6BC7-4C72-83BA-CCA89E4FF81B}"/>
              </a:ext>
            </a:extLst>
          </p:cNvPr>
          <p:cNvCxnSpPr/>
          <p:nvPr/>
        </p:nvCxnSpPr>
        <p:spPr>
          <a:xfrm>
            <a:off x="0" y="265451"/>
            <a:ext cx="819150" cy="0"/>
          </a:xfrm>
          <a:prstGeom prst="line">
            <a:avLst/>
          </a:prstGeom>
          <a:ln w="158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CB121ED-F0B2-44E2-BD6F-E29C52A4CA66}"/>
              </a:ext>
            </a:extLst>
          </p:cNvPr>
          <p:cNvSpPr/>
          <p:nvPr/>
        </p:nvSpPr>
        <p:spPr>
          <a:xfrm>
            <a:off x="11782425" y="6419850"/>
            <a:ext cx="552450" cy="552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类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A7F4F-BBBB-4ED6-8450-332573A31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" y="468932"/>
            <a:ext cx="578356" cy="570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91924-3760-4902-B320-F968EB47C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262" y="1892221"/>
            <a:ext cx="3067208" cy="3073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F5B2A-2E22-4930-AA29-897189F630C1}"/>
              </a:ext>
            </a:extLst>
          </p:cNvPr>
          <p:cNvSpPr txBox="1"/>
          <p:nvPr/>
        </p:nvSpPr>
        <p:spPr>
          <a:xfrm>
            <a:off x="5621867" y="1752600"/>
            <a:ext cx="551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Base64Converter</a:t>
            </a:r>
            <a:r>
              <a:rPr lang="zh-CN" altLang="en-US" dirty="0"/>
              <a:t>：</a:t>
            </a:r>
            <a:r>
              <a:rPr lang="en-US" altLang="zh-CN" dirty="0"/>
              <a:t>base64</a:t>
            </a:r>
            <a:r>
              <a:rPr lang="zh-CN" altLang="en-US" dirty="0"/>
              <a:t>加密和解密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DataBase</a:t>
            </a:r>
            <a:r>
              <a:rPr lang="zh-CN" altLang="en-US" dirty="0"/>
              <a:t>：存放本地数据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SimpleUserProperty</a:t>
            </a:r>
            <a:r>
              <a:rPr lang="zh-CN" altLang="en-US" dirty="0"/>
              <a:t>：</a:t>
            </a:r>
            <a:r>
              <a:rPr lang="en-US" altLang="zh-CN" dirty="0"/>
              <a:t>User</a:t>
            </a:r>
            <a:r>
              <a:rPr lang="zh-CN" altLang="en-US" dirty="0"/>
              <a:t>的</a:t>
            </a:r>
            <a:r>
              <a:rPr lang="en-US" altLang="zh-CN" dirty="0"/>
              <a:t>java bean</a:t>
            </a:r>
          </a:p>
          <a:p>
            <a:endParaRPr lang="en-US" altLang="zh-CN" dirty="0"/>
          </a:p>
          <a:p>
            <a:r>
              <a:rPr lang="en-US" altLang="zh-CN" dirty="0" err="1"/>
              <a:t>TransData</a:t>
            </a:r>
            <a:r>
              <a:rPr lang="en-US" altLang="zh-CN" dirty="0"/>
              <a:t> &amp; </a:t>
            </a:r>
            <a:r>
              <a:rPr lang="en-US" altLang="zh-CN" dirty="0" err="1"/>
              <a:t>TransDataList</a:t>
            </a:r>
            <a:r>
              <a:rPr lang="zh-CN" altLang="en-US" dirty="0"/>
              <a:t>：文件传输的记录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User</a:t>
            </a:r>
            <a:r>
              <a:rPr lang="zh-CN" altLang="en-US" dirty="0"/>
              <a:t>：用户类，保存用户的信息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UserManager</a:t>
            </a:r>
            <a:r>
              <a:rPr lang="zh-CN" altLang="en-US" dirty="0"/>
              <a:t>：查询修改</a:t>
            </a:r>
            <a:r>
              <a:rPr lang="en-US" altLang="zh-CN" dirty="0"/>
              <a:t>User</a:t>
            </a:r>
            <a:r>
              <a:rPr lang="zh-CN" altLang="en-US" dirty="0"/>
              <a:t>的密码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953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A066BB8-AC76-477E-93F3-5EFAE5235F6E}"/>
              </a:ext>
            </a:extLst>
          </p:cNvPr>
          <p:cNvSpPr/>
          <p:nvPr/>
        </p:nvSpPr>
        <p:spPr>
          <a:xfrm>
            <a:off x="-1352551" y="379095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DCA9415-6BC7-4C72-83BA-CCA89E4FF81B}"/>
              </a:ext>
            </a:extLst>
          </p:cNvPr>
          <p:cNvCxnSpPr/>
          <p:nvPr/>
        </p:nvCxnSpPr>
        <p:spPr>
          <a:xfrm>
            <a:off x="0" y="265451"/>
            <a:ext cx="819150" cy="0"/>
          </a:xfrm>
          <a:prstGeom prst="line">
            <a:avLst/>
          </a:prstGeom>
          <a:ln w="158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CB121ED-F0B2-44E2-BD6F-E29C52A4CA66}"/>
              </a:ext>
            </a:extLst>
          </p:cNvPr>
          <p:cNvSpPr/>
          <p:nvPr/>
        </p:nvSpPr>
        <p:spPr>
          <a:xfrm>
            <a:off x="11782425" y="6419850"/>
            <a:ext cx="552450" cy="552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类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A7F4F-BBBB-4ED6-8450-332573A31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" y="468932"/>
            <a:ext cx="578356" cy="570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680B59-8F89-4BFF-9EC6-6C3561E62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64" y="2463750"/>
            <a:ext cx="2667137" cy="19304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625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A066BB8-AC76-477E-93F3-5EFAE5235F6E}"/>
              </a:ext>
            </a:extLst>
          </p:cNvPr>
          <p:cNvSpPr/>
          <p:nvPr/>
        </p:nvSpPr>
        <p:spPr>
          <a:xfrm>
            <a:off x="-1352551" y="379095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DCA9415-6BC7-4C72-83BA-CCA89E4FF81B}"/>
              </a:ext>
            </a:extLst>
          </p:cNvPr>
          <p:cNvCxnSpPr/>
          <p:nvPr/>
        </p:nvCxnSpPr>
        <p:spPr>
          <a:xfrm>
            <a:off x="0" y="265451"/>
            <a:ext cx="819150" cy="0"/>
          </a:xfrm>
          <a:prstGeom prst="line">
            <a:avLst/>
          </a:prstGeom>
          <a:ln w="158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CB121ED-F0B2-44E2-BD6F-E29C52A4CA66}"/>
              </a:ext>
            </a:extLst>
          </p:cNvPr>
          <p:cNvSpPr/>
          <p:nvPr/>
        </p:nvSpPr>
        <p:spPr>
          <a:xfrm>
            <a:off x="11782425" y="6419850"/>
            <a:ext cx="552450" cy="552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类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A7F4F-BBBB-4ED6-8450-332573A31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" y="468932"/>
            <a:ext cx="578356" cy="570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38BAB0-A6C3-42E8-A7D8-DF6868DD8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658" y="2559005"/>
            <a:ext cx="2895749" cy="1739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1917C-74AF-49D6-A3AD-57FA95926B8A}"/>
              </a:ext>
            </a:extLst>
          </p:cNvPr>
          <p:cNvSpPr txBox="1"/>
          <p:nvPr/>
        </p:nvSpPr>
        <p:spPr>
          <a:xfrm>
            <a:off x="6222998" y="2136337"/>
            <a:ext cx="4656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DownLoader</a:t>
            </a:r>
            <a:r>
              <a:rPr lang="zh-CN" altLang="en-US" dirty="0"/>
              <a:t>：处理文件下载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Server</a:t>
            </a:r>
            <a:r>
              <a:rPr lang="zh-CN" altLang="en-US" dirty="0"/>
              <a:t>：实现</a:t>
            </a:r>
            <a:r>
              <a:rPr lang="en-US" altLang="zh-CN" dirty="0"/>
              <a:t>Net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ServerReader</a:t>
            </a:r>
            <a:r>
              <a:rPr lang="zh-CN" altLang="en-US" dirty="0"/>
              <a:t>：实现</a:t>
            </a:r>
            <a:r>
              <a:rPr lang="en-US" altLang="zh-CN" dirty="0" err="1"/>
              <a:t>NetReader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ServerWriter</a:t>
            </a:r>
            <a:r>
              <a:rPr lang="zh-CN" altLang="en-US" dirty="0"/>
              <a:t>：实现</a:t>
            </a:r>
            <a:r>
              <a:rPr lang="en-US" altLang="zh-CN" dirty="0" err="1"/>
              <a:t>NetWriter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Uploader</a:t>
            </a:r>
            <a:r>
              <a:rPr lang="zh-CN" altLang="en-US" dirty="0"/>
              <a:t>：处理文件上传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624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A066BB8-AC76-477E-93F3-5EFAE5235F6E}"/>
              </a:ext>
            </a:extLst>
          </p:cNvPr>
          <p:cNvSpPr/>
          <p:nvPr/>
        </p:nvSpPr>
        <p:spPr>
          <a:xfrm>
            <a:off x="-1352551" y="379095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DCA9415-6BC7-4C72-83BA-CCA89E4FF81B}"/>
              </a:ext>
            </a:extLst>
          </p:cNvPr>
          <p:cNvCxnSpPr/>
          <p:nvPr/>
        </p:nvCxnSpPr>
        <p:spPr>
          <a:xfrm>
            <a:off x="0" y="265451"/>
            <a:ext cx="819150" cy="0"/>
          </a:xfrm>
          <a:prstGeom prst="line">
            <a:avLst/>
          </a:prstGeom>
          <a:ln w="158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CB121ED-F0B2-44E2-BD6F-E29C52A4CA66}"/>
              </a:ext>
            </a:extLst>
          </p:cNvPr>
          <p:cNvSpPr/>
          <p:nvPr/>
        </p:nvSpPr>
        <p:spPr>
          <a:xfrm>
            <a:off x="11782425" y="6419850"/>
            <a:ext cx="552450" cy="552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类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A7F4F-BBBB-4ED6-8450-332573A31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" y="468932"/>
            <a:ext cx="578356" cy="570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219578-700C-449C-8028-B82D67CD1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101" y="2838419"/>
            <a:ext cx="3162463" cy="1181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74EA6-63E8-4055-8B88-D87DB4CE4712}"/>
              </a:ext>
            </a:extLst>
          </p:cNvPr>
          <p:cNvSpPr txBox="1"/>
          <p:nvPr/>
        </p:nvSpPr>
        <p:spPr>
          <a:xfrm>
            <a:off x="6028266" y="3183466"/>
            <a:ext cx="38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GUI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17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59D750-12D5-42E3-ACAF-F60E8A0A32B5}"/>
              </a:ext>
            </a:extLst>
          </p:cNvPr>
          <p:cNvSpPr/>
          <p:nvPr/>
        </p:nvSpPr>
        <p:spPr>
          <a:xfrm>
            <a:off x="-936607" y="-133469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9B6FD4-500A-4374-B12A-B8958F487A33}"/>
              </a:ext>
            </a:extLst>
          </p:cNvPr>
          <p:cNvSpPr/>
          <p:nvPr/>
        </p:nvSpPr>
        <p:spPr>
          <a:xfrm>
            <a:off x="10706100" y="372726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3D6673-22ED-48B5-8DAB-BC712CB49852}"/>
              </a:ext>
            </a:extLst>
          </p:cNvPr>
          <p:cNvSpPr/>
          <p:nvPr/>
        </p:nvSpPr>
        <p:spPr>
          <a:xfrm>
            <a:off x="940607" y="1873263"/>
            <a:ext cx="2737290" cy="27372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37D620A-734B-4798-ACE4-4ECD5634B79D}"/>
              </a:ext>
            </a:extLst>
          </p:cNvPr>
          <p:cNvSpPr/>
          <p:nvPr/>
        </p:nvSpPr>
        <p:spPr>
          <a:xfrm>
            <a:off x="540557" y="3028950"/>
            <a:ext cx="800100" cy="800100"/>
          </a:xfrm>
          <a:prstGeom prst="ellips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9B27B2-E982-41D6-821A-0830CA4A9B3E}"/>
              </a:ext>
            </a:extLst>
          </p:cNvPr>
          <p:cNvSpPr txBox="1"/>
          <p:nvPr/>
        </p:nvSpPr>
        <p:spPr>
          <a:xfrm>
            <a:off x="4179452" y="2264345"/>
            <a:ext cx="4539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400" dirty="0">
                <a:solidFill>
                  <a:srgbClr val="7E7E7E"/>
                </a:solidFill>
                <a:cs typeface="+mn-ea"/>
                <a:sym typeface="+mn-lt"/>
              </a:rPr>
              <a:t>THANKS</a:t>
            </a:r>
            <a:endParaRPr lang="zh-CN" altLang="en-US" sz="6000" spc="400" dirty="0">
              <a:solidFill>
                <a:srgbClr val="7E7E7E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DA93E8-229A-4E74-8C5B-F3F6CD4655FB}"/>
              </a:ext>
            </a:extLst>
          </p:cNvPr>
          <p:cNvSpPr txBox="1"/>
          <p:nvPr/>
        </p:nvSpPr>
        <p:spPr>
          <a:xfrm>
            <a:off x="4179452" y="3239444"/>
            <a:ext cx="59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spc="400" dirty="0">
                <a:solidFill>
                  <a:srgbClr val="404040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5D970BA2-DE7B-4979-B2B8-FCE6185FD869}"/>
              </a:ext>
            </a:extLst>
          </p:cNvPr>
          <p:cNvSpPr/>
          <p:nvPr/>
        </p:nvSpPr>
        <p:spPr>
          <a:xfrm rot="5400000">
            <a:off x="10493048" y="2982884"/>
            <a:ext cx="538328" cy="353904"/>
          </a:xfrm>
          <a:prstGeom prst="triangl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E5FADFD-D334-4AA7-BAF5-E59162C02373}"/>
              </a:ext>
            </a:extLst>
          </p:cNvPr>
          <p:cNvSpPr/>
          <p:nvPr/>
        </p:nvSpPr>
        <p:spPr>
          <a:xfrm>
            <a:off x="10318553" y="5012840"/>
            <a:ext cx="1151725" cy="1151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6C9F37-0BF0-416D-B776-8C3F5AF02D07}"/>
              </a:ext>
            </a:extLst>
          </p:cNvPr>
          <p:cNvSpPr/>
          <p:nvPr/>
        </p:nvSpPr>
        <p:spPr>
          <a:xfrm>
            <a:off x="3274178" y="5542002"/>
            <a:ext cx="379981" cy="379981"/>
          </a:xfrm>
          <a:prstGeom prst="ellipse">
            <a:avLst/>
          </a:prstGeom>
          <a:solidFill>
            <a:srgbClr val="7E7E7E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0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56B5A0B-E5FC-40BE-8A71-9D43DC5085B3}"/>
              </a:ext>
            </a:extLst>
          </p:cNvPr>
          <p:cNvSpPr/>
          <p:nvPr/>
        </p:nvSpPr>
        <p:spPr>
          <a:xfrm rot="10800000">
            <a:off x="-570124" y="5708603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DD0022-E792-40CD-8668-756D76287716}"/>
              </a:ext>
            </a:extLst>
          </p:cNvPr>
          <p:cNvSpPr/>
          <p:nvPr/>
        </p:nvSpPr>
        <p:spPr>
          <a:xfrm>
            <a:off x="0" y="0"/>
            <a:ext cx="369276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38100" sx="102000" sy="1020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5019EF-14C1-423A-845A-BB867F75600E}"/>
              </a:ext>
            </a:extLst>
          </p:cNvPr>
          <p:cNvSpPr/>
          <p:nvPr/>
        </p:nvSpPr>
        <p:spPr>
          <a:xfrm>
            <a:off x="11203743" y="6093171"/>
            <a:ext cx="509954" cy="5099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4000" sy="104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加号 5">
            <a:extLst>
              <a:ext uri="{FF2B5EF4-FFF2-40B4-BE49-F238E27FC236}">
                <a16:creationId xmlns:a16="http://schemas.microsoft.com/office/drawing/2014/main" id="{CEEE642A-AB43-4657-A06C-F1727D704BFB}"/>
              </a:ext>
            </a:extLst>
          </p:cNvPr>
          <p:cNvSpPr/>
          <p:nvPr/>
        </p:nvSpPr>
        <p:spPr>
          <a:xfrm>
            <a:off x="11572875" y="215900"/>
            <a:ext cx="304800" cy="304800"/>
          </a:xfrm>
          <a:prstGeom prst="mathPlus">
            <a:avLst>
              <a:gd name="adj1" fmla="val 11020"/>
            </a:avLst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501698" y="1859954"/>
            <a:ext cx="268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注册</a:t>
            </a:r>
            <a:r>
              <a:rPr lang="en-US" altLang="zh-CN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&amp;</a:t>
            </a:r>
            <a:r>
              <a:rPr lang="zh-CN" altLang="en-US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登录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696" y="2547091"/>
            <a:ext cx="2954655" cy="2104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注册规则：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用户名未被占用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两次输入密码一致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密码为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位以上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密码同时包含数字和字母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1697" y="4885858"/>
            <a:ext cx="249299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登录界面：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可保存用户登录记录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可记住密码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3456351" y="306033"/>
            <a:ext cx="395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基础操作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6319" y="1152978"/>
            <a:ext cx="42242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查看空间使用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每个用户默认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10G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空间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显示当前路径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关键字搜索文件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新建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删除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重命名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刷新当前界面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返回上一界面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  ……</a:t>
            </a: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3680582" y="3938622"/>
            <a:ext cx="395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文件</a:t>
            </a:r>
            <a:r>
              <a:rPr lang="en-US" altLang="zh-CN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(</a:t>
            </a:r>
            <a:r>
              <a:rPr lang="zh-CN" altLang="en-US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夹</a:t>
            </a:r>
            <a:r>
              <a:rPr lang="en-US" altLang="zh-CN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)</a:t>
            </a:r>
            <a:r>
              <a:rPr lang="zh-CN" altLang="en-US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上传下载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66319" y="4470360"/>
            <a:ext cx="318548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可选择对文件或文件夹操作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可多个操作同时进行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显示操作进度及传输速度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控制同时开始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暂停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·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支持拖拽上传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818559" y="520700"/>
            <a:ext cx="395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网盘空间分享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5435" y="1407854"/>
            <a:ext cx="4455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选中个人网盘中的某个文件夹，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选定分享时限（临时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永久）及读写权限，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将生成一个分享密钥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其他用户使用密钥可对该文件夹进行操作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925435" y="3337917"/>
            <a:ext cx="395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网盘与本地绑定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25435" y="416860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可将网盘指定文件夹与本地指定地址绑定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实现内容同步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功能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9E96394-3A33-421A-B6B1-B0D007460F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4" y="63189"/>
            <a:ext cx="530847" cy="5232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1498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2152651" y="-2740789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17F0E2D4-D884-4C9C-9C37-97419A5E3105}"/>
              </a:ext>
            </a:extLst>
          </p:cNvPr>
          <p:cNvSpPr txBox="1"/>
          <p:nvPr/>
        </p:nvSpPr>
        <p:spPr>
          <a:xfrm>
            <a:off x="3512634" y="2578855"/>
            <a:ext cx="6275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pc="400" dirty="0" err="1">
                <a:solidFill>
                  <a:srgbClr val="626262"/>
                </a:solidFill>
                <a:latin typeface="Agency FB" pitchFamily="34" charset="0"/>
                <a:cs typeface="+mn-ea"/>
                <a:sym typeface="+mn-lt"/>
              </a:rPr>
              <a:t>Cvarpe</a:t>
            </a:r>
            <a:r>
              <a:rPr lang="en-US" altLang="zh-CN" sz="8000" spc="400" dirty="0">
                <a:solidFill>
                  <a:srgbClr val="626262"/>
                </a:solidFill>
                <a:latin typeface="Agency FB" pitchFamily="34" charset="0"/>
                <a:cs typeface="+mn-ea"/>
                <a:sym typeface="+mn-lt"/>
              </a:rPr>
              <a:t> Server</a:t>
            </a:r>
            <a:endParaRPr lang="zh-CN" altLang="en-US" sz="8000" spc="400" dirty="0">
              <a:solidFill>
                <a:srgbClr val="626262"/>
              </a:solidFill>
              <a:latin typeface="Agency FB" pitchFamily="34" charset="0"/>
              <a:cs typeface="+mn-ea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580917-E36C-4272-BE5B-0808FE2C73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0" y="206127"/>
            <a:ext cx="1221517" cy="12039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422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56B5A0B-E5FC-40BE-8A71-9D43DC5085B3}"/>
              </a:ext>
            </a:extLst>
          </p:cNvPr>
          <p:cNvSpPr/>
          <p:nvPr/>
        </p:nvSpPr>
        <p:spPr>
          <a:xfrm rot="10800000">
            <a:off x="-570124" y="5708603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DD0022-E792-40CD-8668-756D76287716}"/>
              </a:ext>
            </a:extLst>
          </p:cNvPr>
          <p:cNvSpPr/>
          <p:nvPr/>
        </p:nvSpPr>
        <p:spPr>
          <a:xfrm>
            <a:off x="-39945" y="-38100"/>
            <a:ext cx="369276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38100" sx="102000" sy="1020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5019EF-14C1-423A-845A-BB867F75600E}"/>
              </a:ext>
            </a:extLst>
          </p:cNvPr>
          <p:cNvSpPr/>
          <p:nvPr/>
        </p:nvSpPr>
        <p:spPr>
          <a:xfrm>
            <a:off x="11203743" y="6093171"/>
            <a:ext cx="509954" cy="5099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4000" sy="104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加号 5">
            <a:extLst>
              <a:ext uri="{FF2B5EF4-FFF2-40B4-BE49-F238E27FC236}">
                <a16:creationId xmlns:a16="http://schemas.microsoft.com/office/drawing/2014/main" id="{CEEE642A-AB43-4657-A06C-F1727D704BFB}"/>
              </a:ext>
            </a:extLst>
          </p:cNvPr>
          <p:cNvSpPr/>
          <p:nvPr/>
        </p:nvSpPr>
        <p:spPr>
          <a:xfrm>
            <a:off x="11572875" y="215900"/>
            <a:ext cx="304800" cy="304800"/>
          </a:xfrm>
          <a:prstGeom prst="mathPlus">
            <a:avLst>
              <a:gd name="adj1" fmla="val 11020"/>
            </a:avLst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524558" y="1625360"/>
            <a:ext cx="268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建立服务器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776" y="2624848"/>
            <a:ext cx="2031325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保存使用过的端口</a:t>
            </a:r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3476043" y="1625360"/>
            <a:ext cx="395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400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基础操作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83545" y="2449873"/>
            <a:ext cx="2262158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显示用户空间使用量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显示用户空间大小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删除用户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更改用户密码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80293867-ABAF-4242-8512-51F56EB1B67F}"/>
              </a:ext>
            </a:extLst>
          </p:cNvPr>
          <p:cNvSpPr txBox="1"/>
          <p:nvPr/>
        </p:nvSpPr>
        <p:spPr>
          <a:xfrm>
            <a:off x="738542" y="400013"/>
            <a:ext cx="20193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9B9B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400" dirty="0">
                <a:latin typeface="幼圆" pitchFamily="49" charset="-122"/>
                <a:ea typeface="幼圆" pitchFamily="49" charset="-122"/>
                <a:cs typeface="+mn-ea"/>
                <a:sym typeface="+mn-lt"/>
              </a:rPr>
              <a:t>功能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DB1A0-5B71-44CF-8A07-A4B25F7508C5}"/>
              </a:ext>
            </a:extLst>
          </p:cNvPr>
          <p:cNvSpPr txBox="1"/>
          <p:nvPr/>
        </p:nvSpPr>
        <p:spPr>
          <a:xfrm>
            <a:off x="738542" y="3302575"/>
            <a:ext cx="268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幼圆" pitchFamily="49" charset="-122"/>
              </a:rPr>
              <a:t>选择文件的存放地点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D91D5-CADB-4AF6-9460-EC0640336662}"/>
              </a:ext>
            </a:extLst>
          </p:cNvPr>
          <p:cNvSpPr txBox="1"/>
          <p:nvPr/>
        </p:nvSpPr>
        <p:spPr>
          <a:xfrm>
            <a:off x="7970520" y="256391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幼圆" pitchFamily="49" charset="-122"/>
              </a:rPr>
              <a:t>记录用户的操作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幼圆" pitchFamily="49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ea typeface="幼圆" pitchFamily="49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幼圆" pitchFamily="49" charset="-122"/>
              </a:rPr>
              <a:t>生成并保存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幼圆" pitchFamily="49" charset="-122"/>
              </a:rPr>
              <a:t>log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幼圆" pitchFamily="49" charset="-122"/>
              </a:rPr>
              <a:t>文件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ABC02CD-2257-408E-8183-9CD965FDA5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" y="63865"/>
            <a:ext cx="530848" cy="523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95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1959945" y="-2325408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03563-BF08-405B-95E6-D4687CC3B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" y="243218"/>
            <a:ext cx="1038864" cy="10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00974-D517-4F6C-B658-AA9F97853C64}"/>
              </a:ext>
            </a:extLst>
          </p:cNvPr>
          <p:cNvSpPr txBox="1"/>
          <p:nvPr/>
        </p:nvSpPr>
        <p:spPr>
          <a:xfrm>
            <a:off x="2016738" y="755187"/>
            <a:ext cx="319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网络传输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9E6A2-54C0-46ED-9654-F5A5F7300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618" y="110954"/>
            <a:ext cx="5518434" cy="6636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70F5C-77AF-46FA-8FC6-2AC8DAA99BB1}"/>
              </a:ext>
            </a:extLst>
          </p:cNvPr>
          <p:cNvSpPr txBox="1"/>
          <p:nvPr/>
        </p:nvSpPr>
        <p:spPr>
          <a:xfrm>
            <a:off x="993848" y="1818533"/>
            <a:ext cx="254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java </a:t>
            </a:r>
            <a:r>
              <a:rPr lang="en-US" altLang="zh-CN" dirty="0" err="1"/>
              <a:t>rmi</a:t>
            </a:r>
            <a:r>
              <a:rPr lang="zh-CN" altLang="en-US" dirty="0"/>
              <a:t>实现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CFD7-2E9E-40ED-92EE-A1907138AB55}"/>
              </a:ext>
            </a:extLst>
          </p:cNvPr>
          <p:cNvSpPr txBox="1"/>
          <p:nvPr/>
        </p:nvSpPr>
        <p:spPr>
          <a:xfrm>
            <a:off x="993848" y="2533919"/>
            <a:ext cx="244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负责一些常规操作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89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1959945" y="-2325408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03563-BF08-405B-95E6-D4687CC3B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" y="243218"/>
            <a:ext cx="1038864" cy="10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00974-D517-4F6C-B658-AA9F97853C64}"/>
              </a:ext>
            </a:extLst>
          </p:cNvPr>
          <p:cNvSpPr txBox="1"/>
          <p:nvPr/>
        </p:nvSpPr>
        <p:spPr>
          <a:xfrm>
            <a:off x="4715115" y="755187"/>
            <a:ext cx="319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网络传输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5DD4E-175D-4671-B2E3-CCE76C684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632" y="2182101"/>
            <a:ext cx="4134062" cy="2133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4631C3-0E5A-4082-8026-3E4BA61F25E4}"/>
              </a:ext>
            </a:extLst>
          </p:cNvPr>
          <p:cNvSpPr txBox="1"/>
          <p:nvPr/>
        </p:nvSpPr>
        <p:spPr>
          <a:xfrm>
            <a:off x="1560130" y="2510292"/>
            <a:ext cx="4107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NetReader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NetWriter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负责文件的传输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86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1959945" y="-2325408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03563-BF08-405B-95E6-D4687CC3B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" y="243218"/>
            <a:ext cx="1038864" cy="10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00974-D517-4F6C-B658-AA9F97853C64}"/>
              </a:ext>
            </a:extLst>
          </p:cNvPr>
          <p:cNvSpPr txBox="1"/>
          <p:nvPr/>
        </p:nvSpPr>
        <p:spPr>
          <a:xfrm>
            <a:off x="2564782" y="524354"/>
            <a:ext cx="319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文件结构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53BF3-EF76-4B8A-9A9E-D39ACD9D5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586" y="273953"/>
            <a:ext cx="3799641" cy="6351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2A415-072A-405B-8270-59E7674FA4E8}"/>
              </a:ext>
            </a:extLst>
          </p:cNvPr>
          <p:cNvSpPr txBox="1"/>
          <p:nvPr/>
        </p:nvSpPr>
        <p:spPr>
          <a:xfrm>
            <a:off x="1562561" y="2032666"/>
            <a:ext cx="3542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文件结构被存成树形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服务端不保存文件夹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只保存文件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文件都会被分配一个唯一的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0320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E5CE1BE-42C9-4AEF-ADE9-9ED16AF4B092}"/>
              </a:ext>
            </a:extLst>
          </p:cNvPr>
          <p:cNvSpPr/>
          <p:nvPr/>
        </p:nvSpPr>
        <p:spPr>
          <a:xfrm>
            <a:off x="-1959945" y="-2325408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7C2D3B-1605-4734-9AC9-BAC3E84FFA29}"/>
              </a:ext>
            </a:extLst>
          </p:cNvPr>
          <p:cNvSpPr/>
          <p:nvPr/>
        </p:nvSpPr>
        <p:spPr>
          <a:xfrm>
            <a:off x="10668003" y="5622610"/>
            <a:ext cx="4686300" cy="468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22300" sx="104000" sy="104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0EB78E-EA49-4BEC-8DA8-FD47485D55CA}"/>
              </a:ext>
            </a:extLst>
          </p:cNvPr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7FC341-1CD4-4F7E-9700-E00FDAC28D22}"/>
              </a:ext>
            </a:extLst>
          </p:cNvPr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DCE048-F4ED-49AE-B264-EFCC2400AC33}"/>
              </a:ext>
            </a:extLst>
          </p:cNvPr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D21C4D8-80B0-4B2A-AF73-30139024E9C4}"/>
              </a:ext>
            </a:extLst>
          </p:cNvPr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5AB40A-F81D-4343-9316-36C6538B1A35}"/>
              </a:ext>
            </a:extLst>
          </p:cNvPr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03563-BF08-405B-95E6-D4687CC3B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" y="243218"/>
            <a:ext cx="1038864" cy="10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00974-D517-4F6C-B658-AA9F97853C64}"/>
              </a:ext>
            </a:extLst>
          </p:cNvPr>
          <p:cNvSpPr txBox="1"/>
          <p:nvPr/>
        </p:nvSpPr>
        <p:spPr>
          <a:xfrm>
            <a:off x="4722030" y="582873"/>
            <a:ext cx="319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文件结构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2A415-072A-405B-8270-59E7674FA4E8}"/>
              </a:ext>
            </a:extLst>
          </p:cNvPr>
          <p:cNvSpPr txBox="1"/>
          <p:nvPr/>
        </p:nvSpPr>
        <p:spPr>
          <a:xfrm>
            <a:off x="824753" y="1349712"/>
            <a:ext cx="691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服务端的文件和文件夹被</a:t>
            </a:r>
            <a:r>
              <a:rPr lang="en-US" altLang="zh-CN" dirty="0"/>
              <a:t>Disk </a:t>
            </a:r>
            <a:r>
              <a:rPr lang="en-US" altLang="zh-CN" dirty="0" err="1"/>
              <a:t>UserDisk</a:t>
            </a:r>
            <a:r>
              <a:rPr lang="en-US" altLang="zh-CN" dirty="0"/>
              <a:t> </a:t>
            </a:r>
            <a:r>
              <a:rPr lang="en-US" altLang="zh-CN" dirty="0" err="1"/>
              <a:t>RealDisk</a:t>
            </a:r>
            <a:r>
              <a:rPr lang="en-US" altLang="zh-CN" dirty="0"/>
              <a:t> </a:t>
            </a:r>
            <a:r>
              <a:rPr lang="zh-CN" altLang="en-US" dirty="0"/>
              <a:t>三个类管理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4628C-96BA-46C1-A8F1-E59AB4BCC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158" y="672351"/>
            <a:ext cx="3347512" cy="534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14B4E-4012-4A61-B848-87C06B645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607" y="2631201"/>
            <a:ext cx="3911895" cy="1425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D6FF5-7E30-49CA-94B6-3C43C4CDF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18" y="2255050"/>
            <a:ext cx="3468880" cy="3760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239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9|1.2|0.6|0.5|0.8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8|0.7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8|0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7|0.8|0.8|0.6|0.7|0.7|0.6|0.7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8|0.7|0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6|0.6|0.5|0.4|0.6|0.4|0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9|0.6|1.2|0.7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9|0.6|1.2|0.7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6|0.5|0.7|0.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uoffyxk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596</Words>
  <Application>Microsoft Office PowerPoint</Application>
  <PresentationFormat>Widescreen</PresentationFormat>
  <Paragraphs>188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等线</vt:lpstr>
      <vt:lpstr>幼圆</vt:lpstr>
      <vt:lpstr>Agency FB</vt:lpstr>
      <vt:lpstr>Arial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黑白简洁</dc:title>
  <dc:creator>第一PPT</dc:creator>
  <cp:keywords>www.1ppt.com</cp:keywords>
  <dc:description>www.1ppt.com</dc:description>
  <cp:lastModifiedBy>于 逸潇</cp:lastModifiedBy>
  <cp:revision>245</cp:revision>
  <dcterms:created xsi:type="dcterms:W3CDTF">2019-09-18T02:31:44Z</dcterms:created>
  <dcterms:modified xsi:type="dcterms:W3CDTF">2020-01-05T14:44:50Z</dcterms:modified>
</cp:coreProperties>
</file>