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6"/>
  </p:notesMasterIdLst>
  <p:sldIdLst>
    <p:sldId id="256" r:id="rId5"/>
    <p:sldId id="4614" r:id="rId6"/>
    <p:sldId id="4610" r:id="rId7"/>
    <p:sldId id="4612" r:id="rId8"/>
    <p:sldId id="4613" r:id="rId9"/>
    <p:sldId id="4606" r:id="rId10"/>
    <p:sldId id="4607" r:id="rId11"/>
    <p:sldId id="4608" r:id="rId12"/>
    <p:sldId id="4609" r:id="rId13"/>
    <p:sldId id="4594" r:id="rId14"/>
    <p:sldId id="4597" r:id="rId15"/>
    <p:sldId id="4598" r:id="rId16"/>
    <p:sldId id="4599" r:id="rId17"/>
    <p:sldId id="4600" r:id="rId18"/>
    <p:sldId id="4601" r:id="rId19"/>
    <p:sldId id="4602" r:id="rId20"/>
    <p:sldId id="4603" r:id="rId21"/>
    <p:sldId id="4604" r:id="rId22"/>
    <p:sldId id="4605" r:id="rId23"/>
    <p:sldId id="4615" r:id="rId24"/>
    <p:sldId id="4596" r:id="rId25"/>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2">
          <p15:clr>
            <a:srgbClr val="A4A3A4"/>
          </p15:clr>
        </p15:guide>
        <p15:guide id="2" pos="38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rav Kumar" initials="G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A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85379" autoAdjust="0"/>
  </p:normalViewPr>
  <p:slideViewPr>
    <p:cSldViewPr snapToGrid="0" showGuides="1">
      <p:cViewPr varScale="1">
        <p:scale>
          <a:sx n="75" d="100"/>
          <a:sy n="75" d="100"/>
        </p:scale>
        <p:origin x="874" y="48"/>
      </p:cViewPr>
      <p:guideLst>
        <p:guide orient="horz" pos="2262"/>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80ECD-AD9E-40D8-9C3A-479B789B9738}" type="datetimeFigureOut">
              <a:rPr lang="en-US" smtClean="0"/>
              <a:pPr/>
              <a:t>5/18/2023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EC5FB-86B7-4C2A-A5BA-3EF1A148F10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6EC5FB-86B7-4C2A-A5BA-3EF1A148F102}" type="slidenum">
              <a:rPr lang="en-US" smtClean="0"/>
              <a:pPr/>
              <a:t>1</a:t>
            </a:fld>
            <a:endParaRPr lang="en-US"/>
          </a:p>
        </p:txBody>
      </p:sp>
    </p:spTree>
    <p:extLst>
      <p:ext uri="{BB962C8B-B14F-4D97-AF65-F5344CB8AC3E}">
        <p14:creationId xmlns:p14="http://schemas.microsoft.com/office/powerpoint/2010/main" val="3484806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6EC5FB-86B7-4C2A-A5BA-3EF1A148F102}" type="slidenum">
              <a:rPr lang="en-US" smtClean="0"/>
              <a:pPr/>
              <a:t>18</a:t>
            </a:fld>
            <a:endParaRPr lang="en-US"/>
          </a:p>
        </p:txBody>
      </p:sp>
    </p:spTree>
    <p:extLst>
      <p:ext uri="{BB962C8B-B14F-4D97-AF65-F5344CB8AC3E}">
        <p14:creationId xmlns:p14="http://schemas.microsoft.com/office/powerpoint/2010/main" val="1929994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6EC5FB-86B7-4C2A-A5BA-3EF1A148F102}" type="slidenum">
              <a:rPr lang="en-US" smtClean="0"/>
              <a:pPr/>
              <a:t>19</a:t>
            </a:fld>
            <a:endParaRPr lang="en-US"/>
          </a:p>
        </p:txBody>
      </p:sp>
    </p:spTree>
    <p:extLst>
      <p:ext uri="{BB962C8B-B14F-4D97-AF65-F5344CB8AC3E}">
        <p14:creationId xmlns:p14="http://schemas.microsoft.com/office/powerpoint/2010/main" val="3134883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6EC5FB-86B7-4C2A-A5BA-3EF1A148F102}" type="slidenum">
              <a:rPr lang="en-US" smtClean="0"/>
              <a:pPr/>
              <a:t>21</a:t>
            </a:fld>
            <a:endParaRPr lang="en-US"/>
          </a:p>
        </p:txBody>
      </p:sp>
    </p:spTree>
    <p:extLst>
      <p:ext uri="{BB962C8B-B14F-4D97-AF65-F5344CB8AC3E}">
        <p14:creationId xmlns:p14="http://schemas.microsoft.com/office/powerpoint/2010/main" val="2433335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6EC5FB-86B7-4C2A-A5BA-3EF1A148F102}" type="slidenum">
              <a:rPr lang="en-US" smtClean="0"/>
              <a:pPr/>
              <a:t>10</a:t>
            </a:fld>
            <a:endParaRPr lang="en-US"/>
          </a:p>
        </p:txBody>
      </p:sp>
    </p:spTree>
    <p:extLst>
      <p:ext uri="{BB962C8B-B14F-4D97-AF65-F5344CB8AC3E}">
        <p14:creationId xmlns:p14="http://schemas.microsoft.com/office/powerpoint/2010/main" val="2203062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6EC5FB-86B7-4C2A-A5BA-3EF1A148F102}" type="slidenum">
              <a:rPr lang="en-US" smtClean="0"/>
              <a:pPr/>
              <a:t>11</a:t>
            </a:fld>
            <a:endParaRPr lang="en-US"/>
          </a:p>
        </p:txBody>
      </p:sp>
    </p:spTree>
    <p:extLst>
      <p:ext uri="{BB962C8B-B14F-4D97-AF65-F5344CB8AC3E}">
        <p14:creationId xmlns:p14="http://schemas.microsoft.com/office/powerpoint/2010/main" val="1306333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6EC5FB-86B7-4C2A-A5BA-3EF1A148F102}" type="slidenum">
              <a:rPr lang="en-US" smtClean="0"/>
              <a:pPr/>
              <a:t>12</a:t>
            </a:fld>
            <a:endParaRPr lang="en-US"/>
          </a:p>
        </p:txBody>
      </p:sp>
    </p:spTree>
    <p:extLst>
      <p:ext uri="{BB962C8B-B14F-4D97-AF65-F5344CB8AC3E}">
        <p14:creationId xmlns:p14="http://schemas.microsoft.com/office/powerpoint/2010/main" val="1903085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6EC5FB-86B7-4C2A-A5BA-3EF1A148F102}" type="slidenum">
              <a:rPr lang="en-US" smtClean="0"/>
              <a:pPr/>
              <a:t>13</a:t>
            </a:fld>
            <a:endParaRPr lang="en-US"/>
          </a:p>
        </p:txBody>
      </p:sp>
    </p:spTree>
    <p:extLst>
      <p:ext uri="{BB962C8B-B14F-4D97-AF65-F5344CB8AC3E}">
        <p14:creationId xmlns:p14="http://schemas.microsoft.com/office/powerpoint/2010/main" val="951786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6EC5FB-86B7-4C2A-A5BA-3EF1A148F102}" type="slidenum">
              <a:rPr lang="en-US" smtClean="0"/>
              <a:pPr/>
              <a:t>14</a:t>
            </a:fld>
            <a:endParaRPr lang="en-US"/>
          </a:p>
        </p:txBody>
      </p:sp>
    </p:spTree>
    <p:extLst>
      <p:ext uri="{BB962C8B-B14F-4D97-AF65-F5344CB8AC3E}">
        <p14:creationId xmlns:p14="http://schemas.microsoft.com/office/powerpoint/2010/main" val="250411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6EC5FB-86B7-4C2A-A5BA-3EF1A148F102}" type="slidenum">
              <a:rPr lang="en-US" smtClean="0"/>
              <a:pPr/>
              <a:t>15</a:t>
            </a:fld>
            <a:endParaRPr lang="en-US"/>
          </a:p>
        </p:txBody>
      </p:sp>
    </p:spTree>
    <p:extLst>
      <p:ext uri="{BB962C8B-B14F-4D97-AF65-F5344CB8AC3E}">
        <p14:creationId xmlns:p14="http://schemas.microsoft.com/office/powerpoint/2010/main" val="680617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6EC5FB-86B7-4C2A-A5BA-3EF1A148F102}" type="slidenum">
              <a:rPr lang="en-US" smtClean="0"/>
              <a:pPr/>
              <a:t>16</a:t>
            </a:fld>
            <a:endParaRPr lang="en-US"/>
          </a:p>
        </p:txBody>
      </p:sp>
    </p:spTree>
    <p:extLst>
      <p:ext uri="{BB962C8B-B14F-4D97-AF65-F5344CB8AC3E}">
        <p14:creationId xmlns:p14="http://schemas.microsoft.com/office/powerpoint/2010/main" val="2511308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6EC5FB-86B7-4C2A-A5BA-3EF1A148F102}" type="slidenum">
              <a:rPr lang="en-US" smtClean="0"/>
              <a:pPr/>
              <a:t>17</a:t>
            </a:fld>
            <a:endParaRPr lang="en-US"/>
          </a:p>
        </p:txBody>
      </p:sp>
    </p:spTree>
    <p:extLst>
      <p:ext uri="{BB962C8B-B14F-4D97-AF65-F5344CB8AC3E}">
        <p14:creationId xmlns:p14="http://schemas.microsoft.com/office/powerpoint/2010/main" val="3590648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7" name="Slide Number Placeholder 6"/>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7" name="Slide Number Placeholder 6"/>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0"/>
          </p:nvPr>
        </p:nvSpPr>
        <p:spPr>
          <a:xfrm>
            <a:off x="280988" y="6189663"/>
            <a:ext cx="2743200" cy="365125"/>
          </a:xfrm>
          <a:prstGeom prst="rect">
            <a:avLst/>
          </a:prstGeom>
        </p:spPr>
        <p:txBody>
          <a:bodyPr/>
          <a:lstStyle/>
          <a:p>
            <a:fld id="{3252E8B3-2648-264C-82AB-DD6C8342A88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userDrawn="1"/>
        </p:nvSpPr>
        <p:spPr>
          <a:xfrm flipV="1">
            <a:off x="-22302" y="-66908"/>
            <a:ext cx="3856893" cy="694721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X	</a:t>
            </a:r>
          </a:p>
        </p:txBody>
      </p:sp>
      <p:sp>
        <p:nvSpPr>
          <p:cNvPr id="2" name="Title 1"/>
          <p:cNvSpPr>
            <a:spLocks noGrp="1"/>
          </p:cNvSpPr>
          <p:nvPr>
            <p:ph type="title" hasCustomPrompt="1"/>
          </p:nvPr>
        </p:nvSpPr>
        <p:spPr>
          <a:xfrm>
            <a:off x="534544" y="550863"/>
            <a:ext cx="2743200" cy="1325563"/>
          </a:xfrm>
        </p:spPr>
        <p:txBody>
          <a:bodyPr/>
          <a:lstStyle/>
          <a:p>
            <a:r>
              <a:rPr lang="en-GB" dirty="0"/>
              <a:t>Module 01</a:t>
            </a:r>
            <a:endParaRPr lang="en-US" dirty="0"/>
          </a:p>
        </p:txBody>
      </p:sp>
      <p:sp>
        <p:nvSpPr>
          <p:cNvPr id="5" name="Slide Number Placeholder 4"/>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pPr/>
              <a:t>‹#›</a:t>
            </a:fld>
            <a:endParaRPr lang="en-US"/>
          </a:p>
        </p:txBody>
      </p:sp>
      <p:sp>
        <p:nvSpPr>
          <p:cNvPr id="5" name="Oval 4"/>
          <p:cNvSpPr/>
          <p:nvPr userDrawn="1"/>
        </p:nvSpPr>
        <p:spPr>
          <a:xfrm>
            <a:off x="4708175" y="2637991"/>
            <a:ext cx="1532708" cy="14804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latin typeface="Metropolis" panose="00000500000000000000" pitchFamily="50" charset="0"/>
              </a:rPr>
              <a:t>Display Account User Profile Info</a:t>
            </a:r>
          </a:p>
        </p:txBody>
      </p:sp>
      <p:sp>
        <p:nvSpPr>
          <p:cNvPr id="6" name="Oval 5"/>
          <p:cNvSpPr/>
          <p:nvPr userDrawn="1"/>
        </p:nvSpPr>
        <p:spPr>
          <a:xfrm>
            <a:off x="4708175" y="4408001"/>
            <a:ext cx="1532708" cy="14804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latin typeface="Metropolis" panose="00000500000000000000" pitchFamily="50" charset="0"/>
              </a:rPr>
              <a:t>Validate Update User Info</a:t>
            </a:r>
          </a:p>
        </p:txBody>
      </p:sp>
      <p:cxnSp>
        <p:nvCxnSpPr>
          <p:cNvPr id="7" name="Connector: Elbow 8"/>
          <p:cNvCxnSpPr/>
          <p:nvPr userDrawn="1"/>
        </p:nvCxnSpPr>
        <p:spPr>
          <a:xfrm>
            <a:off x="800311" y="1949469"/>
            <a:ext cx="4678945" cy="610453"/>
          </a:xfrm>
          <a:prstGeom prst="bentConnector3">
            <a:avLst>
              <a:gd name="adj1" fmla="val 998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22"/>
          <p:cNvCxnSpPr>
            <a:endCxn id="6" idx="2"/>
          </p:cNvCxnSpPr>
          <p:nvPr userDrawn="1"/>
        </p:nvCxnSpPr>
        <p:spPr>
          <a:xfrm>
            <a:off x="800311" y="2476688"/>
            <a:ext cx="3907864" cy="2671541"/>
          </a:xfrm>
          <a:prstGeom prst="bentConnector3">
            <a:avLst>
              <a:gd name="adj1" fmla="val 3908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userDrawn="1"/>
        </p:nvCxnSpPr>
        <p:spPr>
          <a:xfrm flipH="1">
            <a:off x="6571360" y="3378218"/>
            <a:ext cx="32482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userDrawn="1"/>
        </p:nvCxnSpPr>
        <p:spPr>
          <a:xfrm flipH="1">
            <a:off x="6571360" y="5228789"/>
            <a:ext cx="32482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732672" y="2610799"/>
            <a:ext cx="1455467"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Administrator</a:t>
            </a:r>
            <a:endParaRPr lang="en-US" sz="1400" b="0" cap="none" spc="0">
              <a:ln w="0"/>
              <a:latin typeface="Metropolis" panose="00000500000000000000" pitchFamily="50" charset="0"/>
              <a:cs typeface="Segoe UI" panose="020B0502040204020203" pitchFamily="34" charset="0"/>
            </a:endParaRPr>
          </a:p>
        </p:txBody>
      </p:sp>
      <p:sp>
        <p:nvSpPr>
          <p:cNvPr id="12" name="Rectangle 11"/>
          <p:cNvSpPr/>
          <p:nvPr userDrawn="1"/>
        </p:nvSpPr>
        <p:spPr>
          <a:xfrm>
            <a:off x="2226365" y="5252986"/>
            <a:ext cx="2336659" cy="523220"/>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Enter/Update/ Delete User Info</a:t>
            </a:r>
            <a:endParaRPr lang="en-US" sz="1400" b="0" cap="none" spc="0">
              <a:ln w="0"/>
              <a:latin typeface="Metropolis" panose="00000500000000000000" pitchFamily="50" charset="0"/>
              <a:cs typeface="Segoe UI" panose="020B0502040204020203" pitchFamily="34" charset="0"/>
            </a:endParaRPr>
          </a:p>
        </p:txBody>
      </p:sp>
      <p:sp>
        <p:nvSpPr>
          <p:cNvPr id="13" name="Rectangle 12"/>
          <p:cNvSpPr/>
          <p:nvPr userDrawn="1"/>
        </p:nvSpPr>
        <p:spPr>
          <a:xfrm>
            <a:off x="7064199" y="2905919"/>
            <a:ext cx="2194113"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Retrieve User Info</a:t>
            </a:r>
            <a:endParaRPr lang="en-US" sz="1400" b="0" cap="none" spc="0">
              <a:ln w="0"/>
              <a:latin typeface="Metropolis" panose="00000500000000000000" pitchFamily="50" charset="0"/>
              <a:cs typeface="Segoe UI" panose="020B0502040204020203" pitchFamily="34" charset="0"/>
            </a:endParaRPr>
          </a:p>
        </p:txBody>
      </p:sp>
      <p:sp>
        <p:nvSpPr>
          <p:cNvPr id="14" name="Rectangle 13"/>
          <p:cNvSpPr/>
          <p:nvPr userDrawn="1"/>
        </p:nvSpPr>
        <p:spPr>
          <a:xfrm>
            <a:off x="699420" y="1567412"/>
            <a:ext cx="1675437"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Access User Info</a:t>
            </a:r>
            <a:endParaRPr lang="en-US" sz="1400" b="0" cap="none" spc="0">
              <a:ln w="0"/>
              <a:latin typeface="Metropolis" panose="00000500000000000000" pitchFamily="50" charset="0"/>
              <a:cs typeface="Segoe UI" panose="020B0502040204020203" pitchFamily="34" charset="0"/>
            </a:endParaRPr>
          </a:p>
        </p:txBody>
      </p:sp>
      <p:sp>
        <p:nvSpPr>
          <p:cNvPr id="15" name="Rectangle 14"/>
          <p:cNvSpPr/>
          <p:nvPr userDrawn="1"/>
        </p:nvSpPr>
        <p:spPr>
          <a:xfrm>
            <a:off x="6917570" y="5360701"/>
            <a:ext cx="2487370"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Update/Delete User Info</a:t>
            </a:r>
            <a:endParaRPr lang="en-US" sz="1400" b="0" cap="none" spc="0">
              <a:ln w="0"/>
              <a:latin typeface="Metropolis" panose="00000500000000000000" pitchFamily="50" charset="0"/>
              <a:cs typeface="Segoe UI" panose="020B0502040204020203" pitchFamily="34" charset="0"/>
            </a:endParaRPr>
          </a:p>
        </p:txBody>
      </p:sp>
      <p:sp>
        <p:nvSpPr>
          <p:cNvPr id="16" name="Rectangle 15"/>
          <p:cNvSpPr/>
          <p:nvPr userDrawn="1"/>
        </p:nvSpPr>
        <p:spPr>
          <a:xfrm>
            <a:off x="9979680" y="4158658"/>
            <a:ext cx="1762788"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User Account Info</a:t>
            </a:r>
            <a:endParaRPr lang="en-US" sz="1400" b="0" cap="none" spc="0">
              <a:ln w="0"/>
              <a:latin typeface="Metropolis" panose="00000500000000000000" pitchFamily="50" charset="0"/>
              <a:cs typeface="Segoe UI" panose="020B0502040204020203" pitchFamily="34" charset="0"/>
            </a:endParaRPr>
          </a:p>
        </p:txBody>
      </p:sp>
      <p:cxnSp>
        <p:nvCxnSpPr>
          <p:cNvPr id="17" name="Straight Connector 16"/>
          <p:cNvCxnSpPr/>
          <p:nvPr userDrawn="1"/>
        </p:nvCxnSpPr>
        <p:spPr>
          <a:xfrm>
            <a:off x="9819657" y="3378218"/>
            <a:ext cx="0" cy="691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9819657" y="4537560"/>
            <a:ext cx="0" cy="691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pPr/>
              <a:t>‹#›</a:t>
            </a:fld>
            <a:endParaRPr lang="en-US"/>
          </a:p>
        </p:txBody>
      </p:sp>
      <p:sp>
        <p:nvSpPr>
          <p:cNvPr id="3" name="Rectangle: Rounded Corners 32"/>
          <p:cNvSpPr/>
          <p:nvPr userDrawn="1"/>
        </p:nvSpPr>
        <p:spPr>
          <a:xfrm>
            <a:off x="705342" y="1651071"/>
            <a:ext cx="10955613" cy="4093587"/>
          </a:xfrm>
          <a:prstGeom prst="roundRect">
            <a:avLst>
              <a:gd name="adj" fmla="val 1729"/>
            </a:avLst>
          </a:prstGeom>
          <a:noFill/>
          <a:ln>
            <a:solidFill>
              <a:srgbClr val="66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2100215" y="1852852"/>
            <a:ext cx="8465912" cy="3466783"/>
          </a:xfrm>
          <a:prstGeom prst="rect">
            <a:avLst/>
          </a:prstGeom>
          <a:noFill/>
        </p:spPr>
        <p:txBody>
          <a:bodyPr wrap="square" lIns="91440" tIns="45720" rIns="91440" bIns="45720">
            <a:spAutoFit/>
          </a:bodyPr>
          <a:lstStyle/>
          <a:p>
            <a:pPr>
              <a:lnSpc>
                <a:spcPct val="150000"/>
              </a:lnSpc>
            </a:pPr>
            <a:r>
              <a:rPr lang="en-US" sz="2000">
                <a:latin typeface="Metropolis" panose="00000500000000000000" pitchFamily="50" charset="0"/>
                <a:cs typeface="Segoe UI" panose="020B0502040204020203" pitchFamily="34" charset="0"/>
              </a:rPr>
              <a:t>Outcomes:</a:t>
            </a:r>
          </a:p>
          <a:p>
            <a:pPr>
              <a:lnSpc>
                <a:spcPct val="150000"/>
              </a:lnSpc>
            </a:pPr>
            <a:endParaRPr lang="en-IN" sz="1600">
              <a:latin typeface="Metropolis" panose="00000500000000000000" pitchFamily="50" charset="0"/>
              <a:cs typeface="Segoe UI" panose="020B0502040204020203" pitchFamily="34" charset="0"/>
            </a:endParaRPr>
          </a:p>
          <a:p>
            <a:pPr marL="742950" lvl="1" indent="-285750">
              <a:lnSpc>
                <a:spcPct val="150000"/>
              </a:lnSpc>
              <a:buFont typeface="+mj-lt"/>
              <a:buAutoNum type="alphaLcPeriod"/>
            </a:pPr>
            <a:r>
              <a:rPr lang="en-IN" sz="1600">
                <a:latin typeface="Metropolis" panose="00000500000000000000" pitchFamily="50" charset="0"/>
                <a:cs typeface="Segoe UI" panose="020B0502040204020203" pitchFamily="34" charset="0"/>
              </a:rPr>
              <a:t>Comprehend the fundamental concepts of networks in the advanced computer networks</a:t>
            </a:r>
          </a:p>
          <a:p>
            <a:pPr marL="742950" lvl="1" indent="-285750">
              <a:lnSpc>
                <a:spcPct val="150000"/>
              </a:lnSpc>
              <a:buFont typeface="+mj-lt"/>
              <a:buAutoNum type="alphaLcPeriod"/>
            </a:pPr>
            <a:r>
              <a:rPr lang="en-IN" sz="1600">
                <a:latin typeface="Metropolis" panose="00000500000000000000" pitchFamily="50" charset="0"/>
                <a:cs typeface="Segoe UI" panose="020B0502040204020203" pitchFamily="34" charset="0"/>
              </a:rPr>
              <a:t>Identify the importance of the types of networks in their respective application</a:t>
            </a:r>
          </a:p>
          <a:p>
            <a:pPr marL="742950" lvl="1" indent="-285750">
              <a:lnSpc>
                <a:spcPct val="150000"/>
              </a:lnSpc>
              <a:buFont typeface="+mj-lt"/>
              <a:buAutoNum type="alphaLcPeriod"/>
            </a:pPr>
            <a:r>
              <a:rPr lang="en-IN" sz="1600">
                <a:latin typeface="Metropolis" panose="00000500000000000000" pitchFamily="50" charset="0"/>
                <a:cs typeface="Segoe UI" panose="020B0502040204020203" pitchFamily="34" charset="0"/>
              </a:rPr>
              <a:t>Deploy the right network architecture according to the type and requirements</a:t>
            </a:r>
          </a:p>
          <a:p>
            <a:pPr marL="742950" lvl="1" indent="-285750">
              <a:lnSpc>
                <a:spcPct val="150000"/>
              </a:lnSpc>
              <a:buFont typeface="+mj-lt"/>
              <a:buAutoNum type="alphaLcPeriod"/>
            </a:pPr>
            <a:r>
              <a:rPr lang="en-IN" sz="1600">
                <a:latin typeface="Metropolis" panose="00000500000000000000" pitchFamily="50" charset="0"/>
                <a:cs typeface="Segoe UI" panose="020B0502040204020203" pitchFamily="34" charset="0"/>
              </a:rPr>
              <a:t>Implement the right topology for the required network connectivity</a:t>
            </a:r>
            <a:endParaRPr lang="en-US" sz="1600">
              <a:latin typeface="Metropolis" panose="00000500000000000000" pitchFamily="50" charset="0"/>
              <a:cs typeface="Segoe UI" panose="020B0502040204020203" pitchFamily="34" charset="0"/>
            </a:endParaRPr>
          </a:p>
        </p:txBody>
      </p:sp>
      <p:pic>
        <p:nvPicPr>
          <p:cNvPr id="6" name="Graphic 5" descr="Document"/>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2156" y="2995516"/>
            <a:ext cx="1404696" cy="140469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69901"/>
            <a:ext cx="10515600" cy="463550"/>
          </a:xfrm>
          <a:prstGeom prst="rect">
            <a:avLst/>
          </a:prstGeom>
        </p:spPr>
        <p:txBody>
          <a:bodyPr vert="horz" lIns="91440" tIns="45720" rIns="91440" bIns="45720" rtlCol="0" anchor="b">
            <a:noAutofit/>
          </a:bodyPr>
          <a:lstStyle/>
          <a:p>
            <a:r>
              <a:rPr lang="en-GB" dirty="0"/>
              <a:t>Click to edit Master title style</a:t>
            </a:r>
            <a:endParaRPr lang="en-US" dirty="0"/>
          </a:p>
        </p:txBody>
      </p:sp>
      <p:sp>
        <p:nvSpPr>
          <p:cNvPr id="3" name="Text Placeholder 2"/>
          <p:cNvSpPr>
            <a:spLocks noGrp="1"/>
          </p:cNvSpPr>
          <p:nvPr>
            <p:ph type="body" idx="1"/>
          </p:nvPr>
        </p:nvSpPr>
        <p:spPr>
          <a:xfrm>
            <a:off x="838200" y="1066800"/>
            <a:ext cx="10515600" cy="4876799"/>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2400" b="1" kern="1200">
          <a:solidFill>
            <a:schemeClr val="tx1"/>
          </a:solidFill>
          <a:latin typeface="Metropolis" panose="0000050000000000000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etropolis" panose="0000050000000000000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etropolis" panose="0000050000000000000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etropolis" panose="0000050000000000000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etropolis" panose="0000050000000000000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etropolis" panose="0000050000000000000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400" b="1" dirty="0" err="1">
                <a:latin typeface="Metropolis"/>
              </a:rPr>
              <a:t>Revolutionising</a:t>
            </a:r>
            <a:r>
              <a:rPr lang="en-US" sz="4400" b="1" dirty="0">
                <a:latin typeface="Metropolis"/>
              </a:rPr>
              <a:t> </a:t>
            </a:r>
            <a:r>
              <a:rPr lang="en-US" sz="4400" b="1" dirty="0" err="1">
                <a:latin typeface="Metropolis"/>
              </a:rPr>
              <a:t>B.Tech</a:t>
            </a:r>
            <a:endParaRPr lang="en-US" sz="4400" b="1" dirty="0">
              <a:latin typeface="Metropolis"/>
            </a:endParaRPr>
          </a:p>
        </p:txBody>
      </p:sp>
      <p:pic>
        <p:nvPicPr>
          <p:cNvPr id="5" name="Picture 4" descr="A picture containing text, sign, dark, clipart&#10;&#10;Description automatically generated"/>
          <p:cNvPicPr>
            <a:picLocks noChangeAspect="1"/>
          </p:cNvPicPr>
          <p:nvPr/>
        </p:nvPicPr>
        <p:blipFill>
          <a:blip r:embed="rId4"/>
          <a:stretch>
            <a:fillRect/>
          </a:stretch>
        </p:blipFill>
        <p:spPr>
          <a:xfrm>
            <a:off x="3349625" y="2218876"/>
            <a:ext cx="5492750" cy="1383162"/>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9DDE98-2188-78CE-C3B3-B6B23D5F9DE6}"/>
              </a:ext>
            </a:extLst>
          </p:cNvPr>
          <p:cNvSpPr>
            <a:spLocks noGrp="1"/>
          </p:cNvSpPr>
          <p:nvPr>
            <p:ph type="title"/>
          </p:nvPr>
        </p:nvSpPr>
        <p:spPr/>
        <p:txBody>
          <a:bodyPr/>
          <a:lstStyle/>
          <a:p>
            <a:r>
              <a:rPr lang="en-US" dirty="0"/>
              <a:t>CISC Definition:</a:t>
            </a:r>
          </a:p>
        </p:txBody>
      </p:sp>
      <p:sp>
        <p:nvSpPr>
          <p:cNvPr id="9" name="Content Placeholder 8">
            <a:extLst>
              <a:ext uri="{FF2B5EF4-FFF2-40B4-BE49-F238E27FC236}">
                <a16:creationId xmlns:a16="http://schemas.microsoft.com/office/drawing/2014/main" id="{57862931-CC67-C310-5FF1-D1CEB8D71C9B}"/>
              </a:ext>
            </a:extLst>
          </p:cNvPr>
          <p:cNvSpPr>
            <a:spLocks noGrp="1"/>
          </p:cNvSpPr>
          <p:nvPr>
            <p:ph idx="1"/>
          </p:nvPr>
        </p:nvSpPr>
        <p:spPr/>
        <p:txBody>
          <a:bodyPr/>
          <a:lstStyle/>
          <a:p>
            <a:pPr marL="0" indent="0">
              <a:buNone/>
            </a:pPr>
            <a:endParaRPr lang="en-US" altLang="en-US" sz="1800" dirty="0"/>
          </a:p>
          <a:p>
            <a:pPr marL="342900" indent="-342900">
              <a:buFont typeface="+mj-lt"/>
              <a:buAutoNum type="arabicPeriod"/>
            </a:pPr>
            <a:r>
              <a:rPr lang="en-US" altLang="en-US" sz="2800" dirty="0"/>
              <a:t>CISC stands for Complex Instruction Set Computer.</a:t>
            </a:r>
          </a:p>
          <a:p>
            <a:pPr marL="342900" indent="-342900">
              <a:buFont typeface="+mj-lt"/>
              <a:buAutoNum type="arabicPeriod"/>
            </a:pPr>
            <a:r>
              <a:rPr lang="en-US" altLang="en-US" sz="2800" dirty="0"/>
              <a:t>It is a type of computer architecture that emphasizes a large set of complex instructions.</a:t>
            </a:r>
          </a:p>
          <a:p>
            <a:pPr marL="342900" indent="-342900">
              <a:buFont typeface="+mj-lt"/>
              <a:buAutoNum type="arabicPeriod"/>
            </a:pPr>
            <a:r>
              <a:rPr lang="en-US" altLang="en-US" sz="2800" dirty="0"/>
              <a:t>The instructions in CISC processors are capable of performing multiple low-level operations in a single instruction.</a:t>
            </a:r>
          </a:p>
          <a:p>
            <a:pPr marL="0" indent="0">
              <a:buNone/>
            </a:pPr>
            <a:endParaRPr lang="en-IN" dirty="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9DDE98-2188-78CE-C3B3-B6B23D5F9DE6}"/>
              </a:ext>
            </a:extLst>
          </p:cNvPr>
          <p:cNvSpPr>
            <a:spLocks noGrp="1"/>
          </p:cNvSpPr>
          <p:nvPr>
            <p:ph type="title"/>
          </p:nvPr>
        </p:nvSpPr>
        <p:spPr/>
        <p:txBody>
          <a:bodyPr/>
          <a:lstStyle/>
          <a:p>
            <a:r>
              <a:rPr lang="en-US" dirty="0"/>
              <a:t>Characteristics of CISC architecture:</a:t>
            </a:r>
          </a:p>
        </p:txBody>
      </p:sp>
      <p:sp>
        <p:nvSpPr>
          <p:cNvPr id="9" name="Content Placeholder 8">
            <a:extLst>
              <a:ext uri="{FF2B5EF4-FFF2-40B4-BE49-F238E27FC236}">
                <a16:creationId xmlns:a16="http://schemas.microsoft.com/office/drawing/2014/main" id="{57862931-CC67-C310-5FF1-D1CEB8D71C9B}"/>
              </a:ext>
            </a:extLst>
          </p:cNvPr>
          <p:cNvSpPr>
            <a:spLocks noGrp="1"/>
          </p:cNvSpPr>
          <p:nvPr>
            <p:ph idx="1"/>
          </p:nvPr>
        </p:nvSpPr>
        <p:spPr/>
        <p:txBody>
          <a:bodyPr>
            <a:normAutofit fontScale="92500" lnSpcReduction="10000"/>
          </a:bodyPr>
          <a:lstStyle/>
          <a:p>
            <a:pPr marL="0" indent="0" algn="just">
              <a:buNone/>
            </a:pPr>
            <a:endParaRPr lang="en-US" altLang="en-US" sz="1800" dirty="0"/>
          </a:p>
          <a:p>
            <a:pPr marL="342900" indent="-342900" algn="just">
              <a:buFont typeface="+mj-lt"/>
              <a:buAutoNum type="arabicPeriod"/>
            </a:pPr>
            <a:r>
              <a:rPr lang="en-US" altLang="en-US" sz="2800" dirty="0"/>
              <a:t>Large instruction set: CISC processors have a wide variety of complex instructions, each capable of performing multiple operations.</a:t>
            </a:r>
          </a:p>
          <a:p>
            <a:pPr marL="342900" indent="-342900" algn="just">
              <a:buFont typeface="+mj-lt"/>
              <a:buAutoNum type="arabicPeriod"/>
            </a:pPr>
            <a:r>
              <a:rPr lang="en-US" altLang="en-US" sz="2800" dirty="0"/>
              <a:t>Variable instruction length: Instructions in CISC architectures can have variable lengths, ranging from a few bytes to several bytes.</a:t>
            </a:r>
          </a:p>
          <a:p>
            <a:pPr marL="342900" indent="-342900" algn="just">
              <a:buFont typeface="+mj-lt"/>
              <a:buAutoNum type="arabicPeriod"/>
            </a:pPr>
            <a:r>
              <a:rPr lang="en-US" altLang="en-US" sz="2800" dirty="0"/>
              <a:t>Memory-to-memory operations: CISC instructions often allow direct memory-to-memory operations, reducing the need for explicit load and store instructions.</a:t>
            </a:r>
          </a:p>
          <a:p>
            <a:pPr marL="342900" indent="-342900" algn="just">
              <a:buFont typeface="+mj-lt"/>
              <a:buAutoNum type="arabicPeriod"/>
            </a:pPr>
            <a:r>
              <a:rPr lang="en-US" altLang="en-US" sz="2800" dirty="0"/>
              <a:t>Emphasis on hardware: CISC architectures tend to rely heavily on specialized hardware to implement complex instructions efficiently.</a:t>
            </a:r>
          </a:p>
          <a:p>
            <a:pPr marL="342900" indent="-342900" algn="just">
              <a:buFont typeface="+mj-lt"/>
              <a:buAutoNum type="arabicPeriod"/>
            </a:pPr>
            <a:r>
              <a:rPr lang="en-US" altLang="en-US" sz="2800" dirty="0"/>
              <a:t>Implicit operands: CISC instructions often have implicit operands, which are not explicitly specified in the instruction but are implied by the instruction itself.</a:t>
            </a:r>
          </a:p>
          <a:p>
            <a:pPr marL="0" indent="0" algn="just">
              <a:buNone/>
            </a:pPr>
            <a:endParaRPr lang="en-IN" dirty="0"/>
          </a:p>
        </p:txBody>
      </p:sp>
    </p:spTree>
    <p:custDataLst>
      <p:tags r:id="rId1"/>
    </p:custDataLst>
    <p:extLst>
      <p:ext uri="{BB962C8B-B14F-4D97-AF65-F5344CB8AC3E}">
        <p14:creationId xmlns:p14="http://schemas.microsoft.com/office/powerpoint/2010/main" val="3095760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9DDE98-2188-78CE-C3B3-B6B23D5F9DE6}"/>
              </a:ext>
            </a:extLst>
          </p:cNvPr>
          <p:cNvSpPr>
            <a:spLocks noGrp="1"/>
          </p:cNvSpPr>
          <p:nvPr>
            <p:ph type="title"/>
          </p:nvPr>
        </p:nvSpPr>
        <p:spPr/>
        <p:txBody>
          <a:bodyPr/>
          <a:lstStyle/>
          <a:p>
            <a:r>
              <a:rPr lang="en-US" dirty="0"/>
              <a:t>Advantages of CISC architecture:</a:t>
            </a:r>
          </a:p>
        </p:txBody>
      </p:sp>
      <p:sp>
        <p:nvSpPr>
          <p:cNvPr id="9" name="Content Placeholder 8">
            <a:extLst>
              <a:ext uri="{FF2B5EF4-FFF2-40B4-BE49-F238E27FC236}">
                <a16:creationId xmlns:a16="http://schemas.microsoft.com/office/drawing/2014/main" id="{57862931-CC67-C310-5FF1-D1CEB8D71C9B}"/>
              </a:ext>
            </a:extLst>
          </p:cNvPr>
          <p:cNvSpPr>
            <a:spLocks noGrp="1"/>
          </p:cNvSpPr>
          <p:nvPr>
            <p:ph idx="1"/>
          </p:nvPr>
        </p:nvSpPr>
        <p:spPr/>
        <p:txBody>
          <a:bodyPr>
            <a:normAutofit fontScale="92500"/>
          </a:bodyPr>
          <a:lstStyle/>
          <a:p>
            <a:pPr marL="0" indent="0">
              <a:buNone/>
            </a:pPr>
            <a:endParaRPr lang="en-US" altLang="en-US" sz="1800" dirty="0"/>
          </a:p>
          <a:p>
            <a:pPr marL="342900" indent="-342900" algn="just">
              <a:buFont typeface="+mj-lt"/>
              <a:buAutoNum type="arabicPeriod"/>
            </a:pPr>
            <a:r>
              <a:rPr lang="en-US" altLang="en-US" sz="2800" dirty="0"/>
              <a:t>Compact code size: CISC instructions can perform multiple operations, reducing the number of instructions required to accomplish a task, resulting in compact code.</a:t>
            </a:r>
          </a:p>
          <a:p>
            <a:pPr marL="342900" indent="-342900" algn="just">
              <a:buFont typeface="+mj-lt"/>
              <a:buAutoNum type="arabicPeriod"/>
            </a:pPr>
            <a:r>
              <a:rPr lang="en-US" altLang="en-US" sz="2800" dirty="0"/>
              <a:t>High-level language support: CISC architectures are designed to support high-level programming languages and their complex constructs directly.</a:t>
            </a:r>
          </a:p>
          <a:p>
            <a:pPr marL="342900" indent="-342900" algn="just">
              <a:buFont typeface="+mj-lt"/>
              <a:buAutoNum type="arabicPeriod"/>
            </a:pPr>
            <a:r>
              <a:rPr lang="en-US" altLang="en-US" sz="2800" dirty="0"/>
              <a:t>Reduced memory accesses: CISC instructions can access memory directly, reducing the number of explicit load and store instructions required.</a:t>
            </a:r>
          </a:p>
          <a:p>
            <a:pPr marL="342900" indent="-342900" algn="just">
              <a:buFont typeface="+mj-lt"/>
              <a:buAutoNum type="arabicPeriod"/>
            </a:pPr>
            <a:r>
              <a:rPr lang="en-US" altLang="en-US" sz="2800" dirty="0"/>
              <a:t>Simplified programming: With a large set of complex instructions, CISC architectures simplify programming tasks by providing more powerful instructions.</a:t>
            </a:r>
          </a:p>
          <a:p>
            <a:pPr marL="0" indent="0">
              <a:buNone/>
            </a:pPr>
            <a:endParaRPr lang="en-IN" dirty="0"/>
          </a:p>
        </p:txBody>
      </p:sp>
    </p:spTree>
    <p:custDataLst>
      <p:tags r:id="rId1"/>
    </p:custDataLst>
    <p:extLst>
      <p:ext uri="{BB962C8B-B14F-4D97-AF65-F5344CB8AC3E}">
        <p14:creationId xmlns:p14="http://schemas.microsoft.com/office/powerpoint/2010/main" val="1082175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9DDE98-2188-78CE-C3B3-B6B23D5F9DE6}"/>
              </a:ext>
            </a:extLst>
          </p:cNvPr>
          <p:cNvSpPr>
            <a:spLocks noGrp="1"/>
          </p:cNvSpPr>
          <p:nvPr>
            <p:ph type="title"/>
          </p:nvPr>
        </p:nvSpPr>
        <p:spPr/>
        <p:txBody>
          <a:bodyPr/>
          <a:lstStyle/>
          <a:p>
            <a:r>
              <a:rPr lang="en-US" dirty="0"/>
              <a:t>Disadvantages of CISC architecture:</a:t>
            </a:r>
          </a:p>
        </p:txBody>
      </p:sp>
      <p:sp>
        <p:nvSpPr>
          <p:cNvPr id="9" name="Content Placeholder 8">
            <a:extLst>
              <a:ext uri="{FF2B5EF4-FFF2-40B4-BE49-F238E27FC236}">
                <a16:creationId xmlns:a16="http://schemas.microsoft.com/office/drawing/2014/main" id="{57862931-CC67-C310-5FF1-D1CEB8D71C9B}"/>
              </a:ext>
            </a:extLst>
          </p:cNvPr>
          <p:cNvSpPr>
            <a:spLocks noGrp="1"/>
          </p:cNvSpPr>
          <p:nvPr>
            <p:ph idx="1"/>
          </p:nvPr>
        </p:nvSpPr>
        <p:spPr/>
        <p:txBody>
          <a:bodyPr>
            <a:normAutofit lnSpcReduction="10000"/>
          </a:bodyPr>
          <a:lstStyle/>
          <a:p>
            <a:pPr marL="0" indent="0" algn="just">
              <a:buNone/>
            </a:pPr>
            <a:endParaRPr lang="en-US" altLang="en-US" sz="1800" dirty="0"/>
          </a:p>
          <a:p>
            <a:pPr marL="342900" indent="-342900" algn="just">
              <a:buFont typeface="+mj-lt"/>
              <a:buAutoNum type="arabicPeriod"/>
            </a:pPr>
            <a:r>
              <a:rPr lang="en-US" altLang="en-US" sz="2800" dirty="0"/>
              <a:t>Complexity: The complex nature of CISC instructions makes the design and implementation of CISC processors more challenging.</a:t>
            </a:r>
          </a:p>
          <a:p>
            <a:pPr marL="342900" indent="-342900" algn="just">
              <a:buFont typeface="+mj-lt"/>
              <a:buAutoNum type="arabicPeriod"/>
            </a:pPr>
            <a:r>
              <a:rPr lang="en-US" altLang="en-US" sz="2800" dirty="0"/>
              <a:t>Longer instruction execution time: The execution time for complex instructions in CISC architectures is generally longer compared to simpler instructions found in RISC architectures.</a:t>
            </a:r>
          </a:p>
          <a:p>
            <a:pPr marL="342900" indent="-342900" algn="just">
              <a:buFont typeface="+mj-lt"/>
              <a:buAutoNum type="arabicPeriod"/>
            </a:pPr>
            <a:r>
              <a:rPr lang="en-US" altLang="en-US" sz="2800" dirty="0"/>
              <a:t>Hardware complexity: Supporting a large set of complex instructions requires complex hardware, which can increase the cost and power consumption of the processor.</a:t>
            </a:r>
          </a:p>
          <a:p>
            <a:pPr marL="342900" indent="-342900" algn="just">
              <a:buFont typeface="+mj-lt"/>
              <a:buAutoNum type="arabicPeriod"/>
            </a:pPr>
            <a:r>
              <a:rPr lang="en-US" altLang="en-US" sz="2800" dirty="0"/>
              <a:t>Reduced pipelining efficiency: The complex and variable-length instructions in CISC architectures make instruction pipelining less efficient, limiting the potential for high-performance execution.</a:t>
            </a:r>
          </a:p>
          <a:p>
            <a:pPr marL="0" indent="0" algn="just">
              <a:buNone/>
            </a:pPr>
            <a:endParaRPr lang="en-IN" dirty="0"/>
          </a:p>
        </p:txBody>
      </p:sp>
    </p:spTree>
    <p:custDataLst>
      <p:tags r:id="rId1"/>
    </p:custDataLst>
    <p:extLst>
      <p:ext uri="{BB962C8B-B14F-4D97-AF65-F5344CB8AC3E}">
        <p14:creationId xmlns:p14="http://schemas.microsoft.com/office/powerpoint/2010/main" val="23934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9DDE98-2188-78CE-C3B3-B6B23D5F9DE6}"/>
              </a:ext>
            </a:extLst>
          </p:cNvPr>
          <p:cNvSpPr>
            <a:spLocks noGrp="1"/>
          </p:cNvSpPr>
          <p:nvPr>
            <p:ph type="title"/>
          </p:nvPr>
        </p:nvSpPr>
        <p:spPr/>
        <p:txBody>
          <a:bodyPr/>
          <a:lstStyle/>
          <a:p>
            <a:r>
              <a:rPr lang="en-US" dirty="0"/>
              <a:t>Examples of CISC architectures:</a:t>
            </a:r>
          </a:p>
        </p:txBody>
      </p:sp>
      <p:sp>
        <p:nvSpPr>
          <p:cNvPr id="9" name="Content Placeholder 8">
            <a:extLst>
              <a:ext uri="{FF2B5EF4-FFF2-40B4-BE49-F238E27FC236}">
                <a16:creationId xmlns:a16="http://schemas.microsoft.com/office/drawing/2014/main" id="{57862931-CC67-C310-5FF1-D1CEB8D71C9B}"/>
              </a:ext>
            </a:extLst>
          </p:cNvPr>
          <p:cNvSpPr>
            <a:spLocks noGrp="1"/>
          </p:cNvSpPr>
          <p:nvPr>
            <p:ph idx="1"/>
          </p:nvPr>
        </p:nvSpPr>
        <p:spPr/>
        <p:txBody>
          <a:bodyPr>
            <a:normAutofit/>
          </a:bodyPr>
          <a:lstStyle/>
          <a:p>
            <a:pPr marL="0" indent="0" algn="just">
              <a:buNone/>
            </a:pPr>
            <a:endParaRPr lang="en-US" altLang="en-US" sz="1800" dirty="0"/>
          </a:p>
          <a:p>
            <a:pPr marL="342900" indent="-342900" algn="just">
              <a:buFont typeface="+mj-lt"/>
              <a:buAutoNum type="arabicPeriod"/>
            </a:pPr>
            <a:r>
              <a:rPr lang="en-US" altLang="en-US" sz="2800" dirty="0"/>
              <a:t>Intel x86 architecture: The x86 architecture, used in most personal computers, is a prominent example of a CISC architecture.</a:t>
            </a:r>
          </a:p>
          <a:p>
            <a:pPr marL="342900" indent="-342900" algn="just">
              <a:buFont typeface="+mj-lt"/>
              <a:buAutoNum type="arabicPeriod"/>
            </a:pPr>
            <a:r>
              <a:rPr lang="en-US" altLang="en-US" sz="2800" dirty="0"/>
              <a:t>Motorola 68000 series: The 68000 series of processors, used in early Macintosh computers, is another well-known CISC architecture.</a:t>
            </a:r>
          </a:p>
          <a:p>
            <a:pPr marL="342900" indent="-342900" algn="just">
              <a:buFont typeface="+mj-lt"/>
              <a:buAutoNum type="arabicPeriod"/>
            </a:pPr>
            <a:r>
              <a:rPr lang="en-US" altLang="en-US" sz="2800" dirty="0"/>
              <a:t>DEC VAX architecture: The VAX architecture, developed by Digital Equipment Corporation, was a widely used CISC architecture in the 1970s and 1980s.</a:t>
            </a:r>
          </a:p>
          <a:p>
            <a:pPr marL="0" indent="0" algn="just">
              <a:buNone/>
            </a:pPr>
            <a:endParaRPr lang="en-IN" dirty="0"/>
          </a:p>
        </p:txBody>
      </p:sp>
    </p:spTree>
    <p:custDataLst>
      <p:tags r:id="rId1"/>
    </p:custDataLst>
    <p:extLst>
      <p:ext uri="{BB962C8B-B14F-4D97-AF65-F5344CB8AC3E}">
        <p14:creationId xmlns:p14="http://schemas.microsoft.com/office/powerpoint/2010/main" val="2512470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9DDE98-2188-78CE-C3B3-B6B23D5F9DE6}"/>
              </a:ext>
            </a:extLst>
          </p:cNvPr>
          <p:cNvSpPr>
            <a:spLocks noGrp="1"/>
          </p:cNvSpPr>
          <p:nvPr>
            <p:ph type="title"/>
          </p:nvPr>
        </p:nvSpPr>
        <p:spPr/>
        <p:txBody>
          <a:bodyPr/>
          <a:lstStyle/>
          <a:p>
            <a:r>
              <a:rPr lang="en-US" altLang="en-US" dirty="0"/>
              <a:t>R</a:t>
            </a:r>
            <a:r>
              <a:rPr lang="en-US" altLang="en-US" sz="2400" dirty="0"/>
              <a:t>ISC </a:t>
            </a:r>
            <a:r>
              <a:rPr lang="en-US" dirty="0"/>
              <a:t>Definition:</a:t>
            </a:r>
          </a:p>
        </p:txBody>
      </p:sp>
      <p:sp>
        <p:nvSpPr>
          <p:cNvPr id="9" name="Content Placeholder 8">
            <a:extLst>
              <a:ext uri="{FF2B5EF4-FFF2-40B4-BE49-F238E27FC236}">
                <a16:creationId xmlns:a16="http://schemas.microsoft.com/office/drawing/2014/main" id="{57862931-CC67-C310-5FF1-D1CEB8D71C9B}"/>
              </a:ext>
            </a:extLst>
          </p:cNvPr>
          <p:cNvSpPr>
            <a:spLocks noGrp="1"/>
          </p:cNvSpPr>
          <p:nvPr>
            <p:ph idx="1"/>
          </p:nvPr>
        </p:nvSpPr>
        <p:spPr/>
        <p:txBody>
          <a:bodyPr/>
          <a:lstStyle/>
          <a:p>
            <a:pPr marL="0" indent="0" algn="just">
              <a:buNone/>
            </a:pPr>
            <a:endParaRPr lang="en-US" altLang="en-US" sz="1800" dirty="0"/>
          </a:p>
          <a:p>
            <a:pPr marL="342900" indent="-342900" algn="just">
              <a:buFont typeface="+mj-lt"/>
              <a:buAutoNum type="arabicPeriod"/>
            </a:pPr>
            <a:r>
              <a:rPr lang="en-US" altLang="en-US" sz="2800" dirty="0"/>
              <a:t>RISC stands for Reduced Instruction Set Computer.</a:t>
            </a:r>
          </a:p>
          <a:p>
            <a:pPr marL="342900" indent="-342900" algn="just">
              <a:buFont typeface="+mj-lt"/>
              <a:buAutoNum type="arabicPeriod"/>
            </a:pPr>
            <a:r>
              <a:rPr lang="en-US" altLang="en-US" sz="2800" dirty="0"/>
              <a:t>It is a type of computer architecture that emphasizes a simplified and streamlined set of instructions.</a:t>
            </a:r>
          </a:p>
          <a:p>
            <a:pPr marL="342900" indent="-342900" algn="just">
              <a:buFont typeface="+mj-lt"/>
              <a:buAutoNum type="arabicPeriod"/>
            </a:pPr>
            <a:r>
              <a:rPr lang="en-US" altLang="en-US" sz="2800" dirty="0"/>
              <a:t>RISC processors typically have a smaller number of instructions, each performing a simple and well-defined operation.</a:t>
            </a:r>
            <a:endParaRPr lang="en-IN" dirty="0"/>
          </a:p>
        </p:txBody>
      </p:sp>
    </p:spTree>
    <p:custDataLst>
      <p:tags r:id="rId1"/>
    </p:custDataLst>
    <p:extLst>
      <p:ext uri="{BB962C8B-B14F-4D97-AF65-F5344CB8AC3E}">
        <p14:creationId xmlns:p14="http://schemas.microsoft.com/office/powerpoint/2010/main" val="3668706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9DDE98-2188-78CE-C3B3-B6B23D5F9DE6}"/>
              </a:ext>
            </a:extLst>
          </p:cNvPr>
          <p:cNvSpPr>
            <a:spLocks noGrp="1"/>
          </p:cNvSpPr>
          <p:nvPr>
            <p:ph type="title"/>
          </p:nvPr>
        </p:nvSpPr>
        <p:spPr/>
        <p:txBody>
          <a:bodyPr/>
          <a:lstStyle/>
          <a:p>
            <a:r>
              <a:rPr lang="en-US" dirty="0"/>
              <a:t>Characteristics of RISC architecture:</a:t>
            </a:r>
          </a:p>
        </p:txBody>
      </p:sp>
      <p:sp>
        <p:nvSpPr>
          <p:cNvPr id="9" name="Content Placeholder 8">
            <a:extLst>
              <a:ext uri="{FF2B5EF4-FFF2-40B4-BE49-F238E27FC236}">
                <a16:creationId xmlns:a16="http://schemas.microsoft.com/office/drawing/2014/main" id="{57862931-CC67-C310-5FF1-D1CEB8D71C9B}"/>
              </a:ext>
            </a:extLst>
          </p:cNvPr>
          <p:cNvSpPr>
            <a:spLocks noGrp="1"/>
          </p:cNvSpPr>
          <p:nvPr>
            <p:ph idx="1"/>
          </p:nvPr>
        </p:nvSpPr>
        <p:spPr/>
        <p:txBody>
          <a:bodyPr>
            <a:normAutofit fontScale="77500" lnSpcReduction="20000"/>
          </a:bodyPr>
          <a:lstStyle/>
          <a:p>
            <a:pPr marL="0" indent="0" algn="just">
              <a:buNone/>
            </a:pPr>
            <a:endParaRPr lang="en-US" altLang="en-US" sz="1800" dirty="0"/>
          </a:p>
          <a:p>
            <a:pPr marL="342900" indent="-342900" algn="just">
              <a:buFont typeface="+mj-lt"/>
              <a:buAutoNum type="arabicPeriod"/>
            </a:pPr>
            <a:r>
              <a:rPr lang="en-US" altLang="en-US" sz="2800" dirty="0"/>
              <a:t>Simple and fixed instruction format: RISC architectures use a simplified instruction format, often with a fixed length, making instruction fetching and decoding more efficient.</a:t>
            </a:r>
          </a:p>
          <a:p>
            <a:pPr marL="342900" indent="-342900" algn="just">
              <a:buFont typeface="+mj-lt"/>
              <a:buAutoNum type="arabicPeriod"/>
            </a:pPr>
            <a:r>
              <a:rPr lang="en-US" altLang="en-US" sz="2800" dirty="0"/>
              <a:t>Fewer instructions: RISC processors have a reduced instruction set, focusing on the most commonly used operations and avoiding complex and specialized instructions.</a:t>
            </a:r>
          </a:p>
          <a:p>
            <a:pPr marL="342900" indent="-342900" algn="just">
              <a:buFont typeface="+mj-lt"/>
              <a:buAutoNum type="arabicPeriod"/>
            </a:pPr>
            <a:r>
              <a:rPr lang="en-US" altLang="en-US" sz="2800" dirty="0"/>
              <a:t>Load/store architecture: RISC architectures utilize a load/store architecture, where data must be explicitly loaded from memory into registers for operations and stored back to memory afterward.</a:t>
            </a:r>
          </a:p>
          <a:p>
            <a:pPr marL="342900" indent="-342900" algn="just">
              <a:buFont typeface="+mj-lt"/>
              <a:buAutoNum type="arabicPeriod"/>
            </a:pPr>
            <a:r>
              <a:rPr lang="en-US" altLang="en-US" sz="2800" dirty="0"/>
              <a:t>Register-based operations: RISC architectures heavily rely on registers for performing operations, minimizing memory accesses.</a:t>
            </a:r>
          </a:p>
          <a:p>
            <a:pPr marL="342900" indent="-342900" algn="just">
              <a:buFont typeface="+mj-lt"/>
              <a:buAutoNum type="arabicPeriod"/>
            </a:pPr>
            <a:r>
              <a:rPr lang="en-US" altLang="en-US" sz="2800" dirty="0"/>
              <a:t>Pipelining support: RISC processors are designed to be easily pipelined, dividing the instruction execution process into multiple stages to increase overall performance.</a:t>
            </a:r>
          </a:p>
          <a:p>
            <a:pPr marL="342900" indent="-342900" algn="just">
              <a:buFont typeface="+mj-lt"/>
              <a:buAutoNum type="arabicPeriod"/>
            </a:pPr>
            <a:r>
              <a:rPr lang="en-US" altLang="en-US" sz="2800" dirty="0"/>
              <a:t>Compiler-driven optimizations: RISC architectures rely on compilers to optimize code and make efficient use of available registers and instructions.</a:t>
            </a:r>
            <a:endParaRPr lang="en-IN" dirty="0"/>
          </a:p>
        </p:txBody>
      </p:sp>
    </p:spTree>
    <p:custDataLst>
      <p:tags r:id="rId1"/>
    </p:custDataLst>
    <p:extLst>
      <p:ext uri="{BB962C8B-B14F-4D97-AF65-F5344CB8AC3E}">
        <p14:creationId xmlns:p14="http://schemas.microsoft.com/office/powerpoint/2010/main" val="1990287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9DDE98-2188-78CE-C3B3-B6B23D5F9DE6}"/>
              </a:ext>
            </a:extLst>
          </p:cNvPr>
          <p:cNvSpPr>
            <a:spLocks noGrp="1"/>
          </p:cNvSpPr>
          <p:nvPr>
            <p:ph type="title"/>
          </p:nvPr>
        </p:nvSpPr>
        <p:spPr/>
        <p:txBody>
          <a:bodyPr/>
          <a:lstStyle/>
          <a:p>
            <a:r>
              <a:rPr lang="en-US" dirty="0"/>
              <a:t>Advantages of RISC architecture:</a:t>
            </a:r>
          </a:p>
        </p:txBody>
      </p:sp>
      <p:sp>
        <p:nvSpPr>
          <p:cNvPr id="9" name="Content Placeholder 8">
            <a:extLst>
              <a:ext uri="{FF2B5EF4-FFF2-40B4-BE49-F238E27FC236}">
                <a16:creationId xmlns:a16="http://schemas.microsoft.com/office/drawing/2014/main" id="{57862931-CC67-C310-5FF1-D1CEB8D71C9B}"/>
              </a:ext>
            </a:extLst>
          </p:cNvPr>
          <p:cNvSpPr>
            <a:spLocks noGrp="1"/>
          </p:cNvSpPr>
          <p:nvPr>
            <p:ph idx="1"/>
          </p:nvPr>
        </p:nvSpPr>
        <p:spPr/>
        <p:txBody>
          <a:bodyPr>
            <a:normAutofit fontScale="92500" lnSpcReduction="20000"/>
          </a:bodyPr>
          <a:lstStyle/>
          <a:p>
            <a:pPr marL="0" indent="0">
              <a:buNone/>
            </a:pPr>
            <a:endParaRPr lang="en-US" altLang="en-US" sz="1800" dirty="0"/>
          </a:p>
          <a:p>
            <a:pPr marL="342900" indent="-342900" algn="just">
              <a:buFont typeface="+mj-lt"/>
              <a:buAutoNum type="arabicPeriod"/>
            </a:pPr>
            <a:r>
              <a:rPr lang="en-US" altLang="en-US" sz="2800" dirty="0"/>
              <a:t>Improved performance: The simplified and streamlined instructions of RISC architectures allow for faster instruction execution and higher overall performance.</a:t>
            </a:r>
          </a:p>
          <a:p>
            <a:pPr marL="342900" indent="-342900" algn="just">
              <a:buFont typeface="+mj-lt"/>
              <a:buAutoNum type="arabicPeriod"/>
            </a:pPr>
            <a:r>
              <a:rPr lang="en-US" altLang="en-US" sz="2800" dirty="0"/>
              <a:t>Reduced complexity: RISC processors have simpler hardware designs compared to Complex Instruction Set Computers (CISC), making them easier to design, implement, and manufacture.</a:t>
            </a:r>
          </a:p>
          <a:p>
            <a:pPr marL="342900" indent="-342900" algn="just">
              <a:buFont typeface="+mj-lt"/>
              <a:buAutoNum type="arabicPeriod"/>
            </a:pPr>
            <a:r>
              <a:rPr lang="en-US" altLang="en-US" sz="2800" dirty="0"/>
              <a:t>Lower power consumption: The simplicity of RISC architectures often leads to lower power consumption compared to CISC architectures.</a:t>
            </a:r>
          </a:p>
          <a:p>
            <a:pPr marL="342900" indent="-342900" algn="just">
              <a:buFont typeface="+mj-lt"/>
              <a:buAutoNum type="arabicPeriod"/>
            </a:pPr>
            <a:r>
              <a:rPr lang="en-US" altLang="en-US" sz="2800" dirty="0"/>
              <a:t>Efficient compiler optimization: RISC architectures facilitate compiler-driven optimizations, enabling the generation of efficient code to take advantage of the available registers and instruction pipeline.</a:t>
            </a:r>
          </a:p>
          <a:p>
            <a:pPr marL="342900" indent="-342900" algn="just">
              <a:buFont typeface="+mj-lt"/>
              <a:buAutoNum type="arabicPeriod"/>
            </a:pPr>
            <a:r>
              <a:rPr lang="en-US" altLang="en-US" sz="2800" dirty="0"/>
              <a:t>Scalability: RISC architectures are highly scalable, allowing for easy expansion and integration of additional processing units.</a:t>
            </a:r>
            <a:endParaRPr lang="en-IN" dirty="0"/>
          </a:p>
        </p:txBody>
      </p:sp>
    </p:spTree>
    <p:custDataLst>
      <p:tags r:id="rId1"/>
    </p:custDataLst>
    <p:extLst>
      <p:ext uri="{BB962C8B-B14F-4D97-AF65-F5344CB8AC3E}">
        <p14:creationId xmlns:p14="http://schemas.microsoft.com/office/powerpoint/2010/main" val="1526375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9DDE98-2188-78CE-C3B3-B6B23D5F9DE6}"/>
              </a:ext>
            </a:extLst>
          </p:cNvPr>
          <p:cNvSpPr>
            <a:spLocks noGrp="1"/>
          </p:cNvSpPr>
          <p:nvPr>
            <p:ph type="title"/>
          </p:nvPr>
        </p:nvSpPr>
        <p:spPr>
          <a:xfrm>
            <a:off x="838200" y="266701"/>
            <a:ext cx="10515600" cy="463550"/>
          </a:xfrm>
        </p:spPr>
        <p:txBody>
          <a:bodyPr/>
          <a:lstStyle/>
          <a:p>
            <a:r>
              <a:rPr lang="en-US" dirty="0"/>
              <a:t>Disadvantages of RISC architecture:</a:t>
            </a:r>
          </a:p>
        </p:txBody>
      </p:sp>
      <p:sp>
        <p:nvSpPr>
          <p:cNvPr id="9" name="Content Placeholder 8">
            <a:extLst>
              <a:ext uri="{FF2B5EF4-FFF2-40B4-BE49-F238E27FC236}">
                <a16:creationId xmlns:a16="http://schemas.microsoft.com/office/drawing/2014/main" id="{57862931-CC67-C310-5FF1-D1CEB8D71C9B}"/>
              </a:ext>
            </a:extLst>
          </p:cNvPr>
          <p:cNvSpPr>
            <a:spLocks noGrp="1"/>
          </p:cNvSpPr>
          <p:nvPr>
            <p:ph idx="1"/>
          </p:nvPr>
        </p:nvSpPr>
        <p:spPr>
          <a:xfrm>
            <a:off x="706120" y="730251"/>
            <a:ext cx="10515600" cy="4876799"/>
          </a:xfrm>
        </p:spPr>
        <p:txBody>
          <a:bodyPr>
            <a:noAutofit/>
          </a:bodyPr>
          <a:lstStyle/>
          <a:p>
            <a:pPr marL="514350" indent="-514350" algn="just">
              <a:lnSpc>
                <a:spcPct val="100000"/>
              </a:lnSpc>
              <a:spcBef>
                <a:spcPts val="0"/>
              </a:spcBef>
              <a:buFont typeface="+mj-lt"/>
              <a:buAutoNum type="arabicPeriod"/>
            </a:pPr>
            <a:r>
              <a:rPr lang="en-US" altLang="en-US" sz="2200" dirty="0"/>
              <a:t>Increased memory access: RISC architectures rely heavily on memory access due to their focus on register-based operations. This can result in increased memory traffic and potential performance bottlenecks.</a:t>
            </a:r>
          </a:p>
          <a:p>
            <a:pPr marL="514350" indent="-514350" algn="just">
              <a:lnSpc>
                <a:spcPct val="100000"/>
              </a:lnSpc>
              <a:spcBef>
                <a:spcPts val="0"/>
              </a:spcBef>
              <a:buFont typeface="+mj-lt"/>
              <a:buAutoNum type="arabicPeriod"/>
            </a:pPr>
            <a:endParaRPr lang="en-US" altLang="en-US" sz="2200" dirty="0"/>
          </a:p>
          <a:p>
            <a:pPr marL="514350" indent="-514350" algn="just">
              <a:lnSpc>
                <a:spcPct val="100000"/>
              </a:lnSpc>
              <a:spcBef>
                <a:spcPts val="0"/>
              </a:spcBef>
              <a:buFont typeface="+mj-lt"/>
              <a:buAutoNum type="arabicPeriod"/>
            </a:pPr>
            <a:r>
              <a:rPr lang="en-US" altLang="en-US" sz="2200" dirty="0"/>
              <a:t>Larger code size: RISC instructions are simplified and perform basic operations, which can result in more instructions needed to accomplish a complex task. This can lead to larger code size and increased memory usage.</a:t>
            </a:r>
          </a:p>
          <a:p>
            <a:pPr marL="514350" indent="-514350" algn="just">
              <a:lnSpc>
                <a:spcPct val="100000"/>
              </a:lnSpc>
              <a:spcBef>
                <a:spcPts val="0"/>
              </a:spcBef>
              <a:buFont typeface="+mj-lt"/>
              <a:buAutoNum type="arabicPeriod"/>
            </a:pPr>
            <a:endParaRPr lang="en-US" altLang="en-US" sz="2200" dirty="0"/>
          </a:p>
          <a:p>
            <a:pPr marL="514350" indent="-514350" algn="just">
              <a:lnSpc>
                <a:spcPct val="100000"/>
              </a:lnSpc>
              <a:spcBef>
                <a:spcPts val="0"/>
              </a:spcBef>
              <a:buFont typeface="+mj-lt"/>
              <a:buAutoNum type="arabicPeriod"/>
            </a:pPr>
            <a:r>
              <a:rPr lang="en-US" altLang="en-US" sz="2200" dirty="0"/>
              <a:t>Lack of specialized instructions: RISC architectures typically avoid specialized and complex instructions found in CISC architectures. While this simplifies the hardware design, it may require more instructions to accomplish certain tasks, impacting performance and code efficiency.</a:t>
            </a:r>
          </a:p>
          <a:p>
            <a:pPr marL="514350" indent="-514350" algn="just">
              <a:lnSpc>
                <a:spcPct val="100000"/>
              </a:lnSpc>
              <a:spcBef>
                <a:spcPts val="0"/>
              </a:spcBef>
              <a:buFont typeface="+mj-lt"/>
              <a:buAutoNum type="arabicPeriod"/>
            </a:pPr>
            <a:endParaRPr lang="en-US" altLang="en-US" sz="2200" dirty="0"/>
          </a:p>
          <a:p>
            <a:pPr marL="514350" indent="-514350" algn="just">
              <a:lnSpc>
                <a:spcPct val="100000"/>
              </a:lnSpc>
              <a:spcBef>
                <a:spcPts val="0"/>
              </a:spcBef>
              <a:buFont typeface="+mj-lt"/>
              <a:buAutoNum type="arabicPeriod"/>
            </a:pPr>
            <a:r>
              <a:rPr lang="en-US" altLang="en-US" sz="2200" dirty="0"/>
              <a:t>Limited instruction flexibility: RISC architectures have a limited set of instructions, which may not cover all possible operations required by certain applications. This can require more instructions and additional computational steps to achieve the desired functionality.</a:t>
            </a:r>
          </a:p>
          <a:p>
            <a:pPr marL="514350" indent="-514350" algn="just">
              <a:lnSpc>
                <a:spcPct val="100000"/>
              </a:lnSpc>
              <a:spcBef>
                <a:spcPts val="0"/>
              </a:spcBef>
              <a:buFont typeface="+mj-lt"/>
              <a:buAutoNum type="arabicPeriod"/>
            </a:pPr>
            <a:endParaRPr lang="en-US" altLang="en-US" sz="2200" dirty="0"/>
          </a:p>
        </p:txBody>
      </p:sp>
    </p:spTree>
    <p:custDataLst>
      <p:tags r:id="rId1"/>
    </p:custDataLst>
    <p:extLst>
      <p:ext uri="{BB962C8B-B14F-4D97-AF65-F5344CB8AC3E}">
        <p14:creationId xmlns:p14="http://schemas.microsoft.com/office/powerpoint/2010/main" val="3072745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9DDE98-2188-78CE-C3B3-B6B23D5F9DE6}"/>
              </a:ext>
            </a:extLst>
          </p:cNvPr>
          <p:cNvSpPr>
            <a:spLocks noGrp="1"/>
          </p:cNvSpPr>
          <p:nvPr>
            <p:ph type="title"/>
          </p:nvPr>
        </p:nvSpPr>
        <p:spPr/>
        <p:txBody>
          <a:bodyPr/>
          <a:lstStyle/>
          <a:p>
            <a:r>
              <a:rPr lang="en-US" dirty="0"/>
              <a:t>Examples of RISC architectures:</a:t>
            </a:r>
          </a:p>
        </p:txBody>
      </p:sp>
      <p:sp>
        <p:nvSpPr>
          <p:cNvPr id="9" name="Content Placeholder 8">
            <a:extLst>
              <a:ext uri="{FF2B5EF4-FFF2-40B4-BE49-F238E27FC236}">
                <a16:creationId xmlns:a16="http://schemas.microsoft.com/office/drawing/2014/main" id="{57862931-CC67-C310-5FF1-D1CEB8D71C9B}"/>
              </a:ext>
            </a:extLst>
          </p:cNvPr>
          <p:cNvSpPr>
            <a:spLocks noGrp="1"/>
          </p:cNvSpPr>
          <p:nvPr>
            <p:ph idx="1"/>
          </p:nvPr>
        </p:nvSpPr>
        <p:spPr/>
        <p:txBody>
          <a:bodyPr>
            <a:normAutofit lnSpcReduction="10000"/>
          </a:bodyPr>
          <a:lstStyle/>
          <a:p>
            <a:pPr marL="0" indent="0" algn="just">
              <a:buNone/>
            </a:pPr>
            <a:endParaRPr lang="en-US" altLang="en-US" sz="1800" dirty="0"/>
          </a:p>
          <a:p>
            <a:pPr marL="342900" indent="-342900" algn="just">
              <a:buFont typeface="+mj-lt"/>
              <a:buAutoNum type="arabicPeriod"/>
            </a:pPr>
            <a:r>
              <a:rPr lang="en-US" altLang="en-US" sz="2800" dirty="0"/>
              <a:t>ARM: ARM processors, commonly found in mobile devices, tablets, and embedded systems, are based on the RISC architecture.</a:t>
            </a:r>
          </a:p>
          <a:p>
            <a:pPr marL="342900" indent="-342900" algn="just">
              <a:buFont typeface="+mj-lt"/>
              <a:buAutoNum type="arabicPeriod"/>
            </a:pPr>
            <a:r>
              <a:rPr lang="en-US" altLang="en-US" sz="2800" dirty="0"/>
              <a:t>MIPS: MIPS (Microprocessor without Interlocked Pipeline Stages) processors have been widely used in various applications, including consumer electronics and networking devices.</a:t>
            </a:r>
          </a:p>
          <a:p>
            <a:pPr marL="342900" indent="-342900" algn="just">
              <a:buFont typeface="+mj-lt"/>
              <a:buAutoNum type="arabicPeriod"/>
            </a:pPr>
            <a:r>
              <a:rPr lang="en-US" altLang="en-US" sz="2800" dirty="0"/>
              <a:t>PowerPC: PowerPC processors, developed by IBM, Motorola, and Apple, were based on the RISC architecture and were utilized in a range of computing systems.</a:t>
            </a:r>
          </a:p>
          <a:p>
            <a:pPr marL="342900" indent="-342900" algn="just">
              <a:buFont typeface="+mj-lt"/>
              <a:buAutoNum type="arabicPeriod"/>
            </a:pPr>
            <a:r>
              <a:rPr lang="en-US" altLang="en-US" sz="2800" dirty="0"/>
              <a:t>SPARC: SPARC (Scalable Processor Architecture) processors, developed by Sun Microsystems, were based on the RISC architecture and were used in their workstation and server systems.</a:t>
            </a:r>
            <a:endParaRPr lang="en-IN" dirty="0"/>
          </a:p>
        </p:txBody>
      </p:sp>
    </p:spTree>
    <p:custDataLst>
      <p:tags r:id="rId1"/>
    </p:custDataLst>
    <p:extLst>
      <p:ext uri="{BB962C8B-B14F-4D97-AF65-F5344CB8AC3E}">
        <p14:creationId xmlns:p14="http://schemas.microsoft.com/office/powerpoint/2010/main" val="2305864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C561-FA59-803B-2F65-EAEF11C1F133}"/>
              </a:ext>
            </a:extLst>
          </p:cNvPr>
          <p:cNvSpPr>
            <a:spLocks noGrp="1"/>
          </p:cNvSpPr>
          <p:nvPr>
            <p:ph type="title"/>
          </p:nvPr>
        </p:nvSpPr>
        <p:spPr/>
        <p:txBody>
          <a:bodyPr/>
          <a:lstStyle/>
          <a:p>
            <a:r>
              <a:rPr lang="en-IN" dirty="0"/>
              <a:t>Topics covered:</a:t>
            </a:r>
          </a:p>
        </p:txBody>
      </p:sp>
      <p:sp>
        <p:nvSpPr>
          <p:cNvPr id="4" name="TextBox 3">
            <a:extLst>
              <a:ext uri="{FF2B5EF4-FFF2-40B4-BE49-F238E27FC236}">
                <a16:creationId xmlns:a16="http://schemas.microsoft.com/office/drawing/2014/main" id="{C03E80E0-888E-8A39-ADB4-9FC73CBD645F}"/>
              </a:ext>
            </a:extLst>
          </p:cNvPr>
          <p:cNvSpPr txBox="1"/>
          <p:nvPr/>
        </p:nvSpPr>
        <p:spPr>
          <a:xfrm>
            <a:off x="1473200" y="1486654"/>
            <a:ext cx="6096000" cy="1477328"/>
          </a:xfrm>
          <a:prstGeom prst="rect">
            <a:avLst/>
          </a:prstGeom>
          <a:noFill/>
        </p:spPr>
        <p:txBody>
          <a:bodyPr wrap="square">
            <a:spAutoFit/>
          </a:bodyPr>
          <a:lstStyle/>
          <a:p>
            <a:pPr marL="457200" indent="-457200">
              <a:buFont typeface="Wingdings" panose="05000000000000000000" pitchFamily="2" charset="2"/>
              <a:buChar char="§"/>
            </a:pPr>
            <a:r>
              <a:rPr lang="en-IN" sz="3000" dirty="0"/>
              <a:t>Instruction Codes</a:t>
            </a:r>
          </a:p>
          <a:p>
            <a:pPr marL="457200" indent="-457200">
              <a:buFont typeface="Wingdings" panose="05000000000000000000" pitchFamily="2" charset="2"/>
              <a:buChar char="§"/>
            </a:pPr>
            <a:r>
              <a:rPr lang="en-IN" sz="3000" dirty="0"/>
              <a:t>Memory Reference Instructions</a:t>
            </a:r>
          </a:p>
          <a:p>
            <a:pPr marL="457200" indent="-457200">
              <a:buFont typeface="Wingdings" panose="05000000000000000000" pitchFamily="2" charset="2"/>
              <a:buChar char="§"/>
            </a:pPr>
            <a:r>
              <a:rPr lang="en-IN" sz="3000" dirty="0"/>
              <a:t>RISC, CISC</a:t>
            </a:r>
          </a:p>
        </p:txBody>
      </p:sp>
    </p:spTree>
    <p:extLst>
      <p:ext uri="{BB962C8B-B14F-4D97-AF65-F5344CB8AC3E}">
        <p14:creationId xmlns:p14="http://schemas.microsoft.com/office/powerpoint/2010/main" val="2082697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AA7325-83C7-A700-DFA3-54027370F3D5}"/>
              </a:ext>
            </a:extLst>
          </p:cNvPr>
          <p:cNvPicPr>
            <a:picLocks noChangeAspect="1"/>
          </p:cNvPicPr>
          <p:nvPr/>
        </p:nvPicPr>
        <p:blipFill>
          <a:blip r:embed="rId2"/>
          <a:stretch>
            <a:fillRect/>
          </a:stretch>
        </p:blipFill>
        <p:spPr>
          <a:xfrm>
            <a:off x="1441077" y="0"/>
            <a:ext cx="8470752" cy="6106159"/>
          </a:xfrm>
          <a:prstGeom prst="rect">
            <a:avLst/>
          </a:prstGeom>
        </p:spPr>
      </p:pic>
    </p:spTree>
    <p:extLst>
      <p:ext uri="{BB962C8B-B14F-4D97-AF65-F5344CB8AC3E}">
        <p14:creationId xmlns:p14="http://schemas.microsoft.com/office/powerpoint/2010/main" val="754601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atin typeface="Metropolis"/>
              </a:rPr>
              <a:t>Thank you</a:t>
            </a:r>
            <a:endParaRPr lang="en-GB"/>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3E0B1-4361-C36F-AEC0-54F54916B47B}"/>
              </a:ext>
            </a:extLst>
          </p:cNvPr>
          <p:cNvSpPr>
            <a:spLocks noGrp="1"/>
          </p:cNvSpPr>
          <p:nvPr>
            <p:ph type="title"/>
          </p:nvPr>
        </p:nvSpPr>
        <p:spPr>
          <a:xfrm>
            <a:off x="624840" y="297181"/>
            <a:ext cx="10515600" cy="463550"/>
          </a:xfrm>
        </p:spPr>
        <p:txBody>
          <a:bodyPr/>
          <a:lstStyle/>
          <a:p>
            <a:r>
              <a:rPr lang="en-IN" dirty="0"/>
              <a:t>Instruction Codes:</a:t>
            </a:r>
          </a:p>
        </p:txBody>
      </p:sp>
      <p:sp>
        <p:nvSpPr>
          <p:cNvPr id="4" name="TextBox 3">
            <a:extLst>
              <a:ext uri="{FF2B5EF4-FFF2-40B4-BE49-F238E27FC236}">
                <a16:creationId xmlns:a16="http://schemas.microsoft.com/office/drawing/2014/main" id="{92347E0B-E9C4-4DE3-51A0-3D38A8A45ACB}"/>
              </a:ext>
            </a:extLst>
          </p:cNvPr>
          <p:cNvSpPr txBox="1"/>
          <p:nvPr/>
        </p:nvSpPr>
        <p:spPr>
          <a:xfrm>
            <a:off x="452120" y="702469"/>
            <a:ext cx="11287760" cy="6155531"/>
          </a:xfrm>
          <a:prstGeom prst="rect">
            <a:avLst/>
          </a:prstGeom>
          <a:noFill/>
        </p:spPr>
        <p:txBody>
          <a:bodyPr wrap="square">
            <a:spAutoFit/>
          </a:bodyPr>
          <a:lstStyle/>
          <a:p>
            <a:pPr marL="457200" indent="-457200" algn="just">
              <a:buFont typeface="Arial" panose="020B0604020202020204" pitchFamily="34" charset="0"/>
              <a:buChar char="•"/>
            </a:pPr>
            <a:r>
              <a:rPr lang="en-US" sz="2800" dirty="0">
                <a:latin typeface="Metropolis" panose="00000500000000000000"/>
              </a:rPr>
              <a:t>An </a:t>
            </a:r>
            <a:r>
              <a:rPr lang="en-US" sz="2800" b="1" dirty="0">
                <a:latin typeface="Metropolis" panose="00000500000000000000"/>
              </a:rPr>
              <a:t>instruction code </a:t>
            </a:r>
            <a:r>
              <a:rPr lang="en-US" sz="2800" dirty="0">
                <a:latin typeface="Metropolis" panose="00000500000000000000"/>
              </a:rPr>
              <a:t>is a group of bits that instruct the computer to perform a specific operation. </a:t>
            </a:r>
          </a:p>
          <a:p>
            <a:pPr marL="457200" indent="-457200" algn="just">
              <a:buFont typeface="Arial" panose="020B0604020202020204" pitchFamily="34" charset="0"/>
              <a:buChar char="•"/>
            </a:pPr>
            <a:r>
              <a:rPr lang="en-US" sz="2800" dirty="0">
                <a:latin typeface="Metropolis" panose="00000500000000000000"/>
              </a:rPr>
              <a:t>It is usually divided into parts, each having its own particular interpretation. The most basic part of an instruction code is its operation part. </a:t>
            </a:r>
          </a:p>
          <a:p>
            <a:pPr marL="457200" indent="-457200" algn="just">
              <a:buFont typeface="Arial" panose="020B0604020202020204" pitchFamily="34" charset="0"/>
              <a:buChar char="•"/>
            </a:pPr>
            <a:r>
              <a:rPr lang="en-US" sz="2800" dirty="0">
                <a:latin typeface="Metropolis" panose="00000500000000000000"/>
              </a:rPr>
              <a:t>The </a:t>
            </a:r>
            <a:r>
              <a:rPr lang="en-US" sz="2800" b="1" dirty="0">
                <a:latin typeface="Metropolis" panose="00000500000000000000"/>
              </a:rPr>
              <a:t>operation code </a:t>
            </a:r>
            <a:r>
              <a:rPr lang="en-US" sz="2800" dirty="0">
                <a:latin typeface="Metropolis" panose="00000500000000000000"/>
              </a:rPr>
              <a:t>of an instruction is a group of bits that define such operations as add, subtract, multiply, shift, and complement.</a:t>
            </a:r>
            <a:endParaRPr lang="en-US" dirty="0"/>
          </a:p>
          <a:p>
            <a:pPr marL="2062163" algn="just"/>
            <a:r>
              <a:rPr lang="en-US" sz="2200" dirty="0"/>
              <a:t>Instruction 1: AND R1, R2</a:t>
            </a:r>
          </a:p>
          <a:p>
            <a:pPr marL="2062163" algn="just"/>
            <a:endParaRPr lang="en-US" sz="2200" dirty="0"/>
          </a:p>
          <a:p>
            <a:pPr marL="2062163" algn="just"/>
            <a:r>
              <a:rPr lang="en-US" sz="2200" dirty="0"/>
              <a:t>Instruction 2: ADD #5, #4</a:t>
            </a:r>
          </a:p>
          <a:p>
            <a:pPr marL="2062163" algn="just"/>
            <a:endParaRPr lang="en-US" sz="2200" dirty="0"/>
          </a:p>
          <a:p>
            <a:pPr marL="2062163" algn="just"/>
            <a:r>
              <a:rPr lang="en-US" sz="2200" dirty="0"/>
              <a:t>Opcode for ADD: Assuming opcode 0010 for ADD (4 bits)</a:t>
            </a:r>
          </a:p>
          <a:p>
            <a:pPr marL="2062163" algn="just"/>
            <a:r>
              <a:rPr lang="en-US" sz="2200" dirty="0"/>
              <a:t>Immediate Value 1 (#5): 5 in binary is 0101 (4 bits)</a:t>
            </a:r>
          </a:p>
          <a:p>
            <a:pPr marL="2062163" algn="just"/>
            <a:r>
              <a:rPr lang="en-US" sz="2200" dirty="0"/>
              <a:t>Immediate Value 2 (#4): 4 in binary is 0100 (4 bits)</a:t>
            </a:r>
          </a:p>
          <a:p>
            <a:pPr marL="2062163" algn="just"/>
            <a:endParaRPr lang="en-US" sz="2200" dirty="0"/>
          </a:p>
          <a:p>
            <a:pPr marL="2062163" algn="just"/>
            <a:r>
              <a:rPr lang="en-US" sz="2200" dirty="0"/>
              <a:t>Binary representation: 0010 0101 0100</a:t>
            </a:r>
            <a:endParaRPr lang="en-IN" sz="2200" dirty="0"/>
          </a:p>
        </p:txBody>
      </p:sp>
    </p:spTree>
    <p:extLst>
      <p:ext uri="{BB962C8B-B14F-4D97-AF65-F5344CB8AC3E}">
        <p14:creationId xmlns:p14="http://schemas.microsoft.com/office/powerpoint/2010/main" val="506897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F75A9C-9652-2193-A9B4-1E656577D95C}"/>
              </a:ext>
            </a:extLst>
          </p:cNvPr>
          <p:cNvPicPr>
            <a:picLocks noChangeAspect="1"/>
          </p:cNvPicPr>
          <p:nvPr/>
        </p:nvPicPr>
        <p:blipFill>
          <a:blip r:embed="rId2"/>
          <a:stretch>
            <a:fillRect/>
          </a:stretch>
        </p:blipFill>
        <p:spPr>
          <a:xfrm>
            <a:off x="2135204" y="111760"/>
            <a:ext cx="7509136" cy="6289040"/>
          </a:xfrm>
          <a:prstGeom prst="rect">
            <a:avLst/>
          </a:prstGeom>
        </p:spPr>
      </p:pic>
    </p:spTree>
    <p:extLst>
      <p:ext uri="{BB962C8B-B14F-4D97-AF65-F5344CB8AC3E}">
        <p14:creationId xmlns:p14="http://schemas.microsoft.com/office/powerpoint/2010/main" val="1976691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C8FCD3-0689-4316-F4C3-84E36D1E943D}"/>
              </a:ext>
            </a:extLst>
          </p:cNvPr>
          <p:cNvPicPr>
            <a:picLocks noChangeAspect="1"/>
          </p:cNvPicPr>
          <p:nvPr/>
        </p:nvPicPr>
        <p:blipFill>
          <a:blip r:embed="rId2"/>
          <a:stretch>
            <a:fillRect/>
          </a:stretch>
        </p:blipFill>
        <p:spPr>
          <a:xfrm>
            <a:off x="2732250" y="-73302"/>
            <a:ext cx="5794741" cy="6748422"/>
          </a:xfrm>
          <a:prstGeom prst="rect">
            <a:avLst/>
          </a:prstGeom>
        </p:spPr>
      </p:pic>
    </p:spTree>
    <p:extLst>
      <p:ext uri="{BB962C8B-B14F-4D97-AF65-F5344CB8AC3E}">
        <p14:creationId xmlns:p14="http://schemas.microsoft.com/office/powerpoint/2010/main" val="280060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3E0B1-4361-C36F-AEC0-54F54916B47B}"/>
              </a:ext>
            </a:extLst>
          </p:cNvPr>
          <p:cNvSpPr>
            <a:spLocks noGrp="1"/>
          </p:cNvSpPr>
          <p:nvPr>
            <p:ph type="title"/>
          </p:nvPr>
        </p:nvSpPr>
        <p:spPr/>
        <p:txBody>
          <a:bodyPr/>
          <a:lstStyle/>
          <a:p>
            <a:r>
              <a:rPr lang="en-IN" dirty="0"/>
              <a:t>Memory Reference Instructions:</a:t>
            </a:r>
          </a:p>
        </p:txBody>
      </p:sp>
      <p:sp>
        <p:nvSpPr>
          <p:cNvPr id="4" name="TextBox 3">
            <a:extLst>
              <a:ext uri="{FF2B5EF4-FFF2-40B4-BE49-F238E27FC236}">
                <a16:creationId xmlns:a16="http://schemas.microsoft.com/office/drawing/2014/main" id="{92347E0B-E9C4-4DE3-51A0-3D38A8A45ACB}"/>
              </a:ext>
            </a:extLst>
          </p:cNvPr>
          <p:cNvSpPr txBox="1"/>
          <p:nvPr/>
        </p:nvSpPr>
        <p:spPr>
          <a:xfrm>
            <a:off x="838200" y="1178560"/>
            <a:ext cx="10937240" cy="4062651"/>
          </a:xfrm>
          <a:prstGeom prst="rect">
            <a:avLst/>
          </a:prstGeom>
          <a:noFill/>
        </p:spPr>
        <p:txBody>
          <a:bodyPr wrap="square">
            <a:spAutoFit/>
          </a:bodyPr>
          <a:lstStyle/>
          <a:p>
            <a:pPr algn="just"/>
            <a:r>
              <a:rPr lang="en-US" sz="2800" b="1" dirty="0">
                <a:latin typeface="Metropolis" panose="00000500000000000000"/>
              </a:rPr>
              <a:t>Memory reference instructions </a:t>
            </a:r>
            <a:r>
              <a:rPr lang="en-US" sz="2800" dirty="0">
                <a:latin typeface="Metropolis" panose="00000500000000000000"/>
              </a:rPr>
              <a:t>are a category of instructions in computer architecture that allow the processor to access and manipulate data stored in memory. </a:t>
            </a:r>
          </a:p>
          <a:p>
            <a:pPr algn="just"/>
            <a:endParaRPr lang="en-US" sz="2800" dirty="0">
              <a:latin typeface="Metropolis" panose="00000500000000000000"/>
            </a:endParaRPr>
          </a:p>
          <a:p>
            <a:pPr algn="just"/>
            <a:r>
              <a:rPr lang="en-US" sz="2800" dirty="0">
                <a:latin typeface="Metropolis" panose="00000500000000000000"/>
              </a:rPr>
              <a:t>These instructions facilitate the transfer of data between memory and registers, enabling data processing operations</a:t>
            </a:r>
            <a:r>
              <a:rPr lang="en-US" dirty="0"/>
              <a:t>.</a:t>
            </a:r>
          </a:p>
          <a:p>
            <a:pPr algn="just"/>
            <a:endParaRPr lang="en-US" dirty="0"/>
          </a:p>
          <a:p>
            <a:pPr algn="just"/>
            <a:endParaRPr lang="en-US" dirty="0"/>
          </a:p>
          <a:p>
            <a:pPr algn="just"/>
            <a:endParaRPr lang="en-US" dirty="0"/>
          </a:p>
          <a:p>
            <a:pPr algn="just"/>
            <a:r>
              <a:rPr lang="en-US" dirty="0"/>
              <a:t>Examples of load instructions: LD (load), LDR (load register), LDA (load address).</a:t>
            </a:r>
          </a:p>
          <a:p>
            <a:pPr algn="just"/>
            <a:r>
              <a:rPr lang="en-US" dirty="0"/>
              <a:t>Examples of store instructions: ST (store), STR (store register).</a:t>
            </a:r>
            <a:endParaRPr lang="en-IN" dirty="0"/>
          </a:p>
        </p:txBody>
      </p:sp>
    </p:spTree>
    <p:extLst>
      <p:ext uri="{BB962C8B-B14F-4D97-AF65-F5344CB8AC3E}">
        <p14:creationId xmlns:p14="http://schemas.microsoft.com/office/powerpoint/2010/main" val="3122197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3E0B1-4361-C36F-AEC0-54F54916B47B}"/>
              </a:ext>
            </a:extLst>
          </p:cNvPr>
          <p:cNvSpPr>
            <a:spLocks noGrp="1"/>
          </p:cNvSpPr>
          <p:nvPr>
            <p:ph type="title"/>
          </p:nvPr>
        </p:nvSpPr>
        <p:spPr>
          <a:xfrm>
            <a:off x="627380" y="490221"/>
            <a:ext cx="10515600" cy="463550"/>
          </a:xfrm>
        </p:spPr>
        <p:txBody>
          <a:bodyPr/>
          <a:lstStyle/>
          <a:p>
            <a:r>
              <a:rPr lang="en-IN" dirty="0"/>
              <a:t>Memory Reference Instructions: </a:t>
            </a:r>
            <a:r>
              <a:rPr lang="en-IN" dirty="0" err="1"/>
              <a:t>Contnd</a:t>
            </a:r>
            <a:r>
              <a:rPr lang="en-IN" dirty="0"/>
              <a:t>…</a:t>
            </a:r>
          </a:p>
        </p:txBody>
      </p:sp>
      <p:sp>
        <p:nvSpPr>
          <p:cNvPr id="4" name="TextBox 3">
            <a:extLst>
              <a:ext uri="{FF2B5EF4-FFF2-40B4-BE49-F238E27FC236}">
                <a16:creationId xmlns:a16="http://schemas.microsoft.com/office/drawing/2014/main" id="{92347E0B-E9C4-4DE3-51A0-3D38A8A45ACB}"/>
              </a:ext>
            </a:extLst>
          </p:cNvPr>
          <p:cNvSpPr txBox="1"/>
          <p:nvPr/>
        </p:nvSpPr>
        <p:spPr>
          <a:xfrm>
            <a:off x="627380" y="1239520"/>
            <a:ext cx="10937240" cy="4031873"/>
          </a:xfrm>
          <a:prstGeom prst="rect">
            <a:avLst/>
          </a:prstGeom>
          <a:noFill/>
        </p:spPr>
        <p:txBody>
          <a:bodyPr wrap="square">
            <a:spAutoFit/>
          </a:bodyPr>
          <a:lstStyle/>
          <a:p>
            <a:pPr algn="just"/>
            <a:r>
              <a:rPr lang="en-US" sz="2800" b="1" dirty="0">
                <a:latin typeface="Metropolis" panose="00000500000000000000"/>
              </a:rPr>
              <a:t>Load instructions</a:t>
            </a:r>
            <a:r>
              <a:rPr lang="en-US" sz="2800" dirty="0">
                <a:latin typeface="Metropolis" panose="00000500000000000000"/>
              </a:rPr>
              <a:t>:</a:t>
            </a:r>
          </a:p>
          <a:p>
            <a:pPr marL="514350" indent="-514350" algn="just">
              <a:buFont typeface="+mj-lt"/>
              <a:buAutoNum type="arabicPeriod"/>
            </a:pPr>
            <a:r>
              <a:rPr lang="en-US" sz="2000" dirty="0">
                <a:latin typeface="Metropolis" panose="00000500000000000000"/>
              </a:rPr>
              <a:t>Load instructions are used to retrieve data from memory and store it in registers.</a:t>
            </a:r>
          </a:p>
          <a:p>
            <a:pPr marL="514350" indent="-514350" algn="just">
              <a:buFont typeface="+mj-lt"/>
              <a:buAutoNum type="arabicPeriod"/>
            </a:pPr>
            <a:r>
              <a:rPr lang="en-US" sz="2000" dirty="0">
                <a:latin typeface="Metropolis" panose="00000500000000000000"/>
              </a:rPr>
              <a:t>They typically specify the memory address from which to load the data and the destination register to store the data.</a:t>
            </a:r>
          </a:p>
          <a:p>
            <a:pPr marL="514350" indent="-514350" algn="just">
              <a:buFont typeface="+mj-lt"/>
              <a:buAutoNum type="arabicPeriod"/>
            </a:pPr>
            <a:r>
              <a:rPr lang="en-US" sz="2000" dirty="0">
                <a:latin typeface="Metropolis" panose="00000500000000000000"/>
              </a:rPr>
              <a:t>Load instructions are commonly used to fetch operands for subsequent arithmetic or logical operations.</a:t>
            </a:r>
          </a:p>
          <a:p>
            <a:pPr marL="514350" indent="-514350" algn="just">
              <a:buFont typeface="+mj-lt"/>
              <a:buAutoNum type="arabicPeriod"/>
            </a:pPr>
            <a:endParaRPr lang="en-US" sz="2000" dirty="0">
              <a:latin typeface="Metropolis" panose="00000500000000000000"/>
            </a:endParaRPr>
          </a:p>
          <a:p>
            <a:pPr algn="just"/>
            <a:r>
              <a:rPr lang="en-US" sz="2800" b="1" dirty="0">
                <a:latin typeface="Metropolis" panose="00000500000000000000"/>
              </a:rPr>
              <a:t>Store instructions:</a:t>
            </a:r>
          </a:p>
          <a:p>
            <a:pPr marL="514350" indent="-514350" algn="just">
              <a:buFont typeface="+mj-lt"/>
              <a:buAutoNum type="arabicPeriod"/>
            </a:pPr>
            <a:r>
              <a:rPr lang="en-US" sz="2000" dirty="0">
                <a:latin typeface="Metropolis" panose="00000500000000000000"/>
              </a:rPr>
              <a:t>Store instructions are used to write data from registers to memory.</a:t>
            </a:r>
          </a:p>
          <a:p>
            <a:pPr marL="514350" indent="-514350" algn="just">
              <a:buFont typeface="+mj-lt"/>
              <a:buAutoNum type="arabicPeriod"/>
            </a:pPr>
            <a:r>
              <a:rPr lang="en-US" sz="2000" dirty="0">
                <a:latin typeface="Metropolis" panose="00000500000000000000"/>
              </a:rPr>
              <a:t>They specify the source register containing the data to be stored and the memory address where the data should be written.</a:t>
            </a:r>
          </a:p>
          <a:p>
            <a:pPr marL="514350" indent="-514350" algn="just">
              <a:buFont typeface="+mj-lt"/>
              <a:buAutoNum type="arabicPeriod"/>
            </a:pPr>
            <a:r>
              <a:rPr lang="en-US" sz="2000" dirty="0">
                <a:latin typeface="Metropolis" panose="00000500000000000000"/>
              </a:rPr>
              <a:t>Store instructions are often used to store results of computations or data values in memory.</a:t>
            </a:r>
            <a:endParaRPr lang="en-IN" sz="2000" dirty="0">
              <a:latin typeface="Metropolis" panose="00000500000000000000"/>
            </a:endParaRPr>
          </a:p>
        </p:txBody>
      </p:sp>
    </p:spTree>
    <p:extLst>
      <p:ext uri="{BB962C8B-B14F-4D97-AF65-F5344CB8AC3E}">
        <p14:creationId xmlns:p14="http://schemas.microsoft.com/office/powerpoint/2010/main" val="3090332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3E0B1-4361-C36F-AEC0-54F54916B47B}"/>
              </a:ext>
            </a:extLst>
          </p:cNvPr>
          <p:cNvSpPr>
            <a:spLocks noGrp="1"/>
          </p:cNvSpPr>
          <p:nvPr>
            <p:ph type="title"/>
          </p:nvPr>
        </p:nvSpPr>
        <p:spPr>
          <a:xfrm>
            <a:off x="838200" y="195581"/>
            <a:ext cx="10515600" cy="463550"/>
          </a:xfrm>
        </p:spPr>
        <p:txBody>
          <a:bodyPr/>
          <a:lstStyle/>
          <a:p>
            <a:r>
              <a:rPr lang="en-IN" dirty="0"/>
              <a:t>Memory Reference Instructions: </a:t>
            </a:r>
            <a:r>
              <a:rPr lang="en-IN" dirty="0" err="1"/>
              <a:t>Contnd</a:t>
            </a:r>
            <a:r>
              <a:rPr lang="en-IN" dirty="0"/>
              <a:t>…</a:t>
            </a:r>
          </a:p>
        </p:txBody>
      </p:sp>
      <p:sp>
        <p:nvSpPr>
          <p:cNvPr id="4" name="TextBox 3">
            <a:extLst>
              <a:ext uri="{FF2B5EF4-FFF2-40B4-BE49-F238E27FC236}">
                <a16:creationId xmlns:a16="http://schemas.microsoft.com/office/drawing/2014/main" id="{92347E0B-E9C4-4DE3-51A0-3D38A8A45ACB}"/>
              </a:ext>
            </a:extLst>
          </p:cNvPr>
          <p:cNvSpPr txBox="1"/>
          <p:nvPr/>
        </p:nvSpPr>
        <p:spPr>
          <a:xfrm>
            <a:off x="627380" y="731520"/>
            <a:ext cx="10937240" cy="2985433"/>
          </a:xfrm>
          <a:prstGeom prst="rect">
            <a:avLst/>
          </a:prstGeom>
          <a:noFill/>
        </p:spPr>
        <p:txBody>
          <a:bodyPr wrap="square">
            <a:spAutoFit/>
          </a:bodyPr>
          <a:lstStyle/>
          <a:p>
            <a:pPr algn="just"/>
            <a:r>
              <a:rPr lang="en-US" sz="2800" b="1" dirty="0">
                <a:latin typeface="Metropolis" panose="00000500000000000000"/>
              </a:rPr>
              <a:t>Memory addressing modes:</a:t>
            </a:r>
            <a:endParaRPr lang="en-US" sz="2800" dirty="0">
              <a:latin typeface="Metropolis" panose="00000500000000000000"/>
            </a:endParaRPr>
          </a:p>
          <a:p>
            <a:pPr marL="514350" indent="-514350" algn="just">
              <a:buFont typeface="+mj-lt"/>
              <a:buAutoNum type="arabicPeriod"/>
            </a:pPr>
            <a:r>
              <a:rPr lang="en-US" sz="2000" dirty="0">
                <a:latin typeface="Metropolis" panose="00000500000000000000"/>
              </a:rPr>
              <a:t>Memory reference instructions support various addressing modes to specify the location of data in memory.</a:t>
            </a:r>
          </a:p>
          <a:p>
            <a:pPr marL="514350" indent="-514350" algn="just">
              <a:buFont typeface="+mj-lt"/>
              <a:buAutoNum type="arabicPeriod"/>
            </a:pPr>
            <a:r>
              <a:rPr lang="en-US" sz="2000" dirty="0">
                <a:latin typeface="Metropolis" panose="00000500000000000000"/>
              </a:rPr>
              <a:t>Direct addressing mode: The memory address is explicitly specified in the instruction.</a:t>
            </a:r>
          </a:p>
          <a:p>
            <a:pPr marL="514350" indent="-514350" algn="just">
              <a:buFont typeface="+mj-lt"/>
              <a:buAutoNum type="arabicPeriod"/>
            </a:pPr>
            <a:r>
              <a:rPr lang="en-US" sz="2000" dirty="0">
                <a:latin typeface="Metropolis" panose="00000500000000000000"/>
              </a:rPr>
              <a:t>Indirect addressing mode: The memory address is stored in a register, and the instruction refers to that register to access the data.</a:t>
            </a:r>
          </a:p>
          <a:p>
            <a:pPr marL="514350" indent="-514350" algn="just">
              <a:buFont typeface="+mj-lt"/>
              <a:buAutoNum type="arabicPeriod"/>
            </a:pPr>
            <a:r>
              <a:rPr lang="en-US" sz="2000" dirty="0">
                <a:latin typeface="Metropolis" panose="00000500000000000000"/>
              </a:rPr>
              <a:t>Indexed addressing mode: The memory address is obtained by adding an offset value to a base address stored in a register.</a:t>
            </a:r>
          </a:p>
          <a:p>
            <a:pPr marL="514350" indent="-514350" algn="just">
              <a:buFont typeface="+mj-lt"/>
              <a:buAutoNum type="arabicPeriod"/>
            </a:pPr>
            <a:r>
              <a:rPr lang="en-US" sz="2000" dirty="0">
                <a:latin typeface="Metropolis" panose="00000500000000000000"/>
              </a:rPr>
              <a:t>Immediate addressing mode: The data itself is included in the instruction as an immediate value.</a:t>
            </a:r>
            <a:endParaRPr lang="en-IN" sz="2000" dirty="0">
              <a:latin typeface="Metropolis" panose="00000500000000000000"/>
            </a:endParaRPr>
          </a:p>
        </p:txBody>
      </p:sp>
      <p:pic>
        <p:nvPicPr>
          <p:cNvPr id="5" name="Picture 4">
            <a:extLst>
              <a:ext uri="{FF2B5EF4-FFF2-40B4-BE49-F238E27FC236}">
                <a16:creationId xmlns:a16="http://schemas.microsoft.com/office/drawing/2014/main" id="{DB6C1683-0C11-9944-5F59-0B36074142CE}"/>
              </a:ext>
            </a:extLst>
          </p:cNvPr>
          <p:cNvPicPr>
            <a:picLocks noChangeAspect="1"/>
          </p:cNvPicPr>
          <p:nvPr/>
        </p:nvPicPr>
        <p:blipFill>
          <a:blip r:embed="rId2"/>
          <a:stretch>
            <a:fillRect/>
          </a:stretch>
        </p:blipFill>
        <p:spPr>
          <a:xfrm>
            <a:off x="1008049" y="3789342"/>
            <a:ext cx="7635902" cy="3101609"/>
          </a:xfrm>
          <a:prstGeom prst="rect">
            <a:avLst/>
          </a:prstGeom>
        </p:spPr>
      </p:pic>
    </p:spTree>
    <p:extLst>
      <p:ext uri="{BB962C8B-B14F-4D97-AF65-F5344CB8AC3E}">
        <p14:creationId xmlns:p14="http://schemas.microsoft.com/office/powerpoint/2010/main" val="162914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52A4EB-8CB9-4C1D-36CD-FED8C8492339}"/>
              </a:ext>
            </a:extLst>
          </p:cNvPr>
          <p:cNvPicPr>
            <a:picLocks noChangeAspect="1"/>
          </p:cNvPicPr>
          <p:nvPr/>
        </p:nvPicPr>
        <p:blipFill>
          <a:blip r:embed="rId2"/>
          <a:stretch>
            <a:fillRect/>
          </a:stretch>
        </p:blipFill>
        <p:spPr>
          <a:xfrm>
            <a:off x="2076484" y="0"/>
            <a:ext cx="5946072" cy="6858000"/>
          </a:xfrm>
          <a:prstGeom prst="rect">
            <a:avLst/>
          </a:prstGeom>
        </p:spPr>
      </p:pic>
    </p:spTree>
    <p:extLst>
      <p:ext uri="{BB962C8B-B14F-4D97-AF65-F5344CB8AC3E}">
        <p14:creationId xmlns:p14="http://schemas.microsoft.com/office/powerpoint/2010/main" val="31137615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updated_OOP_JAVA_module_3_ID-reviewed"/>
  <p:tag name="ISPRING_FIRST_PUBLISH" val="1"/>
  <p:tag name="ISPRING-SUITE_ISPRING_PLAYERS_CUSTOMIZATION_2" val="{&quot;universal&quot;:{&quot;skinSettings&quot;:{&quot;borderRadius&quot;:20,&quot;colors&quot;:{&quot;asideBackground&quot;:{&quot;color&quot;:&quot;#353535&quot;,&quot;opacity&quot;:1,&quot;type&quot;:&quot;SOLID&quot;},&quot;asideElementBackgroundActive&quot;:{&quot;color&quot;:&quot;#9F834B&quot;,&quot;opacity&quot;:1,&quot;type&quot;:&quot;SOLID&quot;},&quot;asideElementBackgroundHover&quot;:{&quot;color&quot;:&quot;#F4C567&quot;,&quot;opacity&quot;:1,&quot;type&quot;:&quot;SOLID&quot;},&quot;asideElementText&quot;:{&quot;color&quot;:&quot;#D8D8D8&quot;,&quot;opacity&quot;:1,&quot;type&quot;:&quot;SOLID&quot;},&quot;asideElementTextActive&quot;:{&quot;color&quot;:&quot;#F4F4F4&quot;,&quot;opacity&quot;:1,&quot;type&quot;:&quot;SOLID&quot;},&quot;asideElementTextHover&quot;:{&quot;color&quot;:&quot;#D8D8D8&quot;,&quot;opacity&quot;:1,&quot;type&quot;:&quot;SOLID&quot;},&quot;asideLogoBackground&quot;:{&quot;color&quot;:&quot;#353535&quot;,&quot;opacity&quot;:1,&quot;type&quot;:&quot;SOLID&quot;},&quot;pageBackground&quot;:{&quot;color&quot;:&quot;#DCDEE0&quot;,&quot;opacity&quot;:1,&quot;type&quot;:&quot;SOLID&quot;},&quot;playerBackground&quot;:{&quot;color&quot;:&quot;#FFFFFF&quot;,&quot;opacity&quot;:1,&quot;type&quot;:&quot;SOLID&quot;},&quot;playerText&quot;:{&quot;color&quot;:&quot;#000000&quot;,&quot;opacity&quot;:1,&quot;type&quot;:&quot;SOLID&quot;},&quot;primaryButtonBackground&quot;:{&quot;color&quot;:&quot;#F4C567&quot;,&quot;opacity&quot;:1,&quot;type&quot;:&quot;SOLID&quot;},&quot;primaryButtonBackgroundHover&quot;:{&quot;color&quot;:&quot;#000000&quot;,&quot;opacity&quot;:1,&quot;type&quot;:&quot;SOLID&quot;},&quot;primaryButtonBorder&quot;:{&quot;color&quot;:&quot;#FFFFFF&quot;,&quot;opacity&quot;:1,&quot;type&quot;:&quot;SOLID&quot;},&quot;primaryButtonBorderHover&quot;:{&quot;color&quot;:&quot;#FFFFFF&quot;,&quot;opacity&quot;:1,&quot;type&quot;:&quot;SOLID&quot;},&quot;primaryButtonText&quot;:{&quot;color&quot;:&quot;#000000&quot;,&quot;opacity&quot;:1,&quot;type&quot;:&quot;SOLID&quot;},&quot;primaryButtonTextHover&quot;:{&quot;color&quot;:&quot;#F4C567&quot;,&quot;opacity&quot;:1,&quot;type&quot;:&quot;SOLID&quot;},&quot;secondaryButtonBackground&quot;:{&quot;color&quot;:&quot;#F4C567&quot;,&quot;opacity&quot;:1,&quot;type&quot;:&quot;SOLID&quot;},&quot;secondaryButtonBackgroundHover&quot;:{&quot;color&quot;:&quot;#000000&quot;,&quot;opacity&quot;:1,&quot;type&quot;:&quot;SOLID&quot;},&quot;secondaryButtonBorder&quot;:{&quot;color&quot;:&quot;#FFFFFF&quot;,&quot;opacity&quot;:1,&quot;type&quot;:&quot;SOLID&quot;},&quot;secondaryButtonBorderHover&quot;:{&quot;color&quot;:&quot;#000000&quot;,&quot;opacity&quot;:1,&quot;type&quot;:&quot;SOLID&quot;},&quot;secondaryButtonText&quot;:{&quot;color&quot;:&quot;#000000&quot;,&quot;opacity&quot;:1,&quot;type&quot;:&quot;SOLID&quot;},&quot;secondaryButtonTextHover&quot;:{&quot;color&quot;:&quot;#F4C567&quot;,&quot;opacity&quot;:1,&quot;type&quot;:&quot;SOLID&quot;}},&quot;controlPanel&quot;:{&quot;navigationMode&quot;:&quot;bySlides&quot;,&quot;progressBar&quot;:{&quot;enabled&quot;:true,&quot;mode&quot;:&quot;presentationTimeline&quot;,&quot;showLabels&quot;:true,&quot;visible&quot;:true},&quot;showCCButton&quot;:true,&quot;showNextButton&quot;:true,&quot;showOutline&quot;:false,&quot;showPlayPause&quot;:true,&quot;showPlaybackRateButton&quot;:true,&quot;showPrevButton&quot;:true,&quot;showRewind&quot;:true,&quot;showSlideNumbers&quot;:true,&quot;showSlideOnlyButton&quot;:true,&quot;showVolumeControl&quot;:true,&quot;visible&quot;:true},&quot;fontFamily&quot;:&quot;Arial&quot;,&quot;miniskinCustomizationEnabled&quot;:true,&quot;outlinePanel&quot;:{&quot;highlightViewedEntries&quot;:false,&quot;multilevel&quot;:true,&quot;numberEntries&quot;:true,&quot;search&quot;:true,&quot;thumbnails&quot;:true},&quot;sidePanel&quot;:{&quot;showAtLeft&quot;:false,&quot;showLogo&quot;:false,&quot;showNotes&quot;:false,&quot;showOutline&quot;:false,&quot;showPresenterInfo&quot;:false,&quot;showPresenterVideo&quot;:false,&quot;visible&quot;:false},&quot;titlePanel&quot;:{&quot;buttons&quot;:[&quot;attachments&quot;,&quot;markerTools&quot;,&quot;presenterInfo&quot;,&quot;outline&quot;],&quot;buttonsAtLeft&quot;:false,&quot;courseTitleVisible&quot;:true,&quot;showLogo&quot;:false,&quot;visible&quot;:true},&quot;version&quot;:&quot;1.0&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NAVIGATION_NEXT_BUTTON&quot;:&quot;Next&quot;,&quot;PB_ACCESSIBLE_NAVIGATION_PREV_BUTTON&quot;:&quot;Previous&quot;,&quot;PB_ACCESSIBLE_SKIN_ENABLE_ACCESSIBILITY_MODE&quot;:&quot;Turn on accessibility mode&quot;,&quot;PB_ACCESSIBLE_SKIN_ENABLE_NORMAL_MODE&quot;:&quot;Turn off accessibility mode&quot;,&quot;PB_ACCESSIBLE_SKIN_PRESENTER_PHOTO&quot;:&quot;Presenter photo&quot;,&quot;PB_ACCESSIBLE_SLIDE_N_OF_COUNT&quot;:&quot;Slide %SLIDE_NUMBER% of %TOTAL_SLIDES%&quot;,&quot;PB_ACCESSIBLE_VIDEO_NARRATION_LABEL&quot;:&quot;Video narration&quot;,&quot;PB_ACCESSIBLE_WATERMARK_SKIN_CREATED_WITH&quot;:&quot;Created with iSpring evaluation version&quot;,&quot;PB_ATTACHMENT_DOCUMENT_SUBTITLE&quot;:&quot;Document&quot;,&quot;PB_ATTACHMENT_FILE_SUBTITLE&quot;:&quot;File&quot;,&quot;PB_ATTACHMENT_IMAGE_SUBTITLE&quot;:&quot;Picture&quot;,&quot;PB_ATTACHMENT_LINK_SUBTITLE&quot;:&quot;Link&quot;,&quot;PB_ATTACHMENT_VIDEO_SUBTITLE&quot;:&quot;Video&quot;,&quot;PB_BACK_TO_APP_BUTTON_LABEL&quot;:&quot;Go back&quot;,&quot;PB_CC_MENU_OFF&quot;:&quot;Off&quot;,&quot;PB_CC_MENU_ON&quot;:&quot;On&quot;,&quot;PB_CC_MENU_TITLE&quot;:&quot;Notes&quot;,&quot;PB_CONTROL_PANEL_EXIT_FULL_SCREEN&quot;:&quot;Exit full screen&quot;,&quot;PB_CONTROL_PANEL_FULL_SCREEN&quot;:&quot;Full screen&quot;,&quot;PB_CONTROL_PANEL_NEXT&quot;:&quot;Next&quot;,&quot;PB_CONTROL_PANEL_OUTLINE&quot;:&quot;Outline&quot;,&quot;PB_CONTROL_PANEL_PREV&quot;:&quot;&quot;,&quot;PB_CONTROL_PANEL_REPLAY&quot;:&quot;Replay&quot;,&quot;PB_CONTROL_PANEL_SLIDE_COUNTER&quot;:&quot;%SLIDE_NUMBER% of %TOTAL_SLIDES%&quot;,&quot;PB_CONTROL_PANEL_VOLUME_CONTROL&quot;:&quot;Volume&quot;,&quot;PB_CURRENT_SLIDE_IS_NOT_COMPLETED&quot;:&quot;Complete the slide to go to the next one.&quot;,&quot;PB_DOMAIN_RESTRICTION&quot;:&quot;Sorry, the content author has prohibited sharing the presentation on this domain.&quot;,&quot;PB_DRAWING_TOOLS_END_DRAWING&quot;:&quot;Finish drawing&quot;,&quot;PB_DRAWING_TOOLS_ERASER&quot;:&quot;Eraser&quot;,&quot;PB_DRAWING_TOOLS_ERASE_ALL&quot;:&quot;Erase all&quot;,&quot;PB_DRAWING_TOOLS_HIGHLIGHTER&quot;:&quot;Highlighter&quot;,&quot;PB_DRAWING_TOOLS_PEN&quot;:&quot;Pe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PRESENTER_COLLAPSE_BIO&quot;:&quot;Show less&quot;,&quot;PB_PRESENTER_EMAIL&quot;:&quot;Email&quot;,&quot;PB_PRESENTER_EXPAND_BIO&quot;:&quot;Show more&quot;,&quot;PB_PRESENTER_NO_INFO&quot;:&quot;No presenter info.&quot;,&quot;PB_PRESENTER_WEBSITE&quot;:&quot;Website&quot;,&quot;PB_QUIZ_SLIDE_WINDOW_TEXT&quot;:&quot;To advance to the next slide, complete this quiz.&quot;,&quot;PB_RATE_MENU_CAPTION&quot;:&quot;Speed&quot;,&quot;PB_RATE_MENU_DEFAULT_RATE&quot;:&quot;Normal&quot;,&quot;PB_RESUME_PRESENTATION_WINDOW_TEXT&quot;:&quot;Do you want to resume where you left off?&quot;,&quot;PB_SCENARIO_SLIDE_WINDOW_TEXT&quot;:&quot;To advance to the next slide, complete this role-play.&quot;,&quot;PB_SEARCH_CANCEL&quot;:&quot;Cancel&quot;,&quot;PB_SEARCH_NO_RESULTS_LABEL&quot;:&quot;No matches found.&quot;,&quot;PB_SEARCH_PANEL_DEFAULT_TEXT&quot;:&quot;Search…&quot;,&quot;PB_SEARCH_RESULTS_LABEL&quot;:&quot;Search results&quot;,&quot;PB_SEARCH_RESULT_IN_NOTES&quot;:&quot;in notes&quot;,&quot;PB_SEARCH_RESULT_IN_TEXT_LABEL&quot;:&quot;in slide&quot;,&quot;PB_SUBTITLES_MENU_CAPTION&quot;:&quot;Subtitles&quot;,&quot;PB_SUBTITLES_OFF&quot;:&quot;Off&quot;,&quot;PB_TAB_NOTES_LABEL&quot;:&quot;Notes&quot;,&quot;PB_TAB_OUTLINE_LABEL&quot;:&quot;Slides&quot;,&quot;PB_TIME_RESTRICTION&quot;:&quot;Sorry, the content author has prohibited viewing the presentation at this time.&quot;,&quot;PB_TITLE_PANEL_ATTACHMENTS&quot;:&quot;Resources&quot;,&quot;PB_TITLE_PANEL_MARKER_TOOLS&quot;:&quot;Drawing&quot;,&quot;PB_TITLE_PANEL_NOTES&quot;:&quot;Notes&quot;,&quot;PB_TITLE_PANEL_OUTLINE&quot;:&quot;Outline&quot;,&quot;PB_TITLE_PANEL_PRESENTER_INFO&quot;:&quot;Presenter Info&quot;,&quot;PB_TREE_CONTROL_LOADING&quot;:&quot;Loading…&quot;,&quot;PB_VIDEO_WINDOW_NO_VIDEO_LABEL&quot;:&quot;No video&quot;},&quot;playbackAndNavigationSettings&quot;:{&quot;autoStart&quot;:true,&quot;saveAnimationStates&quot;:true,&quot;loopPresentation&quot;:false,&quot;autoPlayAnimations&quot;:false,&quot;autoPlayAnimationsTime&quot;:1,&quot;navigationType&quot;:&quot;FREE&quot;,&quot;resumeMode&quot;:&quot;PROMPT&quot;,&quot;enableKeyboardNavigation&quot;:true},&quot;keyboardSettings&quot;:&quot;&quot;,&quot;skinVersion&quot;:2,&quot;skinCompatibleVersion&quot;:0,&quot;publishSettings&quot;:{&quot;backgroundColor&quot;:&quot;#DCDEE0&quot;,&quot;playerDimensions&quot;:{&quot;height&quot;:144,&quot;width&quot;:16},&quot;playerModule&quot;:&quot;UniversalHtml&quot;,&quot;presentationContent&quot;:{&quot;metadata&quot;:{&quot;references&quot;:true,&quot;texts&quot;:[&quot;DT_COURSE_TITLE&quot;,&quot;DT_REFERENCE_URL&quot;,&quot;DT_REFERENCE_TITLE&quot;,&quot;DT_PRESENTER_BIO&quot;,&quot;DT_PRESENTER_EMAIL&quot;,&quot;DT_PRESENTER_WEBSITE&quot;,&quot;DT_PRESENTER_PHONE&quot;,&quot;DT_PRESENTER_TITLE&quot;,&quot;DT_PRESENTER_NAME&quot;,&quot;DT_SLIDE_NOTES_HTML&quot;,&quot;DT_SLIDE_NOTES_TEXT&quot;,&quot;DT_SLIDE_TITLE&quot;,&quot;DT_SLIDE_NOTES_TEXT&quot;,&quot;DT_SLIDE_TEXT&quot;,&quot;DT_HYPERLINK_TOOLTIP&quot;]},&quot;resources&quot;:{&quot;attachments&quot;:true,&quot;fonts&quot;:[{&quot;charsets&quot;:{&quot;dynamicFormatted&quot;:[&quot;DCT_SLIDE_NOTES_TEXT&quot;,&quot;DCT_INTERACTIVITY_TEXT&quot;,&quot;DCT_INTERACTIVITY_SEMIBOLD_TEXT&quot;],&quot;dynamicPlain&quot;:[&quot;DCT_COURSE_TITLE&quot;,&quot;DCT_REFERENCE_URL&quot;,&quot;DCT_REFERENCE_TITLE&quot;,&quot;DCT_PRESENTER_BIO&quot;,&quot;DCT_PRESENTER_EMAIL&quot;,&quot;DCT_PRESENTER_WEBSITE&quot;,&quot;DCT_PRESENTER_PHONE&quot;,&quot;DCT_PRESENTER_TITLE&quot;,&quot;DCT_PRESENTER_NAME&quot;,&quot;DCT_SLIDE_TITLE&quot;,&quot;DCT_SLIDE_NOTES_TEXT&quot;,&quot;DCT_SLIDE_TEXT&quot;,&quot;DCT_HYPERLINK_TOOLTIP&quot;],&quot;static&quot;:[&quot;Resources&quot;,&quot;Link&quot;,&quot;Picture&quot;,&quot;Video&quot;,&quot;Document&quot;,&quot;File&quot;,&quot;Drawing&quot;,&quot;Pen&quot;,&quot;Highlighter&quot;,&quot;Eraser&quot;,&quot;Erase all&quot;,&quot;Finish drawing&quot;,&quot;Email&quot;,&quot;Website&quot;,&quot;Show more&quot;,&quot;Show less&quot;,&quot;Presenter Info&quot;,&quot;Slides&quot;,&quot;Outline&quot;,&quot;Search…&quot;,&quot;in slide&quot;,&quot;Search results&quot;,&quot;No matches found.&quot;,&quot;in notes&quot;,&quot;Cancel&quot;,&quot;Next&quot;,&quot;Full screen&quot;,&quot;Exit full screen&quot;,&quot;0123456789.,x&quot;,&quot;Speed&quot;,&quot;Normal&quot;,&quot;Volume&quot;,&quot;Replay&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quot;,&quot;fontFamily&quot;:&quot;Arial&quot;,&quot;isBold&quot;:false,&quot;isItalic&quot;:false,&quot;isSemibold&quot;:false,&quot;substituteFontFamily&quot;:&quot;Arial&quot;},{&quot;charsets&quot;:{&quot;dynamicFormatted&quot;:[&quot;DCT_SLIDE_NOTES_TEXT&quot;,&quot;DCT_INTERACTIVITY_TEXT&quot;,&quot;DCT_INTERACTIVITY_SEMIBOLD_TEXT&quot;],&quot;dynamicPlain&quot;:[&quot;DCT_COURSE_TITLE&quot;,&quot;DCT_REFERENCE_URL&quot;,&quot;DCT_REFERENCE_TITLE&quot;,&quot;DCT_PRESENTER_BIO&quot;,&quot;DCT_PRESENTER_EMAIL&quot;,&quot;DCT_PRESENTER_WEBSITE&quot;,&quot;DCT_PRESENTER_PHONE&quot;,&quot;DCT_PRESENTER_TITLE&quot;,&quot;DCT_PRESENTER_NAME&quot;,&quot;DCT_SLIDE_TITLE&quot;,&quot;DCT_SLIDE_NOTES_TEXT&quot;,&quot;DCT_SLIDE_TEXT&quot;,&quot;DCT_HYPERLINK_TOOLTIP&quot;],&quot;static&quot;:[&quot;Resources&quot;,&quot;Link&quot;,&quot;Picture&quot;,&quot;Video&quot;,&quot;Document&quot;,&quot;File&quot;,&quot;Drawing&quot;,&quot;Pen&quot;,&quot;Highlighter&quot;,&quot;Eraser&quot;,&quot;Erase all&quot;,&quot;Finish drawing&quot;,&quot;Email&quot;,&quot;Website&quot;,&quot;Show more&quot;,&quot;Show less&quot;,&quot;Presenter Info&quot;,&quot;Slides&quot;,&quot;Outline&quot;,&quot;Search…&quot;,&quot;in slide&quot;,&quot;Search results&quot;,&quot;No matches found.&quot;,&quot;in notes&quot;,&quot;Cancel&quot;,&quot;Next&quot;,&quot;Full screen&quot;,&quot;Exit full screen&quot;,&quot;0123456789.,x&quot;,&quot;Speed&quot;,&quot;Normal&quot;,&quot;Volume&quot;,&quot;Replay&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quot;,&quot;fontFamily&quot;:&quot;Arial&quot;,&quot;isBold&quot;:true,&quot;isItalic&quot;:false,&quot;isSemibold&quot;:false,&quot;substituteFontFamily&quot;:&quot;Arial&quot;},{&quot;charsets&quot;:{&quot;dynamicFormatted&quot;:[&quot;DCT_SLIDE_NOTES_TEXT&quot;,&quot;DCT_INTERACTIVITY_TEXT&quot;,&quot;DCT_INTERACTIVITY_SEMIBOLD_TEXT&quot;],&quot;dynamicPlain&quot;:[&quot;DCT_COURSE_TITLE&quot;,&quot;DCT_REFERENCE_URL&quot;,&quot;DCT_REFERENCE_TITLE&quot;,&quot;DCT_PRESENTER_BIO&quot;,&quot;DCT_PRESENTER_EMAIL&quot;,&quot;DCT_PRESENTER_WEBSITE&quot;,&quot;DCT_PRESENTER_PHONE&quot;,&quot;DCT_PRESENTER_TITLE&quot;,&quot;DCT_PRESENTER_NAME&quot;,&quot;DCT_SLIDE_TITLE&quot;,&quot;DCT_SLIDE_NOTES_TEXT&quot;,&quot;DCT_SLIDE_TEXT&quot;,&quot;DCT_HYPERLINK_TOOLTIP&quot;],&quot;static&quot;:[&quot;Resources&quot;,&quot;Link&quot;,&quot;Picture&quot;,&quot;Video&quot;,&quot;Document&quot;,&quot;File&quot;,&quot;Drawing&quot;,&quot;Pen&quot;,&quot;Highlighter&quot;,&quot;Eraser&quot;,&quot;Erase all&quot;,&quot;Finish drawing&quot;,&quot;Email&quot;,&quot;Website&quot;,&quot;Show more&quot;,&quot;Show less&quot;,&quot;Presenter Info&quot;,&quot;Slides&quot;,&quot;Outline&quot;,&quot;Search…&quot;,&quot;in slide&quot;,&quot;Search results&quot;,&quot;No matches found.&quot;,&quot;in notes&quot;,&quot;Cancel&quot;,&quot;Next&quot;,&quot;Full screen&quot;,&quot;Exit full screen&quot;,&quot;0123456789.,x&quot;,&quot;Speed&quot;,&quot;Normal&quot;,&quot;Volume&quot;,&quot;Replay&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i&quot;,&quot;fontFamily&quot;:&quot;Arial&quot;,&quot;isBold&quot;:false,&quot;isItalic&quot;:true,&quot;isSemibold&quot;:false,&quot;substituteFontFamily&quot;:&quot;Arial&quot;},{&quot;charsets&quot;:{&quot;dynamicFormatted&quot;:[&quot;DCT_SLIDE_NOTES_TEXT&quot;,&quot;DCT_INTERACTIVITY_TEXT&quot;,&quot;DCT_INTERACTIVITY_SEMIBOLD_TEXT&quot;],&quot;dynamicPlain&quot;:[&quot;DCT_COURSE_TITLE&quot;,&quot;DCT_REFERENCE_URL&quot;,&quot;DCT_REFERENCE_TITLE&quot;,&quot;DCT_PRESENTER_BIO&quot;,&quot;DCT_PRESENTER_EMAIL&quot;,&quot;DCT_PRESENTER_WEBSITE&quot;,&quot;DCT_PRESENTER_PHONE&quot;,&quot;DCT_PRESENTER_TITLE&quot;,&quot;DCT_PRESENTER_NAME&quot;,&quot;DCT_SLIDE_TITLE&quot;,&quot;DCT_SLIDE_NOTES_TEXT&quot;,&quot;DCT_SLIDE_TEXT&quot;,&quot;DCT_HYPERLINK_TOOLTIP&quot;],&quot;static&quot;:[&quot;Resources&quot;,&quot;Link&quot;,&quot;Picture&quot;,&quot;Video&quot;,&quot;Document&quot;,&quot;File&quot;,&quot;Drawing&quot;,&quot;Pen&quot;,&quot;Highlighter&quot;,&quot;Eraser&quot;,&quot;Erase all&quot;,&quot;Finish drawing&quot;,&quot;Email&quot;,&quot;Website&quot;,&quot;Show more&quot;,&quot;Show less&quot;,&quot;Presenter Info&quot;,&quot;Slides&quot;,&quot;Outline&quot;,&quot;Search…&quot;,&quot;in slide&quot;,&quot;Search results&quot;,&quot;No matches found.&quot;,&quot;in notes&quot;,&quot;Cancel&quot;,&quot;Next&quot;,&quot;Full screen&quot;,&quot;Exit full screen&quot;,&quot;0123456789.,x&quot;,&quot;Speed&quot;,&quot;Normal&quot;,&quot;Volume&quot;,&quot;Replay&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i&quot;,&quot;fontFamily&quot;:&quot;Arial&quot;,&quot;isBold&quot;:true,&quot;isItalic&quot;:true,&quot;isSemibold&quot;:false,&quot;substituteFontFamily&quot;:&quot;Arial&quot;},{&quot;charsets&quot;:{&quot;dynamicFormatted&quot;:[&quot;DCT_SLIDE_NOTES_TEXT&quot;,&quot;DCT_INTERACTIVITY_TEXT&quot;,&quot;DCT_INTERACTIVITY_SEMIBOLD_TEXT&quot;],&quot;dynamicPlain&quot;:[&quot;DCT_COURSE_TITLE&quot;,&quot;DCT_REFERENCE_URL&quot;,&quot;DCT_REFERENCE_TITLE&quot;,&quot;DCT_PRESENTER_BIO&quot;,&quot;DCT_PRESENTER_EMAIL&quot;,&quot;DCT_PRESENTER_WEBSITE&quot;,&quot;DCT_PRESENTER_PHONE&quot;,&quot;DCT_PRESENTER_TITLE&quot;,&quot;DCT_PRESENTER_NAME&quot;,&quot;DCT_SLIDE_TITLE&quot;,&quot;DCT_SLIDE_NOTES_TEXT&quot;,&quot;DCT_SLIDE_TEXT&quot;,&quot;DCT_HYPERLINK_TOOLTIP&quot;],&quot;static&quot;:[&quot;Resources&quot;,&quot;Link&quot;,&quot;Picture&quot;,&quot;Video&quot;,&quot;Document&quot;,&quot;File&quot;,&quot;Drawing&quot;,&quot;Pen&quot;,&quot;Highlighter&quot;,&quot;Eraser&quot;,&quot;Erase all&quot;,&quot;Finish drawing&quot;,&quot;Email&quot;,&quot;Website&quot;,&quot;Show more&quot;,&quot;Show less&quot;,&quot;Presenter Info&quot;,&quot;Slides&quot;,&quot;Outline&quot;,&quot;Search…&quot;,&quot;in slide&quot;,&quot;Search results&quot;,&quot;No matches found.&quot;,&quot;in notes&quot;,&quot;Cancel&quot;,&quot;Next&quot;,&quot;Full screen&quot;,&quot;Exit full screen&quot;,&quot;0123456789.,x&quot;,&quot;Speed&quot;,&quot;Normal&quot;,&quot;Volume&quot;,&quot;Replay&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quot;,&quot;fontFamily&quot;:&quot;Arial&quot;,&quot;isBold&quot;:false,&quot;isItalic&quot;:false,&quot;isSemibold&quot;:true,&quot;substituteFontFamily&quot;:&quot;Arial&quot;},{&quot;charsets&quot;:{&quot;dynamicFormatted&quot;:[&quot;DCT_SLIDE_NOTES_TEXT&quot;,&quot;DCT_INTERACTIVITY_TEXT&quot;,&quot;DCT_INTERACTIVITY_SEMIBOLD_TEXT&quot;],&quot;dynamicPlain&quot;:[&quot;DCT_COURSE_TITLE&quot;,&quot;DCT_REFERENCE_URL&quot;,&quot;DCT_REFERENCE_TITLE&quot;,&quot;DCT_PRESENTER_BIO&quot;,&quot;DCT_PRESENTER_EMAIL&quot;,&quot;DCT_PRESENTER_WEBSITE&quot;,&quot;DCT_PRESENTER_PHONE&quot;,&quot;DCT_PRESENTER_TITLE&quot;,&quot;DCT_PRESENTER_NAME&quot;,&quot;DCT_SLIDE_TITLE&quot;,&quot;DCT_SLIDE_NOTES_TEXT&quot;,&quot;DCT_SLIDE_TEXT&quot;,&quot;DCT_HYPERLINK_TOOLTIP&quot;],&quot;static&quot;:[&quot;Resources&quot;,&quot;Link&quot;,&quot;Picture&quot;,&quot;Video&quot;,&quot;Document&quot;,&quot;File&quot;,&quot;Drawing&quot;,&quot;Pen&quot;,&quot;Highlighter&quot;,&quot;Eraser&quot;,&quot;Erase all&quot;,&quot;Finish drawing&quot;,&quot;Email&quot;,&quot;Website&quot;,&quot;Show more&quot;,&quot;Show less&quot;,&quot;Presenter Info&quot;,&quot;Slides&quot;,&quot;Outline&quot;,&quot;Search…&quot;,&quot;in slide&quot;,&quot;Search results&quot;,&quot;No matches found.&quot;,&quot;in notes&quot;,&quot;Cancel&quot;,&quot;Next&quot;,&quot;Full screen&quot;,&quot;Exit full screen&quot;,&quot;0123456789.,x&quot;,&quot;Speed&quot;,&quot;Normal&quot;,&quot;Volume&quot;,&quot;Replay&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i&quot;,&quot;fontFamily&quot;:&quot;Arial&quot;,&quot;isBold&quot;:false,&quot;isItalic&quot;:true,&quot;isSemibold&quot;:true,&quot;substituteFontFamily&quot;:&quot;Arial&quot;}],&quot;interactivity&quot;:{&quot;fullSupport&quot;:true},&quot;presenterPhotos&quot;:{&quot;enlargeToFit&quot;:false,&quot;height&quot;:105,&quot;jpegQuality&quot;:100,&quot;keepAspectRatio&quot;:true,&quot;width&quot;:94},&quot;slideThumbnails&quot;:{&quot;enlargeToFit&quot;:false,&quot;height&quot;:59,&quot;jpegQuality&quot;:100,&quot;keepAspectRatio&quot;:true,&quot;width&quot;:78}}}},&quot;ceipData&quot;:{&quot;enableMiniSkinCustomization&quot;:true,&quot;playerLayout&quot;:&quot;builtin.fullPlayer&quot;,&quot;playerLayoutFooter&quot;:&quot;playAndPause,acceleration,notes,replay,fullscreen,volumeControl,slideNumber,goToPrev,goToNext&quot;,&quot;playerLayoutHeader&quot;:&quot;resources,markerTools,presenterInfo,outline,title&quot;,&quot;playerLayoutHeaderButtonsPosition&quot;:&quot;right&quot;,&quot;playerLayoutOutline&quot;:&quot;enableSearch,showThumbnails,showSlideNumber,enableMultilevel&quot;,&quot;playerLayoutProgress&quot;:&quot;enabledNavigation,showLabels&quot;,&quot;playerLayoutProgressMode&quot;:&quot;presentationTimeline&quot;,&quot;playerLayoutSidebar&quot;:&quot;&quot;,&quot;playerLayoutSidebarPosition&quot;:&quot;&quot;,&quot;playerMessages&quot;:&quot;builtin.en&quot;,&quot;playerNavigationAutoStart&quot;:true,&quot;playerNavigationEnableKeyboardNavigation&quot;:true,&quot;playerNavigationMode&quot;:&quot;bySlides&quot;,&quot;playerNavigationOnRestart&quot;:&quot;prompt&quot;,&quot;playerNavigationSaveAnimationStates&quot;:true,&quot;playerNavigationType&quot;:&quot;free&quot;,&quot;playerTheme&quot;:&quot;custom&quot;,&quot;playerThemeBorderRadius&quot;:20,&quot;playerThemeColorScheme&quot;:&quot;custom&quot;,&quot;playerThemeFont&quot;:&quot;Arial&quot;}}}"/>
  <p:tag name="ISPRING-SUITE_ISPRING_CURRENT_PLAYER_ID" val="universal"/>
  <p:tag name="ISPRING_PRESENTATION_COURSE_TITLE" val="updated_OOP_JAVA_module_3_ID-reviewed"/>
  <p:tag name="ISPRING_LMS_API_VERSION" val="SCORM 2004 (4th edition)"/>
  <p:tag name="ISPRING_ULTRA_SCORM_COURSE_ID" val="EC8DB6B2-6AEF-4492-8F89-D621FAD2E256"/>
  <p:tag name="ISPRING_CMI5_LAUNCH_METHOD" val="any window"/>
  <p:tag name="ISPRINGCLOUDFOLDERID" val="1"/>
  <p:tag name="ISPRINGONLINEFOLDERID" val="1"/>
  <p:tag name="ISPRING_OUTPUT_FOLDER" val="[[&quot;\u001F\uFFFD\uFFFD\uFFFD{DC750210-F06D-47A7-AF73-282E12EA7E23}&quot;,&quot;C:\\Users\\Miles\\OneDrive - FUTURENSE TECHNOLOGIES PRIVATE LIMITED\\Documents\\April 3 - 7\\PPTs\\OOP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ORIGINAL_SIZ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quot;studioSettings&quot;:{&quot;onlineDestinationFolderId&quot;:&quot;0&quot;}}"/>
  <p:tag name="ISPRING_SCORM_RATE_SLIDES" val="0"/>
  <p:tag name="ISPRING_SCORM_PASSING_SCORE" val="0.000000"/>
  <p:tag name="ISPRING_SCORM_ENDPOINT" val="&lt;endpoint&gt;&lt;enable&gt;0&lt;/enable&gt;&lt;lrs&gt;https://&lt;/lrs&gt;&lt;auth&gt;0&lt;/auth&gt;&lt;login&gt;&lt;/login&gt;&lt;password&gt;&lt;/password&gt;&lt;key&gt;&lt;/key&gt;&lt;name&gt;&lt;/name&gt;&lt;email&gt;&lt;/email&gt;&lt;/endpoint&gt;&#10;"/>
  <p:tag name="ISPRING_SCORM_RATE_QUIZZES" val="0"/>
</p:tagLst>
</file>

<file path=ppt/tags/tag10.xml><?xml version="1.0" encoding="utf-8"?>
<p:tagLst xmlns:a="http://schemas.openxmlformats.org/drawingml/2006/main" xmlns:r="http://schemas.openxmlformats.org/officeDocument/2006/relationships" xmlns:p="http://schemas.openxmlformats.org/presentationml/2006/main">
  <p:tag name="GENSWF_SLIDE_UID" val="{E19CB17E-7330-4471-BF48-5937D714A790}:4594"/>
</p:tagLst>
</file>

<file path=ppt/tags/tag11.xml><?xml version="1.0" encoding="utf-8"?>
<p:tagLst xmlns:a="http://schemas.openxmlformats.org/drawingml/2006/main" xmlns:r="http://schemas.openxmlformats.org/officeDocument/2006/relationships" xmlns:p="http://schemas.openxmlformats.org/presentationml/2006/main">
  <p:tag name="GENSWF_SLIDE_UID" val="{E19CB17E-7330-4471-BF48-5937D714A790}:4594"/>
</p:tagLst>
</file>

<file path=ppt/tags/tag12.xml><?xml version="1.0" encoding="utf-8"?>
<p:tagLst xmlns:a="http://schemas.openxmlformats.org/drawingml/2006/main" xmlns:r="http://schemas.openxmlformats.org/officeDocument/2006/relationships" xmlns:p="http://schemas.openxmlformats.org/presentationml/2006/main">
  <p:tag name="GENSWF_SLIDE_UID" val="{E19CB17E-7330-4471-BF48-5937D714A790}:4594"/>
</p:tagLst>
</file>

<file path=ppt/tags/tag13.xml><?xml version="1.0" encoding="utf-8"?>
<p:tagLst xmlns:a="http://schemas.openxmlformats.org/drawingml/2006/main" xmlns:r="http://schemas.openxmlformats.org/officeDocument/2006/relationships" xmlns:p="http://schemas.openxmlformats.org/presentationml/2006/main">
  <p:tag name="GENSWF_SLIDE_UID" val="{0B24B4FE-6FD4-4358-B82B-E615A28F4D79}:4596"/>
</p:tagLst>
</file>

<file path=ppt/tags/tag2.xml><?xml version="1.0" encoding="utf-8"?>
<p:tagLst xmlns:a="http://schemas.openxmlformats.org/drawingml/2006/main" xmlns:r="http://schemas.openxmlformats.org/officeDocument/2006/relationships" xmlns:p="http://schemas.openxmlformats.org/presentationml/2006/main">
  <p:tag name="GENSWF_SLIDE_UID" val="{647972E5-C509-4B73-BE6F-12807FC490A7}:256"/>
</p:tagLst>
</file>

<file path=ppt/tags/tag3.xml><?xml version="1.0" encoding="utf-8"?>
<p:tagLst xmlns:a="http://schemas.openxmlformats.org/drawingml/2006/main" xmlns:r="http://schemas.openxmlformats.org/officeDocument/2006/relationships" xmlns:p="http://schemas.openxmlformats.org/presentationml/2006/main">
  <p:tag name="GENSWF_SLIDE_UID" val="{E19CB17E-7330-4471-BF48-5937D714A790}:4594"/>
</p:tagLst>
</file>

<file path=ppt/tags/tag4.xml><?xml version="1.0" encoding="utf-8"?>
<p:tagLst xmlns:a="http://schemas.openxmlformats.org/drawingml/2006/main" xmlns:r="http://schemas.openxmlformats.org/officeDocument/2006/relationships" xmlns:p="http://schemas.openxmlformats.org/presentationml/2006/main">
  <p:tag name="GENSWF_SLIDE_UID" val="{E19CB17E-7330-4471-BF48-5937D714A790}:4594"/>
</p:tagLst>
</file>

<file path=ppt/tags/tag5.xml><?xml version="1.0" encoding="utf-8"?>
<p:tagLst xmlns:a="http://schemas.openxmlformats.org/drawingml/2006/main" xmlns:r="http://schemas.openxmlformats.org/officeDocument/2006/relationships" xmlns:p="http://schemas.openxmlformats.org/presentationml/2006/main">
  <p:tag name="GENSWF_SLIDE_UID" val="{E19CB17E-7330-4471-BF48-5937D714A790}:4594"/>
</p:tagLst>
</file>

<file path=ppt/tags/tag6.xml><?xml version="1.0" encoding="utf-8"?>
<p:tagLst xmlns:a="http://schemas.openxmlformats.org/drawingml/2006/main" xmlns:r="http://schemas.openxmlformats.org/officeDocument/2006/relationships" xmlns:p="http://schemas.openxmlformats.org/presentationml/2006/main">
  <p:tag name="GENSWF_SLIDE_UID" val="{E19CB17E-7330-4471-BF48-5937D714A790}:4594"/>
</p:tagLst>
</file>

<file path=ppt/tags/tag7.xml><?xml version="1.0" encoding="utf-8"?>
<p:tagLst xmlns:a="http://schemas.openxmlformats.org/drawingml/2006/main" xmlns:r="http://schemas.openxmlformats.org/officeDocument/2006/relationships" xmlns:p="http://schemas.openxmlformats.org/presentationml/2006/main">
  <p:tag name="GENSWF_SLIDE_UID" val="{E19CB17E-7330-4471-BF48-5937D714A790}:4594"/>
</p:tagLst>
</file>

<file path=ppt/tags/tag8.xml><?xml version="1.0" encoding="utf-8"?>
<p:tagLst xmlns:a="http://schemas.openxmlformats.org/drawingml/2006/main" xmlns:r="http://schemas.openxmlformats.org/officeDocument/2006/relationships" xmlns:p="http://schemas.openxmlformats.org/presentationml/2006/main">
  <p:tag name="GENSWF_SLIDE_UID" val="{E19CB17E-7330-4471-BF48-5937D714A790}:4594"/>
</p:tagLst>
</file>

<file path=ppt/tags/tag9.xml><?xml version="1.0" encoding="utf-8"?>
<p:tagLst xmlns:a="http://schemas.openxmlformats.org/drawingml/2006/main" xmlns:r="http://schemas.openxmlformats.org/officeDocument/2006/relationships" xmlns:p="http://schemas.openxmlformats.org/presentationml/2006/main">
  <p:tag name="GENSWF_SLIDE_UID" val="{E19CB17E-7330-4471-BF48-5937D714A790}:4594"/>
</p:tagLst>
</file>

<file path=ppt/theme/theme1.xml><?xml version="1.0" encoding="utf-8"?>
<a:theme xmlns:a="http://schemas.openxmlformats.org/drawingml/2006/main" name="Office Theme">
  <a:themeElements>
    <a:clrScheme name="Godfather of Talent | Futurense">
      <a:dk1>
        <a:srgbClr val="000000"/>
      </a:dk1>
      <a:lt1>
        <a:srgbClr val="FFFFFF"/>
      </a:lt1>
      <a:dk2>
        <a:srgbClr val="1F1B24"/>
      </a:dk2>
      <a:lt2>
        <a:srgbClr val="E7E6E6"/>
      </a:lt2>
      <a:accent1>
        <a:srgbClr val="F5A725"/>
      </a:accent1>
      <a:accent2>
        <a:srgbClr val="ED7A00"/>
      </a:accent2>
      <a:accent3>
        <a:srgbClr val="A5A5A5"/>
      </a:accent3>
      <a:accent4>
        <a:srgbClr val="6A5DFE"/>
      </a:accent4>
      <a:accent5>
        <a:srgbClr val="E223D5"/>
      </a:accent5>
      <a:accent6>
        <a:srgbClr val="70AD47"/>
      </a:accent6>
      <a:hlink>
        <a:srgbClr val="0563C1"/>
      </a:hlink>
      <a:folHlink>
        <a:srgbClr val="981D10"/>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eda679c-5b4d-46fc-8b6f-417acde0ac58">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2BC1B890511254D865826FEFDF7970E" ma:contentTypeVersion="7" ma:contentTypeDescription="Create a new document." ma:contentTypeScope="" ma:versionID="34059d4175d8b1a21b3899fc228eeed5">
  <xsd:schema xmlns:xsd="http://www.w3.org/2001/XMLSchema" xmlns:xs="http://www.w3.org/2001/XMLSchema" xmlns:p="http://schemas.microsoft.com/office/2006/metadata/properties" xmlns:ns2="9eda679c-5b4d-46fc-8b6f-417acde0ac58" targetNamespace="http://schemas.microsoft.com/office/2006/metadata/properties" ma:root="true" ma:fieldsID="93e62b884903fe6e3df20a06205271b1" ns2:_="">
    <xsd:import namespace="9eda679c-5b4d-46fc-8b6f-417acde0ac5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da679c-5b4d-46fc-8b6f-417acde0ac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4967dff1-80c2-47c4-a5c3-31ef26c72796"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076D13-3D3C-431F-B67A-2315786B581B}">
  <ds:schemaRefs>
    <ds:schemaRef ds:uri="http://schemas.microsoft.com/office/2006/metadata/properties"/>
    <ds:schemaRef ds:uri="http://schemas.microsoft.com/office/infopath/2007/PartnerControls"/>
    <ds:schemaRef ds:uri="9eda679c-5b4d-46fc-8b6f-417acde0ac58"/>
  </ds:schemaRefs>
</ds:datastoreItem>
</file>

<file path=customXml/itemProps2.xml><?xml version="1.0" encoding="utf-8"?>
<ds:datastoreItem xmlns:ds="http://schemas.openxmlformats.org/officeDocument/2006/customXml" ds:itemID="{8C36FA10-50DF-45F9-877B-AFA29459D7D7}">
  <ds:schemaRefs>
    <ds:schemaRef ds:uri="http://schemas.microsoft.com/sharepoint/v3/contenttype/forms"/>
  </ds:schemaRefs>
</ds:datastoreItem>
</file>

<file path=customXml/itemProps3.xml><?xml version="1.0" encoding="utf-8"?>
<ds:datastoreItem xmlns:ds="http://schemas.openxmlformats.org/officeDocument/2006/customXml" ds:itemID="{6ECFCEE1-4C4A-4D87-B8F8-C4BE02F2CF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da679c-5b4d-46fc-8b6f-417acde0ac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4935</TotalTime>
  <Words>1487</Words>
  <Application>Microsoft Office PowerPoint</Application>
  <PresentationFormat>Widescreen</PresentationFormat>
  <Paragraphs>120</Paragraphs>
  <Slides>21</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Franklin Gothic Book</vt:lpstr>
      <vt:lpstr>Metropolis</vt:lpstr>
      <vt:lpstr>Wingdings</vt:lpstr>
      <vt:lpstr>Office Theme</vt:lpstr>
      <vt:lpstr>PowerPoint Presentation</vt:lpstr>
      <vt:lpstr>Topics covered:</vt:lpstr>
      <vt:lpstr>Instruction Codes:</vt:lpstr>
      <vt:lpstr>PowerPoint Presentation</vt:lpstr>
      <vt:lpstr>PowerPoint Presentation</vt:lpstr>
      <vt:lpstr>Memory Reference Instructions:</vt:lpstr>
      <vt:lpstr>Memory Reference Instructions: Contnd…</vt:lpstr>
      <vt:lpstr>Memory Reference Instructions: Contnd…</vt:lpstr>
      <vt:lpstr>PowerPoint Presentation</vt:lpstr>
      <vt:lpstr>CISC Definition:</vt:lpstr>
      <vt:lpstr>Characteristics of CISC architecture:</vt:lpstr>
      <vt:lpstr>Advantages of CISC architecture:</vt:lpstr>
      <vt:lpstr>Disadvantages of CISC architecture:</vt:lpstr>
      <vt:lpstr>Examples of CISC architectures:</vt:lpstr>
      <vt:lpstr>RISC Definition:</vt:lpstr>
      <vt:lpstr>Characteristics of RISC architecture:</vt:lpstr>
      <vt:lpstr>Advantages of RISC architecture:</vt:lpstr>
      <vt:lpstr>Disadvantages of RISC architecture:</vt:lpstr>
      <vt:lpstr>Examples of RISC architectures: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updated_OOP_JAVA_module_3_ID-reviewed</dc:title>
  <dc:creator>atharva kantak</dc:creator>
  <cp:lastModifiedBy>Ravi kumar Saidala</cp:lastModifiedBy>
  <cp:revision>133</cp:revision>
  <dcterms:created xsi:type="dcterms:W3CDTF">2022-06-18T13:20:00Z</dcterms:created>
  <dcterms:modified xsi:type="dcterms:W3CDTF">2023-05-18T17:22:18Z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B8CDD5A95ED7477595AD0C651D276AA5</vt:lpwstr>
  </property>
  <property fmtid="{D5CDD505-2E9C-101B-9397-08002B2CF9AE}" pid="3" name="KSOProductBuildVer">
    <vt:lpwstr>1033-11.2.0.11498</vt:lpwstr>
  </property>
  <property fmtid="{D5CDD505-2E9C-101B-9397-08002B2CF9AE}" pid="4" name="ContentTypeId">
    <vt:lpwstr>0x01010032BC1B890511254D865826FEFDF7970E</vt:lpwstr>
  </property>
</Properties>
</file>