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1"/>
  </p:notesMasterIdLst>
  <p:sldIdLst>
    <p:sldId id="4945" r:id="rId5"/>
    <p:sldId id="4946" r:id="rId6"/>
    <p:sldId id="4948" r:id="rId7"/>
    <p:sldId id="4949" r:id="rId8"/>
    <p:sldId id="4950" r:id="rId9"/>
    <p:sldId id="4951" r:id="rId10"/>
    <p:sldId id="4952" r:id="rId11"/>
    <p:sldId id="4953" r:id="rId12"/>
    <p:sldId id="4954" r:id="rId13"/>
    <p:sldId id="4955" r:id="rId14"/>
    <p:sldId id="4956" r:id="rId15"/>
    <p:sldId id="4957" r:id="rId16"/>
    <p:sldId id="4958" r:id="rId17"/>
    <p:sldId id="4959" r:id="rId18"/>
    <p:sldId id="4960" r:id="rId19"/>
    <p:sldId id="4961" r:id="rId20"/>
    <p:sldId id="4962" r:id="rId21"/>
    <p:sldId id="4963" r:id="rId22"/>
    <p:sldId id="4964" r:id="rId23"/>
    <p:sldId id="4965" r:id="rId24"/>
    <p:sldId id="4966" r:id="rId25"/>
    <p:sldId id="4967" r:id="rId26"/>
    <p:sldId id="4968" r:id="rId27"/>
    <p:sldId id="4969" r:id="rId28"/>
    <p:sldId id="4970" r:id="rId29"/>
    <p:sldId id="4971" r:id="rId30"/>
    <p:sldId id="4972" r:id="rId31"/>
    <p:sldId id="4973" r:id="rId32"/>
    <p:sldId id="4974" r:id="rId33"/>
    <p:sldId id="4975" r:id="rId34"/>
    <p:sldId id="4976" r:id="rId35"/>
    <p:sldId id="4977" r:id="rId36"/>
    <p:sldId id="4978" r:id="rId37"/>
    <p:sldId id="4979" r:id="rId38"/>
    <p:sldId id="4980" r:id="rId39"/>
    <p:sldId id="4981" r:id="rId40"/>
    <p:sldId id="4982" r:id="rId41"/>
    <p:sldId id="4983" r:id="rId42"/>
    <p:sldId id="4984" r:id="rId43"/>
    <p:sldId id="4985" r:id="rId44"/>
    <p:sldId id="4986" r:id="rId45"/>
    <p:sldId id="4987" r:id="rId46"/>
    <p:sldId id="4988" r:id="rId47"/>
    <p:sldId id="4989" r:id="rId48"/>
    <p:sldId id="4990" r:id="rId49"/>
    <p:sldId id="4991" r:id="rId50"/>
    <p:sldId id="4992" r:id="rId51"/>
    <p:sldId id="4993" r:id="rId52"/>
    <p:sldId id="4994" r:id="rId53"/>
    <p:sldId id="4995" r:id="rId54"/>
    <p:sldId id="4996" r:id="rId55"/>
    <p:sldId id="4997" r:id="rId56"/>
    <p:sldId id="4998" r:id="rId57"/>
    <p:sldId id="4999" r:id="rId58"/>
    <p:sldId id="5000" r:id="rId59"/>
    <p:sldId id="5001" r:id="rId60"/>
    <p:sldId id="5002" r:id="rId61"/>
    <p:sldId id="5003" r:id="rId62"/>
    <p:sldId id="5004" r:id="rId63"/>
    <p:sldId id="5005" r:id="rId64"/>
    <p:sldId id="5006" r:id="rId65"/>
    <p:sldId id="5007" r:id="rId66"/>
    <p:sldId id="5008" r:id="rId67"/>
    <p:sldId id="4592" r:id="rId68"/>
    <p:sldId id="4619" r:id="rId69"/>
    <p:sldId id="4596" r:id="rId70"/>
  </p:sldIdLst>
  <p:sldSz cx="12192000" cy="6858000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2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G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BA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85379" autoAdjust="0"/>
  </p:normalViewPr>
  <p:slideViewPr>
    <p:cSldViewPr snapToGrid="0" showGuides="1">
      <p:cViewPr>
        <p:scale>
          <a:sx n="73" d="100"/>
          <a:sy n="73" d="100"/>
        </p:scale>
        <p:origin x="-516" y="-78"/>
      </p:cViewPr>
      <p:guideLst>
        <p:guide orient="horz" pos="226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ha josephine" userId="65aa61ab1d169252" providerId="LiveId" clId="{6C61764D-7495-4642-A87F-06FEC6678FA9}"/>
    <pc:docChg chg="delSld">
      <pc:chgData name="anitha josephine" userId="65aa61ab1d169252" providerId="LiveId" clId="{6C61764D-7495-4642-A87F-06FEC6678FA9}" dt="2023-04-30T03:02:01.381" v="0" actId="2696"/>
      <pc:docMkLst>
        <pc:docMk/>
      </pc:docMkLst>
      <pc:sldChg chg="del">
        <pc:chgData name="anitha josephine" userId="65aa61ab1d169252" providerId="LiveId" clId="{6C61764D-7495-4642-A87F-06FEC6678FA9}" dt="2023-04-30T03:02:01.381" v="0" actId="2696"/>
        <pc:sldMkLst>
          <pc:docMk/>
          <pc:sldMk cId="2124827170" sldId="48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80ECD-AD9E-40D8-9C3A-479B789B9738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C5FB-86B7-4C2A-A5BA-3EF1A148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8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1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895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467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33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-22302" y="-66908"/>
            <a:ext cx="3856893" cy="694721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X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44" y="550863"/>
            <a:ext cx="2743200" cy="1325563"/>
          </a:xfrm>
        </p:spPr>
        <p:txBody>
          <a:bodyPr/>
          <a:lstStyle/>
          <a:p>
            <a:r>
              <a:rPr lang="en-GB" dirty="0"/>
              <a:t>Module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4708175" y="263799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Display Account User Profile Info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708175" y="440800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Validate Update User Info</a:t>
            </a:r>
          </a:p>
        </p:txBody>
      </p:sp>
      <p:cxnSp>
        <p:nvCxnSpPr>
          <p:cNvPr id="7" name="Connector: Elbow 8"/>
          <p:cNvCxnSpPr/>
          <p:nvPr userDrawn="1"/>
        </p:nvCxnSpPr>
        <p:spPr>
          <a:xfrm>
            <a:off x="800311" y="1949469"/>
            <a:ext cx="4678945" cy="610453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22"/>
          <p:cNvCxnSpPr>
            <a:endCxn id="6" idx="2"/>
          </p:cNvCxnSpPr>
          <p:nvPr userDrawn="1"/>
        </p:nvCxnSpPr>
        <p:spPr>
          <a:xfrm>
            <a:off x="800311" y="2476688"/>
            <a:ext cx="3907864" cy="2671541"/>
          </a:xfrm>
          <a:prstGeom prst="bentConnector3">
            <a:avLst>
              <a:gd name="adj1" fmla="val 3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 userDrawn="1"/>
        </p:nvCxnSpPr>
        <p:spPr>
          <a:xfrm flipH="1">
            <a:off x="6571360" y="3378218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 userDrawn="1"/>
        </p:nvCxnSpPr>
        <p:spPr>
          <a:xfrm flipH="1">
            <a:off x="6571360" y="5228789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732672" y="2610799"/>
            <a:ext cx="14554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Administrator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226365" y="5252986"/>
            <a:ext cx="2336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Enter/Update/ 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64199" y="2905919"/>
            <a:ext cx="2194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Retrieve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9420" y="1567412"/>
            <a:ext cx="16754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Access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917570" y="5360701"/>
            <a:ext cx="24873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Update/Delete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79680" y="4158658"/>
            <a:ext cx="176278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User Account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819657" y="3378218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819657" y="4537560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: Rounded Corners 32"/>
          <p:cNvSpPr/>
          <p:nvPr userDrawn="1"/>
        </p:nvSpPr>
        <p:spPr>
          <a:xfrm>
            <a:off x="705342" y="1651071"/>
            <a:ext cx="10955613" cy="4093587"/>
          </a:xfrm>
          <a:prstGeom prst="roundRect">
            <a:avLst>
              <a:gd name="adj" fmla="val 1729"/>
            </a:avLst>
          </a:prstGeom>
          <a:noFill/>
          <a:ln>
            <a:solidFill>
              <a:srgbClr val="66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2100215" y="1852852"/>
            <a:ext cx="8465912" cy="3466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</a:p>
          <a:p>
            <a:pPr>
              <a:lnSpc>
                <a:spcPct val="150000"/>
              </a:lnSpc>
            </a:pPr>
            <a:endParaRPr lang="en-IN" sz="160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Comprehend the fundamental concepts of networks in the advanced computer networks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Identify the importance of the types of networks in their respective application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Deploy the right network architecture according to the type and requirements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Implement the right topology for the required network connectivity</a:t>
            </a:r>
            <a:endParaRPr lang="en-US" sz="1600"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Documen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22156" y="2995516"/>
            <a:ext cx="1404696" cy="14046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9901"/>
            <a:ext cx="10515600" cy="463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Metropolis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51.sv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Metropolis"/>
              </a:rPr>
              <a:t>Revolutionising</a:t>
            </a:r>
            <a:r>
              <a:rPr lang="en-US" sz="4400" b="1" dirty="0">
                <a:latin typeface="Metropolis"/>
              </a:rPr>
              <a:t> </a:t>
            </a:r>
            <a:r>
              <a:rPr lang="en-US" sz="4400" b="1" dirty="0" err="1">
                <a:latin typeface="Metropolis"/>
              </a:rPr>
              <a:t>B.Tech</a:t>
            </a:r>
            <a:endParaRPr lang="en-US" sz="4400" b="1" dirty="0">
              <a:latin typeface="Metropolis"/>
            </a:endParaRPr>
          </a:p>
        </p:txBody>
      </p:sp>
      <p:pic>
        <p:nvPicPr>
          <p:cNvPr id="5" name="Picture 4" descr="A picture containing text, sign, dark, clip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25" y="2218876"/>
            <a:ext cx="5492750" cy="13831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6299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Verdana"/>
                <a:cs typeface="Verdana"/>
              </a:rPr>
              <a:t>Memo</a:t>
            </a:r>
            <a:r>
              <a:rPr sz="3600" spc="-10" dirty="0">
                <a:latin typeface="Verdana"/>
                <a:cs typeface="Verdana"/>
              </a:rPr>
              <a:t>r</a:t>
            </a:r>
            <a:r>
              <a:rPr sz="3600" spc="-204" dirty="0">
                <a:latin typeface="Verdana"/>
                <a:cs typeface="Verdana"/>
              </a:rPr>
              <a:t>y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Hierarchy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772" y="2276932"/>
            <a:ext cx="5547360" cy="448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constraints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computer’s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summed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up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three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questions: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How much,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how fast,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how expensive</a:t>
            </a:r>
            <a:endParaRPr sz="1800">
              <a:latin typeface="Times New Roman"/>
              <a:cs typeface="Times New Roman"/>
            </a:endParaRPr>
          </a:p>
          <a:p>
            <a:pPr marL="355600" marR="34036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trade-off among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capacity,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Faster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time,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greater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Greater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capacity,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smaller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Greater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capacity,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slower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 marL="355600" marR="571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 of 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dilemma 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 to rely on a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component or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technology,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employ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memory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hierarchy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800" b="1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hierarchy</a:t>
            </a:r>
            <a:r>
              <a:rPr sz="1800" b="1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separates</a:t>
            </a:r>
            <a:r>
              <a:rPr sz="18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into </a:t>
            </a:r>
            <a:r>
              <a:rPr sz="1800" spc="-434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hierarchy</a:t>
            </a:r>
            <a:r>
              <a:rPr sz="18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based on</a:t>
            </a:r>
            <a:r>
              <a:rPr sz="18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access</a:t>
            </a:r>
            <a:r>
              <a:rPr sz="18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Times New Roman"/>
                <a:cs typeface="Times New Roman"/>
              </a:rPr>
              <a:t>time,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 capacity</a:t>
            </a:r>
            <a:r>
              <a:rPr sz="18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1"/>
                </a:solidFill>
                <a:latin typeface="Times New Roman"/>
                <a:cs typeface="Times New Roman"/>
              </a:rPr>
              <a:t>cost.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2156" y="1254034"/>
            <a:ext cx="4782530" cy="43368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165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Verdana"/>
                <a:cs typeface="Verdana"/>
              </a:rPr>
              <a:t>Memo</a:t>
            </a:r>
            <a:r>
              <a:rPr sz="3600" spc="-10" dirty="0">
                <a:latin typeface="Verdana"/>
                <a:cs typeface="Verdana"/>
              </a:rPr>
              <a:t>r</a:t>
            </a:r>
            <a:r>
              <a:rPr sz="3600" spc="-204" dirty="0">
                <a:latin typeface="Verdana"/>
                <a:cs typeface="Verdana"/>
              </a:rPr>
              <a:t>y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Classificati</a:t>
            </a:r>
            <a:r>
              <a:rPr sz="3600" spc="-90" dirty="0">
                <a:latin typeface="Verdana"/>
                <a:cs typeface="Verdana"/>
              </a:rPr>
              <a:t>o</a:t>
            </a:r>
            <a:r>
              <a:rPr sz="3600" spc="-85" dirty="0">
                <a:latin typeface="Verdana"/>
                <a:cs typeface="Verdana"/>
              </a:rPr>
              <a:t>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7929" y="2338577"/>
            <a:ext cx="1882139" cy="259079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1495">
              <a:lnSpc>
                <a:spcPts val="198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3478" y="2961894"/>
            <a:ext cx="2208530" cy="283845"/>
          </a:xfrm>
          <a:custGeom>
            <a:avLst/>
            <a:gdLst/>
            <a:ahLst/>
            <a:cxnLst/>
            <a:rect l="l" t="t" r="r" b="b"/>
            <a:pathLst>
              <a:path w="2208529" h="283844">
                <a:moveTo>
                  <a:pt x="2208276" y="0"/>
                </a:moveTo>
                <a:lnTo>
                  <a:pt x="0" y="0"/>
                </a:lnTo>
                <a:lnTo>
                  <a:pt x="0" y="283463"/>
                </a:lnTo>
                <a:lnTo>
                  <a:pt x="2208276" y="283463"/>
                </a:lnTo>
                <a:lnTo>
                  <a:pt x="2208276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3478" y="2961894"/>
            <a:ext cx="2208530" cy="283845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ts val="194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39961" y="3004566"/>
            <a:ext cx="1932939" cy="309880"/>
          </a:xfrm>
          <a:custGeom>
            <a:avLst/>
            <a:gdLst/>
            <a:ahLst/>
            <a:cxnLst/>
            <a:rect l="l" t="t" r="r" b="b"/>
            <a:pathLst>
              <a:path w="1932940" h="309879">
                <a:moveTo>
                  <a:pt x="1932431" y="0"/>
                </a:moveTo>
                <a:lnTo>
                  <a:pt x="0" y="0"/>
                </a:lnTo>
                <a:lnTo>
                  <a:pt x="0" y="309372"/>
                </a:lnTo>
                <a:lnTo>
                  <a:pt x="1932431" y="309372"/>
                </a:lnTo>
                <a:lnTo>
                  <a:pt x="1932431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9961" y="3004566"/>
            <a:ext cx="1932939" cy="30988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88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Secondary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29709" y="2595752"/>
            <a:ext cx="5312410" cy="1433830"/>
            <a:chOff x="4529709" y="2595752"/>
            <a:chExt cx="5312410" cy="1433830"/>
          </a:xfrm>
        </p:grpSpPr>
        <p:sp>
          <p:nvSpPr>
            <p:cNvPr id="9" name="object 9"/>
            <p:cNvSpPr/>
            <p:nvPr/>
          </p:nvSpPr>
          <p:spPr>
            <a:xfrm>
              <a:off x="4539234" y="2605277"/>
              <a:ext cx="5293360" cy="257175"/>
            </a:xfrm>
            <a:custGeom>
              <a:avLst/>
              <a:gdLst/>
              <a:ahLst/>
              <a:cxnLst/>
              <a:rect l="l" t="t" r="r" b="b"/>
              <a:pathLst>
                <a:path w="5293359" h="257175">
                  <a:moveTo>
                    <a:pt x="2700146" y="0"/>
                  </a:moveTo>
                  <a:lnTo>
                    <a:pt x="2695956" y="228726"/>
                  </a:lnTo>
                </a:path>
                <a:path w="5293359" h="257175">
                  <a:moveTo>
                    <a:pt x="0" y="213360"/>
                  </a:moveTo>
                  <a:lnTo>
                    <a:pt x="5293233" y="256794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6092" y="2895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0758" y="2824734"/>
              <a:ext cx="5282565" cy="170815"/>
            </a:xfrm>
            <a:custGeom>
              <a:avLst/>
              <a:gdLst/>
              <a:ahLst/>
              <a:cxnLst/>
              <a:rect l="l" t="t" r="r" b="b"/>
              <a:pathLst>
                <a:path w="5282565" h="170814">
                  <a:moveTo>
                    <a:pt x="5282184" y="38100"/>
                  </a:moveTo>
                  <a:lnTo>
                    <a:pt x="5282184" y="170687"/>
                  </a:lnTo>
                </a:path>
                <a:path w="5282565" h="170814">
                  <a:moveTo>
                    <a:pt x="0" y="0"/>
                  </a:moveTo>
                  <a:lnTo>
                    <a:pt x="0" y="132587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9418" y="3737610"/>
              <a:ext cx="2208530" cy="281940"/>
            </a:xfrm>
            <a:custGeom>
              <a:avLst/>
              <a:gdLst/>
              <a:ahLst/>
              <a:cxnLst/>
              <a:rect l="l" t="t" r="r" b="b"/>
              <a:pathLst>
                <a:path w="2208529" h="281939">
                  <a:moveTo>
                    <a:pt x="2208276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208276" y="281939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9418" y="3737610"/>
              <a:ext cx="2208530" cy="281940"/>
            </a:xfrm>
            <a:custGeom>
              <a:avLst/>
              <a:gdLst/>
              <a:ahLst/>
              <a:cxnLst/>
              <a:rect l="l" t="t" r="r" b="b"/>
              <a:pathLst>
                <a:path w="2208529" h="281939">
                  <a:moveTo>
                    <a:pt x="0" y="281939"/>
                  </a:moveTo>
                  <a:lnTo>
                    <a:pt x="2208276" y="281939"/>
                  </a:lnTo>
                  <a:lnTo>
                    <a:pt x="2208276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7858" y="3696461"/>
            <a:ext cx="173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Magnetic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22145" y="3723513"/>
            <a:ext cx="2432050" cy="300990"/>
            <a:chOff x="1922145" y="3723513"/>
            <a:chExt cx="2432050" cy="300990"/>
          </a:xfrm>
        </p:grpSpPr>
        <p:sp>
          <p:nvSpPr>
            <p:cNvPr id="16" name="object 16"/>
            <p:cNvSpPr/>
            <p:nvPr/>
          </p:nvSpPr>
          <p:spPr>
            <a:xfrm>
              <a:off x="1931670" y="3733038"/>
              <a:ext cx="2413000" cy="281940"/>
            </a:xfrm>
            <a:custGeom>
              <a:avLst/>
              <a:gdLst/>
              <a:ahLst/>
              <a:cxnLst/>
              <a:rect l="l" t="t" r="r" b="b"/>
              <a:pathLst>
                <a:path w="2413000" h="281939">
                  <a:moveTo>
                    <a:pt x="2412492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412492" y="281939"/>
                  </a:lnTo>
                  <a:lnTo>
                    <a:pt x="2412492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1670" y="3733038"/>
              <a:ext cx="2413000" cy="281940"/>
            </a:xfrm>
            <a:custGeom>
              <a:avLst/>
              <a:gdLst/>
              <a:ahLst/>
              <a:cxnLst/>
              <a:rect l="l" t="t" r="r" b="b"/>
              <a:pathLst>
                <a:path w="2413000" h="281939">
                  <a:moveTo>
                    <a:pt x="0" y="281939"/>
                  </a:moveTo>
                  <a:lnTo>
                    <a:pt x="2412492" y="281939"/>
                  </a:lnTo>
                  <a:lnTo>
                    <a:pt x="2412492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10536" y="3691204"/>
            <a:ext cx="2253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Semiconductor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3938" y="4485894"/>
            <a:ext cx="1859280" cy="281940"/>
          </a:xfrm>
          <a:custGeom>
            <a:avLst/>
            <a:gdLst/>
            <a:ahLst/>
            <a:cxnLst/>
            <a:rect l="l" t="t" r="r" b="b"/>
            <a:pathLst>
              <a:path w="1859279" h="281939">
                <a:moveTo>
                  <a:pt x="1859280" y="0"/>
                </a:moveTo>
                <a:lnTo>
                  <a:pt x="0" y="0"/>
                </a:lnTo>
                <a:lnTo>
                  <a:pt x="0" y="281939"/>
                </a:lnTo>
                <a:lnTo>
                  <a:pt x="1859280" y="281939"/>
                </a:lnTo>
                <a:lnTo>
                  <a:pt x="1859280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3938" y="4493514"/>
            <a:ext cx="1859280" cy="28321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914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3177" y="4501134"/>
            <a:ext cx="1780539" cy="283845"/>
          </a:xfrm>
          <a:custGeom>
            <a:avLst/>
            <a:gdLst/>
            <a:ahLst/>
            <a:cxnLst/>
            <a:rect l="l" t="t" r="r" b="b"/>
            <a:pathLst>
              <a:path w="1780539" h="283845">
                <a:moveTo>
                  <a:pt x="1780032" y="0"/>
                </a:moveTo>
                <a:lnTo>
                  <a:pt x="0" y="0"/>
                </a:lnTo>
                <a:lnTo>
                  <a:pt x="0" y="283463"/>
                </a:lnTo>
                <a:lnTo>
                  <a:pt x="1780032" y="283463"/>
                </a:lnTo>
                <a:lnTo>
                  <a:pt x="1780032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3177" y="4493514"/>
            <a:ext cx="1780539" cy="28321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Read/Write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86380" y="4780786"/>
            <a:ext cx="3009900" cy="1973580"/>
            <a:chOff x="2286380" y="4780786"/>
            <a:chExt cx="3009900" cy="19735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488" y="4780786"/>
              <a:ext cx="1010412" cy="197357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95905" y="5276850"/>
              <a:ext cx="1221105" cy="283845"/>
            </a:xfrm>
            <a:custGeom>
              <a:avLst/>
              <a:gdLst/>
              <a:ahLst/>
              <a:cxnLst/>
              <a:rect l="l" t="t" r="r" b="b"/>
              <a:pathLst>
                <a:path w="1221104" h="283845">
                  <a:moveTo>
                    <a:pt x="1220723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220723" y="283463"/>
                  </a:lnTo>
                  <a:lnTo>
                    <a:pt x="1220723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95905" y="5276850"/>
              <a:ext cx="1221105" cy="283845"/>
            </a:xfrm>
            <a:custGeom>
              <a:avLst/>
              <a:gdLst/>
              <a:ahLst/>
              <a:cxnLst/>
              <a:rect l="l" t="t" r="r" b="b"/>
              <a:pathLst>
                <a:path w="1221104" h="283845">
                  <a:moveTo>
                    <a:pt x="0" y="283463"/>
                  </a:moveTo>
                  <a:lnTo>
                    <a:pt x="1220723" y="283463"/>
                  </a:lnTo>
                  <a:lnTo>
                    <a:pt x="1220723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29001" y="5272277"/>
            <a:ext cx="97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MOS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9125" y="5273421"/>
            <a:ext cx="1443990" cy="302895"/>
            <a:chOff x="619125" y="5273421"/>
            <a:chExt cx="1443990" cy="302895"/>
          </a:xfrm>
        </p:grpSpPr>
        <p:sp>
          <p:nvSpPr>
            <p:cNvPr id="29" name="object 29"/>
            <p:cNvSpPr/>
            <p:nvPr/>
          </p:nvSpPr>
          <p:spPr>
            <a:xfrm>
              <a:off x="628650" y="5282946"/>
              <a:ext cx="1424940" cy="283845"/>
            </a:xfrm>
            <a:custGeom>
              <a:avLst/>
              <a:gdLst/>
              <a:ahLst/>
              <a:cxnLst/>
              <a:rect l="l" t="t" r="r" b="b"/>
              <a:pathLst>
                <a:path w="1424939" h="283845">
                  <a:moveTo>
                    <a:pt x="1424939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424939" y="283463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" y="5282946"/>
              <a:ext cx="1424940" cy="283845"/>
            </a:xfrm>
            <a:custGeom>
              <a:avLst/>
              <a:gdLst/>
              <a:ahLst/>
              <a:cxnLst/>
              <a:rect l="l" t="t" r="r" b="b"/>
              <a:pathLst>
                <a:path w="1424939" h="283845">
                  <a:moveTo>
                    <a:pt x="0" y="283463"/>
                  </a:moveTo>
                  <a:lnTo>
                    <a:pt x="1424939" y="283463"/>
                  </a:lnTo>
                  <a:lnTo>
                    <a:pt x="1424939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1550" y="5287136"/>
            <a:ext cx="1148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Bipolar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36217" y="6032372"/>
            <a:ext cx="1148715" cy="302895"/>
            <a:chOff x="1736217" y="6032372"/>
            <a:chExt cx="1148715" cy="302895"/>
          </a:xfrm>
        </p:grpSpPr>
        <p:sp>
          <p:nvSpPr>
            <p:cNvPr id="33" name="object 33"/>
            <p:cNvSpPr/>
            <p:nvPr/>
          </p:nvSpPr>
          <p:spPr>
            <a:xfrm>
              <a:off x="1745742" y="6041897"/>
              <a:ext cx="1129665" cy="283845"/>
            </a:xfrm>
            <a:custGeom>
              <a:avLst/>
              <a:gdLst/>
              <a:ahLst/>
              <a:cxnLst/>
              <a:rect l="l" t="t" r="r" b="b"/>
              <a:pathLst>
                <a:path w="1129664" h="283845">
                  <a:moveTo>
                    <a:pt x="1129283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129283" y="28346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45742" y="6041897"/>
              <a:ext cx="1129665" cy="283845"/>
            </a:xfrm>
            <a:custGeom>
              <a:avLst/>
              <a:gdLst/>
              <a:ahLst/>
              <a:cxnLst/>
              <a:rect l="l" t="t" r="r" b="b"/>
              <a:pathLst>
                <a:path w="1129664" h="283845">
                  <a:moveTo>
                    <a:pt x="0" y="283463"/>
                  </a:moveTo>
                  <a:lnTo>
                    <a:pt x="1129283" y="283463"/>
                  </a:lnTo>
                  <a:lnTo>
                    <a:pt x="1129283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9049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74901" y="6047028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1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44748" y="6029325"/>
            <a:ext cx="1299210" cy="313690"/>
            <a:chOff x="2944748" y="6029325"/>
            <a:chExt cx="1299210" cy="313690"/>
          </a:xfrm>
        </p:grpSpPr>
        <p:sp>
          <p:nvSpPr>
            <p:cNvPr id="37" name="object 37"/>
            <p:cNvSpPr/>
            <p:nvPr/>
          </p:nvSpPr>
          <p:spPr>
            <a:xfrm>
              <a:off x="2954273" y="6038850"/>
              <a:ext cx="1280160" cy="294640"/>
            </a:xfrm>
            <a:custGeom>
              <a:avLst/>
              <a:gdLst/>
              <a:ahLst/>
              <a:cxnLst/>
              <a:rect l="l" t="t" r="r" b="b"/>
              <a:pathLst>
                <a:path w="1280160" h="294639">
                  <a:moveTo>
                    <a:pt x="1280160" y="0"/>
                  </a:moveTo>
                  <a:lnTo>
                    <a:pt x="0" y="0"/>
                  </a:lnTo>
                  <a:lnTo>
                    <a:pt x="0" y="294131"/>
                  </a:lnTo>
                  <a:lnTo>
                    <a:pt x="1280160" y="294131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4273" y="6038850"/>
              <a:ext cx="1280160" cy="294640"/>
            </a:xfrm>
            <a:custGeom>
              <a:avLst/>
              <a:gdLst/>
              <a:ahLst/>
              <a:cxnLst/>
              <a:rect l="l" t="t" r="r" b="b"/>
              <a:pathLst>
                <a:path w="1280160" h="294639">
                  <a:moveTo>
                    <a:pt x="0" y="294131"/>
                  </a:moveTo>
                  <a:lnTo>
                    <a:pt x="1280160" y="294131"/>
                  </a:lnTo>
                  <a:lnTo>
                    <a:pt x="1280160" y="0"/>
                  </a:lnTo>
                  <a:lnTo>
                    <a:pt x="0" y="0"/>
                  </a:lnTo>
                  <a:lnTo>
                    <a:pt x="0" y="294131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91433" y="6066840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3197" y="6030848"/>
            <a:ext cx="1223010" cy="300990"/>
            <a:chOff x="433197" y="6030848"/>
            <a:chExt cx="1223010" cy="300990"/>
          </a:xfrm>
        </p:grpSpPr>
        <p:sp>
          <p:nvSpPr>
            <p:cNvPr id="41" name="object 41"/>
            <p:cNvSpPr/>
            <p:nvPr/>
          </p:nvSpPr>
          <p:spPr>
            <a:xfrm>
              <a:off x="442722" y="6040373"/>
              <a:ext cx="1203960" cy="281940"/>
            </a:xfrm>
            <a:custGeom>
              <a:avLst/>
              <a:gdLst/>
              <a:ahLst/>
              <a:cxnLst/>
              <a:rect l="l" t="t" r="r" b="b"/>
              <a:pathLst>
                <a:path w="1203960" h="281939">
                  <a:moveTo>
                    <a:pt x="120396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1203960" y="281939"/>
                  </a:lnTo>
                  <a:lnTo>
                    <a:pt x="1203960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2722" y="6040373"/>
              <a:ext cx="1203960" cy="281940"/>
            </a:xfrm>
            <a:custGeom>
              <a:avLst/>
              <a:gdLst/>
              <a:ahLst/>
              <a:cxnLst/>
              <a:rect l="l" t="t" r="r" b="b"/>
              <a:pathLst>
                <a:path w="1203960" h="281939">
                  <a:moveTo>
                    <a:pt x="0" y="281939"/>
                  </a:moveTo>
                  <a:lnTo>
                    <a:pt x="1203960" y="281939"/>
                  </a:lnTo>
                  <a:lnTo>
                    <a:pt x="1203960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5563" y="6052820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1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22717" y="3732657"/>
            <a:ext cx="1525270" cy="633730"/>
            <a:chOff x="8022717" y="3732657"/>
            <a:chExt cx="1525270" cy="633730"/>
          </a:xfrm>
        </p:grpSpPr>
        <p:sp>
          <p:nvSpPr>
            <p:cNvPr id="45" name="object 45"/>
            <p:cNvSpPr/>
            <p:nvPr/>
          </p:nvSpPr>
          <p:spPr>
            <a:xfrm>
              <a:off x="8032242" y="3742182"/>
              <a:ext cx="1506220" cy="614680"/>
            </a:xfrm>
            <a:custGeom>
              <a:avLst/>
              <a:gdLst/>
              <a:ahLst/>
              <a:cxnLst/>
              <a:rect l="l" t="t" r="r" b="b"/>
              <a:pathLst>
                <a:path w="1506220" h="614679">
                  <a:moveTo>
                    <a:pt x="1505711" y="0"/>
                  </a:moveTo>
                  <a:lnTo>
                    <a:pt x="0" y="0"/>
                  </a:lnTo>
                  <a:lnTo>
                    <a:pt x="0" y="614171"/>
                  </a:lnTo>
                  <a:lnTo>
                    <a:pt x="1505711" y="614171"/>
                  </a:lnTo>
                  <a:lnTo>
                    <a:pt x="1505711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32242" y="3742182"/>
              <a:ext cx="1506220" cy="614680"/>
            </a:xfrm>
            <a:custGeom>
              <a:avLst/>
              <a:gdLst/>
              <a:ahLst/>
              <a:cxnLst/>
              <a:rect l="l" t="t" r="r" b="b"/>
              <a:pathLst>
                <a:path w="1506220" h="614679">
                  <a:moveTo>
                    <a:pt x="0" y="614171"/>
                  </a:moveTo>
                  <a:lnTo>
                    <a:pt x="1505711" y="614171"/>
                  </a:lnTo>
                  <a:lnTo>
                    <a:pt x="1505711" y="0"/>
                  </a:lnTo>
                  <a:lnTo>
                    <a:pt x="0" y="0"/>
                  </a:lnTo>
                  <a:lnTo>
                    <a:pt x="0" y="614171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091043" y="3777233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28786" y="4051554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151744" y="3743325"/>
            <a:ext cx="1496060" cy="610870"/>
            <a:chOff x="10151744" y="3743325"/>
            <a:chExt cx="1496060" cy="610870"/>
          </a:xfrm>
        </p:grpSpPr>
        <p:sp>
          <p:nvSpPr>
            <p:cNvPr id="50" name="object 50"/>
            <p:cNvSpPr/>
            <p:nvPr/>
          </p:nvSpPr>
          <p:spPr>
            <a:xfrm>
              <a:off x="10161269" y="3752850"/>
              <a:ext cx="1477010" cy="591820"/>
            </a:xfrm>
            <a:custGeom>
              <a:avLst/>
              <a:gdLst/>
              <a:ahLst/>
              <a:cxnLst/>
              <a:rect l="l" t="t" r="r" b="b"/>
              <a:pathLst>
                <a:path w="1477009" h="591820">
                  <a:moveTo>
                    <a:pt x="1476755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1476755" y="59131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61269" y="3752850"/>
              <a:ext cx="1477010" cy="591820"/>
            </a:xfrm>
            <a:custGeom>
              <a:avLst/>
              <a:gdLst/>
              <a:ahLst/>
              <a:cxnLst/>
              <a:rect l="l" t="t" r="r" b="b"/>
              <a:pathLst>
                <a:path w="1477009" h="591820">
                  <a:moveTo>
                    <a:pt x="0" y="591312"/>
                  </a:moveTo>
                  <a:lnTo>
                    <a:pt x="1476755" y="591312"/>
                  </a:lnTo>
                  <a:lnTo>
                    <a:pt x="1476755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492231" y="3786885"/>
            <a:ext cx="883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Sequential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260583" y="4030726"/>
            <a:ext cx="1346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261472" y="4989957"/>
            <a:ext cx="1377315" cy="433705"/>
            <a:chOff x="10261472" y="4989957"/>
            <a:chExt cx="1377315" cy="433705"/>
          </a:xfrm>
        </p:grpSpPr>
        <p:sp>
          <p:nvSpPr>
            <p:cNvPr id="55" name="object 55"/>
            <p:cNvSpPr/>
            <p:nvPr/>
          </p:nvSpPr>
          <p:spPr>
            <a:xfrm>
              <a:off x="10270997" y="4999482"/>
              <a:ext cx="1358265" cy="414655"/>
            </a:xfrm>
            <a:custGeom>
              <a:avLst/>
              <a:gdLst/>
              <a:ahLst/>
              <a:cxnLst/>
              <a:rect l="l" t="t" r="r" b="b"/>
              <a:pathLst>
                <a:path w="1358265" h="414654">
                  <a:moveTo>
                    <a:pt x="1357883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1357883" y="414528"/>
                  </a:lnTo>
                  <a:lnTo>
                    <a:pt x="1357883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270997" y="4999482"/>
              <a:ext cx="1358265" cy="414655"/>
            </a:xfrm>
            <a:custGeom>
              <a:avLst/>
              <a:gdLst/>
              <a:ahLst/>
              <a:cxnLst/>
              <a:rect l="l" t="t" r="r" b="b"/>
              <a:pathLst>
                <a:path w="1358265" h="414654">
                  <a:moveTo>
                    <a:pt x="0" y="414528"/>
                  </a:moveTo>
                  <a:lnTo>
                    <a:pt x="1357883" y="414528"/>
                  </a:lnTo>
                  <a:lnTo>
                    <a:pt x="1357883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365485" y="5031485"/>
            <a:ext cx="1233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Magnetic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Tape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940165" y="5050916"/>
            <a:ext cx="1241425" cy="365125"/>
            <a:chOff x="8940165" y="5050916"/>
            <a:chExt cx="1241425" cy="365125"/>
          </a:xfrm>
        </p:grpSpPr>
        <p:sp>
          <p:nvSpPr>
            <p:cNvPr id="59" name="object 59"/>
            <p:cNvSpPr/>
            <p:nvPr/>
          </p:nvSpPr>
          <p:spPr>
            <a:xfrm>
              <a:off x="8949690" y="5060441"/>
              <a:ext cx="1222375" cy="346075"/>
            </a:xfrm>
            <a:custGeom>
              <a:avLst/>
              <a:gdLst/>
              <a:ahLst/>
              <a:cxnLst/>
              <a:rect l="l" t="t" r="r" b="b"/>
              <a:pathLst>
                <a:path w="1222375" h="346075">
                  <a:moveTo>
                    <a:pt x="1222248" y="0"/>
                  </a:moveTo>
                  <a:lnTo>
                    <a:pt x="0" y="0"/>
                  </a:lnTo>
                  <a:lnTo>
                    <a:pt x="0" y="345947"/>
                  </a:lnTo>
                  <a:lnTo>
                    <a:pt x="1222248" y="345947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49690" y="5060441"/>
              <a:ext cx="1222375" cy="346075"/>
            </a:xfrm>
            <a:custGeom>
              <a:avLst/>
              <a:gdLst/>
              <a:ahLst/>
              <a:cxnLst/>
              <a:rect l="l" t="t" r="r" b="b"/>
              <a:pathLst>
                <a:path w="1222375" h="346075">
                  <a:moveTo>
                    <a:pt x="0" y="345947"/>
                  </a:moveTo>
                  <a:lnTo>
                    <a:pt x="1222248" y="345947"/>
                  </a:lnTo>
                  <a:lnTo>
                    <a:pt x="1222248" y="0"/>
                  </a:lnTo>
                  <a:lnTo>
                    <a:pt x="0" y="0"/>
                  </a:lnTo>
                  <a:lnTo>
                    <a:pt x="0" y="345947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049257" y="5090871"/>
            <a:ext cx="10820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Magnetic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361301" y="5060060"/>
            <a:ext cx="1297940" cy="365125"/>
            <a:chOff x="7361301" y="5060060"/>
            <a:chExt cx="1297940" cy="365125"/>
          </a:xfrm>
        </p:grpSpPr>
        <p:sp>
          <p:nvSpPr>
            <p:cNvPr id="63" name="object 63"/>
            <p:cNvSpPr/>
            <p:nvPr/>
          </p:nvSpPr>
          <p:spPr>
            <a:xfrm>
              <a:off x="7370826" y="5069585"/>
              <a:ext cx="1278890" cy="346075"/>
            </a:xfrm>
            <a:custGeom>
              <a:avLst/>
              <a:gdLst/>
              <a:ahLst/>
              <a:cxnLst/>
              <a:rect l="l" t="t" r="r" b="b"/>
              <a:pathLst>
                <a:path w="1278890" h="346075">
                  <a:moveTo>
                    <a:pt x="1278635" y="0"/>
                  </a:moveTo>
                  <a:lnTo>
                    <a:pt x="0" y="0"/>
                  </a:lnTo>
                  <a:lnTo>
                    <a:pt x="0" y="345947"/>
                  </a:lnTo>
                  <a:lnTo>
                    <a:pt x="1278635" y="345947"/>
                  </a:lnTo>
                  <a:lnTo>
                    <a:pt x="1278635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70826" y="5069585"/>
              <a:ext cx="1278890" cy="346075"/>
            </a:xfrm>
            <a:custGeom>
              <a:avLst/>
              <a:gdLst/>
              <a:ahLst/>
              <a:cxnLst/>
              <a:rect l="l" t="t" r="r" b="b"/>
              <a:pathLst>
                <a:path w="1278890" h="346075">
                  <a:moveTo>
                    <a:pt x="0" y="345947"/>
                  </a:moveTo>
                  <a:lnTo>
                    <a:pt x="1278635" y="345947"/>
                  </a:lnTo>
                  <a:lnTo>
                    <a:pt x="1278635" y="0"/>
                  </a:lnTo>
                  <a:lnTo>
                    <a:pt x="0" y="0"/>
                  </a:lnTo>
                  <a:lnTo>
                    <a:pt x="0" y="345947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425055" y="5121909"/>
            <a:ext cx="1158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Magnetic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Drum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365617" y="5986653"/>
            <a:ext cx="1241425" cy="365125"/>
            <a:chOff x="8365617" y="5986653"/>
            <a:chExt cx="1241425" cy="365125"/>
          </a:xfrm>
        </p:grpSpPr>
        <p:sp>
          <p:nvSpPr>
            <p:cNvPr id="67" name="object 67"/>
            <p:cNvSpPr/>
            <p:nvPr/>
          </p:nvSpPr>
          <p:spPr>
            <a:xfrm>
              <a:off x="8375142" y="5996178"/>
              <a:ext cx="1222375" cy="346075"/>
            </a:xfrm>
            <a:custGeom>
              <a:avLst/>
              <a:gdLst/>
              <a:ahLst/>
              <a:cxnLst/>
              <a:rect l="l" t="t" r="r" b="b"/>
              <a:pathLst>
                <a:path w="1222375" h="346075">
                  <a:moveTo>
                    <a:pt x="122224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1222248" y="345948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75142" y="5996178"/>
              <a:ext cx="1222375" cy="346075"/>
            </a:xfrm>
            <a:custGeom>
              <a:avLst/>
              <a:gdLst/>
              <a:ahLst/>
              <a:cxnLst/>
              <a:rect l="l" t="t" r="r" b="b"/>
              <a:pathLst>
                <a:path w="1222375" h="346075">
                  <a:moveTo>
                    <a:pt x="0" y="345948"/>
                  </a:moveTo>
                  <a:lnTo>
                    <a:pt x="1222248" y="345948"/>
                  </a:lnTo>
                  <a:lnTo>
                    <a:pt x="1222248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560434" y="6027521"/>
            <a:ext cx="9093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Floppy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isk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9816465" y="5977509"/>
            <a:ext cx="1240155" cy="365125"/>
            <a:chOff x="9816465" y="5977509"/>
            <a:chExt cx="1240155" cy="365125"/>
          </a:xfrm>
        </p:grpSpPr>
        <p:sp>
          <p:nvSpPr>
            <p:cNvPr id="71" name="object 71"/>
            <p:cNvSpPr/>
            <p:nvPr/>
          </p:nvSpPr>
          <p:spPr>
            <a:xfrm>
              <a:off x="9825990" y="5987034"/>
              <a:ext cx="1221105" cy="346075"/>
            </a:xfrm>
            <a:custGeom>
              <a:avLst/>
              <a:gdLst/>
              <a:ahLst/>
              <a:cxnLst/>
              <a:rect l="l" t="t" r="r" b="b"/>
              <a:pathLst>
                <a:path w="1221104" h="346075">
                  <a:moveTo>
                    <a:pt x="1220724" y="0"/>
                  </a:moveTo>
                  <a:lnTo>
                    <a:pt x="0" y="0"/>
                  </a:lnTo>
                  <a:lnTo>
                    <a:pt x="0" y="345947"/>
                  </a:lnTo>
                  <a:lnTo>
                    <a:pt x="1220724" y="345947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825990" y="5987034"/>
              <a:ext cx="1221105" cy="346075"/>
            </a:xfrm>
            <a:custGeom>
              <a:avLst/>
              <a:gdLst/>
              <a:ahLst/>
              <a:cxnLst/>
              <a:rect l="l" t="t" r="r" b="b"/>
              <a:pathLst>
                <a:path w="1221104" h="346075">
                  <a:moveTo>
                    <a:pt x="0" y="345947"/>
                  </a:moveTo>
                  <a:lnTo>
                    <a:pt x="1220724" y="345947"/>
                  </a:lnTo>
                  <a:lnTo>
                    <a:pt x="1220724" y="0"/>
                  </a:lnTo>
                  <a:lnTo>
                    <a:pt x="0" y="0"/>
                  </a:lnTo>
                  <a:lnTo>
                    <a:pt x="0" y="345947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083165" y="6018987"/>
            <a:ext cx="763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Hard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Disk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695313" y="5986653"/>
            <a:ext cx="1340485" cy="304165"/>
            <a:chOff x="6695313" y="5986653"/>
            <a:chExt cx="1340485" cy="304165"/>
          </a:xfrm>
        </p:grpSpPr>
        <p:sp>
          <p:nvSpPr>
            <p:cNvPr id="75" name="object 75"/>
            <p:cNvSpPr/>
            <p:nvPr/>
          </p:nvSpPr>
          <p:spPr>
            <a:xfrm>
              <a:off x="6704838" y="5996178"/>
              <a:ext cx="1321435" cy="285115"/>
            </a:xfrm>
            <a:custGeom>
              <a:avLst/>
              <a:gdLst/>
              <a:ahLst/>
              <a:cxnLst/>
              <a:rect l="l" t="t" r="r" b="b"/>
              <a:pathLst>
                <a:path w="1321434" h="285114">
                  <a:moveTo>
                    <a:pt x="1321307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1321307" y="284988"/>
                  </a:lnTo>
                  <a:lnTo>
                    <a:pt x="132130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4838" y="5996178"/>
              <a:ext cx="1321435" cy="285115"/>
            </a:xfrm>
            <a:custGeom>
              <a:avLst/>
              <a:gdLst/>
              <a:ahLst/>
              <a:cxnLst/>
              <a:rect l="l" t="t" r="r" b="b"/>
              <a:pathLst>
                <a:path w="1321434" h="285114">
                  <a:moveTo>
                    <a:pt x="0" y="284988"/>
                  </a:moveTo>
                  <a:lnTo>
                    <a:pt x="1321307" y="284988"/>
                  </a:lnTo>
                  <a:lnTo>
                    <a:pt x="1321307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778243" y="6027216"/>
            <a:ext cx="1195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Bubble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363336" y="5983604"/>
            <a:ext cx="1241425" cy="299720"/>
            <a:chOff x="5363336" y="5983604"/>
            <a:chExt cx="1241425" cy="299720"/>
          </a:xfrm>
        </p:grpSpPr>
        <p:sp>
          <p:nvSpPr>
            <p:cNvPr id="79" name="object 79"/>
            <p:cNvSpPr/>
            <p:nvPr/>
          </p:nvSpPr>
          <p:spPr>
            <a:xfrm>
              <a:off x="5372861" y="5993129"/>
              <a:ext cx="1222375" cy="280670"/>
            </a:xfrm>
            <a:custGeom>
              <a:avLst/>
              <a:gdLst/>
              <a:ahLst/>
              <a:cxnLst/>
              <a:rect l="l" t="t" r="r" b="b"/>
              <a:pathLst>
                <a:path w="1222375" h="280670">
                  <a:moveTo>
                    <a:pt x="1222247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1222247" y="280416"/>
                  </a:lnTo>
                  <a:lnTo>
                    <a:pt x="122224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72861" y="5993129"/>
              <a:ext cx="1222375" cy="280670"/>
            </a:xfrm>
            <a:custGeom>
              <a:avLst/>
              <a:gdLst/>
              <a:ahLst/>
              <a:cxnLst/>
              <a:rect l="l" t="t" r="r" b="b"/>
              <a:pathLst>
                <a:path w="1222375" h="280670">
                  <a:moveTo>
                    <a:pt x="0" y="280416"/>
                  </a:moveTo>
                  <a:lnTo>
                    <a:pt x="1222247" y="280416"/>
                  </a:lnTo>
                  <a:lnTo>
                    <a:pt x="1222247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499861" y="6023864"/>
            <a:ext cx="1027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Core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207388" y="3255645"/>
            <a:ext cx="9700895" cy="2795905"/>
            <a:chOff x="1207388" y="3255645"/>
            <a:chExt cx="9700895" cy="2795905"/>
          </a:xfrm>
        </p:grpSpPr>
        <p:sp>
          <p:nvSpPr>
            <p:cNvPr id="83" name="object 83"/>
            <p:cNvSpPr/>
            <p:nvPr/>
          </p:nvSpPr>
          <p:spPr>
            <a:xfrm>
              <a:off x="1997201" y="3265170"/>
              <a:ext cx="8901430" cy="1229995"/>
            </a:xfrm>
            <a:custGeom>
              <a:avLst/>
              <a:gdLst/>
              <a:ahLst/>
              <a:cxnLst/>
              <a:rect l="l" t="t" r="r" b="b"/>
              <a:pathLst>
                <a:path w="8901430" h="1229995">
                  <a:moveTo>
                    <a:pt x="2541651" y="0"/>
                  </a:moveTo>
                  <a:lnTo>
                    <a:pt x="2537460" y="228726"/>
                  </a:lnTo>
                </a:path>
                <a:path w="8901430" h="1229995">
                  <a:moveTo>
                    <a:pt x="1050036" y="240791"/>
                  </a:moveTo>
                  <a:lnTo>
                    <a:pt x="4292600" y="240791"/>
                  </a:lnTo>
                </a:path>
                <a:path w="8901430" h="1229995">
                  <a:moveTo>
                    <a:pt x="1049655" y="239267"/>
                  </a:moveTo>
                  <a:lnTo>
                    <a:pt x="1045464" y="467994"/>
                  </a:lnTo>
                </a:path>
                <a:path w="8901430" h="1229995">
                  <a:moveTo>
                    <a:pt x="4309491" y="236219"/>
                  </a:moveTo>
                  <a:lnTo>
                    <a:pt x="4305300" y="464946"/>
                  </a:lnTo>
                </a:path>
                <a:path w="8901430" h="1229995">
                  <a:moveTo>
                    <a:pt x="6096" y="995171"/>
                  </a:moveTo>
                  <a:lnTo>
                    <a:pt x="2246503" y="995171"/>
                  </a:lnTo>
                </a:path>
                <a:path w="8901430" h="1229995">
                  <a:moveTo>
                    <a:pt x="6720840" y="242315"/>
                  </a:moveTo>
                  <a:lnTo>
                    <a:pt x="8897112" y="256285"/>
                  </a:lnTo>
                </a:path>
                <a:path w="8901430" h="1229995">
                  <a:moveTo>
                    <a:pt x="7839075" y="6095"/>
                  </a:moveTo>
                  <a:lnTo>
                    <a:pt x="7834883" y="234822"/>
                  </a:lnTo>
                </a:path>
                <a:path w="8901430" h="1229995">
                  <a:moveTo>
                    <a:pt x="8901303" y="243839"/>
                  </a:moveTo>
                  <a:lnTo>
                    <a:pt x="8897112" y="472566"/>
                  </a:lnTo>
                </a:path>
                <a:path w="8901430" h="1229995">
                  <a:moveTo>
                    <a:pt x="6721983" y="243839"/>
                  </a:moveTo>
                  <a:lnTo>
                    <a:pt x="6717792" y="472566"/>
                  </a:lnTo>
                </a:path>
                <a:path w="8901430" h="1229995">
                  <a:moveTo>
                    <a:pt x="1046607" y="766571"/>
                  </a:moveTo>
                  <a:lnTo>
                    <a:pt x="1042416" y="995298"/>
                  </a:lnTo>
                </a:path>
                <a:path w="8901430" h="1229995">
                  <a:moveTo>
                    <a:pt x="2250948" y="1007363"/>
                  </a:moveTo>
                  <a:lnTo>
                    <a:pt x="2250948" y="1206753"/>
                  </a:lnTo>
                </a:path>
                <a:path w="8901430" h="1229995">
                  <a:moveTo>
                    <a:pt x="4191" y="1001267"/>
                  </a:moveTo>
                  <a:lnTo>
                    <a:pt x="0" y="1229994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9487" y="4788408"/>
              <a:ext cx="24383" cy="24993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216913" y="4014978"/>
              <a:ext cx="9677400" cy="2027555"/>
            </a:xfrm>
            <a:custGeom>
              <a:avLst/>
              <a:gdLst/>
              <a:ahLst/>
              <a:cxnLst/>
              <a:rect l="l" t="t" r="r" b="b"/>
              <a:pathLst>
                <a:path w="9677400" h="2027554">
                  <a:moveTo>
                    <a:pt x="75819" y="1024128"/>
                  </a:moveTo>
                  <a:lnTo>
                    <a:pt x="71628" y="1252855"/>
                  </a:lnTo>
                </a:path>
                <a:path w="9677400" h="2027554">
                  <a:moveTo>
                    <a:pt x="1668399" y="1019556"/>
                  </a:moveTo>
                  <a:lnTo>
                    <a:pt x="1664208" y="1248283"/>
                  </a:lnTo>
                </a:path>
                <a:path w="9677400" h="2027554">
                  <a:moveTo>
                    <a:pt x="74676" y="1019937"/>
                  </a:moveTo>
                  <a:lnTo>
                    <a:pt x="1663319" y="1019556"/>
                  </a:lnTo>
                </a:path>
                <a:path w="9677400" h="2027554">
                  <a:moveTo>
                    <a:pt x="1090803" y="1786128"/>
                  </a:moveTo>
                  <a:lnTo>
                    <a:pt x="1086612" y="2014804"/>
                  </a:lnTo>
                </a:path>
                <a:path w="9677400" h="2027554">
                  <a:moveTo>
                    <a:pt x="2354199" y="1798320"/>
                  </a:moveTo>
                  <a:lnTo>
                    <a:pt x="2350008" y="2026996"/>
                  </a:lnTo>
                </a:path>
                <a:path w="9677400" h="2027554">
                  <a:moveTo>
                    <a:pt x="1660779" y="1560576"/>
                  </a:moveTo>
                  <a:lnTo>
                    <a:pt x="1656588" y="1789252"/>
                  </a:lnTo>
                </a:path>
                <a:path w="9677400" h="2027554">
                  <a:moveTo>
                    <a:pt x="1089660" y="1786128"/>
                  </a:moveTo>
                  <a:lnTo>
                    <a:pt x="2364232" y="1792198"/>
                  </a:lnTo>
                </a:path>
                <a:path w="9677400" h="2027554">
                  <a:moveTo>
                    <a:pt x="5537" y="1568196"/>
                  </a:moveTo>
                  <a:lnTo>
                    <a:pt x="0" y="2010333"/>
                  </a:lnTo>
                </a:path>
                <a:path w="9677400" h="2027554">
                  <a:moveTo>
                    <a:pt x="6771132" y="589026"/>
                  </a:moveTo>
                  <a:lnTo>
                    <a:pt x="8380984" y="579120"/>
                  </a:lnTo>
                </a:path>
                <a:path w="9677400" h="2027554">
                  <a:moveTo>
                    <a:pt x="7622667" y="350520"/>
                  </a:moveTo>
                  <a:lnTo>
                    <a:pt x="7618476" y="579247"/>
                  </a:lnTo>
                </a:path>
                <a:path w="9677400" h="2027554">
                  <a:moveTo>
                    <a:pt x="6766559" y="589788"/>
                  </a:moveTo>
                  <a:lnTo>
                    <a:pt x="6766559" y="1065530"/>
                  </a:lnTo>
                </a:path>
                <a:path w="9677400" h="2027554">
                  <a:moveTo>
                    <a:pt x="8378952" y="579120"/>
                  </a:moveTo>
                  <a:lnTo>
                    <a:pt x="8378952" y="1054862"/>
                  </a:lnTo>
                </a:path>
                <a:path w="9677400" h="2027554">
                  <a:moveTo>
                    <a:pt x="8393811" y="1399032"/>
                  </a:moveTo>
                  <a:lnTo>
                    <a:pt x="8389619" y="1627708"/>
                  </a:lnTo>
                </a:path>
                <a:path w="9677400" h="2027554">
                  <a:moveTo>
                    <a:pt x="7767828" y="1647825"/>
                  </a:moveTo>
                  <a:lnTo>
                    <a:pt x="9151112" y="1636776"/>
                  </a:lnTo>
                </a:path>
                <a:path w="9677400" h="2027554">
                  <a:moveTo>
                    <a:pt x="7773924" y="1647444"/>
                  </a:moveTo>
                  <a:lnTo>
                    <a:pt x="7773924" y="1970354"/>
                  </a:lnTo>
                </a:path>
                <a:path w="9677400" h="2027554">
                  <a:moveTo>
                    <a:pt x="9169908" y="1636776"/>
                  </a:moveTo>
                  <a:lnTo>
                    <a:pt x="9169908" y="1959686"/>
                  </a:lnTo>
                </a:path>
                <a:path w="9677400" h="2027554">
                  <a:moveTo>
                    <a:pt x="9677400" y="353568"/>
                  </a:moveTo>
                  <a:lnTo>
                    <a:pt x="9677400" y="983869"/>
                  </a:lnTo>
                </a:path>
                <a:path w="9677400" h="2027554">
                  <a:moveTo>
                    <a:pt x="4802124" y="1647444"/>
                  </a:moveTo>
                  <a:lnTo>
                    <a:pt x="6100571" y="1653832"/>
                  </a:lnTo>
                </a:path>
                <a:path w="9677400" h="2027554">
                  <a:moveTo>
                    <a:pt x="6094476" y="1644396"/>
                  </a:moveTo>
                  <a:lnTo>
                    <a:pt x="6094476" y="1967306"/>
                  </a:lnTo>
                </a:path>
                <a:path w="9677400" h="2027554">
                  <a:moveTo>
                    <a:pt x="4797552" y="1647444"/>
                  </a:moveTo>
                  <a:lnTo>
                    <a:pt x="4797552" y="1970354"/>
                  </a:lnTo>
                </a:path>
                <a:path w="9677400" h="2027554">
                  <a:moveTo>
                    <a:pt x="5436108" y="0"/>
                  </a:moveTo>
                  <a:lnTo>
                    <a:pt x="5436108" y="1644573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1132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Verdana"/>
                <a:cs typeface="Verdana"/>
              </a:rPr>
              <a:t>Semic</a:t>
            </a:r>
            <a:r>
              <a:rPr sz="3600" spc="-60" dirty="0">
                <a:latin typeface="Verdana"/>
                <a:cs typeface="Verdana"/>
              </a:rPr>
              <a:t>o</a:t>
            </a:r>
            <a:r>
              <a:rPr sz="3600" dirty="0">
                <a:latin typeface="Verdana"/>
                <a:cs typeface="Verdana"/>
              </a:rPr>
              <a:t>nductor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Memo</a:t>
            </a:r>
            <a:r>
              <a:rPr sz="3600" spc="-10" dirty="0">
                <a:latin typeface="Verdana"/>
                <a:cs typeface="Verdana"/>
              </a:rPr>
              <a:t>r</a:t>
            </a:r>
            <a:r>
              <a:rPr sz="3600" spc="-204" dirty="0"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94636"/>
            <a:ext cx="9559290" cy="439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2036445" algn="l"/>
                <a:tab pos="3022600" algn="l"/>
                <a:tab pos="3312160" algn="l"/>
                <a:tab pos="3548379" algn="l"/>
                <a:tab pos="5095240" algn="l"/>
                <a:tab pos="5852795" algn="l"/>
                <a:tab pos="6423025" algn="l"/>
                <a:tab pos="6834505" algn="l"/>
                <a:tab pos="7579995" algn="l"/>
                <a:tab pos="8108950" algn="l"/>
                <a:tab pos="8933815" algn="l"/>
                <a:tab pos="9250680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Semicon</a:t>
            </a:r>
            <a:r>
              <a:rPr sz="1900" b="1" spc="10" dirty="0">
                <a:solidFill>
                  <a:srgbClr val="1F2021"/>
                </a:solidFill>
                <a:latin typeface="Times New Roman"/>
                <a:cs typeface="Times New Roman"/>
              </a:rPr>
              <a:t>d</a:t>
            </a:r>
            <a:r>
              <a:rPr sz="19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uctor</a:t>
            </a:r>
            <a:r>
              <a:rPr sz="1900" b="1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me</a:t>
            </a:r>
            <a:r>
              <a:rPr sz="1900" b="1" dirty="0">
                <a:solidFill>
                  <a:srgbClr val="1F2021"/>
                </a:solidFill>
                <a:latin typeface="Times New Roman"/>
                <a:cs typeface="Times New Roman"/>
              </a:rPr>
              <a:t>m</a:t>
            </a:r>
            <a:r>
              <a:rPr sz="19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ory</a:t>
            </a:r>
            <a:r>
              <a:rPr sz="1900" b="1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se</a:t>
            </a:r>
            <a:r>
              <a:rPr sz="1900" spc="-25" dirty="0">
                <a:solidFill>
                  <a:srgbClr val="1F2021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iconductor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device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us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e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f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or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digital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storage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the  </a:t>
            </a:r>
            <a:r>
              <a:rPr sz="1900" spc="-20" dirty="0">
                <a:solidFill>
                  <a:srgbClr val="1F2021"/>
                </a:solidFill>
                <a:latin typeface="Times New Roman"/>
                <a:cs typeface="Times New Roman"/>
              </a:rPr>
              <a:t>computer.</a:t>
            </a:r>
            <a:endParaRPr sz="1900">
              <a:latin typeface="Times New Roman"/>
              <a:cs typeface="Times New Roman"/>
            </a:endParaRPr>
          </a:p>
          <a:p>
            <a:pPr marL="355600" marR="95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1900" spc="2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typically</a:t>
            </a:r>
            <a:r>
              <a:rPr sz="1900" spc="2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refers</a:t>
            </a:r>
            <a:r>
              <a:rPr sz="1900" spc="2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900" spc="2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Bipolar</a:t>
            </a:r>
            <a:r>
              <a:rPr sz="1900" spc="2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or</a:t>
            </a:r>
            <a:r>
              <a:rPr sz="1900" spc="29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MOS</a:t>
            </a:r>
            <a:r>
              <a:rPr sz="1900" spc="3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1F2021"/>
                </a:solidFill>
                <a:latin typeface="Times New Roman"/>
                <a:cs typeface="Times New Roman"/>
              </a:rPr>
              <a:t>memory,</a:t>
            </a:r>
            <a:r>
              <a:rPr sz="1900" spc="3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where</a:t>
            </a:r>
            <a:r>
              <a:rPr sz="1900" spc="2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</a:t>
            </a:r>
            <a:r>
              <a:rPr sz="1900" spc="2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1900" spc="2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stored</a:t>
            </a:r>
            <a:r>
              <a:rPr sz="1900" spc="2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within</a:t>
            </a:r>
            <a:r>
              <a:rPr sz="1900" spc="2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cell</a:t>
            </a:r>
            <a:r>
              <a:rPr sz="1900" spc="2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1F2021"/>
                </a:solidFill>
                <a:latin typeface="Times New Roman"/>
                <a:cs typeface="Times New Roman"/>
              </a:rPr>
              <a:t>on </a:t>
            </a:r>
            <a:r>
              <a:rPr sz="1900" spc="-459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silicon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integrated circuit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(IC)</a:t>
            </a:r>
            <a:r>
              <a:rPr sz="19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memory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chip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There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different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 types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using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different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semiconductor</a:t>
            </a:r>
            <a:r>
              <a:rPr sz="19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technologies.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900" spc="3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two</a:t>
            </a:r>
            <a:r>
              <a:rPr sz="1900" spc="3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main</a:t>
            </a:r>
            <a:r>
              <a:rPr sz="1900" spc="3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types</a:t>
            </a:r>
            <a:r>
              <a:rPr sz="1900" spc="3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900" spc="3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semiconductor</a:t>
            </a:r>
            <a:r>
              <a:rPr sz="1900" spc="3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memories</a:t>
            </a:r>
            <a:r>
              <a:rPr sz="1900" spc="3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r>
              <a:rPr sz="1900" spc="3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Random</a:t>
            </a:r>
            <a:r>
              <a:rPr sz="1900" spc="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Access</a:t>
            </a:r>
            <a:r>
              <a:rPr sz="1900" spc="3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3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(RAM)</a:t>
            </a:r>
            <a:r>
              <a:rPr sz="1900" spc="3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Read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Only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Memory</a:t>
            </a:r>
            <a:r>
              <a:rPr sz="19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(ROM).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Most</a:t>
            </a:r>
            <a:r>
              <a:rPr sz="19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types</a:t>
            </a:r>
            <a:r>
              <a:rPr sz="19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9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semiconductor</a:t>
            </a:r>
            <a:r>
              <a:rPr sz="19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have</a:t>
            </a:r>
            <a:r>
              <a:rPr sz="19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9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property</a:t>
            </a:r>
            <a:r>
              <a:rPr sz="1900" spc="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9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random</a:t>
            </a:r>
            <a:r>
              <a:rPr sz="190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access,</a:t>
            </a:r>
            <a:r>
              <a:rPr sz="19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which</a:t>
            </a:r>
            <a:r>
              <a:rPr sz="1900" spc="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means</a:t>
            </a:r>
            <a:r>
              <a:rPr sz="19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that</a:t>
            </a:r>
            <a:r>
              <a:rPr sz="19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it </a:t>
            </a:r>
            <a:r>
              <a:rPr sz="1900" spc="-459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takes the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same</a:t>
            </a:r>
            <a:r>
              <a:rPr sz="19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amount</a:t>
            </a:r>
            <a:r>
              <a:rPr sz="19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time</a:t>
            </a:r>
            <a:r>
              <a:rPr sz="190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access any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location.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So,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can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be efficiently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accessed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any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random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1F2021"/>
                </a:solidFill>
                <a:latin typeface="Times New Roman"/>
                <a:cs typeface="Times New Roman"/>
              </a:rPr>
              <a:t>order.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Semiconductor</a:t>
            </a:r>
            <a:r>
              <a:rPr sz="19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6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also has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much</a:t>
            </a:r>
            <a:r>
              <a:rPr sz="19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faster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access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time</a:t>
            </a:r>
            <a:r>
              <a:rPr sz="190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than other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types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 storage.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It is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used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for</a:t>
            </a:r>
            <a:r>
              <a:rPr sz="19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1F2021"/>
                </a:solidFill>
                <a:latin typeface="Times New Roman"/>
                <a:cs typeface="Times New Roman"/>
              </a:rPr>
              <a:t>main</a:t>
            </a:r>
            <a:r>
              <a:rPr sz="19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1F2021"/>
                </a:solidFill>
                <a:latin typeface="Times New Roman"/>
                <a:cs typeface="Times New Roman"/>
              </a:rPr>
              <a:t>memory</a:t>
            </a:r>
            <a:r>
              <a:rPr sz="1900" spc="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for</a:t>
            </a:r>
            <a:r>
              <a:rPr sz="19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computer</a:t>
            </a:r>
            <a:r>
              <a:rPr sz="19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(primary</a:t>
            </a:r>
            <a:r>
              <a:rPr sz="19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storage),</a:t>
            </a:r>
            <a:r>
              <a:rPr sz="19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hold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 of</a:t>
            </a:r>
            <a:r>
              <a:rPr sz="19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1F2021"/>
                </a:solidFill>
                <a:latin typeface="Times New Roman"/>
                <a:cs typeface="Times New Roman"/>
              </a:rPr>
              <a:t>computer.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85781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latin typeface="Verdana"/>
                <a:cs typeface="Verdana"/>
              </a:rPr>
              <a:t>Random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Access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Memory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(RAM)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76932"/>
            <a:ext cx="8048625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RAM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(Random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Memory)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internal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memory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CPU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storing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read/write</a:t>
            </a:r>
            <a:r>
              <a:rPr sz="1800" spc="-5" dirty="0">
                <a:latin typeface="Times New Roman"/>
                <a:cs typeface="Times New Roman"/>
              </a:rPr>
              <a:t> memory</a:t>
            </a:r>
            <a:r>
              <a:rPr sz="1800" dirty="0">
                <a:latin typeface="Times New Roman"/>
                <a:cs typeface="Times New Roman"/>
              </a:rPr>
              <a:t> which</a:t>
            </a:r>
            <a:r>
              <a:rPr sz="1800" spc="-5" dirty="0">
                <a:latin typeface="Times New Roman"/>
                <a:cs typeface="Times New Roman"/>
              </a:rPr>
              <a:t> stores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until the </a:t>
            </a:r>
            <a:r>
              <a:rPr sz="1800" spc="-5" dirty="0">
                <a:latin typeface="Times New Roman"/>
                <a:cs typeface="Times New Roman"/>
              </a:rPr>
              <a:t>machine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soon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machine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switched </a:t>
            </a:r>
            <a:r>
              <a:rPr sz="1800" spc="-10" dirty="0">
                <a:latin typeface="Times New Roman"/>
                <a:cs typeface="Times New Roman"/>
              </a:rPr>
              <a:t>off,</a:t>
            </a:r>
            <a:r>
              <a:rPr sz="1800" dirty="0">
                <a:latin typeface="Times New Roman"/>
                <a:cs typeface="Times New Roman"/>
              </a:rPr>
              <a:t> data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dirty="0">
                <a:latin typeface="Times New Roman"/>
                <a:cs typeface="Times New Roman"/>
              </a:rPr>
              <a:t> erased.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RAM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volatile,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lost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switch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off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failure.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4431283"/>
            <a:ext cx="804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158240" algn="l"/>
                <a:tab pos="1421765" algn="l"/>
                <a:tab pos="2243455" algn="l"/>
                <a:tab pos="3816350" algn="l"/>
                <a:tab pos="4561840" algn="l"/>
                <a:tab pos="5372735" algn="l"/>
                <a:tab pos="6104255" algn="l"/>
                <a:tab pos="6416675" algn="l"/>
                <a:tab pos="7049770" algn="l"/>
                <a:tab pos="7630159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150" dirty="0">
                <a:latin typeface="Times New Roman"/>
                <a:cs typeface="Times New Roman"/>
              </a:rPr>
              <a:t>Hence,	a	ba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15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up	Unint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rruptible	</a:t>
            </a:r>
            <a:r>
              <a:rPr sz="1800" spc="-5" dirty="0">
                <a:latin typeface="Times New Roman"/>
                <a:cs typeface="Times New Roman"/>
              </a:rPr>
              <a:t>Po</a:t>
            </a:r>
            <a:r>
              <a:rPr sz="1800" spc="-1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er	Supp</a:t>
            </a: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(U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S)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	oft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	used	</a:t>
            </a:r>
            <a:r>
              <a:rPr sz="1800" spc="-5" dirty="0">
                <a:latin typeface="Times New Roman"/>
                <a:cs typeface="Times New Roman"/>
              </a:rPr>
              <a:t>wi</a:t>
            </a:r>
            <a:r>
              <a:rPr sz="1800" spc="-1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4577588"/>
            <a:ext cx="8050530" cy="17799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Times New Roman"/>
                <a:cs typeface="Times New Roman"/>
              </a:rPr>
              <a:t>computers.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RAM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small,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physical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size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hold.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Access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RAM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independent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is,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location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inside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easy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6832" y="6332016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59" y="2467355"/>
            <a:ext cx="1967483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2346451"/>
            <a:ext cx="71031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According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semiconductor</a:t>
            </a:r>
            <a:r>
              <a:rPr spc="35" dirty="0"/>
              <a:t> </a:t>
            </a:r>
            <a:r>
              <a:rPr spc="-15" dirty="0"/>
              <a:t>technology,</a:t>
            </a:r>
            <a:r>
              <a:rPr spc="-10" dirty="0"/>
              <a:t> </a:t>
            </a:r>
            <a:r>
              <a:rPr spc="-5" dirty="0"/>
              <a:t>there are two</a:t>
            </a:r>
            <a:r>
              <a:rPr spc="10" dirty="0"/>
              <a:t> </a:t>
            </a:r>
            <a:r>
              <a:rPr dirty="0"/>
              <a:t>types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RAM.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4858" y="3227018"/>
            <a:ext cx="11430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solidFill>
                  <a:srgbClr val="B83C68"/>
                </a:solidFill>
                <a:latin typeface="Wingdings"/>
                <a:cs typeface="Wingdings"/>
              </a:rPr>
              <a:t>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858" y="2634345"/>
            <a:ext cx="5852160" cy="8604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730250" indent="-718185">
              <a:lnSpc>
                <a:spcPct val="100000"/>
              </a:lnSpc>
              <a:spcBef>
                <a:spcPts val="1105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Bipolar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- always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Static RAM</a:t>
            </a:r>
            <a:endParaRPr sz="1900">
              <a:latin typeface="Times New Roman"/>
              <a:cs typeface="Times New Roman"/>
            </a:endParaRPr>
          </a:p>
          <a:p>
            <a:pPr marL="730250">
              <a:lnSpc>
                <a:spcPct val="100000"/>
              </a:lnSpc>
              <a:spcBef>
                <a:spcPts val="1005"/>
              </a:spcBef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MOS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RAM –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Dynamic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237" y="3596385"/>
            <a:ext cx="9652635" cy="2849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Static</a:t>
            </a:r>
            <a:r>
              <a:rPr sz="1900" b="1" spc="434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indicates</a:t>
            </a:r>
            <a:r>
              <a:rPr sz="1900" spc="4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that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4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retains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its</a:t>
            </a:r>
            <a:r>
              <a:rPr sz="1900" spc="4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contents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</a:t>
            </a:r>
            <a:r>
              <a:rPr sz="1900" spc="4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long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power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4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being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supplied.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However,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lost</a:t>
            </a:r>
            <a:r>
              <a:rPr sz="1900" spc="-10" dirty="0">
                <a:latin typeface="Times New Roman"/>
                <a:cs typeface="Times New Roman"/>
              </a:rPr>
              <a:t> when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power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gets down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due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volatile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nature.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SRAM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chips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use a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matrix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transistors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capacitors.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latin typeface="Times New Roman"/>
                <a:cs typeface="Times New Roman"/>
              </a:rPr>
              <a:t>Transistors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do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not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require</a:t>
            </a:r>
            <a:r>
              <a:rPr sz="1900" spc="3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power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prevent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leakage,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so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SRAM</a:t>
            </a:r>
            <a:r>
              <a:rPr sz="1900" spc="3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need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not</a:t>
            </a:r>
            <a:r>
              <a:rPr sz="1900" spc="3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be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refreshed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</a:t>
            </a:r>
            <a:r>
              <a:rPr sz="1900" spc="3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regular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basis.</a:t>
            </a:r>
            <a:endParaRPr sz="19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There</a:t>
            </a:r>
            <a:r>
              <a:rPr sz="1900" spc="2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extra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space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matrix,</a:t>
            </a:r>
            <a:r>
              <a:rPr sz="1900" spc="2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hence</a:t>
            </a:r>
            <a:r>
              <a:rPr sz="1900" spc="254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SRAM</a:t>
            </a:r>
            <a:r>
              <a:rPr sz="1900" spc="2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uses</a:t>
            </a:r>
            <a:r>
              <a:rPr sz="1900" spc="28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more</a:t>
            </a:r>
            <a:r>
              <a:rPr sz="1900" spc="2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chips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than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DRAM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for</a:t>
            </a:r>
            <a:r>
              <a:rPr sz="1900" spc="2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2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same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amount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 storage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space, </a:t>
            </a:r>
            <a:r>
              <a:rPr sz="1900" spc="-10" dirty="0">
                <a:latin typeface="Times New Roman"/>
                <a:cs typeface="Times New Roman"/>
              </a:rPr>
              <a:t>making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manufacturing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costs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higher.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SRAM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thus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used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cache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memory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 very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fast </a:t>
            </a:r>
            <a:r>
              <a:rPr sz="1900" spc="-10" dirty="0">
                <a:latin typeface="Times New Roman"/>
                <a:cs typeface="Times New Roman"/>
              </a:rPr>
              <a:t>access.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0551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latin typeface="Verdana"/>
                <a:cs typeface="Verdana"/>
              </a:rPr>
              <a:t>Stati</a:t>
            </a:r>
            <a:r>
              <a:rPr sz="3600" spc="-110" dirty="0">
                <a:latin typeface="Verdana"/>
                <a:cs typeface="Verdana"/>
              </a:rPr>
              <a:t>c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RAM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55" dirty="0">
                <a:latin typeface="Verdana"/>
                <a:cs typeface="Verdana"/>
              </a:rPr>
              <a:t>(Bipolar)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296794"/>
            <a:ext cx="4800600" cy="199643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Bipolar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Q1 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Q2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off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 logic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stored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Q2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Q1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off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stored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394072"/>
            <a:ext cx="103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394" y="4266489"/>
            <a:ext cx="3654425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6130">
              <a:lnSpc>
                <a:spcPct val="135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dissipation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density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manufacturing process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5872683"/>
            <a:ext cx="404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CACHE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cell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252" y="2400300"/>
            <a:ext cx="4328159" cy="4038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93530" y="4774819"/>
            <a:ext cx="30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4438" y="4774819"/>
            <a:ext cx="30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8051" y="3787520"/>
            <a:ext cx="30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0495" y="3787520"/>
            <a:ext cx="30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591145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latin typeface="Verdana"/>
                <a:cs typeface="Verdana"/>
              </a:rPr>
              <a:t>Stati</a:t>
            </a:r>
            <a:r>
              <a:rPr sz="3600" spc="-110" dirty="0">
                <a:latin typeface="Verdana"/>
                <a:cs typeface="Verdana"/>
              </a:rPr>
              <a:t>c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RAM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75" dirty="0">
                <a:latin typeface="Verdana"/>
                <a:cs typeface="Verdana"/>
              </a:rPr>
              <a:t>(M</a:t>
            </a:r>
            <a:r>
              <a:rPr sz="3600" spc="100" dirty="0">
                <a:latin typeface="Verdana"/>
                <a:cs typeface="Verdana"/>
              </a:rPr>
              <a:t>O</a:t>
            </a:r>
            <a:r>
              <a:rPr sz="3600" spc="-495" dirty="0">
                <a:latin typeface="Verdana"/>
                <a:cs typeface="Verdana"/>
              </a:rPr>
              <a:t>S)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369058"/>
            <a:ext cx="5316220" cy="41522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8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18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access</a:t>
            </a:r>
            <a:r>
              <a:rPr sz="18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memory</a:t>
            </a:r>
            <a:r>
              <a:rPr sz="18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18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uses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</a:t>
            </a:r>
            <a:r>
              <a:rPr sz="18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array</a:t>
            </a:r>
            <a:r>
              <a:rPr sz="18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six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transistors and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made</a:t>
            </a:r>
            <a:r>
              <a:rPr sz="18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up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CMOS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technology.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Its</a:t>
            </a:r>
            <a:r>
              <a:rPr sz="18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structure</a:t>
            </a:r>
            <a:r>
              <a:rPr sz="18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consisting</a:t>
            </a:r>
            <a:r>
              <a:rPr sz="180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800" spc="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cross-coupled</a:t>
            </a:r>
            <a:r>
              <a:rPr sz="180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inverters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hold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939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T1,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T4</a:t>
            </a:r>
            <a:r>
              <a:rPr sz="1800" spc="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18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Off,</a:t>
            </a:r>
            <a:r>
              <a:rPr sz="1800" spc="1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T2,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T3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18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On,</a:t>
            </a:r>
            <a:r>
              <a:rPr sz="1800" spc="1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8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C1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800" spc="1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1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C2</a:t>
            </a:r>
            <a:r>
              <a:rPr sz="1800" spc="1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low,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stores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logic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T1,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T4</a:t>
            </a:r>
            <a:r>
              <a:rPr sz="1800" spc="1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On,</a:t>
            </a:r>
            <a:r>
              <a:rPr sz="1800" spc="1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T2,</a:t>
            </a:r>
            <a:r>
              <a:rPr sz="18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T3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1800" spc="1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Off,</a:t>
            </a:r>
            <a:r>
              <a:rPr sz="1800" spc="1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C1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spc="1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low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1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C2</a:t>
            </a:r>
            <a:r>
              <a:rPr sz="18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50"/>
              </a:lnSpc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high,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stores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logic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939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1800" spc="4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states</a:t>
            </a:r>
            <a:r>
              <a:rPr sz="1800" spc="40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remain</a:t>
            </a:r>
            <a:r>
              <a:rPr sz="1800" spc="4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stable</a:t>
            </a:r>
            <a:r>
              <a:rPr sz="1800" spc="4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until</a:t>
            </a:r>
            <a:r>
              <a:rPr sz="1800" spc="40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4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power</a:t>
            </a:r>
            <a:r>
              <a:rPr sz="1800" spc="40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voltage</a:t>
            </a:r>
            <a:r>
              <a:rPr sz="1800" spc="4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applied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Direct Current (DC)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Higher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bit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density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Bipolar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static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RAM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Lower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power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dissipation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Bipolar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static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RAM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Slower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speed of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operation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Bipolar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static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RAM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1068" y="2513076"/>
            <a:ext cx="3851148" cy="38968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159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Verdana"/>
                <a:cs typeface="Verdana"/>
              </a:rPr>
              <a:t>Dynamic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RAM</a:t>
            </a:r>
            <a:r>
              <a:rPr sz="3600" spc="-300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(DRAM)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232" y="2140458"/>
            <a:ext cx="6702425" cy="4472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6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DRAM consists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transistor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capacitor.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6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capacitor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stores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bit of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 in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form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charge.</a:t>
            </a:r>
            <a:endParaRPr sz="18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6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absence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charge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capacitor</a:t>
            </a:r>
            <a:r>
              <a:rPr sz="18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interpreted</a:t>
            </a:r>
            <a:r>
              <a:rPr sz="18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binary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requires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refreshing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each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memory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cell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retain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capacitor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discharges</a:t>
            </a:r>
            <a:r>
              <a:rPr sz="18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through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time.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So,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dynamic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nature.</a:t>
            </a:r>
            <a:endParaRPr sz="18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6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storing, 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Word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line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selected,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 On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applying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voltage to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Bit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line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 capacitor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starts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charging.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0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reading,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Word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line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selected,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charged</a:t>
            </a:r>
            <a:r>
              <a:rPr sz="1800" spc="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capacitor</a:t>
            </a:r>
            <a:r>
              <a:rPr sz="1800" spc="4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discharge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through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Bit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line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and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sense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 amplifier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compares</a:t>
            </a:r>
            <a:r>
              <a:rPr sz="18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voltage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capacitor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threshold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voltage.</a:t>
            </a:r>
            <a:endParaRPr sz="18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6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If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voltage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800" spc="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18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threshold</a:t>
            </a:r>
            <a:r>
              <a:rPr sz="18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voltage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800" spc="3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logic</a:t>
            </a:r>
            <a:r>
              <a:rPr sz="1800" spc="3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1</a:t>
            </a:r>
            <a:r>
              <a:rPr sz="18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otherwise </a:t>
            </a:r>
            <a:r>
              <a:rPr sz="1800" spc="-4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logic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6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Requires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periodic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charge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refreshing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maintain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storage.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2763011"/>
            <a:ext cx="3162300" cy="33619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54803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Verdana"/>
                <a:cs typeface="Verdana"/>
              </a:rPr>
              <a:t>Types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DRAM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9101" y="2512313"/>
            <a:ext cx="5477510" cy="311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0795">
              <a:lnSpc>
                <a:spcPct val="140800"/>
              </a:lnSpc>
              <a:spcBef>
                <a:spcPts val="100"/>
              </a:spcBef>
            </a:pP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ADRA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24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2400" spc="-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Asynchronous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DRAM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EDRAM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– Enhanced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DRAM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CDRAM</a:t>
            </a:r>
            <a:r>
              <a:rPr sz="2400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Cache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DRAM</a:t>
            </a:r>
            <a:endParaRPr sz="2400">
              <a:latin typeface="Times New Roman"/>
              <a:cs typeface="Times New Roman"/>
            </a:endParaRPr>
          </a:p>
          <a:p>
            <a:pPr marL="12700" marR="1485265">
              <a:lnSpc>
                <a:spcPct val="140800"/>
              </a:lnSpc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RDRAM</a:t>
            </a:r>
            <a:r>
              <a:rPr sz="2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Rhombus</a:t>
            </a:r>
            <a:r>
              <a:rPr sz="2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DRAM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SDRAM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2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Synchronous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DRAM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DDR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SDRAM</a:t>
            </a:r>
            <a:r>
              <a:rPr sz="2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–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Double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Rate</a:t>
            </a:r>
            <a:r>
              <a:rPr sz="2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SDRAM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1139" y="1685110"/>
            <a:ext cx="8452758" cy="4245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750423" y="876300"/>
            <a:ext cx="441524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Verdana"/>
                <a:cs typeface="Verdana"/>
              </a:rPr>
              <a:t>Comparison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928" y="1345066"/>
            <a:ext cx="9398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>
                <a:latin typeface="Metropolis" panose="00000500000000000000"/>
              </a:rPr>
              <a:t/>
            </a:r>
            <a:br>
              <a:rPr lang="en-GB" dirty="0" smtClean="0">
                <a:latin typeface="Metropolis" panose="00000500000000000000"/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 Module 5: </a:t>
            </a:r>
            <a:r>
              <a:rPr lang="en-US" dirty="0" smtClean="0"/>
              <a:t>Memory Organization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Metropolis" panose="000005000000000000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etropolis" panose="00000500000000000000"/>
              </a:rPr>
              <a:t>Course Name: </a:t>
            </a:r>
            <a:r>
              <a:rPr lang="en-US" dirty="0"/>
              <a:t>Computer Architecture and organization</a:t>
            </a:r>
            <a:r>
              <a:rPr lang="en-US" dirty="0">
                <a:latin typeface="Metropolis" panose="00000500000000000000"/>
              </a:rPr>
              <a:t>[22CSE104]</a:t>
            </a:r>
          </a:p>
          <a:p>
            <a:r>
              <a:rPr lang="en-US" dirty="0">
                <a:latin typeface="Metropolis" panose="00000500000000000000"/>
              </a:rPr>
              <a:t>Total Hours </a:t>
            </a:r>
            <a:r>
              <a:rPr lang="en-US">
                <a:latin typeface="Metropolis" panose="00000500000000000000"/>
              </a:rPr>
              <a:t>: </a:t>
            </a:r>
            <a:r>
              <a:rPr lang="en-US" smtClean="0"/>
              <a:t>09</a:t>
            </a:r>
            <a:endParaRPr lang="en-US" dirty="0">
              <a:latin typeface="Metropolis" panose="0000050000000000000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4659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latin typeface="Verdana"/>
                <a:cs typeface="Verdana"/>
              </a:rPr>
              <a:t>Read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Only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Memo</a:t>
            </a:r>
            <a:r>
              <a:rPr sz="3600" spc="-10" dirty="0">
                <a:latin typeface="Verdana"/>
                <a:cs typeface="Verdana"/>
              </a:rPr>
              <a:t>r</a:t>
            </a:r>
            <a:r>
              <a:rPr sz="3600" spc="-204" dirty="0">
                <a:latin typeface="Verdana"/>
                <a:cs typeface="Verdana"/>
              </a:rPr>
              <a:t>y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(ROM)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958" y="2197074"/>
            <a:ext cx="8347709" cy="43135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Read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Only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Memory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it.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non-volatile.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stored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permanently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permanent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 added.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 power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maintain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permanently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never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loaded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secondary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storage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actually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wired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chip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fabrication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ROM stores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" dirty="0">
                <a:latin typeface="Times New Roman"/>
                <a:cs typeface="Times New Roman"/>
              </a:rPr>
              <a:t> instructions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Bootstrap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8853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Verdana"/>
                <a:cs typeface="Verdana"/>
              </a:rPr>
              <a:t>Types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R</a:t>
            </a:r>
            <a:r>
              <a:rPr sz="3600" spc="-10" dirty="0">
                <a:latin typeface="Verdana"/>
                <a:cs typeface="Verdana"/>
              </a:rPr>
              <a:t>O</a:t>
            </a:r>
            <a:r>
              <a:rPr sz="3600" spc="270" dirty="0">
                <a:latin typeface="Verdana"/>
                <a:cs typeface="Verdana"/>
              </a:rPr>
              <a:t>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079726"/>
            <a:ext cx="9826625" cy="3226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Mask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EPROM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EEPROM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Flash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ROM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Mask </a:t>
            </a:r>
            <a:r>
              <a:rPr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ROM </a:t>
            </a: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–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In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type of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ROM,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the specification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 the ROM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(its contents and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their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location),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taken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by the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manufacturer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from the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customer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tabular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form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specified format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and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then</a:t>
            </a:r>
            <a:r>
              <a:rPr sz="2000" spc="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makes</a:t>
            </a:r>
            <a:r>
              <a:rPr sz="2000" spc="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corresponding</a:t>
            </a:r>
            <a:r>
              <a:rPr sz="2000" spc="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masks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2000" spc="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paths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produce</a:t>
            </a:r>
            <a:r>
              <a:rPr sz="2000" spc="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desired</a:t>
            </a:r>
            <a:r>
              <a:rPr sz="2000" spc="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output</a:t>
            </a:r>
            <a:r>
              <a:rPr sz="2000" spc="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.</a:t>
            </a:r>
            <a:r>
              <a:rPr sz="2000" spc="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This</a:t>
            </a:r>
            <a:r>
              <a:rPr sz="2000" spc="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2000" spc="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costly,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5280152"/>
            <a:ext cx="9825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  <a:tab pos="893444" algn="l"/>
                <a:tab pos="1778635" algn="l"/>
                <a:tab pos="2729865" algn="l"/>
                <a:tab pos="3612515" algn="l"/>
                <a:tab pos="4101465" algn="l"/>
                <a:tab pos="4773930" algn="l"/>
                <a:tab pos="5264785" algn="l"/>
                <a:tab pos="6374130" algn="l"/>
                <a:tab pos="6849745" algn="l"/>
                <a:tab pos="7788909" algn="l"/>
                <a:tab pos="8081645" algn="l"/>
                <a:tab pos="9232265" algn="l"/>
              </a:tabLst>
            </a:pP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	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he	ven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or	ch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40424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ges	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al	fee	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m	the	c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	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or	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aki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g	a	pa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ul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	ROM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5459524"/>
            <a:ext cx="9826625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(recommended,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only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if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large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quantity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same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ROM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required).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Uses</a:t>
            </a:r>
            <a:r>
              <a:rPr sz="2000" b="1" spc="1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–</a:t>
            </a:r>
            <a:r>
              <a:rPr sz="2000" b="1" spc="1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They</a:t>
            </a:r>
            <a:r>
              <a:rPr sz="2000" spc="16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are</a:t>
            </a:r>
            <a:r>
              <a:rPr sz="2000" spc="15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2000" spc="17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2000" spc="1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network</a:t>
            </a:r>
            <a:r>
              <a:rPr sz="2000" spc="1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operating</a:t>
            </a:r>
            <a:r>
              <a:rPr sz="2000" spc="17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systems,</a:t>
            </a:r>
            <a:r>
              <a:rPr sz="2000" spc="15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server</a:t>
            </a:r>
            <a:r>
              <a:rPr sz="2000" spc="17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operating</a:t>
            </a:r>
            <a:r>
              <a:rPr sz="2000" spc="17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systems,</a:t>
            </a:r>
            <a:r>
              <a:rPr sz="2000" spc="1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storing</a:t>
            </a:r>
            <a:r>
              <a:rPr sz="2000" spc="16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2000" spc="1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fonts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6321348"/>
            <a:ext cx="6405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laser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printers,</a:t>
            </a:r>
            <a:r>
              <a:rPr sz="2000" spc="-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sound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in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electronic</a:t>
            </a:r>
            <a:r>
              <a:rPr sz="2000" spc="-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musical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instruments.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437" y="2257425"/>
            <a:ext cx="10658475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PROM </a:t>
            </a:r>
            <a:r>
              <a:rPr sz="1700" b="1" dirty="0">
                <a:solidFill>
                  <a:srgbClr val="40424E"/>
                </a:solidFill>
                <a:latin typeface="Times New Roman"/>
                <a:cs typeface="Times New Roman"/>
              </a:rPr>
              <a:t>–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 stands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for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Programmable Read-Only Memory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 is first prepared as blank </a:t>
            </a:r>
            <a:r>
              <a:rPr sz="1700" spc="-15" dirty="0">
                <a:solidFill>
                  <a:srgbClr val="40424E"/>
                </a:solidFill>
                <a:latin typeface="Times New Roman"/>
                <a:cs typeface="Times New Roman"/>
              </a:rPr>
              <a:t>memory,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and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then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 is programmed </a:t>
            </a:r>
            <a:r>
              <a:rPr sz="1700" spc="-409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to store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information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difference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between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PROM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and Mask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ROM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that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PROM is manufactured as blank memory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and</a:t>
            </a:r>
            <a:r>
              <a:rPr sz="1700" spc="19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programmed</a:t>
            </a:r>
            <a:r>
              <a:rPr sz="1700" spc="17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after</a:t>
            </a:r>
            <a:r>
              <a:rPr sz="1700" spc="1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manufacturing,</a:t>
            </a:r>
            <a:r>
              <a:rPr sz="1700" spc="6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whereas</a:t>
            </a:r>
            <a:r>
              <a:rPr sz="1700" spc="6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1700" spc="6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Mask</a:t>
            </a:r>
            <a:r>
              <a:rPr sz="1700" spc="6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ROM</a:t>
            </a:r>
            <a:r>
              <a:rPr sz="1700" spc="6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spc="6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programmed</a:t>
            </a:r>
            <a:r>
              <a:rPr sz="1700" spc="6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during</a:t>
            </a:r>
            <a:r>
              <a:rPr sz="1700" spc="6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700" spc="6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manufacturing</a:t>
            </a:r>
            <a:r>
              <a:rPr sz="1700" spc="6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process. </a:t>
            </a:r>
            <a:r>
              <a:rPr sz="1700" spc="-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40424E"/>
                </a:solidFill>
                <a:latin typeface="Times New Roman"/>
                <a:cs typeface="Times New Roman"/>
              </a:rPr>
              <a:t>To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PROM,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 PROM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programmer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or PROM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burner is used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 The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process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of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programming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 PROM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 called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as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burning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the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PROM .</a:t>
            </a:r>
            <a:r>
              <a:rPr sz="1700" spc="-9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Also,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data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stored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17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cannot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be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modified,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so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it</a:t>
            </a:r>
            <a:r>
              <a:rPr sz="1700" spc="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called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as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one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–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time</a:t>
            </a:r>
            <a:r>
              <a:rPr sz="1700" spc="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programmable</a:t>
            </a:r>
            <a:r>
              <a:rPr sz="17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device.</a:t>
            </a:r>
            <a:endParaRPr sz="17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994"/>
              </a:spcBef>
            </a:pPr>
            <a:r>
              <a:rPr sz="1700" b="1" dirty="0">
                <a:solidFill>
                  <a:srgbClr val="40424E"/>
                </a:solidFill>
                <a:latin typeface="Times New Roman"/>
                <a:cs typeface="Times New Roman"/>
              </a:rPr>
              <a:t>Uses –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They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have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several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different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applications, including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cell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phones, video game consoles, medical devices, and other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electronics.</a:t>
            </a: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sz="17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EPROM </a:t>
            </a:r>
            <a:r>
              <a:rPr sz="1700" b="1" dirty="0">
                <a:solidFill>
                  <a:srgbClr val="40424E"/>
                </a:solidFill>
                <a:latin typeface="Times New Roman"/>
                <a:cs typeface="Times New Roman"/>
              </a:rPr>
              <a:t>–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 stands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for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Erasable Programmable Read-Only Memory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 overcomes the disadvantage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of PROM that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once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programmed,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the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fixed pattern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permanent and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cannot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altered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If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a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bit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pattern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has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been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established,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 PROM 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becomes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unusable, if the bit pattern has to be changed .This problem has been overcome by the EPROM,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as when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EPROM</a:t>
            </a:r>
            <a:r>
              <a:rPr sz="1700" spc="9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spc="8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placed</a:t>
            </a:r>
            <a:r>
              <a:rPr sz="1700" spc="9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under</a:t>
            </a:r>
            <a:r>
              <a:rPr sz="1700" spc="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1700" spc="8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special</a:t>
            </a:r>
            <a:r>
              <a:rPr sz="1700" spc="8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ultraviolet</a:t>
            </a:r>
            <a:r>
              <a:rPr sz="1700" spc="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light</a:t>
            </a:r>
            <a:r>
              <a:rPr sz="1700" spc="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1700" spc="7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1700" spc="8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length</a:t>
            </a:r>
            <a:r>
              <a:rPr sz="1700" spc="8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1700" spc="8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time,</a:t>
            </a:r>
            <a:r>
              <a:rPr sz="1700" spc="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700" spc="8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shortwave</a:t>
            </a:r>
            <a:r>
              <a:rPr sz="1700" spc="7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radiation</a:t>
            </a:r>
            <a:r>
              <a:rPr sz="1700" spc="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makes</a:t>
            </a:r>
            <a:r>
              <a:rPr sz="1700" spc="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700" spc="8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EPROM</a:t>
            </a:r>
            <a:r>
              <a:rPr sz="1700" spc="8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return </a:t>
            </a:r>
            <a:r>
              <a:rPr sz="1700" spc="-409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to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its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initial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state, which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then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can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programmed accordingly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Again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for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erasing the content, PROM programmer </a:t>
            </a:r>
            <a:r>
              <a:rPr sz="1700" spc="-15" dirty="0">
                <a:solidFill>
                  <a:srgbClr val="40424E"/>
                </a:solidFill>
                <a:latin typeface="Times New Roman"/>
                <a:cs typeface="Times New Roman"/>
              </a:rPr>
              <a:t>or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PROM</a:t>
            </a:r>
            <a:r>
              <a:rPr sz="17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burner</a:t>
            </a:r>
            <a:r>
              <a:rPr sz="17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used.</a:t>
            </a:r>
            <a:endParaRPr sz="170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00000"/>
              </a:lnSpc>
              <a:spcBef>
                <a:spcPts val="994"/>
              </a:spcBef>
            </a:pPr>
            <a:r>
              <a:rPr sz="1700" b="1" dirty="0">
                <a:solidFill>
                  <a:srgbClr val="40424E"/>
                </a:solidFill>
                <a:latin typeface="Times New Roman"/>
                <a:cs typeface="Times New Roman"/>
              </a:rPr>
              <a:t>Uses –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Before the advent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of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EEPROMs, some micro-controllers, like some versions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of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Intel 8048,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Freescale </a:t>
            </a:r>
            <a:r>
              <a:rPr sz="1700" spc="-25" dirty="0">
                <a:solidFill>
                  <a:srgbClr val="40424E"/>
                </a:solidFill>
                <a:latin typeface="Times New Roman"/>
                <a:cs typeface="Times New Roman"/>
              </a:rPr>
              <a:t>68HC11 </a:t>
            </a:r>
            <a:r>
              <a:rPr sz="17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17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EPROM</a:t>
            </a:r>
            <a:r>
              <a:rPr sz="17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store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their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program</a:t>
            </a:r>
            <a:r>
              <a:rPr sz="17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373249"/>
            <a:ext cx="96145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EEPROM </a:t>
            </a: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–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It stands for Electrically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Erasable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Programmable Read-Only Memory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. It 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is 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similar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EPROM,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except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that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this,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EEPROM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returned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its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initial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state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by 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application of an electrical signal,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place of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ultraviolet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light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.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Thus, it provides the ease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erasing,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as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this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can be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done,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even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memory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is positioned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computer.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erases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writes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one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byte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at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time</a:t>
            </a:r>
            <a:r>
              <a:rPr sz="2000" spc="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Uses</a:t>
            </a:r>
            <a:r>
              <a:rPr sz="2000" b="1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–</a:t>
            </a:r>
            <a:r>
              <a:rPr sz="2000" b="1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storing</a:t>
            </a:r>
            <a:r>
              <a:rPr sz="2000" spc="-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computer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system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BIOS.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Flash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ROM </a:t>
            </a: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–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is an enhanced version of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EEPROM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.The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difference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between EEPROM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Flash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ROM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that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EEPROM, only 1 byte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of data can be deleted or written at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particular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time,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whereas,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in flash 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memory,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blocks of data (usually 512 bytes) can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deleted or written at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a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particular</a:t>
            </a:r>
            <a:r>
              <a:rPr sz="2000" spc="-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So,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Flash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ROM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is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much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faster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EEPROM 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Uses</a:t>
            </a:r>
            <a:r>
              <a:rPr sz="2000" b="1" spc="2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24E"/>
                </a:solidFill>
                <a:latin typeface="Times New Roman"/>
                <a:cs typeface="Times New Roman"/>
              </a:rPr>
              <a:t>–</a:t>
            </a:r>
            <a:r>
              <a:rPr sz="2000" b="1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Many</a:t>
            </a:r>
            <a:r>
              <a:rPr sz="2000" spc="2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modern</a:t>
            </a:r>
            <a:r>
              <a:rPr sz="2000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PCs</a:t>
            </a:r>
            <a:r>
              <a:rPr sz="2000" spc="2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have</a:t>
            </a:r>
            <a:r>
              <a:rPr sz="2000" spc="26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their</a:t>
            </a:r>
            <a:r>
              <a:rPr sz="2000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BIOS</a:t>
            </a:r>
            <a:r>
              <a:rPr sz="2000" spc="25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stored</a:t>
            </a:r>
            <a:r>
              <a:rPr sz="2000" spc="25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on</a:t>
            </a:r>
            <a:r>
              <a:rPr sz="2000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2000" spc="2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flash</a:t>
            </a:r>
            <a:r>
              <a:rPr sz="2000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memory</a:t>
            </a:r>
            <a:r>
              <a:rPr sz="2000" spc="254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chip,</a:t>
            </a:r>
            <a:r>
              <a:rPr sz="2000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called</a:t>
            </a:r>
            <a:r>
              <a:rPr sz="2000" spc="26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as</a:t>
            </a:r>
            <a:r>
              <a:rPr sz="2000" spc="2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flash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BIOS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they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also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in modems</a:t>
            </a:r>
            <a:r>
              <a:rPr sz="20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as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6257" y="2229826"/>
            <a:ext cx="6958965" cy="40582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Advantages</a:t>
            </a:r>
            <a:r>
              <a:rPr sz="22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2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ROM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545"/>
              <a:buFont typeface="Arial MT"/>
              <a:buChar char="•"/>
              <a:tabLst>
                <a:tab pos="354965" algn="l"/>
                <a:tab pos="355600" algn="l"/>
                <a:tab pos="675640" algn="l"/>
                <a:tab pos="1010919" algn="l"/>
                <a:tab pos="2580640" algn="l"/>
                <a:tab pos="3691890" algn="l"/>
                <a:tab pos="4305935" algn="l"/>
                <a:tab pos="5136515" algn="l"/>
                <a:tab pos="5718810" algn="l"/>
                <a:tab pos="6176010" algn="l"/>
                <a:tab pos="6604634" algn="l"/>
              </a:tabLst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It	is	non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200" spc="-15" dirty="0">
                <a:solidFill>
                  <a:srgbClr val="393939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ol</a:t>
            </a:r>
            <a:r>
              <a:rPr sz="2200" spc="-20" dirty="0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tile,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393939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e</a:t>
            </a:r>
            <a:r>
              <a:rPr sz="2200" spc="-15" dirty="0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ni</a:t>
            </a:r>
            <a:r>
              <a:rPr sz="2200" spc="10" dirty="0">
                <a:solidFill>
                  <a:srgbClr val="393939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whi</a:t>
            </a:r>
            <a:r>
              <a:rPr sz="2200" spc="-20" dirty="0">
                <a:solidFill>
                  <a:srgbClr val="393939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wa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se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393939"/>
                </a:solidFill>
                <a:latin typeface="Times New Roman"/>
                <a:cs typeface="Times New Roman"/>
              </a:rPr>
              <a:t>b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manufacture</a:t>
            </a:r>
            <a:r>
              <a:rPr sz="2200" spc="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will</a:t>
            </a:r>
            <a:r>
              <a:rPr sz="2200" spc="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function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expected.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54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Due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being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static,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they don’t</a:t>
            </a:r>
            <a:r>
              <a:rPr sz="22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need</a:t>
            </a:r>
            <a:r>
              <a:rPr sz="2200" spc="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refreshing</a:t>
            </a:r>
            <a:r>
              <a:rPr sz="2200" spc="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54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comparison</a:t>
            </a:r>
            <a:r>
              <a:rPr sz="2200" spc="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RAM, the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circuitry</a:t>
            </a:r>
            <a:r>
              <a:rPr sz="2200" spc="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is </a:t>
            </a:r>
            <a:r>
              <a:rPr sz="2200" spc="-20" dirty="0">
                <a:solidFill>
                  <a:srgbClr val="393939"/>
                </a:solidFill>
                <a:latin typeface="Times New Roman"/>
                <a:cs typeface="Times New Roman"/>
              </a:rPr>
              <a:t>simpler.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54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can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be</a:t>
            </a:r>
            <a:r>
              <a:rPr sz="22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stored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93939"/>
                </a:solidFill>
                <a:latin typeface="Times New Roman"/>
                <a:cs typeface="Times New Roman"/>
              </a:rPr>
              <a:t>permanently.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Disadvantages</a:t>
            </a:r>
            <a:r>
              <a:rPr sz="22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ROM: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54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ROM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is a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read</a:t>
            </a:r>
            <a:r>
              <a:rPr sz="2200" spc="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only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memory</a:t>
            </a:r>
            <a:r>
              <a:rPr sz="2200" spc="5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unit,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so it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can’t 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 modified.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545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If</a:t>
            </a:r>
            <a:r>
              <a:rPr sz="2200" spc="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any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changes</a:t>
            </a:r>
            <a:r>
              <a:rPr sz="22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required,</a:t>
            </a:r>
            <a:r>
              <a:rPr sz="2200" spc="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393939"/>
                </a:solidFill>
                <a:latin typeface="Times New Roman"/>
                <a:cs typeface="Times New Roman"/>
              </a:rPr>
              <a:t>it’s</a:t>
            </a:r>
            <a:r>
              <a:rPr sz="2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not</a:t>
            </a:r>
            <a:r>
              <a:rPr sz="22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Times New Roman"/>
                <a:cs typeface="Times New Roman"/>
              </a:rPr>
              <a:t>possible.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2583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/>
                <a:cs typeface="Verdana"/>
              </a:rPr>
              <a:t>Comparison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8438" y="1881052"/>
          <a:ext cx="9845802" cy="3982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2901"/>
                <a:gridCol w="4922901"/>
              </a:tblGrid>
              <a:tr h="298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12700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9525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</a:tcPr>
                </a:tc>
              </a:tr>
              <a:tr h="298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12700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9525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298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Volatile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12700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volatile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9525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</a:tcPr>
                </a:tc>
              </a:tr>
              <a:tr h="1112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124710" marR="166370" indent="-1954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turned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off,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deleted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12700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6FDE23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55244" indent="27305" algn="just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If the system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turned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off,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information it carries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on the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memory,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meaning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 the system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retrieve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again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switched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9525">
                      <a:solidFill>
                        <a:srgbClr val="6FDE23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AF307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298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6FDE23"/>
                      </a:solidFill>
                      <a:prstDash val="solid"/>
                    </a:lnL>
                    <a:lnR w="12700">
                      <a:solidFill>
                        <a:srgbClr val="AF3074"/>
                      </a:solidFill>
                      <a:prstDash val="solid"/>
                    </a:lnR>
                    <a:lnT w="12700">
                      <a:solidFill>
                        <a:srgbClr val="6FDE23"/>
                      </a:solidFill>
                      <a:prstDash val="solid"/>
                    </a:lnT>
                    <a:lnB w="12700">
                      <a:solidFill>
                        <a:srgbClr val="0F37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Doesn’t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F3074"/>
                      </a:solidFill>
                      <a:prstDash val="solid"/>
                    </a:lnL>
                    <a:lnR w="9525">
                      <a:solidFill>
                        <a:srgbClr val="AF3074"/>
                      </a:solidFill>
                      <a:prstDash val="solid"/>
                    </a:lnR>
                    <a:lnT w="12700">
                      <a:solidFill>
                        <a:srgbClr val="AF3074"/>
                      </a:solidFill>
                      <a:prstDash val="solid"/>
                    </a:lnT>
                    <a:lnB w="12700">
                      <a:solidFill>
                        <a:srgbClr val="0F3774"/>
                      </a:solidFill>
                      <a:prstDash val="solid"/>
                    </a:lnB>
                  </a:tcPr>
                </a:tc>
              </a:tr>
              <a:tr h="649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RAM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temporary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storage unit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files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F3774"/>
                      </a:solidFill>
                      <a:prstDash val="solid"/>
                    </a:lnL>
                    <a:lnR w="12700">
                      <a:solidFill>
                        <a:srgbClr val="0F3774"/>
                      </a:solidFill>
                      <a:prstDash val="solid"/>
                    </a:lnR>
                    <a:lnT w="12700">
                      <a:solidFill>
                        <a:srgbClr val="0F3774"/>
                      </a:solidFill>
                      <a:prstDash val="solid"/>
                    </a:lnT>
                    <a:lnB w="12700">
                      <a:solidFill>
                        <a:srgbClr val="DF8DFA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ROM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store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BIOS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don’t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F3774"/>
                      </a:solidFill>
                      <a:prstDash val="solid"/>
                    </a:lnL>
                    <a:lnR w="9525">
                      <a:solidFill>
                        <a:srgbClr val="0F3774"/>
                      </a:solidFill>
                      <a:prstDash val="solid"/>
                    </a:lnR>
                    <a:lnT w="12700">
                      <a:solidFill>
                        <a:srgbClr val="0F3774"/>
                      </a:solidFill>
                      <a:prstDash val="solid"/>
                    </a:lnT>
                    <a:lnB w="12700">
                      <a:solidFill>
                        <a:srgbClr val="9F90FA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29883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Chips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GB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F8DFA"/>
                      </a:solidFill>
                      <a:prstDash val="solid"/>
                    </a:lnL>
                    <a:lnR w="12700">
                      <a:solidFill>
                        <a:srgbClr val="9F90FA"/>
                      </a:solidFill>
                      <a:prstDash val="solid"/>
                    </a:lnR>
                    <a:lnT w="12700">
                      <a:solidFill>
                        <a:srgbClr val="DF8DFA"/>
                      </a:solidFill>
                      <a:prstDash val="solid"/>
                    </a:lnT>
                    <a:lnB w="12700">
                      <a:solidFill>
                        <a:srgbClr val="9F90F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Chips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8 MB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9F90FA"/>
                      </a:solidFill>
                      <a:prstDash val="solid"/>
                    </a:lnL>
                    <a:lnR w="9525">
                      <a:solidFill>
                        <a:srgbClr val="9F90FA"/>
                      </a:solidFill>
                      <a:prstDash val="solid"/>
                    </a:lnR>
                    <a:lnT w="12700">
                      <a:solidFill>
                        <a:srgbClr val="9F90FA"/>
                      </a:solidFill>
                      <a:prstDash val="solid"/>
                    </a:lnT>
                    <a:lnB w="12700">
                      <a:solidFill>
                        <a:srgbClr val="9FB846"/>
                      </a:solidFill>
                      <a:prstDash val="solid"/>
                    </a:lnB>
                  </a:tcPr>
                </a:tc>
              </a:tr>
              <a:tr h="298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Temporary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9F90FA"/>
                      </a:solidFill>
                      <a:prstDash val="solid"/>
                    </a:lnL>
                    <a:lnR w="12700">
                      <a:solidFill>
                        <a:srgbClr val="9FB846"/>
                      </a:solidFill>
                      <a:prstDash val="solid"/>
                    </a:lnR>
                    <a:lnT w="12700">
                      <a:solidFill>
                        <a:srgbClr val="9F90FA"/>
                      </a:solidFill>
                      <a:prstDash val="solid"/>
                    </a:lnT>
                    <a:lnB w="12700">
                      <a:solidFill>
                        <a:srgbClr val="40C346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Permanent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9FB846"/>
                      </a:solidFill>
                      <a:prstDash val="solid"/>
                    </a:lnL>
                    <a:lnR w="9525">
                      <a:solidFill>
                        <a:srgbClr val="9FB846"/>
                      </a:solidFill>
                      <a:prstDash val="solid"/>
                    </a:lnR>
                    <a:lnT w="12700">
                      <a:solidFill>
                        <a:srgbClr val="9FB846"/>
                      </a:solidFill>
                      <a:prstDash val="solid"/>
                    </a:lnT>
                    <a:lnB w="12700">
                      <a:solidFill>
                        <a:srgbClr val="90494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298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Circuit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0C346"/>
                      </a:solidFill>
                      <a:prstDash val="solid"/>
                    </a:lnL>
                    <a:lnR w="12700">
                      <a:solidFill>
                        <a:srgbClr val="90494F"/>
                      </a:solidFill>
                      <a:prstDash val="solid"/>
                    </a:lnR>
                    <a:lnT w="12700">
                      <a:solidFill>
                        <a:srgbClr val="40C346"/>
                      </a:solidFill>
                      <a:prstDash val="solid"/>
                    </a:lnT>
                    <a:lnB w="9525">
                      <a:solidFill>
                        <a:srgbClr val="40C3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Simpler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Circuit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90494F"/>
                      </a:solidFill>
                      <a:prstDash val="solid"/>
                    </a:lnL>
                    <a:lnR w="9525">
                      <a:solidFill>
                        <a:srgbClr val="90494F"/>
                      </a:solidFill>
                      <a:prstDash val="solid"/>
                    </a:lnR>
                    <a:lnT w="12700">
                      <a:solidFill>
                        <a:srgbClr val="90494F"/>
                      </a:solidFill>
                      <a:prstDash val="solid"/>
                    </a:lnT>
                    <a:lnB w="9525">
                      <a:solidFill>
                        <a:srgbClr val="9049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062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latin typeface="Verdana"/>
                <a:cs typeface="Verdana"/>
              </a:rPr>
              <a:t>Magnetic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300" dirty="0">
                <a:latin typeface="Verdana"/>
                <a:cs typeface="Verdana"/>
              </a:rPr>
              <a:t>Disk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287" y="2223897"/>
            <a:ext cx="6623050" cy="454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b="1" dirty="0">
                <a:solidFill>
                  <a:srgbClr val="40424E"/>
                </a:solidFill>
                <a:latin typeface="Times New Roman"/>
                <a:cs typeface="Times New Roman"/>
              </a:rPr>
              <a:t>Magnetic</a:t>
            </a:r>
            <a:r>
              <a:rPr sz="1700" b="1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40424E"/>
                </a:solidFill>
                <a:latin typeface="Times New Roman"/>
                <a:cs typeface="Times New Roman"/>
              </a:rPr>
              <a:t>Disk</a:t>
            </a:r>
            <a:r>
              <a:rPr sz="1700" b="1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type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secondary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memory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which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1700" spc="4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flat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disc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covered</a:t>
            </a:r>
            <a:r>
              <a:rPr sz="17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with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magnetic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coating to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hold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information.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-9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disk</a:t>
            </a:r>
            <a:r>
              <a:rPr sz="17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circular</a:t>
            </a:r>
            <a:r>
              <a:rPr sz="17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plate</a:t>
            </a:r>
            <a:r>
              <a:rPr sz="1700" i="1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constructed</a:t>
            </a:r>
            <a:r>
              <a:rPr sz="17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nonmagnetic</a:t>
            </a:r>
            <a:r>
              <a:rPr sz="17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material,</a:t>
            </a:r>
            <a:r>
              <a:rPr sz="17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 </a:t>
            </a:r>
            <a:r>
              <a:rPr sz="1700" spc="-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04040"/>
                </a:solidFill>
                <a:latin typeface="Times New Roman"/>
                <a:cs typeface="Times New Roman"/>
              </a:rPr>
              <a:t>substrate,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coated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magnetizable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material.</a:t>
            </a:r>
            <a:endParaRPr sz="17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1005"/>
              </a:spcBef>
            </a:pP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3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Traditionally</a:t>
            </a:r>
            <a:r>
              <a:rPr sz="17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substrate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17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7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aluminium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7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aluminium</a:t>
            </a:r>
            <a:endParaRPr sz="17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alloy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material.</a:t>
            </a:r>
            <a:endParaRPr sz="17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994"/>
              </a:spcBef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Recently glass substrates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have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been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introduced for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improvement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uniformity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magnetic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film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surface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disk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reliability.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17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350" spc="1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17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17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store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various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programs and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files.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polarized information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one direction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spc="4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represented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by 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1,</a:t>
            </a:r>
            <a:r>
              <a:rPr sz="1700" spc="40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and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other</a:t>
            </a:r>
            <a:r>
              <a:rPr sz="17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direction</a:t>
            </a:r>
            <a:r>
              <a:rPr sz="17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indicated</a:t>
            </a:r>
            <a:r>
              <a:rPr sz="17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by</a:t>
            </a:r>
            <a:r>
              <a:rPr sz="17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24E"/>
                </a:solidFill>
                <a:latin typeface="Times New Roman"/>
                <a:cs typeface="Times New Roman"/>
              </a:rPr>
              <a:t>0.</a:t>
            </a:r>
            <a:endParaRPr sz="1700">
              <a:latin typeface="Times New Roman"/>
              <a:cs typeface="Times New Roman"/>
            </a:endParaRPr>
          </a:p>
          <a:p>
            <a:pPr marL="469900" marR="2216785" indent="-457200" algn="just">
              <a:lnSpc>
                <a:spcPct val="148800"/>
              </a:lnSpc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There are two types of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Magnetic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Disk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Floppy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Disk</a:t>
            </a:r>
            <a:r>
              <a:rPr sz="17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Hard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Disk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0" y="2343911"/>
            <a:ext cx="4087368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5659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latin typeface="Verdana"/>
                <a:cs typeface="Verdana"/>
              </a:rPr>
              <a:t>Fl</a:t>
            </a:r>
            <a:r>
              <a:rPr sz="3600" spc="-190" dirty="0">
                <a:latin typeface="Verdana"/>
                <a:cs typeface="Verdana"/>
              </a:rPr>
              <a:t>o</a:t>
            </a:r>
            <a:r>
              <a:rPr sz="3600" spc="70" dirty="0">
                <a:latin typeface="Verdana"/>
                <a:cs typeface="Verdana"/>
              </a:rPr>
              <a:t>ppy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300" dirty="0">
                <a:latin typeface="Verdana"/>
                <a:cs typeface="Verdana"/>
              </a:rPr>
              <a:t>Disk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127733"/>
            <a:ext cx="4226560" cy="445516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Hard</a:t>
            </a:r>
            <a:r>
              <a:rPr sz="2000" b="1" u="heavy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Sectoring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53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Sectors on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Track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physically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while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manufacturing.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beginning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sector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identified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by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sector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hole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punched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3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Sector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fixed,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flexibility.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Soft</a:t>
            </a:r>
            <a:r>
              <a:rPr sz="2000" b="1" u="heavy" spc="-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Sectoring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0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Sectors per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Track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chosen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1920"/>
              </a:lnSpc>
              <a:spcBef>
                <a:spcPts val="98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 about sector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written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sector.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3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Flexible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2374390"/>
            <a:ext cx="5017008" cy="442264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191" y="2366772"/>
              <a:ext cx="5867400" cy="4305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2592" y="2491739"/>
              <a:ext cx="4134611" cy="41803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914400" y="1030288"/>
            <a:ext cx="33702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Verdana"/>
                <a:cs typeface="Verdana"/>
              </a:rPr>
              <a:t>Hard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300" dirty="0">
                <a:latin typeface="Verdana"/>
                <a:cs typeface="Verdana"/>
              </a:rPr>
              <a:t>Disk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0972" y="1029715"/>
            <a:ext cx="5029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smtClean="0">
                <a:latin typeface="Verdana"/>
                <a:cs typeface="Verdana"/>
              </a:rPr>
              <a:t>Introduction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2298903"/>
            <a:ext cx="9432290" cy="438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One</a:t>
            </a:r>
            <a:r>
              <a:rPr sz="1900" spc="3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major</a:t>
            </a:r>
            <a:r>
              <a:rPr sz="1900" spc="40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advantages</a:t>
            </a:r>
            <a:r>
              <a:rPr sz="1900" spc="3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computer</a:t>
            </a:r>
            <a:r>
              <a:rPr sz="1900" spc="40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4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its</a:t>
            </a:r>
            <a:r>
              <a:rPr sz="1900" spc="3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storage</a:t>
            </a:r>
            <a:r>
              <a:rPr sz="1900" spc="4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capacity</a:t>
            </a:r>
            <a:r>
              <a:rPr sz="1900" spc="40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where</a:t>
            </a:r>
            <a:r>
              <a:rPr sz="1900" spc="3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huge</a:t>
            </a:r>
            <a:r>
              <a:rPr sz="1900" spc="3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amount</a:t>
            </a:r>
            <a:r>
              <a:rPr sz="1900" spc="4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of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Times New Roman"/>
                <a:cs typeface="Times New Roman"/>
              </a:rPr>
              <a:t>information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can</a:t>
            </a:r>
            <a:r>
              <a:rPr sz="1900" spc="-5" dirty="0">
                <a:latin typeface="Times New Roman"/>
                <a:cs typeface="Times New Roman"/>
              </a:rPr>
              <a:t> be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stored.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But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how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this information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 represented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stored?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10" dirty="0">
                <a:latin typeface="Times New Roman"/>
                <a:cs typeface="Times New Roman"/>
              </a:rPr>
              <a:t>Now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 going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learn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about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various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 storage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devices.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memory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 just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like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Times New Roman"/>
                <a:cs typeface="Times New Roman"/>
              </a:rPr>
              <a:t> human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brain.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It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 used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instructions.</a:t>
            </a:r>
            <a:endParaRPr sz="1900">
              <a:latin typeface="Times New Roman"/>
              <a:cs typeface="Times New Roman"/>
            </a:endParaRPr>
          </a:p>
          <a:p>
            <a:pPr marL="355600" marR="7620" indent="-343535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Computer</a:t>
            </a:r>
            <a:r>
              <a:rPr sz="1900" spc="18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1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storage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space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computer,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where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instructions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stored.</a:t>
            </a:r>
            <a:endParaRPr sz="19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Each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location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1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unique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address,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which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varies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from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zero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1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size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minus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one.</a:t>
            </a:r>
            <a:endParaRPr sz="1900">
              <a:latin typeface="Times New Roman"/>
              <a:cs typeface="Times New Roman"/>
            </a:endParaRPr>
          </a:p>
          <a:p>
            <a:pPr marL="355600" marR="7620" indent="-3435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500" spc="-130" dirty="0"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For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example,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if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computer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64k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words,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then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this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unit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64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*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1024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=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65536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memory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locations.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these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locations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varies from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0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65535.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119" y="1763486"/>
            <a:ext cx="8562340" cy="4654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Magnetic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disk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less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expensive</a:t>
            </a:r>
            <a:r>
              <a:rPr sz="2000" spc="-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RAM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and can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store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large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amounts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access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rate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slower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than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main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can be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modified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can be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deleted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easily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magnetic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disk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memory.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These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are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economical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memory.</a:t>
            </a:r>
            <a:endParaRPr sz="2000">
              <a:latin typeface="Times New Roman"/>
              <a:cs typeface="Times New Roman"/>
            </a:endParaRPr>
          </a:p>
          <a:p>
            <a:pPr marL="12700" marR="4128770">
              <a:lnSpc>
                <a:spcPct val="100000"/>
              </a:lnSpc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easy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direct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access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possible. </a:t>
            </a:r>
            <a:r>
              <a:rPr sz="2000" spc="-484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store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large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amounts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 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has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better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rate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than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magnetic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tapes.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has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less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prone</a:t>
            </a:r>
            <a:r>
              <a:rPr sz="2000" spc="-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corruption</a:t>
            </a:r>
            <a:r>
              <a:rPr sz="2000" spc="-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compared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tapes.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Disadvantages:</a:t>
            </a:r>
            <a:endParaRPr sz="2000">
              <a:latin typeface="Times New Roman"/>
              <a:cs typeface="Times New Roman"/>
            </a:endParaRPr>
          </a:p>
          <a:p>
            <a:pPr marL="12700" marR="3646804">
              <a:lnSpc>
                <a:spcPct val="100000"/>
              </a:lnSpc>
            </a:pP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More</a:t>
            </a:r>
            <a:r>
              <a:rPr sz="2000" spc="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expensive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than</a:t>
            </a:r>
            <a:r>
              <a:rPr sz="2000" spc="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magnetic</a:t>
            </a:r>
            <a:r>
              <a:rPr sz="2000" spc="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tape</a:t>
            </a:r>
            <a:r>
              <a:rPr sz="2000" spc="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memories.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It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need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clean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dust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free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environment</a:t>
            </a:r>
            <a:r>
              <a:rPr sz="2000" spc="-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store. </a:t>
            </a:r>
            <a:r>
              <a:rPr sz="2000" spc="-484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These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not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suitable</a:t>
            </a:r>
            <a:r>
              <a:rPr sz="2000" spc="-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sequential</a:t>
            </a:r>
            <a:r>
              <a:rPr sz="2000" spc="-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9611" y="1029715"/>
            <a:ext cx="73935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>
                <a:latin typeface="Verdana"/>
                <a:cs typeface="Verdana"/>
              </a:rPr>
              <a:t>Dis</a:t>
            </a:r>
            <a:r>
              <a:rPr sz="3600" spc="-320" dirty="0">
                <a:latin typeface="Verdana"/>
                <a:cs typeface="Verdana"/>
              </a:rPr>
              <a:t>k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P</a:t>
            </a:r>
            <a:r>
              <a:rPr sz="3600" spc="-55" dirty="0">
                <a:latin typeface="Verdana"/>
                <a:cs typeface="Verdana"/>
              </a:rPr>
              <a:t>erf</a:t>
            </a:r>
            <a:r>
              <a:rPr sz="3600" spc="-85" dirty="0">
                <a:latin typeface="Verdana"/>
                <a:cs typeface="Verdana"/>
              </a:rPr>
              <a:t>o</a:t>
            </a:r>
            <a:r>
              <a:rPr sz="3600" spc="45" dirty="0">
                <a:latin typeface="Verdana"/>
                <a:cs typeface="Verdana"/>
              </a:rPr>
              <a:t>rmance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Parameters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316" y="2171188"/>
            <a:ext cx="9001125" cy="43891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drive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 operating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rotate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constant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read 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positioned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desired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track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beginning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desired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sector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track.</a:t>
            </a:r>
            <a:endParaRPr sz="2000">
              <a:latin typeface="Times New Roman"/>
              <a:cs typeface="Times New Roman"/>
            </a:endParaRPr>
          </a:p>
          <a:p>
            <a:pPr marL="756285" marR="1033144" indent="-287020">
              <a:lnSpc>
                <a:spcPts val="2160"/>
              </a:lnSpc>
              <a:spcBef>
                <a:spcPts val="10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Track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selection involves moving the head in 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movable-head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 or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electronically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selecting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 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fixed-head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  <a:spcBef>
                <a:spcPts val="72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Once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track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 selected,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waits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until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appropriate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sector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rotates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line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up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Seek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  <a:spcBef>
                <a:spcPts val="78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movable–head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position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proper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track.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Average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Seek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time</a:t>
            </a:r>
            <a:r>
              <a:rPr sz="20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N/3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Track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Cylinder.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42" y="2178558"/>
            <a:ext cx="363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pc="-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Rotat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onal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delay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400" b="1" i="1" spc="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400" b="1" i="1" dirty="0">
                <a:solidFill>
                  <a:srgbClr val="006FC0"/>
                </a:solidFill>
                <a:latin typeface="Times New Roman"/>
                <a:cs typeface="Times New Roman"/>
              </a:rPr>
              <a:t>atenc</a:t>
            </a:r>
            <a:r>
              <a:rPr sz="2400" b="1" i="1" spc="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400" b="1" i="1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742" y="2611069"/>
            <a:ext cx="9897745" cy="4138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ts val="2160"/>
              </a:lnSpc>
              <a:spcBef>
                <a:spcPts val="10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finding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Track,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reach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beginning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160"/>
              </a:lnSpc>
            </a:pP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sector.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Average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Latency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time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is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half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rotation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Access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seek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rotational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delay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(latency).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1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 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Access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 = Seek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ency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spc="-18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rans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fer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ts val="2160"/>
              </a:lnSpc>
              <a:spcBef>
                <a:spcPts val="530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position,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performed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sector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move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secondary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storage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8447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Verdana"/>
                <a:cs typeface="Verdana"/>
              </a:rPr>
              <a:t>Read/Write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Mechanism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4411" y="2138019"/>
            <a:ext cx="6149975" cy="1626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magnetic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surface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placed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yoke</a:t>
            </a:r>
            <a:r>
              <a:rPr sz="2000" spc="-5" dirty="0">
                <a:latin typeface="Times New Roman"/>
                <a:cs typeface="Times New Roman"/>
              </a:rPr>
              <a:t> coil.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magnetic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surface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mounted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rotatory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uniform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latin typeface="Times New Roman"/>
                <a:cs typeface="Times New Roman"/>
              </a:rPr>
              <a:t>Digital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stored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Magnetic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film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7566" y="3738117"/>
            <a:ext cx="580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973580" algn="l"/>
                <a:tab pos="2786380" algn="l"/>
                <a:tab pos="3175000" algn="l"/>
                <a:tab pos="4141470" algn="l"/>
                <a:tab pos="5107940" algn="l"/>
                <a:tab pos="5482590" algn="l"/>
              </a:tabLst>
            </a:pP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c</a:t>
            </a:r>
            <a:r>
              <a:rPr sz="2000" spc="-10" dirty="0">
                <a:latin typeface="Times New Roman"/>
                <a:cs typeface="Times New Roman"/>
              </a:rPr>
              <a:t>urr</a:t>
            </a:r>
            <a:r>
              <a:rPr sz="2000" dirty="0">
                <a:latin typeface="Times New Roman"/>
                <a:cs typeface="Times New Roman"/>
              </a:rPr>
              <a:t>ent	</a:t>
            </a:r>
            <a:r>
              <a:rPr sz="2000" spc="5" dirty="0">
                <a:latin typeface="Times New Roman"/>
                <a:cs typeface="Times New Roman"/>
              </a:rPr>
              <a:t>pu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ses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sui</a:t>
            </a:r>
            <a:r>
              <a:rPr sz="2000" spc="-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able	po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ari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411" y="3916259"/>
            <a:ext cx="6150610" cy="26682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latin typeface="Times New Roman"/>
                <a:cs typeface="Times New Roman"/>
              </a:rPr>
              <a:t>magnetizing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causes </a:t>
            </a:r>
            <a:r>
              <a:rPr sz="2000" spc="-5" dirty="0">
                <a:latin typeface="Times New Roman"/>
                <a:cs typeface="Times New Roman"/>
              </a:rPr>
              <a:t>the magnetization of the </a:t>
            </a:r>
            <a:r>
              <a:rPr sz="2000" dirty="0">
                <a:latin typeface="Times New Roman"/>
                <a:cs typeface="Times New Roman"/>
              </a:rPr>
              <a:t>film </a:t>
            </a:r>
            <a:r>
              <a:rPr sz="2000" spc="-5" dirty="0">
                <a:latin typeface="Times New Roman"/>
                <a:cs typeface="Times New Roman"/>
              </a:rPr>
              <a:t>in the area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immediately underneath the </a:t>
            </a:r>
            <a:r>
              <a:rPr sz="2000" dirty="0">
                <a:latin typeface="Times New Roman"/>
                <a:cs typeface="Times New Roman"/>
              </a:rPr>
              <a:t>head by </a:t>
            </a:r>
            <a:r>
              <a:rPr sz="2000" spc="-5" dirty="0">
                <a:latin typeface="Times New Roman"/>
                <a:cs typeface="Times New Roman"/>
              </a:rPr>
              <a:t>inducing magnetic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yoke.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According</a:t>
            </a:r>
            <a:r>
              <a:rPr sz="2000" spc="6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6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generated</a:t>
            </a:r>
            <a:r>
              <a:rPr sz="2000" spc="6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flux</a:t>
            </a:r>
            <a:r>
              <a:rPr sz="2000" spc="6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polarization</a:t>
            </a:r>
            <a:r>
              <a:rPr sz="2000" spc="6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pattern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surface.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information.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1711" y="2734055"/>
            <a:ext cx="3404615" cy="37139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402" y="887095"/>
            <a:ext cx="5631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latin typeface="Verdana"/>
                <a:cs typeface="Verdana"/>
              </a:rPr>
              <a:t>Magnetic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Tape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084" y="2188844"/>
            <a:ext cx="7487920" cy="44545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Tape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reading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recording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disk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1275"/>
              </a:spcBef>
              <a:tabLst>
                <a:tab pos="354965" algn="l"/>
                <a:tab pos="918844" algn="l"/>
                <a:tab pos="1513840" algn="l"/>
                <a:tab pos="1829435" algn="l"/>
                <a:tab pos="2562225" algn="l"/>
                <a:tab pos="2924810" algn="l"/>
                <a:tab pos="3178175" algn="l"/>
                <a:tab pos="3745229" algn="l"/>
                <a:tab pos="5361940" algn="l"/>
                <a:tab pos="6315075" algn="l"/>
                <a:tab pos="6725284" algn="l"/>
                <a:tab pos="697801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tape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m</a:t>
            </a:r>
            <a:r>
              <a:rPr sz="2200" spc="-1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de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5" dirty="0">
                <a:solidFill>
                  <a:srgbClr val="1F2021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hin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1F2021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ag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eti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z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able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coati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long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375"/>
              </a:lnSpc>
            </a:pP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narrow</a:t>
            </a:r>
            <a:r>
              <a:rPr sz="22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021"/>
                </a:solidFill>
                <a:latin typeface="Times New Roman"/>
                <a:cs typeface="Times New Roman"/>
              </a:rPr>
              <a:t>strip</a:t>
            </a:r>
            <a:r>
              <a:rPr sz="22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Times New Roman"/>
                <a:cs typeface="Times New Roman"/>
              </a:rPr>
              <a:t>of plastic</a:t>
            </a:r>
            <a:r>
              <a:rPr sz="2200" spc="-10" dirty="0">
                <a:solidFill>
                  <a:srgbClr val="1F2021"/>
                </a:solidFill>
                <a:latin typeface="Times New Roman"/>
                <a:cs typeface="Times New Roman"/>
              </a:rPr>
              <a:t> film.</a:t>
            </a:r>
            <a:endParaRPr sz="22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80000"/>
              </a:lnSpc>
              <a:spcBef>
                <a:spcPts val="1800"/>
              </a:spcBef>
              <a:tabLst>
                <a:tab pos="354965" algn="l"/>
                <a:tab pos="1402715" algn="l"/>
                <a:tab pos="2044064" algn="l"/>
                <a:tab pos="2981325" algn="l"/>
                <a:tab pos="3376295" algn="l"/>
                <a:tab pos="4483100" algn="l"/>
                <a:tab pos="4879340" algn="l"/>
                <a:tab pos="5539105" algn="l"/>
                <a:tab pos="6318250" algn="l"/>
                <a:tab pos="669925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Coati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ay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sist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particles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etal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special  binders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vapor-plated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metal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films.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1275"/>
              </a:spcBef>
              <a:tabLst>
                <a:tab pos="354965" algn="l"/>
                <a:tab pos="587438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tape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structured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	parallel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tracks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375"/>
              </a:lnSpc>
            </a:pP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running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lengthwise.</a:t>
            </a:r>
            <a:endParaRPr sz="2200">
              <a:latin typeface="Times New Roman"/>
              <a:cs typeface="Times New Roman"/>
            </a:endParaRPr>
          </a:p>
          <a:p>
            <a:pPr marL="354965" marR="5715" indent="-342900">
              <a:lnSpc>
                <a:spcPts val="2110"/>
              </a:lnSpc>
              <a:spcBef>
                <a:spcPts val="1785"/>
              </a:spcBef>
              <a:tabLst>
                <a:tab pos="354965" algn="l"/>
                <a:tab pos="1454150" algn="l"/>
                <a:tab pos="2024380" algn="l"/>
                <a:tab pos="2999740" algn="l"/>
                <a:tab pos="3353435" algn="l"/>
                <a:tab pos="4124960" algn="l"/>
                <a:tab pos="4696460" algn="l"/>
                <a:tab pos="5328920" algn="l"/>
                <a:tab pos="5836285" algn="l"/>
                <a:tab pos="6424930" algn="l"/>
                <a:tab pos="6950709" algn="l"/>
                <a:tab pos="73501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serial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aid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ou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 sequence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along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track.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12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written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contiguous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blocks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375"/>
              </a:lnSpc>
            </a:pPr>
            <a:r>
              <a:rPr sz="22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records.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2940" y="48767"/>
            <a:ext cx="2657094" cy="2268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600" y="3982211"/>
            <a:ext cx="2656331" cy="18455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319908"/>
            <a:ext cx="507111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marR="5080" indent="-32512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tape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separated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gaps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referred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inter-record</a:t>
            </a:r>
            <a:r>
              <a:rPr sz="20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gaps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3718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Magnetic</a:t>
            </a:r>
            <a:r>
              <a:rPr sz="20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tape</a:t>
            </a:r>
            <a:r>
              <a:rPr sz="20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20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usually</a:t>
            </a:r>
            <a:r>
              <a:rPr sz="20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recorded</a:t>
            </a:r>
            <a:r>
              <a:rPr sz="20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on</a:t>
            </a:r>
            <a:r>
              <a:rPr sz="2000" spc="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only</a:t>
            </a:r>
            <a:r>
              <a:rPr sz="20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021"/>
                </a:solidFill>
                <a:latin typeface="Times New Roman"/>
                <a:cs typeface="Times New Roman"/>
              </a:rPr>
              <a:t>one</a:t>
            </a:r>
            <a:endParaRPr sz="20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side.</a:t>
            </a:r>
            <a:endParaRPr sz="2000">
              <a:latin typeface="Times New Roman"/>
              <a:cs typeface="Times New Roman"/>
            </a:endParaRPr>
          </a:p>
          <a:p>
            <a:pPr marL="337185" marR="6350" indent="-325120" algn="just">
              <a:lnSpc>
                <a:spcPct val="100000"/>
              </a:lnSpc>
              <a:spcBef>
                <a:spcPts val="18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opposite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side </a:t>
            </a:r>
            <a:r>
              <a:rPr sz="2000" spc="-10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2000" spc="4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2000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substrate </a:t>
            </a:r>
            <a:r>
              <a:rPr sz="2000" spc="-1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000" spc="4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give</a:t>
            </a:r>
            <a:r>
              <a:rPr sz="2000" spc="4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2021"/>
                </a:solidFill>
                <a:latin typeface="Times New Roman"/>
                <a:cs typeface="Times New Roman"/>
              </a:rPr>
              <a:t>tape</a:t>
            </a:r>
            <a:r>
              <a:rPr sz="20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strength</a:t>
            </a:r>
            <a:r>
              <a:rPr sz="20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1F2021"/>
                </a:solidFill>
                <a:latin typeface="Times New Roman"/>
                <a:cs typeface="Times New Roman"/>
              </a:rPr>
              <a:t>flexibility.</a:t>
            </a:r>
            <a:endParaRPr sz="2000">
              <a:latin typeface="Times New Roman"/>
              <a:cs typeface="Times New Roman"/>
            </a:endParaRPr>
          </a:p>
          <a:p>
            <a:pPr marL="337185" marR="6985" indent="-325120" algn="just">
              <a:lnSpc>
                <a:spcPct val="100000"/>
              </a:lnSpc>
              <a:spcBef>
                <a:spcPts val="18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read/write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speed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slower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because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sequential</a:t>
            </a:r>
            <a:r>
              <a:rPr sz="2000" spc="-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  <a:p>
            <a:pPr marL="337185" marR="6350" indent="-325120" algn="just">
              <a:lnSpc>
                <a:spcPct val="100000"/>
              </a:lnSpc>
              <a:spcBef>
                <a:spcPts val="18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width of the ribbon varies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4mm to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1 </a:t>
            </a:r>
            <a:r>
              <a:rPr sz="20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Inch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it has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storage capacity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100 </a:t>
            </a:r>
            <a:r>
              <a:rPr sz="2000" spc="-5" dirty="0">
                <a:solidFill>
                  <a:srgbClr val="40424E"/>
                </a:solidFill>
                <a:latin typeface="Times New Roman"/>
                <a:cs typeface="Times New Roman"/>
              </a:rPr>
              <a:t>MB</a:t>
            </a:r>
            <a:r>
              <a:rPr sz="2000" spc="49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24E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200</a:t>
            </a:r>
            <a:r>
              <a:rPr sz="20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24E"/>
                </a:solidFill>
                <a:latin typeface="Times New Roman"/>
                <a:cs typeface="Times New Roman"/>
              </a:rPr>
              <a:t>GB.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1007" y="2909316"/>
            <a:ext cx="44958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994433"/>
            <a:ext cx="9288780" cy="46774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Advantages: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These are inexpensive, that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is,</a:t>
            </a:r>
            <a:r>
              <a:rPr sz="19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low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cost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memories.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 provides</a:t>
            </a:r>
            <a:r>
              <a:rPr sz="19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backup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or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archival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storage.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can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be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1900" spc="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larger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files.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 can be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used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for</a:t>
            </a:r>
            <a:r>
              <a:rPr sz="1900" spc="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copying</a:t>
            </a:r>
            <a:r>
              <a:rPr sz="19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from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disk</a:t>
            </a:r>
            <a:r>
              <a:rPr sz="19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files.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9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reusable</a:t>
            </a:r>
            <a:r>
              <a:rPr sz="1900" spc="-25" dirty="0">
                <a:solidFill>
                  <a:srgbClr val="40424E"/>
                </a:solidFill>
                <a:latin typeface="Times New Roman"/>
                <a:cs typeface="Times New Roman"/>
              </a:rPr>
              <a:t> memory.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Disadvantages: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Sequential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access is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disadvantage,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means</a:t>
            </a:r>
            <a:r>
              <a:rPr sz="1900" spc="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does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not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allow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access randomly</a:t>
            </a:r>
            <a:r>
              <a:rPr sz="1900" spc="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or</a:t>
            </a:r>
            <a:r>
              <a:rPr sz="19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directly.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1900" spc="-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access</a:t>
            </a:r>
            <a:r>
              <a:rPr sz="19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rate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is</a:t>
            </a:r>
            <a:r>
              <a:rPr sz="1900" spc="-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0424E"/>
                </a:solidFill>
                <a:latin typeface="Times New Roman"/>
                <a:cs typeface="Times New Roman"/>
              </a:rPr>
              <a:t>slower.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requires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caring</a:t>
            </a:r>
            <a:r>
              <a:rPr sz="1900" spc="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store,</a:t>
            </a:r>
            <a:r>
              <a:rPr sz="1900" spc="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that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is,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vulnerable </a:t>
            </a:r>
            <a:r>
              <a:rPr sz="1900" spc="-20" dirty="0">
                <a:solidFill>
                  <a:srgbClr val="40424E"/>
                </a:solidFill>
                <a:latin typeface="Times New Roman"/>
                <a:cs typeface="Times New Roman"/>
              </a:rPr>
              <a:t>humidity,</a:t>
            </a:r>
            <a:r>
              <a:rPr sz="1900" spc="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dust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free,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and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suitable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environment.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78947"/>
              <a:buAutoNum type="arabicPeriod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It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stored</a:t>
            </a:r>
            <a:r>
              <a:rPr sz="19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data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cannot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be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easily updated or</a:t>
            </a:r>
            <a:r>
              <a:rPr sz="1900" spc="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modified,</a:t>
            </a:r>
            <a:r>
              <a:rPr sz="1900" spc="3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that is,</a:t>
            </a:r>
            <a:r>
              <a:rPr sz="1900" spc="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difficult</a:t>
            </a:r>
            <a:r>
              <a:rPr sz="19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24E"/>
                </a:solidFill>
                <a:latin typeface="Times New Roman"/>
                <a:cs typeface="Times New Roman"/>
              </a:rPr>
              <a:t>make</a:t>
            </a:r>
            <a:r>
              <a:rPr sz="1900" spc="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updates on</a:t>
            </a:r>
            <a:r>
              <a:rPr sz="19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24E"/>
                </a:solidFill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7544" y="1029715"/>
            <a:ext cx="75764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5" dirty="0" smtClean="0">
                <a:latin typeface="Verdana"/>
                <a:cs typeface="Verdana"/>
              </a:rPr>
              <a:t>Cache Memory </a:t>
            </a:r>
            <a:r>
              <a:rPr sz="3600" spc="-95" smtClean="0">
                <a:latin typeface="Verdana"/>
                <a:cs typeface="Verdana"/>
              </a:rPr>
              <a:t>Introduction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2176802"/>
            <a:ext cx="9606280" cy="43954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manufacturer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their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run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fast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possible.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advanced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currently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2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investigated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821690" algn="l"/>
                <a:tab pos="1597025" algn="l"/>
                <a:tab pos="2827655" algn="l"/>
                <a:tab pos="3681095" algn="l"/>
                <a:tab pos="4351655" algn="l"/>
                <a:tab pos="5936615" algn="l"/>
                <a:tab pos="7043420" algn="l"/>
                <a:tab pos="8410575" algn="l"/>
                <a:tab pos="932815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16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ake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faste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ance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ry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q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be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generally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Virtual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Associative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Interleaving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5384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latin typeface="Verdana"/>
                <a:cs typeface="Verdana"/>
              </a:rPr>
              <a:t>Cache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Memo</a:t>
            </a:r>
            <a:r>
              <a:rPr sz="3600" spc="-10" dirty="0">
                <a:latin typeface="Verdana"/>
                <a:cs typeface="Verdana"/>
              </a:rPr>
              <a:t>r</a:t>
            </a:r>
            <a:r>
              <a:rPr sz="3600" spc="-204" dirty="0"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094" y="2127249"/>
            <a:ext cx="8806180" cy="45707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Processor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faster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 the </a:t>
            </a:r>
            <a:r>
              <a:rPr sz="1800" spc="-5" dirty="0">
                <a:latin typeface="Times New Roman"/>
                <a:cs typeface="Times New Roman"/>
              </a:rPr>
              <a:t>main </a:t>
            </a:r>
            <a:r>
              <a:rPr sz="1800" spc="-20" dirty="0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120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processor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spend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much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waiting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while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instructions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fetched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142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Major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obstacle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towards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latin typeface="Times New Roman"/>
                <a:cs typeface="Times New Roman"/>
              </a:rPr>
              <a:t>Speed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beyond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certain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latin typeface="Times New Roman"/>
                <a:cs typeface="Times New Roman"/>
              </a:rPr>
              <a:t>Cache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memory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architectural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arrangement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appear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faster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processor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special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very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speed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Cache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used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increase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speed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processing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making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 program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CPU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rapid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rate.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Generally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compensate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speed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difference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main memory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speed</a:t>
            </a:r>
            <a:r>
              <a:rPr sz="1800" spc="-5" dirty="0">
                <a:latin typeface="Times New Roman"/>
                <a:cs typeface="Times New Roman"/>
              </a:rPr>
              <a:t> processor</a:t>
            </a:r>
            <a:r>
              <a:rPr sz="1800" dirty="0">
                <a:latin typeface="Times New Roman"/>
                <a:cs typeface="Times New Roman"/>
              </a:rPr>
              <a:t> logic.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imes New Roman"/>
                <a:cs typeface="Times New Roman"/>
              </a:rPr>
              <a:t>So, </a:t>
            </a:r>
            <a:r>
              <a:rPr sz="1800" dirty="0">
                <a:latin typeface="Times New Roman"/>
                <a:cs typeface="Times New Roman"/>
              </a:rPr>
              <a:t>the Cache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Processor.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53" y="3908297"/>
            <a:ext cx="9734550" cy="2854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close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logic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cycle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18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1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segments</a:t>
            </a:r>
            <a:r>
              <a:rPr sz="18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18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currently</a:t>
            </a:r>
            <a:r>
              <a:rPr sz="18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18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needed</a:t>
            </a:r>
            <a:r>
              <a:rPr sz="18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temporary</a:t>
            </a:r>
            <a:r>
              <a:rPr sz="18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frequently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needed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 calculation.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Sometimes</a:t>
            </a:r>
            <a:r>
              <a:rPr sz="1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found</a:t>
            </a:r>
            <a:r>
              <a:rPr sz="1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18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repeatedly,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8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frequently.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18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ones</a:t>
            </a:r>
            <a:r>
              <a:rPr sz="18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loop,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nested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loop</a:t>
            </a:r>
            <a:r>
              <a:rPr sz="18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few</a:t>
            </a:r>
            <a:r>
              <a:rPr sz="18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procedures/functions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calling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repeatedly.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“locality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reference”.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42098" y="3016218"/>
            <a:ext cx="3206115" cy="83820"/>
            <a:chOff x="4342098" y="3016218"/>
            <a:chExt cx="3206115" cy="83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2098" y="3016218"/>
              <a:ext cx="167195" cy="83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730" y="3016218"/>
              <a:ext cx="190055" cy="83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18659" y="3047999"/>
              <a:ext cx="702945" cy="1905"/>
            </a:xfrm>
            <a:custGeom>
              <a:avLst/>
              <a:gdLst/>
              <a:ahLst/>
              <a:cxnLst/>
              <a:rect l="l" t="t" r="r" b="b"/>
              <a:pathLst>
                <a:path w="702945" h="1905">
                  <a:moveTo>
                    <a:pt x="702563" y="0"/>
                  </a:moveTo>
                  <a:lnTo>
                    <a:pt x="0" y="1524"/>
                  </a:lnTo>
                </a:path>
              </a:pathLst>
            </a:custGeom>
            <a:ln w="26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846" y="3016218"/>
              <a:ext cx="167195" cy="83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0954" y="3016218"/>
              <a:ext cx="167195" cy="83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70547" y="3047999"/>
              <a:ext cx="702945" cy="1905"/>
            </a:xfrm>
            <a:custGeom>
              <a:avLst/>
              <a:gdLst/>
              <a:ahLst/>
              <a:cxnLst/>
              <a:rect l="l" t="t" r="r" b="b"/>
              <a:pathLst>
                <a:path w="702945" h="1905">
                  <a:moveTo>
                    <a:pt x="702563" y="0"/>
                  </a:moveTo>
                  <a:lnTo>
                    <a:pt x="0" y="1524"/>
                  </a:lnTo>
                </a:path>
              </a:pathLst>
            </a:custGeom>
            <a:ln w="26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07152" y="2615183"/>
            <a:ext cx="1076325" cy="866140"/>
          </a:xfrm>
          <a:prstGeom prst="rect">
            <a:avLst/>
          </a:prstGeom>
          <a:ln w="26987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59040" y="2257044"/>
            <a:ext cx="1239520" cy="1602105"/>
          </a:xfrm>
          <a:prstGeom prst="rect">
            <a:avLst/>
          </a:prstGeom>
          <a:ln w="269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/>
          </a:p>
          <a:p>
            <a:pPr marL="280670" marR="125095" indent="116839">
              <a:lnSpc>
                <a:spcPct val="71800"/>
              </a:lnSpc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Main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92195" y="2257044"/>
            <a:ext cx="1239520" cy="1602105"/>
          </a:xfrm>
          <a:prstGeom prst="rect">
            <a:avLst/>
          </a:prstGeom>
          <a:ln w="269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Processor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786633" y="2919222"/>
              <a:ext cx="1643380" cy="2667000"/>
            </a:xfrm>
            <a:custGeom>
              <a:avLst/>
              <a:gdLst/>
              <a:ahLst/>
              <a:cxnLst/>
              <a:rect l="l" t="t" r="r" b="b"/>
              <a:pathLst>
                <a:path w="1643379" h="2667000">
                  <a:moveTo>
                    <a:pt x="0" y="2667000"/>
                  </a:moveTo>
                  <a:lnTo>
                    <a:pt x="1642871" y="2667000"/>
                  </a:lnTo>
                  <a:lnTo>
                    <a:pt x="1642871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85872" y="2918460"/>
              <a:ext cx="1643380" cy="2667000"/>
            </a:xfrm>
            <a:custGeom>
              <a:avLst/>
              <a:gdLst/>
              <a:ahLst/>
              <a:cxnLst/>
              <a:rect l="l" t="t" r="r" b="b"/>
              <a:pathLst>
                <a:path w="1643379" h="2667000">
                  <a:moveTo>
                    <a:pt x="0" y="2667000"/>
                  </a:moveTo>
                  <a:lnTo>
                    <a:pt x="1642872" y="2667000"/>
                  </a:lnTo>
                  <a:lnTo>
                    <a:pt x="1642872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0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5938" y="4144517"/>
              <a:ext cx="2825750" cy="216535"/>
            </a:xfrm>
            <a:custGeom>
              <a:avLst/>
              <a:gdLst/>
              <a:ahLst/>
              <a:cxnLst/>
              <a:rect l="l" t="t" r="r" b="b"/>
              <a:pathLst>
                <a:path w="2825750" h="216535">
                  <a:moveTo>
                    <a:pt x="2659126" y="0"/>
                  </a:moveTo>
                  <a:lnTo>
                    <a:pt x="2659126" y="54736"/>
                  </a:lnTo>
                  <a:lnTo>
                    <a:pt x="186436" y="54736"/>
                  </a:lnTo>
                  <a:lnTo>
                    <a:pt x="186436" y="0"/>
                  </a:lnTo>
                  <a:lnTo>
                    <a:pt x="0" y="108203"/>
                  </a:lnTo>
                  <a:lnTo>
                    <a:pt x="186436" y="216407"/>
                  </a:lnTo>
                  <a:lnTo>
                    <a:pt x="186436" y="162940"/>
                  </a:lnTo>
                  <a:lnTo>
                    <a:pt x="2659126" y="162940"/>
                  </a:lnTo>
                  <a:lnTo>
                    <a:pt x="2659126" y="216407"/>
                  </a:lnTo>
                  <a:lnTo>
                    <a:pt x="2825495" y="108203"/>
                  </a:lnTo>
                  <a:lnTo>
                    <a:pt x="2659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5938" y="4144517"/>
              <a:ext cx="2825750" cy="216535"/>
            </a:xfrm>
            <a:custGeom>
              <a:avLst/>
              <a:gdLst/>
              <a:ahLst/>
              <a:cxnLst/>
              <a:rect l="l" t="t" r="r" b="b"/>
              <a:pathLst>
                <a:path w="2825750" h="216535">
                  <a:moveTo>
                    <a:pt x="186436" y="216407"/>
                  </a:moveTo>
                  <a:lnTo>
                    <a:pt x="186436" y="162940"/>
                  </a:lnTo>
                  <a:lnTo>
                    <a:pt x="2659126" y="162940"/>
                  </a:lnTo>
                  <a:lnTo>
                    <a:pt x="2659126" y="216407"/>
                  </a:lnTo>
                  <a:lnTo>
                    <a:pt x="2825495" y="108203"/>
                  </a:lnTo>
                  <a:lnTo>
                    <a:pt x="2659126" y="0"/>
                  </a:lnTo>
                  <a:lnTo>
                    <a:pt x="2659126" y="54736"/>
                  </a:lnTo>
                  <a:lnTo>
                    <a:pt x="186436" y="54736"/>
                  </a:lnTo>
                  <a:lnTo>
                    <a:pt x="186436" y="0"/>
                  </a:lnTo>
                  <a:lnTo>
                    <a:pt x="0" y="108203"/>
                  </a:lnTo>
                  <a:lnTo>
                    <a:pt x="186436" y="2164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5176" y="4143755"/>
              <a:ext cx="2825750" cy="216535"/>
            </a:xfrm>
            <a:custGeom>
              <a:avLst/>
              <a:gdLst/>
              <a:ahLst/>
              <a:cxnLst/>
              <a:rect l="l" t="t" r="r" b="b"/>
              <a:pathLst>
                <a:path w="2825750" h="216535">
                  <a:moveTo>
                    <a:pt x="186944" y="216408"/>
                  </a:moveTo>
                  <a:lnTo>
                    <a:pt x="186944" y="162306"/>
                  </a:lnTo>
                  <a:lnTo>
                    <a:pt x="2659253" y="162306"/>
                  </a:lnTo>
                  <a:lnTo>
                    <a:pt x="2659253" y="216408"/>
                  </a:lnTo>
                  <a:lnTo>
                    <a:pt x="2825496" y="108204"/>
                  </a:lnTo>
                  <a:lnTo>
                    <a:pt x="2659253" y="0"/>
                  </a:lnTo>
                  <a:lnTo>
                    <a:pt x="2659253" y="54102"/>
                  </a:lnTo>
                  <a:lnTo>
                    <a:pt x="186944" y="54102"/>
                  </a:lnTo>
                  <a:lnTo>
                    <a:pt x="186944" y="0"/>
                  </a:lnTo>
                  <a:lnTo>
                    <a:pt x="0" y="108204"/>
                  </a:lnTo>
                  <a:lnTo>
                    <a:pt x="186944" y="216408"/>
                  </a:lnTo>
                </a:path>
              </a:pathLst>
            </a:custGeom>
            <a:ln w="2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0964" y="4090415"/>
            <a:ext cx="934719" cy="304800"/>
          </a:xfrm>
          <a:prstGeom prst="rect">
            <a:avLst/>
          </a:prstGeom>
          <a:ln w="20637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latin typeface="Calibri"/>
                <a:cs typeface="Calibri"/>
              </a:rPr>
              <a:t>MDR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64698" y="3467290"/>
            <a:ext cx="2846705" cy="236220"/>
            <a:chOff x="4064698" y="3467290"/>
            <a:chExt cx="2846705" cy="236220"/>
          </a:xfrm>
        </p:grpSpPr>
        <p:sp>
          <p:nvSpPr>
            <p:cNvPr id="10" name="object 10"/>
            <p:cNvSpPr/>
            <p:nvPr/>
          </p:nvSpPr>
          <p:spPr>
            <a:xfrm>
              <a:off x="4075937" y="3478530"/>
              <a:ext cx="2825750" cy="215265"/>
            </a:xfrm>
            <a:custGeom>
              <a:avLst/>
              <a:gdLst/>
              <a:ahLst/>
              <a:cxnLst/>
              <a:rect l="l" t="t" r="r" b="b"/>
              <a:pathLst>
                <a:path w="2825750" h="215264">
                  <a:moveTo>
                    <a:pt x="2659126" y="0"/>
                  </a:moveTo>
                  <a:lnTo>
                    <a:pt x="2659126" y="53340"/>
                  </a:lnTo>
                  <a:lnTo>
                    <a:pt x="0" y="53340"/>
                  </a:lnTo>
                  <a:lnTo>
                    <a:pt x="0" y="161544"/>
                  </a:lnTo>
                  <a:lnTo>
                    <a:pt x="2659126" y="161544"/>
                  </a:lnTo>
                  <a:lnTo>
                    <a:pt x="2659126" y="214884"/>
                  </a:lnTo>
                  <a:lnTo>
                    <a:pt x="2825495" y="106807"/>
                  </a:lnTo>
                  <a:lnTo>
                    <a:pt x="2659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5937" y="3478530"/>
              <a:ext cx="2825750" cy="215265"/>
            </a:xfrm>
            <a:custGeom>
              <a:avLst/>
              <a:gdLst/>
              <a:ahLst/>
              <a:cxnLst/>
              <a:rect l="l" t="t" r="r" b="b"/>
              <a:pathLst>
                <a:path w="2825750" h="215264">
                  <a:moveTo>
                    <a:pt x="0" y="161544"/>
                  </a:moveTo>
                  <a:lnTo>
                    <a:pt x="2659126" y="161544"/>
                  </a:lnTo>
                  <a:lnTo>
                    <a:pt x="2659126" y="214884"/>
                  </a:lnTo>
                  <a:lnTo>
                    <a:pt x="2825495" y="106807"/>
                  </a:lnTo>
                  <a:lnTo>
                    <a:pt x="2659126" y="0"/>
                  </a:lnTo>
                  <a:lnTo>
                    <a:pt x="2659126" y="53340"/>
                  </a:lnTo>
                  <a:lnTo>
                    <a:pt x="0" y="53340"/>
                  </a:lnTo>
                  <a:lnTo>
                    <a:pt x="0" y="16154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5175" y="3477768"/>
              <a:ext cx="2825750" cy="215265"/>
            </a:xfrm>
            <a:custGeom>
              <a:avLst/>
              <a:gdLst/>
              <a:ahLst/>
              <a:cxnLst/>
              <a:rect l="l" t="t" r="r" b="b"/>
              <a:pathLst>
                <a:path w="2825750" h="215264">
                  <a:moveTo>
                    <a:pt x="0" y="161163"/>
                  </a:moveTo>
                  <a:lnTo>
                    <a:pt x="2659253" y="161163"/>
                  </a:lnTo>
                  <a:lnTo>
                    <a:pt x="2659253" y="214884"/>
                  </a:lnTo>
                  <a:lnTo>
                    <a:pt x="2825496" y="107442"/>
                  </a:lnTo>
                  <a:lnTo>
                    <a:pt x="2659253" y="0"/>
                  </a:lnTo>
                  <a:lnTo>
                    <a:pt x="2659253" y="53721"/>
                  </a:lnTo>
                  <a:lnTo>
                    <a:pt x="0" y="53721"/>
                  </a:lnTo>
                </a:path>
              </a:pathLst>
            </a:custGeom>
            <a:ln w="2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40964" y="3441191"/>
            <a:ext cx="934719" cy="306705"/>
          </a:xfrm>
          <a:prstGeom prst="rect">
            <a:avLst/>
          </a:prstGeom>
          <a:ln w="20637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95"/>
              </a:spcBef>
            </a:pPr>
            <a:r>
              <a:rPr sz="1500" dirty="0">
                <a:latin typeface="Calibri"/>
                <a:cs typeface="Calibri"/>
              </a:rPr>
              <a:t>MAR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00671" y="2918460"/>
            <a:ext cx="2057400" cy="2667000"/>
          </a:xfrm>
          <a:custGeom>
            <a:avLst/>
            <a:gdLst/>
            <a:ahLst/>
            <a:cxnLst/>
            <a:rect l="l" t="t" r="r" b="b"/>
            <a:pathLst>
              <a:path w="2057400" h="2667000">
                <a:moveTo>
                  <a:pt x="0" y="2667000"/>
                </a:moveTo>
                <a:lnTo>
                  <a:pt x="2057400" y="2667000"/>
                </a:lnTo>
                <a:lnTo>
                  <a:pt x="20574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26811" y="3092958"/>
            <a:ext cx="942975" cy="3981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indent="269240">
              <a:lnSpc>
                <a:spcPct val="63100"/>
              </a:lnSpc>
              <a:spcBef>
                <a:spcPts val="765"/>
              </a:spcBef>
            </a:pPr>
            <a:r>
              <a:rPr sz="1500" i="1" spc="-10" dirty="0">
                <a:latin typeface="Calibri"/>
                <a:cs typeface="Calibri"/>
              </a:rPr>
              <a:t>k</a:t>
            </a:r>
            <a:r>
              <a:rPr sz="1500" spc="-10" dirty="0">
                <a:latin typeface="Calibri"/>
                <a:cs typeface="Calibri"/>
              </a:rPr>
              <a:t>-bit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1526" y="3742435"/>
            <a:ext cx="683260" cy="4159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124460">
              <a:lnSpc>
                <a:spcPct val="70700"/>
              </a:lnSpc>
              <a:spcBef>
                <a:spcPts val="625"/>
              </a:spcBef>
            </a:pPr>
            <a:r>
              <a:rPr sz="1500" i="1" spc="5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-bit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1195" y="3020695"/>
            <a:ext cx="791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Processor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96378" y="2967354"/>
            <a:ext cx="704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Memo</a:t>
            </a:r>
            <a:r>
              <a:rPr sz="1500" b="1" spc="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5860" y="3993642"/>
            <a:ext cx="1803400" cy="8312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00" marR="43180" indent="-438150">
              <a:lnSpc>
                <a:spcPct val="71300"/>
              </a:lnSpc>
              <a:spcBef>
                <a:spcPts val="615"/>
              </a:spcBef>
            </a:pPr>
            <a:r>
              <a:rPr sz="1500" dirty="0">
                <a:latin typeface="Calibri"/>
                <a:cs typeface="Calibri"/>
              </a:rPr>
              <a:t>Up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800" i="1" baseline="25462" dirty="0">
                <a:latin typeface="Calibri"/>
                <a:cs typeface="Calibri"/>
              </a:rPr>
              <a:t>k</a:t>
            </a:r>
            <a:r>
              <a:rPr sz="1800" i="1" spc="-195" baseline="25462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essa</a:t>
            </a:r>
            <a:r>
              <a:rPr sz="1500" spc="5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le  </a:t>
            </a:r>
            <a:r>
              <a:rPr sz="1500" spc="-5" dirty="0">
                <a:latin typeface="Calibri"/>
                <a:cs typeface="Calibri"/>
              </a:rPr>
              <a:t>locations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1316990" algn="l"/>
              </a:tabLst>
            </a:pPr>
            <a:r>
              <a:rPr sz="1500" spc="-25" dirty="0">
                <a:latin typeface="Calibri"/>
                <a:cs typeface="Calibri"/>
              </a:rPr>
              <a:t>Word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length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	</a:t>
            </a:r>
            <a:r>
              <a:rPr sz="1500" i="1" dirty="0">
                <a:latin typeface="Calibri"/>
                <a:cs typeface="Calibri"/>
              </a:rPr>
              <a:t>n</a:t>
            </a:r>
            <a:r>
              <a:rPr sz="1500" i="1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5473" y="4985130"/>
            <a:ext cx="1383030" cy="48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Co</a:t>
            </a:r>
            <a:r>
              <a:rPr sz="15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trol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dirty="0">
                <a:latin typeface="Calibri"/>
                <a:cs typeface="Calibri"/>
              </a:rPr>
              <a:t>( </a:t>
            </a:r>
            <a:r>
              <a:rPr sz="1500" spc="-150" dirty="0">
                <a:latin typeface="Calibri"/>
                <a:cs typeface="Calibri"/>
              </a:rPr>
              <a:t> </a:t>
            </a:r>
            <a:r>
              <a:rPr sz="2250" baseline="5555" dirty="0">
                <a:latin typeface="Calibri"/>
                <a:cs typeface="Calibri"/>
              </a:rPr>
              <a:t>R</a:t>
            </a:r>
            <a:r>
              <a:rPr sz="2250" spc="232" baseline="5555" dirty="0">
                <a:latin typeface="Calibri"/>
                <a:cs typeface="Calibri"/>
              </a:rPr>
              <a:t> </a:t>
            </a:r>
            <a:r>
              <a:rPr sz="2250" spc="112" baseline="5555" dirty="0">
                <a:latin typeface="Calibri"/>
                <a:cs typeface="Calibri"/>
              </a:rPr>
              <a:t>/</a:t>
            </a:r>
            <a:r>
              <a:rPr sz="2250" spc="-682" baseline="555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20" dirty="0">
                <a:latin typeface="Calibri"/>
                <a:cs typeface="Calibri"/>
              </a:rPr>
              <a:t>F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5" dirty="0">
                <a:latin typeface="Calibri"/>
                <a:cs typeface="Calibri"/>
              </a:rPr>
              <a:t>.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9505" y="4787646"/>
            <a:ext cx="2475230" cy="120650"/>
          </a:xfrm>
          <a:custGeom>
            <a:avLst/>
            <a:gdLst/>
            <a:ahLst/>
            <a:cxnLst/>
            <a:rect l="l" t="t" r="r" b="b"/>
            <a:pathLst>
              <a:path w="2475229" h="120650">
                <a:moveTo>
                  <a:pt x="0" y="120395"/>
                </a:moveTo>
                <a:lnTo>
                  <a:pt x="2474976" y="120395"/>
                </a:lnTo>
                <a:lnTo>
                  <a:pt x="2474976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097404"/>
            <a:ext cx="9671050" cy="35310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Locality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reference.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Temporal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locality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reference: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referenced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likely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again in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near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future.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Data/instruction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brought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 cache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expecting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Spatial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locality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reference: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100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locations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near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last access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likely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accessed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near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future.</a:t>
            </a:r>
            <a:endParaRPr sz="1800">
              <a:latin typeface="Times New Roman"/>
              <a:cs typeface="Times New Roman"/>
            </a:endParaRPr>
          </a:p>
          <a:p>
            <a:pPr marL="743585" marR="5080" indent="-27432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Instructions/data</a:t>
            </a:r>
            <a:r>
              <a:rPr sz="18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addresses</a:t>
            </a:r>
            <a:r>
              <a:rPr sz="1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close</a:t>
            </a:r>
            <a:r>
              <a:rPr sz="18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recently</a:t>
            </a:r>
            <a:r>
              <a:rPr sz="1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instruction/data</a:t>
            </a:r>
            <a:r>
              <a:rPr sz="1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likely</a:t>
            </a:r>
            <a:r>
              <a:rPr sz="1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executed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soon.</a:t>
            </a:r>
            <a:endParaRPr sz="1800">
              <a:latin typeface="Times New Roman"/>
              <a:cs typeface="Times New Roman"/>
            </a:endParaRPr>
          </a:p>
          <a:p>
            <a:pPr marL="355600" marR="95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3628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latin typeface="Verdana"/>
                <a:cs typeface="Verdana"/>
              </a:rPr>
              <a:t>Levels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254" dirty="0">
                <a:latin typeface="Verdana"/>
                <a:cs typeface="Verdana"/>
              </a:rPr>
              <a:t>Cache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33676"/>
            <a:ext cx="4452620" cy="44056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4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basic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very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effectively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introduce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separate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Cache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ts val="2160"/>
              </a:lnSpc>
              <a:spcBef>
                <a:spcPts val="103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called as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Split Cache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Level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97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Today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 memory systems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complicated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additional</a:t>
            </a:r>
            <a:r>
              <a:rPr sz="20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Level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2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reside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instruction 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cache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fact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cache,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is,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Level 3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 in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sophisticated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3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unified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Cache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464" y="2441448"/>
            <a:ext cx="5038344" cy="41269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798826" y="2439161"/>
              <a:ext cx="7660005" cy="3481070"/>
            </a:xfrm>
            <a:custGeom>
              <a:avLst/>
              <a:gdLst/>
              <a:ahLst/>
              <a:cxnLst/>
              <a:rect l="l" t="t" r="r" b="b"/>
              <a:pathLst>
                <a:path w="7660005" h="3481070">
                  <a:moveTo>
                    <a:pt x="7659624" y="0"/>
                  </a:moveTo>
                  <a:lnTo>
                    <a:pt x="0" y="0"/>
                  </a:lnTo>
                  <a:lnTo>
                    <a:pt x="0" y="3480816"/>
                  </a:lnTo>
                  <a:lnTo>
                    <a:pt x="7659624" y="3480816"/>
                  </a:lnTo>
                  <a:lnTo>
                    <a:pt x="76596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98826" y="2439161"/>
              <a:ext cx="7660005" cy="3481070"/>
            </a:xfrm>
            <a:custGeom>
              <a:avLst/>
              <a:gdLst/>
              <a:ahLst/>
              <a:cxnLst/>
              <a:rect l="l" t="t" r="r" b="b"/>
              <a:pathLst>
                <a:path w="7660005" h="3481070">
                  <a:moveTo>
                    <a:pt x="0" y="3480816"/>
                  </a:moveTo>
                  <a:lnTo>
                    <a:pt x="7659624" y="3480816"/>
                  </a:lnTo>
                  <a:lnTo>
                    <a:pt x="7659624" y="0"/>
                  </a:lnTo>
                  <a:lnTo>
                    <a:pt x="0" y="0"/>
                  </a:lnTo>
                  <a:lnTo>
                    <a:pt x="0" y="3480816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4085" y="2836926"/>
              <a:ext cx="3919854" cy="1892935"/>
            </a:xfrm>
            <a:custGeom>
              <a:avLst/>
              <a:gdLst/>
              <a:ahLst/>
              <a:cxnLst/>
              <a:rect l="l" t="t" r="r" b="b"/>
              <a:pathLst>
                <a:path w="3919854" h="1892935">
                  <a:moveTo>
                    <a:pt x="3604260" y="0"/>
                  </a:moveTo>
                  <a:lnTo>
                    <a:pt x="315467" y="0"/>
                  </a:lnTo>
                  <a:lnTo>
                    <a:pt x="268846" y="3420"/>
                  </a:lnTo>
                  <a:lnTo>
                    <a:pt x="224350" y="13355"/>
                  </a:lnTo>
                  <a:lnTo>
                    <a:pt x="182467" y="29317"/>
                  </a:lnTo>
                  <a:lnTo>
                    <a:pt x="143685" y="50819"/>
                  </a:lnTo>
                  <a:lnTo>
                    <a:pt x="108491" y="77373"/>
                  </a:lnTo>
                  <a:lnTo>
                    <a:pt x="77373" y="108491"/>
                  </a:lnTo>
                  <a:lnTo>
                    <a:pt x="50819" y="143685"/>
                  </a:lnTo>
                  <a:lnTo>
                    <a:pt x="29317" y="182467"/>
                  </a:lnTo>
                  <a:lnTo>
                    <a:pt x="13355" y="224350"/>
                  </a:lnTo>
                  <a:lnTo>
                    <a:pt x="3420" y="268846"/>
                  </a:lnTo>
                  <a:lnTo>
                    <a:pt x="0" y="315468"/>
                  </a:lnTo>
                  <a:lnTo>
                    <a:pt x="0" y="1577340"/>
                  </a:lnTo>
                  <a:lnTo>
                    <a:pt x="3420" y="1623961"/>
                  </a:lnTo>
                  <a:lnTo>
                    <a:pt x="13355" y="1668457"/>
                  </a:lnTo>
                  <a:lnTo>
                    <a:pt x="29317" y="1710340"/>
                  </a:lnTo>
                  <a:lnTo>
                    <a:pt x="50819" y="1749122"/>
                  </a:lnTo>
                  <a:lnTo>
                    <a:pt x="77373" y="1784316"/>
                  </a:lnTo>
                  <a:lnTo>
                    <a:pt x="108491" y="1815434"/>
                  </a:lnTo>
                  <a:lnTo>
                    <a:pt x="143685" y="1841988"/>
                  </a:lnTo>
                  <a:lnTo>
                    <a:pt x="182467" y="1863490"/>
                  </a:lnTo>
                  <a:lnTo>
                    <a:pt x="224350" y="1879452"/>
                  </a:lnTo>
                  <a:lnTo>
                    <a:pt x="268846" y="1889387"/>
                  </a:lnTo>
                  <a:lnTo>
                    <a:pt x="315467" y="1892808"/>
                  </a:lnTo>
                  <a:lnTo>
                    <a:pt x="3604260" y="1892808"/>
                  </a:lnTo>
                  <a:lnTo>
                    <a:pt x="3650881" y="1889387"/>
                  </a:lnTo>
                  <a:lnTo>
                    <a:pt x="3695377" y="1879452"/>
                  </a:lnTo>
                  <a:lnTo>
                    <a:pt x="3737260" y="1863490"/>
                  </a:lnTo>
                  <a:lnTo>
                    <a:pt x="3776042" y="1841988"/>
                  </a:lnTo>
                  <a:lnTo>
                    <a:pt x="3811236" y="1815434"/>
                  </a:lnTo>
                  <a:lnTo>
                    <a:pt x="3842354" y="1784316"/>
                  </a:lnTo>
                  <a:lnTo>
                    <a:pt x="3868908" y="1749122"/>
                  </a:lnTo>
                  <a:lnTo>
                    <a:pt x="3890410" y="1710340"/>
                  </a:lnTo>
                  <a:lnTo>
                    <a:pt x="3906372" y="1668457"/>
                  </a:lnTo>
                  <a:lnTo>
                    <a:pt x="3916307" y="1623961"/>
                  </a:lnTo>
                  <a:lnTo>
                    <a:pt x="3919728" y="1577340"/>
                  </a:lnTo>
                  <a:lnTo>
                    <a:pt x="3919728" y="315468"/>
                  </a:lnTo>
                  <a:lnTo>
                    <a:pt x="3916307" y="268846"/>
                  </a:lnTo>
                  <a:lnTo>
                    <a:pt x="3906372" y="224350"/>
                  </a:lnTo>
                  <a:lnTo>
                    <a:pt x="3890410" y="182467"/>
                  </a:lnTo>
                  <a:lnTo>
                    <a:pt x="3868908" y="143685"/>
                  </a:lnTo>
                  <a:lnTo>
                    <a:pt x="3842354" y="108491"/>
                  </a:lnTo>
                  <a:lnTo>
                    <a:pt x="3811236" y="77373"/>
                  </a:lnTo>
                  <a:lnTo>
                    <a:pt x="3776042" y="50819"/>
                  </a:lnTo>
                  <a:lnTo>
                    <a:pt x="3737260" y="29317"/>
                  </a:lnTo>
                  <a:lnTo>
                    <a:pt x="3695377" y="13355"/>
                  </a:lnTo>
                  <a:lnTo>
                    <a:pt x="3650881" y="342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4085" y="2836926"/>
              <a:ext cx="3919854" cy="1892935"/>
            </a:xfrm>
            <a:custGeom>
              <a:avLst/>
              <a:gdLst/>
              <a:ahLst/>
              <a:cxnLst/>
              <a:rect l="l" t="t" r="r" b="b"/>
              <a:pathLst>
                <a:path w="3919854" h="1892935">
                  <a:moveTo>
                    <a:pt x="0" y="315468"/>
                  </a:moveTo>
                  <a:lnTo>
                    <a:pt x="3420" y="268846"/>
                  </a:lnTo>
                  <a:lnTo>
                    <a:pt x="13355" y="224350"/>
                  </a:lnTo>
                  <a:lnTo>
                    <a:pt x="29317" y="182467"/>
                  </a:lnTo>
                  <a:lnTo>
                    <a:pt x="50819" y="143685"/>
                  </a:lnTo>
                  <a:lnTo>
                    <a:pt x="77373" y="108491"/>
                  </a:lnTo>
                  <a:lnTo>
                    <a:pt x="108491" y="77373"/>
                  </a:lnTo>
                  <a:lnTo>
                    <a:pt x="143685" y="50819"/>
                  </a:lnTo>
                  <a:lnTo>
                    <a:pt x="182467" y="29317"/>
                  </a:lnTo>
                  <a:lnTo>
                    <a:pt x="224350" y="13355"/>
                  </a:lnTo>
                  <a:lnTo>
                    <a:pt x="268846" y="3420"/>
                  </a:lnTo>
                  <a:lnTo>
                    <a:pt x="315467" y="0"/>
                  </a:lnTo>
                  <a:lnTo>
                    <a:pt x="3604260" y="0"/>
                  </a:lnTo>
                  <a:lnTo>
                    <a:pt x="3650881" y="3420"/>
                  </a:lnTo>
                  <a:lnTo>
                    <a:pt x="3695377" y="13355"/>
                  </a:lnTo>
                  <a:lnTo>
                    <a:pt x="3737260" y="29317"/>
                  </a:lnTo>
                  <a:lnTo>
                    <a:pt x="3776042" y="50819"/>
                  </a:lnTo>
                  <a:lnTo>
                    <a:pt x="3811236" y="77373"/>
                  </a:lnTo>
                  <a:lnTo>
                    <a:pt x="3842354" y="108491"/>
                  </a:lnTo>
                  <a:lnTo>
                    <a:pt x="3868908" y="143685"/>
                  </a:lnTo>
                  <a:lnTo>
                    <a:pt x="3890410" y="182467"/>
                  </a:lnTo>
                  <a:lnTo>
                    <a:pt x="3906372" y="224350"/>
                  </a:lnTo>
                  <a:lnTo>
                    <a:pt x="3916307" y="268846"/>
                  </a:lnTo>
                  <a:lnTo>
                    <a:pt x="3919728" y="315468"/>
                  </a:lnTo>
                  <a:lnTo>
                    <a:pt x="3919728" y="1577340"/>
                  </a:lnTo>
                  <a:lnTo>
                    <a:pt x="3916307" y="1623961"/>
                  </a:lnTo>
                  <a:lnTo>
                    <a:pt x="3906372" y="1668457"/>
                  </a:lnTo>
                  <a:lnTo>
                    <a:pt x="3890410" y="1710340"/>
                  </a:lnTo>
                  <a:lnTo>
                    <a:pt x="3868908" y="1749122"/>
                  </a:lnTo>
                  <a:lnTo>
                    <a:pt x="3842354" y="1784316"/>
                  </a:lnTo>
                  <a:lnTo>
                    <a:pt x="3811236" y="1815434"/>
                  </a:lnTo>
                  <a:lnTo>
                    <a:pt x="3776042" y="1841988"/>
                  </a:lnTo>
                  <a:lnTo>
                    <a:pt x="3737260" y="1863490"/>
                  </a:lnTo>
                  <a:lnTo>
                    <a:pt x="3695377" y="1879452"/>
                  </a:lnTo>
                  <a:lnTo>
                    <a:pt x="3650881" y="1889387"/>
                  </a:lnTo>
                  <a:lnTo>
                    <a:pt x="3604260" y="1892808"/>
                  </a:lnTo>
                  <a:lnTo>
                    <a:pt x="315467" y="1892808"/>
                  </a:lnTo>
                  <a:lnTo>
                    <a:pt x="268846" y="1889387"/>
                  </a:lnTo>
                  <a:lnTo>
                    <a:pt x="224350" y="1879452"/>
                  </a:lnTo>
                  <a:lnTo>
                    <a:pt x="182467" y="1863490"/>
                  </a:lnTo>
                  <a:lnTo>
                    <a:pt x="143685" y="1841988"/>
                  </a:lnTo>
                  <a:lnTo>
                    <a:pt x="108491" y="1815434"/>
                  </a:lnTo>
                  <a:lnTo>
                    <a:pt x="77373" y="1784316"/>
                  </a:lnTo>
                  <a:lnTo>
                    <a:pt x="50819" y="1749122"/>
                  </a:lnTo>
                  <a:lnTo>
                    <a:pt x="29317" y="1710340"/>
                  </a:lnTo>
                  <a:lnTo>
                    <a:pt x="13355" y="1668457"/>
                  </a:lnTo>
                  <a:lnTo>
                    <a:pt x="3420" y="1623961"/>
                  </a:lnTo>
                  <a:lnTo>
                    <a:pt x="0" y="1577340"/>
                  </a:lnTo>
                  <a:lnTo>
                    <a:pt x="0" y="315468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8697" y="3169157"/>
              <a:ext cx="1633855" cy="1260475"/>
            </a:xfrm>
            <a:custGeom>
              <a:avLst/>
              <a:gdLst/>
              <a:ahLst/>
              <a:cxnLst/>
              <a:rect l="l" t="t" r="r" b="b"/>
              <a:pathLst>
                <a:path w="1633854" h="1260475">
                  <a:moveTo>
                    <a:pt x="1423669" y="0"/>
                  </a:moveTo>
                  <a:lnTo>
                    <a:pt x="210057" y="0"/>
                  </a:lnTo>
                  <a:lnTo>
                    <a:pt x="161912" y="5550"/>
                  </a:lnTo>
                  <a:lnTo>
                    <a:pt x="117706" y="21361"/>
                  </a:lnTo>
                  <a:lnTo>
                    <a:pt x="78702" y="46166"/>
                  </a:lnTo>
                  <a:lnTo>
                    <a:pt x="46166" y="78702"/>
                  </a:lnTo>
                  <a:lnTo>
                    <a:pt x="21361" y="117706"/>
                  </a:lnTo>
                  <a:lnTo>
                    <a:pt x="5550" y="161912"/>
                  </a:lnTo>
                  <a:lnTo>
                    <a:pt x="0" y="210057"/>
                  </a:lnTo>
                  <a:lnTo>
                    <a:pt x="0" y="1050289"/>
                  </a:lnTo>
                  <a:lnTo>
                    <a:pt x="5550" y="1098435"/>
                  </a:lnTo>
                  <a:lnTo>
                    <a:pt x="21361" y="1142641"/>
                  </a:lnTo>
                  <a:lnTo>
                    <a:pt x="46166" y="1181645"/>
                  </a:lnTo>
                  <a:lnTo>
                    <a:pt x="78702" y="1214181"/>
                  </a:lnTo>
                  <a:lnTo>
                    <a:pt x="117706" y="1238986"/>
                  </a:lnTo>
                  <a:lnTo>
                    <a:pt x="161912" y="1254797"/>
                  </a:lnTo>
                  <a:lnTo>
                    <a:pt x="210057" y="1260347"/>
                  </a:lnTo>
                  <a:lnTo>
                    <a:pt x="1423669" y="1260347"/>
                  </a:lnTo>
                  <a:lnTo>
                    <a:pt x="1471815" y="1254797"/>
                  </a:lnTo>
                  <a:lnTo>
                    <a:pt x="1516021" y="1238986"/>
                  </a:lnTo>
                  <a:lnTo>
                    <a:pt x="1555025" y="1214181"/>
                  </a:lnTo>
                  <a:lnTo>
                    <a:pt x="1587561" y="1181645"/>
                  </a:lnTo>
                  <a:lnTo>
                    <a:pt x="1612366" y="1142641"/>
                  </a:lnTo>
                  <a:lnTo>
                    <a:pt x="1628177" y="1098435"/>
                  </a:lnTo>
                  <a:lnTo>
                    <a:pt x="1633727" y="1050289"/>
                  </a:lnTo>
                  <a:lnTo>
                    <a:pt x="1633727" y="210057"/>
                  </a:lnTo>
                  <a:lnTo>
                    <a:pt x="1628177" y="161912"/>
                  </a:lnTo>
                  <a:lnTo>
                    <a:pt x="1612366" y="117706"/>
                  </a:lnTo>
                  <a:lnTo>
                    <a:pt x="1587561" y="78702"/>
                  </a:lnTo>
                  <a:lnTo>
                    <a:pt x="1555025" y="46166"/>
                  </a:lnTo>
                  <a:lnTo>
                    <a:pt x="1516021" y="21361"/>
                  </a:lnTo>
                  <a:lnTo>
                    <a:pt x="1471815" y="5550"/>
                  </a:lnTo>
                  <a:lnTo>
                    <a:pt x="142366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98697" y="3169157"/>
              <a:ext cx="1633855" cy="1260475"/>
            </a:xfrm>
            <a:custGeom>
              <a:avLst/>
              <a:gdLst/>
              <a:ahLst/>
              <a:cxnLst/>
              <a:rect l="l" t="t" r="r" b="b"/>
              <a:pathLst>
                <a:path w="1633854" h="1260475">
                  <a:moveTo>
                    <a:pt x="0" y="210057"/>
                  </a:moveTo>
                  <a:lnTo>
                    <a:pt x="5550" y="161912"/>
                  </a:lnTo>
                  <a:lnTo>
                    <a:pt x="21361" y="117706"/>
                  </a:lnTo>
                  <a:lnTo>
                    <a:pt x="46166" y="78702"/>
                  </a:lnTo>
                  <a:lnTo>
                    <a:pt x="78702" y="46166"/>
                  </a:lnTo>
                  <a:lnTo>
                    <a:pt x="117706" y="21361"/>
                  </a:lnTo>
                  <a:lnTo>
                    <a:pt x="161912" y="5550"/>
                  </a:lnTo>
                  <a:lnTo>
                    <a:pt x="210057" y="0"/>
                  </a:lnTo>
                  <a:lnTo>
                    <a:pt x="1423669" y="0"/>
                  </a:lnTo>
                  <a:lnTo>
                    <a:pt x="1471815" y="5550"/>
                  </a:lnTo>
                  <a:lnTo>
                    <a:pt x="1516021" y="21361"/>
                  </a:lnTo>
                  <a:lnTo>
                    <a:pt x="1555025" y="46166"/>
                  </a:lnTo>
                  <a:lnTo>
                    <a:pt x="1587561" y="78702"/>
                  </a:lnTo>
                  <a:lnTo>
                    <a:pt x="1612366" y="117706"/>
                  </a:lnTo>
                  <a:lnTo>
                    <a:pt x="1628177" y="161912"/>
                  </a:lnTo>
                  <a:lnTo>
                    <a:pt x="1633727" y="210057"/>
                  </a:lnTo>
                  <a:lnTo>
                    <a:pt x="1633727" y="1050289"/>
                  </a:lnTo>
                  <a:lnTo>
                    <a:pt x="1628177" y="1098435"/>
                  </a:lnTo>
                  <a:lnTo>
                    <a:pt x="1612366" y="1142641"/>
                  </a:lnTo>
                  <a:lnTo>
                    <a:pt x="1587561" y="1181645"/>
                  </a:lnTo>
                  <a:lnTo>
                    <a:pt x="1555025" y="1214181"/>
                  </a:lnTo>
                  <a:lnTo>
                    <a:pt x="1516021" y="1238986"/>
                  </a:lnTo>
                  <a:lnTo>
                    <a:pt x="1471815" y="1254797"/>
                  </a:lnTo>
                  <a:lnTo>
                    <a:pt x="1423669" y="1260347"/>
                  </a:lnTo>
                  <a:lnTo>
                    <a:pt x="210057" y="1260347"/>
                  </a:lnTo>
                  <a:lnTo>
                    <a:pt x="161912" y="1254797"/>
                  </a:lnTo>
                  <a:lnTo>
                    <a:pt x="117706" y="1238986"/>
                  </a:lnTo>
                  <a:lnTo>
                    <a:pt x="78702" y="1214181"/>
                  </a:lnTo>
                  <a:lnTo>
                    <a:pt x="46166" y="1181645"/>
                  </a:lnTo>
                  <a:lnTo>
                    <a:pt x="21361" y="1142641"/>
                  </a:lnTo>
                  <a:lnTo>
                    <a:pt x="5550" y="1098435"/>
                  </a:lnTo>
                  <a:lnTo>
                    <a:pt x="0" y="1050289"/>
                  </a:lnTo>
                  <a:lnTo>
                    <a:pt x="0" y="210057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176" y="4910328"/>
              <a:ext cx="1653539" cy="7254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97602" y="3457194"/>
              <a:ext cx="1446530" cy="631190"/>
            </a:xfrm>
            <a:custGeom>
              <a:avLst/>
              <a:gdLst/>
              <a:ahLst/>
              <a:cxnLst/>
              <a:rect l="l" t="t" r="r" b="b"/>
              <a:pathLst>
                <a:path w="1446529" h="631189">
                  <a:moveTo>
                    <a:pt x="1341120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6" y="630935"/>
                  </a:lnTo>
                  <a:lnTo>
                    <a:pt x="1341120" y="630935"/>
                  </a:lnTo>
                  <a:lnTo>
                    <a:pt x="1382035" y="622667"/>
                  </a:lnTo>
                  <a:lnTo>
                    <a:pt x="1415462" y="600122"/>
                  </a:lnTo>
                  <a:lnTo>
                    <a:pt x="1438007" y="566695"/>
                  </a:lnTo>
                  <a:lnTo>
                    <a:pt x="1446276" y="525779"/>
                  </a:lnTo>
                  <a:lnTo>
                    <a:pt x="1446276" y="105155"/>
                  </a:lnTo>
                  <a:lnTo>
                    <a:pt x="1438007" y="64240"/>
                  </a:lnTo>
                  <a:lnTo>
                    <a:pt x="1415462" y="30813"/>
                  </a:lnTo>
                  <a:lnTo>
                    <a:pt x="1382035" y="8268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7602" y="3457194"/>
              <a:ext cx="1446530" cy="631190"/>
            </a:xfrm>
            <a:custGeom>
              <a:avLst/>
              <a:gdLst/>
              <a:ahLst/>
              <a:cxnLst/>
              <a:rect l="l" t="t" r="r" b="b"/>
              <a:pathLst>
                <a:path w="1446529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1341120" y="0"/>
                  </a:lnTo>
                  <a:lnTo>
                    <a:pt x="1382035" y="8268"/>
                  </a:lnTo>
                  <a:lnTo>
                    <a:pt x="1415462" y="30813"/>
                  </a:lnTo>
                  <a:lnTo>
                    <a:pt x="1438007" y="64240"/>
                  </a:lnTo>
                  <a:lnTo>
                    <a:pt x="1446276" y="105155"/>
                  </a:lnTo>
                  <a:lnTo>
                    <a:pt x="1446276" y="525779"/>
                  </a:lnTo>
                  <a:lnTo>
                    <a:pt x="1438007" y="566695"/>
                  </a:lnTo>
                  <a:lnTo>
                    <a:pt x="1415462" y="600122"/>
                  </a:lnTo>
                  <a:lnTo>
                    <a:pt x="1382035" y="622667"/>
                  </a:lnTo>
                  <a:lnTo>
                    <a:pt x="1341120" y="630935"/>
                  </a:lnTo>
                  <a:lnTo>
                    <a:pt x="105156" y="630935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5378" y="3861053"/>
              <a:ext cx="681355" cy="405765"/>
            </a:xfrm>
            <a:custGeom>
              <a:avLst/>
              <a:gdLst/>
              <a:ahLst/>
              <a:cxnLst/>
              <a:rect l="l" t="t" r="r" b="b"/>
              <a:pathLst>
                <a:path w="681354" h="405764">
                  <a:moveTo>
                    <a:pt x="613663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3" y="405384"/>
                  </a:lnTo>
                  <a:lnTo>
                    <a:pt x="613663" y="405384"/>
                  </a:lnTo>
                  <a:lnTo>
                    <a:pt x="639972" y="400077"/>
                  </a:lnTo>
                  <a:lnTo>
                    <a:pt x="661447" y="385603"/>
                  </a:lnTo>
                  <a:lnTo>
                    <a:pt x="675921" y="364128"/>
                  </a:lnTo>
                  <a:lnTo>
                    <a:pt x="681227" y="337820"/>
                  </a:lnTo>
                  <a:lnTo>
                    <a:pt x="681227" y="67564"/>
                  </a:lnTo>
                  <a:lnTo>
                    <a:pt x="675921" y="41255"/>
                  </a:lnTo>
                  <a:lnTo>
                    <a:pt x="661447" y="19780"/>
                  </a:lnTo>
                  <a:lnTo>
                    <a:pt x="639972" y="5306"/>
                  </a:lnTo>
                  <a:lnTo>
                    <a:pt x="613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5378" y="3861053"/>
              <a:ext cx="681355" cy="405765"/>
            </a:xfrm>
            <a:custGeom>
              <a:avLst/>
              <a:gdLst/>
              <a:ahLst/>
              <a:cxnLst/>
              <a:rect l="l" t="t" r="r" b="b"/>
              <a:pathLst>
                <a:path w="681354" h="405764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613663" y="0"/>
                  </a:lnTo>
                  <a:lnTo>
                    <a:pt x="639972" y="5306"/>
                  </a:lnTo>
                  <a:lnTo>
                    <a:pt x="661447" y="19780"/>
                  </a:lnTo>
                  <a:lnTo>
                    <a:pt x="675921" y="41255"/>
                  </a:lnTo>
                  <a:lnTo>
                    <a:pt x="681227" y="67564"/>
                  </a:lnTo>
                  <a:lnTo>
                    <a:pt x="681227" y="337820"/>
                  </a:lnTo>
                  <a:lnTo>
                    <a:pt x="675921" y="364128"/>
                  </a:lnTo>
                  <a:lnTo>
                    <a:pt x="661447" y="385603"/>
                  </a:lnTo>
                  <a:lnTo>
                    <a:pt x="639972" y="400077"/>
                  </a:lnTo>
                  <a:lnTo>
                    <a:pt x="613663" y="405384"/>
                  </a:lnTo>
                  <a:lnTo>
                    <a:pt x="67563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5545" y="4891278"/>
              <a:ext cx="1633855" cy="745490"/>
            </a:xfrm>
            <a:custGeom>
              <a:avLst/>
              <a:gdLst/>
              <a:ahLst/>
              <a:cxnLst/>
              <a:rect l="l" t="t" r="r" b="b"/>
              <a:pathLst>
                <a:path w="1633854" h="745489">
                  <a:moveTo>
                    <a:pt x="1509521" y="0"/>
                  </a:moveTo>
                  <a:lnTo>
                    <a:pt x="124206" y="0"/>
                  </a:lnTo>
                  <a:lnTo>
                    <a:pt x="75866" y="9763"/>
                  </a:lnTo>
                  <a:lnTo>
                    <a:pt x="36385" y="36385"/>
                  </a:lnTo>
                  <a:lnTo>
                    <a:pt x="9763" y="75866"/>
                  </a:lnTo>
                  <a:lnTo>
                    <a:pt x="0" y="124206"/>
                  </a:lnTo>
                  <a:lnTo>
                    <a:pt x="0" y="621030"/>
                  </a:lnTo>
                  <a:lnTo>
                    <a:pt x="9763" y="669369"/>
                  </a:lnTo>
                  <a:lnTo>
                    <a:pt x="36385" y="708850"/>
                  </a:lnTo>
                  <a:lnTo>
                    <a:pt x="75866" y="735472"/>
                  </a:lnTo>
                  <a:lnTo>
                    <a:pt x="124206" y="745236"/>
                  </a:lnTo>
                  <a:lnTo>
                    <a:pt x="1509521" y="745236"/>
                  </a:lnTo>
                  <a:lnTo>
                    <a:pt x="1557861" y="735472"/>
                  </a:lnTo>
                  <a:lnTo>
                    <a:pt x="1597342" y="708850"/>
                  </a:lnTo>
                  <a:lnTo>
                    <a:pt x="1623964" y="669369"/>
                  </a:lnTo>
                  <a:lnTo>
                    <a:pt x="1633728" y="621030"/>
                  </a:lnTo>
                  <a:lnTo>
                    <a:pt x="1633728" y="124206"/>
                  </a:lnTo>
                  <a:lnTo>
                    <a:pt x="1623964" y="75866"/>
                  </a:lnTo>
                  <a:lnTo>
                    <a:pt x="1597342" y="36385"/>
                  </a:lnTo>
                  <a:lnTo>
                    <a:pt x="1557861" y="9763"/>
                  </a:lnTo>
                  <a:lnTo>
                    <a:pt x="1509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5545" y="4891278"/>
              <a:ext cx="1633855" cy="745490"/>
            </a:xfrm>
            <a:custGeom>
              <a:avLst/>
              <a:gdLst/>
              <a:ahLst/>
              <a:cxnLst/>
              <a:rect l="l" t="t" r="r" b="b"/>
              <a:pathLst>
                <a:path w="1633854" h="745489">
                  <a:moveTo>
                    <a:pt x="0" y="124206"/>
                  </a:move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6" y="0"/>
                  </a:lnTo>
                  <a:lnTo>
                    <a:pt x="1509521" y="0"/>
                  </a:lnTo>
                  <a:lnTo>
                    <a:pt x="1557861" y="9763"/>
                  </a:lnTo>
                  <a:lnTo>
                    <a:pt x="1597342" y="36385"/>
                  </a:lnTo>
                  <a:lnTo>
                    <a:pt x="1623964" y="75866"/>
                  </a:lnTo>
                  <a:lnTo>
                    <a:pt x="1633728" y="124206"/>
                  </a:lnTo>
                  <a:lnTo>
                    <a:pt x="1633728" y="621030"/>
                  </a:lnTo>
                  <a:lnTo>
                    <a:pt x="1623964" y="669369"/>
                  </a:lnTo>
                  <a:lnTo>
                    <a:pt x="1597342" y="708850"/>
                  </a:lnTo>
                  <a:lnTo>
                    <a:pt x="1557861" y="735472"/>
                  </a:lnTo>
                  <a:lnTo>
                    <a:pt x="1509521" y="745236"/>
                  </a:lnTo>
                  <a:lnTo>
                    <a:pt x="124206" y="745236"/>
                  </a:lnTo>
                  <a:lnTo>
                    <a:pt x="75866" y="735472"/>
                  </a:lnTo>
                  <a:lnTo>
                    <a:pt x="36385" y="708850"/>
                  </a:lnTo>
                  <a:lnTo>
                    <a:pt x="9763" y="669369"/>
                  </a:lnTo>
                  <a:lnTo>
                    <a:pt x="0" y="621030"/>
                  </a:lnTo>
                  <a:lnTo>
                    <a:pt x="0" y="124206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64145" y="4938521"/>
              <a:ext cx="1635760" cy="698500"/>
            </a:xfrm>
            <a:custGeom>
              <a:avLst/>
              <a:gdLst/>
              <a:ahLst/>
              <a:cxnLst/>
              <a:rect l="l" t="t" r="r" b="b"/>
              <a:pathLst>
                <a:path w="1635759" h="698500">
                  <a:moveTo>
                    <a:pt x="1518920" y="0"/>
                  </a:moveTo>
                  <a:lnTo>
                    <a:pt x="116331" y="0"/>
                  </a:lnTo>
                  <a:lnTo>
                    <a:pt x="71044" y="9140"/>
                  </a:lnTo>
                  <a:lnTo>
                    <a:pt x="34067" y="34067"/>
                  </a:lnTo>
                  <a:lnTo>
                    <a:pt x="9140" y="71044"/>
                  </a:lnTo>
                  <a:lnTo>
                    <a:pt x="0" y="116331"/>
                  </a:lnTo>
                  <a:lnTo>
                    <a:pt x="0" y="581659"/>
                  </a:lnTo>
                  <a:lnTo>
                    <a:pt x="9140" y="626947"/>
                  </a:lnTo>
                  <a:lnTo>
                    <a:pt x="34067" y="663924"/>
                  </a:lnTo>
                  <a:lnTo>
                    <a:pt x="71044" y="688851"/>
                  </a:lnTo>
                  <a:lnTo>
                    <a:pt x="116331" y="697991"/>
                  </a:lnTo>
                  <a:lnTo>
                    <a:pt x="1518920" y="697991"/>
                  </a:lnTo>
                  <a:lnTo>
                    <a:pt x="1564207" y="688851"/>
                  </a:lnTo>
                  <a:lnTo>
                    <a:pt x="1601184" y="663924"/>
                  </a:lnTo>
                  <a:lnTo>
                    <a:pt x="1626111" y="626947"/>
                  </a:lnTo>
                  <a:lnTo>
                    <a:pt x="1635252" y="581659"/>
                  </a:lnTo>
                  <a:lnTo>
                    <a:pt x="1635252" y="116331"/>
                  </a:lnTo>
                  <a:lnTo>
                    <a:pt x="1626111" y="71044"/>
                  </a:lnTo>
                  <a:lnTo>
                    <a:pt x="1601184" y="34067"/>
                  </a:lnTo>
                  <a:lnTo>
                    <a:pt x="1564207" y="9140"/>
                  </a:lnTo>
                  <a:lnTo>
                    <a:pt x="1518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64145" y="4938521"/>
              <a:ext cx="1635760" cy="698500"/>
            </a:xfrm>
            <a:custGeom>
              <a:avLst/>
              <a:gdLst/>
              <a:ahLst/>
              <a:cxnLst/>
              <a:rect l="l" t="t" r="r" b="b"/>
              <a:pathLst>
                <a:path w="1635759" h="698500">
                  <a:moveTo>
                    <a:pt x="0" y="116331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1518920" y="0"/>
                  </a:lnTo>
                  <a:lnTo>
                    <a:pt x="1564207" y="9140"/>
                  </a:lnTo>
                  <a:lnTo>
                    <a:pt x="1601184" y="34067"/>
                  </a:lnTo>
                  <a:lnTo>
                    <a:pt x="1626111" y="71044"/>
                  </a:lnTo>
                  <a:lnTo>
                    <a:pt x="1635252" y="116331"/>
                  </a:lnTo>
                  <a:lnTo>
                    <a:pt x="1635252" y="581659"/>
                  </a:lnTo>
                  <a:lnTo>
                    <a:pt x="1626111" y="626947"/>
                  </a:lnTo>
                  <a:lnTo>
                    <a:pt x="1601184" y="663924"/>
                  </a:lnTo>
                  <a:lnTo>
                    <a:pt x="1564207" y="688851"/>
                  </a:lnTo>
                  <a:lnTo>
                    <a:pt x="1518920" y="697991"/>
                  </a:lnTo>
                  <a:lnTo>
                    <a:pt x="116331" y="697991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59"/>
                  </a:lnTo>
                  <a:lnTo>
                    <a:pt x="0" y="116331"/>
                  </a:lnTo>
                  <a:close/>
                </a:path>
              </a:pathLst>
            </a:custGeom>
            <a:ln w="19049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7654" y="3236214"/>
              <a:ext cx="1584960" cy="932815"/>
            </a:xfrm>
            <a:custGeom>
              <a:avLst/>
              <a:gdLst/>
              <a:ahLst/>
              <a:cxnLst/>
              <a:rect l="l" t="t" r="r" b="b"/>
              <a:pathLst>
                <a:path w="1584959" h="932814">
                  <a:moveTo>
                    <a:pt x="1429512" y="0"/>
                  </a:moveTo>
                  <a:lnTo>
                    <a:pt x="155448" y="0"/>
                  </a:lnTo>
                  <a:lnTo>
                    <a:pt x="106314" y="7924"/>
                  </a:lnTo>
                  <a:lnTo>
                    <a:pt x="63642" y="29992"/>
                  </a:lnTo>
                  <a:lnTo>
                    <a:pt x="29992" y="63642"/>
                  </a:lnTo>
                  <a:lnTo>
                    <a:pt x="7924" y="106314"/>
                  </a:lnTo>
                  <a:lnTo>
                    <a:pt x="0" y="155448"/>
                  </a:lnTo>
                  <a:lnTo>
                    <a:pt x="0" y="777240"/>
                  </a:lnTo>
                  <a:lnTo>
                    <a:pt x="7924" y="826373"/>
                  </a:lnTo>
                  <a:lnTo>
                    <a:pt x="29992" y="869045"/>
                  </a:lnTo>
                  <a:lnTo>
                    <a:pt x="63642" y="902695"/>
                  </a:lnTo>
                  <a:lnTo>
                    <a:pt x="106314" y="924763"/>
                  </a:lnTo>
                  <a:lnTo>
                    <a:pt x="155448" y="932688"/>
                  </a:lnTo>
                  <a:lnTo>
                    <a:pt x="1429512" y="932688"/>
                  </a:lnTo>
                  <a:lnTo>
                    <a:pt x="1478645" y="924763"/>
                  </a:lnTo>
                  <a:lnTo>
                    <a:pt x="1521317" y="902695"/>
                  </a:lnTo>
                  <a:lnTo>
                    <a:pt x="1554967" y="869045"/>
                  </a:lnTo>
                  <a:lnTo>
                    <a:pt x="1577035" y="826373"/>
                  </a:lnTo>
                  <a:lnTo>
                    <a:pt x="1584960" y="777240"/>
                  </a:lnTo>
                  <a:lnTo>
                    <a:pt x="1584960" y="155448"/>
                  </a:lnTo>
                  <a:lnTo>
                    <a:pt x="1577035" y="106314"/>
                  </a:lnTo>
                  <a:lnTo>
                    <a:pt x="1554967" y="63642"/>
                  </a:lnTo>
                  <a:lnTo>
                    <a:pt x="1521317" y="29992"/>
                  </a:lnTo>
                  <a:lnTo>
                    <a:pt x="1478645" y="7924"/>
                  </a:lnTo>
                  <a:lnTo>
                    <a:pt x="1429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37654" y="3236214"/>
              <a:ext cx="1584960" cy="932815"/>
            </a:xfrm>
            <a:custGeom>
              <a:avLst/>
              <a:gdLst/>
              <a:ahLst/>
              <a:cxnLst/>
              <a:rect l="l" t="t" r="r" b="b"/>
              <a:pathLst>
                <a:path w="1584959" h="932814">
                  <a:moveTo>
                    <a:pt x="0" y="155448"/>
                  </a:moveTo>
                  <a:lnTo>
                    <a:pt x="7924" y="106314"/>
                  </a:lnTo>
                  <a:lnTo>
                    <a:pt x="29992" y="63642"/>
                  </a:lnTo>
                  <a:lnTo>
                    <a:pt x="63642" y="29992"/>
                  </a:lnTo>
                  <a:lnTo>
                    <a:pt x="106314" y="7924"/>
                  </a:lnTo>
                  <a:lnTo>
                    <a:pt x="155448" y="0"/>
                  </a:lnTo>
                  <a:lnTo>
                    <a:pt x="1429512" y="0"/>
                  </a:lnTo>
                  <a:lnTo>
                    <a:pt x="1478645" y="7924"/>
                  </a:lnTo>
                  <a:lnTo>
                    <a:pt x="1521317" y="29992"/>
                  </a:lnTo>
                  <a:lnTo>
                    <a:pt x="1554967" y="63642"/>
                  </a:lnTo>
                  <a:lnTo>
                    <a:pt x="1577035" y="106314"/>
                  </a:lnTo>
                  <a:lnTo>
                    <a:pt x="1584960" y="155448"/>
                  </a:lnTo>
                  <a:lnTo>
                    <a:pt x="1584960" y="777240"/>
                  </a:lnTo>
                  <a:lnTo>
                    <a:pt x="1577035" y="826373"/>
                  </a:lnTo>
                  <a:lnTo>
                    <a:pt x="1554967" y="869045"/>
                  </a:lnTo>
                  <a:lnTo>
                    <a:pt x="1521317" y="902695"/>
                  </a:lnTo>
                  <a:lnTo>
                    <a:pt x="1478645" y="924763"/>
                  </a:lnTo>
                  <a:lnTo>
                    <a:pt x="1429512" y="932688"/>
                  </a:lnTo>
                  <a:lnTo>
                    <a:pt x="155448" y="932688"/>
                  </a:lnTo>
                  <a:lnTo>
                    <a:pt x="106314" y="924763"/>
                  </a:lnTo>
                  <a:lnTo>
                    <a:pt x="63642" y="902695"/>
                  </a:lnTo>
                  <a:lnTo>
                    <a:pt x="29992" y="869045"/>
                  </a:lnTo>
                  <a:lnTo>
                    <a:pt x="7924" y="826373"/>
                  </a:lnTo>
                  <a:lnTo>
                    <a:pt x="0" y="777240"/>
                  </a:lnTo>
                  <a:lnTo>
                    <a:pt x="0" y="155448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27997" y="2780538"/>
              <a:ext cx="1089660" cy="2787650"/>
            </a:xfrm>
            <a:custGeom>
              <a:avLst/>
              <a:gdLst/>
              <a:ahLst/>
              <a:cxnLst/>
              <a:rect l="l" t="t" r="r" b="b"/>
              <a:pathLst>
                <a:path w="1089659" h="2787650">
                  <a:moveTo>
                    <a:pt x="908050" y="0"/>
                  </a:moveTo>
                  <a:lnTo>
                    <a:pt x="181609" y="0"/>
                  </a:lnTo>
                  <a:lnTo>
                    <a:pt x="133320" y="6485"/>
                  </a:lnTo>
                  <a:lnTo>
                    <a:pt x="89934" y="24788"/>
                  </a:lnTo>
                  <a:lnTo>
                    <a:pt x="53181" y="53181"/>
                  </a:lnTo>
                  <a:lnTo>
                    <a:pt x="24788" y="89934"/>
                  </a:lnTo>
                  <a:lnTo>
                    <a:pt x="6485" y="133320"/>
                  </a:lnTo>
                  <a:lnTo>
                    <a:pt x="0" y="181610"/>
                  </a:lnTo>
                  <a:lnTo>
                    <a:pt x="0" y="2605786"/>
                  </a:lnTo>
                  <a:lnTo>
                    <a:pt x="6485" y="2654075"/>
                  </a:lnTo>
                  <a:lnTo>
                    <a:pt x="24788" y="2697461"/>
                  </a:lnTo>
                  <a:lnTo>
                    <a:pt x="53181" y="2734214"/>
                  </a:lnTo>
                  <a:lnTo>
                    <a:pt x="89934" y="2762607"/>
                  </a:lnTo>
                  <a:lnTo>
                    <a:pt x="133320" y="2780910"/>
                  </a:lnTo>
                  <a:lnTo>
                    <a:pt x="181609" y="2787396"/>
                  </a:lnTo>
                  <a:lnTo>
                    <a:pt x="908050" y="2787396"/>
                  </a:lnTo>
                  <a:lnTo>
                    <a:pt x="956339" y="2780910"/>
                  </a:lnTo>
                  <a:lnTo>
                    <a:pt x="999725" y="2762607"/>
                  </a:lnTo>
                  <a:lnTo>
                    <a:pt x="1036478" y="2734214"/>
                  </a:lnTo>
                  <a:lnTo>
                    <a:pt x="1064871" y="2697461"/>
                  </a:lnTo>
                  <a:lnTo>
                    <a:pt x="1083174" y="2654075"/>
                  </a:lnTo>
                  <a:lnTo>
                    <a:pt x="1089659" y="2605786"/>
                  </a:lnTo>
                  <a:lnTo>
                    <a:pt x="1089659" y="181610"/>
                  </a:lnTo>
                  <a:lnTo>
                    <a:pt x="1083174" y="133320"/>
                  </a:lnTo>
                  <a:lnTo>
                    <a:pt x="1064871" y="89934"/>
                  </a:lnTo>
                  <a:lnTo>
                    <a:pt x="1036478" y="53181"/>
                  </a:lnTo>
                  <a:lnTo>
                    <a:pt x="999725" y="24788"/>
                  </a:lnTo>
                  <a:lnTo>
                    <a:pt x="956339" y="6485"/>
                  </a:lnTo>
                  <a:lnTo>
                    <a:pt x="908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27997" y="2780538"/>
              <a:ext cx="1089660" cy="2787650"/>
            </a:xfrm>
            <a:custGeom>
              <a:avLst/>
              <a:gdLst/>
              <a:ahLst/>
              <a:cxnLst/>
              <a:rect l="l" t="t" r="r" b="b"/>
              <a:pathLst>
                <a:path w="1089659" h="2787650">
                  <a:moveTo>
                    <a:pt x="0" y="181610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09" y="0"/>
                  </a:lnTo>
                  <a:lnTo>
                    <a:pt x="908050" y="0"/>
                  </a:lnTo>
                  <a:lnTo>
                    <a:pt x="956339" y="6485"/>
                  </a:lnTo>
                  <a:lnTo>
                    <a:pt x="999725" y="24788"/>
                  </a:lnTo>
                  <a:lnTo>
                    <a:pt x="1036478" y="53181"/>
                  </a:lnTo>
                  <a:lnTo>
                    <a:pt x="1064871" y="89934"/>
                  </a:lnTo>
                  <a:lnTo>
                    <a:pt x="1083174" y="133320"/>
                  </a:lnTo>
                  <a:lnTo>
                    <a:pt x="1089659" y="181610"/>
                  </a:lnTo>
                  <a:lnTo>
                    <a:pt x="1089659" y="2605786"/>
                  </a:lnTo>
                  <a:lnTo>
                    <a:pt x="1083174" y="2654075"/>
                  </a:lnTo>
                  <a:lnTo>
                    <a:pt x="1064871" y="2697461"/>
                  </a:lnTo>
                  <a:lnTo>
                    <a:pt x="1036478" y="2734214"/>
                  </a:lnTo>
                  <a:lnTo>
                    <a:pt x="999725" y="2762607"/>
                  </a:lnTo>
                  <a:lnTo>
                    <a:pt x="956339" y="2780910"/>
                  </a:lnTo>
                  <a:lnTo>
                    <a:pt x="908050" y="2787396"/>
                  </a:lnTo>
                  <a:lnTo>
                    <a:pt x="181609" y="2787396"/>
                  </a:lnTo>
                  <a:lnTo>
                    <a:pt x="133320" y="2780910"/>
                  </a:lnTo>
                  <a:lnTo>
                    <a:pt x="89934" y="2762607"/>
                  </a:lnTo>
                  <a:lnTo>
                    <a:pt x="53181" y="2734214"/>
                  </a:lnTo>
                  <a:lnTo>
                    <a:pt x="24788" y="2697461"/>
                  </a:lnTo>
                  <a:lnTo>
                    <a:pt x="6485" y="2654075"/>
                  </a:lnTo>
                  <a:lnTo>
                    <a:pt x="0" y="2605786"/>
                  </a:lnTo>
                  <a:lnTo>
                    <a:pt x="0" y="181610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9758" y="3861053"/>
              <a:ext cx="699770" cy="405765"/>
            </a:xfrm>
            <a:custGeom>
              <a:avLst/>
              <a:gdLst/>
              <a:ahLst/>
              <a:cxnLst/>
              <a:rect l="l" t="t" r="r" b="b"/>
              <a:pathLst>
                <a:path w="699770" h="405764">
                  <a:moveTo>
                    <a:pt x="631951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3" y="405384"/>
                  </a:lnTo>
                  <a:lnTo>
                    <a:pt x="631951" y="405384"/>
                  </a:lnTo>
                  <a:lnTo>
                    <a:pt x="658260" y="400077"/>
                  </a:lnTo>
                  <a:lnTo>
                    <a:pt x="679735" y="385603"/>
                  </a:lnTo>
                  <a:lnTo>
                    <a:pt x="694209" y="364128"/>
                  </a:lnTo>
                  <a:lnTo>
                    <a:pt x="699515" y="337820"/>
                  </a:lnTo>
                  <a:lnTo>
                    <a:pt x="699515" y="67564"/>
                  </a:lnTo>
                  <a:lnTo>
                    <a:pt x="694209" y="41255"/>
                  </a:lnTo>
                  <a:lnTo>
                    <a:pt x="679735" y="19780"/>
                  </a:lnTo>
                  <a:lnTo>
                    <a:pt x="658260" y="5306"/>
                  </a:lnTo>
                  <a:lnTo>
                    <a:pt x="631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9758" y="3861053"/>
              <a:ext cx="699770" cy="405765"/>
            </a:xfrm>
            <a:custGeom>
              <a:avLst/>
              <a:gdLst/>
              <a:ahLst/>
              <a:cxnLst/>
              <a:rect l="l" t="t" r="r" b="b"/>
              <a:pathLst>
                <a:path w="699770" h="405764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631951" y="0"/>
                  </a:lnTo>
                  <a:lnTo>
                    <a:pt x="658260" y="5306"/>
                  </a:lnTo>
                  <a:lnTo>
                    <a:pt x="679735" y="19780"/>
                  </a:lnTo>
                  <a:lnTo>
                    <a:pt x="694209" y="41255"/>
                  </a:lnTo>
                  <a:lnTo>
                    <a:pt x="699515" y="67564"/>
                  </a:lnTo>
                  <a:lnTo>
                    <a:pt x="699515" y="337820"/>
                  </a:lnTo>
                  <a:lnTo>
                    <a:pt x="694209" y="364128"/>
                  </a:lnTo>
                  <a:lnTo>
                    <a:pt x="679735" y="385603"/>
                  </a:lnTo>
                  <a:lnTo>
                    <a:pt x="658260" y="400077"/>
                  </a:lnTo>
                  <a:lnTo>
                    <a:pt x="631951" y="405384"/>
                  </a:lnTo>
                  <a:lnTo>
                    <a:pt x="67563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02533" y="3321557"/>
            <a:ext cx="1220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Microprocessor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34002" y="3945712"/>
            <a:ext cx="364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1-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8700" y="3943934"/>
            <a:ext cx="3136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1-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9794" y="3669029"/>
            <a:ext cx="1360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Unified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L2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Cache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6111" y="3589401"/>
            <a:ext cx="1362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Unified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L3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Cache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77350" y="3649472"/>
            <a:ext cx="7912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Main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Memory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</a:t>
            </a:r>
            <a:r>
              <a:rPr sz="1600" b="1" spc="-15" dirty="0">
                <a:latin typeface="Times New Roman"/>
                <a:cs typeface="Times New Roman"/>
              </a:rPr>
              <a:t>D</a:t>
            </a:r>
            <a:r>
              <a:rPr sz="1600" b="1" spc="-5" dirty="0">
                <a:latin typeface="Times New Roman"/>
                <a:cs typeface="Times New Roman"/>
              </a:rPr>
              <a:t>RAM)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0295" y="5002529"/>
            <a:ext cx="826769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Keyboard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Controller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23940" y="4984444"/>
            <a:ext cx="82613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Graphics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Controller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32954" y="5025390"/>
            <a:ext cx="826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Disk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ont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oller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1110" y="2980181"/>
            <a:ext cx="1146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CPU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Package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76754" y="3158489"/>
            <a:ext cx="488950" cy="76200"/>
          </a:xfrm>
          <a:custGeom>
            <a:avLst/>
            <a:gdLst/>
            <a:ahLst/>
            <a:cxnLst/>
            <a:rect l="l" t="t" r="r" b="b"/>
            <a:pathLst>
              <a:path w="488950" h="76200">
                <a:moveTo>
                  <a:pt x="412241" y="0"/>
                </a:moveTo>
                <a:lnTo>
                  <a:pt x="412241" y="76200"/>
                </a:lnTo>
                <a:lnTo>
                  <a:pt x="463041" y="50800"/>
                </a:lnTo>
                <a:lnTo>
                  <a:pt x="431926" y="50800"/>
                </a:lnTo>
                <a:lnTo>
                  <a:pt x="437641" y="45085"/>
                </a:lnTo>
                <a:lnTo>
                  <a:pt x="437641" y="31114"/>
                </a:lnTo>
                <a:lnTo>
                  <a:pt x="431926" y="25400"/>
                </a:lnTo>
                <a:lnTo>
                  <a:pt x="463041" y="25400"/>
                </a:lnTo>
                <a:lnTo>
                  <a:pt x="412241" y="0"/>
                </a:lnTo>
                <a:close/>
              </a:path>
              <a:path w="488950" h="76200">
                <a:moveTo>
                  <a:pt x="412241" y="25400"/>
                </a:moveTo>
                <a:lnTo>
                  <a:pt x="5714" y="25400"/>
                </a:lnTo>
                <a:lnTo>
                  <a:pt x="0" y="31114"/>
                </a:lnTo>
                <a:lnTo>
                  <a:pt x="0" y="45085"/>
                </a:lnTo>
                <a:lnTo>
                  <a:pt x="5714" y="50800"/>
                </a:lnTo>
                <a:lnTo>
                  <a:pt x="412241" y="50800"/>
                </a:lnTo>
                <a:lnTo>
                  <a:pt x="412241" y="25400"/>
                </a:lnTo>
                <a:close/>
              </a:path>
              <a:path w="488950" h="76200">
                <a:moveTo>
                  <a:pt x="463041" y="25400"/>
                </a:moveTo>
                <a:lnTo>
                  <a:pt x="431926" y="25400"/>
                </a:lnTo>
                <a:lnTo>
                  <a:pt x="437641" y="31114"/>
                </a:lnTo>
                <a:lnTo>
                  <a:pt x="437641" y="45085"/>
                </a:lnTo>
                <a:lnTo>
                  <a:pt x="431926" y="50800"/>
                </a:lnTo>
                <a:lnTo>
                  <a:pt x="463041" y="50800"/>
                </a:lnTo>
                <a:lnTo>
                  <a:pt x="488441" y="38100"/>
                </a:lnTo>
                <a:lnTo>
                  <a:pt x="463041" y="25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52866" y="6047943"/>
            <a:ext cx="13411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Board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Cache</a:t>
            </a:r>
            <a:endParaRPr sz="14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(SRAM)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04326" y="4088129"/>
            <a:ext cx="525145" cy="1961514"/>
          </a:xfrm>
          <a:custGeom>
            <a:avLst/>
            <a:gdLst/>
            <a:ahLst/>
            <a:cxnLst/>
            <a:rect l="l" t="t" r="r" b="b"/>
            <a:pathLst>
              <a:path w="525145" h="1961514">
                <a:moveTo>
                  <a:pt x="49338" y="70723"/>
                </a:moveTo>
                <a:lnTo>
                  <a:pt x="24700" y="76946"/>
                </a:lnTo>
                <a:lnTo>
                  <a:pt x="498221" y="1950008"/>
                </a:lnTo>
                <a:lnTo>
                  <a:pt x="499999" y="1956803"/>
                </a:lnTo>
                <a:lnTo>
                  <a:pt x="506856" y="1960930"/>
                </a:lnTo>
                <a:lnTo>
                  <a:pt x="520446" y="1957489"/>
                </a:lnTo>
                <a:lnTo>
                  <a:pt x="524637" y="1950580"/>
                </a:lnTo>
                <a:lnTo>
                  <a:pt x="522858" y="1943785"/>
                </a:lnTo>
                <a:lnTo>
                  <a:pt x="49338" y="70723"/>
                </a:lnTo>
                <a:close/>
              </a:path>
              <a:path w="525145" h="1961514">
                <a:moveTo>
                  <a:pt x="18288" y="0"/>
                </a:moveTo>
                <a:lnTo>
                  <a:pt x="0" y="83185"/>
                </a:lnTo>
                <a:lnTo>
                  <a:pt x="24700" y="76946"/>
                </a:lnTo>
                <a:lnTo>
                  <a:pt x="21556" y="64516"/>
                </a:lnTo>
                <a:lnTo>
                  <a:pt x="19812" y="57912"/>
                </a:lnTo>
                <a:lnTo>
                  <a:pt x="23875" y="50927"/>
                </a:lnTo>
                <a:lnTo>
                  <a:pt x="30733" y="49276"/>
                </a:lnTo>
                <a:lnTo>
                  <a:pt x="37592" y="47498"/>
                </a:lnTo>
                <a:lnTo>
                  <a:pt x="59241" y="47498"/>
                </a:lnTo>
                <a:lnTo>
                  <a:pt x="18288" y="0"/>
                </a:lnTo>
                <a:close/>
              </a:path>
              <a:path w="525145" h="1961514">
                <a:moveTo>
                  <a:pt x="37592" y="47498"/>
                </a:moveTo>
                <a:lnTo>
                  <a:pt x="30733" y="49276"/>
                </a:lnTo>
                <a:lnTo>
                  <a:pt x="23875" y="50927"/>
                </a:lnTo>
                <a:lnTo>
                  <a:pt x="19812" y="57912"/>
                </a:lnTo>
                <a:lnTo>
                  <a:pt x="21590" y="64643"/>
                </a:lnTo>
                <a:lnTo>
                  <a:pt x="24700" y="76946"/>
                </a:lnTo>
                <a:lnTo>
                  <a:pt x="49338" y="70723"/>
                </a:lnTo>
                <a:lnTo>
                  <a:pt x="46227" y="58420"/>
                </a:lnTo>
                <a:lnTo>
                  <a:pt x="44450" y="51689"/>
                </a:lnTo>
                <a:lnTo>
                  <a:pt x="37592" y="47498"/>
                </a:lnTo>
                <a:close/>
              </a:path>
              <a:path w="525145" h="1961514">
                <a:moveTo>
                  <a:pt x="59241" y="47498"/>
                </a:moveTo>
                <a:lnTo>
                  <a:pt x="37592" y="47498"/>
                </a:lnTo>
                <a:lnTo>
                  <a:pt x="44450" y="51689"/>
                </a:lnTo>
                <a:lnTo>
                  <a:pt x="46227" y="58420"/>
                </a:lnTo>
                <a:lnTo>
                  <a:pt x="49338" y="70723"/>
                </a:lnTo>
                <a:lnTo>
                  <a:pt x="73914" y="64516"/>
                </a:lnTo>
                <a:lnTo>
                  <a:pt x="59241" y="4749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0632" y="2396108"/>
            <a:ext cx="9147810" cy="388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946785" algn="l"/>
                <a:tab pos="2173605" algn="l"/>
                <a:tab pos="3045460" algn="l"/>
                <a:tab pos="3759835" algn="l"/>
                <a:tab pos="4848860" algn="l"/>
                <a:tab pos="5128895" algn="l"/>
                <a:tab pos="5889625" algn="l"/>
                <a:tab pos="7244715" algn="l"/>
                <a:tab pos="7805420" algn="l"/>
                <a:tab pos="842581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itself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s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ucti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, 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typically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16KB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to 64KB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 is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cache,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processor,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included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package.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2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unified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containing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typically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512KB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1MB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Board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consists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megabytes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SRAM, which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faster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DRAM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Caches</a:t>
            </a:r>
            <a:r>
              <a:rPr sz="22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inclusive,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full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contents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full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Level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761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Verdana"/>
                <a:cs typeface="Verdana"/>
              </a:rPr>
              <a:t>Operations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8855" y="2536723"/>
            <a:ext cx="8400415" cy="3677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memory,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examined.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found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Cache,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reads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If the word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found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Cache, 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is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accessed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 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word.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5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words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containing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just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accessed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transferred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this manner some data are transferred to the Cache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memory so that future references to memory find the required words in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fast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59767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latin typeface="Verdana"/>
                <a:cs typeface="Verdana"/>
              </a:rPr>
              <a:t>Cache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45" dirty="0">
                <a:latin typeface="Verdana"/>
                <a:cs typeface="Verdana"/>
              </a:rPr>
              <a:t>Hit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4010" y="2231263"/>
            <a:ext cx="9327515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dirty="0">
                <a:latin typeface="Times New Roman"/>
                <a:cs typeface="Times New Roman"/>
              </a:rPr>
              <a:t> transparent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processor.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processor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issues</a:t>
            </a:r>
            <a:r>
              <a:rPr sz="1800" dirty="0">
                <a:latin typeface="Times New Roman"/>
                <a:cs typeface="Times New Roman"/>
              </a:rPr>
              <a:t> Read 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Write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manner.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data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cache,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Write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hit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17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hit:</a:t>
            </a:r>
            <a:endParaRPr sz="1800">
              <a:latin typeface="Times New Roman"/>
              <a:cs typeface="Times New Roman"/>
            </a:endParaRPr>
          </a:p>
          <a:p>
            <a:pPr marL="678180" indent="-328295">
              <a:lnSpc>
                <a:spcPct val="100000"/>
              </a:lnSpc>
              <a:spcBef>
                <a:spcPts val="56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obtained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17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Write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hit:</a:t>
            </a:r>
            <a:endParaRPr sz="1800">
              <a:latin typeface="Times New Roman"/>
              <a:cs typeface="Times New Roman"/>
            </a:endParaRPr>
          </a:p>
          <a:p>
            <a:pPr marL="624840" indent="-274955">
              <a:lnSpc>
                <a:spcPct val="100000"/>
              </a:lnSpc>
              <a:spcBef>
                <a:spcPts val="57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1800" dirty="0">
                <a:latin typeface="Times New Roman"/>
                <a:cs typeface="Times New Roman"/>
              </a:rPr>
              <a:t>Cache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replica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  <a:p>
            <a:pPr marL="624840" marR="5080" indent="-274320">
              <a:lnSpc>
                <a:spcPct val="80000"/>
              </a:lnSpc>
              <a:spcBef>
                <a:spcPts val="100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1800" dirty="0">
                <a:latin typeface="Times New Roman"/>
                <a:cs typeface="Times New Roman"/>
              </a:rPr>
              <a:t>Contents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updated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simultaneously.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write- </a:t>
            </a:r>
            <a:r>
              <a:rPr sz="1800"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through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protocol.</a:t>
            </a:r>
            <a:endParaRPr sz="1800">
              <a:latin typeface="Times New Roman"/>
              <a:cs typeface="Times New Roman"/>
            </a:endParaRPr>
          </a:p>
          <a:p>
            <a:pPr marL="624840" marR="6985" indent="-274320">
              <a:lnSpc>
                <a:spcPts val="1730"/>
              </a:lnSpc>
              <a:spcBef>
                <a:spcPts val="98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1800" dirty="0">
                <a:latin typeface="Times New Roman"/>
                <a:cs typeface="Times New Roman"/>
              </a:rPr>
              <a:t>Update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contents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updated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setting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dirty</a:t>
            </a:r>
            <a:r>
              <a:rPr sz="1800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1800"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modified</a:t>
            </a:r>
            <a:r>
              <a:rPr sz="18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contents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main memory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replaced.</a:t>
            </a:r>
            <a:endParaRPr sz="1800">
              <a:latin typeface="Times New Roman"/>
              <a:cs typeface="Times New Roman"/>
            </a:endParaRPr>
          </a:p>
          <a:p>
            <a:pPr marL="624840" indent="-274955">
              <a:lnSpc>
                <a:spcPct val="100000"/>
              </a:lnSpc>
              <a:spcBef>
                <a:spcPts val="58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write-back</a:t>
            </a:r>
            <a:r>
              <a:rPr sz="18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copy-back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4803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latin typeface="Verdana"/>
                <a:cs typeface="Verdana"/>
              </a:rPr>
              <a:t>Cache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40" dirty="0">
                <a:latin typeface="Verdana"/>
                <a:cs typeface="Verdana"/>
              </a:rPr>
              <a:t>Miss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75713"/>
            <a:ext cx="9722485" cy="439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data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 in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Read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miss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Write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miss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occurs.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173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1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miss: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requested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transferred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20" dirty="0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79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block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transferred,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desired word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forwarded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processor.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ts val="2055"/>
              </a:lnSpc>
              <a:spcBef>
                <a:spcPts val="78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  <a:tab pos="7934959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desired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may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forwarded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soon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	transferred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without</a:t>
            </a:r>
            <a:endParaRPr sz="1800">
              <a:latin typeface="Times New Roman"/>
              <a:cs typeface="Times New Roman"/>
            </a:endParaRPr>
          </a:p>
          <a:p>
            <a:pPr marL="743585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waiting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entire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transferred.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load-through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early-restart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173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Write-miss:</a:t>
            </a:r>
            <a:endParaRPr sz="18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spc="-10" dirty="0">
                <a:latin typeface="Times New Roman"/>
                <a:cs typeface="Times New Roman"/>
              </a:rPr>
              <a:t>Write-through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used, then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main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updated </a:t>
            </a:r>
            <a:r>
              <a:rPr sz="1800" spc="-10" dirty="0">
                <a:latin typeface="Times New Roman"/>
                <a:cs typeface="Times New Roman"/>
              </a:rPr>
              <a:t>directly.</a:t>
            </a:r>
            <a:endParaRPr sz="1800">
              <a:latin typeface="Times New Roman"/>
              <a:cs typeface="Times New Roman"/>
            </a:endParaRPr>
          </a:p>
          <a:p>
            <a:pPr marL="743585" marR="5715" indent="-274320">
              <a:lnSpc>
                <a:spcPts val="1950"/>
              </a:lnSpc>
              <a:spcBef>
                <a:spcPts val="1030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write-back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protocol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used,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containing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addressed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brought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desired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overwritten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new</a:t>
            </a:r>
            <a:r>
              <a:rPr sz="1800" dirty="0">
                <a:latin typeface="Times New Roman"/>
                <a:cs typeface="Times New Roman"/>
              </a:rPr>
              <a:t> information.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measured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terms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quantity called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Hit</a:t>
            </a:r>
            <a:r>
              <a:rPr sz="18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Ratio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Hit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Ratio =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Hit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 /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Hit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Miss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(CPU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memory)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83803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>
                <a:latin typeface="Verdana"/>
                <a:cs typeface="Verdana"/>
              </a:rPr>
              <a:t>Cache</a:t>
            </a:r>
            <a:r>
              <a:rPr sz="3600" spc="-270">
                <a:latin typeface="Verdana"/>
                <a:cs typeface="Verdana"/>
              </a:rPr>
              <a:t> </a:t>
            </a:r>
            <a:r>
              <a:rPr sz="3600" spc="254" smtClean="0">
                <a:latin typeface="Verdana"/>
                <a:cs typeface="Verdana"/>
              </a:rPr>
              <a:t>Map</a:t>
            </a:r>
            <a:r>
              <a:rPr sz="3600" spc="240" smtClean="0">
                <a:latin typeface="Verdana"/>
                <a:cs typeface="Verdana"/>
              </a:rPr>
              <a:t>p</a:t>
            </a:r>
            <a:r>
              <a:rPr sz="3600" spc="-65" smtClean="0">
                <a:latin typeface="Verdana"/>
                <a:cs typeface="Verdana"/>
              </a:rPr>
              <a:t>ing</a:t>
            </a:r>
            <a:r>
              <a:rPr lang="en-US" sz="3600" spc="-65" dirty="0" smtClean="0">
                <a:latin typeface="Verdana"/>
                <a:cs typeface="Verdana"/>
              </a:rPr>
              <a:t> Functions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922" y="2297430"/>
            <a:ext cx="8505190" cy="4091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15900" indent="-342900">
              <a:lnSpc>
                <a:spcPts val="216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Subsequent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words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found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time,</a:t>
            </a:r>
            <a:r>
              <a:rPr sz="2000" dirty="0">
                <a:latin typeface="Times New Roman"/>
                <a:cs typeface="Times New Roman"/>
              </a:rPr>
              <a:t> 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 in the </a:t>
            </a:r>
            <a:r>
              <a:rPr sz="2000" spc="-10" dirty="0">
                <a:latin typeface="Times New Roman"/>
                <a:cs typeface="Times New Roman"/>
              </a:rPr>
              <a:t>main memory </a:t>
            </a:r>
            <a:r>
              <a:rPr sz="2000" dirty="0">
                <a:latin typeface="Times New Roman"/>
                <a:cs typeface="Times New Roman"/>
              </a:rPr>
              <a:t>are in the cache is </a:t>
            </a:r>
            <a:r>
              <a:rPr sz="2000" spc="-5" dirty="0">
                <a:latin typeface="Times New Roman"/>
                <a:cs typeface="Times New Roman"/>
              </a:rPr>
              <a:t>determined </a:t>
            </a:r>
            <a:r>
              <a:rPr sz="2000" dirty="0">
                <a:latin typeface="Times New Roman"/>
                <a:cs typeface="Times New Roman"/>
              </a:rPr>
              <a:t>by a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Mapping </a:t>
            </a:r>
            <a:r>
              <a:rPr sz="2000" spc="-4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Mapping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determine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5" dirty="0">
                <a:latin typeface="Times New Roman"/>
                <a:cs typeface="Times New Roman"/>
              </a:rPr>
              <a:t> memory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Three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mapping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functions:</a:t>
            </a:r>
            <a:endParaRPr sz="20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755"/>
              </a:spcBef>
              <a:buClr>
                <a:srgbClr val="B83C68"/>
              </a:buClr>
              <a:buSzPct val="80000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000" dirty="0">
                <a:latin typeface="Times New Roman"/>
                <a:cs typeface="Times New Roman"/>
              </a:rPr>
              <a:t>Direct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760"/>
              </a:spcBef>
              <a:buClr>
                <a:srgbClr val="B83C68"/>
              </a:buClr>
              <a:buSzPct val="80000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000" dirty="0">
                <a:latin typeface="Times New Roman"/>
                <a:cs typeface="Times New Roman"/>
              </a:rPr>
              <a:t>Associative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744220" indent="-274320">
              <a:lnSpc>
                <a:spcPct val="100000"/>
              </a:lnSpc>
              <a:spcBef>
                <a:spcPts val="765"/>
              </a:spcBef>
              <a:buClr>
                <a:srgbClr val="B83C68"/>
              </a:buClr>
              <a:buSzPct val="80000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Set-associative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7285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Direc</a:t>
            </a:r>
            <a:r>
              <a:rPr sz="3600" spc="-50" dirty="0">
                <a:latin typeface="Verdana"/>
                <a:cs typeface="Verdana"/>
              </a:rPr>
              <a:t>t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330" dirty="0">
                <a:latin typeface="Verdana"/>
                <a:cs typeface="Verdana"/>
              </a:rPr>
              <a:t>M</a:t>
            </a:r>
            <a:r>
              <a:rPr sz="3600" spc="240" dirty="0">
                <a:latin typeface="Verdana"/>
                <a:cs typeface="Verdana"/>
              </a:rPr>
              <a:t>a</a:t>
            </a:r>
            <a:r>
              <a:rPr sz="3600" spc="45" dirty="0">
                <a:latin typeface="Verdana"/>
                <a:cs typeface="Verdana"/>
              </a:rPr>
              <a:t>pping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667" y="2188284"/>
            <a:ext cx="6104890" cy="42030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simple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processor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example:</a:t>
            </a:r>
            <a:endParaRPr sz="1900">
              <a:latin typeface="Times New Roman"/>
              <a:cs typeface="Times New Roman"/>
            </a:endParaRPr>
          </a:p>
          <a:p>
            <a:pPr marL="744220" indent="-274955">
              <a:lnSpc>
                <a:spcPct val="100000"/>
              </a:lnSpc>
              <a:spcBef>
                <a:spcPts val="54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5" dirty="0">
                <a:latin typeface="Times New Roman"/>
                <a:cs typeface="Times New Roman"/>
              </a:rPr>
              <a:t>Main</a:t>
            </a:r>
            <a:r>
              <a:rPr sz="1900" spc="-10" dirty="0">
                <a:latin typeface="Times New Roman"/>
                <a:cs typeface="Times New Roman"/>
              </a:rPr>
              <a:t> memory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64K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words.</a:t>
            </a:r>
            <a:endParaRPr sz="1900">
              <a:latin typeface="Times New Roman"/>
              <a:cs typeface="Times New Roman"/>
            </a:endParaRPr>
          </a:p>
          <a:p>
            <a:pPr marL="744220" indent="-274955">
              <a:lnSpc>
                <a:spcPct val="100000"/>
              </a:lnSpc>
              <a:spcBef>
                <a:spcPts val="555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5" dirty="0">
                <a:latin typeface="Times New Roman"/>
                <a:cs typeface="Times New Roman"/>
              </a:rPr>
              <a:t>Main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addressable by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 16-bit address.</a:t>
            </a:r>
            <a:endParaRPr sz="1900">
              <a:latin typeface="Times New Roman"/>
              <a:cs typeface="Times New Roman"/>
            </a:endParaRPr>
          </a:p>
          <a:p>
            <a:pPr marL="744220" indent="-274955">
              <a:lnSpc>
                <a:spcPct val="100000"/>
              </a:lnSpc>
              <a:spcBef>
                <a:spcPts val="54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5" dirty="0">
                <a:latin typeface="Times New Roman"/>
                <a:cs typeface="Times New Roman"/>
              </a:rPr>
              <a:t>Size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cache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2048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(2K)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words.</a:t>
            </a:r>
            <a:endParaRPr sz="1900">
              <a:latin typeface="Times New Roman"/>
              <a:cs typeface="Times New Roman"/>
            </a:endParaRPr>
          </a:p>
          <a:p>
            <a:pPr marL="744220" indent="-274955">
              <a:lnSpc>
                <a:spcPct val="100000"/>
              </a:lnSpc>
              <a:spcBef>
                <a:spcPts val="54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5" dirty="0">
                <a:latin typeface="Times New Roman"/>
                <a:cs typeface="Times New Roman"/>
              </a:rPr>
              <a:t>Cache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addressable by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11-bit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latin typeface="Times New Roman"/>
                <a:cs typeface="Times New Roman"/>
              </a:rPr>
              <a:t>Now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Index</a:t>
            </a:r>
            <a:r>
              <a:rPr sz="19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be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Times New Roman"/>
                <a:cs typeface="Times New Roman"/>
              </a:rPr>
              <a:t>LS11-bits</a:t>
            </a:r>
            <a:r>
              <a:rPr sz="19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1900" spc="-45" dirty="0">
                <a:solidFill>
                  <a:srgbClr val="C00000"/>
                </a:solidFill>
                <a:latin typeface="Times New Roman"/>
                <a:cs typeface="Times New Roman"/>
              </a:rPr>
              <a:t> Tag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be</a:t>
            </a: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Times New Roman"/>
                <a:cs typeface="Times New Roman"/>
              </a:rPr>
              <a:t>MS</a:t>
            </a:r>
            <a:r>
              <a:rPr sz="19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5-bits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744220" marR="5080" indent="-274320">
              <a:lnSpc>
                <a:spcPts val="1820"/>
              </a:lnSpc>
              <a:spcBef>
                <a:spcPts val="98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5" dirty="0">
                <a:latin typeface="Times New Roman"/>
                <a:cs typeface="Times New Roman"/>
              </a:rPr>
              <a:t>Number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Index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field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equal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number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bits required for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accessing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Cache.</a:t>
            </a:r>
            <a:endParaRPr sz="1900">
              <a:latin typeface="Times New Roman"/>
              <a:cs typeface="Times New Roman"/>
            </a:endParaRPr>
          </a:p>
          <a:p>
            <a:pPr marL="744220" indent="-274955">
              <a:lnSpc>
                <a:spcPct val="100000"/>
              </a:lnSpc>
              <a:spcBef>
                <a:spcPts val="56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5" dirty="0">
                <a:latin typeface="Times New Roman"/>
                <a:cs typeface="Times New Roman"/>
              </a:rPr>
              <a:t>Cache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consisting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blocks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16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each.</a:t>
            </a:r>
            <a:endParaRPr sz="1900">
              <a:latin typeface="Times New Roman"/>
              <a:cs typeface="Times New Roman"/>
            </a:endParaRPr>
          </a:p>
          <a:p>
            <a:pPr marL="744220" indent="-274955">
              <a:lnSpc>
                <a:spcPct val="100000"/>
              </a:lnSpc>
              <a:spcBef>
                <a:spcPts val="555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743585" algn="l"/>
                <a:tab pos="744855" algn="l"/>
              </a:tabLst>
            </a:pPr>
            <a:r>
              <a:rPr sz="1900" spc="-30" dirty="0">
                <a:latin typeface="Times New Roman"/>
                <a:cs typeface="Times New Roman"/>
              </a:rPr>
              <a:t>Total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number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Blocks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will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be 128.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latin typeface="Times New Roman"/>
                <a:cs typeface="Times New Roman"/>
              </a:rPr>
              <a:t>Now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Index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will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be divided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 Block bits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Times New Roman"/>
                <a:cs typeface="Times New Roman"/>
              </a:rPr>
              <a:t>Word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Block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be</a:t>
            </a: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7-bits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1900" spc="-40" dirty="0">
                <a:solidFill>
                  <a:srgbClr val="C00000"/>
                </a:solidFill>
                <a:latin typeface="Times New Roman"/>
                <a:cs typeface="Times New Roman"/>
              </a:rPr>
              <a:t> Word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 will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4-bits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67" y="6436258"/>
            <a:ext cx="49422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Main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memory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 4K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blocks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16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each.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09826" y="2290381"/>
            <a:ext cx="2823210" cy="4403725"/>
            <a:chOff x="8009826" y="2290381"/>
            <a:chExt cx="2823210" cy="4403725"/>
          </a:xfrm>
        </p:grpSpPr>
        <p:sp>
          <p:nvSpPr>
            <p:cNvPr id="6" name="object 6"/>
            <p:cNvSpPr/>
            <p:nvPr/>
          </p:nvSpPr>
          <p:spPr>
            <a:xfrm>
              <a:off x="8017764" y="2886456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80">
                  <a:moveTo>
                    <a:pt x="0" y="297179"/>
                  </a:moveTo>
                  <a:lnTo>
                    <a:pt x="1027176" y="2971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00082" y="2574798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80">
                  <a:moveTo>
                    <a:pt x="1025651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5651" y="297179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00082" y="2574798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80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B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0082" y="2291334"/>
              <a:ext cx="1026160" cy="283845"/>
            </a:xfrm>
            <a:custGeom>
              <a:avLst/>
              <a:gdLst/>
              <a:ahLst/>
              <a:cxnLst/>
              <a:rect l="l" t="t" r="r" b="b"/>
              <a:pathLst>
                <a:path w="1026159" h="283844">
                  <a:moveTo>
                    <a:pt x="1025651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1025651" y="283463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00082" y="2291334"/>
              <a:ext cx="1026160" cy="283845"/>
            </a:xfrm>
            <a:custGeom>
              <a:avLst/>
              <a:gdLst/>
              <a:ahLst/>
              <a:cxnLst/>
              <a:rect l="l" t="t" r="r" b="b"/>
              <a:pathLst>
                <a:path w="1026159" h="283844">
                  <a:moveTo>
                    <a:pt x="0" y="283463"/>
                  </a:moveTo>
                  <a:lnTo>
                    <a:pt x="1025651" y="283463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00082" y="3455669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1025651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5651" y="297179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00082" y="3455669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99320" y="3454908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00082" y="3752850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1025651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1025651" y="297180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0082" y="3752850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80"/>
                  </a:moveTo>
                  <a:lnTo>
                    <a:pt x="1025651" y="297180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0082" y="4050029"/>
              <a:ext cx="1026160" cy="295910"/>
            </a:xfrm>
            <a:custGeom>
              <a:avLst/>
              <a:gdLst/>
              <a:ahLst/>
              <a:cxnLst/>
              <a:rect l="l" t="t" r="r" b="b"/>
              <a:pathLst>
                <a:path w="1026159" h="295910">
                  <a:moveTo>
                    <a:pt x="1025651" y="0"/>
                  </a:moveTo>
                  <a:lnTo>
                    <a:pt x="0" y="0"/>
                  </a:lnTo>
                  <a:lnTo>
                    <a:pt x="0" y="295656"/>
                  </a:lnTo>
                  <a:lnTo>
                    <a:pt x="1025651" y="295656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0082" y="4050029"/>
              <a:ext cx="1026160" cy="295910"/>
            </a:xfrm>
            <a:custGeom>
              <a:avLst/>
              <a:gdLst/>
              <a:ahLst/>
              <a:cxnLst/>
              <a:rect l="l" t="t" r="r" b="b"/>
              <a:pathLst>
                <a:path w="1026159" h="295910">
                  <a:moveTo>
                    <a:pt x="0" y="295656"/>
                  </a:moveTo>
                  <a:lnTo>
                    <a:pt x="1025651" y="295656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00082" y="4929377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1025651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1025651" y="297180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0082" y="4929377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80"/>
                  </a:moveTo>
                  <a:lnTo>
                    <a:pt x="1025651" y="297180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00082" y="5226558"/>
              <a:ext cx="1026160" cy="283845"/>
            </a:xfrm>
            <a:custGeom>
              <a:avLst/>
              <a:gdLst/>
              <a:ahLst/>
              <a:cxnLst/>
              <a:rect l="l" t="t" r="r" b="b"/>
              <a:pathLst>
                <a:path w="1026159" h="283845">
                  <a:moveTo>
                    <a:pt x="1025651" y="0"/>
                  </a:moveTo>
                  <a:lnTo>
                    <a:pt x="0" y="0"/>
                  </a:lnTo>
                  <a:lnTo>
                    <a:pt x="0" y="283464"/>
                  </a:lnTo>
                  <a:lnTo>
                    <a:pt x="1025651" y="283464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0082" y="5226558"/>
              <a:ext cx="1026160" cy="283845"/>
            </a:xfrm>
            <a:custGeom>
              <a:avLst/>
              <a:gdLst/>
              <a:ahLst/>
              <a:cxnLst/>
              <a:rect l="l" t="t" r="r" b="b"/>
              <a:pathLst>
                <a:path w="1026159" h="283845">
                  <a:moveTo>
                    <a:pt x="0" y="283464"/>
                  </a:moveTo>
                  <a:lnTo>
                    <a:pt x="1025651" y="283464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00082" y="5510022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1025651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5651" y="297179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0082" y="5510022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00082" y="6389370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1025651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5651" y="297179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0082" y="6389370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99320" y="6388608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72778" y="2294636"/>
            <a:ext cx="508000" cy="2971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indent="74295">
              <a:lnSpc>
                <a:spcPct val="61700"/>
              </a:lnSpc>
              <a:spcBef>
                <a:spcPts val="610"/>
              </a:spcBef>
            </a:pPr>
            <a:r>
              <a:rPr sz="1100" dirty="0">
                <a:latin typeface="Calibri"/>
                <a:cs typeface="Calibri"/>
              </a:rPr>
              <a:t>Main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5" dirty="0">
                <a:latin typeface="Calibri"/>
                <a:cs typeface="Calibri"/>
              </a:rPr>
              <a:t>mo</a:t>
            </a:r>
            <a:r>
              <a:rPr sz="1100" dirty="0">
                <a:latin typeface="Calibri"/>
                <a:cs typeface="Calibri"/>
              </a:rPr>
              <a:t>ry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864534" y="4998402"/>
            <a:ext cx="878840" cy="158115"/>
            <a:chOff x="9864534" y="4998402"/>
            <a:chExt cx="878840" cy="158115"/>
          </a:xfrm>
        </p:grpSpPr>
        <p:sp>
          <p:nvSpPr>
            <p:cNvPr id="29" name="object 29"/>
            <p:cNvSpPr/>
            <p:nvPr/>
          </p:nvSpPr>
          <p:spPr>
            <a:xfrm>
              <a:off x="9873233" y="5007102"/>
              <a:ext cx="862965" cy="142240"/>
            </a:xfrm>
            <a:custGeom>
              <a:avLst/>
              <a:gdLst/>
              <a:ahLst/>
              <a:cxnLst/>
              <a:rect l="l" t="t" r="r" b="b"/>
              <a:pathLst>
                <a:path w="862965" h="142239">
                  <a:moveTo>
                    <a:pt x="862583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862583" y="141731"/>
                  </a:lnTo>
                  <a:lnTo>
                    <a:pt x="862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73233" y="5007102"/>
              <a:ext cx="862965" cy="142240"/>
            </a:xfrm>
            <a:custGeom>
              <a:avLst/>
              <a:gdLst/>
              <a:ahLst/>
              <a:cxnLst/>
              <a:rect l="l" t="t" r="r" b="b"/>
              <a:pathLst>
                <a:path w="862965" h="142239">
                  <a:moveTo>
                    <a:pt x="0" y="141731"/>
                  </a:moveTo>
                  <a:lnTo>
                    <a:pt x="862583" y="141731"/>
                  </a:lnTo>
                  <a:lnTo>
                    <a:pt x="862583" y="0"/>
                  </a:lnTo>
                  <a:lnTo>
                    <a:pt x="0" y="0"/>
                  </a:lnTo>
                  <a:lnTo>
                    <a:pt x="0" y="14173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72471" y="5006340"/>
              <a:ext cx="862965" cy="142240"/>
            </a:xfrm>
            <a:custGeom>
              <a:avLst/>
              <a:gdLst/>
              <a:ahLst/>
              <a:cxnLst/>
              <a:rect l="l" t="t" r="r" b="b"/>
              <a:pathLst>
                <a:path w="862965" h="142239">
                  <a:moveTo>
                    <a:pt x="0" y="141731"/>
                  </a:moveTo>
                  <a:lnTo>
                    <a:pt x="862583" y="141731"/>
                  </a:lnTo>
                  <a:lnTo>
                    <a:pt x="862583" y="0"/>
                  </a:lnTo>
                  <a:lnTo>
                    <a:pt x="0" y="0"/>
                  </a:lnTo>
                  <a:lnTo>
                    <a:pt x="0" y="141731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864534" y="2348166"/>
            <a:ext cx="878840" cy="170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1335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64534" y="2645346"/>
            <a:ext cx="878840" cy="156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123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64534" y="3523170"/>
            <a:ext cx="878840" cy="171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35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64534" y="3821874"/>
            <a:ext cx="878840" cy="156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23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64534" y="4119054"/>
            <a:ext cx="878840" cy="158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24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800081" y="4928615"/>
            <a:ext cx="1026794" cy="29718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725"/>
              </a:spcBef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255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64534" y="5281866"/>
            <a:ext cx="878840" cy="171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35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256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64534" y="5579046"/>
            <a:ext cx="878840" cy="159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255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64534" y="6459918"/>
            <a:ext cx="878840" cy="156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230"/>
              </a:lnSpc>
            </a:pPr>
            <a:r>
              <a:rPr sz="1100" b="1" dirty="0">
                <a:latin typeface="Calibri"/>
                <a:cs typeface="Calibri"/>
              </a:rPr>
              <a:t>Block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4095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09826" y="2863278"/>
            <a:ext cx="2868930" cy="3533775"/>
            <a:chOff x="8009826" y="2863278"/>
            <a:chExt cx="2868930" cy="3533775"/>
          </a:xfrm>
        </p:grpSpPr>
        <p:sp>
          <p:nvSpPr>
            <p:cNvPr id="42" name="object 42"/>
            <p:cNvSpPr/>
            <p:nvPr/>
          </p:nvSpPr>
          <p:spPr>
            <a:xfrm>
              <a:off x="9140952" y="2871216"/>
              <a:ext cx="1729739" cy="3517900"/>
            </a:xfrm>
            <a:custGeom>
              <a:avLst/>
              <a:gdLst/>
              <a:ahLst/>
              <a:cxnLst/>
              <a:rect l="l" t="t" r="r" b="b"/>
              <a:pathLst>
                <a:path w="1729740" h="3517900">
                  <a:moveTo>
                    <a:pt x="212217" y="848868"/>
                  </a:moveTo>
                  <a:lnTo>
                    <a:pt x="212217" y="784479"/>
                  </a:lnTo>
                  <a:lnTo>
                    <a:pt x="545592" y="784479"/>
                  </a:lnTo>
                  <a:lnTo>
                    <a:pt x="545592" y="668655"/>
                  </a:lnTo>
                  <a:lnTo>
                    <a:pt x="212217" y="668655"/>
                  </a:lnTo>
                  <a:lnTo>
                    <a:pt x="212217" y="617220"/>
                  </a:lnTo>
                  <a:lnTo>
                    <a:pt x="0" y="733044"/>
                  </a:lnTo>
                  <a:lnTo>
                    <a:pt x="212217" y="848868"/>
                  </a:lnTo>
                </a:path>
                <a:path w="1729740" h="3517900">
                  <a:moveTo>
                    <a:pt x="658368" y="259080"/>
                  </a:moveTo>
                  <a:lnTo>
                    <a:pt x="659892" y="0"/>
                  </a:lnTo>
                </a:path>
                <a:path w="1729740" h="3517900">
                  <a:moveTo>
                    <a:pt x="658368" y="583692"/>
                  </a:moveTo>
                  <a:lnTo>
                    <a:pt x="659892" y="336804"/>
                  </a:lnTo>
                </a:path>
                <a:path w="1729740" h="3517900">
                  <a:moveTo>
                    <a:pt x="1684020" y="259080"/>
                  </a:moveTo>
                  <a:lnTo>
                    <a:pt x="1687068" y="0"/>
                  </a:lnTo>
                </a:path>
                <a:path w="1729740" h="3517900">
                  <a:moveTo>
                    <a:pt x="1684020" y="583692"/>
                  </a:moveTo>
                  <a:lnTo>
                    <a:pt x="1687068" y="336804"/>
                  </a:lnTo>
                </a:path>
                <a:path w="1729740" h="3517900">
                  <a:moveTo>
                    <a:pt x="702564" y="234696"/>
                  </a:moveTo>
                  <a:lnTo>
                    <a:pt x="597407" y="284988"/>
                  </a:lnTo>
                </a:path>
                <a:path w="1729740" h="3517900">
                  <a:moveTo>
                    <a:pt x="702564" y="310896"/>
                  </a:moveTo>
                  <a:lnTo>
                    <a:pt x="597407" y="348996"/>
                  </a:lnTo>
                </a:path>
                <a:path w="1729740" h="3517900">
                  <a:moveTo>
                    <a:pt x="1729740" y="234696"/>
                  </a:moveTo>
                  <a:lnTo>
                    <a:pt x="1624583" y="284988"/>
                  </a:lnTo>
                </a:path>
                <a:path w="1729740" h="3517900">
                  <a:moveTo>
                    <a:pt x="1729740" y="310896"/>
                  </a:moveTo>
                  <a:lnTo>
                    <a:pt x="1624583" y="348996"/>
                  </a:lnTo>
                </a:path>
                <a:path w="1729740" h="3517900">
                  <a:moveTo>
                    <a:pt x="658368" y="3195828"/>
                  </a:moveTo>
                  <a:lnTo>
                    <a:pt x="659892" y="2935224"/>
                  </a:lnTo>
                </a:path>
                <a:path w="1729740" h="3517900">
                  <a:moveTo>
                    <a:pt x="658368" y="3517392"/>
                  </a:moveTo>
                  <a:lnTo>
                    <a:pt x="659892" y="3259836"/>
                  </a:lnTo>
                </a:path>
                <a:path w="1729740" h="3517900">
                  <a:moveTo>
                    <a:pt x="1684020" y="3195828"/>
                  </a:moveTo>
                  <a:lnTo>
                    <a:pt x="1687068" y="2935224"/>
                  </a:lnTo>
                </a:path>
                <a:path w="1729740" h="3517900">
                  <a:moveTo>
                    <a:pt x="1684020" y="3517392"/>
                  </a:moveTo>
                  <a:lnTo>
                    <a:pt x="1687068" y="3259836"/>
                  </a:lnTo>
                </a:path>
                <a:path w="1729740" h="3517900">
                  <a:moveTo>
                    <a:pt x="702564" y="3168396"/>
                  </a:moveTo>
                  <a:lnTo>
                    <a:pt x="597407" y="3208020"/>
                  </a:lnTo>
                </a:path>
                <a:path w="1729740" h="3517900">
                  <a:moveTo>
                    <a:pt x="702564" y="3233928"/>
                  </a:moveTo>
                  <a:lnTo>
                    <a:pt x="597407" y="3285744"/>
                  </a:lnTo>
                </a:path>
                <a:path w="1729740" h="3517900">
                  <a:moveTo>
                    <a:pt x="1729740" y="3168396"/>
                  </a:moveTo>
                  <a:lnTo>
                    <a:pt x="1624583" y="3208020"/>
                  </a:lnTo>
                </a:path>
                <a:path w="1729740" h="3517900">
                  <a:moveTo>
                    <a:pt x="1729740" y="3233928"/>
                  </a:moveTo>
                  <a:lnTo>
                    <a:pt x="1624583" y="3285744"/>
                  </a:lnTo>
                </a:path>
                <a:path w="1729740" h="3517900">
                  <a:moveTo>
                    <a:pt x="658368" y="1720596"/>
                  </a:moveTo>
                  <a:lnTo>
                    <a:pt x="659892" y="1473708"/>
                  </a:lnTo>
                </a:path>
                <a:path w="1729740" h="3517900">
                  <a:moveTo>
                    <a:pt x="658368" y="2057400"/>
                  </a:moveTo>
                  <a:lnTo>
                    <a:pt x="659892" y="1798320"/>
                  </a:lnTo>
                </a:path>
                <a:path w="1729740" h="3517900">
                  <a:moveTo>
                    <a:pt x="1684020" y="1720596"/>
                  </a:moveTo>
                  <a:lnTo>
                    <a:pt x="1687068" y="1473708"/>
                  </a:lnTo>
                </a:path>
                <a:path w="1729740" h="3517900">
                  <a:moveTo>
                    <a:pt x="1684020" y="2057400"/>
                  </a:moveTo>
                  <a:lnTo>
                    <a:pt x="1687068" y="1798320"/>
                  </a:lnTo>
                </a:path>
                <a:path w="1729740" h="3517900">
                  <a:moveTo>
                    <a:pt x="702564" y="1708404"/>
                  </a:moveTo>
                  <a:lnTo>
                    <a:pt x="597407" y="1746504"/>
                  </a:lnTo>
                </a:path>
                <a:path w="1729740" h="3517900">
                  <a:moveTo>
                    <a:pt x="702564" y="1772412"/>
                  </a:moveTo>
                  <a:lnTo>
                    <a:pt x="597407" y="1810512"/>
                  </a:lnTo>
                </a:path>
                <a:path w="1729740" h="3517900">
                  <a:moveTo>
                    <a:pt x="1729740" y="1708404"/>
                  </a:moveTo>
                  <a:lnTo>
                    <a:pt x="1624583" y="1746504"/>
                  </a:lnTo>
                </a:path>
                <a:path w="1729740" h="3517900">
                  <a:moveTo>
                    <a:pt x="1729740" y="1772412"/>
                  </a:moveTo>
                  <a:lnTo>
                    <a:pt x="1624583" y="181051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799320" y="5509260"/>
              <a:ext cx="1026160" cy="297180"/>
            </a:xfrm>
            <a:custGeom>
              <a:avLst/>
              <a:gdLst/>
              <a:ahLst/>
              <a:cxnLst/>
              <a:rect l="l" t="t" r="r" b="b"/>
              <a:pathLst>
                <a:path w="1026159" h="297179">
                  <a:moveTo>
                    <a:pt x="0" y="297179"/>
                  </a:moveTo>
                  <a:lnTo>
                    <a:pt x="1025651" y="297179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18526" y="3184398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79">
                  <a:moveTo>
                    <a:pt x="1027176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7176" y="297179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18526" y="3184398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79">
                  <a:moveTo>
                    <a:pt x="0" y="297179"/>
                  </a:moveTo>
                  <a:lnTo>
                    <a:pt x="1027176" y="2971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18526" y="2887218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80">
                  <a:moveTo>
                    <a:pt x="1027176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7176" y="297179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18526" y="2887218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80">
                  <a:moveTo>
                    <a:pt x="0" y="297179"/>
                  </a:moveTo>
                  <a:lnTo>
                    <a:pt x="1027176" y="2971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18526" y="4063746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79">
                  <a:moveTo>
                    <a:pt x="1027176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027176" y="297179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18526" y="4063746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79">
                  <a:moveTo>
                    <a:pt x="0" y="297179"/>
                  </a:moveTo>
                  <a:lnTo>
                    <a:pt x="1027176" y="2971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17764" y="4062983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79">
                  <a:moveTo>
                    <a:pt x="0" y="297180"/>
                  </a:moveTo>
                  <a:lnTo>
                    <a:pt x="1027176" y="297180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880350" y="5629757"/>
            <a:ext cx="12998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Main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88402" y="5101285"/>
            <a:ext cx="2330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5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31200" y="5101285"/>
            <a:ext cx="3314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ock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06002" y="5101285"/>
            <a:ext cx="3295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45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ord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635430" y="5303710"/>
          <a:ext cx="1631950" cy="219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679450"/>
                <a:gridCol w="438150"/>
              </a:tblGrid>
              <a:tr h="21945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892D4E"/>
                      </a:solidFill>
                      <a:prstDash val="solid"/>
                    </a:lnL>
                    <a:lnR w="38100">
                      <a:solidFill>
                        <a:srgbClr val="892D4E"/>
                      </a:solidFill>
                      <a:prstDash val="solid"/>
                    </a:lnR>
                    <a:lnT w="28575">
                      <a:solidFill>
                        <a:srgbClr val="892D4E"/>
                      </a:solidFill>
                      <a:prstDash val="solid"/>
                    </a:lnT>
                    <a:lnB w="28575">
                      <a:solidFill>
                        <a:srgbClr val="892D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892D4E"/>
                      </a:solidFill>
                      <a:prstDash val="solid"/>
                    </a:lnL>
                    <a:lnR w="38100">
                      <a:solidFill>
                        <a:srgbClr val="892D4E"/>
                      </a:solidFill>
                      <a:prstDash val="solid"/>
                    </a:lnR>
                    <a:lnT w="28575">
                      <a:solidFill>
                        <a:srgbClr val="892D4E"/>
                      </a:solidFill>
                      <a:prstDash val="solid"/>
                    </a:lnT>
                    <a:lnB w="28575">
                      <a:solidFill>
                        <a:srgbClr val="892D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892D4E"/>
                      </a:solidFill>
                      <a:prstDash val="solid"/>
                    </a:lnL>
                    <a:lnR w="28575">
                      <a:solidFill>
                        <a:srgbClr val="892D4E"/>
                      </a:solidFill>
                      <a:prstDash val="solid"/>
                    </a:lnR>
                    <a:lnT w="28575">
                      <a:solidFill>
                        <a:srgbClr val="892D4E"/>
                      </a:solidFill>
                      <a:prstDash val="solid"/>
                    </a:lnT>
                    <a:lnB w="28575">
                      <a:solidFill>
                        <a:srgbClr val="892D4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7504176" y="2886455"/>
            <a:ext cx="513715" cy="15557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tag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04176" y="3183635"/>
            <a:ext cx="513715" cy="14224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115"/>
              </a:lnSpc>
            </a:pPr>
            <a:r>
              <a:rPr sz="1100" dirty="0">
                <a:latin typeface="Calibri"/>
                <a:cs typeface="Calibri"/>
              </a:rPr>
              <a:t>tag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04176" y="4062984"/>
            <a:ext cx="514350" cy="14351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1130"/>
              </a:lnSpc>
            </a:pPr>
            <a:r>
              <a:rPr sz="1100" dirty="0">
                <a:latin typeface="Calibri"/>
                <a:cs typeface="Calibri"/>
              </a:rPr>
              <a:t>tag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53425" y="2657348"/>
            <a:ext cx="3695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Cach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99742" y="2956242"/>
            <a:ext cx="861694" cy="158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1615">
              <a:lnSpc>
                <a:spcPts val="1240"/>
              </a:lnSpc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99742" y="3253422"/>
            <a:ext cx="861694" cy="158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1615">
              <a:lnSpc>
                <a:spcPts val="1215"/>
              </a:lnSpc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99742" y="4132770"/>
            <a:ext cx="861694" cy="158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1210"/>
              </a:lnSpc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127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965630" y="3175698"/>
            <a:ext cx="1133475" cy="895350"/>
            <a:chOff x="7965630" y="3175698"/>
            <a:chExt cx="1133475" cy="895350"/>
          </a:xfrm>
        </p:grpSpPr>
        <p:sp>
          <p:nvSpPr>
            <p:cNvPr id="64" name="object 64"/>
            <p:cNvSpPr/>
            <p:nvPr/>
          </p:nvSpPr>
          <p:spPr>
            <a:xfrm>
              <a:off x="7973568" y="3480815"/>
              <a:ext cx="1117600" cy="582295"/>
            </a:xfrm>
            <a:custGeom>
              <a:avLst/>
              <a:gdLst/>
              <a:ahLst/>
              <a:cxnLst/>
              <a:rect l="l" t="t" r="r" b="b"/>
              <a:pathLst>
                <a:path w="1117600" h="582295">
                  <a:moveTo>
                    <a:pt x="44196" y="245364"/>
                  </a:moveTo>
                  <a:lnTo>
                    <a:pt x="45720" y="0"/>
                  </a:lnTo>
                </a:path>
                <a:path w="1117600" h="582295">
                  <a:moveTo>
                    <a:pt x="44196" y="582168"/>
                  </a:moveTo>
                  <a:lnTo>
                    <a:pt x="45720" y="323088"/>
                  </a:lnTo>
                </a:path>
                <a:path w="1117600" h="582295">
                  <a:moveTo>
                    <a:pt x="1071372" y="245364"/>
                  </a:moveTo>
                  <a:lnTo>
                    <a:pt x="1072896" y="0"/>
                  </a:lnTo>
                </a:path>
                <a:path w="1117600" h="582295">
                  <a:moveTo>
                    <a:pt x="1071372" y="582168"/>
                  </a:moveTo>
                  <a:lnTo>
                    <a:pt x="1072896" y="323088"/>
                  </a:lnTo>
                </a:path>
                <a:path w="1117600" h="582295">
                  <a:moveTo>
                    <a:pt x="89915" y="233172"/>
                  </a:moveTo>
                  <a:lnTo>
                    <a:pt x="0" y="271272"/>
                  </a:lnTo>
                </a:path>
                <a:path w="1117600" h="582295">
                  <a:moveTo>
                    <a:pt x="89915" y="297180"/>
                  </a:moveTo>
                  <a:lnTo>
                    <a:pt x="0" y="336804"/>
                  </a:lnTo>
                </a:path>
                <a:path w="1117600" h="582295">
                  <a:moveTo>
                    <a:pt x="1117091" y="233172"/>
                  </a:moveTo>
                  <a:lnTo>
                    <a:pt x="1027176" y="271272"/>
                  </a:lnTo>
                </a:path>
                <a:path w="1117600" h="582295">
                  <a:moveTo>
                    <a:pt x="1117091" y="297180"/>
                  </a:moveTo>
                  <a:lnTo>
                    <a:pt x="1027176" y="336804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17764" y="3183635"/>
              <a:ext cx="1027430" cy="297180"/>
            </a:xfrm>
            <a:custGeom>
              <a:avLst/>
              <a:gdLst/>
              <a:ahLst/>
              <a:cxnLst/>
              <a:rect l="l" t="t" r="r" b="b"/>
              <a:pathLst>
                <a:path w="1027429" h="297179">
                  <a:moveTo>
                    <a:pt x="0" y="297179"/>
                  </a:moveTo>
                  <a:lnTo>
                    <a:pt x="1027176" y="2971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7866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latin typeface="Verdana"/>
                <a:cs typeface="Verdana"/>
              </a:rPr>
              <a:t>Ass</a:t>
            </a:r>
            <a:r>
              <a:rPr sz="3600" spc="-170" dirty="0">
                <a:latin typeface="Verdana"/>
                <a:cs typeface="Verdana"/>
              </a:rPr>
              <a:t>o</a:t>
            </a:r>
            <a:r>
              <a:rPr sz="3600" spc="10" dirty="0">
                <a:latin typeface="Verdana"/>
                <a:cs typeface="Verdana"/>
              </a:rPr>
              <a:t>ciative</a:t>
            </a:r>
            <a:r>
              <a:rPr sz="3600" spc="-225" dirty="0">
                <a:latin typeface="Verdana"/>
                <a:cs typeface="Verdana"/>
              </a:rPr>
              <a:t> </a:t>
            </a:r>
            <a:r>
              <a:rPr sz="3600" spc="254" dirty="0">
                <a:latin typeface="Verdana"/>
                <a:cs typeface="Verdana"/>
              </a:rPr>
              <a:t>Map</a:t>
            </a:r>
            <a:r>
              <a:rPr sz="3600" spc="240" dirty="0">
                <a:latin typeface="Verdana"/>
                <a:cs typeface="Verdana"/>
              </a:rPr>
              <a:t>p</a:t>
            </a:r>
            <a:r>
              <a:rPr sz="3600" spc="-65" dirty="0"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05613"/>
            <a:ext cx="5764530" cy="42595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fastest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flexible.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Associative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Memory.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 placed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position.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divided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fields.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4-bits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identify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within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  <a:p>
            <a:pPr marL="355600" marR="62230" indent="-342900">
              <a:lnSpc>
                <a:spcPts val="1939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Higher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12-bit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Tag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identify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memory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resident in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Cache.</a:t>
            </a:r>
            <a:endParaRPr sz="1800">
              <a:latin typeface="Times New Roman"/>
              <a:cs typeface="Times New Roman"/>
            </a:endParaRPr>
          </a:p>
          <a:p>
            <a:pPr marL="355600" marR="36830" indent="-342900">
              <a:lnSpc>
                <a:spcPts val="1939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Associative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 each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word in the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consists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of data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Tag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stored alongside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data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expensive.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Flexible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Cache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efficiently.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Replacement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algorithm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used 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replace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832" y="6411874"/>
            <a:ext cx="332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full.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68094" y="2307145"/>
            <a:ext cx="3046095" cy="4446270"/>
            <a:chOff x="7868094" y="2307145"/>
            <a:chExt cx="3046095" cy="4446270"/>
          </a:xfrm>
        </p:grpSpPr>
        <p:sp>
          <p:nvSpPr>
            <p:cNvPr id="6" name="object 6"/>
            <p:cNvSpPr/>
            <p:nvPr/>
          </p:nvSpPr>
          <p:spPr>
            <a:xfrm>
              <a:off x="7876031" y="2909315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5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98557" y="259460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5">
                  <a:moveTo>
                    <a:pt x="1107948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107948" y="300227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98557" y="259460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5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3175">
              <a:solidFill>
                <a:srgbClr val="B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98557" y="2308097"/>
              <a:ext cx="1108075" cy="287020"/>
            </a:xfrm>
            <a:custGeom>
              <a:avLst/>
              <a:gdLst/>
              <a:ahLst/>
              <a:cxnLst/>
              <a:rect l="l" t="t" r="r" b="b"/>
              <a:pathLst>
                <a:path w="1108075" h="287019">
                  <a:moveTo>
                    <a:pt x="11079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1107948" y="286512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98557" y="2308097"/>
              <a:ext cx="1108075" cy="287020"/>
            </a:xfrm>
            <a:custGeom>
              <a:avLst/>
              <a:gdLst/>
              <a:ahLst/>
              <a:cxnLst/>
              <a:rect l="l" t="t" r="r" b="b"/>
              <a:pathLst>
                <a:path w="1108075" h="287019">
                  <a:moveTo>
                    <a:pt x="0" y="286512"/>
                  </a:moveTo>
                  <a:lnTo>
                    <a:pt x="1107948" y="286512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98557" y="3483101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107948" y="300228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98557" y="3483101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8"/>
                  </a:moveTo>
                  <a:lnTo>
                    <a:pt x="1107948" y="300228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97795" y="348233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8"/>
                  </a:moveTo>
                  <a:lnTo>
                    <a:pt x="1107948" y="300228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98557" y="378332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107948" y="300228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98557" y="378332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8"/>
                  </a:moveTo>
                  <a:lnTo>
                    <a:pt x="1107948" y="300228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98557" y="4083557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107948" y="300227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98557" y="4083557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98557" y="4972050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107948" y="300228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98557" y="4972050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8"/>
                  </a:moveTo>
                  <a:lnTo>
                    <a:pt x="1107948" y="300228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98557" y="5272277"/>
              <a:ext cx="1108075" cy="287020"/>
            </a:xfrm>
            <a:custGeom>
              <a:avLst/>
              <a:gdLst/>
              <a:ahLst/>
              <a:cxnLst/>
              <a:rect l="l" t="t" r="r" b="b"/>
              <a:pathLst>
                <a:path w="1108075" h="287020">
                  <a:moveTo>
                    <a:pt x="11079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1107948" y="286512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98557" y="5272277"/>
              <a:ext cx="1108075" cy="287020"/>
            </a:xfrm>
            <a:custGeom>
              <a:avLst/>
              <a:gdLst/>
              <a:ahLst/>
              <a:cxnLst/>
              <a:rect l="l" t="t" r="r" b="b"/>
              <a:pathLst>
                <a:path w="1108075" h="287020">
                  <a:moveTo>
                    <a:pt x="0" y="286512"/>
                  </a:moveTo>
                  <a:lnTo>
                    <a:pt x="1107948" y="286512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98557" y="555878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1107948" y="300228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98557" y="5558789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8"/>
                  </a:moveTo>
                  <a:lnTo>
                    <a:pt x="1107948" y="300228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98557" y="6445757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107948" y="300227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98557" y="6445757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97795" y="6444995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79329" y="5049773"/>
              <a:ext cx="929640" cy="143510"/>
            </a:xfrm>
            <a:custGeom>
              <a:avLst/>
              <a:gdLst/>
              <a:ahLst/>
              <a:cxnLst/>
              <a:rect l="l" t="t" r="r" b="b"/>
              <a:pathLst>
                <a:path w="929640" h="143510">
                  <a:moveTo>
                    <a:pt x="92964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929640" y="143256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79329" y="5049773"/>
              <a:ext cx="929640" cy="143510"/>
            </a:xfrm>
            <a:custGeom>
              <a:avLst/>
              <a:gdLst/>
              <a:ahLst/>
              <a:cxnLst/>
              <a:rect l="l" t="t" r="r" b="b"/>
              <a:pathLst>
                <a:path w="929640" h="143510">
                  <a:moveTo>
                    <a:pt x="0" y="143256"/>
                  </a:moveTo>
                  <a:lnTo>
                    <a:pt x="929640" y="143256"/>
                  </a:lnTo>
                  <a:lnTo>
                    <a:pt x="92964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78567" y="5049011"/>
              <a:ext cx="929640" cy="143510"/>
            </a:xfrm>
            <a:custGeom>
              <a:avLst/>
              <a:gdLst/>
              <a:ahLst/>
              <a:cxnLst/>
              <a:rect l="l" t="t" r="r" b="b"/>
              <a:pathLst>
                <a:path w="929640" h="143510">
                  <a:moveTo>
                    <a:pt x="0" y="143256"/>
                  </a:moveTo>
                  <a:lnTo>
                    <a:pt x="929640" y="143256"/>
                  </a:lnTo>
                  <a:lnTo>
                    <a:pt x="92964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31883" y="2311654"/>
            <a:ext cx="508000" cy="2984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80010">
              <a:lnSpc>
                <a:spcPct val="62200"/>
              </a:lnSpc>
              <a:spcBef>
                <a:spcPts val="600"/>
              </a:spcBef>
            </a:pPr>
            <a:r>
              <a:rPr sz="1100" dirty="0">
                <a:latin typeface="Calibri"/>
                <a:cs typeface="Calibri"/>
              </a:rPr>
              <a:t>Main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5" dirty="0">
                <a:latin typeface="Calibri"/>
                <a:cs typeface="Calibri"/>
              </a:rPr>
              <a:t>mo</a:t>
            </a:r>
            <a:r>
              <a:rPr sz="1100" dirty="0">
                <a:latin typeface="Calibri"/>
                <a:cs typeface="Calibri"/>
              </a:rPr>
              <a:t>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70630" y="2364930"/>
            <a:ext cx="945515" cy="173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136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70630" y="2665158"/>
            <a:ext cx="945515" cy="159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1255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70630" y="3552126"/>
            <a:ext cx="945515" cy="173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36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70630" y="3853878"/>
            <a:ext cx="945515" cy="158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24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70630" y="4154106"/>
            <a:ext cx="945515" cy="158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24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8557" y="4971288"/>
            <a:ext cx="1108075" cy="30035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255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870630" y="5327586"/>
            <a:ext cx="945515" cy="1746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37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256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70630" y="5627814"/>
            <a:ext cx="945515" cy="1606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260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70630" y="6516306"/>
            <a:ext cx="945515" cy="159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ts val="1255"/>
              </a:lnSpc>
            </a:pPr>
            <a:r>
              <a:rPr sz="1200" b="1" dirty="0">
                <a:latin typeface="Calibri"/>
                <a:cs typeface="Calibri"/>
              </a:rPr>
              <a:t>Block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4095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868094" y="2886138"/>
            <a:ext cx="3094355" cy="3566795"/>
            <a:chOff x="7868094" y="2886138"/>
            <a:chExt cx="3094355" cy="3566795"/>
          </a:xfrm>
        </p:grpSpPr>
        <p:sp>
          <p:nvSpPr>
            <p:cNvPr id="41" name="object 41"/>
            <p:cNvSpPr/>
            <p:nvPr/>
          </p:nvSpPr>
          <p:spPr>
            <a:xfrm>
              <a:off x="9089135" y="2894076"/>
              <a:ext cx="1865630" cy="3550920"/>
            </a:xfrm>
            <a:custGeom>
              <a:avLst/>
              <a:gdLst/>
              <a:ahLst/>
              <a:cxnLst/>
              <a:rect l="l" t="t" r="r" b="b"/>
              <a:pathLst>
                <a:path w="1865629" h="3550920">
                  <a:moveTo>
                    <a:pt x="228219" y="858012"/>
                  </a:moveTo>
                  <a:lnTo>
                    <a:pt x="228219" y="792861"/>
                  </a:lnTo>
                  <a:lnTo>
                    <a:pt x="586740" y="792861"/>
                  </a:lnTo>
                  <a:lnTo>
                    <a:pt x="586740" y="675513"/>
                  </a:lnTo>
                  <a:lnTo>
                    <a:pt x="228219" y="675513"/>
                  </a:lnTo>
                  <a:lnTo>
                    <a:pt x="228219" y="623315"/>
                  </a:lnTo>
                  <a:lnTo>
                    <a:pt x="0" y="740663"/>
                  </a:lnTo>
                  <a:lnTo>
                    <a:pt x="228219" y="858012"/>
                  </a:lnTo>
                </a:path>
                <a:path w="1865629" h="3550920">
                  <a:moveTo>
                    <a:pt x="708660" y="262127"/>
                  </a:moveTo>
                  <a:lnTo>
                    <a:pt x="710184" y="0"/>
                  </a:lnTo>
                </a:path>
                <a:path w="1865629" h="3550920">
                  <a:moveTo>
                    <a:pt x="708660" y="588263"/>
                  </a:moveTo>
                  <a:lnTo>
                    <a:pt x="710184" y="339851"/>
                  </a:lnTo>
                </a:path>
                <a:path w="1865629" h="3550920">
                  <a:moveTo>
                    <a:pt x="1816608" y="262127"/>
                  </a:moveTo>
                  <a:lnTo>
                    <a:pt x="1818132" y="0"/>
                  </a:lnTo>
                </a:path>
                <a:path w="1865629" h="3550920">
                  <a:moveTo>
                    <a:pt x="1816608" y="588263"/>
                  </a:moveTo>
                  <a:lnTo>
                    <a:pt x="1818132" y="339851"/>
                  </a:lnTo>
                </a:path>
                <a:path w="1865629" h="3550920">
                  <a:moveTo>
                    <a:pt x="757428" y="236220"/>
                  </a:moveTo>
                  <a:lnTo>
                    <a:pt x="644652" y="288036"/>
                  </a:lnTo>
                </a:path>
                <a:path w="1865629" h="3550920">
                  <a:moveTo>
                    <a:pt x="757428" y="313944"/>
                  </a:moveTo>
                  <a:lnTo>
                    <a:pt x="644652" y="352044"/>
                  </a:lnTo>
                </a:path>
                <a:path w="1865629" h="3550920">
                  <a:moveTo>
                    <a:pt x="1865376" y="236220"/>
                  </a:moveTo>
                  <a:lnTo>
                    <a:pt x="1752600" y="288036"/>
                  </a:lnTo>
                </a:path>
                <a:path w="1865629" h="3550920">
                  <a:moveTo>
                    <a:pt x="1865376" y="313944"/>
                  </a:moveTo>
                  <a:lnTo>
                    <a:pt x="1752600" y="352044"/>
                  </a:lnTo>
                </a:path>
                <a:path w="1865629" h="3550920">
                  <a:moveTo>
                    <a:pt x="708660" y="3226308"/>
                  </a:moveTo>
                  <a:lnTo>
                    <a:pt x="710184" y="2964180"/>
                  </a:lnTo>
                </a:path>
                <a:path w="1865629" h="3550920">
                  <a:moveTo>
                    <a:pt x="708660" y="3550920"/>
                  </a:moveTo>
                  <a:lnTo>
                    <a:pt x="710184" y="3290316"/>
                  </a:lnTo>
                </a:path>
                <a:path w="1865629" h="3550920">
                  <a:moveTo>
                    <a:pt x="1816608" y="3226308"/>
                  </a:moveTo>
                  <a:lnTo>
                    <a:pt x="1818132" y="2964180"/>
                  </a:lnTo>
                </a:path>
                <a:path w="1865629" h="3550920">
                  <a:moveTo>
                    <a:pt x="1816608" y="3550920"/>
                  </a:moveTo>
                  <a:lnTo>
                    <a:pt x="1818132" y="3290316"/>
                  </a:lnTo>
                </a:path>
                <a:path w="1865629" h="3550920">
                  <a:moveTo>
                    <a:pt x="757428" y="3198876"/>
                  </a:moveTo>
                  <a:lnTo>
                    <a:pt x="644652" y="3238500"/>
                  </a:lnTo>
                </a:path>
                <a:path w="1865629" h="3550920">
                  <a:moveTo>
                    <a:pt x="757428" y="3264408"/>
                  </a:moveTo>
                  <a:lnTo>
                    <a:pt x="644652" y="3316224"/>
                  </a:lnTo>
                </a:path>
                <a:path w="1865629" h="3550920">
                  <a:moveTo>
                    <a:pt x="1865376" y="3198876"/>
                  </a:moveTo>
                  <a:lnTo>
                    <a:pt x="1752600" y="3238500"/>
                  </a:lnTo>
                </a:path>
                <a:path w="1865629" h="3550920">
                  <a:moveTo>
                    <a:pt x="1865376" y="3264408"/>
                  </a:moveTo>
                  <a:lnTo>
                    <a:pt x="1752600" y="3316224"/>
                  </a:lnTo>
                </a:path>
                <a:path w="1865629" h="3550920">
                  <a:moveTo>
                    <a:pt x="708660" y="1735836"/>
                  </a:moveTo>
                  <a:lnTo>
                    <a:pt x="710184" y="1488948"/>
                  </a:lnTo>
                </a:path>
                <a:path w="1865629" h="3550920">
                  <a:moveTo>
                    <a:pt x="708660" y="2077212"/>
                  </a:moveTo>
                  <a:lnTo>
                    <a:pt x="710184" y="1815084"/>
                  </a:lnTo>
                </a:path>
                <a:path w="1865629" h="3550920">
                  <a:moveTo>
                    <a:pt x="1816608" y="1735836"/>
                  </a:moveTo>
                  <a:lnTo>
                    <a:pt x="1818132" y="1488948"/>
                  </a:lnTo>
                </a:path>
                <a:path w="1865629" h="3550920">
                  <a:moveTo>
                    <a:pt x="1816608" y="2077212"/>
                  </a:moveTo>
                  <a:lnTo>
                    <a:pt x="1818132" y="1815084"/>
                  </a:lnTo>
                </a:path>
                <a:path w="1865629" h="3550920">
                  <a:moveTo>
                    <a:pt x="757428" y="1723644"/>
                  </a:moveTo>
                  <a:lnTo>
                    <a:pt x="644652" y="1763268"/>
                  </a:lnTo>
                </a:path>
                <a:path w="1865629" h="3550920">
                  <a:moveTo>
                    <a:pt x="757428" y="1789176"/>
                  </a:moveTo>
                  <a:lnTo>
                    <a:pt x="644652" y="1828800"/>
                  </a:lnTo>
                </a:path>
                <a:path w="1865629" h="3550920">
                  <a:moveTo>
                    <a:pt x="1865376" y="1723644"/>
                  </a:moveTo>
                  <a:lnTo>
                    <a:pt x="1752600" y="1763268"/>
                  </a:lnTo>
                </a:path>
                <a:path w="1865629" h="3550920">
                  <a:moveTo>
                    <a:pt x="1865376" y="1789176"/>
                  </a:moveTo>
                  <a:lnTo>
                    <a:pt x="1752600" y="18288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97795" y="5558027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8"/>
                  </a:moveTo>
                  <a:lnTo>
                    <a:pt x="1107948" y="300228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76793" y="3210306"/>
              <a:ext cx="1108075" cy="299085"/>
            </a:xfrm>
            <a:custGeom>
              <a:avLst/>
              <a:gdLst/>
              <a:ahLst/>
              <a:cxnLst/>
              <a:rect l="l" t="t" r="r" b="b"/>
              <a:pathLst>
                <a:path w="1108075" h="299085">
                  <a:moveTo>
                    <a:pt x="1107948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107948" y="298703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E4A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76793" y="3210306"/>
              <a:ext cx="1108075" cy="299085"/>
            </a:xfrm>
            <a:custGeom>
              <a:avLst/>
              <a:gdLst/>
              <a:ahLst/>
              <a:cxnLst/>
              <a:rect l="l" t="t" r="r" b="b"/>
              <a:pathLst>
                <a:path w="1108075" h="299085">
                  <a:moveTo>
                    <a:pt x="0" y="298703"/>
                  </a:moveTo>
                  <a:lnTo>
                    <a:pt x="1107948" y="298703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76793" y="2910078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5">
                  <a:moveTo>
                    <a:pt x="1107948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107948" y="300227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92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76793" y="2910078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5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3175">
              <a:solidFill>
                <a:srgbClr val="5C1F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76793" y="4097274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1107948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1107948" y="300227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76793" y="4097274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76031" y="4096512"/>
              <a:ext cx="1108075" cy="300355"/>
            </a:xfrm>
            <a:custGeom>
              <a:avLst/>
              <a:gdLst/>
              <a:ahLst/>
              <a:cxnLst/>
              <a:rect l="l" t="t" r="r" b="b"/>
              <a:pathLst>
                <a:path w="1108075" h="300354">
                  <a:moveTo>
                    <a:pt x="0" y="300227"/>
                  </a:moveTo>
                  <a:lnTo>
                    <a:pt x="1107948" y="300227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9095" y="5363717"/>
            <a:ext cx="471805" cy="222885"/>
          </a:xfrm>
          <a:prstGeom prst="rect">
            <a:avLst/>
          </a:prstGeom>
          <a:ln w="28575">
            <a:solidFill>
              <a:srgbClr val="892D4E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40"/>
              </a:spcBef>
            </a:pP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29855" y="5679744"/>
            <a:ext cx="1299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Main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73897" y="5142991"/>
            <a:ext cx="273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91702" y="5146040"/>
            <a:ext cx="37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Calibri"/>
                <a:cs typeface="Calibri"/>
              </a:rPr>
              <a:t>W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80554" y="5363717"/>
            <a:ext cx="1289050" cy="222885"/>
          </a:xfrm>
          <a:prstGeom prst="rect">
            <a:avLst/>
          </a:prstGeom>
          <a:ln w="30099">
            <a:solidFill>
              <a:srgbClr val="892D4E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100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24343" y="2909316"/>
            <a:ext cx="551815" cy="15557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145"/>
              </a:lnSpc>
            </a:pPr>
            <a:r>
              <a:rPr sz="1100" dirty="0">
                <a:latin typeface="Calibri"/>
                <a:cs typeface="Calibri"/>
              </a:rPr>
              <a:t>tag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24343" y="3209544"/>
            <a:ext cx="551815" cy="14351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130"/>
              </a:lnSpc>
            </a:pPr>
            <a:r>
              <a:rPr sz="1100" dirty="0">
                <a:latin typeface="Calibri"/>
                <a:cs typeface="Calibri"/>
              </a:rPr>
              <a:t>tag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24343" y="4096511"/>
            <a:ext cx="553720" cy="14478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140"/>
              </a:lnSpc>
            </a:pPr>
            <a:r>
              <a:rPr sz="1100" dirty="0">
                <a:latin typeface="Calibri"/>
                <a:cs typeface="Calibri"/>
              </a:rPr>
              <a:t>tag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40014" y="2678049"/>
            <a:ext cx="3695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Cach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7154" y="2979102"/>
            <a:ext cx="927735" cy="159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7154" y="3279330"/>
            <a:ext cx="927735" cy="159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215"/>
              </a:lnSpc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67154" y="4167822"/>
            <a:ext cx="927735" cy="159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1210"/>
              </a:lnSpc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127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820850" y="3201606"/>
            <a:ext cx="1221740" cy="902969"/>
            <a:chOff x="7820850" y="3201606"/>
            <a:chExt cx="1221740" cy="902969"/>
          </a:xfrm>
        </p:grpSpPr>
        <p:sp>
          <p:nvSpPr>
            <p:cNvPr id="63" name="object 63"/>
            <p:cNvSpPr/>
            <p:nvPr/>
          </p:nvSpPr>
          <p:spPr>
            <a:xfrm>
              <a:off x="7828788" y="3508248"/>
              <a:ext cx="1205865" cy="588645"/>
            </a:xfrm>
            <a:custGeom>
              <a:avLst/>
              <a:gdLst/>
              <a:ahLst/>
              <a:cxnLst/>
              <a:rect l="l" t="t" r="r" b="b"/>
              <a:pathLst>
                <a:path w="1205865" h="588645">
                  <a:moveTo>
                    <a:pt x="47243" y="248412"/>
                  </a:moveTo>
                  <a:lnTo>
                    <a:pt x="50291" y="0"/>
                  </a:lnTo>
                </a:path>
                <a:path w="1205865" h="588645">
                  <a:moveTo>
                    <a:pt x="47243" y="588263"/>
                  </a:moveTo>
                  <a:lnTo>
                    <a:pt x="50291" y="326135"/>
                  </a:lnTo>
                </a:path>
                <a:path w="1205865" h="588645">
                  <a:moveTo>
                    <a:pt x="1155191" y="248412"/>
                  </a:moveTo>
                  <a:lnTo>
                    <a:pt x="1158239" y="0"/>
                  </a:lnTo>
                </a:path>
                <a:path w="1205865" h="588645">
                  <a:moveTo>
                    <a:pt x="1155191" y="588263"/>
                  </a:moveTo>
                  <a:lnTo>
                    <a:pt x="1158239" y="326135"/>
                  </a:lnTo>
                </a:path>
                <a:path w="1205865" h="588645">
                  <a:moveTo>
                    <a:pt x="97535" y="236219"/>
                  </a:moveTo>
                  <a:lnTo>
                    <a:pt x="0" y="274319"/>
                  </a:lnTo>
                </a:path>
                <a:path w="1205865" h="588645">
                  <a:moveTo>
                    <a:pt x="97535" y="300227"/>
                  </a:moveTo>
                  <a:lnTo>
                    <a:pt x="0" y="339851"/>
                  </a:lnTo>
                </a:path>
                <a:path w="1205865" h="588645">
                  <a:moveTo>
                    <a:pt x="1205483" y="236219"/>
                  </a:moveTo>
                  <a:lnTo>
                    <a:pt x="1107947" y="274319"/>
                  </a:lnTo>
                </a:path>
                <a:path w="1205865" h="588645">
                  <a:moveTo>
                    <a:pt x="1205483" y="300227"/>
                  </a:moveTo>
                  <a:lnTo>
                    <a:pt x="1107947" y="33985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76032" y="3209544"/>
              <a:ext cx="1108075" cy="299085"/>
            </a:xfrm>
            <a:custGeom>
              <a:avLst/>
              <a:gdLst/>
              <a:ahLst/>
              <a:cxnLst/>
              <a:rect l="l" t="t" r="r" b="b"/>
              <a:pathLst>
                <a:path w="1108075" h="299085">
                  <a:moveTo>
                    <a:pt x="0" y="298703"/>
                  </a:moveTo>
                  <a:lnTo>
                    <a:pt x="1107948" y="298703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" y="1030288"/>
            <a:ext cx="95228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Verdana"/>
                <a:cs typeface="Verdana"/>
              </a:rPr>
              <a:t>Characteristics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Memory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54" dirty="0">
                <a:latin typeface="Verdana"/>
                <a:cs typeface="Verdana"/>
              </a:rPr>
              <a:t>System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6652" y="1867990"/>
            <a:ext cx="8921932" cy="3853541"/>
            <a:chOff x="2328672" y="2374392"/>
            <a:chExt cx="7804784" cy="4162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672" y="2374392"/>
              <a:ext cx="3913632" cy="4162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9631" y="2374392"/>
              <a:ext cx="3933444" cy="4162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67605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latin typeface="Verdana"/>
                <a:cs typeface="Verdana"/>
              </a:rPr>
              <a:t>Set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-145" dirty="0">
                <a:latin typeface="Verdana"/>
                <a:cs typeface="Verdana"/>
              </a:rPr>
              <a:t>Ass</a:t>
            </a:r>
            <a:r>
              <a:rPr sz="3600" spc="-170" dirty="0">
                <a:latin typeface="Verdana"/>
                <a:cs typeface="Verdana"/>
              </a:rPr>
              <a:t>o</a:t>
            </a:r>
            <a:r>
              <a:rPr sz="3600" spc="10" dirty="0">
                <a:latin typeface="Verdana"/>
                <a:cs typeface="Verdana"/>
              </a:rPr>
              <a:t>ciative</a:t>
            </a:r>
            <a:r>
              <a:rPr sz="3600" spc="-225" dirty="0">
                <a:latin typeface="Verdana"/>
                <a:cs typeface="Verdana"/>
              </a:rPr>
              <a:t> </a:t>
            </a:r>
            <a:r>
              <a:rPr sz="3600" spc="254" dirty="0">
                <a:latin typeface="Verdana"/>
                <a:cs typeface="Verdana"/>
              </a:rPr>
              <a:t>Map</a:t>
            </a:r>
            <a:r>
              <a:rPr sz="3600" spc="240" dirty="0">
                <a:latin typeface="Verdana"/>
                <a:cs typeface="Verdana"/>
              </a:rPr>
              <a:t>p</a:t>
            </a:r>
            <a:r>
              <a:rPr sz="3600" spc="-65" dirty="0"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36" y="2260803"/>
            <a:ext cx="5704840" cy="13049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marR="5080" indent="-342900" algn="just">
              <a:lnSpc>
                <a:spcPts val="1730"/>
              </a:lnSpc>
              <a:spcBef>
                <a:spcPts val="515"/>
              </a:spcBef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48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problem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of Direct Mapping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words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Index but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Tag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 not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reside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Cache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ts val="173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Set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associative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 addresses</a:t>
            </a:r>
            <a:r>
              <a:rPr sz="1800" spc="4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800" spc="4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problem</a:t>
            </a:r>
            <a:r>
              <a:rPr sz="1800" spc="44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1800" spc="45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possible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 thrashing</a:t>
            </a:r>
            <a:r>
              <a:rPr sz="18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the direct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 mapping</a:t>
            </a:r>
            <a:r>
              <a:rPr sz="1800" spc="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736" y="3613150"/>
            <a:ext cx="5705475" cy="297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945"/>
              </a:lnSpc>
              <a:spcBef>
                <a:spcPts val="1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60" dirty="0">
                <a:solidFill>
                  <a:srgbClr val="B83C68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In</a:t>
            </a:r>
            <a:r>
              <a:rPr sz="1800" spc="2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Set-Associative</a:t>
            </a:r>
            <a:r>
              <a:rPr sz="1800" spc="23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two</a:t>
            </a:r>
            <a:r>
              <a:rPr sz="1800" spc="2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or</a:t>
            </a:r>
            <a:r>
              <a:rPr sz="1800" spc="21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more</a:t>
            </a:r>
            <a:r>
              <a:rPr sz="1800" spc="2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words</a:t>
            </a:r>
            <a:r>
              <a:rPr sz="1800" spc="21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of</a:t>
            </a:r>
            <a:r>
              <a:rPr sz="1800" spc="225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memory</a:t>
            </a:r>
            <a:r>
              <a:rPr sz="1800" spc="24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under</a:t>
            </a:r>
            <a:endParaRPr sz="1800">
              <a:latin typeface="Times New Roman"/>
              <a:cs typeface="Times New Roman"/>
            </a:endParaRPr>
          </a:p>
          <a:p>
            <a:pPr marL="354965" algn="just">
              <a:lnSpc>
                <a:spcPts val="1945"/>
              </a:lnSpc>
            </a:pP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Times New Roman"/>
                <a:cs typeface="Times New Roman"/>
              </a:rPr>
              <a:t>same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Index</a:t>
            </a:r>
            <a:r>
              <a:rPr sz="18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address</a:t>
            </a:r>
            <a:r>
              <a:rPr sz="18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can</a:t>
            </a:r>
            <a:r>
              <a:rPr sz="1800" spc="-20" dirty="0">
                <a:solidFill>
                  <a:srgbClr val="40424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24E"/>
                </a:solidFill>
                <a:latin typeface="Times New Roman"/>
                <a:cs typeface="Times New Roman"/>
              </a:rPr>
              <a:t>reside.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6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combination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Direct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associative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mapping.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6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Cache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grouped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1730"/>
              </a:lnSpc>
              <a:spcBef>
                <a:spcPts val="99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Hence,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contention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mapping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somehow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solved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having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few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choices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placement.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  <a:spcBef>
                <a:spcPts val="1160"/>
              </a:spcBef>
              <a:tabLst>
                <a:tab pos="354965" algn="l"/>
              </a:tabLst>
            </a:pPr>
            <a:r>
              <a:rPr sz="1600" spc="-160" dirty="0">
                <a:latin typeface="Lucida Sans Unicode"/>
                <a:cs typeface="Lucida Sans Unicode"/>
              </a:rPr>
              <a:t>▶	</a:t>
            </a:r>
            <a:r>
              <a:rPr sz="1600" i="1" spc="-5" dirty="0">
                <a:latin typeface="Times New Roman"/>
                <a:cs typeface="Times New Roman"/>
              </a:rPr>
              <a:t>Number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of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blocks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per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set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is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design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parameter.</a:t>
            </a:r>
            <a:endParaRPr sz="1600">
              <a:latin typeface="Times New Roman"/>
              <a:cs typeface="Times New Roman"/>
            </a:endParaRPr>
          </a:p>
          <a:p>
            <a:pPr marL="419100" marR="1316355" indent="-152400">
              <a:lnSpc>
                <a:spcPts val="1540"/>
              </a:lnSpc>
              <a:spcBef>
                <a:spcPts val="180"/>
              </a:spcBef>
              <a:buChar char="-"/>
              <a:tabLst>
                <a:tab pos="38608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One </a:t>
            </a:r>
            <a:r>
              <a:rPr sz="1600" i="1" spc="-15" dirty="0">
                <a:latin typeface="Times New Roman"/>
                <a:cs typeface="Times New Roman"/>
              </a:rPr>
              <a:t>extreme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is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to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have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all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the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blocks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in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one </a:t>
            </a:r>
            <a:r>
              <a:rPr sz="1600" i="1" spc="-5" dirty="0">
                <a:latin typeface="Times New Roman"/>
                <a:cs typeface="Times New Roman"/>
              </a:rPr>
              <a:t>set, 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requiring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no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set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bits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(fully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associative</a:t>
            </a:r>
            <a:r>
              <a:rPr sz="1600" i="1" spc="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mapping).</a:t>
            </a:r>
            <a:endParaRPr sz="1600">
              <a:latin typeface="Times New Roman"/>
              <a:cs typeface="Times New Roman"/>
            </a:endParaRPr>
          </a:p>
          <a:p>
            <a:pPr marL="385445" indent="-119380">
              <a:lnSpc>
                <a:spcPts val="1545"/>
              </a:lnSpc>
              <a:buChar char="-"/>
              <a:tabLst>
                <a:tab pos="38608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Other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extreme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is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to</a:t>
            </a:r>
            <a:r>
              <a:rPr sz="1600" i="1" dirty="0">
                <a:latin typeface="Times New Roman"/>
                <a:cs typeface="Times New Roman"/>
              </a:rPr>
              <a:t> have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one </a:t>
            </a:r>
            <a:r>
              <a:rPr sz="1600" i="1" spc="-5" dirty="0">
                <a:latin typeface="Times New Roman"/>
                <a:cs typeface="Times New Roman"/>
              </a:rPr>
              <a:t>block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per set,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6512458"/>
            <a:ext cx="2496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is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the same</a:t>
            </a:r>
            <a:r>
              <a:rPr sz="1600" i="1" dirty="0">
                <a:latin typeface="Times New Roman"/>
                <a:cs typeface="Times New Roman"/>
              </a:rPr>
              <a:t> as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15" dirty="0">
                <a:latin typeface="Times New Roman"/>
                <a:cs typeface="Times New Roman"/>
              </a:rPr>
              <a:t>direct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mapping.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581" y="2290572"/>
            <a:ext cx="3799840" cy="4429125"/>
            <a:chOff x="7319581" y="2290572"/>
            <a:chExt cx="3799840" cy="4429125"/>
          </a:xfrm>
        </p:grpSpPr>
        <p:sp>
          <p:nvSpPr>
            <p:cNvPr id="7" name="object 7"/>
            <p:cNvSpPr/>
            <p:nvPr/>
          </p:nvSpPr>
          <p:spPr>
            <a:xfrm>
              <a:off x="7360919" y="2683763"/>
              <a:ext cx="281940" cy="361315"/>
            </a:xfrm>
            <a:custGeom>
              <a:avLst/>
              <a:gdLst/>
              <a:ahLst/>
              <a:cxnLst/>
              <a:rect l="l" t="t" r="r" b="b"/>
              <a:pathLst>
                <a:path w="281940" h="361314">
                  <a:moveTo>
                    <a:pt x="281939" y="361188"/>
                  </a:moveTo>
                  <a:lnTo>
                    <a:pt x="227070" y="359338"/>
                  </a:lnTo>
                  <a:lnTo>
                    <a:pt x="182260" y="354298"/>
                  </a:lnTo>
                  <a:lnTo>
                    <a:pt x="152048" y="346829"/>
                  </a:lnTo>
                  <a:lnTo>
                    <a:pt x="140970" y="337693"/>
                  </a:lnTo>
                  <a:lnTo>
                    <a:pt x="140970" y="204088"/>
                  </a:lnTo>
                  <a:lnTo>
                    <a:pt x="129891" y="194952"/>
                  </a:lnTo>
                  <a:lnTo>
                    <a:pt x="99679" y="187483"/>
                  </a:lnTo>
                  <a:lnTo>
                    <a:pt x="54869" y="182443"/>
                  </a:lnTo>
                  <a:lnTo>
                    <a:pt x="0" y="180594"/>
                  </a:lnTo>
                  <a:lnTo>
                    <a:pt x="54869" y="178744"/>
                  </a:lnTo>
                  <a:lnTo>
                    <a:pt x="99679" y="173704"/>
                  </a:lnTo>
                  <a:lnTo>
                    <a:pt x="129891" y="166235"/>
                  </a:lnTo>
                  <a:lnTo>
                    <a:pt x="140970" y="157099"/>
                  </a:lnTo>
                  <a:lnTo>
                    <a:pt x="140970" y="23495"/>
                  </a:lnTo>
                  <a:lnTo>
                    <a:pt x="152048" y="14358"/>
                  </a:lnTo>
                  <a:lnTo>
                    <a:pt x="182260" y="6889"/>
                  </a:lnTo>
                  <a:lnTo>
                    <a:pt x="227070" y="1849"/>
                  </a:lnTo>
                  <a:lnTo>
                    <a:pt x="281939" y="0"/>
                  </a:lnTo>
                </a:path>
              </a:pathLst>
            </a:custGeom>
            <a:ln w="9524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859" y="2290572"/>
              <a:ext cx="3476244" cy="4428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24343" y="3256788"/>
              <a:ext cx="318770" cy="1248410"/>
            </a:xfrm>
            <a:custGeom>
              <a:avLst/>
              <a:gdLst/>
              <a:ahLst/>
              <a:cxnLst/>
              <a:rect l="l" t="t" r="r" b="b"/>
              <a:pathLst>
                <a:path w="318770" h="1248410">
                  <a:moveTo>
                    <a:pt x="318515" y="359663"/>
                  </a:moveTo>
                  <a:lnTo>
                    <a:pt x="263646" y="357814"/>
                  </a:lnTo>
                  <a:lnTo>
                    <a:pt x="218836" y="352774"/>
                  </a:lnTo>
                  <a:lnTo>
                    <a:pt x="188624" y="345305"/>
                  </a:lnTo>
                  <a:lnTo>
                    <a:pt x="177546" y="336169"/>
                  </a:lnTo>
                  <a:lnTo>
                    <a:pt x="177546" y="203326"/>
                  </a:lnTo>
                  <a:lnTo>
                    <a:pt x="166467" y="194190"/>
                  </a:lnTo>
                  <a:lnTo>
                    <a:pt x="136255" y="186721"/>
                  </a:lnTo>
                  <a:lnTo>
                    <a:pt x="91445" y="181681"/>
                  </a:lnTo>
                  <a:lnTo>
                    <a:pt x="36575" y="179832"/>
                  </a:lnTo>
                  <a:lnTo>
                    <a:pt x="91445" y="177982"/>
                  </a:lnTo>
                  <a:lnTo>
                    <a:pt x="136255" y="172942"/>
                  </a:lnTo>
                  <a:lnTo>
                    <a:pt x="166467" y="165473"/>
                  </a:lnTo>
                  <a:lnTo>
                    <a:pt x="177546" y="156337"/>
                  </a:lnTo>
                  <a:lnTo>
                    <a:pt x="177546" y="23495"/>
                  </a:lnTo>
                  <a:lnTo>
                    <a:pt x="188624" y="14358"/>
                  </a:lnTo>
                  <a:lnTo>
                    <a:pt x="218836" y="6889"/>
                  </a:lnTo>
                  <a:lnTo>
                    <a:pt x="263646" y="1849"/>
                  </a:lnTo>
                  <a:lnTo>
                    <a:pt x="318515" y="0"/>
                  </a:lnTo>
                </a:path>
                <a:path w="318770" h="1248410">
                  <a:moveTo>
                    <a:pt x="281939" y="1248156"/>
                  </a:moveTo>
                  <a:lnTo>
                    <a:pt x="227070" y="1246306"/>
                  </a:lnTo>
                  <a:lnTo>
                    <a:pt x="182260" y="1241266"/>
                  </a:lnTo>
                  <a:lnTo>
                    <a:pt x="152048" y="1233797"/>
                  </a:lnTo>
                  <a:lnTo>
                    <a:pt x="140970" y="1224661"/>
                  </a:lnTo>
                  <a:lnTo>
                    <a:pt x="140970" y="1091819"/>
                  </a:lnTo>
                  <a:lnTo>
                    <a:pt x="129891" y="1082682"/>
                  </a:lnTo>
                  <a:lnTo>
                    <a:pt x="99679" y="1075213"/>
                  </a:lnTo>
                  <a:lnTo>
                    <a:pt x="54869" y="1070173"/>
                  </a:lnTo>
                  <a:lnTo>
                    <a:pt x="0" y="1068324"/>
                  </a:lnTo>
                  <a:lnTo>
                    <a:pt x="54869" y="1066474"/>
                  </a:lnTo>
                  <a:lnTo>
                    <a:pt x="99679" y="1061434"/>
                  </a:lnTo>
                  <a:lnTo>
                    <a:pt x="129891" y="1053965"/>
                  </a:lnTo>
                  <a:lnTo>
                    <a:pt x="140970" y="1044829"/>
                  </a:lnTo>
                  <a:lnTo>
                    <a:pt x="140970" y="911987"/>
                  </a:lnTo>
                  <a:lnTo>
                    <a:pt x="152048" y="902850"/>
                  </a:lnTo>
                  <a:lnTo>
                    <a:pt x="182260" y="895381"/>
                  </a:lnTo>
                  <a:lnTo>
                    <a:pt x="227070" y="890341"/>
                  </a:lnTo>
                  <a:lnTo>
                    <a:pt x="281939" y="888492"/>
                  </a:lnTo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50202" y="2752090"/>
            <a:ext cx="342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Set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9319" y="5067427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4481" y="4221607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Set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2239" y="3332734"/>
            <a:ext cx="342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Set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1713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latin typeface="Verdana"/>
                <a:cs typeface="Verdana"/>
              </a:rPr>
              <a:t>Page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Replacement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-135" dirty="0">
                <a:latin typeface="Verdana"/>
                <a:cs typeface="Verdana"/>
              </a:rPr>
              <a:t>Algorithms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994" y="2310511"/>
            <a:ext cx="8338820" cy="414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full,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replacement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4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replacement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algorithms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are: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First-in-first-out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(FIFO)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Least Recently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(LRU)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Optimal</a:t>
            </a:r>
            <a:r>
              <a:rPr sz="22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Algorithm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2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LRU,</a:t>
            </a:r>
            <a:r>
              <a:rPr sz="2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</a:t>
            </a:r>
            <a:r>
              <a:rPr sz="2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22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longest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optimal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algorithm,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longest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512767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latin typeface="Verdana"/>
                <a:cs typeface="Verdana"/>
              </a:rPr>
              <a:t>Write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Policy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4266" y="2429636"/>
            <a:ext cx="7732395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888365" algn="l"/>
                <a:tab pos="2233295" algn="l"/>
                <a:tab pos="3156585" algn="l"/>
                <a:tab pos="3569970" algn="l"/>
                <a:tab pos="4424680" algn="l"/>
                <a:tab pos="6099810" algn="l"/>
                <a:tab pos="64643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nt	aspect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	cache	o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aniz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tion	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co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ned  with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requests.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1278890" algn="l"/>
                <a:tab pos="1847850" algn="l"/>
                <a:tab pos="2637155" algn="l"/>
                <a:tab pos="3324225" algn="l"/>
                <a:tab pos="3656329" algn="l"/>
                <a:tab pos="4479925" algn="l"/>
                <a:tab pos="4912360" algn="l"/>
                <a:tab pos="5871210" algn="l"/>
                <a:tab pos="6862445" algn="l"/>
                <a:tab pos="719264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hen	the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find	a	word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	Cache	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ring	a	read  operation,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involved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write,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ways</a:t>
            </a:r>
            <a:r>
              <a:rPr sz="24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writing.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673857" y="2321814"/>
              <a:ext cx="1793875" cy="727075"/>
            </a:xfrm>
            <a:custGeom>
              <a:avLst/>
              <a:gdLst/>
              <a:ahLst/>
              <a:cxnLst/>
              <a:rect l="l" t="t" r="r" b="b"/>
              <a:pathLst>
                <a:path w="1793875" h="727075">
                  <a:moveTo>
                    <a:pt x="1672590" y="0"/>
                  </a:moveTo>
                  <a:lnTo>
                    <a:pt x="121158" y="0"/>
                  </a:lnTo>
                  <a:lnTo>
                    <a:pt x="73991" y="9519"/>
                  </a:lnTo>
                  <a:lnTo>
                    <a:pt x="35480" y="35480"/>
                  </a:lnTo>
                  <a:lnTo>
                    <a:pt x="9519" y="73991"/>
                  </a:lnTo>
                  <a:lnTo>
                    <a:pt x="0" y="121158"/>
                  </a:lnTo>
                  <a:lnTo>
                    <a:pt x="0" y="605789"/>
                  </a:lnTo>
                  <a:lnTo>
                    <a:pt x="9519" y="652956"/>
                  </a:lnTo>
                  <a:lnTo>
                    <a:pt x="35480" y="691467"/>
                  </a:lnTo>
                  <a:lnTo>
                    <a:pt x="73991" y="717428"/>
                  </a:lnTo>
                  <a:lnTo>
                    <a:pt x="121158" y="726948"/>
                  </a:lnTo>
                  <a:lnTo>
                    <a:pt x="1672590" y="726948"/>
                  </a:lnTo>
                  <a:lnTo>
                    <a:pt x="1719756" y="717428"/>
                  </a:lnTo>
                  <a:lnTo>
                    <a:pt x="1758267" y="691467"/>
                  </a:lnTo>
                  <a:lnTo>
                    <a:pt x="1784228" y="652956"/>
                  </a:lnTo>
                  <a:lnTo>
                    <a:pt x="1793747" y="605789"/>
                  </a:lnTo>
                  <a:lnTo>
                    <a:pt x="1793747" y="121158"/>
                  </a:lnTo>
                  <a:lnTo>
                    <a:pt x="1784228" y="73991"/>
                  </a:lnTo>
                  <a:lnTo>
                    <a:pt x="1758267" y="35480"/>
                  </a:lnTo>
                  <a:lnTo>
                    <a:pt x="1719756" y="9519"/>
                  </a:lnTo>
                  <a:lnTo>
                    <a:pt x="167259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73857" y="2321814"/>
              <a:ext cx="1793875" cy="727075"/>
            </a:xfrm>
            <a:custGeom>
              <a:avLst/>
              <a:gdLst/>
              <a:ahLst/>
              <a:cxnLst/>
              <a:rect l="l" t="t" r="r" b="b"/>
              <a:pathLst>
                <a:path w="1793875" h="727075">
                  <a:moveTo>
                    <a:pt x="0" y="121158"/>
                  </a:moveTo>
                  <a:lnTo>
                    <a:pt x="9519" y="73991"/>
                  </a:lnTo>
                  <a:lnTo>
                    <a:pt x="35480" y="35480"/>
                  </a:lnTo>
                  <a:lnTo>
                    <a:pt x="73991" y="9519"/>
                  </a:lnTo>
                  <a:lnTo>
                    <a:pt x="121158" y="0"/>
                  </a:lnTo>
                  <a:lnTo>
                    <a:pt x="1672590" y="0"/>
                  </a:lnTo>
                  <a:lnTo>
                    <a:pt x="1719756" y="9519"/>
                  </a:lnTo>
                  <a:lnTo>
                    <a:pt x="1758267" y="35480"/>
                  </a:lnTo>
                  <a:lnTo>
                    <a:pt x="1784228" y="73991"/>
                  </a:lnTo>
                  <a:lnTo>
                    <a:pt x="1793747" y="121158"/>
                  </a:lnTo>
                  <a:lnTo>
                    <a:pt x="1793747" y="605789"/>
                  </a:lnTo>
                  <a:lnTo>
                    <a:pt x="1784228" y="652956"/>
                  </a:lnTo>
                  <a:lnTo>
                    <a:pt x="1758267" y="691467"/>
                  </a:lnTo>
                  <a:lnTo>
                    <a:pt x="1719756" y="717428"/>
                  </a:lnTo>
                  <a:lnTo>
                    <a:pt x="1672590" y="726948"/>
                  </a:lnTo>
                  <a:lnTo>
                    <a:pt x="121158" y="726948"/>
                  </a:lnTo>
                  <a:lnTo>
                    <a:pt x="73991" y="717428"/>
                  </a:lnTo>
                  <a:lnTo>
                    <a:pt x="35480" y="691467"/>
                  </a:lnTo>
                  <a:lnTo>
                    <a:pt x="9519" y="652956"/>
                  </a:lnTo>
                  <a:lnTo>
                    <a:pt x="0" y="605789"/>
                  </a:lnTo>
                  <a:lnTo>
                    <a:pt x="0" y="121158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3857" y="3362705"/>
              <a:ext cx="1793875" cy="547370"/>
            </a:xfrm>
            <a:custGeom>
              <a:avLst/>
              <a:gdLst/>
              <a:ahLst/>
              <a:cxnLst/>
              <a:rect l="l" t="t" r="r" b="b"/>
              <a:pathLst>
                <a:path w="1793875" h="547370">
                  <a:moveTo>
                    <a:pt x="1702562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6"/>
                  </a:lnTo>
                  <a:lnTo>
                    <a:pt x="0" y="455930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6"/>
                  </a:lnTo>
                  <a:lnTo>
                    <a:pt x="1702562" y="547116"/>
                  </a:lnTo>
                  <a:lnTo>
                    <a:pt x="1738080" y="539958"/>
                  </a:lnTo>
                  <a:lnTo>
                    <a:pt x="1767062" y="520430"/>
                  </a:lnTo>
                  <a:lnTo>
                    <a:pt x="1786590" y="491448"/>
                  </a:lnTo>
                  <a:lnTo>
                    <a:pt x="1793747" y="455930"/>
                  </a:lnTo>
                  <a:lnTo>
                    <a:pt x="1793747" y="91186"/>
                  </a:lnTo>
                  <a:lnTo>
                    <a:pt x="1786590" y="55667"/>
                  </a:lnTo>
                  <a:lnTo>
                    <a:pt x="1767062" y="26685"/>
                  </a:lnTo>
                  <a:lnTo>
                    <a:pt x="1738080" y="7157"/>
                  </a:lnTo>
                  <a:lnTo>
                    <a:pt x="1702562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3857" y="3362705"/>
              <a:ext cx="1793875" cy="547370"/>
            </a:xfrm>
            <a:custGeom>
              <a:avLst/>
              <a:gdLst/>
              <a:ahLst/>
              <a:cxnLst/>
              <a:rect l="l" t="t" r="r" b="b"/>
              <a:pathLst>
                <a:path w="1793875" h="547370">
                  <a:moveTo>
                    <a:pt x="0" y="91186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702562" y="0"/>
                  </a:lnTo>
                  <a:lnTo>
                    <a:pt x="1738080" y="7157"/>
                  </a:lnTo>
                  <a:lnTo>
                    <a:pt x="1767062" y="26685"/>
                  </a:lnTo>
                  <a:lnTo>
                    <a:pt x="1786590" y="55667"/>
                  </a:lnTo>
                  <a:lnTo>
                    <a:pt x="1793747" y="91186"/>
                  </a:lnTo>
                  <a:lnTo>
                    <a:pt x="1793747" y="455930"/>
                  </a:lnTo>
                  <a:lnTo>
                    <a:pt x="1786590" y="491448"/>
                  </a:lnTo>
                  <a:lnTo>
                    <a:pt x="1767062" y="520430"/>
                  </a:lnTo>
                  <a:lnTo>
                    <a:pt x="1738080" y="539958"/>
                  </a:lnTo>
                  <a:lnTo>
                    <a:pt x="1702562" y="547116"/>
                  </a:lnTo>
                  <a:lnTo>
                    <a:pt x="91186" y="547116"/>
                  </a:lnTo>
                  <a:lnTo>
                    <a:pt x="55667" y="539958"/>
                  </a:lnTo>
                  <a:lnTo>
                    <a:pt x="26685" y="520430"/>
                  </a:lnTo>
                  <a:lnTo>
                    <a:pt x="7157" y="491448"/>
                  </a:lnTo>
                  <a:lnTo>
                    <a:pt x="0" y="455930"/>
                  </a:lnTo>
                  <a:lnTo>
                    <a:pt x="0" y="91186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3857" y="4319778"/>
              <a:ext cx="1793875" cy="727075"/>
            </a:xfrm>
            <a:custGeom>
              <a:avLst/>
              <a:gdLst/>
              <a:ahLst/>
              <a:cxnLst/>
              <a:rect l="l" t="t" r="r" b="b"/>
              <a:pathLst>
                <a:path w="1793875" h="727075">
                  <a:moveTo>
                    <a:pt x="1672590" y="0"/>
                  </a:moveTo>
                  <a:lnTo>
                    <a:pt x="121158" y="0"/>
                  </a:lnTo>
                  <a:lnTo>
                    <a:pt x="73991" y="9519"/>
                  </a:lnTo>
                  <a:lnTo>
                    <a:pt x="35480" y="35480"/>
                  </a:lnTo>
                  <a:lnTo>
                    <a:pt x="9519" y="73991"/>
                  </a:lnTo>
                  <a:lnTo>
                    <a:pt x="0" y="121158"/>
                  </a:lnTo>
                  <a:lnTo>
                    <a:pt x="0" y="605790"/>
                  </a:lnTo>
                  <a:lnTo>
                    <a:pt x="9519" y="652956"/>
                  </a:lnTo>
                  <a:lnTo>
                    <a:pt x="35480" y="691467"/>
                  </a:lnTo>
                  <a:lnTo>
                    <a:pt x="73991" y="717428"/>
                  </a:lnTo>
                  <a:lnTo>
                    <a:pt x="121158" y="726948"/>
                  </a:lnTo>
                  <a:lnTo>
                    <a:pt x="1672590" y="726948"/>
                  </a:lnTo>
                  <a:lnTo>
                    <a:pt x="1719756" y="717428"/>
                  </a:lnTo>
                  <a:lnTo>
                    <a:pt x="1758267" y="691467"/>
                  </a:lnTo>
                  <a:lnTo>
                    <a:pt x="1784228" y="652956"/>
                  </a:lnTo>
                  <a:lnTo>
                    <a:pt x="1793747" y="605790"/>
                  </a:lnTo>
                  <a:lnTo>
                    <a:pt x="1793747" y="121158"/>
                  </a:lnTo>
                  <a:lnTo>
                    <a:pt x="1784228" y="73991"/>
                  </a:lnTo>
                  <a:lnTo>
                    <a:pt x="1758267" y="35480"/>
                  </a:lnTo>
                  <a:lnTo>
                    <a:pt x="1719756" y="9519"/>
                  </a:lnTo>
                  <a:lnTo>
                    <a:pt x="167259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3857" y="4319778"/>
              <a:ext cx="1793875" cy="727075"/>
            </a:xfrm>
            <a:custGeom>
              <a:avLst/>
              <a:gdLst/>
              <a:ahLst/>
              <a:cxnLst/>
              <a:rect l="l" t="t" r="r" b="b"/>
              <a:pathLst>
                <a:path w="1793875" h="727075">
                  <a:moveTo>
                    <a:pt x="0" y="121158"/>
                  </a:moveTo>
                  <a:lnTo>
                    <a:pt x="9519" y="73991"/>
                  </a:lnTo>
                  <a:lnTo>
                    <a:pt x="35480" y="35480"/>
                  </a:lnTo>
                  <a:lnTo>
                    <a:pt x="73991" y="9519"/>
                  </a:lnTo>
                  <a:lnTo>
                    <a:pt x="121158" y="0"/>
                  </a:lnTo>
                  <a:lnTo>
                    <a:pt x="1672590" y="0"/>
                  </a:lnTo>
                  <a:lnTo>
                    <a:pt x="1719756" y="9519"/>
                  </a:lnTo>
                  <a:lnTo>
                    <a:pt x="1758267" y="35480"/>
                  </a:lnTo>
                  <a:lnTo>
                    <a:pt x="1784228" y="73991"/>
                  </a:lnTo>
                  <a:lnTo>
                    <a:pt x="1793747" y="121158"/>
                  </a:lnTo>
                  <a:lnTo>
                    <a:pt x="1793747" y="605790"/>
                  </a:lnTo>
                  <a:lnTo>
                    <a:pt x="1784228" y="652956"/>
                  </a:lnTo>
                  <a:lnTo>
                    <a:pt x="1758267" y="691467"/>
                  </a:lnTo>
                  <a:lnTo>
                    <a:pt x="1719756" y="717428"/>
                  </a:lnTo>
                  <a:lnTo>
                    <a:pt x="1672590" y="726948"/>
                  </a:lnTo>
                  <a:lnTo>
                    <a:pt x="121158" y="726948"/>
                  </a:lnTo>
                  <a:lnTo>
                    <a:pt x="73991" y="717428"/>
                  </a:lnTo>
                  <a:lnTo>
                    <a:pt x="35480" y="691467"/>
                  </a:lnTo>
                  <a:lnTo>
                    <a:pt x="9519" y="652956"/>
                  </a:lnTo>
                  <a:lnTo>
                    <a:pt x="0" y="605790"/>
                  </a:lnTo>
                  <a:lnTo>
                    <a:pt x="0" y="121158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415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latin typeface="Verdana"/>
                <a:cs typeface="Verdana"/>
              </a:rPr>
              <a:t>Write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25" dirty="0">
                <a:latin typeface="Verdana"/>
                <a:cs typeface="Verdana"/>
              </a:rPr>
              <a:t>thro</a:t>
            </a:r>
            <a:r>
              <a:rPr sz="3600" spc="-170" dirty="0">
                <a:latin typeface="Verdana"/>
                <a:cs typeface="Verdana"/>
              </a:rPr>
              <a:t>u</a:t>
            </a:r>
            <a:r>
              <a:rPr sz="3600" spc="45" dirty="0">
                <a:latin typeface="Verdana"/>
                <a:cs typeface="Verdana"/>
              </a:rPr>
              <a:t>gh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1636" y="3507485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4" dirty="0">
                <a:latin typeface="Verdana"/>
                <a:cs typeface="Verdana"/>
              </a:rPr>
              <a:t>Ca</a:t>
            </a:r>
            <a:r>
              <a:rPr sz="1800" spc="155" dirty="0">
                <a:latin typeface="Verdana"/>
                <a:cs typeface="Verdana"/>
              </a:rPr>
              <a:t>c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9307" y="2398267"/>
            <a:ext cx="94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Verdana"/>
                <a:cs typeface="Verdana"/>
              </a:rPr>
              <a:t>Main 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mory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54905" y="2312289"/>
            <a:ext cx="4990465" cy="2744470"/>
            <a:chOff x="4454905" y="2312289"/>
            <a:chExt cx="4990465" cy="2744470"/>
          </a:xfrm>
        </p:grpSpPr>
        <p:sp>
          <p:nvSpPr>
            <p:cNvPr id="13" name="object 13"/>
            <p:cNvSpPr/>
            <p:nvPr/>
          </p:nvSpPr>
          <p:spPr>
            <a:xfrm>
              <a:off x="4454906" y="2647949"/>
              <a:ext cx="577850" cy="2049145"/>
            </a:xfrm>
            <a:custGeom>
              <a:avLst/>
              <a:gdLst/>
              <a:ahLst/>
              <a:cxnLst/>
              <a:rect l="l" t="t" r="r" b="b"/>
              <a:pathLst>
                <a:path w="577850" h="2049145">
                  <a:moveTo>
                    <a:pt x="357505" y="982091"/>
                  </a:moveTo>
                  <a:lnTo>
                    <a:pt x="351790" y="976376"/>
                  </a:lnTo>
                  <a:lnTo>
                    <a:pt x="101600" y="976376"/>
                  </a:lnTo>
                  <a:lnTo>
                    <a:pt x="101600" y="950976"/>
                  </a:lnTo>
                  <a:lnTo>
                    <a:pt x="25400" y="989076"/>
                  </a:lnTo>
                  <a:lnTo>
                    <a:pt x="101600" y="1027176"/>
                  </a:lnTo>
                  <a:lnTo>
                    <a:pt x="101600" y="1001776"/>
                  </a:lnTo>
                  <a:lnTo>
                    <a:pt x="332105" y="1001776"/>
                  </a:lnTo>
                  <a:lnTo>
                    <a:pt x="332105" y="2023110"/>
                  </a:lnTo>
                  <a:lnTo>
                    <a:pt x="5715" y="2023110"/>
                  </a:lnTo>
                  <a:lnTo>
                    <a:pt x="0" y="2028825"/>
                  </a:lnTo>
                  <a:lnTo>
                    <a:pt x="0" y="2042795"/>
                  </a:lnTo>
                  <a:lnTo>
                    <a:pt x="5715" y="2048510"/>
                  </a:lnTo>
                  <a:lnTo>
                    <a:pt x="351790" y="2048510"/>
                  </a:lnTo>
                  <a:lnTo>
                    <a:pt x="357505" y="2042795"/>
                  </a:lnTo>
                  <a:lnTo>
                    <a:pt x="357505" y="2035810"/>
                  </a:lnTo>
                  <a:lnTo>
                    <a:pt x="357505" y="2023110"/>
                  </a:lnTo>
                  <a:lnTo>
                    <a:pt x="357505" y="1001776"/>
                  </a:lnTo>
                  <a:lnTo>
                    <a:pt x="357505" y="989076"/>
                  </a:lnTo>
                  <a:lnTo>
                    <a:pt x="357505" y="982091"/>
                  </a:lnTo>
                  <a:close/>
                </a:path>
                <a:path w="577850" h="2049145">
                  <a:moveTo>
                    <a:pt x="577469" y="31115"/>
                  </a:moveTo>
                  <a:lnTo>
                    <a:pt x="571754" y="25400"/>
                  </a:lnTo>
                  <a:lnTo>
                    <a:pt x="88900" y="25400"/>
                  </a:lnTo>
                  <a:lnTo>
                    <a:pt x="88900" y="0"/>
                  </a:lnTo>
                  <a:lnTo>
                    <a:pt x="12700" y="38100"/>
                  </a:lnTo>
                  <a:lnTo>
                    <a:pt x="88900" y="76200"/>
                  </a:lnTo>
                  <a:lnTo>
                    <a:pt x="88900" y="50800"/>
                  </a:lnTo>
                  <a:lnTo>
                    <a:pt x="552069" y="50800"/>
                  </a:lnTo>
                  <a:lnTo>
                    <a:pt x="552069" y="2043049"/>
                  </a:lnTo>
                  <a:lnTo>
                    <a:pt x="557784" y="2048637"/>
                  </a:lnTo>
                  <a:lnTo>
                    <a:pt x="571754" y="2048637"/>
                  </a:lnTo>
                  <a:lnTo>
                    <a:pt x="577469" y="2043049"/>
                  </a:lnTo>
                  <a:lnTo>
                    <a:pt x="577469" y="50800"/>
                  </a:lnTo>
                  <a:lnTo>
                    <a:pt x="577469" y="38100"/>
                  </a:lnTo>
                  <a:lnTo>
                    <a:pt x="577469" y="31115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93741" y="4682490"/>
              <a:ext cx="226695" cy="0"/>
            </a:xfrm>
            <a:custGeom>
              <a:avLst/>
              <a:gdLst/>
              <a:ahLst/>
              <a:cxnLst/>
              <a:rect l="l" t="t" r="r" b="b"/>
              <a:pathLst>
                <a:path w="226695">
                  <a:moveTo>
                    <a:pt x="0" y="0"/>
                  </a:moveTo>
                  <a:lnTo>
                    <a:pt x="226313" y="0"/>
                  </a:lnTo>
                </a:path>
              </a:pathLst>
            </a:custGeom>
            <a:ln w="2540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17713" y="2321814"/>
              <a:ext cx="1793875" cy="722630"/>
            </a:xfrm>
            <a:custGeom>
              <a:avLst/>
              <a:gdLst/>
              <a:ahLst/>
              <a:cxnLst/>
              <a:rect l="l" t="t" r="r" b="b"/>
              <a:pathLst>
                <a:path w="1793875" h="722630">
                  <a:moveTo>
                    <a:pt x="1673352" y="0"/>
                  </a:moveTo>
                  <a:lnTo>
                    <a:pt x="120395" y="0"/>
                  </a:lnTo>
                  <a:lnTo>
                    <a:pt x="73509" y="9453"/>
                  </a:lnTo>
                  <a:lnTo>
                    <a:pt x="35242" y="35242"/>
                  </a:lnTo>
                  <a:lnTo>
                    <a:pt x="9453" y="73509"/>
                  </a:lnTo>
                  <a:lnTo>
                    <a:pt x="0" y="120396"/>
                  </a:lnTo>
                  <a:lnTo>
                    <a:pt x="0" y="601980"/>
                  </a:lnTo>
                  <a:lnTo>
                    <a:pt x="9453" y="648866"/>
                  </a:lnTo>
                  <a:lnTo>
                    <a:pt x="35242" y="687133"/>
                  </a:lnTo>
                  <a:lnTo>
                    <a:pt x="73509" y="712922"/>
                  </a:lnTo>
                  <a:lnTo>
                    <a:pt x="120395" y="722376"/>
                  </a:lnTo>
                  <a:lnTo>
                    <a:pt x="1673352" y="722376"/>
                  </a:lnTo>
                  <a:lnTo>
                    <a:pt x="1720238" y="712922"/>
                  </a:lnTo>
                  <a:lnTo>
                    <a:pt x="1758505" y="687133"/>
                  </a:lnTo>
                  <a:lnTo>
                    <a:pt x="1784294" y="648866"/>
                  </a:lnTo>
                  <a:lnTo>
                    <a:pt x="1793747" y="601980"/>
                  </a:lnTo>
                  <a:lnTo>
                    <a:pt x="1793747" y="120396"/>
                  </a:lnTo>
                  <a:lnTo>
                    <a:pt x="1784294" y="73509"/>
                  </a:lnTo>
                  <a:lnTo>
                    <a:pt x="1758505" y="35242"/>
                  </a:lnTo>
                  <a:lnTo>
                    <a:pt x="1720238" y="9453"/>
                  </a:lnTo>
                  <a:lnTo>
                    <a:pt x="16733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17713" y="2321814"/>
              <a:ext cx="1793875" cy="722630"/>
            </a:xfrm>
            <a:custGeom>
              <a:avLst/>
              <a:gdLst/>
              <a:ahLst/>
              <a:cxnLst/>
              <a:rect l="l" t="t" r="r" b="b"/>
              <a:pathLst>
                <a:path w="1793875" h="722630">
                  <a:moveTo>
                    <a:pt x="0" y="120396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5" y="0"/>
                  </a:lnTo>
                  <a:lnTo>
                    <a:pt x="1673352" y="0"/>
                  </a:lnTo>
                  <a:lnTo>
                    <a:pt x="1720238" y="9453"/>
                  </a:lnTo>
                  <a:lnTo>
                    <a:pt x="1758505" y="35242"/>
                  </a:lnTo>
                  <a:lnTo>
                    <a:pt x="1784294" y="73509"/>
                  </a:lnTo>
                  <a:lnTo>
                    <a:pt x="1793747" y="120396"/>
                  </a:lnTo>
                  <a:lnTo>
                    <a:pt x="1793747" y="601980"/>
                  </a:lnTo>
                  <a:lnTo>
                    <a:pt x="1784294" y="648866"/>
                  </a:lnTo>
                  <a:lnTo>
                    <a:pt x="1758505" y="687133"/>
                  </a:lnTo>
                  <a:lnTo>
                    <a:pt x="1720238" y="712922"/>
                  </a:lnTo>
                  <a:lnTo>
                    <a:pt x="1673352" y="722376"/>
                  </a:lnTo>
                  <a:lnTo>
                    <a:pt x="120395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80"/>
                  </a:lnTo>
                  <a:lnTo>
                    <a:pt x="0" y="120396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0573" y="3374898"/>
              <a:ext cx="1795780" cy="542925"/>
            </a:xfrm>
            <a:custGeom>
              <a:avLst/>
              <a:gdLst/>
              <a:ahLst/>
              <a:cxnLst/>
              <a:rect l="l" t="t" r="r" b="b"/>
              <a:pathLst>
                <a:path w="1795779" h="542925">
                  <a:moveTo>
                    <a:pt x="1704848" y="0"/>
                  </a:moveTo>
                  <a:lnTo>
                    <a:pt x="90424" y="0"/>
                  </a:lnTo>
                  <a:lnTo>
                    <a:pt x="55239" y="7110"/>
                  </a:lnTo>
                  <a:lnTo>
                    <a:pt x="26495" y="26495"/>
                  </a:lnTo>
                  <a:lnTo>
                    <a:pt x="7110" y="55239"/>
                  </a:lnTo>
                  <a:lnTo>
                    <a:pt x="0" y="90424"/>
                  </a:lnTo>
                  <a:lnTo>
                    <a:pt x="0" y="452119"/>
                  </a:lnTo>
                  <a:lnTo>
                    <a:pt x="7110" y="487304"/>
                  </a:lnTo>
                  <a:lnTo>
                    <a:pt x="26495" y="516048"/>
                  </a:lnTo>
                  <a:lnTo>
                    <a:pt x="55239" y="535433"/>
                  </a:lnTo>
                  <a:lnTo>
                    <a:pt x="90424" y="542544"/>
                  </a:lnTo>
                  <a:lnTo>
                    <a:pt x="1704848" y="542544"/>
                  </a:lnTo>
                  <a:lnTo>
                    <a:pt x="1740032" y="535433"/>
                  </a:lnTo>
                  <a:lnTo>
                    <a:pt x="1768776" y="516048"/>
                  </a:lnTo>
                  <a:lnTo>
                    <a:pt x="1788161" y="487304"/>
                  </a:lnTo>
                  <a:lnTo>
                    <a:pt x="1795272" y="452119"/>
                  </a:lnTo>
                  <a:lnTo>
                    <a:pt x="1795272" y="90424"/>
                  </a:lnTo>
                  <a:lnTo>
                    <a:pt x="1788161" y="55239"/>
                  </a:lnTo>
                  <a:lnTo>
                    <a:pt x="1768776" y="26495"/>
                  </a:lnTo>
                  <a:lnTo>
                    <a:pt x="1740032" y="7110"/>
                  </a:lnTo>
                  <a:lnTo>
                    <a:pt x="170484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40573" y="3374898"/>
              <a:ext cx="1795780" cy="542925"/>
            </a:xfrm>
            <a:custGeom>
              <a:avLst/>
              <a:gdLst/>
              <a:ahLst/>
              <a:cxnLst/>
              <a:rect l="l" t="t" r="r" b="b"/>
              <a:pathLst>
                <a:path w="1795779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1704848" y="0"/>
                  </a:lnTo>
                  <a:lnTo>
                    <a:pt x="1740032" y="7110"/>
                  </a:lnTo>
                  <a:lnTo>
                    <a:pt x="1768776" y="26495"/>
                  </a:lnTo>
                  <a:lnTo>
                    <a:pt x="1788161" y="55239"/>
                  </a:lnTo>
                  <a:lnTo>
                    <a:pt x="1795272" y="90424"/>
                  </a:lnTo>
                  <a:lnTo>
                    <a:pt x="1795272" y="452119"/>
                  </a:lnTo>
                  <a:lnTo>
                    <a:pt x="1788161" y="487304"/>
                  </a:lnTo>
                  <a:lnTo>
                    <a:pt x="1768776" y="516048"/>
                  </a:lnTo>
                  <a:lnTo>
                    <a:pt x="1740032" y="535433"/>
                  </a:lnTo>
                  <a:lnTo>
                    <a:pt x="1704848" y="542544"/>
                  </a:lnTo>
                  <a:lnTo>
                    <a:pt x="90424" y="542544"/>
                  </a:lnTo>
                  <a:lnTo>
                    <a:pt x="55239" y="535433"/>
                  </a:lnTo>
                  <a:lnTo>
                    <a:pt x="26495" y="516048"/>
                  </a:lnTo>
                  <a:lnTo>
                    <a:pt x="7110" y="487304"/>
                  </a:lnTo>
                  <a:lnTo>
                    <a:pt x="0" y="452119"/>
                  </a:lnTo>
                  <a:lnTo>
                    <a:pt x="0" y="90424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40573" y="4324350"/>
              <a:ext cx="1795780" cy="722630"/>
            </a:xfrm>
            <a:custGeom>
              <a:avLst/>
              <a:gdLst/>
              <a:ahLst/>
              <a:cxnLst/>
              <a:rect l="l" t="t" r="r" b="b"/>
              <a:pathLst>
                <a:path w="1795779" h="722629">
                  <a:moveTo>
                    <a:pt x="1674876" y="0"/>
                  </a:moveTo>
                  <a:lnTo>
                    <a:pt x="120396" y="0"/>
                  </a:lnTo>
                  <a:lnTo>
                    <a:pt x="73509" y="9453"/>
                  </a:lnTo>
                  <a:lnTo>
                    <a:pt x="35242" y="35242"/>
                  </a:lnTo>
                  <a:lnTo>
                    <a:pt x="9453" y="73509"/>
                  </a:lnTo>
                  <a:lnTo>
                    <a:pt x="0" y="120395"/>
                  </a:lnTo>
                  <a:lnTo>
                    <a:pt x="0" y="601980"/>
                  </a:lnTo>
                  <a:lnTo>
                    <a:pt x="9453" y="648866"/>
                  </a:lnTo>
                  <a:lnTo>
                    <a:pt x="35242" y="687133"/>
                  </a:lnTo>
                  <a:lnTo>
                    <a:pt x="73509" y="712922"/>
                  </a:lnTo>
                  <a:lnTo>
                    <a:pt x="120396" y="722376"/>
                  </a:lnTo>
                  <a:lnTo>
                    <a:pt x="1674876" y="722376"/>
                  </a:lnTo>
                  <a:lnTo>
                    <a:pt x="1721762" y="712922"/>
                  </a:lnTo>
                  <a:lnTo>
                    <a:pt x="1760029" y="687133"/>
                  </a:lnTo>
                  <a:lnTo>
                    <a:pt x="1785818" y="648866"/>
                  </a:lnTo>
                  <a:lnTo>
                    <a:pt x="1795272" y="601980"/>
                  </a:lnTo>
                  <a:lnTo>
                    <a:pt x="1795272" y="120395"/>
                  </a:lnTo>
                  <a:lnTo>
                    <a:pt x="1785818" y="73509"/>
                  </a:lnTo>
                  <a:lnTo>
                    <a:pt x="1760029" y="35242"/>
                  </a:lnTo>
                  <a:lnTo>
                    <a:pt x="1721762" y="945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0573" y="4324350"/>
              <a:ext cx="1795780" cy="722630"/>
            </a:xfrm>
            <a:custGeom>
              <a:avLst/>
              <a:gdLst/>
              <a:ahLst/>
              <a:cxnLst/>
              <a:rect l="l" t="t" r="r" b="b"/>
              <a:pathLst>
                <a:path w="1795779" h="722629">
                  <a:moveTo>
                    <a:pt x="0" y="120395"/>
                  </a:moveTo>
                  <a:lnTo>
                    <a:pt x="9453" y="73509"/>
                  </a:lnTo>
                  <a:lnTo>
                    <a:pt x="35242" y="35242"/>
                  </a:lnTo>
                  <a:lnTo>
                    <a:pt x="73509" y="9453"/>
                  </a:lnTo>
                  <a:lnTo>
                    <a:pt x="120396" y="0"/>
                  </a:lnTo>
                  <a:lnTo>
                    <a:pt x="1674876" y="0"/>
                  </a:lnTo>
                  <a:lnTo>
                    <a:pt x="1721762" y="9453"/>
                  </a:lnTo>
                  <a:lnTo>
                    <a:pt x="1760029" y="35242"/>
                  </a:lnTo>
                  <a:lnTo>
                    <a:pt x="1785818" y="73509"/>
                  </a:lnTo>
                  <a:lnTo>
                    <a:pt x="1795272" y="120395"/>
                  </a:lnTo>
                  <a:lnTo>
                    <a:pt x="1795272" y="601980"/>
                  </a:lnTo>
                  <a:lnTo>
                    <a:pt x="1785818" y="648866"/>
                  </a:lnTo>
                  <a:lnTo>
                    <a:pt x="1760029" y="687133"/>
                  </a:lnTo>
                  <a:lnTo>
                    <a:pt x="1721762" y="712922"/>
                  </a:lnTo>
                  <a:lnTo>
                    <a:pt x="1674876" y="722376"/>
                  </a:lnTo>
                  <a:lnTo>
                    <a:pt x="120396" y="722376"/>
                  </a:lnTo>
                  <a:lnTo>
                    <a:pt x="73509" y="712922"/>
                  </a:lnTo>
                  <a:lnTo>
                    <a:pt x="35242" y="687133"/>
                  </a:lnTo>
                  <a:lnTo>
                    <a:pt x="9453" y="648866"/>
                  </a:lnTo>
                  <a:lnTo>
                    <a:pt x="0" y="601980"/>
                  </a:lnTo>
                  <a:lnTo>
                    <a:pt x="0" y="120395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59738" y="4558029"/>
            <a:ext cx="8917940" cy="215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algn="ctr">
              <a:lnSpc>
                <a:spcPct val="100000"/>
              </a:lnSpc>
              <a:spcBef>
                <a:spcPts val="100"/>
              </a:spcBef>
              <a:tabLst>
                <a:tab pos="5203190" algn="l"/>
              </a:tabLst>
            </a:pPr>
            <a:r>
              <a:rPr sz="2700" spc="22" baseline="1543" dirty="0">
                <a:latin typeface="Verdana"/>
                <a:cs typeface="Verdana"/>
              </a:rPr>
              <a:t>CPU	</a:t>
            </a:r>
            <a:r>
              <a:rPr sz="1800" spc="15" dirty="0"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Update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updated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if 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contains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main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reside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59877" y="3518661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4" dirty="0">
                <a:latin typeface="Verdana"/>
                <a:cs typeface="Verdana"/>
              </a:rPr>
              <a:t>Ca</a:t>
            </a:r>
            <a:r>
              <a:rPr sz="1800" spc="155" dirty="0">
                <a:latin typeface="Verdana"/>
                <a:cs typeface="Verdana"/>
              </a:rPr>
              <a:t>c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67547" y="2417190"/>
            <a:ext cx="94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Verdana"/>
                <a:cs typeface="Verdana"/>
              </a:rPr>
              <a:t>Main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Memory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2666" y="2644901"/>
            <a:ext cx="441959" cy="2110105"/>
          </a:xfrm>
          <a:custGeom>
            <a:avLst/>
            <a:gdLst/>
            <a:ahLst/>
            <a:cxnLst/>
            <a:rect l="l" t="t" r="r" b="b"/>
            <a:pathLst>
              <a:path w="441959" h="2110104">
                <a:moveTo>
                  <a:pt x="19684" y="2073529"/>
                </a:moveTo>
                <a:lnTo>
                  <a:pt x="5714" y="2073529"/>
                </a:lnTo>
                <a:lnTo>
                  <a:pt x="0" y="2079244"/>
                </a:lnTo>
                <a:lnTo>
                  <a:pt x="0" y="2104136"/>
                </a:lnTo>
                <a:lnTo>
                  <a:pt x="5714" y="2109851"/>
                </a:lnTo>
                <a:lnTo>
                  <a:pt x="435863" y="2109851"/>
                </a:lnTo>
                <a:lnTo>
                  <a:pt x="441451" y="2104136"/>
                </a:lnTo>
                <a:lnTo>
                  <a:pt x="441451" y="2097151"/>
                </a:lnTo>
                <a:lnTo>
                  <a:pt x="25400" y="2097151"/>
                </a:lnTo>
                <a:lnTo>
                  <a:pt x="12700" y="2084451"/>
                </a:lnTo>
                <a:lnTo>
                  <a:pt x="25400" y="2084451"/>
                </a:lnTo>
                <a:lnTo>
                  <a:pt x="25400" y="2079244"/>
                </a:lnTo>
                <a:lnTo>
                  <a:pt x="19684" y="2073529"/>
                </a:lnTo>
                <a:close/>
              </a:path>
              <a:path w="441959" h="2110104">
                <a:moveTo>
                  <a:pt x="25400" y="2084451"/>
                </a:moveTo>
                <a:lnTo>
                  <a:pt x="12700" y="2084451"/>
                </a:lnTo>
                <a:lnTo>
                  <a:pt x="25400" y="2097151"/>
                </a:lnTo>
                <a:lnTo>
                  <a:pt x="25400" y="2084451"/>
                </a:lnTo>
                <a:close/>
              </a:path>
              <a:path w="441959" h="2110104">
                <a:moveTo>
                  <a:pt x="416051" y="2084451"/>
                </a:moveTo>
                <a:lnTo>
                  <a:pt x="25400" y="2084451"/>
                </a:lnTo>
                <a:lnTo>
                  <a:pt x="25400" y="2097151"/>
                </a:lnTo>
                <a:lnTo>
                  <a:pt x="416051" y="2097151"/>
                </a:lnTo>
                <a:lnTo>
                  <a:pt x="416051" y="2084451"/>
                </a:lnTo>
                <a:close/>
              </a:path>
              <a:path w="441959" h="2110104">
                <a:moveTo>
                  <a:pt x="416051" y="38100"/>
                </a:moveTo>
                <a:lnTo>
                  <a:pt x="416051" y="2097151"/>
                </a:lnTo>
                <a:lnTo>
                  <a:pt x="428751" y="2084451"/>
                </a:lnTo>
                <a:lnTo>
                  <a:pt x="441451" y="2084450"/>
                </a:lnTo>
                <a:lnTo>
                  <a:pt x="441451" y="50800"/>
                </a:lnTo>
                <a:lnTo>
                  <a:pt x="428751" y="50800"/>
                </a:lnTo>
                <a:lnTo>
                  <a:pt x="416051" y="38100"/>
                </a:lnTo>
                <a:close/>
              </a:path>
              <a:path w="441959" h="2110104">
                <a:moveTo>
                  <a:pt x="441451" y="2084450"/>
                </a:moveTo>
                <a:lnTo>
                  <a:pt x="428751" y="2084451"/>
                </a:lnTo>
                <a:lnTo>
                  <a:pt x="416051" y="2097151"/>
                </a:lnTo>
                <a:lnTo>
                  <a:pt x="441451" y="2097151"/>
                </a:lnTo>
                <a:lnTo>
                  <a:pt x="441451" y="2084450"/>
                </a:lnTo>
                <a:close/>
              </a:path>
              <a:path w="441959" h="2110104">
                <a:moveTo>
                  <a:pt x="95250" y="0"/>
                </a:moveTo>
                <a:lnTo>
                  <a:pt x="19050" y="38100"/>
                </a:lnTo>
                <a:lnTo>
                  <a:pt x="95250" y="76200"/>
                </a:lnTo>
                <a:lnTo>
                  <a:pt x="95250" y="50800"/>
                </a:lnTo>
                <a:lnTo>
                  <a:pt x="75564" y="50800"/>
                </a:lnTo>
                <a:lnTo>
                  <a:pt x="69850" y="45085"/>
                </a:lnTo>
                <a:lnTo>
                  <a:pt x="69850" y="31114"/>
                </a:lnTo>
                <a:lnTo>
                  <a:pt x="75564" y="25400"/>
                </a:lnTo>
                <a:lnTo>
                  <a:pt x="95250" y="25400"/>
                </a:lnTo>
                <a:lnTo>
                  <a:pt x="95250" y="0"/>
                </a:lnTo>
                <a:close/>
              </a:path>
              <a:path w="441959" h="2110104">
                <a:moveTo>
                  <a:pt x="95250" y="25400"/>
                </a:moveTo>
                <a:lnTo>
                  <a:pt x="75564" y="25400"/>
                </a:lnTo>
                <a:lnTo>
                  <a:pt x="69850" y="31114"/>
                </a:lnTo>
                <a:lnTo>
                  <a:pt x="69850" y="45085"/>
                </a:lnTo>
                <a:lnTo>
                  <a:pt x="75564" y="50800"/>
                </a:lnTo>
                <a:lnTo>
                  <a:pt x="95250" y="50800"/>
                </a:lnTo>
                <a:lnTo>
                  <a:pt x="95250" y="25400"/>
                </a:lnTo>
                <a:close/>
              </a:path>
              <a:path w="441959" h="2110104">
                <a:moveTo>
                  <a:pt x="435863" y="25400"/>
                </a:moveTo>
                <a:lnTo>
                  <a:pt x="95250" y="25400"/>
                </a:lnTo>
                <a:lnTo>
                  <a:pt x="95250" y="50800"/>
                </a:lnTo>
                <a:lnTo>
                  <a:pt x="416051" y="50800"/>
                </a:lnTo>
                <a:lnTo>
                  <a:pt x="416051" y="38100"/>
                </a:lnTo>
                <a:lnTo>
                  <a:pt x="441451" y="38100"/>
                </a:lnTo>
                <a:lnTo>
                  <a:pt x="441451" y="31114"/>
                </a:lnTo>
                <a:lnTo>
                  <a:pt x="435863" y="25400"/>
                </a:lnTo>
                <a:close/>
              </a:path>
              <a:path w="441959" h="2110104">
                <a:moveTo>
                  <a:pt x="441451" y="38100"/>
                </a:moveTo>
                <a:lnTo>
                  <a:pt x="416051" y="38100"/>
                </a:lnTo>
                <a:lnTo>
                  <a:pt x="428751" y="50800"/>
                </a:lnTo>
                <a:lnTo>
                  <a:pt x="441451" y="50800"/>
                </a:lnTo>
                <a:lnTo>
                  <a:pt x="441451" y="3810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00605" y="2554985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2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HIT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0473" y="2565908"/>
            <a:ext cx="48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Miss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182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latin typeface="Verdana"/>
                <a:cs typeface="Verdana"/>
              </a:rPr>
              <a:t>Write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back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7795" y="2384298"/>
            <a:ext cx="548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5889" y="2384298"/>
            <a:ext cx="4885055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1435735" algn="l"/>
                <a:tab pos="1868805" algn="l"/>
                <a:tab pos="2612390" algn="l"/>
                <a:tab pos="3623310" algn="l"/>
                <a:tab pos="40132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Prob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em	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w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gh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  operation.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back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minimizes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Updates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made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Cache.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889" y="3984752"/>
            <a:ext cx="5629910" cy="241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update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occurs,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Update/Dirty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bit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associated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slot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replaced,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 is written back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if 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Update/Dirty bit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associated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slot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problem with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write back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the portions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5536" y="2319654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2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HIT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9954" y="4424933"/>
            <a:ext cx="48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Miss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67141" y="4630292"/>
            <a:ext cx="1837689" cy="2017395"/>
            <a:chOff x="8367141" y="4630292"/>
            <a:chExt cx="1837689" cy="2017395"/>
          </a:xfrm>
        </p:grpSpPr>
        <p:sp>
          <p:nvSpPr>
            <p:cNvPr id="9" name="object 9"/>
            <p:cNvSpPr/>
            <p:nvPr/>
          </p:nvSpPr>
          <p:spPr>
            <a:xfrm>
              <a:off x="8376666" y="4639817"/>
              <a:ext cx="1795780" cy="530860"/>
            </a:xfrm>
            <a:custGeom>
              <a:avLst/>
              <a:gdLst/>
              <a:ahLst/>
              <a:cxnLst/>
              <a:rect l="l" t="t" r="r" b="b"/>
              <a:pathLst>
                <a:path w="1795779" h="530860">
                  <a:moveTo>
                    <a:pt x="1706879" y="0"/>
                  </a:moveTo>
                  <a:lnTo>
                    <a:pt x="88391" y="0"/>
                  </a:lnTo>
                  <a:lnTo>
                    <a:pt x="54006" y="6953"/>
                  </a:lnTo>
                  <a:lnTo>
                    <a:pt x="25907" y="25907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7" y="504443"/>
                  </a:lnTo>
                  <a:lnTo>
                    <a:pt x="54006" y="523398"/>
                  </a:lnTo>
                  <a:lnTo>
                    <a:pt x="88391" y="530351"/>
                  </a:lnTo>
                  <a:lnTo>
                    <a:pt x="1706879" y="530351"/>
                  </a:lnTo>
                  <a:lnTo>
                    <a:pt x="1741265" y="523398"/>
                  </a:lnTo>
                  <a:lnTo>
                    <a:pt x="1769364" y="504443"/>
                  </a:lnTo>
                  <a:lnTo>
                    <a:pt x="1788318" y="476345"/>
                  </a:lnTo>
                  <a:lnTo>
                    <a:pt x="1795272" y="441959"/>
                  </a:lnTo>
                  <a:lnTo>
                    <a:pt x="1795272" y="88391"/>
                  </a:lnTo>
                  <a:lnTo>
                    <a:pt x="1788318" y="54006"/>
                  </a:lnTo>
                  <a:lnTo>
                    <a:pt x="1769363" y="25907"/>
                  </a:lnTo>
                  <a:lnTo>
                    <a:pt x="1741265" y="6953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76666" y="4639817"/>
              <a:ext cx="1795780" cy="530860"/>
            </a:xfrm>
            <a:custGeom>
              <a:avLst/>
              <a:gdLst/>
              <a:ahLst/>
              <a:cxnLst/>
              <a:rect l="l" t="t" r="r" b="b"/>
              <a:pathLst>
                <a:path w="1795779" h="530860">
                  <a:moveTo>
                    <a:pt x="0" y="88391"/>
                  </a:moveTo>
                  <a:lnTo>
                    <a:pt x="6953" y="54006"/>
                  </a:lnTo>
                  <a:lnTo>
                    <a:pt x="25907" y="25907"/>
                  </a:lnTo>
                  <a:lnTo>
                    <a:pt x="54006" y="6953"/>
                  </a:lnTo>
                  <a:lnTo>
                    <a:pt x="88391" y="0"/>
                  </a:lnTo>
                  <a:lnTo>
                    <a:pt x="1706879" y="0"/>
                  </a:lnTo>
                  <a:lnTo>
                    <a:pt x="1741265" y="6953"/>
                  </a:lnTo>
                  <a:lnTo>
                    <a:pt x="1769363" y="25907"/>
                  </a:lnTo>
                  <a:lnTo>
                    <a:pt x="1788318" y="54006"/>
                  </a:lnTo>
                  <a:lnTo>
                    <a:pt x="1795272" y="88391"/>
                  </a:lnTo>
                  <a:lnTo>
                    <a:pt x="1795272" y="441959"/>
                  </a:lnTo>
                  <a:lnTo>
                    <a:pt x="1788318" y="476345"/>
                  </a:lnTo>
                  <a:lnTo>
                    <a:pt x="1769364" y="504443"/>
                  </a:lnTo>
                  <a:lnTo>
                    <a:pt x="1741265" y="523398"/>
                  </a:lnTo>
                  <a:lnTo>
                    <a:pt x="1706879" y="530351"/>
                  </a:lnTo>
                  <a:lnTo>
                    <a:pt x="88391" y="530351"/>
                  </a:lnTo>
                  <a:lnTo>
                    <a:pt x="54006" y="523398"/>
                  </a:lnTo>
                  <a:lnTo>
                    <a:pt x="25907" y="504443"/>
                  </a:lnTo>
                  <a:lnTo>
                    <a:pt x="6953" y="476345"/>
                  </a:lnTo>
                  <a:lnTo>
                    <a:pt x="0" y="441959"/>
                  </a:lnTo>
                  <a:lnTo>
                    <a:pt x="0" y="88391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99526" y="5412485"/>
              <a:ext cx="1795780" cy="398145"/>
            </a:xfrm>
            <a:custGeom>
              <a:avLst/>
              <a:gdLst/>
              <a:ahLst/>
              <a:cxnLst/>
              <a:rect l="l" t="t" r="r" b="b"/>
              <a:pathLst>
                <a:path w="1795779" h="398145">
                  <a:moveTo>
                    <a:pt x="1728977" y="0"/>
                  </a:moveTo>
                  <a:lnTo>
                    <a:pt x="66294" y="0"/>
                  </a:lnTo>
                  <a:lnTo>
                    <a:pt x="40505" y="5214"/>
                  </a:lnTo>
                  <a:lnTo>
                    <a:pt x="19430" y="19431"/>
                  </a:lnTo>
                  <a:lnTo>
                    <a:pt x="5214" y="40505"/>
                  </a:lnTo>
                  <a:lnTo>
                    <a:pt x="0" y="66293"/>
                  </a:lnTo>
                  <a:lnTo>
                    <a:pt x="0" y="331469"/>
                  </a:lnTo>
                  <a:lnTo>
                    <a:pt x="5214" y="357275"/>
                  </a:lnTo>
                  <a:lnTo>
                    <a:pt x="19431" y="378347"/>
                  </a:lnTo>
                  <a:lnTo>
                    <a:pt x="40505" y="392554"/>
                  </a:lnTo>
                  <a:lnTo>
                    <a:pt x="66294" y="397763"/>
                  </a:lnTo>
                  <a:lnTo>
                    <a:pt x="1728977" y="397763"/>
                  </a:lnTo>
                  <a:lnTo>
                    <a:pt x="1754766" y="392554"/>
                  </a:lnTo>
                  <a:lnTo>
                    <a:pt x="1775841" y="378347"/>
                  </a:lnTo>
                  <a:lnTo>
                    <a:pt x="1790057" y="357275"/>
                  </a:lnTo>
                  <a:lnTo>
                    <a:pt x="1795272" y="331469"/>
                  </a:lnTo>
                  <a:lnTo>
                    <a:pt x="1795272" y="66293"/>
                  </a:lnTo>
                  <a:lnTo>
                    <a:pt x="1790057" y="40505"/>
                  </a:lnTo>
                  <a:lnTo>
                    <a:pt x="1775840" y="19430"/>
                  </a:lnTo>
                  <a:lnTo>
                    <a:pt x="1754766" y="5214"/>
                  </a:lnTo>
                  <a:lnTo>
                    <a:pt x="172897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99526" y="5412485"/>
              <a:ext cx="1795780" cy="398145"/>
            </a:xfrm>
            <a:custGeom>
              <a:avLst/>
              <a:gdLst/>
              <a:ahLst/>
              <a:cxnLst/>
              <a:rect l="l" t="t" r="r" b="b"/>
              <a:pathLst>
                <a:path w="1795779" h="398145">
                  <a:moveTo>
                    <a:pt x="0" y="66293"/>
                  </a:moveTo>
                  <a:lnTo>
                    <a:pt x="5214" y="40505"/>
                  </a:lnTo>
                  <a:lnTo>
                    <a:pt x="19430" y="19431"/>
                  </a:lnTo>
                  <a:lnTo>
                    <a:pt x="40505" y="5214"/>
                  </a:lnTo>
                  <a:lnTo>
                    <a:pt x="66294" y="0"/>
                  </a:lnTo>
                  <a:lnTo>
                    <a:pt x="1728977" y="0"/>
                  </a:lnTo>
                  <a:lnTo>
                    <a:pt x="1754766" y="5214"/>
                  </a:lnTo>
                  <a:lnTo>
                    <a:pt x="1775840" y="19430"/>
                  </a:lnTo>
                  <a:lnTo>
                    <a:pt x="1790057" y="40505"/>
                  </a:lnTo>
                  <a:lnTo>
                    <a:pt x="1795272" y="66293"/>
                  </a:lnTo>
                  <a:lnTo>
                    <a:pt x="1795272" y="331469"/>
                  </a:lnTo>
                  <a:lnTo>
                    <a:pt x="1790057" y="357275"/>
                  </a:lnTo>
                  <a:lnTo>
                    <a:pt x="1775841" y="378347"/>
                  </a:lnTo>
                  <a:lnTo>
                    <a:pt x="1754766" y="392554"/>
                  </a:lnTo>
                  <a:lnTo>
                    <a:pt x="1728977" y="397763"/>
                  </a:lnTo>
                  <a:lnTo>
                    <a:pt x="66294" y="397763"/>
                  </a:lnTo>
                  <a:lnTo>
                    <a:pt x="40505" y="392554"/>
                  </a:lnTo>
                  <a:lnTo>
                    <a:pt x="19431" y="378347"/>
                  </a:lnTo>
                  <a:lnTo>
                    <a:pt x="5214" y="357275"/>
                  </a:lnTo>
                  <a:lnTo>
                    <a:pt x="0" y="331469"/>
                  </a:lnTo>
                  <a:lnTo>
                    <a:pt x="0" y="66293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99526" y="6107429"/>
              <a:ext cx="1795780" cy="530860"/>
            </a:xfrm>
            <a:custGeom>
              <a:avLst/>
              <a:gdLst/>
              <a:ahLst/>
              <a:cxnLst/>
              <a:rect l="l" t="t" r="r" b="b"/>
              <a:pathLst>
                <a:path w="1795779" h="530859">
                  <a:moveTo>
                    <a:pt x="1706879" y="0"/>
                  </a:moveTo>
                  <a:lnTo>
                    <a:pt x="88392" y="0"/>
                  </a:lnTo>
                  <a:lnTo>
                    <a:pt x="54006" y="6946"/>
                  </a:lnTo>
                  <a:lnTo>
                    <a:pt x="25907" y="25888"/>
                  </a:lnTo>
                  <a:lnTo>
                    <a:pt x="6953" y="53985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53" y="476366"/>
                  </a:lnTo>
                  <a:lnTo>
                    <a:pt x="25908" y="504463"/>
                  </a:lnTo>
                  <a:lnTo>
                    <a:pt x="54006" y="523405"/>
                  </a:lnTo>
                  <a:lnTo>
                    <a:pt x="88392" y="530352"/>
                  </a:lnTo>
                  <a:lnTo>
                    <a:pt x="1706879" y="530352"/>
                  </a:lnTo>
                  <a:lnTo>
                    <a:pt x="1741265" y="523405"/>
                  </a:lnTo>
                  <a:lnTo>
                    <a:pt x="1769364" y="504463"/>
                  </a:lnTo>
                  <a:lnTo>
                    <a:pt x="1788318" y="476366"/>
                  </a:lnTo>
                  <a:lnTo>
                    <a:pt x="1795272" y="441960"/>
                  </a:lnTo>
                  <a:lnTo>
                    <a:pt x="1795272" y="88392"/>
                  </a:lnTo>
                  <a:lnTo>
                    <a:pt x="1788318" y="53985"/>
                  </a:lnTo>
                  <a:lnTo>
                    <a:pt x="1769363" y="25888"/>
                  </a:lnTo>
                  <a:lnTo>
                    <a:pt x="1741265" y="6946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99526" y="6107429"/>
              <a:ext cx="1795780" cy="530860"/>
            </a:xfrm>
            <a:custGeom>
              <a:avLst/>
              <a:gdLst/>
              <a:ahLst/>
              <a:cxnLst/>
              <a:rect l="l" t="t" r="r" b="b"/>
              <a:pathLst>
                <a:path w="1795779" h="530859">
                  <a:moveTo>
                    <a:pt x="0" y="88392"/>
                  </a:moveTo>
                  <a:lnTo>
                    <a:pt x="6953" y="53985"/>
                  </a:lnTo>
                  <a:lnTo>
                    <a:pt x="25907" y="25888"/>
                  </a:lnTo>
                  <a:lnTo>
                    <a:pt x="54006" y="6946"/>
                  </a:lnTo>
                  <a:lnTo>
                    <a:pt x="88392" y="0"/>
                  </a:lnTo>
                  <a:lnTo>
                    <a:pt x="1706879" y="0"/>
                  </a:lnTo>
                  <a:lnTo>
                    <a:pt x="1741265" y="6946"/>
                  </a:lnTo>
                  <a:lnTo>
                    <a:pt x="1769363" y="25888"/>
                  </a:lnTo>
                  <a:lnTo>
                    <a:pt x="1788318" y="53985"/>
                  </a:lnTo>
                  <a:lnTo>
                    <a:pt x="1795272" y="88392"/>
                  </a:lnTo>
                  <a:lnTo>
                    <a:pt x="1795272" y="441960"/>
                  </a:lnTo>
                  <a:lnTo>
                    <a:pt x="1788318" y="476366"/>
                  </a:lnTo>
                  <a:lnTo>
                    <a:pt x="1769364" y="504463"/>
                  </a:lnTo>
                  <a:lnTo>
                    <a:pt x="1741265" y="523405"/>
                  </a:lnTo>
                  <a:lnTo>
                    <a:pt x="1706879" y="530352"/>
                  </a:lnTo>
                  <a:lnTo>
                    <a:pt x="88392" y="530352"/>
                  </a:lnTo>
                  <a:lnTo>
                    <a:pt x="54006" y="523405"/>
                  </a:lnTo>
                  <a:lnTo>
                    <a:pt x="25908" y="504463"/>
                  </a:lnTo>
                  <a:lnTo>
                    <a:pt x="6953" y="476366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22842" y="6196380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0644" y="5444744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7231" y="4715636"/>
            <a:ext cx="135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63789" y="2220848"/>
            <a:ext cx="2667635" cy="4234180"/>
            <a:chOff x="7963789" y="2220848"/>
            <a:chExt cx="2667635" cy="4234180"/>
          </a:xfrm>
        </p:grpSpPr>
        <p:sp>
          <p:nvSpPr>
            <p:cNvPr id="19" name="object 19"/>
            <p:cNvSpPr/>
            <p:nvPr/>
          </p:nvSpPr>
          <p:spPr>
            <a:xfrm>
              <a:off x="7963789" y="4819649"/>
              <a:ext cx="2667635" cy="1635125"/>
            </a:xfrm>
            <a:custGeom>
              <a:avLst/>
              <a:gdLst/>
              <a:ahLst/>
              <a:cxnLst/>
              <a:rect l="l" t="t" r="r" b="b"/>
              <a:pathLst>
                <a:path w="2667634" h="1635125">
                  <a:moveTo>
                    <a:pt x="440944" y="737108"/>
                  </a:moveTo>
                  <a:lnTo>
                    <a:pt x="435229" y="731393"/>
                  </a:lnTo>
                  <a:lnTo>
                    <a:pt x="25400" y="731393"/>
                  </a:lnTo>
                  <a:lnTo>
                    <a:pt x="25400" y="50800"/>
                  </a:lnTo>
                  <a:lnTo>
                    <a:pt x="329057" y="50800"/>
                  </a:lnTo>
                  <a:lnTo>
                    <a:pt x="329057" y="76200"/>
                  </a:lnTo>
                  <a:lnTo>
                    <a:pt x="379857" y="50800"/>
                  </a:lnTo>
                  <a:lnTo>
                    <a:pt x="405257" y="38100"/>
                  </a:lnTo>
                  <a:lnTo>
                    <a:pt x="379857" y="25400"/>
                  </a:lnTo>
                  <a:lnTo>
                    <a:pt x="329057" y="0"/>
                  </a:lnTo>
                  <a:lnTo>
                    <a:pt x="329057" y="25400"/>
                  </a:lnTo>
                  <a:lnTo>
                    <a:pt x="5715" y="25400"/>
                  </a:lnTo>
                  <a:lnTo>
                    <a:pt x="0" y="31115"/>
                  </a:lnTo>
                  <a:lnTo>
                    <a:pt x="0" y="751078"/>
                  </a:lnTo>
                  <a:lnTo>
                    <a:pt x="5715" y="756793"/>
                  </a:lnTo>
                  <a:lnTo>
                    <a:pt x="435229" y="756793"/>
                  </a:lnTo>
                  <a:lnTo>
                    <a:pt x="440944" y="751078"/>
                  </a:lnTo>
                  <a:lnTo>
                    <a:pt x="440944" y="744093"/>
                  </a:lnTo>
                  <a:lnTo>
                    <a:pt x="440944" y="737108"/>
                  </a:lnTo>
                  <a:close/>
                </a:path>
                <a:path w="2667634" h="1635125">
                  <a:moveTo>
                    <a:pt x="2667127" y="854049"/>
                  </a:moveTo>
                  <a:lnTo>
                    <a:pt x="2661412" y="848360"/>
                  </a:lnTo>
                  <a:lnTo>
                    <a:pt x="2566670" y="848360"/>
                  </a:lnTo>
                  <a:lnTo>
                    <a:pt x="2566670" y="828040"/>
                  </a:lnTo>
                  <a:lnTo>
                    <a:pt x="2566670" y="815340"/>
                  </a:lnTo>
                  <a:lnTo>
                    <a:pt x="2566670" y="808329"/>
                  </a:lnTo>
                  <a:lnTo>
                    <a:pt x="2560955" y="802640"/>
                  </a:lnTo>
                  <a:lnTo>
                    <a:pt x="2541270" y="802640"/>
                  </a:lnTo>
                  <a:lnTo>
                    <a:pt x="2541270" y="828040"/>
                  </a:lnTo>
                  <a:lnTo>
                    <a:pt x="2541270" y="848360"/>
                  </a:lnTo>
                  <a:lnTo>
                    <a:pt x="2310765" y="848360"/>
                  </a:lnTo>
                  <a:lnTo>
                    <a:pt x="2310765" y="828040"/>
                  </a:lnTo>
                  <a:lnTo>
                    <a:pt x="2541270" y="828040"/>
                  </a:lnTo>
                  <a:lnTo>
                    <a:pt x="2541270" y="802640"/>
                  </a:lnTo>
                  <a:lnTo>
                    <a:pt x="2310765" y="802640"/>
                  </a:lnTo>
                  <a:lnTo>
                    <a:pt x="2310765" y="798868"/>
                  </a:lnTo>
                  <a:lnTo>
                    <a:pt x="2560320" y="798868"/>
                  </a:lnTo>
                  <a:lnTo>
                    <a:pt x="2565908" y="793178"/>
                  </a:lnTo>
                  <a:lnTo>
                    <a:pt x="2565908" y="786168"/>
                  </a:lnTo>
                  <a:lnTo>
                    <a:pt x="2565908" y="773468"/>
                  </a:lnTo>
                  <a:lnTo>
                    <a:pt x="2565908" y="73279"/>
                  </a:lnTo>
                  <a:lnTo>
                    <a:pt x="2565908" y="53594"/>
                  </a:lnTo>
                  <a:lnTo>
                    <a:pt x="2560320" y="47879"/>
                  </a:lnTo>
                  <a:lnTo>
                    <a:pt x="2194941" y="47879"/>
                  </a:lnTo>
                  <a:lnTo>
                    <a:pt x="2192274" y="45212"/>
                  </a:lnTo>
                  <a:lnTo>
                    <a:pt x="2178304" y="45212"/>
                  </a:lnTo>
                  <a:lnTo>
                    <a:pt x="2172589" y="50927"/>
                  </a:lnTo>
                  <a:lnTo>
                    <a:pt x="2172589" y="67564"/>
                  </a:lnTo>
                  <a:lnTo>
                    <a:pt x="2178304" y="73279"/>
                  </a:lnTo>
                  <a:lnTo>
                    <a:pt x="2540508" y="73279"/>
                  </a:lnTo>
                  <a:lnTo>
                    <a:pt x="2540508" y="773468"/>
                  </a:lnTo>
                  <a:lnTo>
                    <a:pt x="2305939" y="773468"/>
                  </a:lnTo>
                  <a:lnTo>
                    <a:pt x="2305939" y="748030"/>
                  </a:lnTo>
                  <a:lnTo>
                    <a:pt x="2229739" y="786168"/>
                  </a:lnTo>
                  <a:lnTo>
                    <a:pt x="2261324" y="801966"/>
                  </a:lnTo>
                  <a:lnTo>
                    <a:pt x="2234565" y="815340"/>
                  </a:lnTo>
                  <a:lnTo>
                    <a:pt x="2278761" y="837438"/>
                  </a:lnTo>
                  <a:lnTo>
                    <a:pt x="2231517" y="861060"/>
                  </a:lnTo>
                  <a:lnTo>
                    <a:pt x="2307717" y="899160"/>
                  </a:lnTo>
                  <a:lnTo>
                    <a:pt x="2307717" y="873760"/>
                  </a:lnTo>
                  <a:lnTo>
                    <a:pt x="2541270" y="873760"/>
                  </a:lnTo>
                  <a:lnTo>
                    <a:pt x="2541270" y="1563878"/>
                  </a:lnTo>
                  <a:lnTo>
                    <a:pt x="2214880" y="1563878"/>
                  </a:lnTo>
                  <a:lnTo>
                    <a:pt x="2209165" y="1569567"/>
                  </a:lnTo>
                  <a:lnTo>
                    <a:pt x="2209165" y="1583601"/>
                  </a:lnTo>
                  <a:lnTo>
                    <a:pt x="2214880" y="1589278"/>
                  </a:lnTo>
                  <a:lnTo>
                    <a:pt x="2560955" y="1589278"/>
                  </a:lnTo>
                  <a:lnTo>
                    <a:pt x="2566670" y="1583601"/>
                  </a:lnTo>
                  <a:lnTo>
                    <a:pt x="2566670" y="1576578"/>
                  </a:lnTo>
                  <a:lnTo>
                    <a:pt x="2566670" y="1563878"/>
                  </a:lnTo>
                  <a:lnTo>
                    <a:pt x="2566670" y="873760"/>
                  </a:lnTo>
                  <a:lnTo>
                    <a:pt x="2641727" y="873760"/>
                  </a:lnTo>
                  <a:lnTo>
                    <a:pt x="2641727" y="1609598"/>
                  </a:lnTo>
                  <a:lnTo>
                    <a:pt x="2211832" y="1609598"/>
                  </a:lnTo>
                  <a:lnTo>
                    <a:pt x="2206117" y="1615287"/>
                  </a:lnTo>
                  <a:lnTo>
                    <a:pt x="2206117" y="1629321"/>
                  </a:lnTo>
                  <a:lnTo>
                    <a:pt x="2211832" y="1634998"/>
                  </a:lnTo>
                  <a:lnTo>
                    <a:pt x="2661412" y="1634998"/>
                  </a:lnTo>
                  <a:lnTo>
                    <a:pt x="2667127" y="1629321"/>
                  </a:lnTo>
                  <a:lnTo>
                    <a:pt x="2667127" y="1622310"/>
                  </a:lnTo>
                  <a:lnTo>
                    <a:pt x="2667127" y="1609598"/>
                  </a:lnTo>
                  <a:lnTo>
                    <a:pt x="2667127" y="873772"/>
                  </a:lnTo>
                  <a:lnTo>
                    <a:pt x="2667127" y="861060"/>
                  </a:lnTo>
                  <a:lnTo>
                    <a:pt x="2667127" y="854049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69046" y="2230373"/>
              <a:ext cx="1793875" cy="559435"/>
            </a:xfrm>
            <a:custGeom>
              <a:avLst/>
              <a:gdLst/>
              <a:ahLst/>
              <a:cxnLst/>
              <a:rect l="l" t="t" r="r" b="b"/>
              <a:pathLst>
                <a:path w="1793875" h="559435">
                  <a:moveTo>
                    <a:pt x="1700529" y="0"/>
                  </a:moveTo>
                  <a:lnTo>
                    <a:pt x="93218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8" y="559308"/>
                  </a:lnTo>
                  <a:lnTo>
                    <a:pt x="1700529" y="559308"/>
                  </a:lnTo>
                  <a:lnTo>
                    <a:pt x="1736794" y="551975"/>
                  </a:lnTo>
                  <a:lnTo>
                    <a:pt x="1766427" y="531987"/>
                  </a:lnTo>
                  <a:lnTo>
                    <a:pt x="1786415" y="502354"/>
                  </a:lnTo>
                  <a:lnTo>
                    <a:pt x="1793748" y="466089"/>
                  </a:lnTo>
                  <a:lnTo>
                    <a:pt x="1793748" y="93217"/>
                  </a:lnTo>
                  <a:lnTo>
                    <a:pt x="1786415" y="56953"/>
                  </a:lnTo>
                  <a:lnTo>
                    <a:pt x="1766427" y="27320"/>
                  </a:lnTo>
                  <a:lnTo>
                    <a:pt x="1736794" y="7332"/>
                  </a:lnTo>
                  <a:lnTo>
                    <a:pt x="170052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9046" y="2230373"/>
              <a:ext cx="1793875" cy="559435"/>
            </a:xfrm>
            <a:custGeom>
              <a:avLst/>
              <a:gdLst/>
              <a:ahLst/>
              <a:cxnLst/>
              <a:rect l="l" t="t" r="r" b="b"/>
              <a:pathLst>
                <a:path w="1793875" h="559435">
                  <a:moveTo>
                    <a:pt x="0" y="93217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8" y="0"/>
                  </a:lnTo>
                  <a:lnTo>
                    <a:pt x="1700529" y="0"/>
                  </a:lnTo>
                  <a:lnTo>
                    <a:pt x="1736794" y="7332"/>
                  </a:lnTo>
                  <a:lnTo>
                    <a:pt x="1766427" y="27320"/>
                  </a:lnTo>
                  <a:lnTo>
                    <a:pt x="1786415" y="56953"/>
                  </a:lnTo>
                  <a:lnTo>
                    <a:pt x="1793748" y="93217"/>
                  </a:lnTo>
                  <a:lnTo>
                    <a:pt x="1793748" y="466089"/>
                  </a:lnTo>
                  <a:lnTo>
                    <a:pt x="1786415" y="502354"/>
                  </a:lnTo>
                  <a:lnTo>
                    <a:pt x="1766427" y="531987"/>
                  </a:lnTo>
                  <a:lnTo>
                    <a:pt x="1736794" y="551975"/>
                  </a:lnTo>
                  <a:lnTo>
                    <a:pt x="1700529" y="559308"/>
                  </a:lnTo>
                  <a:lnTo>
                    <a:pt x="93218" y="559308"/>
                  </a:lnTo>
                  <a:lnTo>
                    <a:pt x="56953" y="551975"/>
                  </a:lnTo>
                  <a:lnTo>
                    <a:pt x="27320" y="531987"/>
                  </a:lnTo>
                  <a:lnTo>
                    <a:pt x="7332" y="502354"/>
                  </a:lnTo>
                  <a:lnTo>
                    <a:pt x="0" y="466089"/>
                  </a:lnTo>
                  <a:lnTo>
                    <a:pt x="0" y="93217"/>
                  </a:lnTo>
                  <a:close/>
                </a:path>
              </a:pathLst>
            </a:custGeom>
            <a:ln w="19049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69046" y="3031997"/>
              <a:ext cx="1793875" cy="419100"/>
            </a:xfrm>
            <a:custGeom>
              <a:avLst/>
              <a:gdLst/>
              <a:ahLst/>
              <a:cxnLst/>
              <a:rect l="l" t="t" r="r" b="b"/>
              <a:pathLst>
                <a:path w="1793875" h="419100">
                  <a:moveTo>
                    <a:pt x="1723898" y="0"/>
                  </a:moveTo>
                  <a:lnTo>
                    <a:pt x="69850" y="0"/>
                  </a:lnTo>
                  <a:lnTo>
                    <a:pt x="42648" y="5484"/>
                  </a:lnTo>
                  <a:lnTo>
                    <a:pt x="20447" y="20446"/>
                  </a:lnTo>
                  <a:lnTo>
                    <a:pt x="5484" y="42648"/>
                  </a:lnTo>
                  <a:lnTo>
                    <a:pt x="0" y="69850"/>
                  </a:lnTo>
                  <a:lnTo>
                    <a:pt x="0" y="349250"/>
                  </a:lnTo>
                  <a:lnTo>
                    <a:pt x="5484" y="376451"/>
                  </a:lnTo>
                  <a:lnTo>
                    <a:pt x="20447" y="398652"/>
                  </a:lnTo>
                  <a:lnTo>
                    <a:pt x="42648" y="413615"/>
                  </a:lnTo>
                  <a:lnTo>
                    <a:pt x="69850" y="419100"/>
                  </a:lnTo>
                  <a:lnTo>
                    <a:pt x="1723898" y="419100"/>
                  </a:lnTo>
                  <a:lnTo>
                    <a:pt x="1751099" y="413615"/>
                  </a:lnTo>
                  <a:lnTo>
                    <a:pt x="1773301" y="398652"/>
                  </a:lnTo>
                  <a:lnTo>
                    <a:pt x="1788263" y="376451"/>
                  </a:lnTo>
                  <a:lnTo>
                    <a:pt x="1793748" y="349250"/>
                  </a:lnTo>
                  <a:lnTo>
                    <a:pt x="1793748" y="69850"/>
                  </a:lnTo>
                  <a:lnTo>
                    <a:pt x="1788263" y="42648"/>
                  </a:lnTo>
                  <a:lnTo>
                    <a:pt x="1773301" y="20447"/>
                  </a:lnTo>
                  <a:lnTo>
                    <a:pt x="1751099" y="5484"/>
                  </a:lnTo>
                  <a:lnTo>
                    <a:pt x="1723898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69046" y="3031997"/>
              <a:ext cx="1793875" cy="419100"/>
            </a:xfrm>
            <a:custGeom>
              <a:avLst/>
              <a:gdLst/>
              <a:ahLst/>
              <a:cxnLst/>
              <a:rect l="l" t="t" r="r" b="b"/>
              <a:pathLst>
                <a:path w="1793875" h="419100">
                  <a:moveTo>
                    <a:pt x="0" y="69850"/>
                  </a:moveTo>
                  <a:lnTo>
                    <a:pt x="5484" y="42648"/>
                  </a:lnTo>
                  <a:lnTo>
                    <a:pt x="20447" y="20446"/>
                  </a:lnTo>
                  <a:lnTo>
                    <a:pt x="42648" y="5484"/>
                  </a:lnTo>
                  <a:lnTo>
                    <a:pt x="69850" y="0"/>
                  </a:lnTo>
                  <a:lnTo>
                    <a:pt x="1723898" y="0"/>
                  </a:lnTo>
                  <a:lnTo>
                    <a:pt x="1751099" y="5484"/>
                  </a:lnTo>
                  <a:lnTo>
                    <a:pt x="1773301" y="20447"/>
                  </a:lnTo>
                  <a:lnTo>
                    <a:pt x="1788263" y="42648"/>
                  </a:lnTo>
                  <a:lnTo>
                    <a:pt x="1793748" y="69850"/>
                  </a:lnTo>
                  <a:lnTo>
                    <a:pt x="1793748" y="349250"/>
                  </a:lnTo>
                  <a:lnTo>
                    <a:pt x="1788263" y="376451"/>
                  </a:lnTo>
                  <a:lnTo>
                    <a:pt x="1773301" y="398652"/>
                  </a:lnTo>
                  <a:lnTo>
                    <a:pt x="1751099" y="413615"/>
                  </a:lnTo>
                  <a:lnTo>
                    <a:pt x="1723898" y="419100"/>
                  </a:lnTo>
                  <a:lnTo>
                    <a:pt x="69850" y="419100"/>
                  </a:lnTo>
                  <a:lnTo>
                    <a:pt x="42648" y="413615"/>
                  </a:lnTo>
                  <a:lnTo>
                    <a:pt x="20447" y="398652"/>
                  </a:lnTo>
                  <a:lnTo>
                    <a:pt x="5484" y="376451"/>
                  </a:lnTo>
                  <a:lnTo>
                    <a:pt x="0" y="349250"/>
                  </a:lnTo>
                  <a:lnTo>
                    <a:pt x="0" y="69850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69046" y="3766565"/>
              <a:ext cx="1793875" cy="559435"/>
            </a:xfrm>
            <a:custGeom>
              <a:avLst/>
              <a:gdLst/>
              <a:ahLst/>
              <a:cxnLst/>
              <a:rect l="l" t="t" r="r" b="b"/>
              <a:pathLst>
                <a:path w="1793875" h="559435">
                  <a:moveTo>
                    <a:pt x="1700529" y="0"/>
                  </a:moveTo>
                  <a:lnTo>
                    <a:pt x="93218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8" y="559307"/>
                  </a:lnTo>
                  <a:lnTo>
                    <a:pt x="1700529" y="559307"/>
                  </a:lnTo>
                  <a:lnTo>
                    <a:pt x="1736794" y="551975"/>
                  </a:lnTo>
                  <a:lnTo>
                    <a:pt x="1766427" y="531987"/>
                  </a:lnTo>
                  <a:lnTo>
                    <a:pt x="1786415" y="502354"/>
                  </a:lnTo>
                  <a:lnTo>
                    <a:pt x="1793748" y="466089"/>
                  </a:lnTo>
                  <a:lnTo>
                    <a:pt x="1793748" y="93217"/>
                  </a:lnTo>
                  <a:lnTo>
                    <a:pt x="1786415" y="56953"/>
                  </a:lnTo>
                  <a:lnTo>
                    <a:pt x="1766427" y="27320"/>
                  </a:lnTo>
                  <a:lnTo>
                    <a:pt x="1736794" y="7332"/>
                  </a:lnTo>
                  <a:lnTo>
                    <a:pt x="170052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69046" y="3766565"/>
              <a:ext cx="1793875" cy="559435"/>
            </a:xfrm>
            <a:custGeom>
              <a:avLst/>
              <a:gdLst/>
              <a:ahLst/>
              <a:cxnLst/>
              <a:rect l="l" t="t" r="r" b="b"/>
              <a:pathLst>
                <a:path w="1793875" h="559435">
                  <a:moveTo>
                    <a:pt x="0" y="93217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8" y="0"/>
                  </a:lnTo>
                  <a:lnTo>
                    <a:pt x="1700529" y="0"/>
                  </a:lnTo>
                  <a:lnTo>
                    <a:pt x="1736794" y="7332"/>
                  </a:lnTo>
                  <a:lnTo>
                    <a:pt x="1766427" y="27320"/>
                  </a:lnTo>
                  <a:lnTo>
                    <a:pt x="1786415" y="56953"/>
                  </a:lnTo>
                  <a:lnTo>
                    <a:pt x="1793748" y="93217"/>
                  </a:lnTo>
                  <a:lnTo>
                    <a:pt x="1793748" y="466089"/>
                  </a:lnTo>
                  <a:lnTo>
                    <a:pt x="1786415" y="502354"/>
                  </a:lnTo>
                  <a:lnTo>
                    <a:pt x="1766427" y="531987"/>
                  </a:lnTo>
                  <a:lnTo>
                    <a:pt x="1736794" y="551975"/>
                  </a:lnTo>
                  <a:lnTo>
                    <a:pt x="1700529" y="559307"/>
                  </a:lnTo>
                  <a:lnTo>
                    <a:pt x="93218" y="559307"/>
                  </a:lnTo>
                  <a:lnTo>
                    <a:pt x="56953" y="551975"/>
                  </a:lnTo>
                  <a:lnTo>
                    <a:pt x="27320" y="531987"/>
                  </a:lnTo>
                  <a:lnTo>
                    <a:pt x="7332" y="502354"/>
                  </a:lnTo>
                  <a:lnTo>
                    <a:pt x="0" y="466089"/>
                  </a:lnTo>
                  <a:lnTo>
                    <a:pt x="0" y="93217"/>
                  </a:lnTo>
                  <a:close/>
                </a:path>
              </a:pathLst>
            </a:custGeom>
            <a:ln w="19049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99601" y="388442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88794" y="3081909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Cache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96630" y="2381503"/>
            <a:ext cx="135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50094" y="2361437"/>
            <a:ext cx="450215" cy="1837055"/>
          </a:xfrm>
          <a:custGeom>
            <a:avLst/>
            <a:gdLst/>
            <a:ahLst/>
            <a:cxnLst/>
            <a:rect l="l" t="t" r="r" b="b"/>
            <a:pathLst>
              <a:path w="450215" h="1837054">
                <a:moveTo>
                  <a:pt x="362077" y="31115"/>
                </a:moveTo>
                <a:lnTo>
                  <a:pt x="356362" y="25400"/>
                </a:lnTo>
                <a:lnTo>
                  <a:pt x="106172" y="25400"/>
                </a:lnTo>
                <a:lnTo>
                  <a:pt x="106172" y="0"/>
                </a:lnTo>
                <a:lnTo>
                  <a:pt x="29972" y="38100"/>
                </a:lnTo>
                <a:lnTo>
                  <a:pt x="106172" y="76200"/>
                </a:lnTo>
                <a:lnTo>
                  <a:pt x="106172" y="50800"/>
                </a:lnTo>
                <a:lnTo>
                  <a:pt x="336677" y="50800"/>
                </a:lnTo>
                <a:lnTo>
                  <a:pt x="336677" y="829945"/>
                </a:lnTo>
                <a:lnTo>
                  <a:pt x="10287" y="829945"/>
                </a:lnTo>
                <a:lnTo>
                  <a:pt x="4572" y="835533"/>
                </a:lnTo>
                <a:lnTo>
                  <a:pt x="4572" y="849630"/>
                </a:lnTo>
                <a:lnTo>
                  <a:pt x="10287" y="855345"/>
                </a:lnTo>
                <a:lnTo>
                  <a:pt x="356362" y="855345"/>
                </a:lnTo>
                <a:lnTo>
                  <a:pt x="362077" y="849630"/>
                </a:lnTo>
                <a:lnTo>
                  <a:pt x="362077" y="842645"/>
                </a:lnTo>
                <a:lnTo>
                  <a:pt x="362077" y="829945"/>
                </a:lnTo>
                <a:lnTo>
                  <a:pt x="362077" y="50800"/>
                </a:lnTo>
                <a:lnTo>
                  <a:pt x="362077" y="38100"/>
                </a:lnTo>
                <a:lnTo>
                  <a:pt x="362077" y="31115"/>
                </a:lnTo>
                <a:close/>
              </a:path>
              <a:path w="450215" h="1837054">
                <a:moveTo>
                  <a:pt x="449834" y="1012571"/>
                </a:moveTo>
                <a:lnTo>
                  <a:pt x="444246" y="1006856"/>
                </a:lnTo>
                <a:lnTo>
                  <a:pt x="357505" y="1006856"/>
                </a:lnTo>
                <a:lnTo>
                  <a:pt x="357505" y="943864"/>
                </a:lnTo>
                <a:lnTo>
                  <a:pt x="357505" y="931164"/>
                </a:lnTo>
                <a:lnTo>
                  <a:pt x="357505" y="924179"/>
                </a:lnTo>
                <a:lnTo>
                  <a:pt x="351790" y="918464"/>
                </a:lnTo>
                <a:lnTo>
                  <a:pt x="101600" y="918464"/>
                </a:lnTo>
                <a:lnTo>
                  <a:pt x="101600" y="893064"/>
                </a:lnTo>
                <a:lnTo>
                  <a:pt x="25400" y="931164"/>
                </a:lnTo>
                <a:lnTo>
                  <a:pt x="101600" y="969264"/>
                </a:lnTo>
                <a:lnTo>
                  <a:pt x="101600" y="943864"/>
                </a:lnTo>
                <a:lnTo>
                  <a:pt x="332105" y="943864"/>
                </a:lnTo>
                <a:lnTo>
                  <a:pt x="332105" y="1006856"/>
                </a:lnTo>
                <a:lnTo>
                  <a:pt x="107696" y="1006856"/>
                </a:lnTo>
                <a:lnTo>
                  <a:pt x="107696" y="981456"/>
                </a:lnTo>
                <a:lnTo>
                  <a:pt x="31496" y="1019556"/>
                </a:lnTo>
                <a:lnTo>
                  <a:pt x="107696" y="1057656"/>
                </a:lnTo>
                <a:lnTo>
                  <a:pt x="107696" y="1032256"/>
                </a:lnTo>
                <a:lnTo>
                  <a:pt x="332105" y="1032256"/>
                </a:lnTo>
                <a:lnTo>
                  <a:pt x="332105" y="1723009"/>
                </a:lnTo>
                <a:lnTo>
                  <a:pt x="5715" y="1723009"/>
                </a:lnTo>
                <a:lnTo>
                  <a:pt x="0" y="1728597"/>
                </a:lnTo>
                <a:lnTo>
                  <a:pt x="0" y="1742694"/>
                </a:lnTo>
                <a:lnTo>
                  <a:pt x="5715" y="1748409"/>
                </a:lnTo>
                <a:lnTo>
                  <a:pt x="351790" y="1748409"/>
                </a:lnTo>
                <a:lnTo>
                  <a:pt x="357505" y="1742694"/>
                </a:lnTo>
                <a:lnTo>
                  <a:pt x="357505" y="1735709"/>
                </a:lnTo>
                <a:lnTo>
                  <a:pt x="357505" y="1723009"/>
                </a:lnTo>
                <a:lnTo>
                  <a:pt x="357505" y="1032256"/>
                </a:lnTo>
                <a:lnTo>
                  <a:pt x="424434" y="1032256"/>
                </a:lnTo>
                <a:lnTo>
                  <a:pt x="424434" y="1811401"/>
                </a:lnTo>
                <a:lnTo>
                  <a:pt x="11811" y="1811401"/>
                </a:lnTo>
                <a:lnTo>
                  <a:pt x="6096" y="1816989"/>
                </a:lnTo>
                <a:lnTo>
                  <a:pt x="6096" y="1831086"/>
                </a:lnTo>
                <a:lnTo>
                  <a:pt x="11811" y="1836801"/>
                </a:lnTo>
                <a:lnTo>
                  <a:pt x="444246" y="1836801"/>
                </a:lnTo>
                <a:lnTo>
                  <a:pt x="449834" y="1831086"/>
                </a:lnTo>
                <a:lnTo>
                  <a:pt x="449834" y="1824101"/>
                </a:lnTo>
                <a:lnTo>
                  <a:pt x="449834" y="1811401"/>
                </a:lnTo>
                <a:lnTo>
                  <a:pt x="449834" y="1032256"/>
                </a:lnTo>
                <a:lnTo>
                  <a:pt x="449834" y="1019556"/>
                </a:lnTo>
                <a:lnTo>
                  <a:pt x="449834" y="1012571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62249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Replacement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Policy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0983" y="2297937"/>
            <a:ext cx="7591425" cy="42672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138430" indent="-342900">
              <a:lnSpc>
                <a:spcPts val="2380"/>
              </a:lnSpc>
              <a:spcBef>
                <a:spcPts val="390"/>
              </a:spcBef>
              <a:tabLst>
                <a:tab pos="354965" algn="l"/>
                <a:tab pos="335851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latin typeface="Times New Roman"/>
                <a:cs typeface="Times New Roman"/>
              </a:rPr>
              <a:t>When the cache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full,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block 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 needs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transferred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	</a:t>
            </a:r>
            <a:r>
              <a:rPr sz="2200" spc="-30" dirty="0">
                <a:latin typeface="Times New Roman"/>
                <a:cs typeface="Times New Roman"/>
              </a:rPr>
              <a:t>memory,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block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 in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</a:t>
            </a:r>
            <a:r>
              <a:rPr sz="2200" spc="-10" dirty="0">
                <a:latin typeface="Times New Roman"/>
                <a:cs typeface="Times New Roman"/>
              </a:rPr>
              <a:t> must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 replaced.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determined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Replacement</a:t>
            </a:r>
            <a:r>
              <a:rPr sz="22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Algorithm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greatly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affected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properly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choosing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is unlikely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referenced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again.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most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replacement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algorithms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are: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73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latin typeface="Times New Roman"/>
                <a:cs typeface="Times New Roman"/>
              </a:rPr>
              <a:t>Random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replacement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745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latin typeface="Times New Roman"/>
                <a:cs typeface="Times New Roman"/>
              </a:rPr>
              <a:t>First-in-first-out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(FIFO)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735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latin typeface="Times New Roman"/>
                <a:cs typeface="Times New Roman"/>
              </a:rPr>
              <a:t>Least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Recently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(LRU)</a:t>
            </a:r>
            <a:endParaRPr sz="22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73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2200" spc="-5" dirty="0">
                <a:latin typeface="Times New Roman"/>
                <a:cs typeface="Times New Roman"/>
              </a:rPr>
              <a:t>Least Frequently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 (LFU)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070" y="2528061"/>
            <a:ext cx="8486140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Random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replacement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policy any block can be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randomly.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case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FIFO,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replace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set which 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longest</a:t>
            </a:r>
            <a:r>
              <a:rPr sz="24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r>
              <a:rPr sz="24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easily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</a:t>
            </a:r>
            <a:r>
              <a:rPr sz="24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round-robin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circular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buffer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technique.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case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LRU,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replace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set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 has been in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Cache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longest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references.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LFU,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replace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fewest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references.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5573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Verdana"/>
                <a:cs typeface="Verdana"/>
              </a:rPr>
              <a:t>Memory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Management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5995" y="2306623"/>
            <a:ext cx="8604250" cy="42062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uni-processor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divided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parts.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OS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(Resident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Monitor)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15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currently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(User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multiprogramming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subdivided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accommodate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subdivision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carried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dynamically.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974090" algn="l"/>
                <a:tab pos="2132330" algn="l"/>
                <a:tab pos="2970530" algn="l"/>
                <a:tab pos="3351529" algn="l"/>
                <a:tab pos="3784600" algn="l"/>
                <a:tab pos="5025390" algn="l"/>
                <a:tab pos="6413500" algn="l"/>
                <a:tab pos="6796405" algn="l"/>
                <a:tab pos="7515859" algn="l"/>
                <a:tab pos="791337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	needs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be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lloc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ted	e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ficien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ly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p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ck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any  processes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memory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possible.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Management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542" y="2220213"/>
            <a:ext cx="7557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/>
              <a:t>Generally</a:t>
            </a:r>
            <a:r>
              <a:rPr sz="2200" spc="30" dirty="0"/>
              <a:t> </a:t>
            </a:r>
            <a:r>
              <a:rPr sz="2200" spc="-5" dirty="0"/>
              <a:t>there</a:t>
            </a:r>
            <a:r>
              <a:rPr sz="2200" spc="10" dirty="0"/>
              <a:t> </a:t>
            </a:r>
            <a:r>
              <a:rPr sz="2200" spc="-5" dirty="0"/>
              <a:t>are</a:t>
            </a:r>
            <a:r>
              <a:rPr sz="2200" spc="15" dirty="0"/>
              <a:t> </a:t>
            </a:r>
            <a:r>
              <a:rPr sz="2200" spc="-5" dirty="0"/>
              <a:t>two</a:t>
            </a:r>
            <a:r>
              <a:rPr sz="2200" spc="15" dirty="0"/>
              <a:t> </a:t>
            </a:r>
            <a:r>
              <a:rPr sz="2200" dirty="0"/>
              <a:t>types</a:t>
            </a:r>
            <a:r>
              <a:rPr sz="2200" spc="-10" dirty="0"/>
              <a:t> </a:t>
            </a:r>
            <a:r>
              <a:rPr sz="2200" spc="-5" dirty="0"/>
              <a:t>partitioning</a:t>
            </a:r>
            <a:r>
              <a:rPr sz="2200" spc="20" dirty="0"/>
              <a:t> </a:t>
            </a:r>
            <a:r>
              <a:rPr sz="2200" spc="-5" dirty="0"/>
              <a:t>available</a:t>
            </a:r>
            <a:r>
              <a:rPr sz="2200" spc="25" dirty="0"/>
              <a:t> </a:t>
            </a:r>
            <a:r>
              <a:rPr sz="2200" spc="-5" dirty="0"/>
              <a:t>for</a:t>
            </a:r>
            <a:r>
              <a:rPr sz="2200" spc="20" dirty="0"/>
              <a:t> </a:t>
            </a:r>
            <a:r>
              <a:rPr sz="2200" spc="-30" dirty="0"/>
              <a:t>memory.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542" y="2682367"/>
            <a:ext cx="7574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1050290" algn="l"/>
                <a:tab pos="1466850" algn="l"/>
                <a:tab pos="2332355" algn="l"/>
                <a:tab pos="3883660" algn="l"/>
                <a:tab pos="4516120" algn="l"/>
                <a:tab pos="5582920" algn="l"/>
                <a:tab pos="6217285" algn="l"/>
                <a:tab pos="663194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	is	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Fixed	Partitio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ing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another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on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ariable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542" y="2889021"/>
            <a:ext cx="7576184" cy="334581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105"/>
              </a:spcBef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Partitioning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Fixed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partitioning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types.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Equal</a:t>
            </a:r>
            <a:r>
              <a:rPr sz="2200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size</a:t>
            </a:r>
            <a:r>
              <a:rPr sz="2200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partitioning</a:t>
            </a:r>
            <a:r>
              <a:rPr sz="2200" spc="2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another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Unequal</a:t>
            </a:r>
            <a:r>
              <a:rPr sz="2200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partitioning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951230" algn="l"/>
                <a:tab pos="1949450" algn="l"/>
                <a:tab pos="2981325" algn="l"/>
                <a:tab pos="3577590" algn="l"/>
                <a:tab pos="4080510" algn="l"/>
                <a:tab pos="5173345" algn="l"/>
                <a:tab pos="5735320" algn="l"/>
                <a:tab pos="6625590" algn="l"/>
                <a:tab pos="722185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bro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ght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ry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plac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 smallest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partition.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2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cases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exactly</a:t>
            </a:r>
            <a:r>
              <a:rPr sz="22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partition.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542" y="6335979"/>
            <a:ext cx="5233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wastage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space.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76791" y="2231135"/>
          <a:ext cx="106616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5M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5M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5M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5M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5M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76791" y="4515358"/>
          <a:ext cx="1066165" cy="182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5M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  <a:tr h="304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7M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6M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9M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231883" y="4095750"/>
            <a:ext cx="1408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Times New Roman"/>
                <a:cs typeface="Times New Roman"/>
              </a:rPr>
              <a:t>Equal </a:t>
            </a:r>
            <a:r>
              <a:rPr sz="1200" dirty="0">
                <a:solidFill>
                  <a:srgbClr val="C00000"/>
                </a:solidFill>
                <a:latin typeface="Times New Roman"/>
                <a:cs typeface="Times New Roman"/>
              </a:rPr>
              <a:t>size</a:t>
            </a:r>
            <a:r>
              <a:rPr sz="1200" spc="-5" dirty="0">
                <a:solidFill>
                  <a:srgbClr val="C00000"/>
                </a:solidFill>
                <a:latin typeface="Times New Roman"/>
                <a:cs typeface="Times New Roman"/>
              </a:rPr>
              <a:t> partitioning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4315" y="6441744"/>
            <a:ext cx="1568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Times New Roman"/>
                <a:cs typeface="Times New Roman"/>
              </a:rPr>
              <a:t>Unequal</a:t>
            </a:r>
            <a:r>
              <a:rPr sz="12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/>
                <a:cs typeface="Times New Roman"/>
              </a:rPr>
              <a:t>size</a:t>
            </a:r>
            <a:r>
              <a:rPr sz="1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Times New Roman"/>
                <a:cs typeface="Times New Roman"/>
              </a:rPr>
              <a:t>partitioning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319" y="2209468"/>
            <a:ext cx="8979535" cy="42062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efficient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Variable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Partitioning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4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brought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memory,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allocated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exactly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requires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more.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starts</a:t>
            </a:r>
            <a:r>
              <a:rPr sz="24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4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well,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eventually</a:t>
            </a:r>
            <a:r>
              <a:rPr sz="24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leads</a:t>
            </a:r>
            <a:r>
              <a:rPr sz="24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4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holes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goes 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became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fragmented.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Unused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partition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Internal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Fragmentation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Unused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partition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External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Fragmentation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utilization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declined.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485" y="2030567"/>
            <a:ext cx="8605520" cy="47142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Refers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whether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internal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external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Internal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often equated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Processor requires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own local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memory,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form of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Cache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another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form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internal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29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(Secondary Memory)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consists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peripheral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storage devices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accessible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controllers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Capacity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typically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expressed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terms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bytes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Transfer</a:t>
            </a:r>
            <a:r>
              <a:rPr sz="18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z="1450" spc="7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</a:t>
            </a:r>
            <a:r>
              <a:rPr sz="18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re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ssab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ord</a:t>
            </a:r>
            <a:r>
              <a:rPr sz="1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re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ssab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(M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ain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Me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45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(Secondary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Memory)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032" y="2233264"/>
            <a:ext cx="9689465" cy="4247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overcome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Compaction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OS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shifts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processes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places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free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 together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block.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Compaction.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consuming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procedure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wastage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compaction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adopted, 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shifted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shifted.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solved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Logical</a:t>
            </a:r>
            <a:r>
              <a:rPr sz="22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Addressing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Logical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expressed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relative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beginning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logical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address.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Physical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address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actual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2695" y="2281808"/>
            <a:ext cx="8215630" cy="434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process,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automatically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converts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from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logical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physical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adding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starting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process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Base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Address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logical address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Both fixed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partitioning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efficient.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1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Paging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59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partitioned</a:t>
            </a:r>
            <a:r>
              <a:rPr sz="22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relatively</a:t>
            </a:r>
            <a:r>
              <a:rPr sz="22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2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22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chunks,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Frame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processes are also divided to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fixed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size chunks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 size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frames.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chunk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processes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called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Page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0517" y="2295855"/>
            <a:ext cx="8453755" cy="395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pages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swapped</a:t>
            </a:r>
            <a:r>
              <a:rPr sz="2400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400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swapped</a:t>
            </a:r>
            <a:r>
              <a:rPr sz="2400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out</a:t>
            </a:r>
            <a:r>
              <a:rPr sz="2400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frames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enhances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leads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concept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Virtual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4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4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4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brought</a:t>
            </a:r>
            <a:r>
              <a:rPr sz="24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memory,</a:t>
            </a:r>
            <a:r>
              <a:rPr sz="24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4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needed,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demand,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called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Demand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Paging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reference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required,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Page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fault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occurs.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brings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217" y="2553969"/>
            <a:ext cx="8186420" cy="30937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Paging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invisible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programmer.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1216660" algn="l"/>
                <a:tab pos="1570355" algn="l"/>
                <a:tab pos="2633980" algn="l"/>
                <a:tab pos="3292475" algn="l"/>
                <a:tab pos="3679825" algn="l"/>
                <a:tab pos="4575810" algn="l"/>
                <a:tab pos="6148705" algn="l"/>
                <a:tab pos="7311390" algn="l"/>
                <a:tab pos="788479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There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	which	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dre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ssable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ory	can	be  subdivided,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Segmentation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visible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programmer</a:t>
            </a:r>
            <a:r>
              <a:rPr sz="24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24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convenience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organizing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  <a:tab pos="695325" algn="l"/>
                <a:tab pos="1642110" algn="l"/>
                <a:tab pos="2165985" algn="l"/>
                <a:tab pos="3824604" algn="l"/>
                <a:tab pos="4214495" algn="l"/>
                <a:tab pos="4956810" algn="l"/>
                <a:tab pos="6122670" algn="l"/>
                <a:tab pos="6529705" algn="l"/>
                <a:tab pos="791845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It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llows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prog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er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iew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ory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cons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ting	of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segments.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17DAAD8-DF21-1945-15C7-0A491AE5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Did You Know?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447326F-F05A-D8C3-7443-9B1974F3B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25" y="1482901"/>
            <a:ext cx="10042708" cy="3892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3FC3F01-D916-EE83-00BE-E6F50E74FB2F}"/>
              </a:ext>
            </a:extLst>
          </p:cNvPr>
          <p:cNvSpPr txBox="1"/>
          <p:nvPr/>
        </p:nvSpPr>
        <p:spPr>
          <a:xfrm>
            <a:off x="1383148" y="4544055"/>
            <a:ext cx="290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etropolis" panose="00000500000000000000"/>
              </a:rPr>
              <a:t>Registers are fast Computer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FC61FE-3FF3-A9D7-C758-40533AC2D703}"/>
              </a:ext>
            </a:extLst>
          </p:cNvPr>
          <p:cNvSpPr txBox="1"/>
          <p:nvPr/>
        </p:nvSpPr>
        <p:spPr>
          <a:xfrm>
            <a:off x="4737099" y="4143944"/>
            <a:ext cx="271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encoder  converts a set of binary inputs into a unique binary code.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62000" y="385218"/>
            <a:ext cx="43253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bg1"/>
                </a:solidFill>
                <a:latin typeface="Metropolis" panose="00000500000000000000" pitchFamily="50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38200" y="1596642"/>
            <a:ext cx="10476464" cy="3767812"/>
          </a:xfrm>
          <a:prstGeom prst="roundRect">
            <a:avLst>
              <a:gd name="adj" fmla="val 1729"/>
            </a:avLst>
          </a:prstGeom>
          <a:noFill/>
          <a:ln>
            <a:solidFill>
              <a:srgbClr val="FDB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015550" y="2203275"/>
            <a:ext cx="76585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  <a:endParaRPr lang="en-IN" b="1" dirty="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Discuss the theory functionality and basic architecture of CPU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Discuss the Design Issues on the basis of speed, Technology, cost and performance.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Illustrate the different Logic Gates and Minimization of Logic gates.	</a:t>
            </a:r>
          </a:p>
        </p:txBody>
      </p:sp>
      <p:pic>
        <p:nvPicPr>
          <p:cNvPr id="17" name="Graphic 16" descr="Documen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04991" y="2726652"/>
            <a:ext cx="1404696" cy="140469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993C3D8B-0B19-8C09-73D5-A11840D7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Metropolis"/>
              </a:rPr>
              <a:t>Thank you</a:t>
            </a:r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5835" y="2340851"/>
              <a:ext cx="1531619" cy="8077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5" y="2339352"/>
              <a:ext cx="1671827" cy="856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0032" y="2359151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1375410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90" y="723900"/>
                  </a:lnTo>
                  <a:lnTo>
                    <a:pt x="1375410" y="723900"/>
                  </a:lnTo>
                  <a:lnTo>
                    <a:pt x="1403598" y="718214"/>
                  </a:lnTo>
                  <a:lnTo>
                    <a:pt x="1426606" y="702706"/>
                  </a:lnTo>
                  <a:lnTo>
                    <a:pt x="1442114" y="679698"/>
                  </a:lnTo>
                  <a:lnTo>
                    <a:pt x="1447800" y="651510"/>
                  </a:lnTo>
                  <a:lnTo>
                    <a:pt x="1447800" y="72389"/>
                  </a:lnTo>
                  <a:lnTo>
                    <a:pt x="1442114" y="44201"/>
                  </a:lnTo>
                  <a:lnTo>
                    <a:pt x="1426606" y="21193"/>
                  </a:lnTo>
                  <a:lnTo>
                    <a:pt x="1403598" y="5685"/>
                  </a:lnTo>
                  <a:lnTo>
                    <a:pt x="1375410" y="0"/>
                  </a:lnTo>
                  <a:close/>
                </a:path>
              </a:pathLst>
            </a:custGeom>
            <a:solidFill>
              <a:srgbClr val="DE6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0032" y="2359151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375410" y="0"/>
                  </a:lnTo>
                  <a:lnTo>
                    <a:pt x="1403598" y="5685"/>
                  </a:lnTo>
                  <a:lnTo>
                    <a:pt x="1426606" y="21193"/>
                  </a:lnTo>
                  <a:lnTo>
                    <a:pt x="1442114" y="44201"/>
                  </a:lnTo>
                  <a:lnTo>
                    <a:pt x="1447800" y="72389"/>
                  </a:lnTo>
                  <a:lnTo>
                    <a:pt x="1447800" y="651510"/>
                  </a:lnTo>
                  <a:lnTo>
                    <a:pt x="1442114" y="679698"/>
                  </a:lnTo>
                  <a:lnTo>
                    <a:pt x="1426606" y="702706"/>
                  </a:lnTo>
                  <a:lnTo>
                    <a:pt x="1403598" y="718214"/>
                  </a:lnTo>
                  <a:lnTo>
                    <a:pt x="1375410" y="723900"/>
                  </a:lnTo>
                  <a:lnTo>
                    <a:pt x="72390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72233" y="2414777"/>
            <a:ext cx="1261745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0979" marR="5080" indent="-208915">
              <a:lnSpc>
                <a:spcPts val="2100"/>
              </a:lnSpc>
              <a:spcBef>
                <a:spcPts val="315"/>
              </a:spcBef>
            </a:pP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qu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al  </a:t>
            </a:r>
            <a:r>
              <a:rPr sz="1900" spc="3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0049" y="3078289"/>
            <a:ext cx="1312545" cy="913765"/>
            <a:chOff x="1920049" y="3078289"/>
            <a:chExt cx="1312545" cy="913765"/>
          </a:xfrm>
        </p:grpSpPr>
        <p:sp>
          <p:nvSpPr>
            <p:cNvPr id="9" name="object 9"/>
            <p:cNvSpPr/>
            <p:nvPr/>
          </p:nvSpPr>
          <p:spPr>
            <a:xfrm>
              <a:off x="1924811" y="3083051"/>
              <a:ext cx="144780" cy="542925"/>
            </a:xfrm>
            <a:custGeom>
              <a:avLst/>
              <a:gdLst/>
              <a:ahLst/>
              <a:cxnLst/>
              <a:rect l="l" t="t" r="r" b="b"/>
              <a:pathLst>
                <a:path w="144780" h="542925">
                  <a:moveTo>
                    <a:pt x="0" y="0"/>
                  </a:moveTo>
                  <a:lnTo>
                    <a:pt x="0" y="542798"/>
                  </a:lnTo>
                  <a:lnTo>
                    <a:pt x="144780" y="542798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9591" y="3262883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1085850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899"/>
                  </a:lnTo>
                  <a:lnTo>
                    <a:pt x="1085850" y="723899"/>
                  </a:lnTo>
                  <a:lnTo>
                    <a:pt x="1114038" y="718214"/>
                  </a:lnTo>
                  <a:lnTo>
                    <a:pt x="1137046" y="702706"/>
                  </a:lnTo>
                  <a:lnTo>
                    <a:pt x="1152554" y="679698"/>
                  </a:lnTo>
                  <a:lnTo>
                    <a:pt x="1158239" y="651509"/>
                  </a:lnTo>
                  <a:lnTo>
                    <a:pt x="1158239" y="72389"/>
                  </a:lnTo>
                  <a:lnTo>
                    <a:pt x="1152554" y="44201"/>
                  </a:lnTo>
                  <a:lnTo>
                    <a:pt x="1137046" y="21193"/>
                  </a:lnTo>
                  <a:lnTo>
                    <a:pt x="1114038" y="568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9591" y="3262883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85850" y="0"/>
                  </a:lnTo>
                  <a:lnTo>
                    <a:pt x="1114038" y="5685"/>
                  </a:lnTo>
                  <a:lnTo>
                    <a:pt x="1137046" y="21193"/>
                  </a:lnTo>
                  <a:lnTo>
                    <a:pt x="1152554" y="44201"/>
                  </a:lnTo>
                  <a:lnTo>
                    <a:pt x="1158239" y="72389"/>
                  </a:lnTo>
                  <a:lnTo>
                    <a:pt x="1158239" y="651509"/>
                  </a:lnTo>
                  <a:lnTo>
                    <a:pt x="1152554" y="679698"/>
                  </a:lnTo>
                  <a:lnTo>
                    <a:pt x="1137046" y="702706"/>
                  </a:lnTo>
                  <a:lnTo>
                    <a:pt x="1114038" y="718214"/>
                  </a:lnTo>
                  <a:lnTo>
                    <a:pt x="1085850" y="723899"/>
                  </a:lnTo>
                  <a:lnTo>
                    <a:pt x="72389" y="723899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90114" y="3319398"/>
            <a:ext cx="915669" cy="5969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5"/>
              </a:spcBef>
            </a:pPr>
            <a:r>
              <a:rPr sz="1000" b="1" spc="-15" dirty="0">
                <a:latin typeface="Tahoma"/>
                <a:cs typeface="Tahoma"/>
              </a:rPr>
              <a:t>Memory </a:t>
            </a:r>
            <a:r>
              <a:rPr sz="1000" b="1" spc="-70" dirty="0">
                <a:latin typeface="Tahoma"/>
                <a:cs typeface="Tahoma"/>
              </a:rPr>
              <a:t>is </a:t>
            </a:r>
            <a:r>
              <a:rPr sz="1000" b="1" spc="-65" dirty="0">
                <a:latin typeface="Tahoma"/>
                <a:cs typeface="Tahoma"/>
              </a:rPr>
              <a:t> o</a:t>
            </a:r>
            <a:r>
              <a:rPr sz="1000" b="1" spc="-40" dirty="0">
                <a:latin typeface="Tahoma"/>
                <a:cs typeface="Tahoma"/>
              </a:rPr>
              <a:t>r</a:t>
            </a:r>
            <a:r>
              <a:rPr sz="1000" b="1" spc="35" dirty="0">
                <a:latin typeface="Tahoma"/>
                <a:cs typeface="Tahoma"/>
              </a:rPr>
              <a:t>g</a:t>
            </a:r>
            <a:r>
              <a:rPr sz="1000" b="1" spc="40" dirty="0">
                <a:latin typeface="Tahoma"/>
                <a:cs typeface="Tahoma"/>
              </a:rPr>
              <a:t>a</a:t>
            </a:r>
            <a:r>
              <a:rPr sz="1000" b="1" spc="-80" dirty="0">
                <a:latin typeface="Tahoma"/>
                <a:cs typeface="Tahoma"/>
              </a:rPr>
              <a:t>n</a:t>
            </a:r>
            <a:r>
              <a:rPr sz="1000" b="1" spc="-35" dirty="0">
                <a:latin typeface="Tahoma"/>
                <a:cs typeface="Tahoma"/>
              </a:rPr>
              <a:t>i</a:t>
            </a:r>
            <a:r>
              <a:rPr sz="1000" b="1" spc="-15" dirty="0">
                <a:latin typeface="Tahoma"/>
                <a:cs typeface="Tahoma"/>
              </a:rPr>
              <a:t>z</a:t>
            </a:r>
            <a:r>
              <a:rPr sz="1000" b="1" spc="-20" dirty="0">
                <a:latin typeface="Tahoma"/>
                <a:cs typeface="Tahoma"/>
              </a:rPr>
              <a:t>e</a:t>
            </a:r>
            <a:r>
              <a:rPr sz="1000" b="1" spc="25" dirty="0">
                <a:latin typeface="Tahoma"/>
                <a:cs typeface="Tahoma"/>
              </a:rPr>
              <a:t>d</a:t>
            </a:r>
            <a:r>
              <a:rPr sz="1000" b="1" spc="-5" dirty="0">
                <a:latin typeface="Tahoma"/>
                <a:cs typeface="Tahoma"/>
              </a:rPr>
              <a:t> </a:t>
            </a:r>
            <a:r>
              <a:rPr sz="1000" b="1" spc="-55" dirty="0">
                <a:latin typeface="Tahoma"/>
                <a:cs typeface="Tahoma"/>
              </a:rPr>
              <a:t>in</a:t>
            </a:r>
            <a:r>
              <a:rPr sz="1000" b="1" spc="-40" dirty="0">
                <a:latin typeface="Tahoma"/>
                <a:cs typeface="Tahoma"/>
              </a:rPr>
              <a:t>to  </a:t>
            </a:r>
            <a:r>
              <a:rPr sz="1000" b="1" spc="-75" dirty="0">
                <a:latin typeface="Tahoma"/>
                <a:cs typeface="Tahoma"/>
              </a:rPr>
              <a:t>unit</a:t>
            </a:r>
            <a:r>
              <a:rPr sz="1000" b="1" spc="-70" dirty="0">
                <a:latin typeface="Tahoma"/>
                <a:cs typeface="Tahoma"/>
              </a:rPr>
              <a:t>s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-60" dirty="0">
                <a:latin typeface="Tahoma"/>
                <a:cs typeface="Tahoma"/>
              </a:rPr>
              <a:t>o</a:t>
            </a:r>
            <a:r>
              <a:rPr sz="1000" b="1" spc="-35" dirty="0">
                <a:latin typeface="Tahoma"/>
                <a:cs typeface="Tahoma"/>
              </a:rPr>
              <a:t>f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data  </a:t>
            </a:r>
            <a:r>
              <a:rPr sz="1000" b="1" spc="5" dirty="0">
                <a:latin typeface="Tahoma"/>
                <a:cs typeface="Tahoma"/>
              </a:rPr>
              <a:t>call</a:t>
            </a:r>
            <a:r>
              <a:rPr sz="1000" b="1" spc="25" dirty="0">
                <a:latin typeface="Tahoma"/>
                <a:cs typeface="Tahoma"/>
              </a:rPr>
              <a:t>e</a:t>
            </a:r>
            <a:r>
              <a:rPr sz="1000" b="1" spc="35" dirty="0">
                <a:latin typeface="Tahoma"/>
                <a:cs typeface="Tahoma"/>
              </a:rPr>
              <a:t>d</a:t>
            </a:r>
            <a:r>
              <a:rPr sz="1000" b="1" spc="-10" dirty="0">
                <a:latin typeface="Tahoma"/>
                <a:cs typeface="Tahoma"/>
              </a:rPr>
              <a:t> </a:t>
            </a:r>
            <a:r>
              <a:rPr sz="1000" b="1" spc="-114" dirty="0">
                <a:latin typeface="Tahoma"/>
                <a:cs typeface="Tahoma"/>
              </a:rPr>
              <a:t>r</a:t>
            </a:r>
            <a:r>
              <a:rPr sz="1000" b="1" spc="50" dirty="0">
                <a:latin typeface="Tahoma"/>
                <a:cs typeface="Tahoma"/>
              </a:rPr>
              <a:t>eco</a:t>
            </a:r>
            <a:r>
              <a:rPr sz="1000" b="1" spc="-114" dirty="0">
                <a:latin typeface="Tahoma"/>
                <a:cs typeface="Tahoma"/>
              </a:rPr>
              <a:t>r</a:t>
            </a:r>
            <a:r>
              <a:rPr sz="1000" b="1" spc="-30" dirty="0">
                <a:latin typeface="Tahoma"/>
                <a:cs typeface="Tahoma"/>
              </a:rPr>
              <a:t>ds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20049" y="3078289"/>
            <a:ext cx="1312545" cy="1818639"/>
            <a:chOff x="1920049" y="3078289"/>
            <a:chExt cx="1312545" cy="1818639"/>
          </a:xfrm>
        </p:grpSpPr>
        <p:sp>
          <p:nvSpPr>
            <p:cNvPr id="14" name="object 14"/>
            <p:cNvSpPr/>
            <p:nvPr/>
          </p:nvSpPr>
          <p:spPr>
            <a:xfrm>
              <a:off x="1924811" y="3083051"/>
              <a:ext cx="144780" cy="1447800"/>
            </a:xfrm>
            <a:custGeom>
              <a:avLst/>
              <a:gdLst/>
              <a:ahLst/>
              <a:cxnLst/>
              <a:rect l="l" t="t" r="r" b="b"/>
              <a:pathLst>
                <a:path w="144780" h="1447800">
                  <a:moveTo>
                    <a:pt x="0" y="0"/>
                  </a:moveTo>
                  <a:lnTo>
                    <a:pt x="0" y="1447419"/>
                  </a:lnTo>
                  <a:lnTo>
                    <a:pt x="144780" y="1447419"/>
                  </a:lnTo>
                </a:path>
              </a:pathLst>
            </a:custGeom>
            <a:ln w="9524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9591" y="4168139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1085850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900"/>
                  </a:lnTo>
                  <a:lnTo>
                    <a:pt x="1085850" y="723900"/>
                  </a:lnTo>
                  <a:lnTo>
                    <a:pt x="1114038" y="718214"/>
                  </a:lnTo>
                  <a:lnTo>
                    <a:pt x="1137046" y="702706"/>
                  </a:lnTo>
                  <a:lnTo>
                    <a:pt x="1152554" y="679698"/>
                  </a:lnTo>
                  <a:lnTo>
                    <a:pt x="1158239" y="651510"/>
                  </a:lnTo>
                  <a:lnTo>
                    <a:pt x="1158239" y="72390"/>
                  </a:lnTo>
                  <a:lnTo>
                    <a:pt x="1152554" y="44201"/>
                  </a:lnTo>
                  <a:lnTo>
                    <a:pt x="1137046" y="21193"/>
                  </a:lnTo>
                  <a:lnTo>
                    <a:pt x="1114038" y="568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9591" y="4168139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85850" y="0"/>
                  </a:lnTo>
                  <a:lnTo>
                    <a:pt x="1114038" y="5685"/>
                  </a:lnTo>
                  <a:lnTo>
                    <a:pt x="1137046" y="21193"/>
                  </a:lnTo>
                  <a:lnTo>
                    <a:pt x="1152554" y="44201"/>
                  </a:lnTo>
                  <a:lnTo>
                    <a:pt x="1158239" y="72390"/>
                  </a:lnTo>
                  <a:lnTo>
                    <a:pt x="1158239" y="651510"/>
                  </a:lnTo>
                  <a:lnTo>
                    <a:pt x="1152554" y="679698"/>
                  </a:lnTo>
                  <a:lnTo>
                    <a:pt x="1137046" y="702706"/>
                  </a:lnTo>
                  <a:lnTo>
                    <a:pt x="1114038" y="718214"/>
                  </a:lnTo>
                  <a:lnTo>
                    <a:pt x="1085850" y="723900"/>
                  </a:lnTo>
                  <a:lnTo>
                    <a:pt x="72389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47442" y="4224273"/>
            <a:ext cx="1000125" cy="5969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5"/>
              </a:spcBef>
            </a:pPr>
            <a:r>
              <a:rPr sz="1000" b="1" spc="45" dirty="0">
                <a:latin typeface="Tahoma"/>
                <a:cs typeface="Tahoma"/>
              </a:rPr>
              <a:t>A</a:t>
            </a:r>
            <a:r>
              <a:rPr sz="1000" b="1" spc="80" dirty="0">
                <a:latin typeface="Tahoma"/>
                <a:cs typeface="Tahoma"/>
              </a:rPr>
              <a:t>cce</a:t>
            </a:r>
            <a:r>
              <a:rPr sz="1000" b="1" spc="-75" dirty="0">
                <a:latin typeface="Tahoma"/>
                <a:cs typeface="Tahoma"/>
              </a:rPr>
              <a:t>s</a:t>
            </a:r>
            <a:r>
              <a:rPr sz="1000" b="1" spc="-80" dirty="0">
                <a:latin typeface="Tahoma"/>
                <a:cs typeface="Tahoma"/>
              </a:rPr>
              <a:t>s</a:t>
            </a:r>
            <a:r>
              <a:rPr sz="1000" b="1" spc="-5" dirty="0">
                <a:latin typeface="Tahoma"/>
                <a:cs typeface="Tahoma"/>
              </a:rPr>
              <a:t> </a:t>
            </a:r>
            <a:r>
              <a:rPr sz="1000" b="1" spc="-55" dirty="0">
                <a:latin typeface="Tahoma"/>
                <a:cs typeface="Tahoma"/>
              </a:rPr>
              <a:t>mu</a:t>
            </a:r>
            <a:r>
              <a:rPr sz="1000" b="1" spc="-30" dirty="0">
                <a:latin typeface="Tahoma"/>
                <a:cs typeface="Tahoma"/>
              </a:rPr>
              <a:t>s</a:t>
            </a:r>
            <a:r>
              <a:rPr sz="1000" b="1" spc="-120" dirty="0">
                <a:latin typeface="Tahoma"/>
                <a:cs typeface="Tahoma"/>
              </a:rPr>
              <a:t>t</a:t>
            </a:r>
            <a:r>
              <a:rPr sz="1000" b="1" spc="-5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be  mad</a:t>
            </a:r>
            <a:r>
              <a:rPr sz="1000" b="1" spc="40" dirty="0">
                <a:latin typeface="Tahoma"/>
                <a:cs typeface="Tahoma"/>
              </a:rPr>
              <a:t>e</a:t>
            </a:r>
            <a:r>
              <a:rPr sz="1000" b="1" spc="-10" dirty="0">
                <a:latin typeface="Tahoma"/>
                <a:cs typeface="Tahoma"/>
              </a:rPr>
              <a:t> </a:t>
            </a:r>
            <a:r>
              <a:rPr sz="1000" b="1" spc="-55" dirty="0">
                <a:latin typeface="Tahoma"/>
                <a:cs typeface="Tahoma"/>
              </a:rPr>
              <a:t>in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a  </a:t>
            </a:r>
            <a:r>
              <a:rPr sz="1000" b="1" spc="-5" dirty="0">
                <a:latin typeface="Tahoma"/>
                <a:cs typeface="Tahoma"/>
              </a:rPr>
              <a:t>specific </a:t>
            </a:r>
            <a:r>
              <a:rPr sz="1000" b="1" spc="-35" dirty="0">
                <a:latin typeface="Tahoma"/>
                <a:cs typeface="Tahoma"/>
              </a:rPr>
              <a:t>linear 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10" dirty="0">
                <a:latin typeface="Tahoma"/>
                <a:cs typeface="Tahoma"/>
              </a:rPr>
              <a:t>sequence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0049" y="3078289"/>
            <a:ext cx="1312545" cy="2724150"/>
            <a:chOff x="1920049" y="3078289"/>
            <a:chExt cx="1312545" cy="2724150"/>
          </a:xfrm>
        </p:grpSpPr>
        <p:sp>
          <p:nvSpPr>
            <p:cNvPr id="19" name="object 19"/>
            <p:cNvSpPr/>
            <p:nvPr/>
          </p:nvSpPr>
          <p:spPr>
            <a:xfrm>
              <a:off x="1924811" y="3083051"/>
              <a:ext cx="144780" cy="2352675"/>
            </a:xfrm>
            <a:custGeom>
              <a:avLst/>
              <a:gdLst/>
              <a:ahLst/>
              <a:cxnLst/>
              <a:rect l="l" t="t" r="r" b="b"/>
              <a:pathLst>
                <a:path w="144780" h="2352675">
                  <a:moveTo>
                    <a:pt x="0" y="0"/>
                  </a:moveTo>
                  <a:lnTo>
                    <a:pt x="0" y="2352167"/>
                  </a:lnTo>
                  <a:lnTo>
                    <a:pt x="144780" y="2352167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9591" y="5073395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1085850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89" y="723899"/>
                  </a:lnTo>
                  <a:lnTo>
                    <a:pt x="1085850" y="723899"/>
                  </a:lnTo>
                  <a:lnTo>
                    <a:pt x="1114038" y="718211"/>
                  </a:lnTo>
                  <a:lnTo>
                    <a:pt x="1137046" y="702697"/>
                  </a:lnTo>
                  <a:lnTo>
                    <a:pt x="1152554" y="679687"/>
                  </a:lnTo>
                  <a:lnTo>
                    <a:pt x="1158239" y="651509"/>
                  </a:lnTo>
                  <a:lnTo>
                    <a:pt x="1158239" y="72389"/>
                  </a:lnTo>
                  <a:lnTo>
                    <a:pt x="1152554" y="44201"/>
                  </a:lnTo>
                  <a:lnTo>
                    <a:pt x="1137046" y="21193"/>
                  </a:lnTo>
                  <a:lnTo>
                    <a:pt x="1114038" y="568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9591" y="5073395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85850" y="0"/>
                  </a:lnTo>
                  <a:lnTo>
                    <a:pt x="1114038" y="5685"/>
                  </a:lnTo>
                  <a:lnTo>
                    <a:pt x="1137046" y="21193"/>
                  </a:lnTo>
                  <a:lnTo>
                    <a:pt x="1152554" y="44201"/>
                  </a:lnTo>
                  <a:lnTo>
                    <a:pt x="1158239" y="72389"/>
                  </a:lnTo>
                  <a:lnTo>
                    <a:pt x="1158239" y="651509"/>
                  </a:lnTo>
                  <a:lnTo>
                    <a:pt x="1152554" y="679687"/>
                  </a:lnTo>
                  <a:lnTo>
                    <a:pt x="1137046" y="702697"/>
                  </a:lnTo>
                  <a:lnTo>
                    <a:pt x="1114038" y="718211"/>
                  </a:lnTo>
                  <a:lnTo>
                    <a:pt x="1085850" y="723899"/>
                  </a:lnTo>
                  <a:lnTo>
                    <a:pt x="72389" y="723899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10232" y="5236591"/>
            <a:ext cx="1078230" cy="3778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34950" marR="5080" indent="-222885">
              <a:lnSpc>
                <a:spcPts val="1330"/>
              </a:lnSpc>
              <a:spcBef>
                <a:spcPts val="235"/>
              </a:spcBef>
            </a:pPr>
            <a:r>
              <a:rPr sz="1200" b="1" spc="35" dirty="0">
                <a:latin typeface="Tahoma"/>
                <a:cs typeface="Tahoma"/>
              </a:rPr>
              <a:t>Access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time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is  </a:t>
            </a:r>
            <a:r>
              <a:rPr sz="1200" b="1" spc="-15" dirty="0">
                <a:latin typeface="Tahoma"/>
                <a:cs typeface="Tahoma"/>
              </a:rPr>
              <a:t>variable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44823" y="2339352"/>
            <a:ext cx="1531620" cy="856615"/>
            <a:chOff x="3544823" y="2339352"/>
            <a:chExt cx="1531620" cy="85661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4823" y="2340851"/>
              <a:ext cx="1531620" cy="80773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5511" y="2339352"/>
              <a:ext cx="1191767" cy="8564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89019" y="2359152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1375409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900"/>
                  </a:lnTo>
                  <a:lnTo>
                    <a:pt x="1375409" y="723900"/>
                  </a:lnTo>
                  <a:lnTo>
                    <a:pt x="1403598" y="718214"/>
                  </a:lnTo>
                  <a:lnTo>
                    <a:pt x="1426606" y="702706"/>
                  </a:lnTo>
                  <a:lnTo>
                    <a:pt x="1442114" y="679698"/>
                  </a:lnTo>
                  <a:lnTo>
                    <a:pt x="1447800" y="651510"/>
                  </a:lnTo>
                  <a:lnTo>
                    <a:pt x="1447800" y="72389"/>
                  </a:lnTo>
                  <a:lnTo>
                    <a:pt x="1442114" y="44201"/>
                  </a:lnTo>
                  <a:lnTo>
                    <a:pt x="1426606" y="21193"/>
                  </a:lnTo>
                  <a:lnTo>
                    <a:pt x="1403598" y="5685"/>
                  </a:lnTo>
                  <a:lnTo>
                    <a:pt x="1375409" y="0"/>
                  </a:lnTo>
                  <a:close/>
                </a:path>
              </a:pathLst>
            </a:custGeom>
            <a:solidFill>
              <a:srgbClr val="DE6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9019" y="2359152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375409" y="0"/>
                  </a:lnTo>
                  <a:lnTo>
                    <a:pt x="1403598" y="5685"/>
                  </a:lnTo>
                  <a:lnTo>
                    <a:pt x="1426606" y="21193"/>
                  </a:lnTo>
                  <a:lnTo>
                    <a:pt x="1442114" y="44201"/>
                  </a:lnTo>
                  <a:lnTo>
                    <a:pt x="1447800" y="72389"/>
                  </a:lnTo>
                  <a:lnTo>
                    <a:pt x="1447800" y="651510"/>
                  </a:lnTo>
                  <a:lnTo>
                    <a:pt x="1442114" y="679698"/>
                  </a:lnTo>
                  <a:lnTo>
                    <a:pt x="1426606" y="702706"/>
                  </a:lnTo>
                  <a:lnTo>
                    <a:pt x="1403598" y="718214"/>
                  </a:lnTo>
                  <a:lnTo>
                    <a:pt x="1375409" y="723900"/>
                  </a:lnTo>
                  <a:lnTo>
                    <a:pt x="72389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90517" y="2414777"/>
            <a:ext cx="845185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60960">
              <a:lnSpc>
                <a:spcPts val="2100"/>
              </a:lnSpc>
              <a:spcBef>
                <a:spcPts val="315"/>
              </a:spcBef>
            </a:pP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Direct </a:t>
            </a:r>
            <a:r>
              <a:rPr sz="1900" spc="-6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29037" y="3078289"/>
            <a:ext cx="1803400" cy="913765"/>
            <a:chOff x="3729037" y="3078289"/>
            <a:chExt cx="1803400" cy="913765"/>
          </a:xfrm>
        </p:grpSpPr>
        <p:sp>
          <p:nvSpPr>
            <p:cNvPr id="30" name="object 30"/>
            <p:cNvSpPr/>
            <p:nvPr/>
          </p:nvSpPr>
          <p:spPr>
            <a:xfrm>
              <a:off x="3733800" y="3083051"/>
              <a:ext cx="144780" cy="542925"/>
            </a:xfrm>
            <a:custGeom>
              <a:avLst/>
              <a:gdLst/>
              <a:ahLst/>
              <a:cxnLst/>
              <a:rect l="l" t="t" r="r" b="b"/>
              <a:pathLst>
                <a:path w="144779" h="542925">
                  <a:moveTo>
                    <a:pt x="0" y="0"/>
                  </a:moveTo>
                  <a:lnTo>
                    <a:pt x="0" y="542798"/>
                  </a:lnTo>
                  <a:lnTo>
                    <a:pt x="144779" y="542798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8579" y="3262883"/>
              <a:ext cx="1649095" cy="723900"/>
            </a:xfrm>
            <a:custGeom>
              <a:avLst/>
              <a:gdLst/>
              <a:ahLst/>
              <a:cxnLst/>
              <a:rect l="l" t="t" r="r" b="b"/>
              <a:pathLst>
                <a:path w="1649095" h="723900">
                  <a:moveTo>
                    <a:pt x="1576578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90" y="723899"/>
                  </a:lnTo>
                  <a:lnTo>
                    <a:pt x="1576578" y="723899"/>
                  </a:lnTo>
                  <a:lnTo>
                    <a:pt x="1604766" y="718214"/>
                  </a:lnTo>
                  <a:lnTo>
                    <a:pt x="1627774" y="702706"/>
                  </a:lnTo>
                  <a:lnTo>
                    <a:pt x="1643282" y="679698"/>
                  </a:lnTo>
                  <a:lnTo>
                    <a:pt x="1648968" y="651509"/>
                  </a:lnTo>
                  <a:lnTo>
                    <a:pt x="1648968" y="72389"/>
                  </a:lnTo>
                  <a:lnTo>
                    <a:pt x="1643282" y="44201"/>
                  </a:lnTo>
                  <a:lnTo>
                    <a:pt x="1627774" y="21193"/>
                  </a:lnTo>
                  <a:lnTo>
                    <a:pt x="1604766" y="5685"/>
                  </a:lnTo>
                  <a:lnTo>
                    <a:pt x="157657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78579" y="3262883"/>
              <a:ext cx="1649095" cy="723900"/>
            </a:xfrm>
            <a:custGeom>
              <a:avLst/>
              <a:gdLst/>
              <a:ahLst/>
              <a:cxnLst/>
              <a:rect l="l" t="t" r="r" b="b"/>
              <a:pathLst>
                <a:path w="1649095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576578" y="0"/>
                  </a:lnTo>
                  <a:lnTo>
                    <a:pt x="1604766" y="5685"/>
                  </a:lnTo>
                  <a:lnTo>
                    <a:pt x="1627774" y="21193"/>
                  </a:lnTo>
                  <a:lnTo>
                    <a:pt x="1643282" y="44201"/>
                  </a:lnTo>
                  <a:lnTo>
                    <a:pt x="1648968" y="72389"/>
                  </a:lnTo>
                  <a:lnTo>
                    <a:pt x="1648968" y="651509"/>
                  </a:lnTo>
                  <a:lnTo>
                    <a:pt x="1643282" y="679698"/>
                  </a:lnTo>
                  <a:lnTo>
                    <a:pt x="1627774" y="702706"/>
                  </a:lnTo>
                  <a:lnTo>
                    <a:pt x="1604766" y="718214"/>
                  </a:lnTo>
                  <a:lnTo>
                    <a:pt x="1576578" y="723899"/>
                  </a:lnTo>
                  <a:lnTo>
                    <a:pt x="72390" y="723899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95165" y="3319398"/>
            <a:ext cx="1416050" cy="5969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2540" algn="ctr">
              <a:lnSpc>
                <a:spcPct val="91700"/>
              </a:lnSpc>
              <a:spcBef>
                <a:spcPts val="195"/>
              </a:spcBef>
            </a:pPr>
            <a:r>
              <a:rPr sz="1000" b="1" spc="-40" dirty="0">
                <a:latin typeface="Tahoma"/>
                <a:cs typeface="Tahoma"/>
              </a:rPr>
              <a:t>Individual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-10" dirty="0">
                <a:latin typeface="Tahoma"/>
                <a:cs typeface="Tahoma"/>
              </a:rPr>
              <a:t>blocks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-55" dirty="0">
                <a:latin typeface="Tahoma"/>
                <a:cs typeface="Tahoma"/>
              </a:rPr>
              <a:t>or </a:t>
            </a:r>
            <a:r>
              <a:rPr sz="1000" b="1" spc="-50" dirty="0">
                <a:latin typeface="Tahoma"/>
                <a:cs typeface="Tahoma"/>
              </a:rPr>
              <a:t> </a:t>
            </a:r>
            <a:r>
              <a:rPr sz="1000" b="1" spc="-20" dirty="0">
                <a:latin typeface="Tahoma"/>
                <a:cs typeface="Tahoma"/>
              </a:rPr>
              <a:t>records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5" dirty="0">
                <a:latin typeface="Tahoma"/>
                <a:cs typeface="Tahoma"/>
              </a:rPr>
              <a:t>have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b="1" spc="55" dirty="0">
                <a:latin typeface="Tahoma"/>
                <a:cs typeface="Tahoma"/>
              </a:rPr>
              <a:t>a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-25" dirty="0">
                <a:latin typeface="Tahoma"/>
                <a:cs typeface="Tahoma"/>
              </a:rPr>
              <a:t>unique </a:t>
            </a:r>
            <a:r>
              <a:rPr sz="1000" b="1" spc="-280" dirty="0">
                <a:latin typeface="Tahoma"/>
                <a:cs typeface="Tahoma"/>
              </a:rPr>
              <a:t> </a:t>
            </a:r>
            <a:r>
              <a:rPr sz="1000" b="1" spc="-20" dirty="0">
                <a:latin typeface="Tahoma"/>
                <a:cs typeface="Tahoma"/>
              </a:rPr>
              <a:t>address </a:t>
            </a:r>
            <a:r>
              <a:rPr sz="1000" b="1" spc="15" dirty="0">
                <a:latin typeface="Tahoma"/>
                <a:cs typeface="Tahoma"/>
              </a:rPr>
              <a:t>based </a:t>
            </a:r>
            <a:r>
              <a:rPr sz="1000" b="1" spc="-15" dirty="0">
                <a:latin typeface="Tahoma"/>
                <a:cs typeface="Tahoma"/>
              </a:rPr>
              <a:t>on </a:t>
            </a:r>
            <a:r>
              <a:rPr sz="1000" b="1" spc="-10" dirty="0">
                <a:latin typeface="Tahoma"/>
                <a:cs typeface="Tahoma"/>
              </a:rPr>
              <a:t> physical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-10" dirty="0">
                <a:latin typeface="Tahoma"/>
                <a:cs typeface="Tahoma"/>
              </a:rPr>
              <a:t>location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29037" y="3078289"/>
            <a:ext cx="1840230" cy="1818639"/>
            <a:chOff x="3729037" y="3078289"/>
            <a:chExt cx="1840230" cy="1818639"/>
          </a:xfrm>
        </p:grpSpPr>
        <p:sp>
          <p:nvSpPr>
            <p:cNvPr id="35" name="object 35"/>
            <p:cNvSpPr/>
            <p:nvPr/>
          </p:nvSpPr>
          <p:spPr>
            <a:xfrm>
              <a:off x="3733800" y="3083051"/>
              <a:ext cx="144780" cy="1447800"/>
            </a:xfrm>
            <a:custGeom>
              <a:avLst/>
              <a:gdLst/>
              <a:ahLst/>
              <a:cxnLst/>
              <a:rect l="l" t="t" r="r" b="b"/>
              <a:pathLst>
                <a:path w="144779" h="1447800">
                  <a:moveTo>
                    <a:pt x="0" y="0"/>
                  </a:moveTo>
                  <a:lnTo>
                    <a:pt x="0" y="1447419"/>
                  </a:lnTo>
                  <a:lnTo>
                    <a:pt x="144779" y="1447419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8579" y="4168139"/>
              <a:ext cx="1685925" cy="723900"/>
            </a:xfrm>
            <a:custGeom>
              <a:avLst/>
              <a:gdLst/>
              <a:ahLst/>
              <a:cxnLst/>
              <a:rect l="l" t="t" r="r" b="b"/>
              <a:pathLst>
                <a:path w="1685925" h="723900">
                  <a:moveTo>
                    <a:pt x="1613154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90" y="723900"/>
                  </a:lnTo>
                  <a:lnTo>
                    <a:pt x="1613154" y="723900"/>
                  </a:lnTo>
                  <a:lnTo>
                    <a:pt x="1641342" y="718214"/>
                  </a:lnTo>
                  <a:lnTo>
                    <a:pt x="1664350" y="702706"/>
                  </a:lnTo>
                  <a:lnTo>
                    <a:pt x="1679858" y="679698"/>
                  </a:lnTo>
                  <a:lnTo>
                    <a:pt x="1685544" y="651510"/>
                  </a:lnTo>
                  <a:lnTo>
                    <a:pt x="1685544" y="72390"/>
                  </a:lnTo>
                  <a:lnTo>
                    <a:pt x="1679858" y="44201"/>
                  </a:lnTo>
                  <a:lnTo>
                    <a:pt x="1664350" y="21193"/>
                  </a:lnTo>
                  <a:lnTo>
                    <a:pt x="1641342" y="5685"/>
                  </a:lnTo>
                  <a:lnTo>
                    <a:pt x="161315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78579" y="4168139"/>
              <a:ext cx="1685925" cy="723900"/>
            </a:xfrm>
            <a:custGeom>
              <a:avLst/>
              <a:gdLst/>
              <a:ahLst/>
              <a:cxnLst/>
              <a:rect l="l" t="t" r="r" b="b"/>
              <a:pathLst>
                <a:path w="1685925" h="72390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613154" y="0"/>
                  </a:lnTo>
                  <a:lnTo>
                    <a:pt x="1641342" y="5685"/>
                  </a:lnTo>
                  <a:lnTo>
                    <a:pt x="1664350" y="21193"/>
                  </a:lnTo>
                  <a:lnTo>
                    <a:pt x="1679858" y="44201"/>
                  </a:lnTo>
                  <a:lnTo>
                    <a:pt x="1685544" y="72390"/>
                  </a:lnTo>
                  <a:lnTo>
                    <a:pt x="1685544" y="651510"/>
                  </a:lnTo>
                  <a:lnTo>
                    <a:pt x="1679858" y="679698"/>
                  </a:lnTo>
                  <a:lnTo>
                    <a:pt x="1664350" y="702706"/>
                  </a:lnTo>
                  <a:lnTo>
                    <a:pt x="1641342" y="718214"/>
                  </a:lnTo>
                  <a:lnTo>
                    <a:pt x="1613154" y="723900"/>
                  </a:lnTo>
                  <a:lnTo>
                    <a:pt x="72390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22267" y="4207002"/>
            <a:ext cx="1599565" cy="628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2100"/>
              </a:lnSpc>
              <a:spcBef>
                <a:spcPts val="204"/>
              </a:spcBef>
            </a:pPr>
            <a:r>
              <a:rPr sz="1050" b="1" spc="100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70" dirty="0">
                <a:latin typeface="Tahoma"/>
                <a:cs typeface="Tahoma"/>
              </a:rPr>
              <a:t>is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-40" dirty="0">
                <a:latin typeface="Tahoma"/>
                <a:cs typeface="Tahoma"/>
              </a:rPr>
              <a:t>pli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5" dirty="0">
                <a:latin typeface="Tahoma"/>
                <a:cs typeface="Tahoma"/>
              </a:rPr>
              <a:t>hed  </a:t>
            </a:r>
            <a:r>
              <a:rPr sz="1050" b="1" spc="15" dirty="0">
                <a:latin typeface="Tahoma"/>
                <a:cs typeface="Tahoma"/>
              </a:rPr>
              <a:t>by </a:t>
            </a:r>
            <a:r>
              <a:rPr sz="1050" b="1" spc="-20" dirty="0">
                <a:latin typeface="Tahoma"/>
                <a:cs typeface="Tahoma"/>
              </a:rPr>
              <a:t>direct </a:t>
            </a:r>
            <a:r>
              <a:rPr sz="1050" b="1" spc="30" dirty="0">
                <a:latin typeface="Tahoma"/>
                <a:cs typeface="Tahoma"/>
              </a:rPr>
              <a:t>access </a:t>
            </a:r>
            <a:r>
              <a:rPr sz="1050" b="1" spc="-55" dirty="0">
                <a:latin typeface="Tahoma"/>
                <a:cs typeface="Tahoma"/>
              </a:rPr>
              <a:t>to 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10" dirty="0">
                <a:latin typeface="Tahoma"/>
                <a:cs typeface="Tahoma"/>
              </a:rPr>
              <a:t>reach </a:t>
            </a:r>
            <a:r>
              <a:rPr sz="1050" b="1" spc="70" dirty="0">
                <a:latin typeface="Tahoma"/>
                <a:cs typeface="Tahoma"/>
              </a:rPr>
              <a:t>a </a:t>
            </a:r>
            <a:r>
              <a:rPr sz="1050" b="1" spc="-30" dirty="0">
                <a:latin typeface="Tahoma"/>
                <a:cs typeface="Tahoma"/>
              </a:rPr>
              <a:t>particular 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25" dirty="0">
                <a:latin typeface="Tahoma"/>
                <a:cs typeface="Tahoma"/>
              </a:rPr>
              <a:t>place,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45" dirty="0">
                <a:latin typeface="Tahoma"/>
                <a:cs typeface="Tahoma"/>
              </a:rPr>
              <a:t>then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sequential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29037" y="3078289"/>
            <a:ext cx="1312545" cy="2724150"/>
            <a:chOff x="3729037" y="3078289"/>
            <a:chExt cx="1312545" cy="2724150"/>
          </a:xfrm>
        </p:grpSpPr>
        <p:sp>
          <p:nvSpPr>
            <p:cNvPr id="40" name="object 40"/>
            <p:cNvSpPr/>
            <p:nvPr/>
          </p:nvSpPr>
          <p:spPr>
            <a:xfrm>
              <a:off x="3733800" y="3083051"/>
              <a:ext cx="144780" cy="2352675"/>
            </a:xfrm>
            <a:custGeom>
              <a:avLst/>
              <a:gdLst/>
              <a:ahLst/>
              <a:cxnLst/>
              <a:rect l="l" t="t" r="r" b="b"/>
              <a:pathLst>
                <a:path w="144779" h="2352675">
                  <a:moveTo>
                    <a:pt x="0" y="0"/>
                  </a:moveTo>
                  <a:lnTo>
                    <a:pt x="0" y="2352167"/>
                  </a:lnTo>
                  <a:lnTo>
                    <a:pt x="144779" y="2352167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78579" y="5073395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1085850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90" y="723899"/>
                  </a:lnTo>
                  <a:lnTo>
                    <a:pt x="1085850" y="723899"/>
                  </a:lnTo>
                  <a:lnTo>
                    <a:pt x="1114038" y="718211"/>
                  </a:lnTo>
                  <a:lnTo>
                    <a:pt x="1137046" y="702697"/>
                  </a:lnTo>
                  <a:lnTo>
                    <a:pt x="1152554" y="679687"/>
                  </a:lnTo>
                  <a:lnTo>
                    <a:pt x="1158240" y="651509"/>
                  </a:lnTo>
                  <a:lnTo>
                    <a:pt x="1158240" y="72389"/>
                  </a:lnTo>
                  <a:lnTo>
                    <a:pt x="1152554" y="44201"/>
                  </a:lnTo>
                  <a:lnTo>
                    <a:pt x="1137046" y="21193"/>
                  </a:lnTo>
                  <a:lnTo>
                    <a:pt x="1114038" y="568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8579" y="5073395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85850" y="0"/>
                  </a:lnTo>
                  <a:lnTo>
                    <a:pt x="1114038" y="5685"/>
                  </a:lnTo>
                  <a:lnTo>
                    <a:pt x="1137046" y="21193"/>
                  </a:lnTo>
                  <a:lnTo>
                    <a:pt x="1152554" y="44201"/>
                  </a:lnTo>
                  <a:lnTo>
                    <a:pt x="1158240" y="72389"/>
                  </a:lnTo>
                  <a:lnTo>
                    <a:pt x="1158240" y="651509"/>
                  </a:lnTo>
                  <a:lnTo>
                    <a:pt x="1152554" y="679687"/>
                  </a:lnTo>
                  <a:lnTo>
                    <a:pt x="1137046" y="702697"/>
                  </a:lnTo>
                  <a:lnTo>
                    <a:pt x="1114038" y="718211"/>
                  </a:lnTo>
                  <a:lnTo>
                    <a:pt x="1085850" y="723899"/>
                  </a:lnTo>
                  <a:lnTo>
                    <a:pt x="72390" y="723899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19854" y="5236591"/>
            <a:ext cx="1078230" cy="3778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34950" marR="5080" indent="-222885">
              <a:lnSpc>
                <a:spcPts val="1330"/>
              </a:lnSpc>
              <a:spcBef>
                <a:spcPts val="235"/>
              </a:spcBef>
            </a:pPr>
            <a:r>
              <a:rPr sz="1200" b="1" spc="35" dirty="0">
                <a:latin typeface="Tahoma"/>
                <a:cs typeface="Tahoma"/>
              </a:rPr>
              <a:t>Access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time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is  </a:t>
            </a:r>
            <a:r>
              <a:rPr sz="1200" b="1" spc="-15" dirty="0">
                <a:latin typeface="Tahoma"/>
                <a:cs typeface="Tahoma"/>
              </a:rPr>
              <a:t>variable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591555" y="2339352"/>
            <a:ext cx="1531620" cy="856615"/>
            <a:chOff x="5591555" y="2339352"/>
            <a:chExt cx="1531620" cy="856615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1555" y="2340851"/>
              <a:ext cx="1531620" cy="8077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0803" y="2339352"/>
              <a:ext cx="1443227" cy="8564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635751" y="2359152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1375409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900"/>
                  </a:lnTo>
                  <a:lnTo>
                    <a:pt x="1375409" y="723900"/>
                  </a:lnTo>
                  <a:lnTo>
                    <a:pt x="1403598" y="718214"/>
                  </a:lnTo>
                  <a:lnTo>
                    <a:pt x="1426606" y="702706"/>
                  </a:lnTo>
                  <a:lnTo>
                    <a:pt x="1442114" y="679698"/>
                  </a:lnTo>
                  <a:lnTo>
                    <a:pt x="1447800" y="651510"/>
                  </a:lnTo>
                  <a:lnTo>
                    <a:pt x="1447800" y="72389"/>
                  </a:lnTo>
                  <a:lnTo>
                    <a:pt x="1442114" y="44201"/>
                  </a:lnTo>
                  <a:lnTo>
                    <a:pt x="1426606" y="21193"/>
                  </a:lnTo>
                  <a:lnTo>
                    <a:pt x="1403598" y="5685"/>
                  </a:lnTo>
                  <a:lnTo>
                    <a:pt x="1375409" y="0"/>
                  </a:lnTo>
                  <a:close/>
                </a:path>
              </a:pathLst>
            </a:custGeom>
            <a:solidFill>
              <a:srgbClr val="DE6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5751" y="2359152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375409" y="0"/>
                  </a:lnTo>
                  <a:lnTo>
                    <a:pt x="1403598" y="5685"/>
                  </a:lnTo>
                  <a:lnTo>
                    <a:pt x="1426606" y="21193"/>
                  </a:lnTo>
                  <a:lnTo>
                    <a:pt x="1442114" y="44201"/>
                  </a:lnTo>
                  <a:lnTo>
                    <a:pt x="1447800" y="72389"/>
                  </a:lnTo>
                  <a:lnTo>
                    <a:pt x="1447800" y="651510"/>
                  </a:lnTo>
                  <a:lnTo>
                    <a:pt x="1442114" y="679698"/>
                  </a:lnTo>
                  <a:lnTo>
                    <a:pt x="1426606" y="702706"/>
                  </a:lnTo>
                  <a:lnTo>
                    <a:pt x="1403598" y="718214"/>
                  </a:lnTo>
                  <a:lnTo>
                    <a:pt x="1375409" y="723900"/>
                  </a:lnTo>
                  <a:lnTo>
                    <a:pt x="72389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844921" y="2414777"/>
            <a:ext cx="1030605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5410" marR="5080" indent="-93345">
              <a:lnSpc>
                <a:spcPts val="2100"/>
              </a:lnSpc>
              <a:spcBef>
                <a:spcPts val="315"/>
              </a:spcBef>
            </a:pP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Rand</a:t>
            </a:r>
            <a:r>
              <a:rPr sz="19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1900" spc="3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775769" y="3078289"/>
            <a:ext cx="2131060" cy="913765"/>
            <a:chOff x="5775769" y="3078289"/>
            <a:chExt cx="2131060" cy="913765"/>
          </a:xfrm>
        </p:grpSpPr>
        <p:sp>
          <p:nvSpPr>
            <p:cNvPr id="51" name="object 51"/>
            <p:cNvSpPr/>
            <p:nvPr/>
          </p:nvSpPr>
          <p:spPr>
            <a:xfrm>
              <a:off x="5780532" y="3083051"/>
              <a:ext cx="144780" cy="542925"/>
            </a:xfrm>
            <a:custGeom>
              <a:avLst/>
              <a:gdLst/>
              <a:ahLst/>
              <a:cxnLst/>
              <a:rect l="l" t="t" r="r" b="b"/>
              <a:pathLst>
                <a:path w="144779" h="542925">
                  <a:moveTo>
                    <a:pt x="0" y="0"/>
                  </a:moveTo>
                  <a:lnTo>
                    <a:pt x="0" y="542798"/>
                  </a:lnTo>
                  <a:lnTo>
                    <a:pt x="144779" y="542798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25312" y="3262883"/>
              <a:ext cx="1976755" cy="723900"/>
            </a:xfrm>
            <a:custGeom>
              <a:avLst/>
              <a:gdLst/>
              <a:ahLst/>
              <a:cxnLst/>
              <a:rect l="l" t="t" r="r" b="b"/>
              <a:pathLst>
                <a:path w="1976754" h="723900">
                  <a:moveTo>
                    <a:pt x="1904238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899"/>
                  </a:lnTo>
                  <a:lnTo>
                    <a:pt x="1904238" y="723899"/>
                  </a:lnTo>
                  <a:lnTo>
                    <a:pt x="1932426" y="718214"/>
                  </a:lnTo>
                  <a:lnTo>
                    <a:pt x="1955434" y="702706"/>
                  </a:lnTo>
                  <a:lnTo>
                    <a:pt x="1970942" y="679698"/>
                  </a:lnTo>
                  <a:lnTo>
                    <a:pt x="1976628" y="651509"/>
                  </a:lnTo>
                  <a:lnTo>
                    <a:pt x="1976628" y="72389"/>
                  </a:lnTo>
                  <a:lnTo>
                    <a:pt x="1970942" y="44201"/>
                  </a:lnTo>
                  <a:lnTo>
                    <a:pt x="1955434" y="21193"/>
                  </a:lnTo>
                  <a:lnTo>
                    <a:pt x="1932426" y="5685"/>
                  </a:lnTo>
                  <a:lnTo>
                    <a:pt x="19042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25312" y="3262883"/>
              <a:ext cx="1976755" cy="723900"/>
            </a:xfrm>
            <a:custGeom>
              <a:avLst/>
              <a:gdLst/>
              <a:ahLst/>
              <a:cxnLst/>
              <a:rect l="l" t="t" r="r" b="b"/>
              <a:pathLst>
                <a:path w="1976754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904238" y="0"/>
                  </a:lnTo>
                  <a:lnTo>
                    <a:pt x="1932426" y="5685"/>
                  </a:lnTo>
                  <a:lnTo>
                    <a:pt x="1955434" y="21193"/>
                  </a:lnTo>
                  <a:lnTo>
                    <a:pt x="1970942" y="44201"/>
                  </a:lnTo>
                  <a:lnTo>
                    <a:pt x="1976628" y="72389"/>
                  </a:lnTo>
                  <a:lnTo>
                    <a:pt x="1976628" y="651509"/>
                  </a:lnTo>
                  <a:lnTo>
                    <a:pt x="1970942" y="679698"/>
                  </a:lnTo>
                  <a:lnTo>
                    <a:pt x="1955434" y="702706"/>
                  </a:lnTo>
                  <a:lnTo>
                    <a:pt x="1932426" y="718214"/>
                  </a:lnTo>
                  <a:lnTo>
                    <a:pt x="1904238" y="723899"/>
                  </a:lnTo>
                  <a:lnTo>
                    <a:pt x="72389" y="723899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62269" y="3375786"/>
            <a:ext cx="1903095" cy="482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1160"/>
              </a:lnSpc>
              <a:spcBef>
                <a:spcPts val="225"/>
              </a:spcBef>
            </a:pPr>
            <a:r>
              <a:rPr sz="1050" b="1" spc="10" dirty="0">
                <a:latin typeface="Tahoma"/>
                <a:cs typeface="Tahoma"/>
              </a:rPr>
              <a:t>Each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addressable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location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55" dirty="0">
                <a:latin typeface="Tahoma"/>
                <a:cs typeface="Tahoma"/>
              </a:rPr>
              <a:t>in </a:t>
            </a:r>
            <a:r>
              <a:rPr sz="1050" b="1" spc="-29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memory </a:t>
            </a:r>
            <a:r>
              <a:rPr sz="1050" b="1" spc="-20" dirty="0">
                <a:latin typeface="Tahoma"/>
                <a:cs typeface="Tahoma"/>
              </a:rPr>
              <a:t>has </a:t>
            </a:r>
            <a:r>
              <a:rPr sz="1050" b="1" spc="65" dirty="0">
                <a:latin typeface="Tahoma"/>
                <a:cs typeface="Tahoma"/>
              </a:rPr>
              <a:t>a </a:t>
            </a:r>
            <a:r>
              <a:rPr sz="1050" b="1" spc="-20" dirty="0">
                <a:latin typeface="Tahoma"/>
                <a:cs typeface="Tahoma"/>
              </a:rPr>
              <a:t>unique, 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20" dirty="0">
                <a:latin typeface="Tahoma"/>
                <a:cs typeface="Tahoma"/>
              </a:rPr>
              <a:t>address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775769" y="3078289"/>
            <a:ext cx="2112645" cy="1818639"/>
            <a:chOff x="5775769" y="3078289"/>
            <a:chExt cx="2112645" cy="1818639"/>
          </a:xfrm>
        </p:grpSpPr>
        <p:sp>
          <p:nvSpPr>
            <p:cNvPr id="56" name="object 56"/>
            <p:cNvSpPr/>
            <p:nvPr/>
          </p:nvSpPr>
          <p:spPr>
            <a:xfrm>
              <a:off x="5780532" y="3083051"/>
              <a:ext cx="144780" cy="1447800"/>
            </a:xfrm>
            <a:custGeom>
              <a:avLst/>
              <a:gdLst/>
              <a:ahLst/>
              <a:cxnLst/>
              <a:rect l="l" t="t" r="r" b="b"/>
              <a:pathLst>
                <a:path w="144779" h="1447800">
                  <a:moveTo>
                    <a:pt x="0" y="0"/>
                  </a:moveTo>
                  <a:lnTo>
                    <a:pt x="0" y="1447419"/>
                  </a:lnTo>
                  <a:lnTo>
                    <a:pt x="144779" y="1447419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25312" y="4168139"/>
              <a:ext cx="1958339" cy="723900"/>
            </a:xfrm>
            <a:custGeom>
              <a:avLst/>
              <a:gdLst/>
              <a:ahLst/>
              <a:cxnLst/>
              <a:rect l="l" t="t" r="r" b="b"/>
              <a:pathLst>
                <a:path w="1958340" h="723900">
                  <a:moveTo>
                    <a:pt x="1885949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900"/>
                  </a:lnTo>
                  <a:lnTo>
                    <a:pt x="1885949" y="723900"/>
                  </a:lnTo>
                  <a:lnTo>
                    <a:pt x="1914138" y="718214"/>
                  </a:lnTo>
                  <a:lnTo>
                    <a:pt x="1937146" y="702706"/>
                  </a:lnTo>
                  <a:lnTo>
                    <a:pt x="1952654" y="679698"/>
                  </a:lnTo>
                  <a:lnTo>
                    <a:pt x="1958339" y="651510"/>
                  </a:lnTo>
                  <a:lnTo>
                    <a:pt x="1958339" y="72390"/>
                  </a:lnTo>
                  <a:lnTo>
                    <a:pt x="1952654" y="44201"/>
                  </a:lnTo>
                  <a:lnTo>
                    <a:pt x="1937146" y="21193"/>
                  </a:lnTo>
                  <a:lnTo>
                    <a:pt x="1914138" y="5685"/>
                  </a:lnTo>
                  <a:lnTo>
                    <a:pt x="18859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25312" y="4168139"/>
              <a:ext cx="1958339" cy="723900"/>
            </a:xfrm>
            <a:custGeom>
              <a:avLst/>
              <a:gdLst/>
              <a:ahLst/>
              <a:cxnLst/>
              <a:rect l="l" t="t" r="r" b="b"/>
              <a:pathLst>
                <a:path w="1958340" h="72390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885949" y="0"/>
                  </a:lnTo>
                  <a:lnTo>
                    <a:pt x="1914138" y="5685"/>
                  </a:lnTo>
                  <a:lnTo>
                    <a:pt x="1937146" y="21193"/>
                  </a:lnTo>
                  <a:lnTo>
                    <a:pt x="1952654" y="44201"/>
                  </a:lnTo>
                  <a:lnTo>
                    <a:pt x="1958339" y="72390"/>
                  </a:lnTo>
                  <a:lnTo>
                    <a:pt x="1958339" y="651510"/>
                  </a:lnTo>
                  <a:lnTo>
                    <a:pt x="1952654" y="679698"/>
                  </a:lnTo>
                  <a:lnTo>
                    <a:pt x="1937146" y="702706"/>
                  </a:lnTo>
                  <a:lnTo>
                    <a:pt x="1914138" y="718214"/>
                  </a:lnTo>
                  <a:lnTo>
                    <a:pt x="1885949" y="723900"/>
                  </a:lnTo>
                  <a:lnTo>
                    <a:pt x="72389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029325" y="4207002"/>
            <a:ext cx="1751964" cy="628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2100"/>
              </a:lnSpc>
              <a:spcBef>
                <a:spcPts val="204"/>
              </a:spcBef>
            </a:pPr>
            <a:r>
              <a:rPr sz="1050" b="1" spc="-65" dirty="0">
                <a:latin typeface="Tahoma"/>
                <a:cs typeface="Tahoma"/>
              </a:rPr>
              <a:t>The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10" dirty="0">
                <a:latin typeface="Tahoma"/>
                <a:cs typeface="Tahoma"/>
              </a:rPr>
              <a:t>ime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25" dirty="0">
                <a:latin typeface="Tahoma"/>
                <a:cs typeface="Tahoma"/>
              </a:rPr>
              <a:t>o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65" dirty="0">
                <a:latin typeface="Tahoma"/>
                <a:cs typeface="Tahoma"/>
              </a:rPr>
              <a:t>a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20" dirty="0">
                <a:latin typeface="Tahoma"/>
                <a:cs typeface="Tahoma"/>
              </a:rPr>
              <a:t>gi</a:t>
            </a:r>
            <a:r>
              <a:rPr sz="1050" b="1" spc="-30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n  </a:t>
            </a:r>
            <a:r>
              <a:rPr sz="1050" b="1" spc="-15" dirty="0">
                <a:latin typeface="Tahoma"/>
                <a:cs typeface="Tahoma"/>
              </a:rPr>
              <a:t>l</a:t>
            </a:r>
            <a:r>
              <a:rPr sz="1050" b="1" spc="-3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40" dirty="0">
                <a:latin typeface="Tahoma"/>
                <a:cs typeface="Tahoma"/>
              </a:rPr>
              <a:t>a</a:t>
            </a:r>
            <a:r>
              <a:rPr sz="1050" b="1" spc="-35" dirty="0">
                <a:latin typeface="Tahoma"/>
                <a:cs typeface="Tahoma"/>
              </a:rPr>
              <a:t>t</a:t>
            </a:r>
            <a:r>
              <a:rPr sz="1050" b="1" spc="-15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o</a:t>
            </a:r>
            <a:r>
              <a:rPr sz="1050" b="1" spc="-40" dirty="0">
                <a:latin typeface="Tahoma"/>
                <a:cs typeface="Tahoma"/>
              </a:rPr>
              <a:t>n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70" dirty="0">
                <a:latin typeface="Tahoma"/>
                <a:cs typeface="Tahoma"/>
              </a:rPr>
              <a:t>is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ind</a:t>
            </a:r>
            <a:r>
              <a:rPr sz="1050" b="1" spc="-10" dirty="0">
                <a:latin typeface="Tahoma"/>
                <a:cs typeface="Tahoma"/>
              </a:rPr>
              <a:t>e</a:t>
            </a:r>
            <a:r>
              <a:rPr sz="1050" b="1" spc="40" dirty="0">
                <a:latin typeface="Tahoma"/>
                <a:cs typeface="Tahoma"/>
              </a:rPr>
              <a:t>p</a:t>
            </a:r>
            <a:r>
              <a:rPr sz="1050" b="1" spc="30" dirty="0">
                <a:latin typeface="Tahoma"/>
                <a:cs typeface="Tahoma"/>
              </a:rPr>
              <a:t>e</a:t>
            </a:r>
            <a:r>
              <a:rPr sz="1050" b="1" spc="-30" dirty="0">
                <a:latin typeface="Tahoma"/>
                <a:cs typeface="Tahoma"/>
              </a:rPr>
              <a:t>nden</a:t>
            </a:r>
            <a:r>
              <a:rPr sz="1050" b="1" spc="-20" dirty="0">
                <a:latin typeface="Tahoma"/>
                <a:cs typeface="Tahoma"/>
              </a:rPr>
              <a:t>t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90" dirty="0">
                <a:latin typeface="Tahoma"/>
                <a:cs typeface="Tahoma"/>
              </a:rPr>
              <a:t>f  </a:t>
            </a:r>
            <a:r>
              <a:rPr sz="1050" b="1" spc="-40" dirty="0">
                <a:latin typeface="Tahoma"/>
                <a:cs typeface="Tahoma"/>
              </a:rPr>
              <a:t>the </a:t>
            </a:r>
            <a:r>
              <a:rPr sz="1050" b="1" spc="15" dirty="0">
                <a:latin typeface="Tahoma"/>
                <a:cs typeface="Tahoma"/>
              </a:rPr>
              <a:t>sequence </a:t>
            </a:r>
            <a:r>
              <a:rPr sz="1050" b="1" spc="-45" dirty="0">
                <a:latin typeface="Tahoma"/>
                <a:cs typeface="Tahoma"/>
              </a:rPr>
              <a:t>of </a:t>
            </a:r>
            <a:r>
              <a:rPr sz="1050" b="1" spc="-55" dirty="0">
                <a:latin typeface="Tahoma"/>
                <a:cs typeface="Tahoma"/>
              </a:rPr>
              <a:t>prior 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15" dirty="0">
                <a:latin typeface="Tahoma"/>
                <a:cs typeface="Tahoma"/>
              </a:rPr>
              <a:t>an</a:t>
            </a:r>
            <a:r>
              <a:rPr sz="1050" b="1" spc="20" dirty="0">
                <a:latin typeface="Tahoma"/>
                <a:cs typeface="Tahoma"/>
              </a:rPr>
              <a:t>d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70" dirty="0">
                <a:latin typeface="Tahoma"/>
                <a:cs typeface="Tahoma"/>
              </a:rPr>
              <a:t>is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70" dirty="0">
                <a:latin typeface="Tahoma"/>
                <a:cs typeface="Tahoma"/>
              </a:rPr>
              <a:t>n</a:t>
            </a:r>
            <a:r>
              <a:rPr sz="1050" b="1" spc="-55" dirty="0">
                <a:latin typeface="Tahoma"/>
                <a:cs typeface="Tahoma"/>
              </a:rPr>
              <a:t>s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35" dirty="0">
                <a:latin typeface="Tahoma"/>
                <a:cs typeface="Tahoma"/>
              </a:rPr>
              <a:t>ant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775769" y="3078289"/>
            <a:ext cx="2079625" cy="2724150"/>
            <a:chOff x="5775769" y="3078289"/>
            <a:chExt cx="2079625" cy="2724150"/>
          </a:xfrm>
        </p:grpSpPr>
        <p:sp>
          <p:nvSpPr>
            <p:cNvPr id="61" name="object 61"/>
            <p:cNvSpPr/>
            <p:nvPr/>
          </p:nvSpPr>
          <p:spPr>
            <a:xfrm>
              <a:off x="5780532" y="3083051"/>
              <a:ext cx="144780" cy="2352675"/>
            </a:xfrm>
            <a:custGeom>
              <a:avLst/>
              <a:gdLst/>
              <a:ahLst/>
              <a:cxnLst/>
              <a:rect l="l" t="t" r="r" b="b"/>
              <a:pathLst>
                <a:path w="144779" h="2352675">
                  <a:moveTo>
                    <a:pt x="0" y="0"/>
                  </a:moveTo>
                  <a:lnTo>
                    <a:pt x="0" y="2352167"/>
                  </a:lnTo>
                  <a:lnTo>
                    <a:pt x="144779" y="2352167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25312" y="5073395"/>
              <a:ext cx="1925320" cy="723900"/>
            </a:xfrm>
            <a:custGeom>
              <a:avLst/>
              <a:gdLst/>
              <a:ahLst/>
              <a:cxnLst/>
              <a:rect l="l" t="t" r="r" b="b"/>
              <a:pathLst>
                <a:path w="1925320" h="723900">
                  <a:moveTo>
                    <a:pt x="1852421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89" y="723899"/>
                  </a:lnTo>
                  <a:lnTo>
                    <a:pt x="1852421" y="723899"/>
                  </a:lnTo>
                  <a:lnTo>
                    <a:pt x="1880610" y="718211"/>
                  </a:lnTo>
                  <a:lnTo>
                    <a:pt x="1903618" y="702697"/>
                  </a:lnTo>
                  <a:lnTo>
                    <a:pt x="1919126" y="679687"/>
                  </a:lnTo>
                  <a:lnTo>
                    <a:pt x="1924812" y="651509"/>
                  </a:lnTo>
                  <a:lnTo>
                    <a:pt x="1924812" y="72389"/>
                  </a:lnTo>
                  <a:lnTo>
                    <a:pt x="1919126" y="44201"/>
                  </a:lnTo>
                  <a:lnTo>
                    <a:pt x="1903618" y="21193"/>
                  </a:lnTo>
                  <a:lnTo>
                    <a:pt x="1880610" y="5685"/>
                  </a:lnTo>
                  <a:lnTo>
                    <a:pt x="185242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25312" y="5073395"/>
              <a:ext cx="1925320" cy="723900"/>
            </a:xfrm>
            <a:custGeom>
              <a:avLst/>
              <a:gdLst/>
              <a:ahLst/>
              <a:cxnLst/>
              <a:rect l="l" t="t" r="r" b="b"/>
              <a:pathLst>
                <a:path w="1925320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852421" y="0"/>
                  </a:lnTo>
                  <a:lnTo>
                    <a:pt x="1880610" y="5685"/>
                  </a:lnTo>
                  <a:lnTo>
                    <a:pt x="1903618" y="21193"/>
                  </a:lnTo>
                  <a:lnTo>
                    <a:pt x="1919126" y="44201"/>
                  </a:lnTo>
                  <a:lnTo>
                    <a:pt x="1924812" y="72389"/>
                  </a:lnTo>
                  <a:lnTo>
                    <a:pt x="1924812" y="651509"/>
                  </a:lnTo>
                  <a:lnTo>
                    <a:pt x="1919126" y="679687"/>
                  </a:lnTo>
                  <a:lnTo>
                    <a:pt x="1903618" y="702697"/>
                  </a:lnTo>
                  <a:lnTo>
                    <a:pt x="1880610" y="718211"/>
                  </a:lnTo>
                  <a:lnTo>
                    <a:pt x="1852421" y="723899"/>
                  </a:lnTo>
                  <a:lnTo>
                    <a:pt x="72389" y="723899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091809" y="5111877"/>
            <a:ext cx="1591945" cy="628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635" algn="ctr">
              <a:lnSpc>
                <a:spcPct val="92100"/>
              </a:lnSpc>
              <a:spcBef>
                <a:spcPts val="204"/>
              </a:spcBef>
            </a:pPr>
            <a:r>
              <a:rPr sz="1050" b="1" spc="10" dirty="0">
                <a:latin typeface="Tahoma"/>
                <a:cs typeface="Tahoma"/>
              </a:rPr>
              <a:t>Any </a:t>
            </a:r>
            <a:r>
              <a:rPr sz="1050" b="1" spc="-10" dirty="0">
                <a:latin typeface="Tahoma"/>
                <a:cs typeface="Tahoma"/>
              </a:rPr>
              <a:t>location </a:t>
            </a:r>
            <a:r>
              <a:rPr sz="1050" b="1" spc="45" dirty="0">
                <a:latin typeface="Tahoma"/>
                <a:cs typeface="Tahoma"/>
              </a:rPr>
              <a:t>can </a:t>
            </a:r>
            <a:r>
              <a:rPr sz="1050" b="1" spc="35" dirty="0">
                <a:latin typeface="Tahoma"/>
                <a:cs typeface="Tahoma"/>
              </a:rPr>
              <a:t>be </a:t>
            </a:r>
            <a:r>
              <a:rPr sz="1050" b="1" spc="40" dirty="0">
                <a:latin typeface="Tahoma"/>
                <a:cs typeface="Tahoma"/>
              </a:rPr>
              <a:t> </a:t>
            </a:r>
            <a:r>
              <a:rPr sz="1050" b="1" dirty="0">
                <a:latin typeface="Tahoma"/>
                <a:cs typeface="Tahoma"/>
              </a:rPr>
              <a:t>selected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at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random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15" dirty="0">
                <a:latin typeface="Tahoma"/>
                <a:cs typeface="Tahoma"/>
              </a:rPr>
              <a:t>and </a:t>
            </a:r>
            <a:r>
              <a:rPr sz="1050" b="1" spc="-29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directly </a:t>
            </a:r>
            <a:r>
              <a:rPr sz="1050" b="1" spc="-5" dirty="0">
                <a:latin typeface="Tahoma"/>
                <a:cs typeface="Tahoma"/>
              </a:rPr>
              <a:t>addressed </a:t>
            </a:r>
            <a:r>
              <a:rPr sz="1050" b="1" spc="15" dirty="0">
                <a:latin typeface="Tahoma"/>
                <a:cs typeface="Tahoma"/>
              </a:rPr>
              <a:t>and </a:t>
            </a:r>
            <a:r>
              <a:rPr sz="1050" b="1" spc="20" dirty="0">
                <a:latin typeface="Tahoma"/>
                <a:cs typeface="Tahoma"/>
              </a:rPr>
              <a:t> </a:t>
            </a:r>
            <a:r>
              <a:rPr sz="1050" b="1" spc="30" dirty="0">
                <a:latin typeface="Tahoma"/>
                <a:cs typeface="Tahoma"/>
              </a:rPr>
              <a:t>accessed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775769" y="3078289"/>
            <a:ext cx="1986280" cy="3627754"/>
            <a:chOff x="5775769" y="3078289"/>
            <a:chExt cx="1986280" cy="3627754"/>
          </a:xfrm>
        </p:grpSpPr>
        <p:sp>
          <p:nvSpPr>
            <p:cNvPr id="66" name="object 66"/>
            <p:cNvSpPr/>
            <p:nvPr/>
          </p:nvSpPr>
          <p:spPr>
            <a:xfrm>
              <a:off x="5780532" y="3083051"/>
              <a:ext cx="144780" cy="3256915"/>
            </a:xfrm>
            <a:custGeom>
              <a:avLst/>
              <a:gdLst/>
              <a:ahLst/>
              <a:cxnLst/>
              <a:rect l="l" t="t" r="r" b="b"/>
              <a:pathLst>
                <a:path w="144779" h="3256915">
                  <a:moveTo>
                    <a:pt x="0" y="0"/>
                  </a:moveTo>
                  <a:lnTo>
                    <a:pt x="0" y="3256800"/>
                  </a:lnTo>
                  <a:lnTo>
                    <a:pt x="144779" y="3256800"/>
                  </a:lnTo>
                </a:path>
              </a:pathLst>
            </a:custGeom>
            <a:ln w="9524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25312" y="5977127"/>
              <a:ext cx="1831975" cy="723900"/>
            </a:xfrm>
            <a:custGeom>
              <a:avLst/>
              <a:gdLst/>
              <a:ahLst/>
              <a:cxnLst/>
              <a:rect l="l" t="t" r="r" b="b"/>
              <a:pathLst>
                <a:path w="1831975" h="723900">
                  <a:moveTo>
                    <a:pt x="1759458" y="0"/>
                  </a:moveTo>
                  <a:lnTo>
                    <a:pt x="72389" y="0"/>
                  </a:lnTo>
                  <a:lnTo>
                    <a:pt x="44201" y="5688"/>
                  </a:lnTo>
                  <a:lnTo>
                    <a:pt x="21193" y="21202"/>
                  </a:lnTo>
                  <a:lnTo>
                    <a:pt x="5685" y="44212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89" y="723900"/>
                  </a:lnTo>
                  <a:lnTo>
                    <a:pt x="1759458" y="723900"/>
                  </a:lnTo>
                  <a:lnTo>
                    <a:pt x="1787646" y="718211"/>
                  </a:lnTo>
                  <a:lnTo>
                    <a:pt x="1810654" y="702697"/>
                  </a:lnTo>
                  <a:lnTo>
                    <a:pt x="1826162" y="679687"/>
                  </a:lnTo>
                  <a:lnTo>
                    <a:pt x="1831847" y="651510"/>
                  </a:lnTo>
                  <a:lnTo>
                    <a:pt x="1831847" y="72390"/>
                  </a:lnTo>
                  <a:lnTo>
                    <a:pt x="1826162" y="44212"/>
                  </a:lnTo>
                  <a:lnTo>
                    <a:pt x="1810654" y="21202"/>
                  </a:lnTo>
                  <a:lnTo>
                    <a:pt x="1787646" y="5688"/>
                  </a:lnTo>
                  <a:lnTo>
                    <a:pt x="175945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25312" y="5977127"/>
              <a:ext cx="1831975" cy="723900"/>
            </a:xfrm>
            <a:custGeom>
              <a:avLst/>
              <a:gdLst/>
              <a:ahLst/>
              <a:cxnLst/>
              <a:rect l="l" t="t" r="r" b="b"/>
              <a:pathLst>
                <a:path w="1831975" h="723900">
                  <a:moveTo>
                    <a:pt x="0" y="72390"/>
                  </a:moveTo>
                  <a:lnTo>
                    <a:pt x="5685" y="44212"/>
                  </a:lnTo>
                  <a:lnTo>
                    <a:pt x="21193" y="21202"/>
                  </a:lnTo>
                  <a:lnTo>
                    <a:pt x="44201" y="5688"/>
                  </a:lnTo>
                  <a:lnTo>
                    <a:pt x="72389" y="0"/>
                  </a:lnTo>
                  <a:lnTo>
                    <a:pt x="1759458" y="0"/>
                  </a:lnTo>
                  <a:lnTo>
                    <a:pt x="1787646" y="5688"/>
                  </a:lnTo>
                  <a:lnTo>
                    <a:pt x="1810654" y="21202"/>
                  </a:lnTo>
                  <a:lnTo>
                    <a:pt x="1826162" y="44212"/>
                  </a:lnTo>
                  <a:lnTo>
                    <a:pt x="1831847" y="72390"/>
                  </a:lnTo>
                  <a:lnTo>
                    <a:pt x="1831847" y="651510"/>
                  </a:lnTo>
                  <a:lnTo>
                    <a:pt x="1826162" y="679687"/>
                  </a:lnTo>
                  <a:lnTo>
                    <a:pt x="1810654" y="702697"/>
                  </a:lnTo>
                  <a:lnTo>
                    <a:pt x="1787646" y="718211"/>
                  </a:lnTo>
                  <a:lnTo>
                    <a:pt x="1759458" y="723900"/>
                  </a:lnTo>
                  <a:lnTo>
                    <a:pt x="72389" y="723900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035421" y="6090310"/>
            <a:ext cx="1612265" cy="3346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96850" marR="5080" indent="-184785">
              <a:lnSpc>
                <a:spcPts val="1160"/>
              </a:lnSpc>
              <a:spcBef>
                <a:spcPts val="225"/>
              </a:spcBef>
            </a:pPr>
            <a:r>
              <a:rPr sz="1050" b="1" spc="-10" dirty="0">
                <a:latin typeface="Tahoma"/>
                <a:cs typeface="Tahoma"/>
              </a:rPr>
              <a:t>Main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memory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15" dirty="0">
                <a:latin typeface="Tahoma"/>
                <a:cs typeface="Tahoma"/>
              </a:rPr>
              <a:t>and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some </a:t>
            </a:r>
            <a:r>
              <a:rPr sz="1050" b="1" spc="-290" dirty="0">
                <a:latin typeface="Tahoma"/>
                <a:cs typeface="Tahoma"/>
              </a:rPr>
              <a:t> 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dirty="0">
                <a:latin typeface="Tahoma"/>
                <a:cs typeface="Tahoma"/>
              </a:rPr>
              <a:t>h</a:t>
            </a:r>
            <a:r>
              <a:rPr sz="1050" b="1" spc="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40" dirty="0">
                <a:latin typeface="Tahoma"/>
                <a:cs typeface="Tahoma"/>
              </a:rPr>
              <a:t>yst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5" dirty="0">
                <a:latin typeface="Tahoma"/>
                <a:cs typeface="Tahoma"/>
              </a:rPr>
              <a:t>are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23457" y="6385966"/>
            <a:ext cx="10350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Tahoma"/>
                <a:cs typeface="Tahoma"/>
              </a:rPr>
              <a:t>rand</a:t>
            </a:r>
            <a:r>
              <a:rPr sz="1050" b="1" spc="-15" dirty="0">
                <a:latin typeface="Tahoma"/>
                <a:cs typeface="Tahoma"/>
              </a:rPr>
              <a:t>o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851647" y="2339352"/>
            <a:ext cx="1750060" cy="856615"/>
            <a:chOff x="7851647" y="2339352"/>
            <a:chExt cx="1750060" cy="856615"/>
          </a:xfrm>
        </p:grpSpPr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371" y="2340851"/>
              <a:ext cx="1531620" cy="80773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1647" y="2339352"/>
              <a:ext cx="1749552" cy="85647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973567" y="2359152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1375409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89" y="723900"/>
                  </a:lnTo>
                  <a:lnTo>
                    <a:pt x="1375409" y="723900"/>
                  </a:lnTo>
                  <a:lnTo>
                    <a:pt x="1403598" y="718214"/>
                  </a:lnTo>
                  <a:lnTo>
                    <a:pt x="1426606" y="702706"/>
                  </a:lnTo>
                  <a:lnTo>
                    <a:pt x="1442114" y="679698"/>
                  </a:lnTo>
                  <a:lnTo>
                    <a:pt x="1447800" y="651510"/>
                  </a:lnTo>
                  <a:lnTo>
                    <a:pt x="1447800" y="72389"/>
                  </a:lnTo>
                  <a:lnTo>
                    <a:pt x="1442114" y="44201"/>
                  </a:lnTo>
                  <a:lnTo>
                    <a:pt x="1426606" y="21193"/>
                  </a:lnTo>
                  <a:lnTo>
                    <a:pt x="1403598" y="5685"/>
                  </a:lnTo>
                  <a:lnTo>
                    <a:pt x="1375409" y="0"/>
                  </a:lnTo>
                  <a:close/>
                </a:path>
              </a:pathLst>
            </a:custGeom>
            <a:solidFill>
              <a:srgbClr val="DE6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73567" y="2359152"/>
              <a:ext cx="1447800" cy="723900"/>
            </a:xfrm>
            <a:custGeom>
              <a:avLst/>
              <a:gdLst/>
              <a:ahLst/>
              <a:cxnLst/>
              <a:rect l="l" t="t" r="r" b="b"/>
              <a:pathLst>
                <a:path w="1447800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375409" y="0"/>
                  </a:lnTo>
                  <a:lnTo>
                    <a:pt x="1403598" y="5685"/>
                  </a:lnTo>
                  <a:lnTo>
                    <a:pt x="1426606" y="21193"/>
                  </a:lnTo>
                  <a:lnTo>
                    <a:pt x="1442114" y="44201"/>
                  </a:lnTo>
                  <a:lnTo>
                    <a:pt x="1447800" y="72389"/>
                  </a:lnTo>
                  <a:lnTo>
                    <a:pt x="1447800" y="651510"/>
                  </a:lnTo>
                  <a:lnTo>
                    <a:pt x="1442114" y="679698"/>
                  </a:lnTo>
                  <a:lnTo>
                    <a:pt x="1426606" y="702706"/>
                  </a:lnTo>
                  <a:lnTo>
                    <a:pt x="1403598" y="718214"/>
                  </a:lnTo>
                  <a:lnTo>
                    <a:pt x="1375409" y="723900"/>
                  </a:lnTo>
                  <a:lnTo>
                    <a:pt x="72389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027289" y="2414777"/>
            <a:ext cx="1341120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635" marR="5080" indent="-242570">
              <a:lnSpc>
                <a:spcPts val="2100"/>
              </a:lnSpc>
              <a:spcBef>
                <a:spcPts val="315"/>
              </a:spcBef>
            </a:pP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8113585" y="3078289"/>
            <a:ext cx="2240915" cy="913765"/>
            <a:chOff x="8113585" y="3078289"/>
            <a:chExt cx="2240915" cy="913765"/>
          </a:xfrm>
        </p:grpSpPr>
        <p:sp>
          <p:nvSpPr>
            <p:cNvPr id="78" name="object 78"/>
            <p:cNvSpPr/>
            <p:nvPr/>
          </p:nvSpPr>
          <p:spPr>
            <a:xfrm>
              <a:off x="8118347" y="3083051"/>
              <a:ext cx="144780" cy="542925"/>
            </a:xfrm>
            <a:custGeom>
              <a:avLst/>
              <a:gdLst/>
              <a:ahLst/>
              <a:cxnLst/>
              <a:rect l="l" t="t" r="r" b="b"/>
              <a:pathLst>
                <a:path w="144779" h="542925">
                  <a:moveTo>
                    <a:pt x="0" y="0"/>
                  </a:moveTo>
                  <a:lnTo>
                    <a:pt x="0" y="542798"/>
                  </a:lnTo>
                  <a:lnTo>
                    <a:pt x="144779" y="542798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63127" y="3262883"/>
              <a:ext cx="2086610" cy="723900"/>
            </a:xfrm>
            <a:custGeom>
              <a:avLst/>
              <a:gdLst/>
              <a:ahLst/>
              <a:cxnLst/>
              <a:rect l="l" t="t" r="r" b="b"/>
              <a:pathLst>
                <a:path w="2086609" h="723900">
                  <a:moveTo>
                    <a:pt x="2013966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90" y="723899"/>
                  </a:lnTo>
                  <a:lnTo>
                    <a:pt x="2013966" y="723899"/>
                  </a:lnTo>
                  <a:lnTo>
                    <a:pt x="2042154" y="718214"/>
                  </a:lnTo>
                  <a:lnTo>
                    <a:pt x="2065162" y="702706"/>
                  </a:lnTo>
                  <a:lnTo>
                    <a:pt x="2080670" y="679698"/>
                  </a:lnTo>
                  <a:lnTo>
                    <a:pt x="2086355" y="651509"/>
                  </a:lnTo>
                  <a:lnTo>
                    <a:pt x="2086355" y="72389"/>
                  </a:lnTo>
                  <a:lnTo>
                    <a:pt x="2080670" y="44201"/>
                  </a:lnTo>
                  <a:lnTo>
                    <a:pt x="2065162" y="21193"/>
                  </a:lnTo>
                  <a:lnTo>
                    <a:pt x="2042154" y="5685"/>
                  </a:lnTo>
                  <a:lnTo>
                    <a:pt x="201396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63127" y="3262883"/>
              <a:ext cx="2086610" cy="723900"/>
            </a:xfrm>
            <a:custGeom>
              <a:avLst/>
              <a:gdLst/>
              <a:ahLst/>
              <a:cxnLst/>
              <a:rect l="l" t="t" r="r" b="b"/>
              <a:pathLst>
                <a:path w="2086609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2013966" y="0"/>
                  </a:lnTo>
                  <a:lnTo>
                    <a:pt x="2042154" y="5685"/>
                  </a:lnTo>
                  <a:lnTo>
                    <a:pt x="2065162" y="21193"/>
                  </a:lnTo>
                  <a:lnTo>
                    <a:pt x="2080670" y="44201"/>
                  </a:lnTo>
                  <a:lnTo>
                    <a:pt x="2086355" y="72389"/>
                  </a:lnTo>
                  <a:lnTo>
                    <a:pt x="2086355" y="651509"/>
                  </a:lnTo>
                  <a:lnTo>
                    <a:pt x="2080670" y="679698"/>
                  </a:lnTo>
                  <a:lnTo>
                    <a:pt x="2065162" y="702706"/>
                  </a:lnTo>
                  <a:lnTo>
                    <a:pt x="2042154" y="718214"/>
                  </a:lnTo>
                  <a:lnTo>
                    <a:pt x="2013966" y="723899"/>
                  </a:lnTo>
                  <a:lnTo>
                    <a:pt x="72390" y="723899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8307705" y="3375786"/>
            <a:ext cx="1998980" cy="482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1160"/>
              </a:lnSpc>
              <a:spcBef>
                <a:spcPts val="225"/>
              </a:spcBef>
            </a:pPr>
            <a:r>
              <a:rPr sz="1050" b="1" spc="60" dirty="0">
                <a:latin typeface="Tahoma"/>
                <a:cs typeface="Tahoma"/>
              </a:rPr>
              <a:t>A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100" dirty="0">
                <a:latin typeface="Tahoma"/>
                <a:cs typeface="Tahoma"/>
              </a:rPr>
              <a:t>w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45" dirty="0">
                <a:latin typeface="Tahoma"/>
                <a:cs typeface="Tahoma"/>
              </a:rPr>
              <a:t>rd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70" dirty="0">
                <a:latin typeface="Tahoma"/>
                <a:cs typeface="Tahoma"/>
              </a:rPr>
              <a:t>is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r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110" dirty="0">
                <a:latin typeface="Tahoma"/>
                <a:cs typeface="Tahoma"/>
              </a:rPr>
              <a:t>r</a:t>
            </a:r>
            <a:r>
              <a:rPr sz="1050" b="1" spc="-80" dirty="0">
                <a:latin typeface="Tahoma"/>
                <a:cs typeface="Tahoma"/>
              </a:rPr>
              <a:t>i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35" dirty="0">
                <a:latin typeface="Tahoma"/>
                <a:cs typeface="Tahoma"/>
              </a:rPr>
              <a:t>d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15" dirty="0">
                <a:latin typeface="Tahoma"/>
                <a:cs typeface="Tahoma"/>
              </a:rPr>
              <a:t>base</a:t>
            </a:r>
            <a:r>
              <a:rPr sz="1050" b="1" spc="20" dirty="0">
                <a:latin typeface="Tahoma"/>
                <a:cs typeface="Tahoma"/>
              </a:rPr>
              <a:t>d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40" dirty="0">
                <a:latin typeface="Tahoma"/>
                <a:cs typeface="Tahoma"/>
              </a:rPr>
              <a:t>n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45" dirty="0">
                <a:latin typeface="Tahoma"/>
                <a:cs typeface="Tahoma"/>
              </a:rPr>
              <a:t>a  </a:t>
            </a:r>
            <a:r>
              <a:rPr sz="1050" b="1" spc="25" dirty="0">
                <a:latin typeface="Tahoma"/>
                <a:cs typeface="Tahoma"/>
              </a:rPr>
              <a:t>p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125" dirty="0">
                <a:latin typeface="Tahoma"/>
                <a:cs typeface="Tahoma"/>
              </a:rPr>
              <a:t>r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15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o</a:t>
            </a:r>
            <a:r>
              <a:rPr sz="1050" b="1" spc="-40" dirty="0">
                <a:latin typeface="Tahoma"/>
                <a:cs typeface="Tahoma"/>
              </a:rPr>
              <a:t>n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110" dirty="0">
                <a:latin typeface="Tahoma"/>
                <a:cs typeface="Tahoma"/>
              </a:rPr>
              <a:t>f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80" dirty="0">
                <a:latin typeface="Tahoma"/>
                <a:cs typeface="Tahoma"/>
              </a:rPr>
              <a:t>i</a:t>
            </a:r>
            <a:r>
              <a:rPr sz="1050" b="1" spc="-120" dirty="0">
                <a:latin typeface="Tahoma"/>
                <a:cs typeface="Tahoma"/>
              </a:rPr>
              <a:t>t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40" dirty="0">
                <a:latin typeface="Tahoma"/>
                <a:cs typeface="Tahoma"/>
              </a:rPr>
              <a:t>nt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65" dirty="0">
                <a:latin typeface="Tahoma"/>
                <a:cs typeface="Tahoma"/>
              </a:rPr>
              <a:t>ra</a:t>
            </a:r>
            <a:r>
              <a:rPr sz="1050" b="1" spc="-60" dirty="0">
                <a:latin typeface="Tahoma"/>
                <a:cs typeface="Tahoma"/>
              </a:rPr>
              <a:t>t</a:t>
            </a:r>
            <a:r>
              <a:rPr sz="1050" b="1" spc="-35" dirty="0">
                <a:latin typeface="Tahoma"/>
                <a:cs typeface="Tahoma"/>
              </a:rPr>
              <a:t>her  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10" dirty="0">
                <a:latin typeface="Tahoma"/>
                <a:cs typeface="Tahoma"/>
              </a:rPr>
              <a:t>ha</a:t>
            </a:r>
            <a:r>
              <a:rPr sz="1050" b="1" spc="-5" dirty="0">
                <a:latin typeface="Tahoma"/>
                <a:cs typeface="Tahoma"/>
              </a:rPr>
              <a:t>n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80" dirty="0">
                <a:latin typeface="Tahoma"/>
                <a:cs typeface="Tahoma"/>
              </a:rPr>
              <a:t>i</a:t>
            </a:r>
            <a:r>
              <a:rPr sz="1050" b="1" spc="-120" dirty="0">
                <a:latin typeface="Tahoma"/>
                <a:cs typeface="Tahoma"/>
              </a:rPr>
              <a:t>t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10" dirty="0">
                <a:latin typeface="Tahoma"/>
                <a:cs typeface="Tahoma"/>
              </a:rPr>
              <a:t> </a:t>
            </a:r>
            <a:r>
              <a:rPr sz="1050" b="1" dirty="0">
                <a:latin typeface="Tahoma"/>
                <a:cs typeface="Tahoma"/>
              </a:rPr>
              <a:t>add</a:t>
            </a:r>
            <a:r>
              <a:rPr sz="1050" b="1" spc="-10" dirty="0">
                <a:latin typeface="Tahoma"/>
                <a:cs typeface="Tahoma"/>
              </a:rPr>
              <a:t>r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8113585" y="3078289"/>
            <a:ext cx="2178685" cy="1818639"/>
            <a:chOff x="8113585" y="3078289"/>
            <a:chExt cx="2178685" cy="1818639"/>
          </a:xfrm>
        </p:grpSpPr>
        <p:sp>
          <p:nvSpPr>
            <p:cNvPr id="83" name="object 83"/>
            <p:cNvSpPr/>
            <p:nvPr/>
          </p:nvSpPr>
          <p:spPr>
            <a:xfrm>
              <a:off x="8118347" y="3083051"/>
              <a:ext cx="144780" cy="1447800"/>
            </a:xfrm>
            <a:custGeom>
              <a:avLst/>
              <a:gdLst/>
              <a:ahLst/>
              <a:cxnLst/>
              <a:rect l="l" t="t" r="r" b="b"/>
              <a:pathLst>
                <a:path w="144779" h="1447800">
                  <a:moveTo>
                    <a:pt x="0" y="0"/>
                  </a:moveTo>
                  <a:lnTo>
                    <a:pt x="0" y="1447419"/>
                  </a:lnTo>
                  <a:lnTo>
                    <a:pt x="144779" y="1447419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63127" y="4168139"/>
              <a:ext cx="2024380" cy="723900"/>
            </a:xfrm>
            <a:custGeom>
              <a:avLst/>
              <a:gdLst/>
              <a:ahLst/>
              <a:cxnLst/>
              <a:rect l="l" t="t" r="r" b="b"/>
              <a:pathLst>
                <a:path w="2024379" h="723900">
                  <a:moveTo>
                    <a:pt x="1951481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98"/>
                  </a:lnTo>
                  <a:lnTo>
                    <a:pt x="21193" y="702706"/>
                  </a:lnTo>
                  <a:lnTo>
                    <a:pt x="44201" y="718214"/>
                  </a:lnTo>
                  <a:lnTo>
                    <a:pt x="72390" y="723900"/>
                  </a:lnTo>
                  <a:lnTo>
                    <a:pt x="1951481" y="723900"/>
                  </a:lnTo>
                  <a:lnTo>
                    <a:pt x="1979670" y="718214"/>
                  </a:lnTo>
                  <a:lnTo>
                    <a:pt x="2002678" y="702706"/>
                  </a:lnTo>
                  <a:lnTo>
                    <a:pt x="2018186" y="679698"/>
                  </a:lnTo>
                  <a:lnTo>
                    <a:pt x="2023872" y="651510"/>
                  </a:lnTo>
                  <a:lnTo>
                    <a:pt x="2023872" y="72390"/>
                  </a:lnTo>
                  <a:lnTo>
                    <a:pt x="2018186" y="44201"/>
                  </a:lnTo>
                  <a:lnTo>
                    <a:pt x="2002678" y="21193"/>
                  </a:lnTo>
                  <a:lnTo>
                    <a:pt x="1979670" y="5685"/>
                  </a:lnTo>
                  <a:lnTo>
                    <a:pt x="195148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63127" y="4168139"/>
              <a:ext cx="2024380" cy="723900"/>
            </a:xfrm>
            <a:custGeom>
              <a:avLst/>
              <a:gdLst/>
              <a:ahLst/>
              <a:cxnLst/>
              <a:rect l="l" t="t" r="r" b="b"/>
              <a:pathLst>
                <a:path w="2024379" h="72390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951481" y="0"/>
                  </a:lnTo>
                  <a:lnTo>
                    <a:pt x="1979670" y="5685"/>
                  </a:lnTo>
                  <a:lnTo>
                    <a:pt x="2002678" y="21193"/>
                  </a:lnTo>
                  <a:lnTo>
                    <a:pt x="2018186" y="44201"/>
                  </a:lnTo>
                  <a:lnTo>
                    <a:pt x="2023872" y="72390"/>
                  </a:lnTo>
                  <a:lnTo>
                    <a:pt x="2023872" y="651510"/>
                  </a:lnTo>
                  <a:lnTo>
                    <a:pt x="2018186" y="679698"/>
                  </a:lnTo>
                  <a:lnTo>
                    <a:pt x="2002678" y="702706"/>
                  </a:lnTo>
                  <a:lnTo>
                    <a:pt x="1979670" y="718214"/>
                  </a:lnTo>
                  <a:lnTo>
                    <a:pt x="1951481" y="723900"/>
                  </a:lnTo>
                  <a:lnTo>
                    <a:pt x="72390" y="723900"/>
                  </a:lnTo>
                  <a:lnTo>
                    <a:pt x="44201" y="718214"/>
                  </a:lnTo>
                  <a:lnTo>
                    <a:pt x="21193" y="702706"/>
                  </a:lnTo>
                  <a:lnTo>
                    <a:pt x="5685" y="679698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362568" y="4133469"/>
            <a:ext cx="1826260" cy="7766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2100"/>
              </a:lnSpc>
              <a:spcBef>
                <a:spcPts val="204"/>
              </a:spcBef>
            </a:pPr>
            <a:r>
              <a:rPr sz="1050" b="1" spc="10" dirty="0">
                <a:latin typeface="Tahoma"/>
                <a:cs typeface="Tahoma"/>
              </a:rPr>
              <a:t>Each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l</a:t>
            </a:r>
            <a:r>
              <a:rPr sz="1050" b="1" spc="-3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40" dirty="0">
                <a:latin typeface="Tahoma"/>
                <a:cs typeface="Tahoma"/>
              </a:rPr>
              <a:t>a</a:t>
            </a:r>
            <a:r>
              <a:rPr sz="1050" b="1" spc="-35" dirty="0">
                <a:latin typeface="Tahoma"/>
                <a:cs typeface="Tahoma"/>
              </a:rPr>
              <a:t>t</a:t>
            </a:r>
            <a:r>
              <a:rPr sz="1050" b="1" spc="-15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o</a:t>
            </a:r>
            <a:r>
              <a:rPr sz="1050" b="1" spc="-40" dirty="0">
                <a:latin typeface="Tahoma"/>
                <a:cs typeface="Tahoma"/>
              </a:rPr>
              <a:t>n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ha</a:t>
            </a:r>
            <a:r>
              <a:rPr sz="1050" b="1" spc="-15" dirty="0">
                <a:latin typeface="Tahoma"/>
                <a:cs typeface="Tahoma"/>
              </a:rPr>
              <a:t>s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80" dirty="0">
                <a:latin typeface="Tahoma"/>
                <a:cs typeface="Tahoma"/>
              </a:rPr>
              <a:t>i</a:t>
            </a:r>
            <a:r>
              <a:rPr sz="1050" b="1" spc="-120" dirty="0">
                <a:latin typeface="Tahoma"/>
                <a:cs typeface="Tahoma"/>
              </a:rPr>
              <a:t>t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10" dirty="0">
                <a:latin typeface="Tahoma"/>
                <a:cs typeface="Tahoma"/>
              </a:rPr>
              <a:t> 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100" dirty="0">
                <a:latin typeface="Tahoma"/>
                <a:cs typeface="Tahoma"/>
              </a:rPr>
              <a:t>w</a:t>
            </a:r>
            <a:r>
              <a:rPr sz="1050" b="1" spc="-25" dirty="0">
                <a:latin typeface="Tahoma"/>
                <a:cs typeface="Tahoma"/>
              </a:rPr>
              <a:t>n  </a:t>
            </a:r>
            <a:r>
              <a:rPr sz="1050" b="1" dirty="0">
                <a:latin typeface="Tahoma"/>
                <a:cs typeface="Tahoma"/>
              </a:rPr>
              <a:t>add</a:t>
            </a:r>
            <a:r>
              <a:rPr sz="1050" b="1" spc="-10" dirty="0">
                <a:latin typeface="Tahoma"/>
                <a:cs typeface="Tahoma"/>
              </a:rPr>
              <a:t>r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r>
              <a:rPr sz="1050" b="1" spc="-25" dirty="0">
                <a:latin typeface="Tahoma"/>
                <a:cs typeface="Tahoma"/>
              </a:rPr>
              <a:t>ing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10" dirty="0">
                <a:latin typeface="Tahoma"/>
                <a:cs typeface="Tahoma"/>
              </a:rPr>
              <a:t>ha</a:t>
            </a:r>
            <a:r>
              <a:rPr sz="1050" b="1" spc="-5" dirty="0">
                <a:latin typeface="Tahoma"/>
                <a:cs typeface="Tahoma"/>
              </a:rPr>
              <a:t>n</a:t>
            </a:r>
            <a:r>
              <a:rPr sz="1050" b="1" spc="-50" dirty="0">
                <a:latin typeface="Tahoma"/>
                <a:cs typeface="Tahoma"/>
              </a:rPr>
              <a:t>ism</a:t>
            </a:r>
            <a:r>
              <a:rPr sz="1050" b="1" spc="-55" dirty="0">
                <a:latin typeface="Tahoma"/>
                <a:cs typeface="Tahoma"/>
              </a:rPr>
              <a:t> </a:t>
            </a:r>
            <a:r>
              <a:rPr sz="1050" b="1" spc="10" dirty="0">
                <a:latin typeface="Tahoma"/>
                <a:cs typeface="Tahoma"/>
              </a:rPr>
              <a:t>and  </a:t>
            </a:r>
            <a:r>
              <a:rPr sz="1050" b="1" spc="-30" dirty="0">
                <a:latin typeface="Tahoma"/>
                <a:cs typeface="Tahoma"/>
              </a:rPr>
              <a:t>r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110" dirty="0">
                <a:latin typeface="Tahoma"/>
                <a:cs typeface="Tahoma"/>
              </a:rPr>
              <a:t>r</a:t>
            </a:r>
            <a:r>
              <a:rPr sz="1050" b="1" spc="-80" dirty="0">
                <a:latin typeface="Tahoma"/>
                <a:cs typeface="Tahoma"/>
              </a:rPr>
              <a:t>i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-5" dirty="0">
                <a:latin typeface="Tahoma"/>
                <a:cs typeface="Tahoma"/>
              </a:rPr>
              <a:t>a</a:t>
            </a:r>
            <a:r>
              <a:rPr sz="1050" b="1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10" dirty="0">
                <a:latin typeface="Tahoma"/>
                <a:cs typeface="Tahoma"/>
              </a:rPr>
              <a:t>ime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70" dirty="0">
                <a:latin typeface="Tahoma"/>
                <a:cs typeface="Tahoma"/>
              </a:rPr>
              <a:t>is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70" dirty="0">
                <a:latin typeface="Tahoma"/>
                <a:cs typeface="Tahoma"/>
              </a:rPr>
              <a:t>n</a:t>
            </a:r>
            <a:r>
              <a:rPr sz="1050" b="1" spc="-55" dirty="0">
                <a:latin typeface="Tahoma"/>
                <a:cs typeface="Tahoma"/>
              </a:rPr>
              <a:t>s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-30" dirty="0">
                <a:latin typeface="Tahoma"/>
                <a:cs typeface="Tahoma"/>
              </a:rPr>
              <a:t>ant  </a:t>
            </a:r>
            <a:r>
              <a:rPr sz="1050" b="1" spc="-10" dirty="0">
                <a:latin typeface="Tahoma"/>
                <a:cs typeface="Tahoma"/>
              </a:rPr>
              <a:t>independent </a:t>
            </a:r>
            <a:r>
              <a:rPr sz="1050" b="1" spc="-45" dirty="0">
                <a:latin typeface="Tahoma"/>
                <a:cs typeface="Tahoma"/>
              </a:rPr>
              <a:t>of </a:t>
            </a:r>
            <a:r>
              <a:rPr sz="1050" b="1" spc="-10" dirty="0">
                <a:latin typeface="Tahoma"/>
                <a:cs typeface="Tahoma"/>
              </a:rPr>
              <a:t>location </a:t>
            </a:r>
            <a:r>
              <a:rPr sz="1050" b="1" spc="-50" dirty="0">
                <a:latin typeface="Tahoma"/>
                <a:cs typeface="Tahoma"/>
              </a:rPr>
              <a:t>or 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55" dirty="0">
                <a:latin typeface="Tahoma"/>
                <a:cs typeface="Tahoma"/>
              </a:rPr>
              <a:t>pri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120" dirty="0">
                <a:latin typeface="Tahoma"/>
                <a:cs typeface="Tahoma"/>
              </a:rPr>
              <a:t>r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ss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pat</a:t>
            </a:r>
            <a:r>
              <a:rPr sz="1050" b="1" spc="-130" dirty="0">
                <a:latin typeface="Tahoma"/>
                <a:cs typeface="Tahoma"/>
              </a:rPr>
              <a:t>t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rns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113585" y="3078289"/>
            <a:ext cx="1934845" cy="2724150"/>
            <a:chOff x="8113585" y="3078289"/>
            <a:chExt cx="1934845" cy="2724150"/>
          </a:xfrm>
        </p:grpSpPr>
        <p:sp>
          <p:nvSpPr>
            <p:cNvPr id="88" name="object 88"/>
            <p:cNvSpPr/>
            <p:nvPr/>
          </p:nvSpPr>
          <p:spPr>
            <a:xfrm>
              <a:off x="8118347" y="3083051"/>
              <a:ext cx="144780" cy="2352675"/>
            </a:xfrm>
            <a:custGeom>
              <a:avLst/>
              <a:gdLst/>
              <a:ahLst/>
              <a:cxnLst/>
              <a:rect l="l" t="t" r="r" b="b"/>
              <a:pathLst>
                <a:path w="144779" h="2352675">
                  <a:moveTo>
                    <a:pt x="0" y="0"/>
                  </a:moveTo>
                  <a:lnTo>
                    <a:pt x="0" y="2352167"/>
                  </a:lnTo>
                  <a:lnTo>
                    <a:pt x="144779" y="2352167"/>
                  </a:lnTo>
                </a:path>
              </a:pathLst>
            </a:custGeom>
            <a:ln w="9525">
              <a:solidFill>
                <a:srgbClr val="922E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63127" y="5073395"/>
              <a:ext cx="1780539" cy="723900"/>
            </a:xfrm>
            <a:custGeom>
              <a:avLst/>
              <a:gdLst/>
              <a:ahLst/>
              <a:cxnLst/>
              <a:rect l="l" t="t" r="r" b="b"/>
              <a:pathLst>
                <a:path w="1780540" h="723900">
                  <a:moveTo>
                    <a:pt x="1707642" y="0"/>
                  </a:moveTo>
                  <a:lnTo>
                    <a:pt x="72390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651509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90" y="723899"/>
                  </a:lnTo>
                  <a:lnTo>
                    <a:pt x="1707642" y="723899"/>
                  </a:lnTo>
                  <a:lnTo>
                    <a:pt x="1735830" y="718211"/>
                  </a:lnTo>
                  <a:lnTo>
                    <a:pt x="1758838" y="702697"/>
                  </a:lnTo>
                  <a:lnTo>
                    <a:pt x="1774346" y="679687"/>
                  </a:lnTo>
                  <a:lnTo>
                    <a:pt x="1780031" y="651509"/>
                  </a:lnTo>
                  <a:lnTo>
                    <a:pt x="1780031" y="72389"/>
                  </a:lnTo>
                  <a:lnTo>
                    <a:pt x="1774346" y="44201"/>
                  </a:lnTo>
                  <a:lnTo>
                    <a:pt x="1758838" y="21193"/>
                  </a:lnTo>
                  <a:lnTo>
                    <a:pt x="1735830" y="5685"/>
                  </a:lnTo>
                  <a:lnTo>
                    <a:pt x="170764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263127" y="5073395"/>
              <a:ext cx="1780539" cy="723900"/>
            </a:xfrm>
            <a:custGeom>
              <a:avLst/>
              <a:gdLst/>
              <a:ahLst/>
              <a:cxnLst/>
              <a:rect l="l" t="t" r="r" b="b"/>
              <a:pathLst>
                <a:path w="1780540" h="72390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707642" y="0"/>
                  </a:lnTo>
                  <a:lnTo>
                    <a:pt x="1735830" y="5685"/>
                  </a:lnTo>
                  <a:lnTo>
                    <a:pt x="1758838" y="21193"/>
                  </a:lnTo>
                  <a:lnTo>
                    <a:pt x="1774346" y="44201"/>
                  </a:lnTo>
                  <a:lnTo>
                    <a:pt x="1780031" y="72389"/>
                  </a:lnTo>
                  <a:lnTo>
                    <a:pt x="1780031" y="651509"/>
                  </a:lnTo>
                  <a:lnTo>
                    <a:pt x="1774346" y="679687"/>
                  </a:lnTo>
                  <a:lnTo>
                    <a:pt x="1758838" y="702697"/>
                  </a:lnTo>
                  <a:lnTo>
                    <a:pt x="1735830" y="718211"/>
                  </a:lnTo>
                  <a:lnTo>
                    <a:pt x="1707642" y="723899"/>
                  </a:lnTo>
                  <a:lnTo>
                    <a:pt x="72390" y="723899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09"/>
                  </a:lnTo>
                  <a:lnTo>
                    <a:pt x="0" y="72389"/>
                  </a:lnTo>
                  <a:close/>
                </a:path>
              </a:pathLst>
            </a:custGeom>
            <a:ln w="9524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415908" y="5185409"/>
            <a:ext cx="1474470" cy="482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170"/>
              </a:lnSpc>
              <a:spcBef>
                <a:spcPts val="219"/>
              </a:spcBef>
            </a:pPr>
            <a:r>
              <a:rPr sz="1050" b="1" spc="120" dirty="0">
                <a:latin typeface="Tahoma"/>
                <a:cs typeface="Tahoma"/>
              </a:rPr>
              <a:t>C</a:t>
            </a:r>
            <a:r>
              <a:rPr sz="1050" b="1" spc="95" dirty="0">
                <a:latin typeface="Tahoma"/>
                <a:cs typeface="Tahoma"/>
              </a:rPr>
              <a:t>a</a:t>
            </a:r>
            <a:r>
              <a:rPr sz="1050" b="1" spc="75" dirty="0">
                <a:latin typeface="Tahoma"/>
                <a:cs typeface="Tahoma"/>
              </a:rPr>
              <a:t>c</a:t>
            </a:r>
            <a:r>
              <a:rPr sz="1050" b="1" dirty="0">
                <a:latin typeface="Tahoma"/>
                <a:cs typeface="Tahoma"/>
              </a:rPr>
              <a:t>h</a:t>
            </a:r>
            <a:r>
              <a:rPr sz="1050" b="1" spc="5" dirty="0">
                <a:latin typeface="Tahoma"/>
                <a:cs typeface="Tahoma"/>
              </a:rPr>
              <a:t>e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110" dirty="0">
                <a:latin typeface="Tahoma"/>
                <a:cs typeface="Tahoma"/>
              </a:rPr>
              <a:t>r</a:t>
            </a:r>
            <a:r>
              <a:rPr sz="1050" b="1" spc="-80" dirty="0">
                <a:latin typeface="Tahoma"/>
                <a:cs typeface="Tahoma"/>
              </a:rPr>
              <a:t>i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4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m</a:t>
            </a:r>
            <a:r>
              <a:rPr sz="1050" b="1" spc="20" dirty="0">
                <a:latin typeface="Tahoma"/>
                <a:cs typeface="Tahoma"/>
              </a:rPr>
              <a:t>ay  </a:t>
            </a:r>
            <a:r>
              <a:rPr sz="1050" b="1" dirty="0">
                <a:latin typeface="Tahoma"/>
                <a:cs typeface="Tahoma"/>
              </a:rPr>
              <a:t>employ </a:t>
            </a:r>
            <a:r>
              <a:rPr sz="1050" b="1" spc="-10" dirty="0">
                <a:latin typeface="Tahoma"/>
                <a:cs typeface="Tahoma"/>
              </a:rPr>
              <a:t>associative </a:t>
            </a:r>
            <a:r>
              <a:rPr sz="1050" b="1" spc="-5" dirty="0">
                <a:latin typeface="Tahoma"/>
                <a:cs typeface="Tahoma"/>
              </a:rPr>
              <a:t> </a:t>
            </a:r>
            <a:r>
              <a:rPr sz="1050" b="1" spc="30" dirty="0">
                <a:latin typeface="Tahoma"/>
                <a:cs typeface="Tahoma"/>
              </a:rPr>
              <a:t>access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048065" y="5973889"/>
            <a:ext cx="1167765" cy="733425"/>
            <a:chOff x="2048065" y="5973889"/>
            <a:chExt cx="1167765" cy="733425"/>
          </a:xfrm>
        </p:grpSpPr>
        <p:sp>
          <p:nvSpPr>
            <p:cNvPr id="93" name="object 93"/>
            <p:cNvSpPr/>
            <p:nvPr/>
          </p:nvSpPr>
          <p:spPr>
            <a:xfrm>
              <a:off x="2052827" y="5978652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1085850" y="0"/>
                  </a:moveTo>
                  <a:lnTo>
                    <a:pt x="72390" y="0"/>
                  </a:lnTo>
                  <a:lnTo>
                    <a:pt x="44201" y="5688"/>
                  </a:lnTo>
                  <a:lnTo>
                    <a:pt x="21193" y="21202"/>
                  </a:lnTo>
                  <a:lnTo>
                    <a:pt x="5685" y="44212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90" y="723900"/>
                  </a:lnTo>
                  <a:lnTo>
                    <a:pt x="1085850" y="723900"/>
                  </a:lnTo>
                  <a:lnTo>
                    <a:pt x="1114038" y="718211"/>
                  </a:lnTo>
                  <a:lnTo>
                    <a:pt x="1137046" y="702697"/>
                  </a:lnTo>
                  <a:lnTo>
                    <a:pt x="1152554" y="679687"/>
                  </a:lnTo>
                  <a:lnTo>
                    <a:pt x="1158240" y="651510"/>
                  </a:lnTo>
                  <a:lnTo>
                    <a:pt x="1158240" y="72390"/>
                  </a:lnTo>
                  <a:lnTo>
                    <a:pt x="1152554" y="44212"/>
                  </a:lnTo>
                  <a:lnTo>
                    <a:pt x="1137046" y="21202"/>
                  </a:lnTo>
                  <a:lnTo>
                    <a:pt x="1114038" y="5688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052827" y="5978652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0" y="72390"/>
                  </a:moveTo>
                  <a:lnTo>
                    <a:pt x="5685" y="44212"/>
                  </a:lnTo>
                  <a:lnTo>
                    <a:pt x="21193" y="21202"/>
                  </a:lnTo>
                  <a:lnTo>
                    <a:pt x="44201" y="5688"/>
                  </a:lnTo>
                  <a:lnTo>
                    <a:pt x="72390" y="0"/>
                  </a:lnTo>
                  <a:lnTo>
                    <a:pt x="1085850" y="0"/>
                  </a:lnTo>
                  <a:lnTo>
                    <a:pt x="1114038" y="5688"/>
                  </a:lnTo>
                  <a:lnTo>
                    <a:pt x="1137046" y="21202"/>
                  </a:lnTo>
                  <a:lnTo>
                    <a:pt x="1152554" y="44212"/>
                  </a:lnTo>
                  <a:lnTo>
                    <a:pt x="1158240" y="72390"/>
                  </a:lnTo>
                  <a:lnTo>
                    <a:pt x="1158240" y="651510"/>
                  </a:lnTo>
                  <a:lnTo>
                    <a:pt x="1152554" y="679687"/>
                  </a:lnTo>
                  <a:lnTo>
                    <a:pt x="1137046" y="702697"/>
                  </a:lnTo>
                  <a:lnTo>
                    <a:pt x="1114038" y="718211"/>
                  </a:lnTo>
                  <a:lnTo>
                    <a:pt x="1085850" y="723900"/>
                  </a:lnTo>
                  <a:lnTo>
                    <a:pt x="72390" y="723900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147442" y="6243624"/>
            <a:ext cx="9505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30" dirty="0">
                <a:latin typeface="Tahoma"/>
                <a:cs typeface="Tahoma"/>
              </a:rPr>
              <a:t>Mag</a:t>
            </a:r>
            <a:r>
              <a:rPr sz="1000" b="1" spc="-20" dirty="0">
                <a:latin typeface="Tahoma"/>
                <a:cs typeface="Tahoma"/>
              </a:rPr>
              <a:t>neti</a:t>
            </a:r>
            <a:r>
              <a:rPr sz="1000" b="1" spc="-15" dirty="0">
                <a:latin typeface="Tahoma"/>
                <a:cs typeface="Tahoma"/>
              </a:rPr>
              <a:t>c</a:t>
            </a:r>
            <a:r>
              <a:rPr sz="1000" b="1" spc="-25" dirty="0">
                <a:latin typeface="Tahoma"/>
                <a:cs typeface="Tahoma"/>
              </a:rPr>
              <a:t> </a:t>
            </a:r>
            <a:r>
              <a:rPr sz="1000" b="1" spc="-15" dirty="0">
                <a:latin typeface="Tahoma"/>
                <a:cs typeface="Tahoma"/>
              </a:rPr>
              <a:t>Tape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888045" y="5403913"/>
            <a:ext cx="3147695" cy="1325245"/>
            <a:chOff x="1888045" y="5403913"/>
            <a:chExt cx="3147695" cy="1325245"/>
          </a:xfrm>
        </p:grpSpPr>
        <p:sp>
          <p:nvSpPr>
            <p:cNvPr id="97" name="object 97"/>
            <p:cNvSpPr/>
            <p:nvPr/>
          </p:nvSpPr>
          <p:spPr>
            <a:xfrm>
              <a:off x="1892807" y="5408676"/>
              <a:ext cx="160020" cy="932815"/>
            </a:xfrm>
            <a:custGeom>
              <a:avLst/>
              <a:gdLst/>
              <a:ahLst/>
              <a:cxnLst/>
              <a:rect l="l" t="t" r="r" b="b"/>
              <a:pathLst>
                <a:path w="160019" h="932814">
                  <a:moveTo>
                    <a:pt x="0" y="0"/>
                  </a:moveTo>
                  <a:lnTo>
                    <a:pt x="0" y="932091"/>
                  </a:lnTo>
                </a:path>
                <a:path w="160019" h="932814">
                  <a:moveTo>
                    <a:pt x="0" y="932688"/>
                  </a:moveTo>
                  <a:lnTo>
                    <a:pt x="160019" y="932688"/>
                  </a:lnTo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72483" y="5999988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1085850" y="0"/>
                  </a:moveTo>
                  <a:lnTo>
                    <a:pt x="72389" y="0"/>
                  </a:lnTo>
                  <a:lnTo>
                    <a:pt x="44201" y="5688"/>
                  </a:lnTo>
                  <a:lnTo>
                    <a:pt x="21193" y="21202"/>
                  </a:lnTo>
                  <a:lnTo>
                    <a:pt x="5685" y="44212"/>
                  </a:lnTo>
                  <a:lnTo>
                    <a:pt x="0" y="72390"/>
                  </a:lnTo>
                  <a:lnTo>
                    <a:pt x="0" y="651510"/>
                  </a:lnTo>
                  <a:lnTo>
                    <a:pt x="5685" y="679687"/>
                  </a:lnTo>
                  <a:lnTo>
                    <a:pt x="21193" y="702697"/>
                  </a:lnTo>
                  <a:lnTo>
                    <a:pt x="44201" y="718211"/>
                  </a:lnTo>
                  <a:lnTo>
                    <a:pt x="72389" y="723900"/>
                  </a:lnTo>
                  <a:lnTo>
                    <a:pt x="1085850" y="723900"/>
                  </a:lnTo>
                  <a:lnTo>
                    <a:pt x="1114038" y="718211"/>
                  </a:lnTo>
                  <a:lnTo>
                    <a:pt x="1137046" y="702697"/>
                  </a:lnTo>
                  <a:lnTo>
                    <a:pt x="1152554" y="679687"/>
                  </a:lnTo>
                  <a:lnTo>
                    <a:pt x="1158239" y="651510"/>
                  </a:lnTo>
                  <a:lnTo>
                    <a:pt x="1158239" y="72390"/>
                  </a:lnTo>
                  <a:lnTo>
                    <a:pt x="1152554" y="44212"/>
                  </a:lnTo>
                  <a:lnTo>
                    <a:pt x="1137046" y="21202"/>
                  </a:lnTo>
                  <a:lnTo>
                    <a:pt x="1114038" y="5688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72483" y="5999988"/>
              <a:ext cx="1158240" cy="723900"/>
            </a:xfrm>
            <a:custGeom>
              <a:avLst/>
              <a:gdLst/>
              <a:ahLst/>
              <a:cxnLst/>
              <a:rect l="l" t="t" r="r" b="b"/>
              <a:pathLst>
                <a:path w="1158239" h="723900">
                  <a:moveTo>
                    <a:pt x="0" y="72390"/>
                  </a:moveTo>
                  <a:lnTo>
                    <a:pt x="5685" y="44212"/>
                  </a:lnTo>
                  <a:lnTo>
                    <a:pt x="21193" y="21202"/>
                  </a:lnTo>
                  <a:lnTo>
                    <a:pt x="44201" y="5688"/>
                  </a:lnTo>
                  <a:lnTo>
                    <a:pt x="72389" y="0"/>
                  </a:lnTo>
                  <a:lnTo>
                    <a:pt x="1085850" y="0"/>
                  </a:lnTo>
                  <a:lnTo>
                    <a:pt x="1114038" y="5688"/>
                  </a:lnTo>
                  <a:lnTo>
                    <a:pt x="1137046" y="21202"/>
                  </a:lnTo>
                  <a:lnTo>
                    <a:pt x="1152554" y="44212"/>
                  </a:lnTo>
                  <a:lnTo>
                    <a:pt x="1158239" y="72390"/>
                  </a:lnTo>
                  <a:lnTo>
                    <a:pt x="1158239" y="651510"/>
                  </a:lnTo>
                  <a:lnTo>
                    <a:pt x="1152554" y="679687"/>
                  </a:lnTo>
                  <a:lnTo>
                    <a:pt x="1137046" y="702697"/>
                  </a:lnTo>
                  <a:lnTo>
                    <a:pt x="1114038" y="718211"/>
                  </a:lnTo>
                  <a:lnTo>
                    <a:pt x="1085850" y="723900"/>
                  </a:lnTo>
                  <a:lnTo>
                    <a:pt x="72389" y="723900"/>
                  </a:lnTo>
                  <a:lnTo>
                    <a:pt x="44201" y="718211"/>
                  </a:lnTo>
                  <a:lnTo>
                    <a:pt x="21193" y="702697"/>
                  </a:lnTo>
                  <a:lnTo>
                    <a:pt x="5685" y="679687"/>
                  </a:lnTo>
                  <a:lnTo>
                    <a:pt x="0" y="651510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003040" y="6265265"/>
            <a:ext cx="897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ahoma"/>
                <a:cs typeface="Tahoma"/>
              </a:rPr>
              <a:t>M</a:t>
            </a:r>
            <a:r>
              <a:rPr sz="1000" b="1" spc="35" dirty="0">
                <a:latin typeface="Tahoma"/>
                <a:cs typeface="Tahoma"/>
              </a:rPr>
              <a:t>a</a:t>
            </a:r>
            <a:r>
              <a:rPr sz="1000" b="1" spc="40" dirty="0">
                <a:latin typeface="Tahoma"/>
                <a:cs typeface="Tahoma"/>
              </a:rPr>
              <a:t>g</a:t>
            </a:r>
            <a:r>
              <a:rPr sz="1000" b="1" spc="-60" dirty="0">
                <a:latin typeface="Tahoma"/>
                <a:cs typeface="Tahoma"/>
              </a:rPr>
              <a:t>net</a:t>
            </a:r>
            <a:r>
              <a:rPr sz="1000" b="1" spc="-30" dirty="0">
                <a:latin typeface="Tahoma"/>
                <a:cs typeface="Tahoma"/>
              </a:rPr>
              <a:t>i</a:t>
            </a:r>
            <a:r>
              <a:rPr sz="1000" b="1" spc="110" dirty="0">
                <a:latin typeface="Tahoma"/>
                <a:cs typeface="Tahoma"/>
              </a:rPr>
              <a:t>c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b="1" spc="-75" dirty="0">
                <a:latin typeface="Tahoma"/>
                <a:cs typeface="Tahoma"/>
              </a:rPr>
              <a:t>Di</a:t>
            </a:r>
            <a:r>
              <a:rPr sz="1000" b="1" spc="-70" dirty="0">
                <a:latin typeface="Tahoma"/>
                <a:cs typeface="Tahoma"/>
              </a:rPr>
              <a:t>s</a:t>
            </a:r>
            <a:r>
              <a:rPr sz="1000" b="1" spc="-25" dirty="0">
                <a:latin typeface="Tahoma"/>
                <a:cs typeface="Tahoma"/>
              </a:rPr>
              <a:t>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568516" y="5730458"/>
            <a:ext cx="160020" cy="932180"/>
          </a:xfrm>
          <a:custGeom>
            <a:avLst/>
            <a:gdLst/>
            <a:ahLst/>
            <a:cxnLst/>
            <a:rect l="l" t="t" r="r" b="b"/>
            <a:pathLst>
              <a:path w="160020" h="932179">
                <a:moveTo>
                  <a:pt x="0" y="0"/>
                </a:moveTo>
                <a:lnTo>
                  <a:pt x="0" y="932091"/>
                </a:lnTo>
              </a:path>
              <a:path w="160020" h="932179">
                <a:moveTo>
                  <a:pt x="0" y="925068"/>
                </a:moveTo>
                <a:lnTo>
                  <a:pt x="160020" y="925068"/>
                </a:lnTo>
              </a:path>
            </a:pathLst>
          </a:custGeom>
          <a:ln w="9525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2037806" y="1384663"/>
            <a:ext cx="56954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Access</a:t>
            </a:r>
            <a:r>
              <a:rPr sz="3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0" dirty="0">
                <a:latin typeface="Verdana"/>
                <a:cs typeface="Verdana"/>
              </a:rPr>
              <a:t>M</a:t>
            </a:r>
            <a:r>
              <a:rPr sz="3600" spc="-30" dirty="0">
                <a:latin typeface="Verdana"/>
                <a:cs typeface="Verdana"/>
              </a:rPr>
              <a:t>ethods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5737" y="1029715"/>
            <a:ext cx="63485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latin typeface="Verdana"/>
                <a:cs typeface="Verdana"/>
              </a:rPr>
              <a:t>Perfo</a:t>
            </a:r>
            <a:r>
              <a:rPr sz="3600" spc="-120" dirty="0">
                <a:latin typeface="Verdana"/>
                <a:cs typeface="Verdana"/>
              </a:rPr>
              <a:t>r</a:t>
            </a:r>
            <a:r>
              <a:rPr sz="3600" spc="145" dirty="0">
                <a:latin typeface="Verdana"/>
                <a:cs typeface="Verdana"/>
              </a:rPr>
              <a:t>mance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2560" y="2319524"/>
            <a:ext cx="9222105" cy="4424680"/>
            <a:chOff x="1432560" y="2319524"/>
            <a:chExt cx="9222105" cy="4424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2319524"/>
              <a:ext cx="9201912" cy="44241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2377452"/>
              <a:ext cx="9040368" cy="9753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6568" y="2337815"/>
              <a:ext cx="9118600" cy="4340860"/>
            </a:xfrm>
            <a:custGeom>
              <a:avLst/>
              <a:gdLst/>
              <a:ahLst/>
              <a:cxnLst/>
              <a:rect l="l" t="t" r="r" b="b"/>
              <a:pathLst>
                <a:path w="9118600" h="4340859">
                  <a:moveTo>
                    <a:pt x="8749157" y="0"/>
                  </a:moveTo>
                  <a:lnTo>
                    <a:pt x="368934" y="0"/>
                  </a:lnTo>
                  <a:lnTo>
                    <a:pt x="322666" y="2875"/>
                  </a:lnTo>
                  <a:lnTo>
                    <a:pt x="278109" y="11270"/>
                  </a:lnTo>
                  <a:lnTo>
                    <a:pt x="235611" y="24839"/>
                  </a:lnTo>
                  <a:lnTo>
                    <a:pt x="195518" y="43236"/>
                  </a:lnTo>
                  <a:lnTo>
                    <a:pt x="158175" y="66114"/>
                  </a:lnTo>
                  <a:lnTo>
                    <a:pt x="123930" y="93127"/>
                  </a:lnTo>
                  <a:lnTo>
                    <a:pt x="93127" y="123930"/>
                  </a:lnTo>
                  <a:lnTo>
                    <a:pt x="66114" y="158175"/>
                  </a:lnTo>
                  <a:lnTo>
                    <a:pt x="43236" y="195518"/>
                  </a:lnTo>
                  <a:lnTo>
                    <a:pt x="24839" y="235611"/>
                  </a:lnTo>
                  <a:lnTo>
                    <a:pt x="11270" y="278109"/>
                  </a:lnTo>
                  <a:lnTo>
                    <a:pt x="2875" y="322666"/>
                  </a:lnTo>
                  <a:lnTo>
                    <a:pt x="0" y="368935"/>
                  </a:lnTo>
                  <a:lnTo>
                    <a:pt x="0" y="3971417"/>
                  </a:lnTo>
                  <a:lnTo>
                    <a:pt x="2875" y="4017695"/>
                  </a:lnTo>
                  <a:lnTo>
                    <a:pt x="11270" y="4062258"/>
                  </a:lnTo>
                  <a:lnTo>
                    <a:pt x="24839" y="4104760"/>
                  </a:lnTo>
                  <a:lnTo>
                    <a:pt x="43236" y="4144855"/>
                  </a:lnTo>
                  <a:lnTo>
                    <a:pt x="66114" y="4182198"/>
                  </a:lnTo>
                  <a:lnTo>
                    <a:pt x="93127" y="4216442"/>
                  </a:lnTo>
                  <a:lnTo>
                    <a:pt x="123930" y="4247241"/>
                  </a:lnTo>
                  <a:lnTo>
                    <a:pt x="158175" y="4274251"/>
                  </a:lnTo>
                  <a:lnTo>
                    <a:pt x="195518" y="4297125"/>
                  </a:lnTo>
                  <a:lnTo>
                    <a:pt x="235611" y="4315518"/>
                  </a:lnTo>
                  <a:lnTo>
                    <a:pt x="278109" y="4329084"/>
                  </a:lnTo>
                  <a:lnTo>
                    <a:pt x="322666" y="4337477"/>
                  </a:lnTo>
                  <a:lnTo>
                    <a:pt x="368934" y="4340352"/>
                  </a:lnTo>
                  <a:lnTo>
                    <a:pt x="8749157" y="4340352"/>
                  </a:lnTo>
                  <a:lnTo>
                    <a:pt x="8795425" y="4337477"/>
                  </a:lnTo>
                  <a:lnTo>
                    <a:pt x="8839982" y="4329084"/>
                  </a:lnTo>
                  <a:lnTo>
                    <a:pt x="8882480" y="4315518"/>
                  </a:lnTo>
                  <a:lnTo>
                    <a:pt x="8922573" y="4297125"/>
                  </a:lnTo>
                  <a:lnTo>
                    <a:pt x="8959916" y="4274251"/>
                  </a:lnTo>
                  <a:lnTo>
                    <a:pt x="8994161" y="4247241"/>
                  </a:lnTo>
                  <a:lnTo>
                    <a:pt x="9024964" y="4216442"/>
                  </a:lnTo>
                  <a:lnTo>
                    <a:pt x="9051977" y="4182198"/>
                  </a:lnTo>
                  <a:lnTo>
                    <a:pt x="9074855" y="4144855"/>
                  </a:lnTo>
                  <a:lnTo>
                    <a:pt x="9093252" y="4104760"/>
                  </a:lnTo>
                  <a:lnTo>
                    <a:pt x="9106821" y="4062258"/>
                  </a:lnTo>
                  <a:lnTo>
                    <a:pt x="9115216" y="4017695"/>
                  </a:lnTo>
                  <a:lnTo>
                    <a:pt x="9118091" y="3971417"/>
                  </a:lnTo>
                  <a:lnTo>
                    <a:pt x="9118091" y="368935"/>
                  </a:lnTo>
                  <a:lnTo>
                    <a:pt x="9115216" y="322666"/>
                  </a:lnTo>
                  <a:lnTo>
                    <a:pt x="9106821" y="278109"/>
                  </a:lnTo>
                  <a:lnTo>
                    <a:pt x="9093252" y="235611"/>
                  </a:lnTo>
                  <a:lnTo>
                    <a:pt x="9074855" y="195518"/>
                  </a:lnTo>
                  <a:lnTo>
                    <a:pt x="9051977" y="158175"/>
                  </a:lnTo>
                  <a:lnTo>
                    <a:pt x="9024964" y="123930"/>
                  </a:lnTo>
                  <a:lnTo>
                    <a:pt x="8994161" y="93127"/>
                  </a:lnTo>
                  <a:lnTo>
                    <a:pt x="8959916" y="66114"/>
                  </a:lnTo>
                  <a:lnTo>
                    <a:pt x="8922573" y="43236"/>
                  </a:lnTo>
                  <a:lnTo>
                    <a:pt x="8882480" y="24839"/>
                  </a:lnTo>
                  <a:lnTo>
                    <a:pt x="8839982" y="11270"/>
                  </a:lnTo>
                  <a:lnTo>
                    <a:pt x="8795425" y="2875"/>
                  </a:lnTo>
                  <a:lnTo>
                    <a:pt x="8749157" y="0"/>
                  </a:lnTo>
                  <a:close/>
                </a:path>
              </a:pathLst>
            </a:custGeom>
            <a:solidFill>
              <a:srgbClr val="DE6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6568" y="2337815"/>
              <a:ext cx="9118600" cy="4340860"/>
            </a:xfrm>
            <a:custGeom>
              <a:avLst/>
              <a:gdLst/>
              <a:ahLst/>
              <a:cxnLst/>
              <a:rect l="l" t="t" r="r" b="b"/>
              <a:pathLst>
                <a:path w="9118600" h="4340859">
                  <a:moveTo>
                    <a:pt x="0" y="368935"/>
                  </a:moveTo>
                  <a:lnTo>
                    <a:pt x="2875" y="322666"/>
                  </a:lnTo>
                  <a:lnTo>
                    <a:pt x="11270" y="278109"/>
                  </a:lnTo>
                  <a:lnTo>
                    <a:pt x="24839" y="235611"/>
                  </a:lnTo>
                  <a:lnTo>
                    <a:pt x="43236" y="195518"/>
                  </a:lnTo>
                  <a:lnTo>
                    <a:pt x="66114" y="158175"/>
                  </a:lnTo>
                  <a:lnTo>
                    <a:pt x="93127" y="123930"/>
                  </a:lnTo>
                  <a:lnTo>
                    <a:pt x="123930" y="93127"/>
                  </a:lnTo>
                  <a:lnTo>
                    <a:pt x="158175" y="66114"/>
                  </a:lnTo>
                  <a:lnTo>
                    <a:pt x="195518" y="43236"/>
                  </a:lnTo>
                  <a:lnTo>
                    <a:pt x="235611" y="24839"/>
                  </a:lnTo>
                  <a:lnTo>
                    <a:pt x="278109" y="11270"/>
                  </a:lnTo>
                  <a:lnTo>
                    <a:pt x="322666" y="2875"/>
                  </a:lnTo>
                  <a:lnTo>
                    <a:pt x="368934" y="0"/>
                  </a:lnTo>
                  <a:lnTo>
                    <a:pt x="8749157" y="0"/>
                  </a:lnTo>
                  <a:lnTo>
                    <a:pt x="8795425" y="2875"/>
                  </a:lnTo>
                  <a:lnTo>
                    <a:pt x="8839982" y="11270"/>
                  </a:lnTo>
                  <a:lnTo>
                    <a:pt x="8882480" y="24839"/>
                  </a:lnTo>
                  <a:lnTo>
                    <a:pt x="8922573" y="43236"/>
                  </a:lnTo>
                  <a:lnTo>
                    <a:pt x="8959916" y="66114"/>
                  </a:lnTo>
                  <a:lnTo>
                    <a:pt x="8994161" y="93127"/>
                  </a:lnTo>
                  <a:lnTo>
                    <a:pt x="9024964" y="123930"/>
                  </a:lnTo>
                  <a:lnTo>
                    <a:pt x="9051977" y="158175"/>
                  </a:lnTo>
                  <a:lnTo>
                    <a:pt x="9074855" y="195518"/>
                  </a:lnTo>
                  <a:lnTo>
                    <a:pt x="9093252" y="235611"/>
                  </a:lnTo>
                  <a:lnTo>
                    <a:pt x="9106821" y="278109"/>
                  </a:lnTo>
                  <a:lnTo>
                    <a:pt x="9115216" y="322666"/>
                  </a:lnTo>
                  <a:lnTo>
                    <a:pt x="9118091" y="368935"/>
                  </a:lnTo>
                  <a:lnTo>
                    <a:pt x="9118091" y="3971417"/>
                  </a:lnTo>
                  <a:lnTo>
                    <a:pt x="9115216" y="4017695"/>
                  </a:lnTo>
                  <a:lnTo>
                    <a:pt x="9106821" y="4062258"/>
                  </a:lnTo>
                  <a:lnTo>
                    <a:pt x="9093252" y="4104760"/>
                  </a:lnTo>
                  <a:lnTo>
                    <a:pt x="9074855" y="4144855"/>
                  </a:lnTo>
                  <a:lnTo>
                    <a:pt x="9051977" y="4182198"/>
                  </a:lnTo>
                  <a:lnTo>
                    <a:pt x="9024964" y="4216442"/>
                  </a:lnTo>
                  <a:lnTo>
                    <a:pt x="8994161" y="4247241"/>
                  </a:lnTo>
                  <a:lnTo>
                    <a:pt x="8959916" y="4274251"/>
                  </a:lnTo>
                  <a:lnTo>
                    <a:pt x="8922573" y="4297125"/>
                  </a:lnTo>
                  <a:lnTo>
                    <a:pt x="8882480" y="4315518"/>
                  </a:lnTo>
                  <a:lnTo>
                    <a:pt x="8839982" y="4329084"/>
                  </a:lnTo>
                  <a:lnTo>
                    <a:pt x="8795425" y="4337477"/>
                  </a:lnTo>
                  <a:lnTo>
                    <a:pt x="8749157" y="4340352"/>
                  </a:lnTo>
                  <a:lnTo>
                    <a:pt x="368934" y="4340352"/>
                  </a:lnTo>
                  <a:lnTo>
                    <a:pt x="322666" y="4337477"/>
                  </a:lnTo>
                  <a:lnTo>
                    <a:pt x="278109" y="4329084"/>
                  </a:lnTo>
                  <a:lnTo>
                    <a:pt x="235611" y="4315518"/>
                  </a:lnTo>
                  <a:lnTo>
                    <a:pt x="195518" y="4297125"/>
                  </a:lnTo>
                  <a:lnTo>
                    <a:pt x="158175" y="4274251"/>
                  </a:lnTo>
                  <a:lnTo>
                    <a:pt x="123930" y="4247241"/>
                  </a:lnTo>
                  <a:lnTo>
                    <a:pt x="93127" y="4216442"/>
                  </a:lnTo>
                  <a:lnTo>
                    <a:pt x="66114" y="4182198"/>
                  </a:lnTo>
                  <a:lnTo>
                    <a:pt x="43236" y="4144855"/>
                  </a:lnTo>
                  <a:lnTo>
                    <a:pt x="24839" y="4104760"/>
                  </a:lnTo>
                  <a:lnTo>
                    <a:pt x="11270" y="4062258"/>
                  </a:lnTo>
                  <a:lnTo>
                    <a:pt x="2875" y="4017695"/>
                  </a:lnTo>
                  <a:lnTo>
                    <a:pt x="0" y="3971417"/>
                  </a:lnTo>
                  <a:lnTo>
                    <a:pt x="0" y="368935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544" y="3224783"/>
              <a:ext cx="8737092" cy="33665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5732" y="3275088"/>
              <a:ext cx="8170164" cy="8930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168" y="3238499"/>
              <a:ext cx="8662416" cy="32918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17675" y="2510790"/>
            <a:ext cx="8475345" cy="13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5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3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Verdana"/>
                <a:cs typeface="Verdana"/>
              </a:rPr>
              <a:t>importa</a:t>
            </a:r>
            <a:r>
              <a:rPr sz="33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90" dirty="0">
                <a:solidFill>
                  <a:srgbClr val="FFFFFF"/>
                </a:solidFill>
                <a:latin typeface="Verdana"/>
                <a:cs typeface="Verdana"/>
              </a:rPr>
              <a:t>char</a:t>
            </a:r>
            <a:r>
              <a:rPr sz="33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spc="-114" dirty="0">
                <a:solidFill>
                  <a:srgbClr val="FFFFFF"/>
                </a:solidFill>
                <a:latin typeface="Verdana"/>
                <a:cs typeface="Verdana"/>
              </a:rPr>
              <a:t>cteristics</a:t>
            </a:r>
            <a:r>
              <a:rPr sz="33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3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-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3300">
              <a:latin typeface="Verdana"/>
              <a:cs typeface="Verdana"/>
            </a:endParaRPr>
          </a:p>
          <a:p>
            <a:pPr marL="222250">
              <a:lnSpc>
                <a:spcPct val="100000"/>
              </a:lnSpc>
              <a:spcBef>
                <a:spcPts val="3020"/>
              </a:spcBef>
            </a:pPr>
            <a:r>
              <a:rPr sz="3000" spc="-3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3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ree</a:t>
            </a:r>
            <a:r>
              <a:rPr sz="3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orma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270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Verdana"/>
                <a:cs typeface="Verdana"/>
              </a:rPr>
              <a:t>pa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ram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ters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35" dirty="0">
                <a:solidFill>
                  <a:srgbClr val="FFFFFF"/>
                </a:solidFill>
                <a:latin typeface="Verdana"/>
                <a:cs typeface="Verdana"/>
              </a:rPr>
              <a:t>used: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6813" y="4178617"/>
            <a:ext cx="2971165" cy="2072005"/>
            <a:chOff x="1936813" y="4178617"/>
            <a:chExt cx="2971165" cy="2072005"/>
          </a:xfrm>
        </p:grpSpPr>
        <p:sp>
          <p:nvSpPr>
            <p:cNvPr id="14" name="object 14"/>
            <p:cNvSpPr/>
            <p:nvPr/>
          </p:nvSpPr>
          <p:spPr>
            <a:xfrm>
              <a:off x="1941576" y="4183379"/>
              <a:ext cx="2961640" cy="2062480"/>
            </a:xfrm>
            <a:custGeom>
              <a:avLst/>
              <a:gdLst/>
              <a:ahLst/>
              <a:cxnLst/>
              <a:rect l="l" t="t" r="r" b="b"/>
              <a:pathLst>
                <a:path w="2961640" h="2062479">
                  <a:moveTo>
                    <a:pt x="2744597" y="0"/>
                  </a:moveTo>
                  <a:lnTo>
                    <a:pt x="216535" y="0"/>
                  </a:lnTo>
                  <a:lnTo>
                    <a:pt x="166871" y="5716"/>
                  </a:lnTo>
                  <a:lnTo>
                    <a:pt x="121288" y="22000"/>
                  </a:lnTo>
                  <a:lnTo>
                    <a:pt x="81084" y="47556"/>
                  </a:lnTo>
                  <a:lnTo>
                    <a:pt x="47556" y="81084"/>
                  </a:lnTo>
                  <a:lnTo>
                    <a:pt x="22000" y="121288"/>
                  </a:lnTo>
                  <a:lnTo>
                    <a:pt x="5716" y="166871"/>
                  </a:lnTo>
                  <a:lnTo>
                    <a:pt x="0" y="216535"/>
                  </a:lnTo>
                  <a:lnTo>
                    <a:pt x="0" y="1845462"/>
                  </a:lnTo>
                  <a:lnTo>
                    <a:pt x="5716" y="1895104"/>
                  </a:lnTo>
                  <a:lnTo>
                    <a:pt x="22000" y="1940675"/>
                  </a:lnTo>
                  <a:lnTo>
                    <a:pt x="47556" y="1980876"/>
                  </a:lnTo>
                  <a:lnTo>
                    <a:pt x="81084" y="2014405"/>
                  </a:lnTo>
                  <a:lnTo>
                    <a:pt x="121288" y="2039964"/>
                  </a:lnTo>
                  <a:lnTo>
                    <a:pt x="166871" y="2056253"/>
                  </a:lnTo>
                  <a:lnTo>
                    <a:pt x="216535" y="2061972"/>
                  </a:lnTo>
                  <a:lnTo>
                    <a:pt x="2744597" y="2061972"/>
                  </a:lnTo>
                  <a:lnTo>
                    <a:pt x="2794260" y="2056253"/>
                  </a:lnTo>
                  <a:lnTo>
                    <a:pt x="2839843" y="2039964"/>
                  </a:lnTo>
                  <a:lnTo>
                    <a:pt x="2880047" y="2014405"/>
                  </a:lnTo>
                  <a:lnTo>
                    <a:pt x="2913575" y="1980876"/>
                  </a:lnTo>
                  <a:lnTo>
                    <a:pt x="2939131" y="1940675"/>
                  </a:lnTo>
                  <a:lnTo>
                    <a:pt x="2955415" y="1895104"/>
                  </a:lnTo>
                  <a:lnTo>
                    <a:pt x="2961132" y="1845462"/>
                  </a:lnTo>
                  <a:lnTo>
                    <a:pt x="2961132" y="216535"/>
                  </a:lnTo>
                  <a:lnTo>
                    <a:pt x="2955415" y="166871"/>
                  </a:lnTo>
                  <a:lnTo>
                    <a:pt x="2939131" y="121288"/>
                  </a:lnTo>
                  <a:lnTo>
                    <a:pt x="2913575" y="81084"/>
                  </a:lnTo>
                  <a:lnTo>
                    <a:pt x="2880047" y="47556"/>
                  </a:lnTo>
                  <a:lnTo>
                    <a:pt x="2839843" y="22000"/>
                  </a:lnTo>
                  <a:lnTo>
                    <a:pt x="2794260" y="5716"/>
                  </a:lnTo>
                  <a:lnTo>
                    <a:pt x="27445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1576" y="4183379"/>
              <a:ext cx="2961640" cy="2062480"/>
            </a:xfrm>
            <a:custGeom>
              <a:avLst/>
              <a:gdLst/>
              <a:ahLst/>
              <a:cxnLst/>
              <a:rect l="l" t="t" r="r" b="b"/>
              <a:pathLst>
                <a:path w="2961640" h="2062479">
                  <a:moveTo>
                    <a:pt x="0" y="216535"/>
                  </a:moveTo>
                  <a:lnTo>
                    <a:pt x="5716" y="166871"/>
                  </a:lnTo>
                  <a:lnTo>
                    <a:pt x="22000" y="121288"/>
                  </a:lnTo>
                  <a:lnTo>
                    <a:pt x="47556" y="81084"/>
                  </a:lnTo>
                  <a:lnTo>
                    <a:pt x="81084" y="47556"/>
                  </a:lnTo>
                  <a:lnTo>
                    <a:pt x="121288" y="22000"/>
                  </a:lnTo>
                  <a:lnTo>
                    <a:pt x="166871" y="5716"/>
                  </a:lnTo>
                  <a:lnTo>
                    <a:pt x="216535" y="0"/>
                  </a:lnTo>
                  <a:lnTo>
                    <a:pt x="2744597" y="0"/>
                  </a:lnTo>
                  <a:lnTo>
                    <a:pt x="2794260" y="5716"/>
                  </a:lnTo>
                  <a:lnTo>
                    <a:pt x="2839843" y="22000"/>
                  </a:lnTo>
                  <a:lnTo>
                    <a:pt x="2880047" y="47556"/>
                  </a:lnTo>
                  <a:lnTo>
                    <a:pt x="2913575" y="81084"/>
                  </a:lnTo>
                  <a:lnTo>
                    <a:pt x="2939131" y="121288"/>
                  </a:lnTo>
                  <a:lnTo>
                    <a:pt x="2955415" y="166871"/>
                  </a:lnTo>
                  <a:lnTo>
                    <a:pt x="2961132" y="216535"/>
                  </a:lnTo>
                  <a:lnTo>
                    <a:pt x="2961132" y="1845462"/>
                  </a:lnTo>
                  <a:lnTo>
                    <a:pt x="2955415" y="1895104"/>
                  </a:lnTo>
                  <a:lnTo>
                    <a:pt x="2939131" y="1940675"/>
                  </a:lnTo>
                  <a:lnTo>
                    <a:pt x="2913575" y="1980876"/>
                  </a:lnTo>
                  <a:lnTo>
                    <a:pt x="2880047" y="2014405"/>
                  </a:lnTo>
                  <a:lnTo>
                    <a:pt x="2839843" y="2039964"/>
                  </a:lnTo>
                  <a:lnTo>
                    <a:pt x="2794260" y="2056253"/>
                  </a:lnTo>
                  <a:lnTo>
                    <a:pt x="2744597" y="2061972"/>
                  </a:lnTo>
                  <a:lnTo>
                    <a:pt x="216535" y="2061972"/>
                  </a:lnTo>
                  <a:lnTo>
                    <a:pt x="166871" y="2056253"/>
                  </a:lnTo>
                  <a:lnTo>
                    <a:pt x="121288" y="2039964"/>
                  </a:lnTo>
                  <a:lnTo>
                    <a:pt x="81084" y="2014405"/>
                  </a:lnTo>
                  <a:lnTo>
                    <a:pt x="47556" y="1980876"/>
                  </a:lnTo>
                  <a:lnTo>
                    <a:pt x="22000" y="1940675"/>
                  </a:lnTo>
                  <a:lnTo>
                    <a:pt x="5716" y="1895104"/>
                  </a:lnTo>
                  <a:lnTo>
                    <a:pt x="0" y="1845462"/>
                  </a:lnTo>
                  <a:lnTo>
                    <a:pt x="0" y="216535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45335" y="4193749"/>
            <a:ext cx="2739390" cy="19970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spc="45" dirty="0">
                <a:solidFill>
                  <a:srgbClr val="00AF50"/>
                </a:solidFill>
                <a:latin typeface="Tahoma"/>
                <a:cs typeface="Tahoma"/>
              </a:rPr>
              <a:t>Access</a:t>
            </a:r>
            <a:r>
              <a:rPr sz="1400" b="1" spc="-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00AF50"/>
                </a:solidFill>
                <a:latin typeface="Tahoma"/>
                <a:cs typeface="Tahoma"/>
              </a:rPr>
              <a:t>time</a:t>
            </a:r>
            <a:endParaRPr sz="1400">
              <a:latin typeface="Tahoma"/>
              <a:cs typeface="Tahoma"/>
            </a:endParaRPr>
          </a:p>
          <a:p>
            <a:pPr marL="12700" marR="72390">
              <a:lnSpc>
                <a:spcPct val="92100"/>
              </a:lnSpc>
              <a:spcBef>
                <a:spcPts val="605"/>
              </a:spcBef>
            </a:pPr>
            <a:r>
              <a:rPr sz="1200" b="1" spc="-80" dirty="0">
                <a:latin typeface="Tahoma"/>
                <a:cs typeface="Tahoma"/>
              </a:rPr>
              <a:t>For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rando</a:t>
            </a:r>
            <a:r>
              <a:rPr sz="1200" b="1" spc="-25" dirty="0">
                <a:latin typeface="Tahoma"/>
                <a:cs typeface="Tahoma"/>
              </a:rPr>
              <a:t>m</a:t>
            </a:r>
            <a:r>
              <a:rPr sz="1200" b="1" spc="-15" dirty="0">
                <a:latin typeface="Tahoma"/>
                <a:cs typeface="Tahoma"/>
              </a:rPr>
              <a:t>-</a:t>
            </a:r>
            <a:r>
              <a:rPr sz="1200" b="1" spc="30" dirty="0">
                <a:latin typeface="Tahoma"/>
                <a:cs typeface="Tahoma"/>
              </a:rPr>
              <a:t>access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memory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it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is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the  </a:t>
            </a:r>
            <a:r>
              <a:rPr sz="1200" b="1" spc="-45" dirty="0">
                <a:latin typeface="Tahoma"/>
                <a:cs typeface="Tahoma"/>
              </a:rPr>
              <a:t>time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it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takes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to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perfor</a:t>
            </a:r>
            <a:r>
              <a:rPr sz="1200" b="1" spc="-70" dirty="0">
                <a:latin typeface="Tahoma"/>
                <a:cs typeface="Tahoma"/>
              </a:rPr>
              <a:t>m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70" dirty="0">
                <a:latin typeface="Tahoma"/>
                <a:cs typeface="Tahoma"/>
              </a:rPr>
              <a:t>a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5" dirty="0">
                <a:latin typeface="Tahoma"/>
                <a:cs typeface="Tahoma"/>
              </a:rPr>
              <a:t>read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or  </a:t>
            </a:r>
            <a:r>
              <a:rPr sz="1200" b="1" spc="-85" dirty="0">
                <a:latin typeface="Tahoma"/>
                <a:cs typeface="Tahoma"/>
              </a:rPr>
              <a:t>write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operation</a:t>
            </a:r>
            <a:endParaRPr sz="1200">
              <a:latin typeface="Tahoma"/>
              <a:cs typeface="Tahoma"/>
            </a:endParaRPr>
          </a:p>
          <a:p>
            <a:pPr marL="127000" marR="37465" indent="-114300">
              <a:lnSpc>
                <a:spcPct val="91900"/>
              </a:lnSpc>
              <a:spcBef>
                <a:spcPts val="509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-80" dirty="0">
                <a:latin typeface="Tahoma"/>
                <a:cs typeface="Tahoma"/>
              </a:rPr>
              <a:t>For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non</a:t>
            </a:r>
            <a:r>
              <a:rPr sz="1200" b="1" spc="-15" dirty="0">
                <a:latin typeface="Tahoma"/>
                <a:cs typeface="Tahoma"/>
              </a:rPr>
              <a:t>-random-</a:t>
            </a:r>
            <a:r>
              <a:rPr sz="1200" b="1" spc="30" dirty="0">
                <a:latin typeface="Tahoma"/>
                <a:cs typeface="Tahoma"/>
              </a:rPr>
              <a:t>access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memory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it  </a:t>
            </a:r>
            <a:r>
              <a:rPr sz="1200" b="1" spc="-85" dirty="0">
                <a:latin typeface="Tahoma"/>
                <a:cs typeface="Tahoma"/>
              </a:rPr>
              <a:t>is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the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time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it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takes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to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positio</a:t>
            </a:r>
            <a:r>
              <a:rPr sz="1200" b="1" spc="-55" dirty="0">
                <a:latin typeface="Tahoma"/>
                <a:cs typeface="Tahoma"/>
              </a:rPr>
              <a:t>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the  read-write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mechanism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at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the 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desired </a:t>
            </a:r>
            <a:r>
              <a:rPr sz="1200" b="1" spc="-10" dirty="0">
                <a:latin typeface="Tahoma"/>
                <a:cs typeface="Tahoma"/>
              </a:rPr>
              <a:t>location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and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read/write</a:t>
            </a:r>
            <a:endParaRPr sz="1200">
              <a:latin typeface="Tahoma"/>
              <a:cs typeface="Tahoma"/>
            </a:endParaRPr>
          </a:p>
          <a:p>
            <a:pPr marL="127000" indent="-114300">
              <a:lnSpc>
                <a:spcPts val="1380"/>
              </a:lnSpc>
              <a:spcBef>
                <a:spcPts val="110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-80" dirty="0">
                <a:latin typeface="Tahoma"/>
                <a:cs typeface="Tahoma"/>
              </a:rPr>
              <a:t>Ti</a:t>
            </a:r>
            <a:r>
              <a:rPr sz="1200" b="1" spc="-170" dirty="0">
                <a:latin typeface="Tahoma"/>
                <a:cs typeface="Tahoma"/>
              </a:rPr>
              <a:t>m</a:t>
            </a:r>
            <a:r>
              <a:rPr sz="1200" b="1" spc="55" dirty="0">
                <a:latin typeface="Tahoma"/>
                <a:cs typeface="Tahoma"/>
              </a:rPr>
              <a:t>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b</a:t>
            </a:r>
            <a:r>
              <a:rPr sz="1200" b="1" spc="-70" dirty="0">
                <a:latin typeface="Tahoma"/>
                <a:cs typeface="Tahoma"/>
              </a:rPr>
              <a:t>etw</a:t>
            </a:r>
            <a:r>
              <a:rPr sz="1200" b="1" spc="15" dirty="0">
                <a:latin typeface="Tahoma"/>
                <a:cs typeface="Tahoma"/>
              </a:rPr>
              <a:t>ee</a:t>
            </a:r>
            <a:r>
              <a:rPr sz="1200" b="1" spc="20" dirty="0">
                <a:latin typeface="Tahoma"/>
                <a:cs typeface="Tahoma"/>
              </a:rPr>
              <a:t>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ini</a:t>
            </a:r>
            <a:r>
              <a:rPr sz="1200" b="1" spc="-90" dirty="0">
                <a:latin typeface="Tahoma"/>
                <a:cs typeface="Tahoma"/>
              </a:rPr>
              <a:t>t</a:t>
            </a:r>
            <a:r>
              <a:rPr sz="1200" b="1" spc="-35" dirty="0">
                <a:latin typeface="Tahoma"/>
                <a:cs typeface="Tahoma"/>
              </a:rPr>
              <a:t>iati</a:t>
            </a:r>
            <a:r>
              <a:rPr sz="1200" b="1" spc="-60" dirty="0">
                <a:latin typeface="Tahoma"/>
                <a:cs typeface="Tahoma"/>
              </a:rPr>
              <a:t>o</a:t>
            </a:r>
            <a:r>
              <a:rPr sz="1200" b="1" spc="-50" dirty="0">
                <a:latin typeface="Tahoma"/>
                <a:cs typeface="Tahoma"/>
              </a:rPr>
              <a:t>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20" dirty="0">
                <a:latin typeface="Tahoma"/>
                <a:cs typeface="Tahoma"/>
              </a:rPr>
              <a:t>o</a:t>
            </a:r>
            <a:r>
              <a:rPr sz="1200" b="1" spc="-125" dirty="0">
                <a:latin typeface="Tahoma"/>
                <a:cs typeface="Tahoma"/>
              </a:rPr>
              <a:t>f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75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27000">
              <a:lnSpc>
                <a:spcPts val="1380"/>
              </a:lnSpc>
            </a:pPr>
            <a:r>
              <a:rPr sz="1200" b="1" spc="-15" dirty="0">
                <a:latin typeface="Tahoma"/>
                <a:cs typeface="Tahoma"/>
              </a:rPr>
              <a:t>memory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operation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and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completion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6713" y="4256341"/>
            <a:ext cx="2846070" cy="1967864"/>
            <a:chOff x="4946713" y="4256341"/>
            <a:chExt cx="2846070" cy="1967864"/>
          </a:xfrm>
        </p:grpSpPr>
        <p:sp>
          <p:nvSpPr>
            <p:cNvPr id="18" name="object 18"/>
            <p:cNvSpPr/>
            <p:nvPr/>
          </p:nvSpPr>
          <p:spPr>
            <a:xfrm>
              <a:off x="4951476" y="4261103"/>
              <a:ext cx="2836545" cy="1958339"/>
            </a:xfrm>
            <a:custGeom>
              <a:avLst/>
              <a:gdLst/>
              <a:ahLst/>
              <a:cxnLst/>
              <a:rect l="l" t="t" r="r" b="b"/>
              <a:pathLst>
                <a:path w="2836545" h="1958339">
                  <a:moveTo>
                    <a:pt x="2630551" y="0"/>
                  </a:moveTo>
                  <a:lnTo>
                    <a:pt x="205612" y="0"/>
                  </a:lnTo>
                  <a:lnTo>
                    <a:pt x="158473" y="5431"/>
                  </a:lnTo>
                  <a:lnTo>
                    <a:pt x="115197" y="20902"/>
                  </a:lnTo>
                  <a:lnTo>
                    <a:pt x="77020" y="45176"/>
                  </a:lnTo>
                  <a:lnTo>
                    <a:pt x="45176" y="77020"/>
                  </a:lnTo>
                  <a:lnTo>
                    <a:pt x="20902" y="115197"/>
                  </a:lnTo>
                  <a:lnTo>
                    <a:pt x="5431" y="158473"/>
                  </a:lnTo>
                  <a:lnTo>
                    <a:pt x="0" y="205613"/>
                  </a:lnTo>
                  <a:lnTo>
                    <a:pt x="0" y="1752714"/>
                  </a:lnTo>
                  <a:lnTo>
                    <a:pt x="5431" y="1799862"/>
                  </a:lnTo>
                  <a:lnTo>
                    <a:pt x="20902" y="1843143"/>
                  </a:lnTo>
                  <a:lnTo>
                    <a:pt x="45176" y="1881322"/>
                  </a:lnTo>
                  <a:lnTo>
                    <a:pt x="77020" y="1913166"/>
                  </a:lnTo>
                  <a:lnTo>
                    <a:pt x="115197" y="1937439"/>
                  </a:lnTo>
                  <a:lnTo>
                    <a:pt x="158473" y="1952909"/>
                  </a:lnTo>
                  <a:lnTo>
                    <a:pt x="205612" y="1958340"/>
                  </a:lnTo>
                  <a:lnTo>
                    <a:pt x="2630551" y="1958340"/>
                  </a:lnTo>
                  <a:lnTo>
                    <a:pt x="2677690" y="1952909"/>
                  </a:lnTo>
                  <a:lnTo>
                    <a:pt x="2720966" y="1937439"/>
                  </a:lnTo>
                  <a:lnTo>
                    <a:pt x="2759143" y="1913166"/>
                  </a:lnTo>
                  <a:lnTo>
                    <a:pt x="2790987" y="1881322"/>
                  </a:lnTo>
                  <a:lnTo>
                    <a:pt x="2815261" y="1843143"/>
                  </a:lnTo>
                  <a:lnTo>
                    <a:pt x="2830732" y="1799862"/>
                  </a:lnTo>
                  <a:lnTo>
                    <a:pt x="2836164" y="1752714"/>
                  </a:lnTo>
                  <a:lnTo>
                    <a:pt x="2836164" y="205613"/>
                  </a:lnTo>
                  <a:lnTo>
                    <a:pt x="2830732" y="158473"/>
                  </a:lnTo>
                  <a:lnTo>
                    <a:pt x="2815261" y="115197"/>
                  </a:lnTo>
                  <a:lnTo>
                    <a:pt x="2790987" y="77020"/>
                  </a:lnTo>
                  <a:lnTo>
                    <a:pt x="2759143" y="45176"/>
                  </a:lnTo>
                  <a:lnTo>
                    <a:pt x="2720966" y="20902"/>
                  </a:lnTo>
                  <a:lnTo>
                    <a:pt x="2677690" y="5431"/>
                  </a:lnTo>
                  <a:lnTo>
                    <a:pt x="263055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1476" y="4261103"/>
              <a:ext cx="2836545" cy="1958339"/>
            </a:xfrm>
            <a:custGeom>
              <a:avLst/>
              <a:gdLst/>
              <a:ahLst/>
              <a:cxnLst/>
              <a:rect l="l" t="t" r="r" b="b"/>
              <a:pathLst>
                <a:path w="2836545" h="1958339">
                  <a:moveTo>
                    <a:pt x="0" y="205613"/>
                  </a:moveTo>
                  <a:lnTo>
                    <a:pt x="5431" y="158473"/>
                  </a:lnTo>
                  <a:lnTo>
                    <a:pt x="20902" y="115197"/>
                  </a:lnTo>
                  <a:lnTo>
                    <a:pt x="45176" y="77020"/>
                  </a:lnTo>
                  <a:lnTo>
                    <a:pt x="77020" y="45176"/>
                  </a:lnTo>
                  <a:lnTo>
                    <a:pt x="115197" y="20902"/>
                  </a:lnTo>
                  <a:lnTo>
                    <a:pt x="158473" y="5431"/>
                  </a:lnTo>
                  <a:lnTo>
                    <a:pt x="205612" y="0"/>
                  </a:lnTo>
                  <a:lnTo>
                    <a:pt x="2630551" y="0"/>
                  </a:lnTo>
                  <a:lnTo>
                    <a:pt x="2677690" y="5431"/>
                  </a:lnTo>
                  <a:lnTo>
                    <a:pt x="2720966" y="20902"/>
                  </a:lnTo>
                  <a:lnTo>
                    <a:pt x="2759143" y="45176"/>
                  </a:lnTo>
                  <a:lnTo>
                    <a:pt x="2790987" y="77020"/>
                  </a:lnTo>
                  <a:lnTo>
                    <a:pt x="2815261" y="115197"/>
                  </a:lnTo>
                  <a:lnTo>
                    <a:pt x="2830732" y="158473"/>
                  </a:lnTo>
                  <a:lnTo>
                    <a:pt x="2836164" y="205613"/>
                  </a:lnTo>
                  <a:lnTo>
                    <a:pt x="2836164" y="1752714"/>
                  </a:lnTo>
                  <a:lnTo>
                    <a:pt x="2830732" y="1799862"/>
                  </a:lnTo>
                  <a:lnTo>
                    <a:pt x="2815261" y="1843143"/>
                  </a:lnTo>
                  <a:lnTo>
                    <a:pt x="2790987" y="1881322"/>
                  </a:lnTo>
                  <a:lnTo>
                    <a:pt x="2759143" y="1913166"/>
                  </a:lnTo>
                  <a:lnTo>
                    <a:pt x="2720966" y="1937439"/>
                  </a:lnTo>
                  <a:lnTo>
                    <a:pt x="2677690" y="1952909"/>
                  </a:lnTo>
                  <a:lnTo>
                    <a:pt x="2630551" y="1958340"/>
                  </a:lnTo>
                  <a:lnTo>
                    <a:pt x="205612" y="1958340"/>
                  </a:lnTo>
                  <a:lnTo>
                    <a:pt x="158473" y="1952909"/>
                  </a:lnTo>
                  <a:lnTo>
                    <a:pt x="115197" y="1937439"/>
                  </a:lnTo>
                  <a:lnTo>
                    <a:pt x="77020" y="1913166"/>
                  </a:lnTo>
                  <a:lnTo>
                    <a:pt x="45176" y="1881322"/>
                  </a:lnTo>
                  <a:lnTo>
                    <a:pt x="20902" y="1843143"/>
                  </a:lnTo>
                  <a:lnTo>
                    <a:pt x="5431" y="1799862"/>
                  </a:lnTo>
                  <a:lnTo>
                    <a:pt x="0" y="1752714"/>
                  </a:lnTo>
                  <a:lnTo>
                    <a:pt x="0" y="205613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53329" y="4269228"/>
            <a:ext cx="2496185" cy="1622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1" spc="-10" dirty="0">
                <a:solidFill>
                  <a:srgbClr val="00AF50"/>
                </a:solidFill>
                <a:latin typeface="Tahoma"/>
                <a:cs typeface="Tahoma"/>
              </a:rPr>
              <a:t>Memory</a:t>
            </a:r>
            <a:r>
              <a:rPr sz="1400" b="1" spc="-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00AF50"/>
                </a:solidFill>
                <a:latin typeface="Tahoma"/>
                <a:cs typeface="Tahoma"/>
              </a:rPr>
              <a:t>cycle</a:t>
            </a:r>
            <a:r>
              <a:rPr sz="1400" b="1" spc="-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00AF50"/>
                </a:solidFill>
                <a:latin typeface="Tahoma"/>
                <a:cs typeface="Tahoma"/>
              </a:rPr>
              <a:t>time</a:t>
            </a:r>
            <a:endParaRPr sz="1400">
              <a:latin typeface="Tahoma"/>
              <a:cs typeface="Tahoma"/>
            </a:endParaRPr>
          </a:p>
          <a:p>
            <a:pPr marL="127000" marR="5080" indent="-114300">
              <a:lnSpc>
                <a:spcPct val="92100"/>
              </a:lnSpc>
              <a:spcBef>
                <a:spcPts val="600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35" dirty="0">
                <a:latin typeface="Tahoma"/>
                <a:cs typeface="Tahoma"/>
              </a:rPr>
              <a:t>Access </a:t>
            </a:r>
            <a:r>
              <a:rPr sz="1200" b="1" spc="-45" dirty="0">
                <a:latin typeface="Tahoma"/>
                <a:cs typeface="Tahoma"/>
              </a:rPr>
              <a:t>time </a:t>
            </a:r>
            <a:r>
              <a:rPr sz="1200" b="1" spc="-50" dirty="0">
                <a:latin typeface="Tahoma"/>
                <a:cs typeface="Tahoma"/>
              </a:rPr>
              <a:t>plus </a:t>
            </a:r>
            <a:r>
              <a:rPr sz="1200" b="1" spc="5" dirty="0">
                <a:latin typeface="Tahoma"/>
                <a:cs typeface="Tahoma"/>
              </a:rPr>
              <a:t>any </a:t>
            </a:r>
            <a:r>
              <a:rPr sz="1200" b="1" spc="-25" dirty="0">
                <a:latin typeface="Tahoma"/>
                <a:cs typeface="Tahoma"/>
              </a:rPr>
              <a:t>additional </a:t>
            </a:r>
            <a:r>
              <a:rPr sz="1200" b="1" spc="-34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time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required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before </a:t>
            </a:r>
            <a:r>
              <a:rPr sz="1200" b="1" spc="15" dirty="0">
                <a:latin typeface="Tahoma"/>
                <a:cs typeface="Tahoma"/>
              </a:rPr>
              <a:t>second 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access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50" dirty="0">
                <a:latin typeface="Tahoma"/>
                <a:cs typeface="Tahoma"/>
              </a:rPr>
              <a:t>can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commence</a:t>
            </a:r>
            <a:endParaRPr sz="1200">
              <a:latin typeface="Tahoma"/>
              <a:cs typeface="Tahoma"/>
            </a:endParaRPr>
          </a:p>
          <a:p>
            <a:pPr marL="127000" indent="-114300">
              <a:lnSpc>
                <a:spcPts val="1380"/>
              </a:lnSpc>
              <a:spcBef>
                <a:spcPts val="105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-70" dirty="0">
                <a:latin typeface="Tahoma"/>
                <a:cs typeface="Tahoma"/>
              </a:rPr>
              <a:t>Time</a:t>
            </a:r>
            <a:r>
              <a:rPr sz="1200" b="1" spc="-20" dirty="0">
                <a:latin typeface="Tahoma"/>
                <a:cs typeface="Tahoma"/>
              </a:rPr>
              <a:t> betwee</a:t>
            </a:r>
            <a:r>
              <a:rPr sz="1200" b="1" spc="-15" dirty="0">
                <a:latin typeface="Tahoma"/>
                <a:cs typeface="Tahoma"/>
              </a:rPr>
              <a:t>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initiation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o</a:t>
            </a:r>
            <a:r>
              <a:rPr sz="1200" b="1" spc="-40" dirty="0">
                <a:latin typeface="Tahoma"/>
                <a:cs typeface="Tahoma"/>
              </a:rPr>
              <a:t>f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two</a:t>
            </a:r>
            <a:endParaRPr sz="1200">
              <a:latin typeface="Tahoma"/>
              <a:cs typeface="Tahoma"/>
            </a:endParaRPr>
          </a:p>
          <a:p>
            <a:pPr marL="127000">
              <a:lnSpc>
                <a:spcPts val="1380"/>
              </a:lnSpc>
            </a:pPr>
            <a:r>
              <a:rPr sz="1200" b="1" spc="-10" dirty="0">
                <a:latin typeface="Tahoma"/>
                <a:cs typeface="Tahoma"/>
              </a:rPr>
              <a:t>successive</a:t>
            </a:r>
            <a:r>
              <a:rPr sz="1200" b="1" spc="-20" dirty="0">
                <a:latin typeface="Tahoma"/>
                <a:cs typeface="Tahoma"/>
              </a:rPr>
              <a:t> memory </a:t>
            </a:r>
            <a:r>
              <a:rPr sz="1200" b="1" spc="-35" dirty="0">
                <a:latin typeface="Tahoma"/>
                <a:cs typeface="Tahoma"/>
              </a:rPr>
              <a:t>operations</a:t>
            </a:r>
            <a:endParaRPr sz="1200">
              <a:latin typeface="Tahoma"/>
              <a:cs typeface="Tahoma"/>
            </a:endParaRPr>
          </a:p>
          <a:p>
            <a:pPr marL="127000" marR="183515" indent="-114300">
              <a:lnSpc>
                <a:spcPts val="1320"/>
              </a:lnSpc>
              <a:spcBef>
                <a:spcPts val="254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-65" dirty="0">
                <a:latin typeface="Tahoma"/>
                <a:cs typeface="Tahoma"/>
              </a:rPr>
              <a:t>Slightly</a:t>
            </a:r>
            <a:r>
              <a:rPr sz="1200" b="1" spc="-20" dirty="0">
                <a:latin typeface="Tahoma"/>
                <a:cs typeface="Tahoma"/>
              </a:rPr>
              <a:t> more </a:t>
            </a:r>
            <a:r>
              <a:rPr sz="1200" b="1" spc="-45" dirty="0">
                <a:latin typeface="Tahoma"/>
                <a:cs typeface="Tahoma"/>
              </a:rPr>
              <a:t>than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the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Access  </a:t>
            </a:r>
            <a:r>
              <a:rPr sz="1200" b="1" spc="-45" dirty="0">
                <a:latin typeface="Tahoma"/>
                <a:cs typeface="Tahoma"/>
              </a:rPr>
              <a:t>time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31645" y="4350829"/>
            <a:ext cx="2335530" cy="1814195"/>
            <a:chOff x="7831645" y="4350829"/>
            <a:chExt cx="2335530" cy="1814195"/>
          </a:xfrm>
        </p:grpSpPr>
        <p:sp>
          <p:nvSpPr>
            <p:cNvPr id="22" name="object 22"/>
            <p:cNvSpPr/>
            <p:nvPr/>
          </p:nvSpPr>
          <p:spPr>
            <a:xfrm>
              <a:off x="7836407" y="4355591"/>
              <a:ext cx="2326005" cy="1804670"/>
            </a:xfrm>
            <a:custGeom>
              <a:avLst/>
              <a:gdLst/>
              <a:ahLst/>
              <a:cxnLst/>
              <a:rect l="l" t="t" r="r" b="b"/>
              <a:pathLst>
                <a:path w="2326004" h="1804670">
                  <a:moveTo>
                    <a:pt x="2136140" y="0"/>
                  </a:moveTo>
                  <a:lnTo>
                    <a:pt x="189484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9" y="55498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3"/>
                  </a:lnTo>
                  <a:lnTo>
                    <a:pt x="0" y="1614957"/>
                  </a:lnTo>
                  <a:lnTo>
                    <a:pt x="6768" y="1665323"/>
                  </a:lnTo>
                  <a:lnTo>
                    <a:pt x="25870" y="1710580"/>
                  </a:lnTo>
                  <a:lnTo>
                    <a:pt x="55499" y="1748924"/>
                  </a:lnTo>
                  <a:lnTo>
                    <a:pt x="93848" y="1778549"/>
                  </a:lnTo>
                  <a:lnTo>
                    <a:pt x="139112" y="1797648"/>
                  </a:lnTo>
                  <a:lnTo>
                    <a:pt x="189484" y="1804415"/>
                  </a:lnTo>
                  <a:lnTo>
                    <a:pt x="2136140" y="1804415"/>
                  </a:lnTo>
                  <a:lnTo>
                    <a:pt x="2186511" y="1797648"/>
                  </a:lnTo>
                  <a:lnTo>
                    <a:pt x="2231775" y="1778549"/>
                  </a:lnTo>
                  <a:lnTo>
                    <a:pt x="2270125" y="1748924"/>
                  </a:lnTo>
                  <a:lnTo>
                    <a:pt x="2299753" y="1710580"/>
                  </a:lnTo>
                  <a:lnTo>
                    <a:pt x="2318855" y="1665323"/>
                  </a:lnTo>
                  <a:lnTo>
                    <a:pt x="2325624" y="1614957"/>
                  </a:lnTo>
                  <a:lnTo>
                    <a:pt x="2325624" y="189483"/>
                  </a:lnTo>
                  <a:lnTo>
                    <a:pt x="2318855" y="139112"/>
                  </a:lnTo>
                  <a:lnTo>
                    <a:pt x="2299753" y="93848"/>
                  </a:lnTo>
                  <a:lnTo>
                    <a:pt x="2270125" y="55498"/>
                  </a:lnTo>
                  <a:lnTo>
                    <a:pt x="2231775" y="25870"/>
                  </a:lnTo>
                  <a:lnTo>
                    <a:pt x="2186511" y="6768"/>
                  </a:lnTo>
                  <a:lnTo>
                    <a:pt x="21361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36407" y="4355591"/>
              <a:ext cx="2326005" cy="1804670"/>
            </a:xfrm>
            <a:custGeom>
              <a:avLst/>
              <a:gdLst/>
              <a:ahLst/>
              <a:cxnLst/>
              <a:rect l="l" t="t" r="r" b="b"/>
              <a:pathLst>
                <a:path w="2326004" h="1804670">
                  <a:moveTo>
                    <a:pt x="0" y="189483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8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4" y="0"/>
                  </a:lnTo>
                  <a:lnTo>
                    <a:pt x="2136140" y="0"/>
                  </a:lnTo>
                  <a:lnTo>
                    <a:pt x="2186511" y="6768"/>
                  </a:lnTo>
                  <a:lnTo>
                    <a:pt x="2231775" y="25870"/>
                  </a:lnTo>
                  <a:lnTo>
                    <a:pt x="2270125" y="55498"/>
                  </a:lnTo>
                  <a:lnTo>
                    <a:pt x="2299753" y="93848"/>
                  </a:lnTo>
                  <a:lnTo>
                    <a:pt x="2318855" y="139112"/>
                  </a:lnTo>
                  <a:lnTo>
                    <a:pt x="2325624" y="189483"/>
                  </a:lnTo>
                  <a:lnTo>
                    <a:pt x="2325624" y="1614957"/>
                  </a:lnTo>
                  <a:lnTo>
                    <a:pt x="2318855" y="1665323"/>
                  </a:lnTo>
                  <a:lnTo>
                    <a:pt x="2299753" y="1710580"/>
                  </a:lnTo>
                  <a:lnTo>
                    <a:pt x="2270125" y="1748924"/>
                  </a:lnTo>
                  <a:lnTo>
                    <a:pt x="2231775" y="1778549"/>
                  </a:lnTo>
                  <a:lnTo>
                    <a:pt x="2186511" y="1797648"/>
                  </a:lnTo>
                  <a:lnTo>
                    <a:pt x="2136140" y="1804415"/>
                  </a:lnTo>
                  <a:lnTo>
                    <a:pt x="189484" y="1804415"/>
                  </a:lnTo>
                  <a:lnTo>
                    <a:pt x="139112" y="1797648"/>
                  </a:lnTo>
                  <a:lnTo>
                    <a:pt x="93848" y="1778549"/>
                  </a:lnTo>
                  <a:lnTo>
                    <a:pt x="55499" y="1748924"/>
                  </a:lnTo>
                  <a:lnTo>
                    <a:pt x="25870" y="1710580"/>
                  </a:lnTo>
                  <a:lnTo>
                    <a:pt x="6768" y="1665323"/>
                  </a:lnTo>
                  <a:lnTo>
                    <a:pt x="0" y="1614957"/>
                  </a:lnTo>
                  <a:lnTo>
                    <a:pt x="0" y="189483"/>
                  </a:lnTo>
                  <a:close/>
                </a:path>
              </a:pathLst>
            </a:custGeom>
            <a:ln w="9524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26069" y="4293996"/>
            <a:ext cx="2134235" cy="15627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b="1" spc="-120" dirty="0">
                <a:solidFill>
                  <a:srgbClr val="00AF50"/>
                </a:solidFill>
                <a:latin typeface="Tahoma"/>
                <a:cs typeface="Tahoma"/>
              </a:rPr>
              <a:t>Transfer</a:t>
            </a:r>
            <a:r>
              <a:rPr sz="1800" b="1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00AF50"/>
                </a:solidFill>
                <a:latin typeface="Tahoma"/>
                <a:cs typeface="Tahoma"/>
              </a:rPr>
              <a:t>rate</a:t>
            </a:r>
            <a:endParaRPr sz="1800">
              <a:latin typeface="Tahoma"/>
              <a:cs typeface="Tahoma"/>
            </a:endParaRPr>
          </a:p>
          <a:p>
            <a:pPr marL="127000" marR="5080" indent="-114300" algn="just">
              <a:lnSpc>
                <a:spcPct val="92100"/>
              </a:lnSpc>
              <a:spcBef>
                <a:spcPts val="770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-75" dirty="0">
                <a:latin typeface="Tahoma"/>
                <a:cs typeface="Tahoma"/>
              </a:rPr>
              <a:t>The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rate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a</a:t>
            </a:r>
            <a:r>
              <a:rPr sz="1200" b="1" spc="-30" dirty="0">
                <a:latin typeface="Tahoma"/>
                <a:cs typeface="Tahoma"/>
              </a:rPr>
              <a:t>t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which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5" dirty="0">
                <a:latin typeface="Tahoma"/>
                <a:cs typeface="Tahoma"/>
              </a:rPr>
              <a:t>dat</a:t>
            </a:r>
            <a:r>
              <a:rPr sz="1200" b="1" spc="10" dirty="0">
                <a:latin typeface="Tahoma"/>
                <a:cs typeface="Tahoma"/>
              </a:rPr>
              <a:t>a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can  </a:t>
            </a:r>
            <a:r>
              <a:rPr sz="1200" b="1" spc="40" dirty="0">
                <a:latin typeface="Tahoma"/>
                <a:cs typeface="Tahoma"/>
              </a:rPr>
              <a:t>be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transferred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into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o</a:t>
            </a:r>
            <a:r>
              <a:rPr sz="1200" b="1" spc="-45" dirty="0">
                <a:latin typeface="Tahoma"/>
                <a:cs typeface="Tahoma"/>
              </a:rPr>
              <a:t>r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ou</a:t>
            </a:r>
            <a:r>
              <a:rPr sz="1200" b="1" spc="-40" dirty="0">
                <a:latin typeface="Tahoma"/>
                <a:cs typeface="Tahoma"/>
              </a:rPr>
              <a:t>t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of  </a:t>
            </a:r>
            <a:r>
              <a:rPr sz="1200" b="1" spc="70" dirty="0">
                <a:latin typeface="Tahoma"/>
                <a:cs typeface="Tahoma"/>
              </a:rPr>
              <a:t>a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memory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unit</a:t>
            </a:r>
            <a:endParaRPr sz="1200">
              <a:latin typeface="Tahoma"/>
              <a:cs typeface="Tahoma"/>
            </a:endParaRPr>
          </a:p>
          <a:p>
            <a:pPr marL="127000" marR="453390" indent="-114300">
              <a:lnSpc>
                <a:spcPct val="92100"/>
              </a:lnSpc>
              <a:spcBef>
                <a:spcPts val="225"/>
              </a:spcBef>
              <a:buFont typeface="Verdana"/>
              <a:buChar char="•"/>
              <a:tabLst>
                <a:tab pos="127000" algn="l"/>
              </a:tabLst>
            </a:pPr>
            <a:r>
              <a:rPr sz="1200" b="1" spc="-80" dirty="0">
                <a:latin typeface="Tahoma"/>
                <a:cs typeface="Tahoma"/>
              </a:rPr>
              <a:t>For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rando</a:t>
            </a:r>
            <a:r>
              <a:rPr sz="1200" b="1" spc="-25" dirty="0">
                <a:latin typeface="Tahoma"/>
                <a:cs typeface="Tahoma"/>
              </a:rPr>
              <a:t>m</a:t>
            </a:r>
            <a:r>
              <a:rPr sz="1200" b="1" spc="-15" dirty="0">
                <a:latin typeface="Tahoma"/>
                <a:cs typeface="Tahoma"/>
              </a:rPr>
              <a:t>-</a:t>
            </a:r>
            <a:r>
              <a:rPr sz="1200" b="1" spc="25" dirty="0">
                <a:latin typeface="Tahoma"/>
                <a:cs typeface="Tahoma"/>
              </a:rPr>
              <a:t>access  </a:t>
            </a:r>
            <a:r>
              <a:rPr sz="1200" b="1" spc="-15" dirty="0">
                <a:latin typeface="Tahoma"/>
                <a:cs typeface="Tahoma"/>
              </a:rPr>
              <a:t>memory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it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is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equal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to  </a:t>
            </a:r>
            <a:r>
              <a:rPr sz="1200" b="1" spc="-15" dirty="0">
                <a:latin typeface="Tahoma"/>
                <a:cs typeface="Tahoma"/>
              </a:rPr>
              <a:t>1/(cycle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time)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4528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latin typeface="Verdana"/>
                <a:cs typeface="Verdana"/>
              </a:rPr>
              <a:t>Physical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Characteristics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1036" y="2086102"/>
            <a:ext cx="7129780" cy="4648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99085" algn="l"/>
              </a:tabLst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500" spc="-2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olatile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ory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decays</a:t>
            </a:r>
            <a:r>
              <a:rPr sz="15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naturally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is</a:t>
            </a:r>
            <a:r>
              <a:rPr sz="1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lost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electrical power</a:t>
            </a:r>
            <a:r>
              <a:rPr sz="1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is switched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Nonvolatile</a:t>
            </a:r>
            <a:r>
              <a:rPr sz="1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13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Once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recorded,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 remains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deterioration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until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deliberately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changed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11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electrical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is needed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retain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spc="-114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10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Magnetic-surface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memories,</a:t>
            </a:r>
            <a:r>
              <a:rPr sz="1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ROM</a:t>
            </a:r>
            <a:endParaRPr sz="15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Semiconductor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volatile</a:t>
            </a:r>
            <a:r>
              <a:rPr sz="15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nonvolatile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99085" algn="l"/>
              </a:tabLst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Erasable</a:t>
            </a:r>
            <a:r>
              <a:rPr sz="1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altered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erased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99085" algn="l"/>
              </a:tabLst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Nonerasable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1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altered,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except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destroying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storage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200" spc="1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Semiconductor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5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 this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as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 read-only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(ROM)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updated_OOP_JAVA_module_3_ID-reviewed"/>
  <p:tag name="ISPRING_FIRST_PUBLISH" val="1"/>
  <p:tag name="ISPRING-SUITE_ISPRING_PLAYERS_CUSTOMIZATION_2" val="{&quot;universal&quot;:{&quot;skinSettings&quot;:{&quot;borderRadius&quot;:20,&quot;colors&quot;:{&quot;asideBackground&quot;:{&quot;color&quot;:&quot;#353535&quot;,&quot;opacity&quot;:1,&quot;type&quot;:&quot;SOLID&quot;},&quot;asideElementBackgroundActive&quot;:{&quot;color&quot;:&quot;#9F834B&quot;,&quot;opacity&quot;:1,&quot;type&quot;:&quot;SOLID&quot;},&quot;asideElementBackgroundHover&quot;:{&quot;color&quot;:&quot;#F4C567&quot;,&quot;opacity&quot;:1,&quot;type&quot;:&quot;SOLID&quot;},&quot;asideElementText&quot;:{&quot;color&quot;:&quot;#D8D8D8&quot;,&quot;opacity&quot;:1,&quot;type&quot;:&quot;SOLID&quot;},&quot;asideElementTextActive&quot;:{&quot;color&quot;:&quot;#F4F4F4&quot;,&quot;opacity&quot;:1,&quot;type&quot;:&quot;SOLID&quot;},&quot;asideElementTextHover&quot;:{&quot;color&quot;:&quot;#D8D8D8&quot;,&quot;opacity&quot;:1,&quot;type&quot;:&quot;SOLID&quot;},&quot;asideLogoBackground&quot;:{&quot;color&quot;:&quot;#353535&quot;,&quot;opacity&quot;:1,&quot;type&quot;:&quot;SOLID&quot;},&quot;pageBackground&quot;:{&quot;color&quot;:&quot;#DCDEE0&quot;,&quot;opacity&quot;:1,&quot;type&quot;:&quot;SOLID&quot;},&quot;playerBackground&quot;:{&quot;color&quot;:&quot;#FFFFFF&quot;,&quot;opacity&quot;:1,&quot;type&quot;:&quot;SOLID&quot;},&quot;playerText&quot;:{&quot;color&quot;:&quot;#000000&quot;,&quot;opacity&quot;:1,&quot;type&quot;:&quot;SOLID&quot;},&quot;primaryButtonBackground&quot;:{&quot;color&quot;:&quot;#F4C567&quot;,&quot;opacity&quot;:1,&quot;type&quot;:&quot;SOLID&quot;},&quot;primaryButtonBackgroundHover&quot;:{&quot;color&quot;:&quot;#000000&quot;,&quot;opacity&quot;:1,&quot;type&quot;:&quot;SOLID&quot;},&quot;primaryButtonBorder&quot;:{&quot;color&quot;:&quot;#FFFFFF&quot;,&quot;opacity&quot;:1,&quot;type&quot;:&quot;SOLID&quot;},&quot;primaryButtonBorderHover&quot;:{&quot;color&quot;:&quot;#FFFFFF&quot;,&quot;opacity&quot;:1,&quot;type&quot;:&quot;SOLID&quot;},&quot;primaryButtonText&quot;:{&quot;color&quot;:&quot;#000000&quot;,&quot;opacity&quot;:1,&quot;type&quot;:&quot;SOLID&quot;},&quot;primaryButtonTextHover&quot;:{&quot;color&quot;:&quot;#F4C567&quot;,&quot;opacity&quot;:1,&quot;type&quot;:&quot;SOLID&quot;},&quot;secondaryButtonBackground&quot;:{&quot;color&quot;:&quot;#F4C567&quot;,&quot;opacity&quot;:1,&quot;type&quot;:&quot;SOLID&quot;},&quot;secondaryButtonBackgroundHover&quot;:{&quot;color&quot;:&quot;#000000&quot;,&quot;opacity&quot;:1,&quot;type&quot;:&quot;SOLID&quot;},&quot;secondaryButtonBorder&quot;:{&quot;color&quot;:&quot;#FFFFFF&quot;,&quot;opacity&quot;:1,&quot;type&quot;:&quot;SOLID&quot;},&quot;secondaryButtonBorderHover&quot;:{&quot;color&quot;:&quot;#000000&quot;,&quot;opacity&quot;:1,&quot;type&quot;:&quot;SOLID&quot;},&quot;secondaryButtonText&quot;:{&quot;color&quot;:&quot;#000000&quot;,&quot;opacity&quot;:1,&quot;type&quot;:&quot;SOLID&quot;},&quot;secondaryButtonTextHover&quot;:{&quot;color&quot;:&quot;#F4C567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true,&quot;showNextButton&quot;:true,&quot;showOutline&quot;:false,&quot;showPlayPause&quot;:true,&quot;showPlaybackRateButton&quot;:true,&quot;showPrevButton&quot;:true,&quot;showRewind&quot;:true,&quot;showSlideNumbers&quot;:true,&quot;showSlideOnlyButton&quot;:true,&quot;showVolumeControl&quot;:true,&quot;visible&quot;:true},&quot;fontFamily&quot;:&quot;Arial&quot;,&quot;miniskinCustomizationEnabled&quot;:tru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false,&quot;courseTitleVisible&quot;:true,&quot;showLogo&quot;:false,&quot;visible&quot;:true}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144,&quot;width&quot;:16},&quot;playerModule&quot;:&quot;UniversalHtml&quot;,&quot;presentationContent&quot;:{&quot;metadata&quot;:{&quot;references&quot;:true,&quot;texts&quot;:[&quot;DT_COURSE_TITLE&quot;,&quot;DT_REFERENCE_URL&quot;,&quot;DT_REFERENCE_TITLE&quot;,&quot;DT_PRESENTER_BIO&quot;,&quot;DT_PRESENTER_EMAIL&quot;,&quot;DT_PRESENTER_WEBSITE&quot;,&quot;DT_PRESENTER_PHONE&quot;,&quot;DT_PRESENTER_TITLE&quot;,&quot;DT_PRESENTER_NAME&quot;,&quot;DT_SLIDE_NOTES_HTML&quot;,&quot;DT_SLIDE_NOTES_TEXT&quot;,&quot;DT_SLIDE_TITLE&quot;,&quot;DT_SLIDE_NOTES_TEXT&quot;,&quot;DT_SLIDE_TEXT&quot;,&quot;DT_HYPERLINK_TOOLTIP&quot;]},&quot;resources&quot;:{&quot;attachments&quot;:true,&quot;fonts&quot;:[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presenterPhotos&quot;:{&quot;enlargeToFit&quot;:false,&quot;height&quot;:105,&quot;jpegQuality&quot;:100,&quot;keepAspectRatio&quot;:true,&quot;width&quot;:94},&quot;slideThumbnails&quot;:{&quot;enlargeToFit&quot;:false,&quot;height&quot;:59,&quot;jpegQuality&quot;:100,&quot;keepAspectRatio&quot;:true,&quot;width&quot;:78}}}},&quot;ceipData&quot;:{&quot;enableMiniSkinCustomization&quot;:true,&quot;playerLayout&quot;:&quot;builtin.fullPlayer&quot;,&quot;playerLayoutFooter&quot;:&quot;playAndPause,acceleration,notes,replay,fullscreen,volumeControl,slideNumber,goToPrev,goToNext&quot;,&quot;playerLayoutHeader&quot;:&quot;resources,markerTools,presenterInfo,outline,title&quot;,&quot;playerLayoutHeaderButtonsPosition&quot;:&quot;right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20,&quot;playerThemeColorScheme&quot;:&quot;custom&quot;,&quot;playerThemeFont&quot;:&quot;Arial&quot;}}}"/>
  <p:tag name="ISPRING-SUITE_ISPRING_CURRENT_PLAYER_ID" val="universal"/>
  <p:tag name="ISPRING_PRESENTATION_COURSE_TITLE" val="updated_OOP_JAVA_module_3_ID-reviewed"/>
  <p:tag name="ISPRING_LMS_API_VERSION" val="SCORM 2004 (4th edition)"/>
  <p:tag name="ISPRING_ULTRA_SCORM_COURSE_ID" val="EC8DB6B2-6AEF-4492-8F89-D621FAD2E256"/>
  <p:tag name="ISPRING_CMI5_LAUNCH_METHOD" val="any window"/>
  <p:tag name="ISPRINGCLOUDFOLDERID" val="1"/>
  <p:tag name="ISPRINGONLINEFOLDERID" val="1"/>
  <p:tag name="ISPRING_OUTPUT_FOLDER" val="[[&quot;\u001F\uFFFD\uFFFD\uFFFD{DC750210-F06D-47A7-AF73-282E12EA7E23}&quot;,&quot;C:\\Users\\Miles\\OneDrive - FUTURENSE TECHNOLOGIES PRIVATE LIMITED\\Documents\\April 3 - 7\\PPTs\\OOP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SCORM_RATE_SLIDES" val="0"/>
  <p:tag name="ISPRING_SCORM_PASSING_SCORE" val="0.000000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972E5-C509-4B73-BE6F-12807FC490A7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2DBCC4B-8E1E-4A18-A44D-F8FDFCDADF0A}: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95A03C6-688C-4D0E-9D4F-85DF48298F21}:45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F44B66-AAE4-4191-A702-D66C71859C00}:46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B24B4FE-6FD4-4358-B82B-E615A28F4D79}:4596"/>
</p:tagLst>
</file>

<file path=ppt/theme/theme1.xml><?xml version="1.0" encoding="utf-8"?>
<a:theme xmlns:a="http://schemas.openxmlformats.org/drawingml/2006/main" name="Office Theme">
  <a:themeElements>
    <a:clrScheme name="Godfather of Talent | Futurense">
      <a:dk1>
        <a:srgbClr val="000000"/>
      </a:dk1>
      <a:lt1>
        <a:srgbClr val="FFFFFF"/>
      </a:lt1>
      <a:dk2>
        <a:srgbClr val="1F1B24"/>
      </a:dk2>
      <a:lt2>
        <a:srgbClr val="E7E6E6"/>
      </a:lt2>
      <a:accent1>
        <a:srgbClr val="F5A725"/>
      </a:accent1>
      <a:accent2>
        <a:srgbClr val="ED7A00"/>
      </a:accent2>
      <a:accent3>
        <a:srgbClr val="A5A5A5"/>
      </a:accent3>
      <a:accent4>
        <a:srgbClr val="6A5DFE"/>
      </a:accent4>
      <a:accent5>
        <a:srgbClr val="E223D5"/>
      </a:accent5>
      <a:accent6>
        <a:srgbClr val="70AD47"/>
      </a:accent6>
      <a:hlink>
        <a:srgbClr val="0563C1"/>
      </a:hlink>
      <a:folHlink>
        <a:srgbClr val="981D1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C1B890511254D865826FEFDF7970E" ma:contentTypeVersion="7" ma:contentTypeDescription="Create a new document." ma:contentTypeScope="" ma:versionID="34059d4175d8b1a21b3899fc228eeed5">
  <xsd:schema xmlns:xsd="http://www.w3.org/2001/XMLSchema" xmlns:xs="http://www.w3.org/2001/XMLSchema" xmlns:p="http://schemas.microsoft.com/office/2006/metadata/properties" xmlns:ns2="9eda679c-5b4d-46fc-8b6f-417acde0ac58" targetNamespace="http://schemas.microsoft.com/office/2006/metadata/properties" ma:root="true" ma:fieldsID="93e62b884903fe6e3df20a06205271b1" ns2:_="">
    <xsd:import namespace="9eda679c-5b4d-46fc-8b6f-417acde0a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a679c-5b4d-46fc-8b6f-417acde0a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967dff1-80c2-47c4-a5c3-31ef26c727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da679c-5b4d-46fc-8b6f-417acde0ac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C36FA10-50DF-45F9-877B-AFA29459D7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CFCEE1-4C4A-4D87-B8F8-C4BE02F2C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a679c-5b4d-46fc-8b6f-417acde0a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076D13-3D3C-431F-B67A-2315786B581B}">
  <ds:schemaRefs>
    <ds:schemaRef ds:uri="http://schemas.microsoft.com/office/2006/metadata/properties"/>
    <ds:schemaRef ds:uri="http://schemas.microsoft.com/office/infopath/2007/PartnerControls"/>
    <ds:schemaRef ds:uri="9eda679c-5b4d-46fc-8b6f-417acde0ac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2692</Words>
  <Application>Microsoft Office PowerPoint</Application>
  <PresentationFormat>Custom</PresentationFormat>
  <Paragraphs>682</Paragraphs>
  <Slides>66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    Module 5: Memory Organization  </vt:lpstr>
      <vt:lpstr>Introduction</vt:lpstr>
      <vt:lpstr>Slide 4</vt:lpstr>
      <vt:lpstr>Characteristics of Memory System</vt:lpstr>
      <vt:lpstr>Slide 6</vt:lpstr>
      <vt:lpstr>Access Methods</vt:lpstr>
      <vt:lpstr>Performance</vt:lpstr>
      <vt:lpstr>Physical Characteristics</vt:lpstr>
      <vt:lpstr>Memory Hierarchy</vt:lpstr>
      <vt:lpstr>Memory Classification</vt:lpstr>
      <vt:lpstr>Semiconductor Memory</vt:lpstr>
      <vt:lpstr>Random Access Memory (RAM)</vt:lpstr>
      <vt:lpstr>▶ According to semiconductor technology, there are two types of RAM.</vt:lpstr>
      <vt:lpstr>Static RAM (Bipolar)</vt:lpstr>
      <vt:lpstr>Static RAM (MOS)</vt:lpstr>
      <vt:lpstr>Dynamic RAM (DRAM)</vt:lpstr>
      <vt:lpstr>Types of DRAM</vt:lpstr>
      <vt:lpstr>Comparison</vt:lpstr>
      <vt:lpstr>Read Only Memory (ROM)</vt:lpstr>
      <vt:lpstr>Types of ROM</vt:lpstr>
      <vt:lpstr>Slide 22</vt:lpstr>
      <vt:lpstr>Slide 23</vt:lpstr>
      <vt:lpstr>Slide 24</vt:lpstr>
      <vt:lpstr>Comparison</vt:lpstr>
      <vt:lpstr>Magnetic Disk</vt:lpstr>
      <vt:lpstr>Floppy Disk</vt:lpstr>
      <vt:lpstr>Hard Disk</vt:lpstr>
      <vt:lpstr>Slide 29</vt:lpstr>
      <vt:lpstr>Slide 30</vt:lpstr>
      <vt:lpstr>Disk Performance Parameters</vt:lpstr>
      <vt:lpstr>▶ Rotational delay (latency)</vt:lpstr>
      <vt:lpstr>Read/Write Mechanism</vt:lpstr>
      <vt:lpstr>Magnetic Tape</vt:lpstr>
      <vt:lpstr>Slide 35</vt:lpstr>
      <vt:lpstr>Slide 36</vt:lpstr>
      <vt:lpstr>Cache Memory Introduction</vt:lpstr>
      <vt:lpstr>Cache Memory</vt:lpstr>
      <vt:lpstr>  Main  memory</vt:lpstr>
      <vt:lpstr>Slide 40</vt:lpstr>
      <vt:lpstr>Levels of Cache</vt:lpstr>
      <vt:lpstr>Slide 42</vt:lpstr>
      <vt:lpstr>Slide 43</vt:lpstr>
      <vt:lpstr>Operations</vt:lpstr>
      <vt:lpstr>Cache Hit</vt:lpstr>
      <vt:lpstr>Cache Miss</vt:lpstr>
      <vt:lpstr>Cache Mapping Functions</vt:lpstr>
      <vt:lpstr>Direct Mapping</vt:lpstr>
      <vt:lpstr>Associative Mapping</vt:lpstr>
      <vt:lpstr>Set-Associative Mapping</vt:lpstr>
      <vt:lpstr>Page Replacement Algorithms</vt:lpstr>
      <vt:lpstr>Write Policy</vt:lpstr>
      <vt:lpstr>Write through</vt:lpstr>
      <vt:lpstr>Write back</vt:lpstr>
      <vt:lpstr>Replacement Policy</vt:lpstr>
      <vt:lpstr>Slide 56</vt:lpstr>
      <vt:lpstr>Memory Management</vt:lpstr>
      <vt:lpstr>▶ Generally there are two types partitioning available for memory.</vt:lpstr>
      <vt:lpstr>Slide 59</vt:lpstr>
      <vt:lpstr>Slide 60</vt:lpstr>
      <vt:lpstr>Slide 61</vt:lpstr>
      <vt:lpstr>Slide 62</vt:lpstr>
      <vt:lpstr>Slide 63</vt:lpstr>
      <vt:lpstr>Did You Know?</vt:lpstr>
      <vt:lpstr>Summary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updated_OOP_JAVA_module_3_ID-reviewed</dc:title>
  <dc:creator>atharva kantak</dc:creator>
  <cp:lastModifiedBy>vijayanand</cp:lastModifiedBy>
  <cp:revision>274</cp:revision>
  <dcterms:created xsi:type="dcterms:W3CDTF">2022-06-18T13:20:00Z</dcterms:created>
  <dcterms:modified xsi:type="dcterms:W3CDTF">2023-05-28T16:33:22Z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B8CDD5A95ED7477595AD0C651D276AA5</vt:lpwstr>
  </property>
  <property fmtid="{D5CDD505-2E9C-101B-9397-08002B2CF9AE}" pid="3" name="KSOProductBuildVer">
    <vt:lpwstr>1033-11.2.0.11498</vt:lpwstr>
  </property>
  <property fmtid="{D5CDD505-2E9C-101B-9397-08002B2CF9AE}" pid="4" name="ContentTypeId">
    <vt:lpwstr>0x01010032BC1B890511254D865826FEFDF7970E</vt:lpwstr>
  </property>
</Properties>
</file>