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8"/>
  </p:notesMasterIdLst>
  <p:sldIdLst>
    <p:sldId id="4945" r:id="rId5"/>
    <p:sldId id="4946" r:id="rId6"/>
    <p:sldId id="4663" r:id="rId7"/>
    <p:sldId id="4858" r:id="rId8"/>
    <p:sldId id="4859" r:id="rId9"/>
    <p:sldId id="4860" r:id="rId10"/>
    <p:sldId id="4862" r:id="rId11"/>
    <p:sldId id="4863" r:id="rId12"/>
    <p:sldId id="4864" r:id="rId13"/>
    <p:sldId id="4865" r:id="rId14"/>
    <p:sldId id="4866" r:id="rId15"/>
    <p:sldId id="4867" r:id="rId16"/>
    <p:sldId id="4868" r:id="rId17"/>
    <p:sldId id="4869" r:id="rId18"/>
    <p:sldId id="4870" r:id="rId19"/>
    <p:sldId id="4871" r:id="rId20"/>
    <p:sldId id="4872" r:id="rId21"/>
    <p:sldId id="4873" r:id="rId22"/>
    <p:sldId id="4874" r:id="rId23"/>
    <p:sldId id="4875" r:id="rId24"/>
    <p:sldId id="4876" r:id="rId25"/>
    <p:sldId id="4877" r:id="rId26"/>
    <p:sldId id="4878" r:id="rId27"/>
    <p:sldId id="4879" r:id="rId28"/>
    <p:sldId id="4880" r:id="rId29"/>
    <p:sldId id="4881" r:id="rId30"/>
    <p:sldId id="4882" r:id="rId31"/>
    <p:sldId id="4883" r:id="rId32"/>
    <p:sldId id="4884" r:id="rId33"/>
    <p:sldId id="4885" r:id="rId34"/>
    <p:sldId id="4886" r:id="rId35"/>
    <p:sldId id="4887" r:id="rId36"/>
    <p:sldId id="4888" r:id="rId37"/>
    <p:sldId id="4890" r:id="rId38"/>
    <p:sldId id="4891" r:id="rId39"/>
    <p:sldId id="4892" r:id="rId40"/>
    <p:sldId id="4893" r:id="rId41"/>
    <p:sldId id="4894" r:id="rId42"/>
    <p:sldId id="4895" r:id="rId43"/>
    <p:sldId id="4896" r:id="rId44"/>
    <p:sldId id="4897" r:id="rId45"/>
    <p:sldId id="4898" r:id="rId46"/>
    <p:sldId id="4902" r:id="rId47"/>
    <p:sldId id="4903" r:id="rId48"/>
    <p:sldId id="4905" r:id="rId49"/>
    <p:sldId id="4908" r:id="rId50"/>
    <p:sldId id="4909" r:id="rId51"/>
    <p:sldId id="4910" r:id="rId52"/>
    <p:sldId id="4911" r:id="rId53"/>
    <p:sldId id="4912" r:id="rId54"/>
    <p:sldId id="4913" r:id="rId55"/>
    <p:sldId id="4914" r:id="rId56"/>
    <p:sldId id="4915" r:id="rId57"/>
    <p:sldId id="4916" r:id="rId58"/>
    <p:sldId id="4917" r:id="rId59"/>
    <p:sldId id="4918" r:id="rId60"/>
    <p:sldId id="4919" r:id="rId61"/>
    <p:sldId id="4920" r:id="rId62"/>
    <p:sldId id="4921" r:id="rId63"/>
    <p:sldId id="4922" r:id="rId64"/>
    <p:sldId id="4923" r:id="rId65"/>
    <p:sldId id="4924" r:id="rId66"/>
    <p:sldId id="4925" r:id="rId67"/>
    <p:sldId id="4926" r:id="rId68"/>
    <p:sldId id="4927" r:id="rId69"/>
    <p:sldId id="4928" r:id="rId70"/>
    <p:sldId id="4929" r:id="rId71"/>
    <p:sldId id="4930" r:id="rId72"/>
    <p:sldId id="4931" r:id="rId73"/>
    <p:sldId id="4932" r:id="rId74"/>
    <p:sldId id="4933" r:id="rId75"/>
    <p:sldId id="4934" r:id="rId76"/>
    <p:sldId id="4935" r:id="rId77"/>
    <p:sldId id="4936" r:id="rId78"/>
    <p:sldId id="4937" r:id="rId79"/>
    <p:sldId id="4938" r:id="rId80"/>
    <p:sldId id="4939" r:id="rId81"/>
    <p:sldId id="4940" r:id="rId82"/>
    <p:sldId id="4941" r:id="rId83"/>
    <p:sldId id="4942" r:id="rId84"/>
    <p:sldId id="4943" r:id="rId85"/>
    <p:sldId id="4944" r:id="rId86"/>
    <p:sldId id="4948" r:id="rId87"/>
    <p:sldId id="4949" r:id="rId88"/>
    <p:sldId id="4950" r:id="rId89"/>
    <p:sldId id="4953" r:id="rId90"/>
    <p:sldId id="4954" r:id="rId91"/>
    <p:sldId id="4956" r:id="rId92"/>
    <p:sldId id="4957" r:id="rId93"/>
    <p:sldId id="4958" r:id="rId94"/>
    <p:sldId id="4592" r:id="rId95"/>
    <p:sldId id="4619" r:id="rId96"/>
    <p:sldId id="4596" r:id="rId97"/>
  </p:sldIdLst>
  <p:sldSz cx="12192000" cy="6858000"/>
  <p:notesSz cx="6858000" cy="9144000"/>
  <p:custDataLst>
    <p:tags r:id="rId9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2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rav Kumar" initials="G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DBA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9"/>
    <p:restoredTop sz="85379" autoAdjust="0"/>
  </p:normalViewPr>
  <p:slideViewPr>
    <p:cSldViewPr snapToGrid="0" showGuides="1">
      <p:cViewPr varScale="1">
        <p:scale>
          <a:sx n="58" d="100"/>
          <a:sy n="58" d="100"/>
        </p:scale>
        <p:origin x="-1074" y="-84"/>
      </p:cViewPr>
      <p:guideLst>
        <p:guide orient="horz" pos="2262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commentAuthors" Target="commentAuthors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tha josephine" userId="65aa61ab1d169252" providerId="LiveId" clId="{6C61764D-7495-4642-A87F-06FEC6678FA9}"/>
    <pc:docChg chg="delSld">
      <pc:chgData name="anitha josephine" userId="65aa61ab1d169252" providerId="LiveId" clId="{6C61764D-7495-4642-A87F-06FEC6678FA9}" dt="2023-04-30T03:02:01.381" v="0" actId="2696"/>
      <pc:docMkLst>
        <pc:docMk/>
      </pc:docMkLst>
      <pc:sldChg chg="del">
        <pc:chgData name="anitha josephine" userId="65aa61ab1d169252" providerId="LiveId" clId="{6C61764D-7495-4642-A87F-06FEC6678FA9}" dt="2023-04-30T03:02:01.381" v="0" actId="2696"/>
        <pc:sldMkLst>
          <pc:docMk/>
          <pc:sldMk cId="2124827170" sldId="4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80ECD-AD9E-40D8-9C3A-479B789B9738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EC5FB-86B7-4C2A-A5BA-3EF1A148F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480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41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85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85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958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467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EC5FB-86B7-4C2A-A5BA-3EF1A148F102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333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ELEC 6200, Fall 07, Oct 29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McPherson: Vector Processors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BF58E9-9CBB-40BD-82AC-5E899BC45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-22302" y="-66908"/>
            <a:ext cx="3856893" cy="694721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X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44" y="550863"/>
            <a:ext cx="2743200" cy="1325563"/>
          </a:xfrm>
        </p:spPr>
        <p:txBody>
          <a:bodyPr/>
          <a:lstStyle/>
          <a:p>
            <a:r>
              <a:rPr lang="en-GB" dirty="0"/>
              <a:t>Module 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4708175" y="263799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Display Account User Profile Info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708175" y="4408001"/>
            <a:ext cx="1532708" cy="14804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Metropolis" panose="00000500000000000000" pitchFamily="50" charset="0"/>
              </a:rPr>
              <a:t>Validate Update User Info</a:t>
            </a:r>
          </a:p>
        </p:txBody>
      </p:sp>
      <p:cxnSp>
        <p:nvCxnSpPr>
          <p:cNvPr id="7" name="Connector: Elbow 8"/>
          <p:cNvCxnSpPr/>
          <p:nvPr userDrawn="1"/>
        </p:nvCxnSpPr>
        <p:spPr>
          <a:xfrm>
            <a:off x="800311" y="1949469"/>
            <a:ext cx="4678945" cy="610453"/>
          </a:xfrm>
          <a:prstGeom prst="bentConnector3">
            <a:avLst>
              <a:gd name="adj1" fmla="val 99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22"/>
          <p:cNvCxnSpPr>
            <a:endCxn id="6" idx="2"/>
          </p:cNvCxnSpPr>
          <p:nvPr userDrawn="1"/>
        </p:nvCxnSpPr>
        <p:spPr>
          <a:xfrm>
            <a:off x="800311" y="2476688"/>
            <a:ext cx="3907864" cy="2671541"/>
          </a:xfrm>
          <a:prstGeom prst="bentConnector3">
            <a:avLst>
              <a:gd name="adj1" fmla="val 390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 userDrawn="1"/>
        </p:nvCxnSpPr>
        <p:spPr>
          <a:xfrm flipH="1">
            <a:off x="6571360" y="3378218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 userDrawn="1"/>
        </p:nvCxnSpPr>
        <p:spPr>
          <a:xfrm flipH="1">
            <a:off x="6571360" y="5228789"/>
            <a:ext cx="32482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732672" y="2610799"/>
            <a:ext cx="145546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Administrator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226365" y="5252986"/>
            <a:ext cx="233665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Enter/Update/ 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064199" y="2905919"/>
            <a:ext cx="2194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Retrieve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99420" y="1567412"/>
            <a:ext cx="167543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Access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917570" y="5360701"/>
            <a:ext cx="24873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Update/Delete User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79680" y="4158658"/>
            <a:ext cx="176278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User Account Info</a:t>
            </a:r>
            <a:endParaRPr lang="en-US" sz="1400" b="0" cap="none" spc="0">
              <a:ln w="0"/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819657" y="3378218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9819657" y="4537560"/>
            <a:ext cx="0" cy="6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988" y="6189663"/>
            <a:ext cx="2743200" cy="365125"/>
          </a:xfrm>
          <a:prstGeom prst="rect">
            <a:avLst/>
          </a:prstGeom>
        </p:spPr>
        <p:txBody>
          <a:bodyPr/>
          <a:lstStyle/>
          <a:p>
            <a:fld id="{3252E8B3-2648-264C-82AB-DD6C8342A8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: Rounded Corners 32"/>
          <p:cNvSpPr/>
          <p:nvPr userDrawn="1"/>
        </p:nvSpPr>
        <p:spPr>
          <a:xfrm>
            <a:off x="705342" y="1651071"/>
            <a:ext cx="10955613" cy="4093587"/>
          </a:xfrm>
          <a:prstGeom prst="roundRect">
            <a:avLst>
              <a:gd name="adj" fmla="val 1729"/>
            </a:avLst>
          </a:prstGeom>
          <a:noFill/>
          <a:ln>
            <a:solidFill>
              <a:srgbClr val="669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2100215" y="1852852"/>
            <a:ext cx="8465912" cy="34667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</a:p>
          <a:p>
            <a:pPr>
              <a:lnSpc>
                <a:spcPct val="150000"/>
              </a:lnSpc>
            </a:pPr>
            <a:endParaRPr lang="en-IN" sz="160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Comprehend the fundamental concepts of networks in the advanced computer networks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Identify the importance of the types of networks in their respective application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Deploy the right network architecture according to the type and requirements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en-IN" sz="1600">
                <a:latin typeface="Metropolis" panose="00000500000000000000" pitchFamily="50" charset="0"/>
                <a:cs typeface="Segoe UI" panose="020B0502040204020203" pitchFamily="34" charset="0"/>
              </a:rPr>
              <a:t>Implement the right topology for the required network connectivity</a:t>
            </a:r>
            <a:endParaRPr lang="en-US" sz="1600">
              <a:latin typeface="Metropolis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6" name="Graphic 5" descr="Documen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6" y="2995516"/>
            <a:ext cx="1404696" cy="14046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9901"/>
            <a:ext cx="10515600" cy="463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487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Metropolis" panose="0000050000000000000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tropolis" panose="0000050000000000000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9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51.svg"/><Relationship Id="rId4" Type="http://schemas.openxmlformats.org/officeDocument/2006/relationships/image" Target="../media/image9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Metropolis"/>
              </a:rPr>
              <a:t>Revolutionising</a:t>
            </a:r>
            <a:r>
              <a:rPr lang="en-US" sz="4400" b="1" dirty="0">
                <a:latin typeface="Metropolis"/>
              </a:rPr>
              <a:t> </a:t>
            </a:r>
            <a:r>
              <a:rPr lang="en-US" sz="4400" b="1" dirty="0" err="1">
                <a:latin typeface="Metropolis"/>
              </a:rPr>
              <a:t>B.Tech</a:t>
            </a:r>
            <a:endParaRPr lang="en-US" sz="4400" b="1" dirty="0">
              <a:latin typeface="Metropolis"/>
            </a:endParaRPr>
          </a:p>
        </p:txBody>
      </p:sp>
      <p:pic>
        <p:nvPicPr>
          <p:cNvPr id="5" name="Picture 4" descr="A picture containing text, sign, dark, clip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5" y="2218876"/>
            <a:ext cx="5492750" cy="13831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310" y="1943100"/>
            <a:ext cx="3267075" cy="26039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2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000" spc="9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deal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operands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use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mapped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I/O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offers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handling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0210" y="5312486"/>
            <a:ext cx="1417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1031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conne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7310" y="5007991"/>
            <a:ext cx="32651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1064895" algn="l"/>
                <a:tab pos="1771014" algn="l"/>
                <a:tab pos="292925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All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vices	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476884" algn="l"/>
                <a:tab pos="982344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	I/O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0210" y="5617870"/>
            <a:ext cx="29235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Interface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714" y="1338943"/>
            <a:ext cx="6806185" cy="4343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0936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319" y="2567177"/>
            <a:ext cx="811022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Input/Output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Interface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provides a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transferring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instruction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internal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storage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and external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7319" y="3884167"/>
            <a:ext cx="81089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7885" algn="l"/>
                <a:tab pos="3754120" algn="l"/>
                <a:tab pos="4300220" algn="l"/>
                <a:tab pos="4734560" algn="l"/>
                <a:tab pos="6269355" algn="l"/>
                <a:tab pos="7180580" algn="l"/>
              </a:tabLst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2050" spc="2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Periph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ra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s	connec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o	a	co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600" spc="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r	ne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d	spe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319" y="4153911"/>
            <a:ext cx="8110220" cy="18643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algn="just">
              <a:lnSpc>
                <a:spcPct val="100000"/>
              </a:lnSpc>
              <a:spcBef>
                <a:spcPts val="1100"/>
              </a:spcBef>
            </a:pP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r>
              <a:rPr sz="2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interfacing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them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2050" spc="-180" dirty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purpose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link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resolve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differences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exists between the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6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peripherals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among</a:t>
            </a:r>
            <a:r>
              <a:rPr sz="2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404040"/>
                </a:solidFill>
                <a:latin typeface="Times New Roman"/>
                <a:cs typeface="Times New Roman"/>
              </a:rPr>
              <a:t>peripherals.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219" y="1338943"/>
            <a:ext cx="7286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30" dirty="0"/>
              <a:t> </a:t>
            </a:r>
            <a:r>
              <a:rPr sz="2400" spc="-5" dirty="0"/>
              <a:t>major</a:t>
            </a:r>
            <a:r>
              <a:rPr sz="2400" dirty="0"/>
              <a:t> </a:t>
            </a:r>
            <a:r>
              <a:rPr sz="2400" spc="-5" dirty="0"/>
              <a:t>differences</a:t>
            </a:r>
            <a:r>
              <a:rPr sz="2400" spc="-30" dirty="0"/>
              <a:t> </a:t>
            </a:r>
            <a:r>
              <a:rPr sz="2400" dirty="0"/>
              <a:t>are</a:t>
            </a:r>
            <a:r>
              <a:rPr sz="2400" spc="-15" dirty="0"/>
              <a:t> </a:t>
            </a:r>
            <a:r>
              <a:rPr sz="2400" dirty="0"/>
              <a:t>as</a:t>
            </a:r>
            <a:r>
              <a:rPr sz="2400" spc="-20" dirty="0"/>
              <a:t> </a:t>
            </a:r>
            <a:r>
              <a:rPr sz="2400" spc="-5" dirty="0"/>
              <a:t>follows</a:t>
            </a:r>
            <a:r>
              <a:rPr sz="2400" spc="-5" dirty="0">
                <a:solidFill>
                  <a:srgbClr val="C00000"/>
                </a:solidFill>
              </a:rPr>
              <a:t>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8219" y="2057400"/>
            <a:ext cx="9784824" cy="3901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electromagnetic or electro-mechanical.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is purely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 device. The nature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operation 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different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operation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Therefore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conversion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40000"/>
              </a:lnSpc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rate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slower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mechanism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60"/>
              </a:spcBef>
              <a:buClr>
                <a:srgbClr val="B83C68"/>
              </a:buClr>
              <a:buSzPct val="80000"/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differ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conversion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40000"/>
              </a:lnSpc>
              <a:spcBef>
                <a:spcPts val="5"/>
              </a:spcBef>
              <a:buClr>
                <a:srgbClr val="B83C68"/>
              </a:buClr>
              <a:buSzPct val="80000"/>
              <a:buAutoNum type="arabicPeriod" startAt="4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operating modes of peripherals are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each other and each must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disturb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951" y="1747157"/>
            <a:ext cx="4953635" cy="420050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 algn="just">
              <a:lnSpc>
                <a:spcPts val="2160"/>
              </a:lnSpc>
              <a:spcBef>
                <a:spcPts val="37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resolve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hardware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4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and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 devices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supervise and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synchronize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output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  <a:spcBef>
                <a:spcPts val="72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0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2000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ts val="2280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module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160"/>
              </a:lnSpc>
              <a:spcBef>
                <a:spcPts val="104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 is used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hold data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be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transferred.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100"/>
              </a:lnSpc>
              <a:spcBef>
                <a:spcPts val="96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 register is required to store the status,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that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is,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status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condition of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160"/>
              </a:lnSpc>
              <a:spcBef>
                <a:spcPts val="103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circuit is for receiving and sending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control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8074" y="1301931"/>
            <a:ext cx="5039868" cy="4197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8650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Verdana"/>
                <a:cs typeface="Verdana"/>
              </a:rPr>
              <a:t>Interfac</a:t>
            </a:r>
            <a:r>
              <a:rPr sz="3600" spc="-60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80" dirty="0">
                <a:latin typeface="Verdana"/>
                <a:cs typeface="Verdana"/>
              </a:rPr>
              <a:t>Module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4325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680" dirty="0">
                <a:latin typeface="Verdana"/>
                <a:cs typeface="Verdana"/>
              </a:rPr>
              <a:t>T</a:t>
            </a:r>
            <a:r>
              <a:rPr sz="3600" spc="-160" dirty="0">
                <a:latin typeface="Verdana"/>
                <a:cs typeface="Verdana"/>
              </a:rPr>
              <a:t>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729" y="2361438"/>
            <a:ext cx="3170101" cy="25648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985">
              <a:lnSpc>
                <a:spcPts val="2025"/>
              </a:lnSpc>
            </a:pPr>
            <a:r>
              <a:rPr sz="1800" b="1" spc="-25" smtClean="0">
                <a:latin typeface="Times New Roman"/>
                <a:cs typeface="Times New Roman"/>
              </a:rPr>
              <a:t>Type</a:t>
            </a:r>
            <a:r>
              <a:rPr lang="en-US" sz="1800" b="1" spc="-25" dirty="0" smtClean="0">
                <a:latin typeface="Times New Roman"/>
                <a:cs typeface="Times New Roman"/>
              </a:rPr>
              <a:t>Types</a:t>
            </a:r>
            <a:r>
              <a:rPr sz="1800" b="1" spc="-25" smtClean="0">
                <a:latin typeface="Times New Roman"/>
                <a:cs typeface="Times New Roman"/>
              </a:rPr>
              <a:t>s</a:t>
            </a:r>
            <a:r>
              <a:rPr sz="1800" b="1" spc="-40" smtClean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Data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Transfer</a:t>
            </a:r>
            <a:endParaRPr sz="1800" b="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55670" y="3138677"/>
            <a:ext cx="2528570" cy="340360"/>
          </a:xfrm>
          <a:custGeom>
            <a:avLst/>
            <a:gdLst/>
            <a:ahLst/>
            <a:cxnLst/>
            <a:rect l="l" t="t" r="r" b="b"/>
            <a:pathLst>
              <a:path w="2528570" h="340360">
                <a:moveTo>
                  <a:pt x="2528316" y="0"/>
                </a:moveTo>
                <a:lnTo>
                  <a:pt x="0" y="0"/>
                </a:lnTo>
                <a:lnTo>
                  <a:pt x="0" y="339851"/>
                </a:lnTo>
                <a:lnTo>
                  <a:pt x="2528316" y="339851"/>
                </a:lnTo>
                <a:lnTo>
                  <a:pt x="2528316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54431" y="3160014"/>
            <a:ext cx="2515870" cy="31877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29">
              <a:lnSpc>
                <a:spcPts val="207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Parallel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2202" y="3181350"/>
            <a:ext cx="2433955" cy="372110"/>
          </a:xfrm>
          <a:custGeom>
            <a:avLst/>
            <a:gdLst/>
            <a:ahLst/>
            <a:cxnLst/>
            <a:rect l="l" t="t" r="r" b="b"/>
            <a:pathLst>
              <a:path w="2433954" h="372110">
                <a:moveTo>
                  <a:pt x="2433828" y="0"/>
                </a:moveTo>
                <a:lnTo>
                  <a:pt x="0" y="0"/>
                </a:lnTo>
                <a:lnTo>
                  <a:pt x="0" y="371855"/>
                </a:lnTo>
                <a:lnTo>
                  <a:pt x="2433828" y="371855"/>
                </a:lnTo>
                <a:lnTo>
                  <a:pt x="2433828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12202" y="3160014"/>
            <a:ext cx="2433955" cy="39370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Serial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79645" y="2678048"/>
            <a:ext cx="4010660" cy="1698625"/>
            <a:chOff x="4779645" y="2678048"/>
            <a:chExt cx="4010660" cy="1698625"/>
          </a:xfrm>
        </p:grpSpPr>
        <p:sp>
          <p:nvSpPr>
            <p:cNvPr id="19" name="object 19"/>
            <p:cNvSpPr/>
            <p:nvPr/>
          </p:nvSpPr>
          <p:spPr>
            <a:xfrm>
              <a:off x="4789170" y="2687573"/>
              <a:ext cx="3991610" cy="469900"/>
            </a:xfrm>
            <a:custGeom>
              <a:avLst/>
              <a:gdLst/>
              <a:ahLst/>
              <a:cxnLst/>
              <a:rect l="l" t="t" r="r" b="b"/>
              <a:pathLst>
                <a:path w="3991609" h="469900">
                  <a:moveTo>
                    <a:pt x="2432304" y="0"/>
                  </a:moveTo>
                  <a:lnTo>
                    <a:pt x="2432304" y="301625"/>
                  </a:lnTo>
                </a:path>
                <a:path w="3991609" h="469900">
                  <a:moveTo>
                    <a:pt x="0" y="297179"/>
                  </a:moveTo>
                  <a:lnTo>
                    <a:pt x="3991102" y="313181"/>
                  </a:lnTo>
                </a:path>
                <a:path w="3991609" h="469900">
                  <a:moveTo>
                    <a:pt x="3991355" y="310896"/>
                  </a:moveTo>
                  <a:lnTo>
                    <a:pt x="3991355" y="469773"/>
                  </a:lnTo>
                </a:path>
                <a:path w="3991609" h="469900">
                  <a:moveTo>
                    <a:pt x="3047" y="297179"/>
                  </a:moveTo>
                  <a:lnTo>
                    <a:pt x="3047" y="456056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9190" y="4036313"/>
              <a:ext cx="3020695" cy="340360"/>
            </a:xfrm>
            <a:custGeom>
              <a:avLst/>
              <a:gdLst/>
              <a:ahLst/>
              <a:cxnLst/>
              <a:rect l="l" t="t" r="r" b="b"/>
              <a:pathLst>
                <a:path w="3020695" h="340360">
                  <a:moveTo>
                    <a:pt x="302056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3020567" y="339851"/>
                  </a:lnTo>
                  <a:lnTo>
                    <a:pt x="3020567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9190" y="4037838"/>
            <a:ext cx="3020695" cy="36703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1940">
              <a:lnSpc>
                <a:spcPts val="2095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Synchronous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4677" y="4033265"/>
            <a:ext cx="2929255" cy="382905"/>
          </a:xfrm>
          <a:custGeom>
            <a:avLst/>
            <a:gdLst/>
            <a:ahLst/>
            <a:cxnLst/>
            <a:rect l="l" t="t" r="r" b="b"/>
            <a:pathLst>
              <a:path w="2929254" h="382904">
                <a:moveTo>
                  <a:pt x="2929128" y="0"/>
                </a:moveTo>
                <a:lnTo>
                  <a:pt x="0" y="0"/>
                </a:lnTo>
                <a:lnTo>
                  <a:pt x="0" y="382524"/>
                </a:lnTo>
                <a:lnTo>
                  <a:pt x="2929128" y="382524"/>
                </a:lnTo>
                <a:lnTo>
                  <a:pt x="2929128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4677" y="4037838"/>
            <a:ext cx="2929255" cy="36703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30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61282" y="4933950"/>
            <a:ext cx="1809114" cy="34036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6390">
              <a:lnSpc>
                <a:spcPts val="191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Handshaking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8333" y="4953761"/>
            <a:ext cx="1744980" cy="340360"/>
          </a:xfrm>
          <a:custGeom>
            <a:avLst/>
            <a:gdLst/>
            <a:ahLst/>
            <a:cxnLst/>
            <a:rect l="l" t="t" r="r" b="b"/>
            <a:pathLst>
              <a:path w="1744980" h="340360">
                <a:moveTo>
                  <a:pt x="1744979" y="0"/>
                </a:moveTo>
                <a:lnTo>
                  <a:pt x="0" y="0"/>
                </a:lnTo>
                <a:lnTo>
                  <a:pt x="0" y="339851"/>
                </a:lnTo>
                <a:lnTo>
                  <a:pt x="1744979" y="339851"/>
                </a:lnTo>
                <a:lnTo>
                  <a:pt x="1744979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48333" y="4933950"/>
            <a:ext cx="1744980" cy="340360"/>
          </a:xfrm>
          <a:prstGeom prst="rect">
            <a:avLst/>
          </a:prstGeom>
          <a:ln w="19049">
            <a:solidFill>
              <a:srgbClr val="852A49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Strobe</a:t>
            </a:r>
            <a:r>
              <a:rPr sz="1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Controlled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7950" y="5863590"/>
            <a:ext cx="2200910" cy="338455"/>
          </a:xfrm>
          <a:custGeom>
            <a:avLst/>
            <a:gdLst/>
            <a:ahLst/>
            <a:cxnLst/>
            <a:rect l="l" t="t" r="r" b="b"/>
            <a:pathLst>
              <a:path w="2200910" h="338454">
                <a:moveTo>
                  <a:pt x="2200655" y="0"/>
                </a:moveTo>
                <a:lnTo>
                  <a:pt x="0" y="0"/>
                </a:lnTo>
                <a:lnTo>
                  <a:pt x="0" y="338328"/>
                </a:lnTo>
                <a:lnTo>
                  <a:pt x="2200655" y="338328"/>
                </a:lnTo>
                <a:lnTo>
                  <a:pt x="2200655" y="0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47950" y="5877305"/>
            <a:ext cx="2200910" cy="326390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3220">
              <a:lnSpc>
                <a:spcPts val="1820"/>
              </a:lnSpc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1426" y="5877305"/>
            <a:ext cx="1610995" cy="33909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79600" y="3476625"/>
            <a:ext cx="9785350" cy="2404110"/>
            <a:chOff x="1379600" y="3476625"/>
            <a:chExt cx="9785350" cy="2404110"/>
          </a:xfrm>
        </p:grpSpPr>
        <p:sp>
          <p:nvSpPr>
            <p:cNvPr id="31" name="object 31"/>
            <p:cNvSpPr/>
            <p:nvPr/>
          </p:nvSpPr>
          <p:spPr>
            <a:xfrm>
              <a:off x="2084069" y="3486150"/>
              <a:ext cx="7827009" cy="1459865"/>
            </a:xfrm>
            <a:custGeom>
              <a:avLst/>
              <a:gdLst/>
              <a:ahLst/>
              <a:cxnLst/>
              <a:rect l="l" t="t" r="r" b="b"/>
              <a:pathLst>
                <a:path w="7827009" h="1459864">
                  <a:moveTo>
                    <a:pt x="2698622" y="0"/>
                  </a:moveTo>
                  <a:lnTo>
                    <a:pt x="2694432" y="274066"/>
                  </a:lnTo>
                </a:path>
                <a:path w="7827009" h="1459864">
                  <a:moveTo>
                    <a:pt x="1002792" y="284988"/>
                  </a:moveTo>
                  <a:lnTo>
                    <a:pt x="4214622" y="284988"/>
                  </a:lnTo>
                </a:path>
                <a:path w="7827009" h="1459864">
                  <a:moveTo>
                    <a:pt x="1010031" y="288036"/>
                  </a:moveTo>
                  <a:lnTo>
                    <a:pt x="1005840" y="562101"/>
                  </a:lnTo>
                </a:path>
                <a:path w="7827009" h="1459864">
                  <a:moveTo>
                    <a:pt x="4218051" y="278892"/>
                  </a:moveTo>
                  <a:lnTo>
                    <a:pt x="4213859" y="552957"/>
                  </a:lnTo>
                </a:path>
                <a:path w="7827009" h="1459864">
                  <a:moveTo>
                    <a:pt x="6096" y="1178052"/>
                  </a:moveTo>
                  <a:lnTo>
                    <a:pt x="2988437" y="1178052"/>
                  </a:lnTo>
                </a:path>
                <a:path w="7827009" h="1459864">
                  <a:moveTo>
                    <a:pt x="4818887" y="358139"/>
                  </a:moveTo>
                  <a:lnTo>
                    <a:pt x="7826756" y="374142"/>
                  </a:lnTo>
                </a:path>
                <a:path w="7827009" h="1459864">
                  <a:moveTo>
                    <a:pt x="6849999" y="70103"/>
                  </a:moveTo>
                  <a:lnTo>
                    <a:pt x="6845808" y="344169"/>
                  </a:lnTo>
                </a:path>
                <a:path w="7827009" h="1459864">
                  <a:moveTo>
                    <a:pt x="7819262" y="368807"/>
                  </a:moveTo>
                  <a:lnTo>
                    <a:pt x="7815072" y="642874"/>
                  </a:lnTo>
                </a:path>
                <a:path w="7827009" h="1459864">
                  <a:moveTo>
                    <a:pt x="4823079" y="350519"/>
                  </a:moveTo>
                  <a:lnTo>
                    <a:pt x="4818887" y="624586"/>
                  </a:lnTo>
                </a:path>
                <a:path w="7827009" h="1459864">
                  <a:moveTo>
                    <a:pt x="1025271" y="905256"/>
                  </a:moveTo>
                  <a:lnTo>
                    <a:pt x="1021080" y="1179322"/>
                  </a:lnTo>
                </a:path>
                <a:path w="7827009" h="1459864">
                  <a:moveTo>
                    <a:pt x="2988564" y="1181100"/>
                  </a:moveTo>
                  <a:lnTo>
                    <a:pt x="2988564" y="1419987"/>
                  </a:lnTo>
                </a:path>
                <a:path w="7827009" h="1459864">
                  <a:moveTo>
                    <a:pt x="4191" y="1185672"/>
                  </a:moveTo>
                  <a:lnTo>
                    <a:pt x="0" y="1459738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355" y="5297423"/>
              <a:ext cx="24383" cy="2987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89125" y="5569457"/>
              <a:ext cx="2066925" cy="301625"/>
            </a:xfrm>
            <a:custGeom>
              <a:avLst/>
              <a:gdLst/>
              <a:ahLst/>
              <a:cxnLst/>
              <a:rect l="l" t="t" r="r" b="b"/>
              <a:pathLst>
                <a:path w="2066925" h="301625">
                  <a:moveTo>
                    <a:pt x="4190" y="27431"/>
                  </a:moveTo>
                  <a:lnTo>
                    <a:pt x="0" y="301523"/>
                  </a:lnTo>
                </a:path>
                <a:path w="2066925" h="301625">
                  <a:moveTo>
                    <a:pt x="2066163" y="0"/>
                  </a:moveTo>
                  <a:lnTo>
                    <a:pt x="2061972" y="274091"/>
                  </a:lnTo>
                </a:path>
                <a:path w="2066925" h="301625">
                  <a:moveTo>
                    <a:pt x="3048" y="22148"/>
                  </a:moveTo>
                  <a:lnTo>
                    <a:pt x="2066416" y="1523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75142" y="4046981"/>
              <a:ext cx="2780030" cy="382905"/>
            </a:xfrm>
            <a:custGeom>
              <a:avLst/>
              <a:gdLst/>
              <a:ahLst/>
              <a:cxnLst/>
              <a:rect l="l" t="t" r="r" b="b"/>
              <a:pathLst>
                <a:path w="2780029" h="382904">
                  <a:moveTo>
                    <a:pt x="2779776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2779776" y="382524"/>
                  </a:lnTo>
                  <a:lnTo>
                    <a:pt x="2779776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75142" y="4046981"/>
              <a:ext cx="2780030" cy="382905"/>
            </a:xfrm>
            <a:custGeom>
              <a:avLst/>
              <a:gdLst/>
              <a:ahLst/>
              <a:cxnLst/>
              <a:rect l="l" t="t" r="r" b="b"/>
              <a:pathLst>
                <a:path w="2780029" h="382904">
                  <a:moveTo>
                    <a:pt x="0" y="382524"/>
                  </a:moveTo>
                  <a:lnTo>
                    <a:pt x="2779776" y="382524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382524"/>
                  </a:lnTo>
                  <a:close/>
                </a:path>
              </a:pathLst>
            </a:custGeom>
            <a:ln w="1905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47023" y="4034790"/>
            <a:ext cx="265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63134" y="5877305"/>
            <a:ext cx="1626870" cy="339090"/>
          </a:xfrm>
          <a:prstGeom prst="rect">
            <a:avLst/>
          </a:prstGeom>
          <a:solidFill>
            <a:srgbClr val="B83C68"/>
          </a:solidFill>
          <a:ln w="19050">
            <a:solidFill>
              <a:srgbClr val="852A4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65700" y="6083724"/>
            <a:ext cx="2080260" cy="641350"/>
          </a:xfrm>
          <a:custGeom>
            <a:avLst/>
            <a:gdLst/>
            <a:ahLst/>
            <a:cxnLst/>
            <a:rect l="l" t="t" r="r" b="b"/>
            <a:pathLst>
              <a:path w="2080260" h="641350">
                <a:moveTo>
                  <a:pt x="0" y="336804"/>
                </a:moveTo>
                <a:lnTo>
                  <a:pt x="0" y="641032"/>
                </a:lnTo>
              </a:path>
              <a:path w="2080260" h="641350">
                <a:moveTo>
                  <a:pt x="2079878" y="327660"/>
                </a:moveTo>
                <a:lnTo>
                  <a:pt x="2075688" y="601751"/>
                </a:lnTo>
              </a:path>
              <a:path w="2080260" h="641350">
                <a:moveTo>
                  <a:pt x="13715" y="346760"/>
                </a:moveTo>
                <a:lnTo>
                  <a:pt x="2077084" y="326136"/>
                </a:lnTo>
              </a:path>
              <a:path w="2080260" h="641350">
                <a:moveTo>
                  <a:pt x="1054607" y="0"/>
                </a:moveTo>
                <a:lnTo>
                  <a:pt x="1054607" y="344538"/>
                </a:lnTo>
              </a:path>
            </a:pathLst>
          </a:custGeom>
          <a:ln w="19050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7883" y="1144618"/>
          <a:ext cx="10018394" cy="4414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7930"/>
                <a:gridCol w="4990464"/>
              </a:tblGrid>
              <a:tr h="439237"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3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Parallel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spc="3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Serial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6219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90" dirty="0">
                          <a:latin typeface="Times New Roman" pitchFamily="18" charset="0"/>
                          <a:cs typeface="Times New Roman" pitchFamily="18" charset="0"/>
                        </a:rPr>
                        <a:t>Each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70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has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its</a:t>
                      </a:r>
                      <a:r>
                        <a:rPr sz="14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20" dirty="0">
                          <a:latin typeface="Times New Roman" pitchFamily="18" charset="0"/>
                          <a:cs typeface="Times New Roman" pitchFamily="18" charset="0"/>
                        </a:rPr>
                        <a:t>own</a:t>
                      </a:r>
                      <a:r>
                        <a:rPr sz="14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5" dirty="0"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65" dirty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 marR="527050">
                        <a:lnSpc>
                          <a:spcPts val="2430"/>
                        </a:lnSpc>
                        <a:spcBef>
                          <a:spcPts val="165"/>
                        </a:spcBef>
                      </a:pPr>
                      <a:r>
                        <a:rPr sz="1400" b="1" spc="355" dirty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85" dirty="0">
                          <a:latin typeface="Times New Roman" pitchFamily="18" charset="0"/>
                          <a:cs typeface="Times New Roman" pitchFamily="18" charset="0"/>
                        </a:rPr>
                        <a:t>same </a:t>
                      </a:r>
                      <a:r>
                        <a:rPr sz="1400" b="1" spc="-3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time.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90" dirty="0">
                          <a:latin typeface="Times New Roman" pitchFamily="18" charset="0"/>
                          <a:cs typeface="Times New Roman" pitchFamily="18" charset="0"/>
                        </a:rPr>
                        <a:t>Each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70" dirty="0"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50" dirty="0">
                          <a:latin typeface="Times New Roman" pitchFamily="18" charset="0"/>
                          <a:cs typeface="Times New Roman" pitchFamily="18" charset="0"/>
                        </a:rPr>
                        <a:t>message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300" dirty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sz="14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0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0" dirty="0">
                          <a:latin typeface="Times New Roman" pitchFamily="18" charset="0"/>
                          <a:cs typeface="Times New Roman" pitchFamily="18" charset="0"/>
                        </a:rPr>
                        <a:t>at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55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time.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922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sz="1600" b="1" spc="5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1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70" dirty="0">
                          <a:latin typeface="Times New Roman" pitchFamily="18" charset="0"/>
                          <a:cs typeface="Times New Roman" pitchFamily="18" charset="0"/>
                        </a:rPr>
                        <a:t>n-bit,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5" dirty="0">
                          <a:latin typeface="Times New Roman" pitchFamily="18" charset="0"/>
                          <a:cs typeface="Times New Roman" pitchFamily="18" charset="0"/>
                        </a:rPr>
                        <a:t>n-separate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wires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330" dirty="0">
                          <a:latin typeface="Times New Roman" pitchFamily="18" charset="0"/>
                          <a:cs typeface="Times New Roman" pitchFamily="18" charset="0"/>
                        </a:rPr>
                        <a:t>are</a:t>
                      </a:r>
                      <a:r>
                        <a:rPr sz="1400" b="1" spc="13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used.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n-bit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40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0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wire.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9073">
                <a:tc>
                  <a:txBody>
                    <a:bodyPr/>
                    <a:lstStyle/>
                    <a:p>
                      <a:pPr marL="190500">
                        <a:lnSpc>
                          <a:spcPts val="1864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Expensive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0" dirty="0">
                          <a:latin typeface="Times New Roman" pitchFamily="18" charset="0"/>
                          <a:cs typeface="Times New Roman" pitchFamily="18" charset="0"/>
                        </a:rPr>
                        <a:t>due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5" dirty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80" dirty="0">
                          <a:latin typeface="Times New Roman" pitchFamily="18" charset="0"/>
                          <a:cs typeface="Times New Roman" pitchFamily="18" charset="0"/>
                        </a:rPr>
                        <a:t>numbers</a:t>
                      </a:r>
                      <a:r>
                        <a:rPr sz="14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0" dirty="0"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325" dirty="0">
                          <a:latin typeface="Times New Roman" pitchFamily="18" charset="0"/>
                          <a:cs typeface="Times New Roman" pitchFamily="18" charset="0"/>
                        </a:rPr>
                        <a:t>wires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30" dirty="0">
                          <a:latin typeface="Times New Roman" pitchFamily="18" charset="0"/>
                          <a:cs typeface="Times New Roman" pitchFamily="18" charset="0"/>
                        </a:rPr>
                        <a:t>are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transmit.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64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sz="1600" b="1" spc="48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5" dirty="0">
                          <a:latin typeface="Times New Roman" pitchFamily="18" charset="0"/>
                          <a:cs typeface="Times New Roman" pitchFamily="18" charset="0"/>
                        </a:rPr>
                        <a:t>Inexpensive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75" dirty="0">
                          <a:latin typeface="Times New Roman" pitchFamily="18" charset="0"/>
                          <a:cs typeface="Times New Roman" pitchFamily="18" charset="0"/>
                        </a:rPr>
                        <a:t>compare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0" dirty="0">
                          <a:latin typeface="Times New Roman" pitchFamily="18" charset="0"/>
                          <a:cs typeface="Times New Roman" pitchFamily="18" charset="0"/>
                        </a:rPr>
                        <a:t>parallel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because</a:t>
                      </a:r>
                      <a:r>
                        <a:rPr sz="14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0" dirty="0"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35" dirty="0">
                          <a:latin typeface="Times New Roman" pitchFamily="18" charset="0"/>
                          <a:cs typeface="Times New Roman" pitchFamily="18" charset="0"/>
                        </a:rPr>
                        <a:t>wire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5" dirty="0"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transmit.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94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5" dirty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faster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35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1400" b="1" spc="1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sz="1400" b="1" spc="1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wires.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5" dirty="0">
                          <a:latin typeface="Times New Roman" pitchFamily="18" charset="0"/>
                          <a:cs typeface="Times New Roman" pitchFamily="18" charset="0"/>
                        </a:rPr>
                        <a:t>Speed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35" dirty="0">
                          <a:latin typeface="Times New Roman" pitchFamily="18" charset="0"/>
                          <a:cs typeface="Times New Roman" pitchFamily="18" charset="0"/>
                        </a:rPr>
                        <a:t>slow</a:t>
                      </a:r>
                      <a:r>
                        <a:rPr sz="1400" b="1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as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5" dirty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29" dirty="0">
                          <a:latin typeface="Times New Roman" pitchFamily="18" charset="0"/>
                          <a:cs typeface="Times New Roman" pitchFamily="18" charset="0"/>
                        </a:rPr>
                        <a:t>is</a:t>
                      </a:r>
                      <a:r>
                        <a:rPr sz="1400" b="1" spc="18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transmitted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4457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350" dirty="0">
                          <a:latin typeface="Times New Roman" pitchFamily="18" charset="0"/>
                          <a:cs typeface="Times New Roman" pitchFamily="18" charset="0"/>
                        </a:rPr>
                        <a:t>through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wire.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433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sz="1600" b="1" spc="4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40" dirty="0">
                          <a:latin typeface="Times New Roman" pitchFamily="18" charset="0"/>
                          <a:cs typeface="Times New Roman" pitchFamily="18" charset="0"/>
                        </a:rPr>
                        <a:t>Quite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60" dirty="0">
                          <a:latin typeface="Times New Roman" pitchFamily="18" charset="0"/>
                          <a:cs typeface="Times New Roman" pitchFamily="18" charset="0"/>
                        </a:rPr>
                        <a:t>difficult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0" dirty="0">
                          <a:latin typeface="Times New Roman" pitchFamily="18" charset="0"/>
                          <a:cs typeface="Times New Roman" pitchFamily="18" charset="0"/>
                        </a:rPr>
                        <a:t>upgrade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system.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r>
                        <a:rPr sz="1600" b="1" spc="49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70" dirty="0">
                          <a:latin typeface="Times New Roman" pitchFamily="18" charset="0"/>
                          <a:cs typeface="Times New Roman" pitchFamily="18" charset="0"/>
                        </a:rPr>
                        <a:t>Easy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85" dirty="0"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1400" b="1" spc="1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55" dirty="0">
                          <a:latin typeface="Times New Roman" pitchFamily="18" charset="0"/>
                          <a:cs typeface="Times New Roman" pitchFamily="18" charset="0"/>
                        </a:rPr>
                        <a:t>upgrade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5" dirty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20" dirty="0">
                          <a:latin typeface="Times New Roman" pitchFamily="18" charset="0"/>
                          <a:cs typeface="Times New Roman" pitchFamily="18" charset="0"/>
                        </a:rPr>
                        <a:t>system.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888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sz="1600" b="1" spc="484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Suitable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35" dirty="0"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0" dirty="0">
                          <a:latin typeface="Times New Roman" pitchFamily="18" charset="0"/>
                          <a:cs typeface="Times New Roman" pitchFamily="18" charset="0"/>
                        </a:rPr>
                        <a:t>distance.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10" dirty="0">
                          <a:latin typeface="Times New Roman" pitchFamily="18" charset="0"/>
                          <a:cs typeface="Times New Roman" pitchFamily="18" charset="0"/>
                        </a:rPr>
                        <a:t>Suitable</a:t>
                      </a:r>
                      <a:r>
                        <a:rPr sz="1400" b="1" spc="16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5" dirty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85" dirty="0"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295" dirty="0">
                          <a:latin typeface="Times New Roman" pitchFamily="18" charset="0"/>
                          <a:cs typeface="Times New Roman" pitchFamily="18" charset="0"/>
                        </a:rPr>
                        <a:t>distance.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421">
                <a:tc>
                  <a:txBody>
                    <a:bodyPr/>
                    <a:lstStyle/>
                    <a:p>
                      <a:pPr marL="190500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sz="1600" b="1" spc="48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09" dirty="0">
                          <a:latin typeface="Times New Roman" pitchFamily="18" charset="0"/>
                          <a:cs typeface="Times New Roman" pitchFamily="18" charset="0"/>
                        </a:rPr>
                        <a:t>EX-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90" dirty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sz="1400" b="1" spc="15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400" b="1" spc="1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65" dirty="0">
                          <a:latin typeface="Times New Roman" pitchFamily="18" charset="0"/>
                          <a:cs typeface="Times New Roman" pitchFamily="18" charset="0"/>
                        </a:rPr>
                        <a:t>Memory.(Bus)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855"/>
                        </a:lnSpc>
                      </a:pPr>
                      <a:r>
                        <a:rPr sz="1600" b="1" spc="305" dirty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r>
                        <a:rPr sz="1600" b="1" spc="47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09" dirty="0">
                          <a:latin typeface="Times New Roman" pitchFamily="18" charset="0"/>
                          <a:cs typeface="Times New Roman" pitchFamily="18" charset="0"/>
                        </a:rPr>
                        <a:t>EX-</a:t>
                      </a:r>
                      <a:r>
                        <a:rPr sz="1400" b="1" spc="14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490" dirty="0">
                          <a:latin typeface="Times New Roman" pitchFamily="18" charset="0"/>
                          <a:cs typeface="Times New Roman" pitchFamily="18" charset="0"/>
                        </a:rPr>
                        <a:t>CPU</a:t>
                      </a:r>
                      <a:r>
                        <a:rPr sz="1400" b="1" spc="14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595" dirty="0"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r>
                        <a:rPr sz="1400" b="1" spc="17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400" b="1" spc="300" dirty="0">
                          <a:latin typeface="Times New Roman" pitchFamily="18" charset="0"/>
                          <a:cs typeface="Times New Roman" pitchFamily="18" charset="0"/>
                        </a:rPr>
                        <a:t>I/O.</a:t>
                      </a:r>
                      <a:endParaRPr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6285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Synchr</a:t>
            </a:r>
            <a:r>
              <a:rPr sz="3600" spc="-145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838" y="2213838"/>
            <a:ext cx="8998585" cy="43332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sender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common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  <a:tab pos="848994" algn="l"/>
                <a:tab pos="1437640" algn="l"/>
                <a:tab pos="2409825" algn="l"/>
                <a:tab pos="3829050" algn="l"/>
                <a:tab pos="4432300" algn="l"/>
                <a:tab pos="4965700" algn="l"/>
                <a:tab pos="5273675" algn="l"/>
                <a:tab pos="6060440" algn="l"/>
                <a:tab pos="6453505" algn="l"/>
                <a:tab pos="7424420" algn="l"/>
                <a:tab pos="8112125" algn="l"/>
                <a:tab pos="846264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ong	dis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ance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ach	un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dr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	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c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sa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frequency.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along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synchronization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889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decodes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find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keep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each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other.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transmitter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sends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receiver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counts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number</a:t>
            </a:r>
            <a:r>
              <a:rPr sz="2000" spc="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bits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received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Furthermore,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there</a:t>
            </a:r>
            <a:r>
              <a:rPr sz="2000" spc="3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3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no</a:t>
            </a:r>
            <a:r>
              <a:rPr sz="2000" spc="3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gaps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between</a:t>
            </a:r>
            <a:r>
              <a:rPr sz="2000" spc="3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3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is,</a:t>
            </a:r>
            <a:r>
              <a:rPr sz="2000" spc="3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continuous</a:t>
            </a:r>
            <a:r>
              <a:rPr sz="2000" spc="3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transmission</a:t>
            </a:r>
            <a:r>
              <a:rPr sz="2000" spc="3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till </a:t>
            </a:r>
            <a:r>
              <a:rPr sz="2000" spc="-48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end.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method,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timing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signals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must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accurate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 transfer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Moreover,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method</a:t>
            </a:r>
            <a:r>
              <a:rPr sz="2000" spc="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faster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asynchronous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transferring.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587829"/>
            <a:ext cx="93633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Asynchr</a:t>
            </a:r>
            <a:r>
              <a:rPr sz="3600" spc="-80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Parallel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420586"/>
            <a:ext cx="9696450" cy="45595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510"/>
              </a:lnSpc>
              <a:spcBef>
                <a:spcPts val="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2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independent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units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synchronization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330"/>
              </a:lnSpc>
              <a:spcBef>
                <a:spcPts val="675"/>
              </a:spcBef>
              <a:buClr>
                <a:srgbClr val="B83C68"/>
              </a:buClr>
              <a:buSzPct val="79545"/>
              <a:buAutoNum type="arabicPeriod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way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strobe pulse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is supplied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units to other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when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occur.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Strobe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9600"/>
              </a:lnSpc>
              <a:spcBef>
                <a:spcPts val="1025"/>
              </a:spcBef>
              <a:buClr>
                <a:srgbClr val="B83C68"/>
              </a:buClr>
              <a:buSzPct val="79545"/>
              <a:buAutoNum type="arabicPeriod"/>
              <a:tabLst>
                <a:tab pos="35560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Another method commonly used is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accompany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item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being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indicates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presence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bus.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unit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receiving the data item responds with another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signal to acknowledge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receipt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 This method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transfer between two independent units is said to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Handshaking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”.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latin typeface="Times New Roman"/>
                <a:cs typeface="Times New Roman"/>
              </a:rPr>
              <a:t>Here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transmitting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Source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receiving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unit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6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sequence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depends</a:t>
            </a:r>
            <a:r>
              <a:rPr sz="22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transfer</a:t>
            </a:r>
            <a:r>
              <a:rPr sz="2200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is initiated</a:t>
            </a:r>
            <a:r>
              <a:rPr sz="2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source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or by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 destination.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further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divided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</a:t>
            </a:r>
            <a:r>
              <a:rPr sz="2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initiated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initiated.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604157"/>
            <a:ext cx="103430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25" dirty="0">
                <a:latin typeface="Verdana"/>
                <a:cs typeface="Verdana"/>
              </a:rPr>
              <a:t>urce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Strob</a:t>
            </a:r>
            <a:r>
              <a:rPr sz="3600" spc="-13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controlled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432" y="2197074"/>
            <a:ext cx="5820410" cy="44462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places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4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brief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delay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ensure</a:t>
            </a:r>
            <a:r>
              <a:rPr sz="20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settle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steady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value,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activates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pulse.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data bus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strobe control signal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 in the active state for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sufficient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period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receive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removes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disables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pulse.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signal disabled indicates that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bus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enabled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again.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96100" y="2298192"/>
            <a:ext cx="4360545" cy="4255135"/>
            <a:chOff x="6896100" y="2298192"/>
            <a:chExt cx="4360545" cy="4255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100" y="2298192"/>
              <a:ext cx="4360163" cy="42550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16874" y="4239006"/>
              <a:ext cx="1143000" cy="1819275"/>
            </a:xfrm>
            <a:custGeom>
              <a:avLst/>
              <a:gdLst/>
              <a:ahLst/>
              <a:cxnLst/>
              <a:rect l="l" t="t" r="r" b="b"/>
              <a:pathLst>
                <a:path w="1143000" h="1819275">
                  <a:moveTo>
                    <a:pt x="0" y="1819275"/>
                  </a:moveTo>
                  <a:lnTo>
                    <a:pt x="0" y="38100"/>
                  </a:lnTo>
                </a:path>
                <a:path w="1143000" h="1819275">
                  <a:moveTo>
                    <a:pt x="1143000" y="1781175"/>
                  </a:moveTo>
                  <a:lnTo>
                    <a:pt x="1143000" y="0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619" y="2183104"/>
            <a:ext cx="5246370" cy="4318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unit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activates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pulse, informing the source is ready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place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on the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7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enough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 then disables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removes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from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interval.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718457"/>
            <a:ext cx="9689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Verdana"/>
                <a:cs typeface="Verdana"/>
              </a:rPr>
              <a:t>Destination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14" dirty="0">
                <a:latin typeface="Verdana"/>
                <a:cs typeface="Verdana"/>
              </a:rPr>
              <a:t>Initiated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Strobe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controlled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66916" y="2442972"/>
            <a:ext cx="4901565" cy="4262755"/>
            <a:chOff x="6566916" y="2442972"/>
            <a:chExt cx="4901565" cy="4262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916" y="2442972"/>
              <a:ext cx="4901183" cy="42626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01406" y="4086605"/>
              <a:ext cx="1353820" cy="1781175"/>
            </a:xfrm>
            <a:custGeom>
              <a:avLst/>
              <a:gdLst/>
              <a:ahLst/>
              <a:cxnLst/>
              <a:rect l="l" t="t" r="r" b="b"/>
              <a:pathLst>
                <a:path w="1353820" h="1781175">
                  <a:moveTo>
                    <a:pt x="0" y="1781175"/>
                  </a:moveTo>
                  <a:lnTo>
                    <a:pt x="0" y="0"/>
                  </a:lnTo>
                </a:path>
                <a:path w="1353820" h="1781175">
                  <a:moveTo>
                    <a:pt x="1353312" y="1781175"/>
                  </a:moveTo>
                  <a:lnTo>
                    <a:pt x="1353312" y="0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1518" y="4744973"/>
              <a:ext cx="203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28" y="1345066"/>
            <a:ext cx="9398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>
                <a:latin typeface="Metropolis" panose="00000500000000000000"/>
              </a:rPr>
              <a:t>Module </a:t>
            </a:r>
            <a:r>
              <a:rPr lang="en-GB" dirty="0" smtClean="0">
                <a:latin typeface="Metropolis" panose="00000500000000000000"/>
              </a:rPr>
              <a:t>4: </a:t>
            </a:r>
            <a:r>
              <a:rPr lang="en-US" dirty="0" smtClean="0"/>
              <a:t>Input/output Organization </a:t>
            </a:r>
            <a:br>
              <a:rPr lang="en-US" dirty="0" smtClean="0"/>
            </a:br>
            <a:endParaRPr lang="en-US" dirty="0">
              <a:latin typeface="Metropolis" panose="0000050000000000000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etropolis" panose="00000500000000000000"/>
              </a:rPr>
              <a:t>Course Name: </a:t>
            </a:r>
            <a:r>
              <a:rPr lang="en-US" dirty="0"/>
              <a:t>Computer Architecture and organization</a:t>
            </a:r>
            <a:r>
              <a:rPr lang="en-US" dirty="0">
                <a:latin typeface="Metropolis" panose="00000500000000000000"/>
              </a:rPr>
              <a:t>[22CSE104]</a:t>
            </a:r>
          </a:p>
          <a:p>
            <a:r>
              <a:rPr lang="en-US" dirty="0">
                <a:latin typeface="Metropolis" panose="00000500000000000000"/>
              </a:rPr>
              <a:t>Total Hours </a:t>
            </a:r>
            <a:r>
              <a:rPr lang="en-US">
                <a:latin typeface="Metropolis" panose="00000500000000000000"/>
              </a:rPr>
              <a:t>: </a:t>
            </a:r>
            <a:r>
              <a:rPr lang="en-US" smtClean="0"/>
              <a:t>09</a:t>
            </a:r>
            <a:endParaRPr lang="en-US" dirty="0">
              <a:latin typeface="Metropolis" panose="0000050000000000000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2841" y="832757"/>
            <a:ext cx="10157788" cy="43325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10000"/>
              </a:lnSpc>
              <a:spcBef>
                <a:spcPts val="10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strobe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source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strobe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memory-write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signal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unit.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source,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CPU, places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word on the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 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destination,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initiated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strobe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memory-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read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Now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CPU, initiates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 operation 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inform the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memory,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 is a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place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1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69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transfer of data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between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and an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400" spc="5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similar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to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strobe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transfer.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217" y="1779815"/>
            <a:ext cx="9546826" cy="3187283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source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transfer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 the destination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actually received the data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was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placed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bus.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 that initiates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knowing whether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actually placed data on 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7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method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solves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509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Handshaking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6111" y="1845129"/>
            <a:ext cx="9148445" cy="28078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handshaking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wire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introduce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signal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line</a:t>
            </a:r>
            <a:r>
              <a:rPr sz="2000" spc="2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reply</a:t>
            </a:r>
            <a:r>
              <a:rPr sz="20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it,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direction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indicate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valid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direction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5347" y="4869400"/>
            <a:ext cx="5436108" cy="15803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97271" y="6078118"/>
            <a:ext cx="196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Data accepted/Ready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95" y="2215642"/>
            <a:ext cx="5501005" cy="20764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55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19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valid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",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the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 unit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, and 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 </a:t>
            </a: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accepted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",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generated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994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source initiates a transfer by placing data on the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enable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valid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646" y="3986910"/>
            <a:ext cx="5156200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  <a:tabLst>
                <a:tab pos="567055" algn="l"/>
                <a:tab pos="1148080" algn="l"/>
                <a:tab pos="2167255" algn="l"/>
                <a:tab pos="2921635" algn="l"/>
                <a:tab pos="3260725" algn="l"/>
                <a:tab pos="3855085" algn="l"/>
                <a:tab pos="4901565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	data	ac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epted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activa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  destination unit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accepts the 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5695" y="4576698"/>
            <a:ext cx="5501640" cy="2190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7620" indent="-343535" algn="just">
              <a:lnSpc>
                <a:spcPts val="1820"/>
              </a:lnSpc>
              <a:spcBef>
                <a:spcPts val="5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unit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 disables its data valid signal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invalidates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ts val="2055"/>
              </a:lnSpc>
              <a:spcBef>
                <a:spcPts val="57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88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1900" spc="7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this,</a:t>
            </a:r>
            <a:r>
              <a:rPr sz="1900" spc="7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disables</a:t>
            </a:r>
            <a:r>
              <a:rPr sz="1900" spc="7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900" spc="7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  <a:p>
            <a:pPr marL="355600" algn="just">
              <a:lnSpc>
                <a:spcPts val="2055"/>
              </a:lnSpc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accepted signal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system goes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 initial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1820"/>
              </a:lnSpc>
              <a:spcBef>
                <a:spcPts val="98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9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sz="19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item </a:t>
            </a:r>
            <a:r>
              <a:rPr sz="1900" spc="-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shows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readiness</a:t>
            </a:r>
            <a:r>
              <a:rPr sz="19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disabling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accepted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695" y="894334"/>
            <a:ext cx="86181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25" dirty="0">
                <a:latin typeface="Verdana"/>
                <a:cs typeface="Verdana"/>
              </a:rPr>
              <a:t>urce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40" dirty="0">
                <a:latin typeface="Verdana"/>
                <a:cs typeface="Verdana"/>
              </a:rPr>
              <a:t>Han</a:t>
            </a:r>
            <a:r>
              <a:rPr sz="3600" spc="55" dirty="0">
                <a:latin typeface="Verdana"/>
                <a:cs typeface="Verdana"/>
              </a:rPr>
              <a:t>d</a:t>
            </a:r>
            <a:r>
              <a:rPr sz="3600" spc="-114" dirty="0">
                <a:latin typeface="Verdana"/>
                <a:cs typeface="Verdana"/>
              </a:rPr>
              <a:t>shaking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72071" y="2295142"/>
            <a:ext cx="4715510" cy="4563110"/>
            <a:chOff x="6672071" y="2295142"/>
            <a:chExt cx="4715510" cy="4563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071" y="2295142"/>
              <a:ext cx="4715256" cy="4562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05265" y="3275838"/>
              <a:ext cx="1214755" cy="887730"/>
            </a:xfrm>
            <a:custGeom>
              <a:avLst/>
              <a:gdLst/>
              <a:ahLst/>
              <a:cxnLst/>
              <a:rect l="l" t="t" r="r" b="b"/>
              <a:pathLst>
                <a:path w="1214754" h="887729">
                  <a:moveTo>
                    <a:pt x="0" y="857250"/>
                  </a:moveTo>
                  <a:lnTo>
                    <a:pt x="0" y="0"/>
                  </a:lnTo>
                </a:path>
                <a:path w="1214754" h="887729">
                  <a:moveTo>
                    <a:pt x="1214627" y="887730"/>
                  </a:moveTo>
                  <a:lnTo>
                    <a:pt x="1214627" y="30479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0392" y="3573018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200"/>
                  </a:lnTo>
                  <a:lnTo>
                    <a:pt x="552450" y="47625"/>
                  </a:lnTo>
                  <a:lnTo>
                    <a:pt x="513206" y="47625"/>
                  </a:lnTo>
                  <a:lnTo>
                    <a:pt x="517525" y="43307"/>
                  </a:lnTo>
                  <a:lnTo>
                    <a:pt x="517525" y="32893"/>
                  </a:lnTo>
                  <a:lnTo>
                    <a:pt x="513206" y="28575"/>
                  </a:lnTo>
                  <a:lnTo>
                    <a:pt x="552450" y="28575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28575"/>
                  </a:moveTo>
                  <a:lnTo>
                    <a:pt x="4317" y="28575"/>
                  </a:lnTo>
                  <a:lnTo>
                    <a:pt x="0" y="32893"/>
                  </a:lnTo>
                  <a:lnTo>
                    <a:pt x="0" y="43307"/>
                  </a:lnTo>
                  <a:lnTo>
                    <a:pt x="4317" y="47625"/>
                  </a:lnTo>
                  <a:lnTo>
                    <a:pt x="495300" y="47625"/>
                  </a:lnTo>
                  <a:lnTo>
                    <a:pt x="495300" y="28575"/>
                  </a:lnTo>
                  <a:close/>
                </a:path>
                <a:path w="571500" h="76200">
                  <a:moveTo>
                    <a:pt x="552450" y="28575"/>
                  </a:moveTo>
                  <a:lnTo>
                    <a:pt x="513206" y="28575"/>
                  </a:lnTo>
                  <a:lnTo>
                    <a:pt x="517525" y="32893"/>
                  </a:lnTo>
                  <a:lnTo>
                    <a:pt x="517525" y="43307"/>
                  </a:lnTo>
                  <a:lnTo>
                    <a:pt x="513206" y="47625"/>
                  </a:lnTo>
                  <a:lnTo>
                    <a:pt x="552450" y="47625"/>
                  </a:lnTo>
                  <a:lnTo>
                    <a:pt x="571500" y="38100"/>
                  </a:lnTo>
                  <a:lnTo>
                    <a:pt x="552450" y="28575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1173" y="3573018"/>
              <a:ext cx="1905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695" y="2216276"/>
            <a:ext cx="5367020" cy="44469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6350" indent="-343535" algn="just">
              <a:lnSpc>
                <a:spcPts val="1820"/>
              </a:lnSpc>
              <a:spcBef>
                <a:spcPts val="540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 </a:t>
            </a:r>
            <a:r>
              <a:rPr sz="1900" spc="-5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 lines are 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 valid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", generated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unit,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ready</a:t>
            </a:r>
            <a:r>
              <a:rPr sz="1900" spc="20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1900" spc="229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"</a:t>
            </a:r>
            <a:r>
              <a:rPr sz="19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 </a:t>
            </a:r>
            <a:r>
              <a:rPr sz="1900" spc="-4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 unit.</a:t>
            </a:r>
            <a:endParaRPr sz="19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0100"/>
              </a:lnSpc>
              <a:spcBef>
                <a:spcPts val="101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5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transfer is initiated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destination,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so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 does not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place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on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 until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it receives </a:t>
            </a:r>
            <a:r>
              <a:rPr sz="1900" spc="-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Enable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 for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Places the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latin typeface="Times New Roman"/>
                <a:cs typeface="Times New Roman"/>
              </a:rPr>
              <a:t>Then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enable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data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valid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signal.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19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1820"/>
              </a:lnSpc>
              <a:spcBef>
                <a:spcPts val="985"/>
              </a:spcBef>
              <a:tabLst>
                <a:tab pos="354965" algn="l"/>
                <a:tab pos="987425" algn="l"/>
                <a:tab pos="1419225" algn="l"/>
                <a:tab pos="2611120" algn="l"/>
                <a:tab pos="3428365" algn="l"/>
                <a:tab pos="3859529" algn="l"/>
                <a:tab pos="4531360" algn="l"/>
                <a:tab pos="4950460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	the	de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nation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ble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  signal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 data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acceptance.</a:t>
            </a:r>
            <a:endParaRPr sz="19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1015"/>
              </a:spcBef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50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Now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source disable the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valid signal which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invalidate the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 data bus and the system goes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initial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695" y="894334"/>
            <a:ext cx="92386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Verdana"/>
                <a:cs typeface="Verdana"/>
              </a:rPr>
              <a:t>Destinatio</a:t>
            </a:r>
            <a:r>
              <a:rPr sz="3600" spc="-114" dirty="0">
                <a:latin typeface="Verdana"/>
                <a:cs typeface="Verdana"/>
              </a:rPr>
              <a:t>n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Handshaking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89776" y="2363722"/>
            <a:ext cx="4859020" cy="4381500"/>
            <a:chOff x="6589776" y="2363722"/>
            <a:chExt cx="4859020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776" y="2363722"/>
              <a:ext cx="4858512" cy="43814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13570" y="3096006"/>
              <a:ext cx="675640" cy="1753870"/>
            </a:xfrm>
            <a:custGeom>
              <a:avLst/>
              <a:gdLst/>
              <a:ahLst/>
              <a:cxnLst/>
              <a:rect l="l" t="t" r="r" b="b"/>
              <a:pathLst>
                <a:path w="675640" h="1753870">
                  <a:moveTo>
                    <a:pt x="0" y="1733550"/>
                  </a:moveTo>
                  <a:lnTo>
                    <a:pt x="0" y="0"/>
                  </a:lnTo>
                </a:path>
                <a:path w="675640" h="1753870">
                  <a:moveTo>
                    <a:pt x="675131" y="1753362"/>
                  </a:moveTo>
                  <a:lnTo>
                    <a:pt x="675131" y="19812"/>
                  </a:lnTo>
                </a:path>
              </a:pathLst>
            </a:custGeom>
            <a:ln w="1905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157" y="4601717"/>
              <a:ext cx="161925" cy="76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6805" y="4601717"/>
              <a:ext cx="123825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9284" y="1714500"/>
            <a:ext cx="9416415" cy="2854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transfer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between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an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device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commonly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controlled</a:t>
            </a:r>
            <a:r>
              <a:rPr sz="24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set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of handshaking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handshaking scheme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provides a high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degree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flexibility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because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successful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completion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relies 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active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participation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both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units.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If a unit is faulty 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 not be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during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specified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time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out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error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generated.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4122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Verdana"/>
                <a:cs typeface="Verdana"/>
              </a:rPr>
              <a:t>Asynchr</a:t>
            </a:r>
            <a:r>
              <a:rPr sz="3600" spc="-80" dirty="0">
                <a:latin typeface="Verdana"/>
                <a:cs typeface="Verdana"/>
              </a:rPr>
              <a:t>o</a:t>
            </a:r>
            <a:r>
              <a:rPr sz="3600" spc="-120" dirty="0">
                <a:latin typeface="Verdana"/>
                <a:cs typeface="Verdana"/>
              </a:rPr>
              <a:t>nous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220" dirty="0">
                <a:latin typeface="Verdana"/>
                <a:cs typeface="Verdana"/>
              </a:rPr>
              <a:t>Seria</a:t>
            </a:r>
            <a:r>
              <a:rPr sz="3600" spc="-114" dirty="0">
                <a:latin typeface="Verdana"/>
                <a:cs typeface="Verdana"/>
              </a:rPr>
              <a:t>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65" dirty="0">
                <a:latin typeface="Verdana"/>
                <a:cs typeface="Verdana"/>
              </a:rPr>
              <a:t>Dat</a:t>
            </a:r>
            <a:r>
              <a:rPr sz="3600" spc="75" dirty="0">
                <a:latin typeface="Verdana"/>
                <a:cs typeface="Verdana"/>
              </a:rPr>
              <a:t>a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2478" y="2297379"/>
            <a:ext cx="9303385" cy="439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r>
              <a:rPr sz="20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generates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frequencies</a:t>
            </a:r>
            <a:r>
              <a:rPr sz="20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independently,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identical.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adopted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character.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interval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fixed.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technique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adopted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asynchronous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serial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called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FRAMING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carries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START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maintained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voltage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MARK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START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voltage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Zero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(0)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SPACE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200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20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019" y="1126671"/>
            <a:ext cx="9597390" cy="121905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3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18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bit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present.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always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in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Low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(0)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state</a:t>
            </a:r>
            <a:r>
              <a:rPr sz="18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(1) </a:t>
            </a:r>
            <a:r>
              <a:rPr sz="1800" spc="-43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Parity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generator.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150" dirty="0">
                <a:solidFill>
                  <a:srgbClr val="C00000"/>
                </a:solidFill>
                <a:latin typeface="Times New Roman"/>
                <a:cs typeface="Times New Roman"/>
              </a:rPr>
              <a:t>Stop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ay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one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ore</a:t>
            </a:r>
            <a:r>
              <a:rPr sz="18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bi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r>
              <a:rPr sz="18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Alwa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 sta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te (1).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data bits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framed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with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Start bit and Stop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bits,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Framing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186" y="2498270"/>
            <a:ext cx="9470571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1766" y="734787"/>
          <a:ext cx="10172919" cy="468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1298"/>
                <a:gridCol w="5081621"/>
              </a:tblGrid>
              <a:tr h="439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50" b="1" spc="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Synchronous</a:t>
                      </a:r>
                      <a:r>
                        <a:rPr sz="1450" b="1" spc="18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409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50" b="1" spc="19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50" b="1" spc="4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Asynchronous</a:t>
                      </a:r>
                      <a:r>
                        <a:rPr sz="1450" b="1" spc="1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409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50" b="1" spc="1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7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Transfer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400">
                <a:tc>
                  <a:txBody>
                    <a:bodyPr/>
                    <a:lstStyle/>
                    <a:p>
                      <a:pPr marL="177800">
                        <a:lnSpc>
                          <a:spcPts val="1685"/>
                        </a:lnSpc>
                      </a:pPr>
                      <a:r>
                        <a:rPr sz="1450" b="1" spc="3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50" b="1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5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units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share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clock.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685"/>
                        </a:lnSpc>
                      </a:pPr>
                      <a:r>
                        <a:rPr sz="1450" b="1" spc="3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50" b="1" spc="45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5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units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5" dirty="0">
                          <a:latin typeface="Times New Roman"/>
                          <a:cs typeface="Times New Roman"/>
                        </a:rPr>
                        <a:t>independent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each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75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25" dirty="0">
                          <a:latin typeface="Times New Roman"/>
                          <a:cs typeface="Times New Roman"/>
                        </a:rPr>
                        <a:t>own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clock.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877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2.	</a:t>
                      </a:r>
                      <a:r>
                        <a:rPr sz="1250" b="1" spc="37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 marR="89535">
                        <a:lnSpc>
                          <a:spcPts val="2190"/>
                        </a:lnSpc>
                        <a:spcBef>
                          <a:spcPts val="18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same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2.	</a:t>
                      </a:r>
                      <a:r>
                        <a:rPr sz="1250" b="1" spc="37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sender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536575">
                        <a:lnSpc>
                          <a:spcPts val="2190"/>
                        </a:lnSpc>
                        <a:spcBef>
                          <a:spcPts val="185"/>
                        </a:spcBef>
                      </a:pP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receiver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50" b="1" spc="-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2611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3.	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that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55" dirty="0">
                          <a:latin typeface="Times New Roman"/>
                          <a:cs typeface="Times New Roman"/>
                        </a:rPr>
                        <a:t>matches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speed.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3.	</a:t>
                      </a:r>
                      <a:r>
                        <a:rPr sz="1250" b="1" spc="38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250" b="1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sz="1250" b="1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not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85" dirty="0">
                          <a:latin typeface="Times New Roman"/>
                          <a:cs typeface="Times New Roman"/>
                        </a:rPr>
                        <a:t>match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speed.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762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sz="1250" b="1" spc="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constant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(due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clock)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sz="1250" b="1" spc="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interval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50" b="1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694690">
                        <a:lnSpc>
                          <a:spcPct val="145800"/>
                        </a:lnSpc>
                        <a:spcBef>
                          <a:spcPts val="10"/>
                        </a:spcBef>
                      </a:pP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25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(due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9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34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clock)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831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5.	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Bits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transmitted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5" dirty="0">
                          <a:latin typeface="Times New Roman"/>
                          <a:cs typeface="Times New Roman"/>
                        </a:rPr>
                        <a:t>continuously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50" b="1" spc="360" dirty="0">
                          <a:latin typeface="Times New Roman"/>
                          <a:cs typeface="Times New Roman"/>
                        </a:rPr>
                        <a:t>keep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clock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synchronized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45" dirty="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80" dirty="0">
                          <a:latin typeface="Times New Roman"/>
                          <a:cs typeface="Times New Roman"/>
                        </a:rPr>
                        <a:t>units.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5.	</a:t>
                      </a:r>
                      <a:r>
                        <a:rPr sz="1250" b="1" spc="295" dirty="0">
                          <a:latin typeface="Times New Roman"/>
                          <a:cs typeface="Times New Roman"/>
                        </a:rPr>
                        <a:t>Bits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0" dirty="0">
                          <a:latin typeface="Times New Roman"/>
                          <a:cs typeface="Times New Roman"/>
                        </a:rPr>
                        <a:t>sent</a:t>
                      </a:r>
                      <a:r>
                        <a:rPr sz="1250" b="1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9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3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available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7830" marR="134620">
                        <a:lnSpc>
                          <a:spcPts val="2200"/>
                        </a:lnSpc>
                        <a:spcBef>
                          <a:spcPts val="175"/>
                        </a:spcBef>
                      </a:pPr>
                      <a:r>
                        <a:rPr sz="1250" b="1" spc="39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5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2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5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75" dirty="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50" dirty="0">
                          <a:latin typeface="Times New Roman"/>
                          <a:cs typeface="Times New Roman"/>
                        </a:rPr>
                        <a:t>remains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80" dirty="0">
                          <a:latin typeface="Times New Roman"/>
                          <a:cs typeface="Times New Roman"/>
                        </a:rPr>
                        <a:t>idle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40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5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3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50" b="1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2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229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315" dirty="0">
                          <a:latin typeface="Times New Roman"/>
                          <a:cs typeface="Times New Roman"/>
                        </a:rPr>
                        <a:t>transmitted.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077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6.	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Fast.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6.	</a:t>
                      </a:r>
                      <a:r>
                        <a:rPr sz="1250" b="1" spc="330" dirty="0">
                          <a:latin typeface="Times New Roman"/>
                          <a:cs typeface="Times New Roman"/>
                        </a:rPr>
                        <a:t>Slow.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462">
                <a:tc>
                  <a:txBody>
                    <a:bodyPr/>
                    <a:lstStyle/>
                    <a:p>
                      <a:pPr marL="177800">
                        <a:lnSpc>
                          <a:spcPts val="1460"/>
                        </a:lnSpc>
                        <a:tabLst>
                          <a:tab pos="499745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7.	</a:t>
                      </a:r>
                      <a:r>
                        <a:rPr sz="1250" b="1" spc="300" dirty="0">
                          <a:latin typeface="Times New Roman"/>
                          <a:cs typeface="Times New Roman"/>
                        </a:rPr>
                        <a:t>Costly.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60"/>
                        </a:lnSpc>
                        <a:tabLst>
                          <a:tab pos="417830" algn="l"/>
                        </a:tabLst>
                      </a:pPr>
                      <a:r>
                        <a:rPr sz="1250" b="1" spc="270" dirty="0">
                          <a:latin typeface="Times New Roman"/>
                          <a:cs typeface="Times New Roman"/>
                        </a:rPr>
                        <a:t>7.	</a:t>
                      </a:r>
                      <a:r>
                        <a:rPr sz="1250" b="1" spc="340" dirty="0">
                          <a:latin typeface="Times New Roman"/>
                          <a:cs typeface="Times New Roman"/>
                        </a:rPr>
                        <a:t>Economical.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151" y="886409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Communication</a:t>
            </a:r>
            <a:r>
              <a:rPr sz="3600" spc="-30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792" y="2138933"/>
            <a:ext cx="5488305" cy="828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Serial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asynchronous.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IC</a:t>
            </a:r>
            <a:r>
              <a:rPr sz="180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8251A</a:t>
            </a:r>
            <a:r>
              <a:rPr sz="18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programmable</a:t>
            </a:r>
            <a:r>
              <a:rPr sz="18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chip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designed</a:t>
            </a:r>
            <a:r>
              <a:rPr sz="18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4119" y="2941065"/>
            <a:ext cx="3613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2350135" algn="l"/>
                <a:tab pos="322072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nous	serial	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792" y="2941065"/>
            <a:ext cx="184975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synchronous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uni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25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pin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DIP.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0792" y="4018229"/>
            <a:ext cx="28308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includes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five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blocks.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spcBef>
                <a:spcPts val="5"/>
              </a:spcBef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buffer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Read/Write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Modem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</a:t>
            </a:r>
            <a:endParaRPr sz="1800">
              <a:latin typeface="Times New Roman"/>
              <a:cs typeface="Times New Roman"/>
            </a:endParaRPr>
          </a:p>
          <a:p>
            <a:pPr marL="551815" indent="-343535">
              <a:lnSpc>
                <a:spcPct val="100000"/>
              </a:lnSpc>
              <a:buClr>
                <a:srgbClr val="B83C68"/>
              </a:buClr>
              <a:buSzPct val="80555"/>
              <a:buFont typeface="Wingdings"/>
              <a:buChar char=""/>
              <a:tabLst>
                <a:tab pos="551815" algn="l"/>
                <a:tab pos="55245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Receiver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0101" y="5791606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Synchronous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792" y="5791606"/>
            <a:ext cx="168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769620" algn="l"/>
                <a:tab pos="119507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also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chronous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826" y="5791606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  <a:tabLst>
                <a:tab pos="832485" algn="l"/>
                <a:tab pos="129730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lled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niv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rsal  Receiver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5283" y="6065926"/>
            <a:ext cx="268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  <a:tab pos="1728470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	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Transmitter	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(USART).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168" y="473962"/>
            <a:ext cx="5029200" cy="6312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37244"/>
            <a:ext cx="10515600" cy="463550"/>
          </a:xfrm>
        </p:spPr>
        <p:txBody>
          <a:bodyPr/>
          <a:lstStyle/>
          <a:p>
            <a:r>
              <a:rPr lang="en-US" dirty="0">
                <a:sym typeface="+mn-ea"/>
              </a:rPr>
              <a:t> Computer Architecture</a:t>
            </a:r>
            <a:endParaRPr lang="en-I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36A1756-0141-A371-60E8-FA530D9C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refers to the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internal workings of a computer system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CPU, memory, and other hardware components.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 the 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functions such as 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sets, Data types, Registers and Addressing modes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 architecture is concerned with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performance of a computer system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ensuring that it can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instructions quickly and efficiently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is also called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(ISA).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731" y="877315"/>
            <a:ext cx="48021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latin typeface="Verdana"/>
                <a:cs typeface="Verdana"/>
              </a:rPr>
              <a:t>Interrupt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017" y="2240660"/>
            <a:ext cx="9541510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coordinate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connected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accepting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characters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keyboard,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needs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know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character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typed.</a:t>
            </a:r>
            <a:endParaRPr sz="18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Similarly,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operation,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should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character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printer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printer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ready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accept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18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indicated</a:t>
            </a:r>
            <a:r>
              <a:rPr sz="1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8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800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18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within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poll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testing</a:t>
            </a:r>
            <a:r>
              <a:rPr sz="18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status</a:t>
            </a:r>
            <a:r>
              <a:rPr sz="1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bits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8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During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polling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CPU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useful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an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arrangement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ready,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alert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CPU.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sending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Interrupt.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518557"/>
            <a:ext cx="40906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signal 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emitted </a:t>
            </a:r>
            <a:r>
              <a:rPr sz="2000" spc="5" dirty="0">
                <a:solidFill>
                  <a:srgbClr val="273139"/>
                </a:solidFill>
                <a:latin typeface="Times New Roman"/>
                <a:cs typeface="Times New Roman"/>
              </a:rPr>
              <a:t>by </a:t>
            </a:r>
            <a:r>
              <a:rPr sz="2000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Times New Roman"/>
                <a:cs typeface="Times New Roman"/>
              </a:rPr>
              <a:t>hardware or software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that requests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suspend 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its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current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execution and service the occurred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interrupt.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3382" y="3961257"/>
            <a:ext cx="21386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80403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	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nt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upt	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he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1209" y="4266057"/>
            <a:ext cx="19932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executes</a:t>
            </a:r>
            <a:endParaRPr sz="20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tabLst>
                <a:tab pos="1260475" algn="l"/>
              </a:tabLst>
            </a:pP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int</a:t>
            </a:r>
            <a:r>
              <a:rPr sz="2000" spc="-20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rupt	se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3961257"/>
            <a:ext cx="18199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93281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75" dirty="0">
                <a:solidFill>
                  <a:srgbClr val="212121"/>
                </a:solidFill>
                <a:latin typeface="Times New Roman"/>
                <a:cs typeface="Times New Roman"/>
              </a:rPr>
              <a:t>To	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service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c</a:t>
            </a:r>
            <a:r>
              <a:rPr sz="2000" spc="-10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sp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ndi</a:t>
            </a:r>
            <a:r>
              <a:rPr sz="2000" spc="-15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g  routine</a:t>
            </a:r>
            <a:r>
              <a:rPr sz="2000" spc="-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ISR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3932" y="5308853"/>
            <a:ext cx="40906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After the execution of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service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routine,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resumes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execution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 of</a:t>
            </a:r>
            <a:r>
              <a:rPr sz="20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suspended</a:t>
            </a:r>
            <a:r>
              <a:rPr sz="20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121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8286" y="1526830"/>
            <a:ext cx="4718957" cy="32900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5795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latin typeface="Verdana"/>
                <a:cs typeface="Verdana"/>
              </a:rPr>
              <a:t>Types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00" dirty="0">
                <a:latin typeface="Verdana"/>
                <a:cs typeface="Verdana"/>
              </a:rPr>
              <a:t>I</a:t>
            </a:r>
            <a:r>
              <a:rPr sz="3600" spc="-135" dirty="0">
                <a:latin typeface="Verdana"/>
                <a:cs typeface="Verdana"/>
              </a:rPr>
              <a:t>nterrupt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5716" y="2095652"/>
            <a:ext cx="8825865" cy="46037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two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types</a:t>
            </a:r>
            <a:r>
              <a:rPr sz="22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733425" indent="-343535" algn="just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4060" algn="l"/>
              </a:tabLst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 Interrupt</a:t>
            </a:r>
            <a:endParaRPr sz="2200">
              <a:latin typeface="Times New Roman"/>
              <a:cs typeface="Times New Roman"/>
            </a:endParaRPr>
          </a:p>
          <a:p>
            <a:pPr marL="733425" indent="-343535" algn="just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545"/>
              <a:buFont typeface="Wingdings"/>
              <a:buChar char=""/>
              <a:tabLst>
                <a:tab pos="734060" algn="l"/>
              </a:tabLst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Software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Hardware</a:t>
            </a:r>
            <a:r>
              <a:rPr sz="2200" b="1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2200" spc="3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If</a:t>
            </a:r>
            <a:r>
              <a:rPr sz="2200" spc="3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signal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2200" spc="3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processor</a:t>
            </a:r>
            <a:r>
              <a:rPr sz="2200" spc="3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200" spc="3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external</a:t>
            </a:r>
            <a:r>
              <a:rPr sz="2200" spc="3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internal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called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 keyboard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we will press the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key to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do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some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action,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this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 pressing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key in keyboard will generate a signal which is given to the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processor</a:t>
            </a:r>
            <a:r>
              <a:rPr sz="2200" spc="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do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action,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such interrupt</a:t>
            </a:r>
            <a:r>
              <a:rPr sz="2200" spc="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200" spc="48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interrupt</a:t>
            </a:r>
            <a:r>
              <a:rPr sz="2200" spc="5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200" spc="4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200" spc="4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generated</a:t>
            </a:r>
            <a:r>
              <a:rPr sz="2200" spc="49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from</a:t>
            </a:r>
            <a:r>
              <a:rPr sz="2200" spc="459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external</a:t>
            </a:r>
            <a:r>
              <a:rPr sz="2200" spc="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device/hardware</a:t>
            </a:r>
            <a:r>
              <a:rPr sz="2200" spc="47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internal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device/hardware.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So,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200" spc="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External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2200" spc="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Internal</a:t>
            </a:r>
            <a:r>
              <a:rPr sz="22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-5" dirty="0">
                <a:solidFill>
                  <a:srgbClr val="292929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257" y="2338527"/>
            <a:ext cx="89573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External</a:t>
            </a:r>
            <a:r>
              <a:rPr sz="2000" b="1" spc="3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comes</a:t>
            </a:r>
            <a:r>
              <a:rPr sz="20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devices,</a:t>
            </a:r>
            <a:r>
              <a:rPr sz="20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timing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device,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20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failure</a:t>
            </a:r>
            <a:r>
              <a:rPr sz="2000" spc="3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257" y="3014218"/>
            <a:ext cx="1341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2311" y="2947771"/>
            <a:ext cx="390588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I/O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request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transfer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data. </a:t>
            </a:r>
            <a:r>
              <a:rPr sz="2000" spc="-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I/O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device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finished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transfer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Elapse</a:t>
            </a:r>
            <a:r>
              <a:rPr sz="20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time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an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event</a:t>
            </a:r>
            <a:r>
              <a:rPr sz="2000" spc="-3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–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Time</a:t>
            </a:r>
            <a:r>
              <a:rPr sz="2000" spc="5" dirty="0">
                <a:solidFill>
                  <a:srgbClr val="292929"/>
                </a:solidFill>
                <a:latin typeface="Times New Roman"/>
                <a:cs typeface="Times New Roman"/>
              </a:rPr>
              <a:t> out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Power</a:t>
            </a:r>
            <a:r>
              <a:rPr sz="2000" spc="-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failure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3257" y="4559934"/>
            <a:ext cx="89592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Internal</a:t>
            </a:r>
            <a:r>
              <a:rPr sz="20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Arises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illegal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erroneous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overflow/underflow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condition.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257" y="5234762"/>
            <a:ext cx="1341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311" y="5169543"/>
            <a:ext cx="3466465" cy="113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95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Register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overflow/underflow.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Stack/Queue</a:t>
            </a:r>
            <a:r>
              <a:rPr sz="2000" spc="-5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overflow/underflow. </a:t>
            </a:r>
            <a:r>
              <a:rPr sz="2000" spc="-484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Attempt</a:t>
            </a:r>
            <a:r>
              <a:rPr sz="20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divide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2311" y="6347866"/>
            <a:ext cx="2730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Invalid</a:t>
            </a:r>
            <a:r>
              <a:rPr sz="2000" spc="-6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operation</a:t>
            </a:r>
            <a:r>
              <a:rPr sz="2000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code</a:t>
            </a:r>
            <a:r>
              <a:rPr sz="20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92929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118" y="1126672"/>
            <a:ext cx="9741281" cy="4307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hardware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interrupts</a:t>
            </a:r>
            <a:r>
              <a:rPr sz="2400" spc="-2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may</a:t>
            </a:r>
            <a:r>
              <a:rPr sz="2400" spc="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maskable</a:t>
            </a:r>
            <a:r>
              <a:rPr sz="2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29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92929"/>
                </a:solidFill>
                <a:latin typeface="Times New Roman"/>
                <a:cs typeface="Times New Roman"/>
              </a:rPr>
              <a:t>non-maskable.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3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Maskable Interrupt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: The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hardware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ignored 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or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delayed for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some time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executing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 program with 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higher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priority</a:t>
            </a:r>
            <a:r>
              <a:rPr sz="2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termed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maskable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interrupts.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101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26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type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entertained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CPU just after completion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current</a:t>
            </a:r>
            <a:r>
              <a:rPr sz="2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execution.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10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Non-Maskable</a:t>
            </a:r>
            <a:r>
              <a:rPr sz="2400" b="1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:</a:t>
            </a:r>
            <a:r>
              <a:rPr sz="2400" spc="3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hardware</a:t>
            </a:r>
            <a:r>
              <a:rPr sz="2400" spc="3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interrupts</a:t>
            </a:r>
            <a:r>
              <a:rPr sz="24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that</a:t>
            </a:r>
            <a:r>
              <a:rPr sz="2400" spc="3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2400" spc="3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neither </a:t>
            </a:r>
            <a:r>
              <a:rPr sz="2400" spc="-5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ignored nor delayed and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must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 immediately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serviced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by the 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processor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 are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termed</a:t>
            </a:r>
            <a:r>
              <a:rPr sz="2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non-maskable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735"/>
              </a:lnSpc>
              <a:spcBef>
                <a:spcPts val="67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40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When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non-maskable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interrupt</a:t>
            </a:r>
            <a:r>
              <a:rPr sz="2400" spc="3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arises,</a:t>
            </a:r>
            <a:r>
              <a:rPr sz="2400" spc="3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CPU</a:t>
            </a:r>
            <a:r>
              <a:rPr sz="2400" spc="3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suddenly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stops</a:t>
            </a:r>
            <a:r>
              <a:rPr sz="2400" spc="36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735"/>
              </a:lnSpc>
            </a:pP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current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execution</a:t>
            </a:r>
            <a:r>
              <a:rPr sz="2400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/>
                <a:cs typeface="Times New Roman"/>
              </a:rPr>
              <a:t>jumps</a:t>
            </a:r>
            <a:r>
              <a:rPr sz="24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entertain</a:t>
            </a:r>
            <a:r>
              <a:rPr sz="24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Times New Roman"/>
                <a:cs typeface="Times New Roman"/>
              </a:rPr>
              <a:t>interrupt.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842" y="865415"/>
            <a:ext cx="10096529" cy="4731423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Interrupts</a:t>
            </a:r>
            <a:r>
              <a:rPr sz="2000" dirty="0">
                <a:solidFill>
                  <a:srgbClr val="292929"/>
                </a:solidFill>
                <a:latin typeface="Times New Roman"/>
                <a:cs typeface="Times New Roman"/>
              </a:rPr>
              <a:t>:</a:t>
            </a:r>
            <a:r>
              <a:rPr sz="2000" spc="-15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initiated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executing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endParaRPr sz="2000">
              <a:latin typeface="Times New Roman"/>
              <a:cs typeface="Times New Roman"/>
            </a:endParaRPr>
          </a:p>
          <a:p>
            <a:pPr marL="354965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programmer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procedure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desired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special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CALL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behaves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rather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subroutine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interrupt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initiated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Routine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(ISR)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chooses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service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routine,</a:t>
            </a:r>
            <a:r>
              <a:rPr sz="20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Non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vectored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Vectored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Non</a:t>
            </a:r>
            <a:r>
              <a:rPr sz="20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vectored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assigned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fixed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corresponding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Vectored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interrupt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supplies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branch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vector.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3905" y="4086605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600" y="0"/>
                </a:lnTo>
              </a:path>
            </a:pathLst>
          </a:custGeom>
          <a:ln w="38100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2326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5" dirty="0">
                <a:latin typeface="Verdana"/>
                <a:cs typeface="Verdana"/>
              </a:rPr>
              <a:t>Modes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8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Data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7319" y="1926771"/>
            <a:ext cx="9333067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handled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variety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endParaRPr sz="24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intermediate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path,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memory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peripherals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handled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4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4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166"/>
              <a:buFont typeface="Wingdings"/>
              <a:buChar char=""/>
              <a:tabLst>
                <a:tab pos="73406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Direct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(DMA)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7865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/>
                <a:cs typeface="Verdana"/>
              </a:rPr>
              <a:t>Program</a:t>
            </a:r>
            <a:r>
              <a:rPr sz="3600" spc="-120" dirty="0">
                <a:latin typeface="Verdana"/>
                <a:cs typeface="Verdana"/>
              </a:rPr>
              <a:t>m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65" dirty="0">
                <a:latin typeface="Verdana"/>
                <a:cs typeface="Verdana"/>
              </a:rPr>
              <a:t>I/O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165906"/>
            <a:ext cx="9636760" cy="2678938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7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 results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operations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written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9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item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initiated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program.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: In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case,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does not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 direct access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memory unit.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requires the execution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several instructions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CPU,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including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instruction 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store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17780" indent="-342900" algn="just">
              <a:lnSpc>
                <a:spcPct val="100000"/>
              </a:lnSpc>
              <a:spcBef>
                <a:spcPts val="1000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4588329"/>
            <a:ext cx="7813675" cy="450123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consuming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needlessly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keeps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busy.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5437415"/>
            <a:ext cx="63385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avoided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interrupt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facility.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1413" y="6364325"/>
            <a:ext cx="800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ADD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STORE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15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0" dirty="0">
                <a:latin typeface="Verdana"/>
                <a:cs typeface="Verdana"/>
              </a:rPr>
              <a:t>Interrup</a:t>
            </a:r>
            <a:r>
              <a:rPr sz="3600" spc="-155" dirty="0">
                <a:latin typeface="Verdana"/>
                <a:cs typeface="Verdana"/>
              </a:rPr>
              <a:t>t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Initia</a:t>
            </a:r>
            <a:r>
              <a:rPr sz="3600" spc="-185" dirty="0">
                <a:latin typeface="Verdana"/>
                <a:cs typeface="Verdana"/>
              </a:rPr>
              <a:t>t</a:t>
            </a:r>
            <a:r>
              <a:rPr sz="3600" spc="204" dirty="0">
                <a:latin typeface="Verdana"/>
                <a:cs typeface="Verdana"/>
              </a:rPr>
              <a:t>ed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165" dirty="0">
                <a:latin typeface="Verdana"/>
                <a:cs typeface="Verdana"/>
              </a:rPr>
              <a:t>I/O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416" y="2183409"/>
            <a:ext cx="9208770" cy="4476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programmed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I/O,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busy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unnecessarily.</a:t>
            </a:r>
            <a:endParaRPr sz="2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avoided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driven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 the interface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determines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ready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 data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transfer,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interrupt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meantime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CPU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proceed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other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Upon detection of an external interrupt signal the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momentarily stops the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current task, the control branches to a service routine to process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transfer,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return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originally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performing.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04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what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multiple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devices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generate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interrupts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simultaneously.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146" y="2187313"/>
            <a:ext cx="9349105" cy="43097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that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case,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there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must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have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way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decide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which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interrupt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serviced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first.</a:t>
            </a:r>
            <a:endParaRPr sz="2100">
              <a:latin typeface="Times New Roman"/>
              <a:cs typeface="Times New Roman"/>
            </a:endParaRPr>
          </a:p>
          <a:p>
            <a:pPr marL="355600" marR="9525" indent="-343535" algn="just">
              <a:lnSpc>
                <a:spcPct val="100000"/>
              </a:lnSpc>
              <a:spcBef>
                <a:spcPts val="10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1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other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words,</a:t>
            </a:r>
            <a:r>
              <a:rPr sz="2100" spc="5" dirty="0">
                <a:latin typeface="Times New Roman"/>
                <a:cs typeface="Times New Roman"/>
              </a:rPr>
              <a:t> 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must</a:t>
            </a:r>
            <a:r>
              <a:rPr sz="2100" spc="5" dirty="0">
                <a:latin typeface="Times New Roman"/>
                <a:cs typeface="Times New Roman"/>
              </a:rPr>
              <a:t> be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assigned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</a:t>
            </a:r>
            <a:r>
              <a:rPr sz="2100" spc="10" dirty="0">
                <a:latin typeface="Times New Roman"/>
                <a:cs typeface="Times New Roman"/>
              </a:rPr>
              <a:t> all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  devices  for  </a:t>
            </a:r>
            <a:r>
              <a:rPr sz="2100" dirty="0">
                <a:latin typeface="Times New Roman"/>
                <a:cs typeface="Times New Roman"/>
              </a:rPr>
              <a:t>systemic </a:t>
            </a:r>
            <a:r>
              <a:rPr sz="2100" spc="5" dirty="0">
                <a:latin typeface="Times New Roman"/>
                <a:cs typeface="Times New Roman"/>
              </a:rPr>
              <a:t> interrupt </a:t>
            </a:r>
            <a:r>
              <a:rPr sz="2100" spc="10" dirty="0">
                <a:latin typeface="Times New Roman"/>
                <a:cs typeface="Times New Roman"/>
              </a:rPr>
              <a:t>servicing.</a:t>
            </a:r>
            <a:endParaRPr sz="21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005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concept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defining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among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know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which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one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is</a:t>
            </a:r>
            <a:r>
              <a:rPr sz="2100" spc="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-5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first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case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of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simultaneous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requests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5" dirty="0">
                <a:latin typeface="Times New Roman"/>
                <a:cs typeface="Times New Roman"/>
              </a:rPr>
              <a:t> called 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priority  interrupt </a:t>
            </a:r>
            <a:r>
              <a:rPr sz="21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system.</a:t>
            </a:r>
            <a:endParaRPr sz="21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1000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-1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Generally devices </a:t>
            </a:r>
            <a:r>
              <a:rPr sz="2100" dirty="0">
                <a:latin typeface="Times New Roman"/>
                <a:cs typeface="Times New Roman"/>
              </a:rPr>
              <a:t>with </a:t>
            </a:r>
            <a:r>
              <a:rPr sz="2100" spc="5" dirty="0">
                <a:latin typeface="Times New Roman"/>
                <a:cs typeface="Times New Roman"/>
              </a:rPr>
              <a:t>high </a:t>
            </a:r>
            <a:r>
              <a:rPr sz="2100" dirty="0">
                <a:latin typeface="Times New Roman"/>
                <a:cs typeface="Times New Roman"/>
              </a:rPr>
              <a:t>speed </a:t>
            </a:r>
            <a:r>
              <a:rPr sz="2100" spc="5" dirty="0">
                <a:latin typeface="Times New Roman"/>
                <a:cs typeface="Times New Roman"/>
              </a:rPr>
              <a:t>of data </a:t>
            </a:r>
            <a:r>
              <a:rPr sz="2100" spc="-5" dirty="0">
                <a:latin typeface="Times New Roman"/>
                <a:cs typeface="Times New Roman"/>
              </a:rPr>
              <a:t>transfer, </a:t>
            </a:r>
            <a:r>
              <a:rPr sz="2100" dirty="0">
                <a:latin typeface="Times New Roman"/>
                <a:cs typeface="Times New Roman"/>
              </a:rPr>
              <a:t>such as, </a:t>
            </a:r>
            <a:r>
              <a:rPr sz="2100" spc="5" dirty="0">
                <a:latin typeface="Times New Roman"/>
                <a:cs typeface="Times New Roman"/>
              </a:rPr>
              <a:t>magnetic </a:t>
            </a:r>
            <a:r>
              <a:rPr sz="2100" dirty="0">
                <a:latin typeface="Times New Roman"/>
                <a:cs typeface="Times New Roman"/>
              </a:rPr>
              <a:t>disks</a:t>
            </a:r>
            <a:r>
              <a:rPr sz="2100" spc="5" dirty="0">
                <a:latin typeface="Times New Roman"/>
                <a:cs typeface="Times New Roman"/>
              </a:rPr>
              <a:t> are 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assigned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high </a:t>
            </a:r>
            <a:r>
              <a:rPr sz="2100" spc="5" dirty="0">
                <a:latin typeface="Times New Roman"/>
                <a:cs typeface="Times New Roman"/>
              </a:rPr>
              <a:t>priority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than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slow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devices,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such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Keyboard.</a:t>
            </a: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When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multiple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devices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interrupt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system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at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same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time,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service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given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device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with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highest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priority.</a:t>
            </a:r>
            <a:endParaRPr sz="2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1650" spc="-14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50" spc="3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This </a:t>
            </a:r>
            <a:r>
              <a:rPr sz="2100" spc="10" dirty="0">
                <a:latin typeface="Times New Roman"/>
                <a:cs typeface="Times New Roman"/>
              </a:rPr>
              <a:t>could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done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with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either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software</a:t>
            </a:r>
            <a:r>
              <a:rPr sz="21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1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hardware</a:t>
            </a:r>
            <a:r>
              <a:rPr sz="21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C00000"/>
                </a:solidFill>
                <a:latin typeface="Times New Roman"/>
                <a:cs typeface="Times New Roman"/>
              </a:rPr>
              <a:t>methods.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F4E7EC"/>
                </a:solidFill>
                <a:latin typeface="Verdana"/>
                <a:cs typeface="Verdana"/>
              </a:rPr>
              <a:t>Priority</a:t>
            </a:r>
            <a:r>
              <a:rPr sz="3600" spc="-25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-204" dirty="0">
                <a:solidFill>
                  <a:srgbClr val="F4E7EC"/>
                </a:solidFill>
                <a:latin typeface="Verdana"/>
                <a:cs typeface="Verdana"/>
              </a:rPr>
              <a:t>Interrupt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37244"/>
            <a:ext cx="10515600" cy="463550"/>
          </a:xfrm>
        </p:spPr>
        <p:txBody>
          <a:bodyPr/>
          <a:lstStyle/>
          <a:p>
            <a:r>
              <a:rPr lang="en-US" dirty="0">
                <a:sym typeface="+mn-ea"/>
              </a:rPr>
              <a:t> Computer Architecture</a:t>
            </a:r>
            <a:endParaRPr lang="en-I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36A1756-0141-A371-60E8-FA530D9C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refers to the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internal workings of a computer system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CPU, memory, and other hardware components.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 the 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functions such as 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sets, Data types, Registers and Addressing modes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Computer architecture is concerned with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performance of a computer system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ensuring that it can 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instructions quickly and efficiently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is also called 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(ISA).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733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latin typeface="Verdana"/>
                <a:cs typeface="Verdana"/>
              </a:rPr>
              <a:t>S</a:t>
            </a:r>
            <a:r>
              <a:rPr sz="3600" spc="-250" dirty="0">
                <a:latin typeface="Verdana"/>
                <a:cs typeface="Verdana"/>
              </a:rPr>
              <a:t>o</a:t>
            </a:r>
            <a:r>
              <a:rPr sz="3600" spc="-45" dirty="0">
                <a:latin typeface="Verdana"/>
                <a:cs typeface="Verdana"/>
              </a:rPr>
              <a:t>ftware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Priority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275" dirty="0">
                <a:latin typeface="Verdana"/>
                <a:cs typeface="Verdana"/>
              </a:rPr>
              <a:t>M</a:t>
            </a:r>
            <a:r>
              <a:rPr sz="3600" spc="60" dirty="0">
                <a:latin typeface="Verdana"/>
                <a:cs typeface="Verdana"/>
              </a:rPr>
              <a:t>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515" y="2291333"/>
            <a:ext cx="9853930" cy="426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procedure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identify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highest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device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means.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branch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address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execute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ISR.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program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5" dirty="0">
                <a:latin typeface="Times New Roman"/>
                <a:cs typeface="Times New Roman"/>
              </a:rPr>
              <a:t> care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interrupts begins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execution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the ISR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sequence.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907415" algn="l"/>
                <a:tab pos="1602105" algn="l"/>
                <a:tab pos="1953895" algn="l"/>
                <a:tab pos="2733040" algn="l"/>
                <a:tab pos="3326129" algn="l"/>
                <a:tab pos="3792220" algn="l"/>
                <a:tab pos="4542155" algn="l"/>
                <a:tab pos="5821045" algn="l"/>
                <a:tab pos="6285865" algn="l"/>
                <a:tab pos="7207884" algn="l"/>
                <a:tab pos="7574280" algn="l"/>
                <a:tab pos="8040370" algn="l"/>
                <a:tab pos="9075420" algn="l"/>
                <a:tab pos="959929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	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w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ich	t</a:t>
            </a:r>
            <a:r>
              <a:rPr sz="2000" spc="10" dirty="0">
                <a:latin typeface="Times New Roman"/>
                <a:cs typeface="Times New Roman"/>
              </a:rPr>
              <a:t>he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	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sted	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	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io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ity	of	the	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t	a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d	its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corresponding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latin typeface="Times New Roman"/>
                <a:cs typeface="Times New Roman"/>
              </a:rPr>
              <a:t>If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highest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device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signal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service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given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0" dirty="0">
                <a:latin typeface="Times New Roman"/>
                <a:cs typeface="Times New Roman"/>
              </a:rPr>
              <a:t> device.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latin typeface="Times New Roman"/>
                <a:cs typeface="Times New Roman"/>
              </a:rPr>
              <a:t>Otherwise,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next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lower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major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disadvantage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this method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quite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slow.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65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overcome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this,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hardware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priority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interrupt.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0392" y="2347086"/>
            <a:ext cx="8682355" cy="419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functions</a:t>
            </a:r>
            <a:r>
              <a:rPr sz="24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overall</a:t>
            </a:r>
            <a:r>
              <a:rPr sz="24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manager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 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850265" algn="l"/>
                <a:tab pos="1724025" algn="l"/>
                <a:tab pos="2205990" algn="l"/>
                <a:tab pos="2755900" algn="l"/>
                <a:tab pos="4159885" algn="l"/>
                <a:tab pos="4894580" algn="l"/>
                <a:tab pos="6121400" algn="l"/>
                <a:tab pos="7095490" algn="l"/>
                <a:tab pos="7677150" algn="l"/>
                <a:tab pos="814197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	speed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	the	oper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tion,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ach	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terru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urce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own  interrupt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vector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own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ISR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directly.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polling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decisions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established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4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priority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established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either</a:t>
            </a:r>
            <a:r>
              <a:rPr sz="24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serial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connection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interrupt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lines.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  <a:tab pos="1001394" algn="l"/>
                <a:tab pos="1832610" algn="l"/>
                <a:tab pos="3339465" algn="l"/>
                <a:tab pos="3764915" algn="l"/>
                <a:tab pos="5072380" algn="l"/>
                <a:tab pos="6158230" algn="l"/>
                <a:tab pos="7378700" algn="l"/>
                <a:tab pos="846391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17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170" dirty="0">
                <a:solidFill>
                  <a:srgbClr val="C00000"/>
                </a:solidFill>
                <a:latin typeface="Times New Roman"/>
                <a:cs typeface="Times New Roman"/>
              </a:rPr>
              <a:t>seri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l	connec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ion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	hardware	pr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rity	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terru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ethod	is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Daisy-Chaining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Method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915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Verdana"/>
                <a:cs typeface="Verdana"/>
              </a:rPr>
              <a:t>Hardwar</a:t>
            </a:r>
            <a:r>
              <a:rPr sz="3600" spc="-1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254" dirty="0">
                <a:latin typeface="Verdana"/>
                <a:cs typeface="Verdana"/>
              </a:rPr>
              <a:t>rio</a:t>
            </a:r>
            <a:r>
              <a:rPr sz="3600" spc="-265" dirty="0">
                <a:latin typeface="Verdana"/>
                <a:cs typeface="Verdana"/>
              </a:rPr>
              <a:t>r</a:t>
            </a:r>
            <a:r>
              <a:rPr sz="3600" spc="-185" dirty="0">
                <a:latin typeface="Verdana"/>
                <a:cs typeface="Verdana"/>
              </a:rPr>
              <a:t>it</a:t>
            </a:r>
            <a:r>
              <a:rPr sz="3600" spc="-315" dirty="0">
                <a:latin typeface="Verdana"/>
                <a:cs typeface="Verdana"/>
              </a:rPr>
              <a:t>y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894334"/>
            <a:ext cx="87769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latin typeface="Verdana"/>
                <a:cs typeface="Verdana"/>
              </a:rPr>
              <a:t>Daisy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10" dirty="0">
                <a:latin typeface="Verdana"/>
                <a:cs typeface="Verdana"/>
              </a:rPr>
              <a:t>Chaining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215" dirty="0">
                <a:latin typeface="Verdana"/>
                <a:cs typeface="Verdana"/>
              </a:rPr>
              <a:t>Priority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interrup</a:t>
            </a:r>
            <a:r>
              <a:rPr sz="3600" spc="-120" dirty="0">
                <a:latin typeface="Verdana"/>
                <a:cs typeface="Verdana"/>
              </a:rPr>
              <a:t>t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95" dirty="0"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2037588"/>
            <a:ext cx="8170164" cy="30540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4517" y="5085334"/>
          <a:ext cx="6296658" cy="164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/>
                <a:gridCol w="531494"/>
                <a:gridCol w="5241289"/>
              </a:tblGrid>
              <a:tr h="528066"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83C6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ck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ha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40" dirty="0">
                          <a:latin typeface="Verdana"/>
                          <a:cs typeface="Verdana"/>
                        </a:rPr>
                        <a:t>Particular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VAD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selected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(Pending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interrupt)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E8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sm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ck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xt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CE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9061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Direc</a:t>
            </a:r>
            <a:r>
              <a:rPr sz="3600" spc="-50" dirty="0">
                <a:latin typeface="Verdana"/>
                <a:cs typeface="Verdana"/>
              </a:rPr>
              <a:t>t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Memory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Access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05" dirty="0">
                <a:latin typeface="Verdana"/>
                <a:cs typeface="Verdana"/>
              </a:rPr>
              <a:t>(</a:t>
            </a:r>
            <a:r>
              <a:rPr sz="3600" spc="10" dirty="0">
                <a:latin typeface="Verdana"/>
                <a:cs typeface="Verdana"/>
              </a:rPr>
              <a:t>DMA</a:t>
            </a:r>
            <a:r>
              <a:rPr sz="3600" spc="10" dirty="0">
                <a:solidFill>
                  <a:srgbClr val="F4E7EC"/>
                </a:solidFill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779815"/>
            <a:ext cx="10163411" cy="3923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715" indent="-342900" algn="just">
              <a:lnSpc>
                <a:spcPts val="2160"/>
              </a:lnSpc>
              <a:spcBef>
                <a:spcPts val="37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check for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device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) and Interrupt-driven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(CPU </a:t>
            </a:r>
            <a:r>
              <a:rPr sz="20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doesn’t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check for I/O device,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I/O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device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generate the interrupt signal)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active intervention of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memory and the I/O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module,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traverse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100"/>
              </a:lnSpc>
              <a:spcBef>
                <a:spcPts val="960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 of communication for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between memory and input/output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device,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 circuit called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DMA 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controller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without involvement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16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latin typeface="Times New Roman"/>
                <a:cs typeface="Times New Roman"/>
              </a:rPr>
              <a:t>DMA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activity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taking-over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job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letting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do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takes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buses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20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unit.</a:t>
            </a:r>
            <a:endParaRPr sz="20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16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0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participation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processor.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9343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-85" dirty="0">
                <a:latin typeface="Verdana"/>
                <a:cs typeface="Verdana"/>
              </a:rPr>
              <a:t>Controller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36" y="2240127"/>
            <a:ext cx="485838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101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Whenever</a:t>
            </a:r>
            <a:r>
              <a:rPr sz="2000" spc="3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wants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0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memory,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sends</a:t>
            </a:r>
            <a:r>
              <a:rPr sz="20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586" y="2941066"/>
            <a:ext cx="4528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8680" algn="l"/>
                <a:tab pos="1878330" algn="l"/>
                <a:tab pos="2861310" algn="l"/>
                <a:tab pos="3335020" algn="l"/>
                <a:tab pos="3921760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DMA	r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2000" spc="1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es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	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DRQ)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	the	DMA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3736" y="3119983"/>
            <a:ext cx="4860290" cy="34251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335"/>
              </a:spcBef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10000"/>
              </a:lnSpc>
              <a:spcBef>
                <a:spcPts val="994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 accepts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DRQ </a:t>
            </a:r>
            <a:r>
              <a:rPr sz="2000" spc="-5" dirty="0">
                <a:latin typeface="Times New Roman"/>
                <a:cs typeface="Times New Roman"/>
              </a:rPr>
              <a:t>and asks </a:t>
            </a:r>
            <a:r>
              <a:rPr sz="2000" dirty="0">
                <a:latin typeface="Times New Roman"/>
                <a:cs typeface="Times New Roman"/>
              </a:rPr>
              <a:t> the CPU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hold </a:t>
            </a:r>
            <a:r>
              <a:rPr sz="2000" dirty="0">
                <a:latin typeface="Times New Roman"/>
                <a:cs typeface="Times New Roman"/>
              </a:rPr>
              <a:t>for a few </a:t>
            </a:r>
            <a:r>
              <a:rPr sz="2000" spc="-5" dirty="0">
                <a:latin typeface="Times New Roman"/>
                <a:cs typeface="Times New Roman"/>
              </a:rPr>
              <a:t>clock cycles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sending 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Bus Request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(BR)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Hold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(HLD)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signal.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10000"/>
              </a:lnSpc>
              <a:spcBef>
                <a:spcPts val="101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9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Bus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2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(BR)</a:t>
            </a:r>
            <a:r>
              <a:rPr sz="2000" spc="2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Hold</a:t>
            </a:r>
            <a:r>
              <a:rPr sz="2000" spc="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request</a:t>
            </a:r>
            <a:r>
              <a:rPr sz="2000" spc="2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(HLD)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sz="2000" spc="-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 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DMA controller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relinquish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881" y="2160812"/>
            <a:ext cx="5222748" cy="41093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01331" y="5936996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latin typeface="Tahoma"/>
                <a:cs typeface="Tahoma"/>
              </a:rPr>
              <a:t>IC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8257/8237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310511"/>
            <a:ext cx="5379720" cy="422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80" indent="-342900" algn="just">
              <a:lnSpc>
                <a:spcPct val="100000"/>
              </a:lnSpc>
              <a:spcBef>
                <a:spcPts val="10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DMA controller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 address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register,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word/data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count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register,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logic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9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Whenever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requested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DMA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sending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355600" marR="20955" indent="-342900" algn="just">
              <a:lnSpc>
                <a:spcPct val="110000"/>
              </a:lnSpc>
              <a:spcBef>
                <a:spcPts val="81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185" dirty="0">
                <a:solidFill>
                  <a:srgbClr val="B83C68"/>
                </a:solidFill>
                <a:latin typeface="Lucida Sans Unicode"/>
                <a:cs typeface="Lucida Sans Unicode"/>
              </a:rPr>
              <a:t> 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2000" spc="4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 whether the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has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 read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 memory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 the data has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write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17780" indent="-342900" algn="just">
              <a:lnSpc>
                <a:spcPct val="110000"/>
              </a:lnSpc>
              <a:spcBef>
                <a:spcPts val="1000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dirty="0">
                <a:latin typeface="Times New Roman"/>
                <a:cs typeface="Times New Roman"/>
              </a:rPr>
              <a:t> via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between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DMA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Control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logic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unit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5516" y="2286000"/>
            <a:ext cx="4241291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61792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05" dirty="0">
                <a:latin typeface="Verdana"/>
                <a:cs typeface="Verdana"/>
              </a:rPr>
              <a:t> </a:t>
            </a:r>
            <a:r>
              <a:rPr sz="3600" spc="45" dirty="0">
                <a:latin typeface="Verdana"/>
                <a:cs typeface="Verdana"/>
              </a:rPr>
              <a:t>block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diagram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3059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Verdana"/>
                <a:cs typeface="Verdana"/>
              </a:rPr>
              <a:t>DMA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Data</a:t>
            </a:r>
            <a:r>
              <a:rPr sz="3600" spc="-295" dirty="0">
                <a:latin typeface="Verdana"/>
                <a:cs typeface="Verdana"/>
              </a:rPr>
              <a:t> </a:t>
            </a:r>
            <a:r>
              <a:rPr sz="3600" spc="-225" dirty="0">
                <a:latin typeface="Verdana"/>
                <a:cs typeface="Verdana"/>
              </a:rPr>
              <a:t>Transfer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8958" y="2089784"/>
            <a:ext cx="8604885" cy="427545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4965" algn="l"/>
              </a:tabLst>
            </a:pP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1.	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Burst</a:t>
            </a:r>
            <a:r>
              <a:rPr sz="2400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Mode:</a:t>
            </a:r>
            <a:endParaRPr sz="240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Here,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once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gains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charge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bus,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transferred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contiguous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releases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4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completion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transfer.</a:t>
            </a:r>
            <a:endParaRPr sz="2400">
              <a:latin typeface="Times New Roman"/>
              <a:cs typeface="Times New Roman"/>
            </a:endParaRPr>
          </a:p>
          <a:p>
            <a:pPr marL="354965" marR="889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Till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wait</a:t>
            </a:r>
            <a:r>
              <a:rPr sz="24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buses.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inactive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relatively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long period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perform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without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requirement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system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Basically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volume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Block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transfer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mode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079" y="800100"/>
            <a:ext cx="52509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</a:rPr>
              <a:t>2</a:t>
            </a:r>
            <a:r>
              <a:rPr sz="2400" dirty="0"/>
              <a:t>.</a:t>
            </a:r>
            <a:r>
              <a:rPr sz="2400" spc="-30" dirty="0"/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Cycle</a:t>
            </a:r>
            <a:r>
              <a:rPr sz="2400" u="heavy" spc="-3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Stealing</a:t>
            </a:r>
            <a:r>
              <a:rPr sz="2400" u="heavy" spc="-55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400" u="heavy" dirty="0">
                <a:uFill>
                  <a:solidFill>
                    <a:srgbClr val="C00000"/>
                  </a:solidFill>
                </a:uFill>
              </a:rPr>
              <a:t>Mode: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656079" y="1616529"/>
            <a:ext cx="8685530" cy="411779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mode,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byte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word.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forces</a:t>
            </a:r>
            <a:r>
              <a:rPr sz="20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stop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relinquish</a:t>
            </a:r>
            <a:r>
              <a:rPr sz="20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short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period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controller.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byte,</a:t>
            </a:r>
            <a:r>
              <a:rPr sz="20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releases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again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requests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continue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entire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way,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DMA</a:t>
            </a:r>
            <a:r>
              <a:rPr sz="20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controller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steals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clock cycle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transferring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byte.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Basically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volume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transfer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total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block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B83C68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But,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utilization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Burst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147" y="669471"/>
            <a:ext cx="426692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3.</a:t>
            </a:r>
            <a:r>
              <a:rPr sz="2000" spc="-60" dirty="0"/>
              <a:t> </a:t>
            </a:r>
            <a:r>
              <a:rPr sz="2000" u="heavy" spc="-10" dirty="0">
                <a:uFill>
                  <a:solidFill>
                    <a:srgbClr val="C00000"/>
                  </a:solidFill>
                </a:uFill>
              </a:rPr>
              <a:t>Transparent</a:t>
            </a:r>
            <a:r>
              <a:rPr sz="2000" u="heavy" spc="-60" dirty="0">
                <a:uFill>
                  <a:solidFill>
                    <a:srgbClr val="C00000"/>
                  </a:solidFill>
                </a:uFill>
              </a:rPr>
              <a:t> </a:t>
            </a:r>
            <a:r>
              <a:rPr sz="2000" u="heavy" dirty="0">
                <a:uFill>
                  <a:solidFill>
                    <a:srgbClr val="C00000"/>
                  </a:solidFill>
                </a:uFill>
              </a:rPr>
              <a:t>Mode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203147" y="1273629"/>
            <a:ext cx="9792335" cy="151644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3535">
              <a:lnSpc>
                <a:spcPts val="1939"/>
              </a:lnSpc>
              <a:spcBef>
                <a:spcPts val="34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DMA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charge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transfer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only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performing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without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CPU </a:t>
            </a:r>
            <a:r>
              <a:rPr sz="1800" dirty="0">
                <a:latin typeface="Times New Roman"/>
                <a:cs typeface="Times New Roman"/>
              </a:rPr>
              <a:t>executes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DMA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transfer.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CPU</a:t>
            </a:r>
            <a:r>
              <a:rPr sz="1800" dirty="0">
                <a:latin typeface="Times New Roman"/>
                <a:cs typeface="Times New Roman"/>
              </a:rPr>
              <a:t> requires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bus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DMA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releases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" dirty="0">
                <a:latin typeface="Times New Roman"/>
                <a:cs typeface="Times New Roman"/>
              </a:rPr>
              <a:t> buses.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B83C68"/>
              </a:buClr>
              <a:buSzPct val="80555"/>
              <a:buFont typeface="Wingdings"/>
              <a:buChar char=""/>
              <a:tabLst>
                <a:tab pos="354965" algn="l"/>
                <a:tab pos="356235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36349" y="3075323"/>
          <a:ext cx="9411969" cy="243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160"/>
                <a:gridCol w="7242809"/>
              </a:tblGrid>
              <a:tr h="696721">
                <a:tc rowSpan="2">
                  <a:txBody>
                    <a:bodyPr/>
                    <a:lstStyle/>
                    <a:p>
                      <a:pPr marL="68580">
                        <a:lnSpc>
                          <a:spcPts val="210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1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peripheral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read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from/write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memory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without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going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through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6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marR="678180" indent="-22923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allows for faster processing since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working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something else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while the peripheral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busy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memory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683">
                <a:tc rowSpan="2"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Disadvantages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marR="391795" indent="-229235">
                        <a:lnSpc>
                          <a:spcPts val="216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DMA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controller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carry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operation,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increases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cost 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83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11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cache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coherence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problems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2536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55" dirty="0">
                <a:latin typeface="Verdana"/>
                <a:cs typeface="Verdana"/>
              </a:rPr>
              <a:t>Channel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140" dirty="0">
                <a:latin typeface="Verdana"/>
                <a:cs typeface="Verdana"/>
              </a:rPr>
              <a:t>an</a:t>
            </a:r>
            <a:r>
              <a:rPr sz="3600" spc="145" dirty="0">
                <a:latin typeface="Verdana"/>
                <a:cs typeface="Verdana"/>
              </a:rPr>
              <a:t>d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P</a:t>
            </a:r>
            <a:r>
              <a:rPr sz="3600" spc="55" dirty="0">
                <a:latin typeface="Verdana"/>
                <a:cs typeface="Verdana"/>
              </a:rPr>
              <a:t>ro</a:t>
            </a:r>
            <a:r>
              <a:rPr sz="3600" spc="45" dirty="0">
                <a:latin typeface="Verdana"/>
                <a:cs typeface="Verdana"/>
              </a:rPr>
              <a:t>c</a:t>
            </a:r>
            <a:r>
              <a:rPr sz="3600" spc="-145" dirty="0">
                <a:latin typeface="Verdana"/>
                <a:cs typeface="Verdana"/>
              </a:rPr>
              <a:t>ess</a:t>
            </a:r>
            <a:r>
              <a:rPr sz="3600" spc="-175" dirty="0">
                <a:latin typeface="Verdana"/>
                <a:cs typeface="Verdana"/>
              </a:rPr>
              <a:t>o</a:t>
            </a:r>
            <a:r>
              <a:rPr sz="3600" spc="-455" dirty="0">
                <a:latin typeface="Verdana"/>
                <a:cs typeface="Verdana"/>
              </a:rPr>
              <a:t>r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90" dirty="0">
                <a:latin typeface="Verdana"/>
                <a:cs typeface="Verdana"/>
              </a:rPr>
              <a:t>(IO</a:t>
            </a:r>
            <a:r>
              <a:rPr sz="3600" spc="-195" dirty="0">
                <a:latin typeface="Verdana"/>
                <a:cs typeface="Verdana"/>
              </a:rPr>
              <a:t>P</a:t>
            </a:r>
            <a:r>
              <a:rPr sz="3600" spc="-310" dirty="0"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9327" y="2314701"/>
            <a:ext cx="5236845" cy="4363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 algn="just">
              <a:lnSpc>
                <a:spcPts val="2380"/>
              </a:lnSpc>
              <a:spcBef>
                <a:spcPts val="39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Instead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having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interface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main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processor,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incorporate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one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2200" spc="5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sz="2200" spc="5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directly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2380"/>
              </a:lnSpc>
              <a:spcBef>
                <a:spcPts val="98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secondary processor is called as I/O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channel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(IOP).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38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29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 communication between the IOP and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devices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program </a:t>
            </a:r>
            <a:r>
              <a:rPr sz="2200" spc="-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control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method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of </a:t>
            </a:r>
            <a:r>
              <a:rPr sz="2200" spc="-20" dirty="0">
                <a:solidFill>
                  <a:srgbClr val="1A1A1A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380"/>
              </a:lnSpc>
              <a:spcBef>
                <a:spcPts val="98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 the communication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of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with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memory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direct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memory </a:t>
            </a:r>
            <a:r>
              <a:rPr sz="2200" spc="-5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access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 method.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7876" y="2667000"/>
            <a:ext cx="4802124" cy="3944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316" y="1029715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4E7EC"/>
                </a:solidFill>
                <a:latin typeface="Verdana"/>
                <a:cs typeface="Verdana"/>
              </a:rPr>
              <a:t>Lecture</a:t>
            </a:r>
            <a:r>
              <a:rPr sz="3600" spc="-27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4E7EC"/>
                </a:solidFill>
                <a:latin typeface="Verdana"/>
                <a:cs typeface="Verdana"/>
              </a:rPr>
              <a:t>of</a:t>
            </a:r>
            <a:r>
              <a:rPr sz="3600" spc="-28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280" dirty="0">
                <a:solidFill>
                  <a:srgbClr val="F4E7EC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4E7EC"/>
                </a:solidFill>
                <a:latin typeface="Verdana"/>
                <a:cs typeface="Verdana"/>
              </a:rPr>
              <a:t>odule</a:t>
            </a:r>
            <a:r>
              <a:rPr sz="3600" spc="-27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-295" dirty="0">
                <a:solidFill>
                  <a:srgbClr val="F4E7EC"/>
                </a:solidFill>
                <a:latin typeface="Verdana"/>
                <a:cs typeface="Verdana"/>
              </a:rPr>
              <a:t>4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234" y="3681806"/>
            <a:ext cx="4184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Input/Output</a:t>
            </a:r>
            <a:r>
              <a:rPr sz="28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9315" y="1224643"/>
            <a:ext cx="9692713" cy="4144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large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computer,</a:t>
            </a:r>
            <a:r>
              <a:rPr sz="2200" spc="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each</a:t>
            </a:r>
            <a:r>
              <a:rPr sz="2200" spc="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independent</a:t>
            </a:r>
            <a:r>
              <a:rPr sz="2200" spc="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other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processors,</a:t>
            </a:r>
            <a:r>
              <a:rPr sz="2200" spc="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any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processor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initiate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1030"/>
              </a:spcBef>
              <a:tabLst>
                <a:tab pos="354965" algn="l"/>
                <a:tab pos="955675" algn="l"/>
                <a:tab pos="1562735" algn="l"/>
                <a:tab pos="2658110" algn="l"/>
                <a:tab pos="4191635" algn="l"/>
                <a:tab pos="4902200" algn="l"/>
                <a:tab pos="5610860" algn="l"/>
                <a:tab pos="6181090" algn="l"/>
                <a:tab pos="7198995" algn="l"/>
                <a:tab pos="78327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erat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inde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ent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fr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transfer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da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t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between  peripherals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1A1A1A"/>
                </a:solidFill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0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17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similar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except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that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it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designed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spc="2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handle</a:t>
            </a:r>
            <a:r>
              <a:rPr sz="2200" spc="25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2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I/O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communication.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can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act</a:t>
            </a:r>
            <a:r>
              <a:rPr sz="2200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master</a:t>
            </a:r>
            <a:r>
              <a:rPr sz="2200" spc="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-7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act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slave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processor.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assigns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task</a:t>
            </a:r>
            <a:r>
              <a:rPr sz="2200" spc="3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initiating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</a:t>
            </a:r>
            <a:r>
              <a:rPr sz="2200" spc="3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but</a:t>
            </a:r>
            <a:r>
              <a:rPr sz="2200" spc="3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it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is</a:t>
            </a:r>
            <a:r>
              <a:rPr sz="2200" spc="3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1A1A1A"/>
                </a:solidFill>
                <a:latin typeface="Times New Roman"/>
                <a:cs typeface="Times New Roman"/>
              </a:rPr>
              <a:t>IOP,</a:t>
            </a:r>
            <a:r>
              <a:rPr sz="2200" spc="3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who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executes.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instructions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provide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operations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start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an</a:t>
            </a:r>
            <a:r>
              <a:rPr sz="22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I/O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1A1A1A"/>
                </a:solidFill>
                <a:latin typeface="Times New Roman"/>
                <a:cs typeface="Times New Roman"/>
              </a:rPr>
              <a:t>transfer.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IOP</a:t>
            </a:r>
            <a:r>
              <a:rPr sz="2200" spc="-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asks</a:t>
            </a:r>
            <a:r>
              <a:rPr sz="22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for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CPU</a:t>
            </a:r>
            <a:r>
              <a:rPr sz="22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through</a:t>
            </a:r>
            <a:r>
              <a:rPr sz="22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A1A1A"/>
                </a:solidFill>
                <a:latin typeface="Times New Roman"/>
                <a:cs typeface="Times New Roman"/>
              </a:rPr>
              <a:t>interrupt.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8316" y="1029715"/>
            <a:ext cx="447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4E7EC"/>
                </a:solidFill>
                <a:latin typeface="Verdana"/>
                <a:cs typeface="Verdana"/>
              </a:rPr>
              <a:t>Lecture</a:t>
            </a:r>
            <a:r>
              <a:rPr sz="3600" spc="-27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15" dirty="0">
                <a:solidFill>
                  <a:srgbClr val="F4E7EC"/>
                </a:solidFill>
                <a:latin typeface="Verdana"/>
                <a:cs typeface="Verdana"/>
              </a:rPr>
              <a:t>of</a:t>
            </a:r>
            <a:r>
              <a:rPr sz="3600" spc="-28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280" dirty="0">
                <a:solidFill>
                  <a:srgbClr val="F4E7EC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4E7EC"/>
                </a:solidFill>
                <a:latin typeface="Verdana"/>
                <a:cs typeface="Verdana"/>
              </a:rPr>
              <a:t>odule</a:t>
            </a:r>
            <a:r>
              <a:rPr sz="3600" spc="-27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-295" dirty="0">
                <a:solidFill>
                  <a:srgbClr val="F4E7EC"/>
                </a:solidFill>
                <a:latin typeface="Verdana"/>
                <a:cs typeface="Verdana"/>
              </a:rPr>
              <a:t>5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314" y="3681806"/>
            <a:ext cx="2907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800" b="1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906780"/>
            <a:ext cx="3283457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1903" y="1013387"/>
            <a:ext cx="48566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smtClean="0"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5242" y="4203001"/>
            <a:ext cx="4110990" cy="1061085"/>
            <a:chOff x="3845242" y="4203001"/>
            <a:chExt cx="4110990" cy="1061085"/>
          </a:xfrm>
        </p:grpSpPr>
        <p:sp>
          <p:nvSpPr>
            <p:cNvPr id="5" name="object 5"/>
            <p:cNvSpPr/>
            <p:nvPr/>
          </p:nvSpPr>
          <p:spPr>
            <a:xfrm>
              <a:off x="3859529" y="4845558"/>
              <a:ext cx="4082415" cy="404495"/>
            </a:xfrm>
            <a:custGeom>
              <a:avLst/>
              <a:gdLst/>
              <a:ahLst/>
              <a:cxnLst/>
              <a:rect l="l" t="t" r="r" b="b"/>
              <a:pathLst>
                <a:path w="4082415" h="404495">
                  <a:moveTo>
                    <a:pt x="4082415" y="404241"/>
                  </a:moveTo>
                  <a:lnTo>
                    <a:pt x="4082415" y="289560"/>
                  </a:lnTo>
                  <a:lnTo>
                    <a:pt x="2040636" y="289560"/>
                  </a:lnTo>
                  <a:lnTo>
                    <a:pt x="2040636" y="0"/>
                  </a:lnTo>
                </a:path>
                <a:path w="4082415" h="404495">
                  <a:moveTo>
                    <a:pt x="0" y="404241"/>
                  </a:moveTo>
                  <a:lnTo>
                    <a:pt x="0" y="289560"/>
                  </a:lnTo>
                  <a:lnTo>
                    <a:pt x="2037842" y="289560"/>
                  </a:lnTo>
                  <a:lnTo>
                    <a:pt x="203784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6239" y="4207764"/>
              <a:ext cx="3385185" cy="637540"/>
            </a:xfrm>
            <a:custGeom>
              <a:avLst/>
              <a:gdLst/>
              <a:ahLst/>
              <a:cxnLst/>
              <a:rect l="l" t="t" r="r" b="b"/>
              <a:pathLst>
                <a:path w="3385184" h="637539">
                  <a:moveTo>
                    <a:pt x="3278632" y="0"/>
                  </a:moveTo>
                  <a:lnTo>
                    <a:pt x="106172" y="0"/>
                  </a:lnTo>
                  <a:lnTo>
                    <a:pt x="64829" y="8338"/>
                  </a:lnTo>
                  <a:lnTo>
                    <a:pt x="31083" y="31083"/>
                  </a:lnTo>
                  <a:lnTo>
                    <a:pt x="8338" y="64829"/>
                  </a:lnTo>
                  <a:lnTo>
                    <a:pt x="0" y="106172"/>
                  </a:lnTo>
                  <a:lnTo>
                    <a:pt x="0" y="530860"/>
                  </a:lnTo>
                  <a:lnTo>
                    <a:pt x="8338" y="572202"/>
                  </a:lnTo>
                  <a:lnTo>
                    <a:pt x="31083" y="605948"/>
                  </a:lnTo>
                  <a:lnTo>
                    <a:pt x="64829" y="628693"/>
                  </a:lnTo>
                  <a:lnTo>
                    <a:pt x="106172" y="637032"/>
                  </a:lnTo>
                  <a:lnTo>
                    <a:pt x="3278632" y="637032"/>
                  </a:lnTo>
                  <a:lnTo>
                    <a:pt x="3319974" y="628693"/>
                  </a:lnTo>
                  <a:lnTo>
                    <a:pt x="3353720" y="605948"/>
                  </a:lnTo>
                  <a:lnTo>
                    <a:pt x="3376465" y="572202"/>
                  </a:lnTo>
                  <a:lnTo>
                    <a:pt x="3384804" y="530860"/>
                  </a:lnTo>
                  <a:lnTo>
                    <a:pt x="3384804" y="106172"/>
                  </a:lnTo>
                  <a:lnTo>
                    <a:pt x="3376465" y="64829"/>
                  </a:lnTo>
                  <a:lnTo>
                    <a:pt x="3353720" y="31083"/>
                  </a:lnTo>
                  <a:lnTo>
                    <a:pt x="3319974" y="8338"/>
                  </a:lnTo>
                  <a:lnTo>
                    <a:pt x="3278632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6239" y="4207764"/>
              <a:ext cx="3385185" cy="637540"/>
            </a:xfrm>
            <a:custGeom>
              <a:avLst/>
              <a:gdLst/>
              <a:ahLst/>
              <a:cxnLst/>
              <a:rect l="l" t="t" r="r" b="b"/>
              <a:pathLst>
                <a:path w="3385184" h="637539">
                  <a:moveTo>
                    <a:pt x="0" y="106172"/>
                  </a:moveTo>
                  <a:lnTo>
                    <a:pt x="8338" y="64829"/>
                  </a:lnTo>
                  <a:lnTo>
                    <a:pt x="31083" y="31083"/>
                  </a:lnTo>
                  <a:lnTo>
                    <a:pt x="64829" y="8338"/>
                  </a:lnTo>
                  <a:lnTo>
                    <a:pt x="106172" y="0"/>
                  </a:lnTo>
                  <a:lnTo>
                    <a:pt x="3278632" y="0"/>
                  </a:lnTo>
                  <a:lnTo>
                    <a:pt x="3319974" y="8338"/>
                  </a:lnTo>
                  <a:lnTo>
                    <a:pt x="3353720" y="31083"/>
                  </a:lnTo>
                  <a:lnTo>
                    <a:pt x="3376465" y="64829"/>
                  </a:lnTo>
                  <a:lnTo>
                    <a:pt x="3384804" y="106172"/>
                  </a:lnTo>
                  <a:lnTo>
                    <a:pt x="3384804" y="530860"/>
                  </a:lnTo>
                  <a:lnTo>
                    <a:pt x="3376465" y="572202"/>
                  </a:lnTo>
                  <a:lnTo>
                    <a:pt x="3353720" y="605948"/>
                  </a:lnTo>
                  <a:lnTo>
                    <a:pt x="3319974" y="628693"/>
                  </a:lnTo>
                  <a:lnTo>
                    <a:pt x="3278632" y="637032"/>
                  </a:lnTo>
                  <a:lnTo>
                    <a:pt x="106172" y="637032"/>
                  </a:lnTo>
                  <a:lnTo>
                    <a:pt x="64829" y="628693"/>
                  </a:lnTo>
                  <a:lnTo>
                    <a:pt x="31083" y="605948"/>
                  </a:lnTo>
                  <a:lnTo>
                    <a:pt x="8338" y="572202"/>
                  </a:lnTo>
                  <a:lnTo>
                    <a:pt x="0" y="530860"/>
                  </a:lnTo>
                  <a:lnTo>
                    <a:pt x="0" y="1061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1322" y="2283967"/>
            <a:ext cx="8214359" cy="24085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Computation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operates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data.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how they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R="290195" algn="ctr">
              <a:lnSpc>
                <a:spcPct val="100000"/>
              </a:lnSpc>
            </a:pPr>
            <a:r>
              <a:rPr sz="2100" spc="-5" dirty="0">
                <a:latin typeface="Arial MT"/>
                <a:cs typeface="Arial MT"/>
              </a:rPr>
              <a:t>Computer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265" y="5243893"/>
            <a:ext cx="3474085" cy="645160"/>
            <a:chOff x="2124265" y="5243893"/>
            <a:chExt cx="3474085" cy="645160"/>
          </a:xfrm>
        </p:grpSpPr>
        <p:sp>
          <p:nvSpPr>
            <p:cNvPr id="10" name="object 10"/>
            <p:cNvSpPr/>
            <p:nvPr/>
          </p:nvSpPr>
          <p:spPr>
            <a:xfrm>
              <a:off x="2129027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60" h="635635">
                  <a:moveTo>
                    <a:pt x="3358134" y="0"/>
                  </a:moveTo>
                  <a:lnTo>
                    <a:pt x="105918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17"/>
                  </a:lnTo>
                  <a:lnTo>
                    <a:pt x="31003" y="604485"/>
                  </a:lnTo>
                  <a:lnTo>
                    <a:pt x="64668" y="627184"/>
                  </a:lnTo>
                  <a:lnTo>
                    <a:pt x="105918" y="635508"/>
                  </a:lnTo>
                  <a:lnTo>
                    <a:pt x="3358134" y="635508"/>
                  </a:lnTo>
                  <a:lnTo>
                    <a:pt x="3399383" y="627184"/>
                  </a:lnTo>
                  <a:lnTo>
                    <a:pt x="3433048" y="604485"/>
                  </a:lnTo>
                  <a:lnTo>
                    <a:pt x="3455735" y="570817"/>
                  </a:lnTo>
                  <a:lnTo>
                    <a:pt x="3464052" y="529590"/>
                  </a:lnTo>
                  <a:lnTo>
                    <a:pt x="3464052" y="105918"/>
                  </a:lnTo>
                  <a:lnTo>
                    <a:pt x="3455735" y="64668"/>
                  </a:lnTo>
                  <a:lnTo>
                    <a:pt x="3433048" y="31003"/>
                  </a:lnTo>
                  <a:lnTo>
                    <a:pt x="3399383" y="8316"/>
                  </a:lnTo>
                  <a:lnTo>
                    <a:pt x="3358134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9027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60" h="635635">
                  <a:moveTo>
                    <a:pt x="0" y="105918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8" y="0"/>
                  </a:lnTo>
                  <a:lnTo>
                    <a:pt x="3358134" y="0"/>
                  </a:lnTo>
                  <a:lnTo>
                    <a:pt x="3399383" y="8316"/>
                  </a:lnTo>
                  <a:lnTo>
                    <a:pt x="3433048" y="31003"/>
                  </a:lnTo>
                  <a:lnTo>
                    <a:pt x="3455735" y="64668"/>
                  </a:lnTo>
                  <a:lnTo>
                    <a:pt x="3464052" y="105918"/>
                  </a:lnTo>
                  <a:lnTo>
                    <a:pt x="3464052" y="529590"/>
                  </a:lnTo>
                  <a:lnTo>
                    <a:pt x="3455735" y="570817"/>
                  </a:lnTo>
                  <a:lnTo>
                    <a:pt x="3433048" y="604485"/>
                  </a:lnTo>
                  <a:lnTo>
                    <a:pt x="3399383" y="627184"/>
                  </a:lnTo>
                  <a:lnTo>
                    <a:pt x="3358134" y="635508"/>
                  </a:lnTo>
                  <a:lnTo>
                    <a:pt x="105918" y="635508"/>
                  </a:lnTo>
                  <a:lnTo>
                    <a:pt x="64668" y="627184"/>
                  </a:lnTo>
                  <a:lnTo>
                    <a:pt x="31003" y="604485"/>
                  </a:lnTo>
                  <a:lnTo>
                    <a:pt x="8316" y="570817"/>
                  </a:lnTo>
                  <a:lnTo>
                    <a:pt x="0" y="529590"/>
                  </a:lnTo>
                  <a:lnTo>
                    <a:pt x="0" y="1059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66110" y="5387136"/>
            <a:ext cx="1390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Instruc</a:t>
            </a:r>
            <a:r>
              <a:rPr sz="2100" spc="5" dirty="0">
                <a:latin typeface="Arial MT"/>
                <a:cs typeface="Arial MT"/>
              </a:rPr>
              <a:t>t</a:t>
            </a:r>
            <a:r>
              <a:rPr sz="2100" spc="-5" dirty="0">
                <a:latin typeface="Arial MT"/>
                <a:cs typeface="Arial MT"/>
              </a:rPr>
              <a:t>ions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04013" y="5243893"/>
            <a:ext cx="3474085" cy="645160"/>
            <a:chOff x="6204013" y="5243893"/>
            <a:chExt cx="3474085" cy="645160"/>
          </a:xfrm>
        </p:grpSpPr>
        <p:sp>
          <p:nvSpPr>
            <p:cNvPr id="14" name="object 14"/>
            <p:cNvSpPr/>
            <p:nvPr/>
          </p:nvSpPr>
          <p:spPr>
            <a:xfrm>
              <a:off x="6208776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59" h="635635">
                  <a:moveTo>
                    <a:pt x="3358133" y="0"/>
                  </a:moveTo>
                  <a:lnTo>
                    <a:pt x="105918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17"/>
                  </a:lnTo>
                  <a:lnTo>
                    <a:pt x="31003" y="604485"/>
                  </a:lnTo>
                  <a:lnTo>
                    <a:pt x="64668" y="627184"/>
                  </a:lnTo>
                  <a:lnTo>
                    <a:pt x="105918" y="635508"/>
                  </a:lnTo>
                  <a:lnTo>
                    <a:pt x="3358133" y="635508"/>
                  </a:lnTo>
                  <a:lnTo>
                    <a:pt x="3399383" y="627184"/>
                  </a:lnTo>
                  <a:lnTo>
                    <a:pt x="3433048" y="604485"/>
                  </a:lnTo>
                  <a:lnTo>
                    <a:pt x="3455735" y="570817"/>
                  </a:lnTo>
                  <a:lnTo>
                    <a:pt x="3464052" y="529590"/>
                  </a:lnTo>
                  <a:lnTo>
                    <a:pt x="3464052" y="105918"/>
                  </a:lnTo>
                  <a:lnTo>
                    <a:pt x="3455735" y="64668"/>
                  </a:lnTo>
                  <a:lnTo>
                    <a:pt x="3433048" y="31003"/>
                  </a:lnTo>
                  <a:lnTo>
                    <a:pt x="3399383" y="8316"/>
                  </a:lnTo>
                  <a:lnTo>
                    <a:pt x="3358133" y="0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8776" y="5248655"/>
              <a:ext cx="3464560" cy="635635"/>
            </a:xfrm>
            <a:custGeom>
              <a:avLst/>
              <a:gdLst/>
              <a:ahLst/>
              <a:cxnLst/>
              <a:rect l="l" t="t" r="r" b="b"/>
              <a:pathLst>
                <a:path w="3464559" h="635635">
                  <a:moveTo>
                    <a:pt x="0" y="105918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8" y="0"/>
                  </a:lnTo>
                  <a:lnTo>
                    <a:pt x="3358133" y="0"/>
                  </a:lnTo>
                  <a:lnTo>
                    <a:pt x="3399383" y="8316"/>
                  </a:lnTo>
                  <a:lnTo>
                    <a:pt x="3433048" y="31003"/>
                  </a:lnTo>
                  <a:lnTo>
                    <a:pt x="3455735" y="64668"/>
                  </a:lnTo>
                  <a:lnTo>
                    <a:pt x="3464052" y="105918"/>
                  </a:lnTo>
                  <a:lnTo>
                    <a:pt x="3464052" y="529590"/>
                  </a:lnTo>
                  <a:lnTo>
                    <a:pt x="3455735" y="570817"/>
                  </a:lnTo>
                  <a:lnTo>
                    <a:pt x="3433048" y="604485"/>
                  </a:lnTo>
                  <a:lnTo>
                    <a:pt x="3399383" y="627184"/>
                  </a:lnTo>
                  <a:lnTo>
                    <a:pt x="3358133" y="635508"/>
                  </a:lnTo>
                  <a:lnTo>
                    <a:pt x="105918" y="635508"/>
                  </a:lnTo>
                  <a:lnTo>
                    <a:pt x="64668" y="627184"/>
                  </a:lnTo>
                  <a:lnTo>
                    <a:pt x="31003" y="604485"/>
                  </a:lnTo>
                  <a:lnTo>
                    <a:pt x="8316" y="570817"/>
                  </a:lnTo>
                  <a:lnTo>
                    <a:pt x="0" y="529590"/>
                  </a:lnTo>
                  <a:lnTo>
                    <a:pt x="0" y="10591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6923" y="5387136"/>
            <a:ext cx="5880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 MT"/>
                <a:cs typeface="Arial MT"/>
              </a:rPr>
              <a:t>D</a:t>
            </a:r>
            <a:r>
              <a:rPr sz="2100" spc="-15" dirty="0">
                <a:latin typeface="Arial MT"/>
                <a:cs typeface="Arial MT"/>
              </a:rPr>
              <a:t>a</a:t>
            </a:r>
            <a:r>
              <a:rPr sz="2100" dirty="0">
                <a:latin typeface="Arial MT"/>
                <a:cs typeface="Arial MT"/>
              </a:rPr>
              <a:t>ta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4286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An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305" dirty="0">
                <a:latin typeface="Verdana"/>
                <a:cs typeface="Verdana"/>
              </a:rPr>
              <a:t>O</a:t>
            </a:r>
            <a:r>
              <a:rPr sz="3600" spc="-80" dirty="0">
                <a:latin typeface="Verdana"/>
                <a:cs typeface="Verdana"/>
              </a:rPr>
              <a:t>vervie</a:t>
            </a:r>
            <a:r>
              <a:rPr sz="3600" spc="-120" dirty="0">
                <a:latin typeface="Verdana"/>
                <a:cs typeface="Verdana"/>
              </a:rPr>
              <a:t>w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Parallel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Proces</a:t>
            </a:r>
            <a:r>
              <a:rPr sz="3600" spc="-105" dirty="0">
                <a:latin typeface="Verdana"/>
                <a:cs typeface="Verdana"/>
              </a:rPr>
              <a:t>s</a:t>
            </a:r>
            <a:r>
              <a:rPr sz="3600" spc="-65" dirty="0">
                <a:latin typeface="Verdana"/>
                <a:cs typeface="Verdana"/>
              </a:rPr>
              <a:t>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664" y="2454194"/>
            <a:ext cx="8194675" cy="36239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4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processing?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ts val="2590"/>
              </a:lnSpc>
              <a:spcBef>
                <a:spcPts val="104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 processing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 computer system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parallel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processing.</a:t>
            </a:r>
            <a:endParaRPr sz="2400">
              <a:latin typeface="Times New Roman"/>
              <a:cs typeface="Times New Roman"/>
            </a:endParaRPr>
          </a:p>
          <a:p>
            <a:pPr marL="756285" marR="6350" indent="-287020" algn="just">
              <a:lnSpc>
                <a:spcPts val="2590"/>
              </a:lnSpc>
              <a:spcBef>
                <a:spcPts val="104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 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 reduce the “wall-clock” time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amount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problem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solved.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ts val="2590"/>
              </a:lnSpc>
              <a:spcBef>
                <a:spcPts val="100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7569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Another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goal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solve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bigger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not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fit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limited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733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latin typeface="Verdana"/>
                <a:cs typeface="Verdana"/>
              </a:rPr>
              <a:t>Flynn’s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55" dirty="0">
                <a:latin typeface="Verdana"/>
                <a:cs typeface="Verdana"/>
              </a:rPr>
              <a:t>Classificati</a:t>
            </a:r>
            <a:r>
              <a:rPr sz="3600" spc="-90" dirty="0">
                <a:latin typeface="Verdana"/>
                <a:cs typeface="Verdana"/>
              </a:rPr>
              <a:t>o</a:t>
            </a:r>
            <a:r>
              <a:rPr sz="3600" spc="-85" dirty="0">
                <a:latin typeface="Verdana"/>
                <a:cs typeface="Verdana"/>
              </a:rPr>
              <a:t>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7969" y="2275713"/>
            <a:ext cx="8117840" cy="4365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6985" indent="-342900">
              <a:lnSpc>
                <a:spcPts val="216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general,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digital</a:t>
            </a:r>
            <a:r>
              <a:rPr sz="20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0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four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categories</a:t>
            </a:r>
            <a:r>
              <a:rPr sz="20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according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multiplicity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classification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Michael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J. Flynn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1966.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most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commonly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accepted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taxonomy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1025"/>
              </a:spcBef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 classification,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4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classified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 it processes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operates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600" spc="45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Flynn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70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SISD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55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SIMD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60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ingle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 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MISD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65"/>
              </a:spcBef>
              <a:buClr>
                <a:srgbClr val="B83C68"/>
              </a:buClr>
              <a:buSzPct val="80000"/>
              <a:buFont typeface="Wingdings"/>
              <a:buChar char=""/>
              <a:tabLst>
                <a:tab pos="911225" algn="l"/>
                <a:tab pos="911860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nstructions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ultiple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ata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MIMD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379" y="2804160"/>
            <a:ext cx="4887468" cy="32674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87701" y="3295650"/>
            <a:ext cx="3014980" cy="497205"/>
          </a:xfrm>
          <a:prstGeom prst="rect">
            <a:avLst/>
          </a:prstGeom>
          <a:solidFill>
            <a:srgbClr val="DE6C36"/>
          </a:solidFill>
          <a:ln w="19050">
            <a:solidFill>
              <a:srgbClr val="A24D2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5003" y="4626864"/>
            <a:ext cx="640079" cy="370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5003" y="4626864"/>
            <a:ext cx="64008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4"/>
              </a:spcBef>
            </a:pPr>
            <a:r>
              <a:rPr sz="1800" spc="-265" dirty="0">
                <a:latin typeface="Verdana"/>
                <a:cs typeface="Verdana"/>
              </a:rPr>
              <a:t>SISD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7355" y="4626864"/>
            <a:ext cx="736092" cy="3703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67355" y="4626864"/>
            <a:ext cx="73660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4"/>
              </a:spcBef>
            </a:pPr>
            <a:r>
              <a:rPr sz="1800" spc="-145" dirty="0">
                <a:latin typeface="Verdana"/>
                <a:cs typeface="Verdana"/>
              </a:rPr>
              <a:t>SIMD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6923" y="4626864"/>
            <a:ext cx="832103" cy="3703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06923" y="4626864"/>
            <a:ext cx="832485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34"/>
              </a:spcBef>
            </a:pPr>
            <a:r>
              <a:rPr sz="1800" spc="-30" dirty="0">
                <a:latin typeface="Verdana"/>
                <a:cs typeface="Verdana"/>
              </a:rPr>
              <a:t>MIMD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08476" y="4626864"/>
            <a:ext cx="736091" cy="3703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08476" y="4626864"/>
            <a:ext cx="736600" cy="370840"/>
          </a:xfrm>
          <a:prstGeom prst="rect">
            <a:avLst/>
          </a:prstGeom>
          <a:ln w="9525">
            <a:solidFill>
              <a:srgbClr val="DE6C36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4"/>
              </a:spcBef>
            </a:pPr>
            <a:r>
              <a:rPr sz="1800" spc="-145" dirty="0">
                <a:latin typeface="Verdana"/>
                <a:cs typeface="Verdana"/>
              </a:rPr>
              <a:t>MISD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5805" y="3792473"/>
            <a:ext cx="4027804" cy="835660"/>
          </a:xfrm>
          <a:custGeom>
            <a:avLst/>
            <a:gdLst/>
            <a:ahLst/>
            <a:cxnLst/>
            <a:rect l="l" t="t" r="r" b="b"/>
            <a:pathLst>
              <a:path w="4027804" h="835660">
                <a:moveTo>
                  <a:pt x="0" y="835025"/>
                </a:moveTo>
                <a:lnTo>
                  <a:pt x="997076" y="15239"/>
                </a:lnTo>
              </a:path>
              <a:path w="4027804" h="835660">
                <a:moveTo>
                  <a:pt x="1341120" y="835025"/>
                </a:moveTo>
                <a:lnTo>
                  <a:pt x="1768474" y="15239"/>
                </a:lnTo>
              </a:path>
              <a:path w="4027804" h="835660">
                <a:moveTo>
                  <a:pt x="4027424" y="835406"/>
                </a:moveTo>
                <a:lnTo>
                  <a:pt x="3360420" y="0"/>
                </a:lnTo>
              </a:path>
              <a:path w="4027804" h="835660">
                <a:moveTo>
                  <a:pt x="2817495" y="835025"/>
                </a:moveTo>
                <a:lnTo>
                  <a:pt x="2470404" y="15239"/>
                </a:lnTo>
              </a:path>
            </a:pathLst>
          </a:custGeom>
          <a:ln w="25400">
            <a:solidFill>
              <a:srgbClr val="B83C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1656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40" dirty="0">
                <a:latin typeface="Verdana"/>
                <a:cs typeface="Verdana"/>
              </a:rPr>
              <a:t>SISD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845130"/>
            <a:ext cx="9444355" cy="269432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</a:t>
            </a:r>
            <a:r>
              <a:rPr sz="2200" spc="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executes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3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individual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2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2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processor.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Traditional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sequential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traditional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Von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Neumann</a:t>
            </a:r>
            <a:r>
              <a:rPr sz="2200" spc="4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uniprocessor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architecture,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sequentially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serially,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after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next.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Until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recently,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type.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Parallelism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achieved by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Pipelining.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0642" y="4605745"/>
            <a:ext cx="4904740" cy="1371600"/>
            <a:chOff x="3576828" y="5128259"/>
            <a:chExt cx="4904740" cy="1371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828" y="5128259"/>
              <a:ext cx="4904232" cy="8473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2336" y="5975603"/>
              <a:ext cx="1322832" cy="2194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1512" y="5975603"/>
              <a:ext cx="1629156" cy="131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6324" y="6195059"/>
              <a:ext cx="1514855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6688" y="6195059"/>
              <a:ext cx="1075943" cy="294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1584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latin typeface="Verdana"/>
                <a:cs typeface="Verdana"/>
              </a:rPr>
              <a:t>SIMD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297379"/>
            <a:ext cx="9619615" cy="2237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SIMD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executes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2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instruction,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r>
              <a:rPr sz="20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</a:t>
            </a:r>
            <a:r>
              <a:rPr sz="20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r>
              <a:rPr sz="2000" spc="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Instead,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does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SIMD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architectures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include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processors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(ILLIAC-IV).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contain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modules.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58540" y="4706111"/>
            <a:ext cx="3953510" cy="1914525"/>
            <a:chOff x="3558540" y="4706111"/>
            <a:chExt cx="3953510" cy="1914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540" y="4706111"/>
              <a:ext cx="3953256" cy="1562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6964" y="6268211"/>
              <a:ext cx="1562099" cy="352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2296" y="6444995"/>
              <a:ext cx="1123188" cy="1615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940" y="6254495"/>
              <a:ext cx="723900" cy="19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4399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latin typeface="Verdana"/>
                <a:cs typeface="Verdana"/>
              </a:rPr>
              <a:t>MISD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828800"/>
            <a:ext cx="7745095" cy="145680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data.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 processing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clear till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now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whether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exists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not.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regards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architecture,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Systolic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MISD.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6386" y="3427512"/>
            <a:ext cx="5468620" cy="3006725"/>
            <a:chOff x="3361944" y="3705097"/>
            <a:chExt cx="5468620" cy="3006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3944111"/>
              <a:ext cx="3162300" cy="5577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4786883"/>
              <a:ext cx="3162300" cy="5577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944" y="5631179"/>
              <a:ext cx="3162300" cy="5577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855" y="4707635"/>
              <a:ext cx="1600200" cy="716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400" y="6199631"/>
              <a:ext cx="1495044" cy="1752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7536" y="6385559"/>
              <a:ext cx="1591056" cy="3261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56326" y="3712717"/>
              <a:ext cx="2487295" cy="2691765"/>
            </a:xfrm>
            <a:custGeom>
              <a:avLst/>
              <a:gdLst/>
              <a:ahLst/>
              <a:cxnLst/>
              <a:rect l="l" t="t" r="r" b="b"/>
              <a:pathLst>
                <a:path w="2487295" h="2691765">
                  <a:moveTo>
                    <a:pt x="76200" y="1066165"/>
                  </a:moveTo>
                  <a:lnTo>
                    <a:pt x="50800" y="1066165"/>
                  </a:lnTo>
                  <a:lnTo>
                    <a:pt x="50800" y="714375"/>
                  </a:lnTo>
                  <a:lnTo>
                    <a:pt x="45085" y="708660"/>
                  </a:lnTo>
                  <a:lnTo>
                    <a:pt x="31115" y="708660"/>
                  </a:lnTo>
                  <a:lnTo>
                    <a:pt x="25400" y="714375"/>
                  </a:lnTo>
                  <a:lnTo>
                    <a:pt x="25400" y="1066165"/>
                  </a:lnTo>
                  <a:lnTo>
                    <a:pt x="0" y="1066165"/>
                  </a:lnTo>
                  <a:lnTo>
                    <a:pt x="38100" y="1142365"/>
                  </a:lnTo>
                  <a:lnTo>
                    <a:pt x="63500" y="1091565"/>
                  </a:lnTo>
                  <a:lnTo>
                    <a:pt x="76200" y="1066165"/>
                  </a:lnTo>
                  <a:close/>
                </a:path>
                <a:path w="2487295" h="2691765">
                  <a:moveTo>
                    <a:pt x="85344" y="1910422"/>
                  </a:moveTo>
                  <a:lnTo>
                    <a:pt x="59944" y="1910422"/>
                  </a:lnTo>
                  <a:lnTo>
                    <a:pt x="59944" y="1558671"/>
                  </a:lnTo>
                  <a:lnTo>
                    <a:pt x="54229" y="1552956"/>
                  </a:lnTo>
                  <a:lnTo>
                    <a:pt x="40259" y="1552956"/>
                  </a:lnTo>
                  <a:lnTo>
                    <a:pt x="34544" y="1558671"/>
                  </a:lnTo>
                  <a:lnTo>
                    <a:pt x="34544" y="1910422"/>
                  </a:lnTo>
                  <a:lnTo>
                    <a:pt x="9144" y="1910422"/>
                  </a:lnTo>
                  <a:lnTo>
                    <a:pt x="47244" y="1986622"/>
                  </a:lnTo>
                  <a:lnTo>
                    <a:pt x="72644" y="1935822"/>
                  </a:lnTo>
                  <a:lnTo>
                    <a:pt x="85344" y="1910422"/>
                  </a:lnTo>
                  <a:close/>
                </a:path>
                <a:path w="2487295" h="2691765">
                  <a:moveTo>
                    <a:pt x="85344" y="219710"/>
                  </a:moveTo>
                  <a:lnTo>
                    <a:pt x="59944" y="219710"/>
                  </a:lnTo>
                  <a:lnTo>
                    <a:pt x="59944" y="5715"/>
                  </a:lnTo>
                  <a:lnTo>
                    <a:pt x="54229" y="0"/>
                  </a:lnTo>
                  <a:lnTo>
                    <a:pt x="40259" y="0"/>
                  </a:lnTo>
                  <a:lnTo>
                    <a:pt x="34544" y="5715"/>
                  </a:lnTo>
                  <a:lnTo>
                    <a:pt x="34544" y="219710"/>
                  </a:lnTo>
                  <a:lnTo>
                    <a:pt x="9144" y="219710"/>
                  </a:lnTo>
                  <a:lnTo>
                    <a:pt x="47244" y="295910"/>
                  </a:lnTo>
                  <a:lnTo>
                    <a:pt x="72644" y="245110"/>
                  </a:lnTo>
                  <a:lnTo>
                    <a:pt x="85344" y="219710"/>
                  </a:lnTo>
                  <a:close/>
                </a:path>
                <a:path w="2487295" h="2691765">
                  <a:moveTo>
                    <a:pt x="2487168" y="1897126"/>
                  </a:moveTo>
                  <a:lnTo>
                    <a:pt x="2445766" y="1632712"/>
                  </a:lnTo>
                  <a:lnTo>
                    <a:pt x="2404491" y="1897126"/>
                  </a:lnTo>
                  <a:lnTo>
                    <a:pt x="2435733" y="1897126"/>
                  </a:lnTo>
                  <a:lnTo>
                    <a:pt x="2435733" y="2670073"/>
                  </a:lnTo>
                  <a:lnTo>
                    <a:pt x="58013" y="2670073"/>
                  </a:lnTo>
                  <a:lnTo>
                    <a:pt x="72644" y="2640812"/>
                  </a:lnTo>
                  <a:lnTo>
                    <a:pt x="85344" y="2615412"/>
                  </a:lnTo>
                  <a:lnTo>
                    <a:pt x="59944" y="2615412"/>
                  </a:lnTo>
                  <a:lnTo>
                    <a:pt x="59944" y="2401417"/>
                  </a:lnTo>
                  <a:lnTo>
                    <a:pt x="54229" y="2395728"/>
                  </a:lnTo>
                  <a:lnTo>
                    <a:pt x="40259" y="2395728"/>
                  </a:lnTo>
                  <a:lnTo>
                    <a:pt x="34544" y="2401417"/>
                  </a:lnTo>
                  <a:lnTo>
                    <a:pt x="34544" y="2615412"/>
                  </a:lnTo>
                  <a:lnTo>
                    <a:pt x="9144" y="2615412"/>
                  </a:lnTo>
                  <a:lnTo>
                    <a:pt x="47244" y="2691612"/>
                  </a:lnTo>
                  <a:lnTo>
                    <a:pt x="47866" y="2690368"/>
                  </a:lnTo>
                  <a:lnTo>
                    <a:pt x="2455926" y="2690368"/>
                  </a:lnTo>
                  <a:lnTo>
                    <a:pt x="2455926" y="1897126"/>
                  </a:lnTo>
                  <a:lnTo>
                    <a:pt x="2487168" y="1897126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3570" y="5345429"/>
              <a:ext cx="2440305" cy="1057910"/>
            </a:xfrm>
            <a:custGeom>
              <a:avLst/>
              <a:gdLst/>
              <a:ahLst/>
              <a:cxnLst/>
              <a:rect l="l" t="t" r="r" b="b"/>
              <a:pathLst>
                <a:path w="2440304" h="1057910">
                  <a:moveTo>
                    <a:pt x="0" y="1037361"/>
                  </a:moveTo>
                  <a:lnTo>
                    <a:pt x="2388488" y="1037361"/>
                  </a:lnTo>
                  <a:lnTo>
                    <a:pt x="2388488" y="264414"/>
                  </a:lnTo>
                  <a:lnTo>
                    <a:pt x="2357247" y="264414"/>
                  </a:lnTo>
                  <a:lnTo>
                    <a:pt x="2398522" y="0"/>
                  </a:lnTo>
                  <a:lnTo>
                    <a:pt x="2439924" y="264414"/>
                  </a:lnTo>
                  <a:lnTo>
                    <a:pt x="2408681" y="264414"/>
                  </a:lnTo>
                  <a:lnTo>
                    <a:pt x="2408681" y="1057656"/>
                  </a:lnTo>
                  <a:lnTo>
                    <a:pt x="0" y="1057656"/>
                  </a:lnTo>
                  <a:lnTo>
                    <a:pt x="0" y="1037361"/>
                  </a:lnTo>
                  <a:close/>
                </a:path>
              </a:pathLst>
            </a:custGeom>
            <a:ln w="3175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3570" y="3717797"/>
              <a:ext cx="2327275" cy="991869"/>
            </a:xfrm>
            <a:custGeom>
              <a:avLst/>
              <a:gdLst/>
              <a:ahLst/>
              <a:cxnLst/>
              <a:rect l="l" t="t" r="r" b="b"/>
              <a:pathLst>
                <a:path w="2327275" h="991870">
                  <a:moveTo>
                    <a:pt x="0" y="0"/>
                  </a:moveTo>
                  <a:lnTo>
                    <a:pt x="2327148" y="0"/>
                  </a:lnTo>
                  <a:lnTo>
                    <a:pt x="2327148" y="991869"/>
                  </a:lnTo>
                </a:path>
              </a:pathLst>
            </a:custGeom>
            <a:ln w="25400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0691" y="3837431"/>
              <a:ext cx="847344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0691" y="6153911"/>
              <a:ext cx="847344" cy="214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7012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/>
                <a:cs typeface="Verdana"/>
              </a:rPr>
              <a:t>MIMD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3647" y="1812472"/>
            <a:ext cx="9023350" cy="39825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independent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CPUs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may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 instructions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simultaneously,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contrary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SIMD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operating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must</a:t>
            </a:r>
            <a:r>
              <a:rPr sz="20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include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own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0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</a:t>
            </a:r>
            <a:r>
              <a:rPr sz="2000" spc="2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2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separate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task.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look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 multiple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SISD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(MSISD).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MIMD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referred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Multiprocessor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Multicomputer.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shared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distributed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tightly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coupled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loosely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coupled.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ple: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-M</a:t>
            </a:r>
            <a:r>
              <a:rPr sz="2000" spc="-22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z="2000" spc="-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3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17" y="991362"/>
            <a:ext cx="1631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Ov</a:t>
            </a:r>
            <a:r>
              <a:rPr sz="3200" spc="5" dirty="0">
                <a:solidFill>
                  <a:srgbClr val="FFFFFF"/>
                </a:solidFill>
              </a:rPr>
              <a:t>e</a:t>
            </a:r>
            <a:r>
              <a:rPr sz="3200" dirty="0">
                <a:solidFill>
                  <a:srgbClr val="FFFFFF"/>
                </a:solidFill>
              </a:rPr>
              <a:t>rvi</a:t>
            </a:r>
            <a:r>
              <a:rPr sz="3200" spc="5" dirty="0">
                <a:solidFill>
                  <a:srgbClr val="FFFFFF"/>
                </a:solidFill>
              </a:rPr>
              <a:t>e</a:t>
            </a:r>
            <a:r>
              <a:rPr sz="3200" dirty="0">
                <a:solidFill>
                  <a:srgbClr val="FFFFFF"/>
                </a:solidFill>
              </a:rPr>
              <a:t>w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47158" y="538843"/>
            <a:ext cx="8262256" cy="62241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2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eripheral</a:t>
            </a:r>
            <a:r>
              <a:rPr sz="1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Accessing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100" spc="-114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npu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t/Out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pu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Types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1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endParaRPr sz="11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82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Asynchronous</a:t>
            </a:r>
            <a:r>
              <a:rPr sz="11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Parallel</a:t>
            </a:r>
            <a:r>
              <a:rPr sz="11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1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endParaRPr sz="11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Asynchronous</a:t>
            </a:r>
            <a:r>
              <a:rPr sz="11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Serial</a:t>
            </a:r>
            <a:r>
              <a:rPr sz="11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1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Asynchronous Communication</a:t>
            </a:r>
            <a:r>
              <a:rPr sz="11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Interrupt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Modes</a:t>
            </a:r>
            <a:r>
              <a:rPr sz="1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11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endParaRPr sz="11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1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Programmed</a:t>
            </a:r>
            <a:r>
              <a:rPr sz="11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endParaRPr sz="11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Interrupt</a:t>
            </a:r>
            <a:r>
              <a:rPr sz="11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driven</a:t>
            </a:r>
            <a:r>
              <a:rPr sz="1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endParaRPr sz="1100">
              <a:latin typeface="Times New Roman"/>
              <a:cs typeface="Times New Roman"/>
            </a:endParaRPr>
          </a:p>
          <a:p>
            <a:pPr marL="1093470" lvl="1" indent="-287655">
              <a:lnSpc>
                <a:spcPct val="100000"/>
              </a:lnSpc>
              <a:spcBef>
                <a:spcPts val="815"/>
              </a:spcBef>
              <a:buClr>
                <a:srgbClr val="B83C68"/>
              </a:buClr>
              <a:buSzPct val="80000"/>
              <a:buFont typeface="Wingdings"/>
              <a:buChar char=""/>
              <a:tabLst>
                <a:tab pos="1093470" algn="l"/>
                <a:tab pos="1094105" algn="l"/>
              </a:tabLst>
            </a:pP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Priority</a:t>
            </a:r>
            <a:r>
              <a:rPr sz="11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Interrupt</a:t>
            </a:r>
            <a:endParaRPr sz="1100">
              <a:latin typeface="Times New Roman"/>
              <a:cs typeface="Times New Roman"/>
            </a:endParaRPr>
          </a:p>
          <a:p>
            <a:pPr marL="733425" indent="-343535">
              <a:lnSpc>
                <a:spcPct val="100000"/>
              </a:lnSpc>
              <a:spcBef>
                <a:spcPts val="830"/>
              </a:spcBef>
              <a:buClr>
                <a:srgbClr val="B83C68"/>
              </a:buClr>
              <a:buSzPct val="80000"/>
              <a:buFont typeface="Wingdings"/>
              <a:buChar char=""/>
              <a:tabLst>
                <a:tab pos="733425" algn="l"/>
                <a:tab pos="734060" algn="l"/>
              </a:tabLst>
            </a:pP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Direct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11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sz="11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(DMA)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r>
              <a:rPr sz="1100" spc="-12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11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Channel</a:t>
            </a:r>
            <a:r>
              <a:rPr sz="11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100" b="1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Processor</a:t>
            </a:r>
            <a:endParaRPr lang="en-US" sz="11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lang="en-US" sz="1100" spc="-14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lang="en-US" sz="1100" b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Flynn’s</a:t>
            </a:r>
            <a:r>
              <a:rPr lang="en-US" sz="1100" b="1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Classification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100" spc="-14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lang="en-US" sz="1100" b="1" spc="-1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Pipe</a:t>
            </a:r>
            <a:r>
              <a:rPr lang="en-US" sz="1100" b="1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ine</a:t>
            </a:r>
            <a:r>
              <a:rPr lang="en-US" sz="1100" b="1" spc="-1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1100" b="1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chite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1100" b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1100" b="1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100" spc="-14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Pipeline</a:t>
            </a:r>
            <a:r>
              <a:rPr lang="en-US" sz="1100" b="1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Hazard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US" sz="1100" spc="-14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SC</a:t>
            </a:r>
            <a:r>
              <a:rPr lang="en-US" sz="1100" b="1" spc="-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1100" b="1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chitect</a:t>
            </a:r>
            <a:r>
              <a:rPr lang="en-US" sz="11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1100" b="1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lang="en-US" sz="1100" spc="-14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</a:t>
            </a:r>
            <a:r>
              <a:rPr lang="en-US" sz="1100" b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1100" b="1" spc="-1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1100" b="1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chite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lang="en-US" sz="11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sz="1100" b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sz="1100" b="1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11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lang="en-US" sz="11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endParaRPr lang="en-US" sz="11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4965" algn="l"/>
              </a:tabLst>
            </a:pP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2939795"/>
              <a:ext cx="4200144" cy="5044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4219955"/>
              <a:ext cx="4200144" cy="505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0344" y="3585971"/>
              <a:ext cx="4200144" cy="5044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328909" y="2931414"/>
            <a:ext cx="498475" cy="1786255"/>
          </a:xfrm>
          <a:custGeom>
            <a:avLst/>
            <a:gdLst/>
            <a:ahLst/>
            <a:cxnLst/>
            <a:rect l="l" t="t" r="r" b="b"/>
            <a:pathLst>
              <a:path w="498475" h="1786254">
                <a:moveTo>
                  <a:pt x="0" y="83058"/>
                </a:moveTo>
                <a:lnTo>
                  <a:pt x="6530" y="50738"/>
                </a:lnTo>
                <a:lnTo>
                  <a:pt x="24336" y="24336"/>
                </a:lnTo>
                <a:lnTo>
                  <a:pt x="50738" y="6530"/>
                </a:lnTo>
                <a:lnTo>
                  <a:pt x="83058" y="0"/>
                </a:lnTo>
                <a:lnTo>
                  <a:pt x="415290" y="0"/>
                </a:lnTo>
                <a:lnTo>
                  <a:pt x="447609" y="6530"/>
                </a:lnTo>
                <a:lnTo>
                  <a:pt x="474011" y="24336"/>
                </a:lnTo>
                <a:lnTo>
                  <a:pt x="491817" y="50738"/>
                </a:lnTo>
                <a:lnTo>
                  <a:pt x="498348" y="83058"/>
                </a:lnTo>
                <a:lnTo>
                  <a:pt x="498348" y="1703070"/>
                </a:lnTo>
                <a:lnTo>
                  <a:pt x="491817" y="1735389"/>
                </a:lnTo>
                <a:lnTo>
                  <a:pt x="474011" y="1761791"/>
                </a:lnTo>
                <a:lnTo>
                  <a:pt x="447609" y="1779597"/>
                </a:lnTo>
                <a:lnTo>
                  <a:pt x="415290" y="1786128"/>
                </a:lnTo>
                <a:lnTo>
                  <a:pt x="83058" y="1786128"/>
                </a:lnTo>
                <a:lnTo>
                  <a:pt x="50738" y="1779597"/>
                </a:lnTo>
                <a:lnTo>
                  <a:pt x="24336" y="1761791"/>
                </a:lnTo>
                <a:lnTo>
                  <a:pt x="6530" y="1735389"/>
                </a:lnTo>
                <a:lnTo>
                  <a:pt x="0" y="1703070"/>
                </a:lnTo>
                <a:lnTo>
                  <a:pt x="0" y="83058"/>
                </a:lnTo>
                <a:close/>
              </a:path>
            </a:pathLst>
          </a:custGeom>
          <a:ln w="25399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3162300"/>
            <a:ext cx="388620" cy="853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4439413"/>
            <a:ext cx="390144" cy="853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0383" y="3819145"/>
            <a:ext cx="388620" cy="853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97366" y="3003930"/>
            <a:ext cx="194310" cy="1555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Interconnection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36208" y="4799076"/>
            <a:ext cx="1318260" cy="381000"/>
            <a:chOff x="6236208" y="4799076"/>
            <a:chExt cx="1318260" cy="3810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6208" y="4799076"/>
              <a:ext cx="1318260" cy="1341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3264" y="4933188"/>
              <a:ext cx="1184147" cy="24688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00416" y="4799076"/>
            <a:ext cx="1318259" cy="40995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365503" y="2924555"/>
            <a:ext cx="3671570" cy="1741805"/>
            <a:chOff x="1365503" y="2924555"/>
            <a:chExt cx="3671570" cy="17418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2924555"/>
              <a:ext cx="3162300" cy="4754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3550919"/>
              <a:ext cx="3162300" cy="4754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5503" y="4177283"/>
              <a:ext cx="3162300" cy="47548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28565" y="2986277"/>
              <a:ext cx="495300" cy="1667510"/>
            </a:xfrm>
            <a:custGeom>
              <a:avLst/>
              <a:gdLst/>
              <a:ahLst/>
              <a:cxnLst/>
              <a:rect l="l" t="t" r="r" b="b"/>
              <a:pathLst>
                <a:path w="495300" h="166751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412750" y="0"/>
                  </a:lnTo>
                  <a:lnTo>
                    <a:pt x="444882" y="6486"/>
                  </a:lnTo>
                  <a:lnTo>
                    <a:pt x="471122" y="24177"/>
                  </a:lnTo>
                  <a:lnTo>
                    <a:pt x="488813" y="50417"/>
                  </a:lnTo>
                  <a:lnTo>
                    <a:pt x="495300" y="82550"/>
                  </a:lnTo>
                  <a:lnTo>
                    <a:pt x="495300" y="1584706"/>
                  </a:lnTo>
                  <a:lnTo>
                    <a:pt x="488813" y="1616838"/>
                  </a:lnTo>
                  <a:lnTo>
                    <a:pt x="471122" y="1643078"/>
                  </a:lnTo>
                  <a:lnTo>
                    <a:pt x="444882" y="1660769"/>
                  </a:lnTo>
                  <a:lnTo>
                    <a:pt x="412750" y="1667256"/>
                  </a:lnTo>
                  <a:lnTo>
                    <a:pt x="82550" y="1667256"/>
                  </a:lnTo>
                  <a:lnTo>
                    <a:pt x="50417" y="1660769"/>
                  </a:lnTo>
                  <a:lnTo>
                    <a:pt x="24177" y="1643078"/>
                  </a:lnTo>
                  <a:lnTo>
                    <a:pt x="6486" y="1616838"/>
                  </a:lnTo>
                  <a:lnTo>
                    <a:pt x="0" y="1584706"/>
                  </a:lnTo>
                  <a:lnTo>
                    <a:pt x="0" y="82550"/>
                  </a:lnTo>
                  <a:close/>
                </a:path>
              </a:pathLst>
            </a:custGeom>
            <a:ln w="2540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69447" y="3259073"/>
            <a:ext cx="222885" cy="11747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Shared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9739" y="4738115"/>
            <a:ext cx="1363980" cy="3992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3676" y="4724400"/>
            <a:ext cx="1363979" cy="42824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882901" y="5322570"/>
            <a:ext cx="2611120" cy="832485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8745" marR="113030" indent="1270" algn="ctr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Multiprocessor Architecture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Shared</a:t>
            </a:r>
            <a:r>
              <a:rPr sz="1600" spc="-10" dirty="0">
                <a:latin typeface="Times New Roman"/>
                <a:cs typeface="Times New Roman"/>
              </a:rPr>
              <a:t> Memory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Architecture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Tightly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Coupled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9401" y="5342382"/>
            <a:ext cx="3288156" cy="779059"/>
          </a:xfrm>
          <a:prstGeom prst="rect">
            <a:avLst/>
          </a:prstGeom>
          <a:ln w="19050">
            <a:solidFill>
              <a:srgbClr val="852A4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7320" marR="142240" indent="-1270" algn="ctr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Times New Roman"/>
                <a:cs typeface="Times New Roman"/>
              </a:rPr>
              <a:t>Multicomputer Architecture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Distributed </a:t>
            </a:r>
            <a:r>
              <a:rPr sz="1600" spc="-10" dirty="0">
                <a:latin typeface="Times New Roman"/>
                <a:cs typeface="Times New Roman"/>
              </a:rPr>
              <a:t>Memory </a:t>
            </a:r>
            <a:r>
              <a:rPr sz="1600" spc="-5" dirty="0">
                <a:latin typeface="Times New Roman"/>
                <a:cs typeface="Times New Roman"/>
              </a:rPr>
              <a:t>Architecture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Loosely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Coupled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4E7EC"/>
                </a:solidFill>
                <a:latin typeface="Verdana"/>
                <a:cs typeface="Verdana"/>
              </a:rPr>
              <a:t>Interconnectio</a:t>
            </a:r>
            <a:r>
              <a:rPr sz="3600" spc="-45" dirty="0">
                <a:solidFill>
                  <a:srgbClr val="F4E7EC"/>
                </a:solidFill>
                <a:latin typeface="Verdana"/>
                <a:cs typeface="Verdana"/>
              </a:rPr>
              <a:t>n</a:t>
            </a:r>
            <a:r>
              <a:rPr sz="3600" spc="-250" dirty="0">
                <a:solidFill>
                  <a:srgbClr val="F4E7EC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4E7EC"/>
                </a:solidFill>
                <a:latin typeface="Verdana"/>
                <a:cs typeface="Verdana"/>
              </a:rPr>
              <a:t>Topol</a:t>
            </a:r>
            <a:r>
              <a:rPr sz="3600" spc="-55" dirty="0">
                <a:solidFill>
                  <a:srgbClr val="F4E7EC"/>
                </a:solidFill>
                <a:latin typeface="Verdana"/>
                <a:cs typeface="Verdana"/>
              </a:rPr>
              <a:t>o</a:t>
            </a:r>
            <a:r>
              <a:rPr sz="3600" spc="-15" dirty="0">
                <a:solidFill>
                  <a:srgbClr val="F4E7EC"/>
                </a:solidFill>
                <a:latin typeface="Verdana"/>
                <a:cs typeface="Verdana"/>
              </a:rPr>
              <a:t>gy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8197" y="2823464"/>
            <a:ext cx="7733030" cy="18700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classified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topology.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topology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pattern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connections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processors.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B83C68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cost-performance</a:t>
            </a:r>
            <a:r>
              <a:rPr sz="24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tradeoff</a:t>
            </a:r>
            <a:r>
              <a:rPr sz="24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determines</a:t>
            </a:r>
            <a:r>
              <a:rPr sz="2400" spc="22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topologies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multiprocessor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380" y="2926206"/>
            <a:ext cx="8890000" cy="295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Whether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parallelism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28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8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achieved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800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uni-processor</a:t>
            </a:r>
            <a:r>
              <a:rPr sz="2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system?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2800" spc="-100" dirty="0">
                <a:solidFill>
                  <a:srgbClr val="C00000"/>
                </a:solidFill>
                <a:latin typeface="Times New Roman"/>
                <a:cs typeface="Times New Roman"/>
              </a:rPr>
              <a:t>Yes</a:t>
            </a:r>
            <a:endParaRPr sz="2800">
              <a:latin typeface="Times New Roman"/>
              <a:cs typeface="Times New Roman"/>
            </a:endParaRPr>
          </a:p>
          <a:p>
            <a:pPr marL="2378075" marR="2370455" algn="ctr">
              <a:lnSpc>
                <a:spcPct val="203600"/>
              </a:lnSpc>
            </a:pP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Various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techniques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there-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Pipelining</a:t>
            </a:r>
            <a:r>
              <a:rPr sz="28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is one of them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3256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001799"/>
            <a:ext cx="9486900" cy="30594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What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Pipeline?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are-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decode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Operand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fetch</a:t>
            </a:r>
            <a:endParaRPr sz="2200">
              <a:latin typeface="Times New Roman"/>
              <a:cs typeface="Times New Roman"/>
            </a:endParaRPr>
          </a:p>
          <a:p>
            <a:pPr marL="744220" indent="-343535">
              <a:lnSpc>
                <a:spcPct val="100000"/>
              </a:lnSpc>
              <a:spcBef>
                <a:spcPts val="600"/>
              </a:spcBef>
              <a:buClr>
                <a:srgbClr val="B83C68"/>
              </a:buClr>
              <a:buSzPct val="79545"/>
              <a:buFont typeface="Courier New"/>
              <a:buChar char="o"/>
              <a:tabLst>
                <a:tab pos="743585" algn="l"/>
                <a:tab pos="744220" algn="l"/>
              </a:tabLst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3842" y="5193601"/>
            <a:ext cx="5575300" cy="1381125"/>
            <a:chOff x="3053842" y="5193601"/>
            <a:chExt cx="5575300" cy="1381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792" y="5198364"/>
              <a:ext cx="2819400" cy="137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1792" y="5198364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590800" y="0"/>
                  </a:lnTo>
                  <a:lnTo>
                    <a:pt x="2636866" y="4644"/>
                  </a:lnTo>
                  <a:lnTo>
                    <a:pt x="2679775" y="17966"/>
                  </a:lnTo>
                  <a:lnTo>
                    <a:pt x="2718606" y="39045"/>
                  </a:lnTo>
                  <a:lnTo>
                    <a:pt x="2752439" y="66960"/>
                  </a:lnTo>
                  <a:lnTo>
                    <a:pt x="2780354" y="100793"/>
                  </a:lnTo>
                  <a:lnTo>
                    <a:pt x="2801433" y="139624"/>
                  </a:lnTo>
                  <a:lnTo>
                    <a:pt x="2814755" y="182533"/>
                  </a:lnTo>
                  <a:lnTo>
                    <a:pt x="2819400" y="228600"/>
                  </a:lnTo>
                  <a:lnTo>
                    <a:pt x="2819400" y="1143000"/>
                  </a:lnTo>
                  <a:lnTo>
                    <a:pt x="2814755" y="1189070"/>
                  </a:lnTo>
                  <a:lnTo>
                    <a:pt x="2801433" y="1231980"/>
                  </a:lnTo>
                  <a:lnTo>
                    <a:pt x="2780354" y="1270811"/>
                  </a:lnTo>
                  <a:lnTo>
                    <a:pt x="2752439" y="1304644"/>
                  </a:lnTo>
                  <a:lnTo>
                    <a:pt x="2718606" y="1332558"/>
                  </a:lnTo>
                  <a:lnTo>
                    <a:pt x="2679775" y="1353635"/>
                  </a:lnTo>
                  <a:lnTo>
                    <a:pt x="2636866" y="1366955"/>
                  </a:lnTo>
                  <a:lnTo>
                    <a:pt x="2590800" y="1371600"/>
                  </a:lnTo>
                  <a:lnTo>
                    <a:pt x="228600" y="1371600"/>
                  </a:lnTo>
                  <a:lnTo>
                    <a:pt x="182533" y="1366955"/>
                  </a:lnTo>
                  <a:lnTo>
                    <a:pt x="139624" y="1353635"/>
                  </a:lnTo>
                  <a:lnTo>
                    <a:pt x="100793" y="1332558"/>
                  </a:lnTo>
                  <a:lnTo>
                    <a:pt x="66960" y="1304644"/>
                  </a:lnTo>
                  <a:lnTo>
                    <a:pt x="39045" y="1270811"/>
                  </a:lnTo>
                  <a:lnTo>
                    <a:pt x="17966" y="1231980"/>
                  </a:lnTo>
                  <a:lnTo>
                    <a:pt x="4644" y="11890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0192" y="5807964"/>
              <a:ext cx="5562600" cy="152400"/>
            </a:xfrm>
            <a:custGeom>
              <a:avLst/>
              <a:gdLst/>
              <a:ahLst/>
              <a:cxnLst/>
              <a:rect l="l" t="t" r="r" b="b"/>
              <a:pathLst>
                <a:path w="5562600" h="152400">
                  <a:moveTo>
                    <a:pt x="0" y="38100"/>
                  </a:moveTo>
                  <a:lnTo>
                    <a:pt x="1295399" y="38100"/>
                  </a:lnTo>
                  <a:lnTo>
                    <a:pt x="1295399" y="0"/>
                  </a:lnTo>
                  <a:lnTo>
                    <a:pt x="1371599" y="76200"/>
                  </a:lnTo>
                  <a:lnTo>
                    <a:pt x="1295399" y="152400"/>
                  </a:lnTo>
                  <a:lnTo>
                    <a:pt x="1295399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  <a:path w="5562600" h="152400">
                  <a:moveTo>
                    <a:pt x="4191000" y="38100"/>
                  </a:moveTo>
                  <a:lnTo>
                    <a:pt x="5486400" y="38100"/>
                  </a:lnTo>
                  <a:lnTo>
                    <a:pt x="5486400" y="0"/>
                  </a:lnTo>
                  <a:lnTo>
                    <a:pt x="5562600" y="76200"/>
                  </a:lnTo>
                  <a:lnTo>
                    <a:pt x="5486400" y="152400"/>
                  </a:lnTo>
                  <a:lnTo>
                    <a:pt x="5486400" y="114300"/>
                  </a:lnTo>
                  <a:lnTo>
                    <a:pt x="4191000" y="114300"/>
                  </a:lnTo>
                  <a:lnTo>
                    <a:pt x="419100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3548" y="5645607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9057" y="6065011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0541" y="5460288"/>
            <a:ext cx="34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83C68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0857" y="5944920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83C68"/>
                </a:solidFill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8452" y="963386"/>
            <a:ext cx="9426575" cy="447173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6985" indent="-342900">
              <a:lnSpc>
                <a:spcPts val="2380"/>
              </a:lnSpc>
              <a:spcBef>
                <a:spcPts val="390"/>
              </a:spcBef>
              <a:tabLst>
                <a:tab pos="354965" algn="l"/>
                <a:tab pos="1470660" algn="l"/>
                <a:tab pos="1966595" algn="l"/>
                <a:tab pos="3531870" algn="l"/>
                <a:tab pos="3918585" algn="l"/>
                <a:tab pos="4414520" algn="l"/>
                <a:tab pos="5339080" algn="l"/>
                <a:tab pos="6548120" algn="l"/>
                <a:tab pos="6872605" algn="l"/>
                <a:tab pos="7537450" algn="l"/>
                <a:tab pos="922782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ether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perf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o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r</a:t>
            </a:r>
            <a:r>
              <a:rPr sz="2200" spc="-25" dirty="0">
                <a:solidFill>
                  <a:srgbClr val="5A11FC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o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y</a:t>
            </a:r>
            <a:r>
              <a:rPr sz="2200" spc="-15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anced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if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5A11FC"/>
                </a:solidFill>
                <a:latin typeface="Times New Roman"/>
                <a:cs typeface="Times New Roman"/>
              </a:rPr>
              <a:t>eac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s</a:t>
            </a:r>
            <a:r>
              <a:rPr sz="2200" spc="-15" dirty="0">
                <a:solidFill>
                  <a:srgbClr val="5A11FC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b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-o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eration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5A11FC"/>
                </a:solidFill>
                <a:latin typeface="Times New Roman"/>
                <a:cs typeface="Times New Roman"/>
              </a:rPr>
              <a:t>is 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performed</a:t>
            </a:r>
            <a:r>
              <a:rPr sz="2200" spc="2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dedicated</a:t>
            </a:r>
            <a:r>
              <a:rPr sz="2200" spc="5" dirty="0">
                <a:solidFill>
                  <a:srgbClr val="5A11F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A11FC"/>
                </a:solidFill>
                <a:latin typeface="Times New Roman"/>
                <a:cs typeface="Times New Roman"/>
              </a:rPr>
              <a:t>segment?</a:t>
            </a:r>
            <a:endParaRPr sz="2200">
              <a:latin typeface="Times New Roman"/>
              <a:cs typeface="Times New Roman"/>
            </a:endParaRPr>
          </a:p>
          <a:p>
            <a:pPr marL="2755900">
              <a:lnSpc>
                <a:spcPct val="100000"/>
              </a:lnSpc>
              <a:spcBef>
                <a:spcPts val="690"/>
              </a:spcBef>
            </a:pP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gives</a:t>
            </a:r>
            <a:r>
              <a:rPr sz="2200" spc="-5" dirty="0">
                <a:latin typeface="Times New Roman"/>
                <a:cs typeface="Times New Roman"/>
              </a:rPr>
              <a:t> 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endParaRPr sz="2200">
              <a:latin typeface="Times New Roman"/>
              <a:cs typeface="Times New Roman"/>
            </a:endParaRPr>
          </a:p>
          <a:p>
            <a:pPr marL="354965" marR="6350" indent="-342900">
              <a:lnSpc>
                <a:spcPts val="2380"/>
              </a:lnSpc>
              <a:spcBef>
                <a:spcPts val="104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Pipelining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modern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microprocessors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enhance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overlapped execution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Analogous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fluid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flow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assembly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factories.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technique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decomposing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sequential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being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dedicated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segment.</a:t>
            </a:r>
            <a:endParaRPr sz="2200">
              <a:latin typeface="Times New Roman"/>
              <a:cs typeface="Times New Roman"/>
            </a:endParaRPr>
          </a:p>
          <a:p>
            <a:pPr marL="354965" marR="6985" indent="-342900">
              <a:lnSpc>
                <a:spcPts val="238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</a:t>
            </a:r>
            <a:r>
              <a:rPr sz="22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performs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partial</a:t>
            </a:r>
            <a:r>
              <a:rPr sz="22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processing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transferred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next</a:t>
            </a:r>
            <a:r>
              <a:rPr sz="22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690"/>
              </a:spcBef>
              <a:tabLst>
                <a:tab pos="354965" algn="l"/>
                <a:tab pos="949325" algn="l"/>
                <a:tab pos="1623060" algn="l"/>
                <a:tab pos="2405380" algn="l"/>
                <a:tab pos="2751455" algn="l"/>
                <a:tab pos="3874770" algn="l"/>
                <a:tab pos="4545330" algn="l"/>
                <a:tab pos="5048250" algn="l"/>
                <a:tab pos="6512559" algn="l"/>
                <a:tab pos="7200265" algn="l"/>
                <a:tab pos="8103870" algn="l"/>
                <a:tab pos="9136380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	final	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sult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tained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aft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ctions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pass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  <a:p>
            <a:pPr marL="354965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531" y="1159329"/>
            <a:ext cx="10139825" cy="4364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2384" indent="-3429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stages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balanced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2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slower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another,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entire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throughput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affected.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overlapping</a:t>
            </a:r>
            <a:r>
              <a:rPr sz="22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computation</a:t>
            </a:r>
            <a:r>
              <a:rPr sz="2200" spc="4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made</a:t>
            </a:r>
            <a:r>
              <a:rPr sz="22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associating</a:t>
            </a:r>
            <a:r>
              <a:rPr sz="2200" spc="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endParaRPr sz="2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 segment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pipeline.</a:t>
            </a:r>
            <a:endParaRPr sz="22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010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isolation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segment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spc="3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operate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on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distinct data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simultaneously.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  <a:tab pos="749300" algn="l"/>
                <a:tab pos="1008380" algn="l"/>
                <a:tab pos="1563370" algn="l"/>
                <a:tab pos="2738755" algn="l"/>
                <a:tab pos="3988435" algn="l"/>
                <a:tab pos="4697095" algn="l"/>
                <a:tab pos="5389245" algn="l"/>
                <a:tab pos="6065520" algn="l"/>
                <a:tab pos="6464935" algn="l"/>
                <a:tab pos="7763509" algn="l"/>
                <a:tab pos="8612505" algn="l"/>
                <a:tab pos="90900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	a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non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	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computer,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these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steps	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must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completed	before	the	next</a:t>
            </a:r>
            <a:endParaRPr sz="2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be issued.</a:t>
            </a:r>
            <a:endParaRPr sz="2200">
              <a:latin typeface="Times New Roman"/>
              <a:cs typeface="Times New Roman"/>
            </a:endParaRPr>
          </a:p>
          <a:p>
            <a:pPr marL="381000" marR="31750" indent="-342900">
              <a:lnSpc>
                <a:spcPct val="100000"/>
              </a:lnSpc>
              <a:spcBef>
                <a:spcPts val="930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Pipelining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doesn’t</a:t>
            </a:r>
            <a:r>
              <a:rPr sz="22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sz="22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latency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instruction,</a:t>
            </a:r>
            <a:r>
              <a:rPr sz="22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helps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throughput</a:t>
            </a:r>
            <a:r>
              <a:rPr sz="22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entire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workload.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  <a:tabLst>
                <a:tab pos="3803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taken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175" baseline="-21072" dirty="0">
                <a:latin typeface="Times New Roman"/>
                <a:cs typeface="Times New Roman"/>
              </a:rPr>
              <a:t>p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decided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136897" y="2763773"/>
              <a:ext cx="3185160" cy="73660"/>
            </a:xfrm>
            <a:custGeom>
              <a:avLst/>
              <a:gdLst/>
              <a:ahLst/>
              <a:cxnLst/>
              <a:rect l="l" t="t" r="r" b="b"/>
              <a:pathLst>
                <a:path w="3185159" h="73660">
                  <a:moveTo>
                    <a:pt x="0" y="0"/>
                  </a:moveTo>
                  <a:lnTo>
                    <a:pt x="99060" y="73151"/>
                  </a:lnTo>
                </a:path>
                <a:path w="3185159" h="73660">
                  <a:moveTo>
                    <a:pt x="182879" y="0"/>
                  </a:moveTo>
                  <a:lnTo>
                    <a:pt x="83819" y="73151"/>
                  </a:lnTo>
                </a:path>
                <a:path w="3185159" h="73660">
                  <a:moveTo>
                    <a:pt x="1508760" y="0"/>
                  </a:moveTo>
                  <a:lnTo>
                    <a:pt x="1607819" y="73151"/>
                  </a:lnTo>
                </a:path>
                <a:path w="3185159" h="73660">
                  <a:moveTo>
                    <a:pt x="1677924" y="0"/>
                  </a:moveTo>
                  <a:lnTo>
                    <a:pt x="1594103" y="73151"/>
                  </a:lnTo>
                </a:path>
                <a:path w="3185159" h="73660">
                  <a:moveTo>
                    <a:pt x="3017520" y="0"/>
                  </a:moveTo>
                  <a:lnTo>
                    <a:pt x="3101340" y="73151"/>
                  </a:lnTo>
                </a:path>
                <a:path w="3185159" h="73660">
                  <a:moveTo>
                    <a:pt x="3185159" y="0"/>
                  </a:moveTo>
                  <a:lnTo>
                    <a:pt x="3087624" y="73151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0586" y="2359406"/>
              <a:ext cx="81786" cy="772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534" y="2359406"/>
              <a:ext cx="78738" cy="77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4390" y="2359406"/>
              <a:ext cx="81786" cy="772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4314" y="2775966"/>
              <a:ext cx="294131" cy="9662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5553" y="2775966"/>
              <a:ext cx="292608" cy="9662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3558" y="2775966"/>
              <a:ext cx="277367" cy="9662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83558" y="2775966"/>
              <a:ext cx="277495" cy="966469"/>
            </a:xfrm>
            <a:custGeom>
              <a:avLst/>
              <a:gdLst/>
              <a:ahLst/>
              <a:cxnLst/>
              <a:rect l="l" t="t" r="r" b="b"/>
              <a:pathLst>
                <a:path w="277495" h="966470">
                  <a:moveTo>
                    <a:pt x="0" y="966216"/>
                  </a:moveTo>
                  <a:lnTo>
                    <a:pt x="277367" y="966216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0243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/>
                <a:cs typeface="Verdana"/>
              </a:rPr>
              <a:t>Genera</a:t>
            </a:r>
            <a:r>
              <a:rPr sz="3600" spc="15" dirty="0">
                <a:latin typeface="Verdana"/>
                <a:cs typeface="Verdana"/>
              </a:rPr>
              <a:t>l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200" dirty="0">
                <a:latin typeface="Verdana"/>
                <a:cs typeface="Verdana"/>
              </a:rPr>
              <a:t>Stru</a:t>
            </a:r>
            <a:r>
              <a:rPr sz="3600" spc="-204" dirty="0">
                <a:latin typeface="Verdana"/>
                <a:cs typeface="Verdana"/>
              </a:rPr>
              <a:t>c</a:t>
            </a:r>
            <a:r>
              <a:rPr sz="3600" spc="-140" dirty="0">
                <a:latin typeface="Verdana"/>
                <a:cs typeface="Verdana"/>
              </a:rPr>
              <a:t>ture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15" dirty="0">
                <a:latin typeface="Verdana"/>
                <a:cs typeface="Verdana"/>
              </a:rPr>
              <a:t>of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30" dirty="0">
                <a:latin typeface="Verdana"/>
                <a:cs typeface="Verdana"/>
              </a:rPr>
              <a:t>Pi</a:t>
            </a:r>
            <a:r>
              <a:rPr sz="3600" spc="-35" dirty="0">
                <a:latin typeface="Verdana"/>
                <a:cs typeface="Verdana"/>
              </a:rPr>
              <a:t>p</a:t>
            </a:r>
            <a:r>
              <a:rPr sz="3600" spc="-50" dirty="0">
                <a:latin typeface="Verdana"/>
                <a:cs typeface="Verdana"/>
              </a:rPr>
              <a:t>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3558" y="2775966"/>
            <a:ext cx="277495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9344" y="3228593"/>
            <a:ext cx="1196975" cy="59690"/>
          </a:xfrm>
          <a:custGeom>
            <a:avLst/>
            <a:gdLst/>
            <a:ahLst/>
            <a:cxnLst/>
            <a:rect l="l" t="t" r="r" b="b"/>
            <a:pathLst>
              <a:path w="1196975" h="59689">
                <a:moveTo>
                  <a:pt x="302006" y="24384"/>
                </a:moveTo>
                <a:lnTo>
                  <a:pt x="276885" y="12446"/>
                </a:lnTo>
                <a:lnTo>
                  <a:pt x="250698" y="0"/>
                </a:lnTo>
                <a:lnTo>
                  <a:pt x="250952" y="12712"/>
                </a:lnTo>
                <a:lnTo>
                  <a:pt x="0" y="17780"/>
                </a:lnTo>
                <a:lnTo>
                  <a:pt x="508" y="43180"/>
                </a:lnTo>
                <a:lnTo>
                  <a:pt x="251460" y="38112"/>
                </a:lnTo>
                <a:lnTo>
                  <a:pt x="251714" y="50800"/>
                </a:lnTo>
                <a:lnTo>
                  <a:pt x="302006" y="24384"/>
                </a:lnTo>
                <a:close/>
              </a:path>
              <a:path w="1196975" h="59689">
                <a:moveTo>
                  <a:pt x="1171257" y="47244"/>
                </a:moveTo>
                <a:lnTo>
                  <a:pt x="1158367" y="47244"/>
                </a:lnTo>
                <a:lnTo>
                  <a:pt x="1145590" y="47244"/>
                </a:lnTo>
                <a:lnTo>
                  <a:pt x="1145413" y="59690"/>
                </a:lnTo>
                <a:lnTo>
                  <a:pt x="1171257" y="47244"/>
                </a:lnTo>
                <a:close/>
              </a:path>
              <a:path w="1196975" h="59689">
                <a:moveTo>
                  <a:pt x="1196594" y="35052"/>
                </a:moveTo>
                <a:lnTo>
                  <a:pt x="1146175" y="8890"/>
                </a:lnTo>
                <a:lnTo>
                  <a:pt x="1145971" y="21678"/>
                </a:lnTo>
                <a:lnTo>
                  <a:pt x="867537" y="17780"/>
                </a:lnTo>
                <a:lnTo>
                  <a:pt x="867283" y="43180"/>
                </a:lnTo>
                <a:lnTo>
                  <a:pt x="1145590" y="47066"/>
                </a:lnTo>
                <a:lnTo>
                  <a:pt x="1158367" y="47066"/>
                </a:lnTo>
                <a:lnTo>
                  <a:pt x="1171625" y="47066"/>
                </a:lnTo>
                <a:lnTo>
                  <a:pt x="1196594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1161" y="2775966"/>
            <a:ext cx="53340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35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1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9921" y="2775966"/>
            <a:ext cx="53213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1100"/>
              </a:spcBef>
            </a:pPr>
            <a:r>
              <a:rPr sz="1200" spc="30" dirty="0">
                <a:latin typeface="Arial MT"/>
                <a:cs typeface="Arial MT"/>
              </a:rPr>
              <a:t>S</a:t>
            </a:r>
            <a:r>
              <a:rPr sz="1800" spc="44" baseline="-18518" dirty="0">
                <a:latin typeface="Arial MT"/>
                <a:cs typeface="Arial MT"/>
              </a:rPr>
              <a:t>2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4388" y="3228466"/>
            <a:ext cx="1196975" cy="64135"/>
          </a:xfrm>
          <a:custGeom>
            <a:avLst/>
            <a:gdLst/>
            <a:ahLst/>
            <a:cxnLst/>
            <a:rect l="l" t="t" r="r" b="b"/>
            <a:pathLst>
              <a:path w="1196975" h="64135">
                <a:moveTo>
                  <a:pt x="340106" y="24511"/>
                </a:moveTo>
                <a:lnTo>
                  <a:pt x="314845" y="12446"/>
                </a:lnTo>
                <a:lnTo>
                  <a:pt x="288798" y="0"/>
                </a:lnTo>
                <a:lnTo>
                  <a:pt x="289039" y="12687"/>
                </a:lnTo>
                <a:lnTo>
                  <a:pt x="0" y="17907"/>
                </a:lnTo>
                <a:lnTo>
                  <a:pt x="508" y="43307"/>
                </a:lnTo>
                <a:lnTo>
                  <a:pt x="289547" y="38087"/>
                </a:lnTo>
                <a:lnTo>
                  <a:pt x="289814" y="50800"/>
                </a:lnTo>
                <a:lnTo>
                  <a:pt x="340106" y="24511"/>
                </a:lnTo>
                <a:close/>
              </a:path>
              <a:path w="1196975" h="64135">
                <a:moveTo>
                  <a:pt x="1171625" y="51308"/>
                </a:moveTo>
                <a:lnTo>
                  <a:pt x="1158113" y="51308"/>
                </a:lnTo>
                <a:lnTo>
                  <a:pt x="1145400" y="51308"/>
                </a:lnTo>
                <a:lnTo>
                  <a:pt x="1145032" y="63627"/>
                </a:lnTo>
                <a:lnTo>
                  <a:pt x="1171625" y="51308"/>
                </a:lnTo>
                <a:close/>
              </a:path>
              <a:path w="1196975" h="64135">
                <a:moveTo>
                  <a:pt x="1196594" y="39751"/>
                </a:moveTo>
                <a:lnTo>
                  <a:pt x="1146556" y="12954"/>
                </a:lnTo>
                <a:lnTo>
                  <a:pt x="1146175" y="25552"/>
                </a:lnTo>
                <a:lnTo>
                  <a:pt x="879983" y="17907"/>
                </a:lnTo>
                <a:lnTo>
                  <a:pt x="879221" y="43307"/>
                </a:lnTo>
                <a:lnTo>
                  <a:pt x="1145413" y="50952"/>
                </a:lnTo>
                <a:lnTo>
                  <a:pt x="1158113" y="50952"/>
                </a:lnTo>
                <a:lnTo>
                  <a:pt x="1172413" y="50952"/>
                </a:lnTo>
                <a:lnTo>
                  <a:pt x="1196594" y="39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5553" y="2775966"/>
            <a:ext cx="292735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17158" y="2775966"/>
            <a:ext cx="518159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50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3</a:t>
            </a:r>
            <a:endParaRPr sz="1800" baseline="-18518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84926" y="3233673"/>
            <a:ext cx="1190625" cy="50800"/>
          </a:xfrm>
          <a:custGeom>
            <a:avLst/>
            <a:gdLst/>
            <a:ahLst/>
            <a:cxnLst/>
            <a:rect l="l" t="t" r="r" b="b"/>
            <a:pathLst>
              <a:path w="1190625" h="50800">
                <a:moveTo>
                  <a:pt x="323088" y="25400"/>
                </a:moveTo>
                <a:lnTo>
                  <a:pt x="297688" y="12700"/>
                </a:lnTo>
                <a:lnTo>
                  <a:pt x="272288" y="0"/>
                </a:lnTo>
                <a:lnTo>
                  <a:pt x="272288" y="12700"/>
                </a:lnTo>
                <a:lnTo>
                  <a:pt x="0" y="12700"/>
                </a:lnTo>
                <a:lnTo>
                  <a:pt x="0" y="38100"/>
                </a:lnTo>
                <a:lnTo>
                  <a:pt x="272288" y="38100"/>
                </a:lnTo>
                <a:lnTo>
                  <a:pt x="272288" y="50800"/>
                </a:lnTo>
                <a:lnTo>
                  <a:pt x="297688" y="38100"/>
                </a:lnTo>
                <a:lnTo>
                  <a:pt x="323088" y="25400"/>
                </a:lnTo>
                <a:close/>
              </a:path>
              <a:path w="1190625" h="50800">
                <a:moveTo>
                  <a:pt x="1190244" y="25400"/>
                </a:moveTo>
                <a:lnTo>
                  <a:pt x="1164844" y="12700"/>
                </a:lnTo>
                <a:lnTo>
                  <a:pt x="1139444" y="0"/>
                </a:lnTo>
                <a:lnTo>
                  <a:pt x="1139444" y="12700"/>
                </a:lnTo>
                <a:lnTo>
                  <a:pt x="864108" y="12700"/>
                </a:lnTo>
                <a:lnTo>
                  <a:pt x="864108" y="38100"/>
                </a:lnTo>
                <a:lnTo>
                  <a:pt x="1139444" y="38100"/>
                </a:lnTo>
                <a:lnTo>
                  <a:pt x="1139444" y="50800"/>
                </a:lnTo>
                <a:lnTo>
                  <a:pt x="1164844" y="38100"/>
                </a:lnTo>
                <a:lnTo>
                  <a:pt x="1190244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084314" y="2775966"/>
            <a:ext cx="294640" cy="966469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R3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7442" y="2775966"/>
            <a:ext cx="516890" cy="966469"/>
          </a:xfrm>
          <a:prstGeom prst="rect">
            <a:avLst/>
          </a:prstGeom>
          <a:ln w="25400">
            <a:solidFill>
              <a:srgbClr val="B83C6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1100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r>
              <a:rPr sz="1200" spc="-150" dirty="0">
                <a:latin typeface="Arial MT"/>
                <a:cs typeface="Arial MT"/>
              </a:rPr>
              <a:t> </a:t>
            </a:r>
            <a:r>
              <a:rPr sz="1800" spc="-7" baseline="-18518" dirty="0">
                <a:latin typeface="Arial MT"/>
                <a:cs typeface="Arial MT"/>
              </a:rPr>
              <a:t>4</a:t>
            </a:r>
            <a:endParaRPr sz="1800" baseline="-18518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6898" y="2388361"/>
            <a:ext cx="5725160" cy="900430"/>
            <a:chOff x="2866898" y="2388361"/>
            <a:chExt cx="5725160" cy="900430"/>
          </a:xfrm>
        </p:grpSpPr>
        <p:sp>
          <p:nvSpPr>
            <p:cNvPr id="23" name="object 23"/>
            <p:cNvSpPr/>
            <p:nvPr/>
          </p:nvSpPr>
          <p:spPr>
            <a:xfrm>
              <a:off x="7392035" y="3233673"/>
              <a:ext cx="1199515" cy="54610"/>
            </a:xfrm>
            <a:custGeom>
              <a:avLst/>
              <a:gdLst/>
              <a:ahLst/>
              <a:cxnLst/>
              <a:rect l="l" t="t" r="r" b="b"/>
              <a:pathLst>
                <a:path w="1199515" h="54610">
                  <a:moveTo>
                    <a:pt x="287210" y="42164"/>
                  </a:moveTo>
                  <a:lnTo>
                    <a:pt x="274320" y="42164"/>
                  </a:lnTo>
                  <a:lnTo>
                    <a:pt x="261543" y="42164"/>
                  </a:lnTo>
                  <a:lnTo>
                    <a:pt x="261366" y="54610"/>
                  </a:lnTo>
                  <a:lnTo>
                    <a:pt x="287210" y="42164"/>
                  </a:lnTo>
                  <a:close/>
                </a:path>
                <a:path w="1199515" h="54610">
                  <a:moveTo>
                    <a:pt x="312547" y="29972"/>
                  </a:moveTo>
                  <a:lnTo>
                    <a:pt x="262128" y="3810"/>
                  </a:lnTo>
                  <a:lnTo>
                    <a:pt x="261924" y="16586"/>
                  </a:lnTo>
                  <a:lnTo>
                    <a:pt x="254" y="12700"/>
                  </a:lnTo>
                  <a:lnTo>
                    <a:pt x="0" y="38100"/>
                  </a:lnTo>
                  <a:lnTo>
                    <a:pt x="261543" y="41986"/>
                  </a:lnTo>
                  <a:lnTo>
                    <a:pt x="274320" y="41986"/>
                  </a:lnTo>
                  <a:lnTo>
                    <a:pt x="287604" y="41986"/>
                  </a:lnTo>
                  <a:lnTo>
                    <a:pt x="312547" y="29972"/>
                  </a:lnTo>
                  <a:close/>
                </a:path>
                <a:path w="1199515" h="54610">
                  <a:moveTo>
                    <a:pt x="1199515" y="25400"/>
                  </a:moveTo>
                  <a:lnTo>
                    <a:pt x="1174115" y="12700"/>
                  </a:lnTo>
                  <a:lnTo>
                    <a:pt x="1148715" y="0"/>
                  </a:lnTo>
                  <a:lnTo>
                    <a:pt x="1148715" y="12700"/>
                  </a:lnTo>
                  <a:lnTo>
                    <a:pt x="865759" y="12700"/>
                  </a:lnTo>
                  <a:lnTo>
                    <a:pt x="865759" y="38100"/>
                  </a:lnTo>
                  <a:lnTo>
                    <a:pt x="1148715" y="38100"/>
                  </a:lnTo>
                  <a:lnTo>
                    <a:pt x="1148715" y="50800"/>
                  </a:lnTo>
                  <a:lnTo>
                    <a:pt x="1174115" y="38100"/>
                  </a:lnTo>
                  <a:lnTo>
                    <a:pt x="1199515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79598" y="2401061"/>
              <a:ext cx="4373880" cy="363220"/>
            </a:xfrm>
            <a:custGeom>
              <a:avLst/>
              <a:gdLst/>
              <a:ahLst/>
              <a:cxnLst/>
              <a:rect l="l" t="t" r="r" b="b"/>
              <a:pathLst>
                <a:path w="4373880" h="363219">
                  <a:moveTo>
                    <a:pt x="0" y="3048"/>
                  </a:moveTo>
                  <a:lnTo>
                    <a:pt x="4373880" y="9143"/>
                  </a:lnTo>
                </a:path>
                <a:path w="4373880" h="363219">
                  <a:moveTo>
                    <a:pt x="1348739" y="362712"/>
                  </a:moveTo>
                  <a:lnTo>
                    <a:pt x="1348739" y="0"/>
                  </a:lnTo>
                </a:path>
                <a:path w="4373880" h="363219">
                  <a:moveTo>
                    <a:pt x="4351020" y="362712"/>
                  </a:moveTo>
                  <a:lnTo>
                    <a:pt x="4351020" y="0"/>
                  </a:lnTo>
                </a:path>
                <a:path w="4373880" h="363219">
                  <a:moveTo>
                    <a:pt x="2836164" y="362712"/>
                  </a:moveTo>
                  <a:lnTo>
                    <a:pt x="2836164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79726" y="3107563"/>
            <a:ext cx="36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5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pu</a:t>
            </a:r>
            <a:r>
              <a:rPr sz="120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19654" y="2246121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</a:t>
            </a:r>
            <a:r>
              <a:rPr sz="1200" spc="-10" dirty="0">
                <a:latin typeface="Arial MT"/>
                <a:cs typeface="Arial MT"/>
              </a:rPr>
              <a:t>l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ck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481070" y="4084574"/>
          <a:ext cx="1650363" cy="29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/>
                <a:gridCol w="407034"/>
                <a:gridCol w="423544"/>
                <a:gridCol w="405130"/>
              </a:tblGrid>
              <a:tr h="295656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131562" y="4462526"/>
          <a:ext cx="1675128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15"/>
                <a:gridCol w="407034"/>
                <a:gridCol w="407034"/>
                <a:gridCol w="423545"/>
              </a:tblGrid>
              <a:tr h="27736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817106" y="4817618"/>
          <a:ext cx="1646552" cy="295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"/>
                <a:gridCol w="407034"/>
                <a:gridCol w="407034"/>
                <a:gridCol w="407034"/>
              </a:tblGrid>
              <a:tr h="295656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3315970" y="4141978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26889" y="4513579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03034" y="4876292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6026" y="5565444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86834" y="5487161"/>
            <a:ext cx="2258695" cy="353695"/>
          </a:xfrm>
          <a:custGeom>
            <a:avLst/>
            <a:gdLst/>
            <a:ahLst/>
            <a:cxnLst/>
            <a:rect l="l" t="t" r="r" b="b"/>
            <a:pathLst>
              <a:path w="2258695" h="353695">
                <a:moveTo>
                  <a:pt x="18287" y="4571"/>
                </a:moveTo>
                <a:lnTo>
                  <a:pt x="2258567" y="4571"/>
                </a:lnTo>
              </a:path>
              <a:path w="2258695" h="353695">
                <a:moveTo>
                  <a:pt x="0" y="330707"/>
                </a:moveTo>
                <a:lnTo>
                  <a:pt x="2238756" y="330707"/>
                </a:lnTo>
              </a:path>
              <a:path w="2258695" h="353695">
                <a:moveTo>
                  <a:pt x="574548" y="0"/>
                </a:moveTo>
                <a:lnTo>
                  <a:pt x="574548" y="330707"/>
                </a:lnTo>
              </a:path>
              <a:path w="2258695" h="353695">
                <a:moveTo>
                  <a:pt x="1127760" y="0"/>
                </a:moveTo>
                <a:lnTo>
                  <a:pt x="1127760" y="330707"/>
                </a:lnTo>
              </a:path>
              <a:path w="2258695" h="353695">
                <a:moveTo>
                  <a:pt x="1702307" y="0"/>
                </a:moveTo>
                <a:lnTo>
                  <a:pt x="1702307" y="330707"/>
                </a:lnTo>
              </a:path>
              <a:path w="2258695" h="353695">
                <a:moveTo>
                  <a:pt x="2258567" y="0"/>
                </a:moveTo>
                <a:lnTo>
                  <a:pt x="2258567" y="353568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33264" y="5553252"/>
            <a:ext cx="179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6476" y="5565444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42101" y="5565444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76825" y="5951321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41570" y="5872734"/>
            <a:ext cx="2242185" cy="355600"/>
          </a:xfrm>
          <a:custGeom>
            <a:avLst/>
            <a:gdLst/>
            <a:ahLst/>
            <a:cxnLst/>
            <a:rect l="l" t="t" r="r" b="b"/>
            <a:pathLst>
              <a:path w="2242184" h="355600">
                <a:moveTo>
                  <a:pt x="0" y="10667"/>
                </a:moveTo>
                <a:lnTo>
                  <a:pt x="2237231" y="10667"/>
                </a:lnTo>
              </a:path>
              <a:path w="2242184" h="355600">
                <a:moveTo>
                  <a:pt x="0" y="330707"/>
                </a:moveTo>
                <a:lnTo>
                  <a:pt x="2237231" y="330707"/>
                </a:lnTo>
              </a:path>
              <a:path w="2242184" h="355600">
                <a:moveTo>
                  <a:pt x="573024" y="0"/>
                </a:moveTo>
                <a:lnTo>
                  <a:pt x="573024" y="330707"/>
                </a:lnTo>
              </a:path>
              <a:path w="2242184" h="355600">
                <a:moveTo>
                  <a:pt x="1147571" y="0"/>
                </a:moveTo>
                <a:lnTo>
                  <a:pt x="1147571" y="330707"/>
                </a:lnTo>
              </a:path>
              <a:path w="2242184" h="355600">
                <a:moveTo>
                  <a:pt x="1703831" y="0"/>
                </a:moveTo>
                <a:lnTo>
                  <a:pt x="1703831" y="330707"/>
                </a:lnTo>
              </a:path>
              <a:path w="2242184" h="355600">
                <a:moveTo>
                  <a:pt x="2241804" y="0"/>
                </a:moveTo>
                <a:lnTo>
                  <a:pt x="2241804" y="355091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27623" y="5951321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63817" y="5951321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21856" y="5951321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49214" y="6341161"/>
            <a:ext cx="161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95978" y="5487161"/>
            <a:ext cx="3378835" cy="1140460"/>
          </a:xfrm>
          <a:custGeom>
            <a:avLst/>
            <a:gdLst/>
            <a:ahLst/>
            <a:cxnLst/>
            <a:rect l="l" t="t" r="r" b="b"/>
            <a:pathLst>
              <a:path w="3378834" h="1140459">
                <a:moveTo>
                  <a:pt x="1098804" y="787908"/>
                </a:moveTo>
                <a:lnTo>
                  <a:pt x="3378707" y="787908"/>
                </a:lnTo>
              </a:path>
              <a:path w="3378834" h="1140459">
                <a:moveTo>
                  <a:pt x="1098804" y="1115568"/>
                </a:moveTo>
                <a:lnTo>
                  <a:pt x="3378707" y="1115568"/>
                </a:lnTo>
              </a:path>
              <a:path w="3378834" h="1140459">
                <a:moveTo>
                  <a:pt x="1106424" y="784860"/>
                </a:moveTo>
                <a:lnTo>
                  <a:pt x="1106424" y="1115568"/>
                </a:lnTo>
              </a:path>
              <a:path w="3378834" h="1140459">
                <a:moveTo>
                  <a:pt x="1693164" y="784860"/>
                </a:moveTo>
                <a:lnTo>
                  <a:pt x="1693164" y="1115568"/>
                </a:lnTo>
              </a:path>
              <a:path w="3378834" h="1140459">
                <a:moveTo>
                  <a:pt x="2249424" y="784860"/>
                </a:moveTo>
                <a:lnTo>
                  <a:pt x="2249424" y="1115568"/>
                </a:lnTo>
              </a:path>
              <a:path w="3378834" h="1140459">
                <a:moveTo>
                  <a:pt x="2801112" y="784860"/>
                </a:moveTo>
                <a:lnTo>
                  <a:pt x="2801112" y="1115568"/>
                </a:lnTo>
              </a:path>
              <a:path w="3378834" h="1140459">
                <a:moveTo>
                  <a:pt x="3378707" y="784860"/>
                </a:moveTo>
                <a:lnTo>
                  <a:pt x="3378707" y="1139952"/>
                </a:lnTo>
              </a:path>
              <a:path w="3378834" h="1140459">
                <a:moveTo>
                  <a:pt x="0" y="0"/>
                </a:moveTo>
                <a:lnTo>
                  <a:pt x="0" y="330707"/>
                </a:lnTo>
              </a:path>
              <a:path w="3378834" h="1140459">
                <a:moveTo>
                  <a:pt x="568451" y="420624"/>
                </a:moveTo>
                <a:lnTo>
                  <a:pt x="568451" y="751332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163817" y="6329273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19443" y="6341161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69860" y="6339027"/>
            <a:ext cx="2305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MT"/>
                <a:cs typeface="Arial MT"/>
              </a:rPr>
              <a:t>EX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24959" y="5538012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73066" y="5939434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+</a:t>
            </a: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30851" y="6322872"/>
            <a:ext cx="232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</a:t>
            </a:r>
            <a:r>
              <a:rPr sz="1200" spc="-10" dirty="0">
                <a:latin typeface="Arial MT"/>
                <a:cs typeface="Arial MT"/>
              </a:rPr>
              <a:t>+</a:t>
            </a:r>
            <a:r>
              <a:rPr sz="120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26235" y="4471161"/>
            <a:ext cx="132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o</a:t>
            </a:r>
            <a:r>
              <a:rPr sz="1800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-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l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76425" y="5840679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p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l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i</a:t>
            </a:r>
            <a:r>
              <a:rPr sz="1800" u="sng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n</a:t>
            </a:r>
            <a:r>
              <a:rPr sz="18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5314" y="4546853"/>
            <a:ext cx="3220720" cy="2059305"/>
          </a:xfrm>
          <a:custGeom>
            <a:avLst/>
            <a:gdLst/>
            <a:ahLst/>
            <a:cxnLst/>
            <a:rect l="l" t="t" r="r" b="b"/>
            <a:pathLst>
              <a:path w="3220720" h="2059304">
                <a:moveTo>
                  <a:pt x="0" y="0"/>
                </a:moveTo>
                <a:lnTo>
                  <a:pt x="0" y="2058924"/>
                </a:lnTo>
              </a:path>
              <a:path w="3220720" h="2059304">
                <a:moveTo>
                  <a:pt x="461772" y="0"/>
                </a:moveTo>
                <a:lnTo>
                  <a:pt x="461772" y="2058924"/>
                </a:lnTo>
              </a:path>
              <a:path w="3220720" h="2059304">
                <a:moveTo>
                  <a:pt x="922020" y="0"/>
                </a:moveTo>
                <a:lnTo>
                  <a:pt x="922020" y="2058924"/>
                </a:lnTo>
              </a:path>
              <a:path w="3220720" h="2059304">
                <a:moveTo>
                  <a:pt x="1839468" y="0"/>
                </a:moveTo>
                <a:lnTo>
                  <a:pt x="1839468" y="2058924"/>
                </a:lnTo>
              </a:path>
              <a:path w="3220720" h="2059304">
                <a:moveTo>
                  <a:pt x="2301240" y="0"/>
                </a:moveTo>
                <a:lnTo>
                  <a:pt x="2301240" y="2058924"/>
                </a:lnTo>
              </a:path>
              <a:path w="3220720" h="2059304">
                <a:moveTo>
                  <a:pt x="2761488" y="0"/>
                </a:moveTo>
                <a:lnTo>
                  <a:pt x="2761488" y="2058924"/>
                </a:lnTo>
              </a:path>
              <a:path w="3220720" h="2059304">
                <a:moveTo>
                  <a:pt x="3220212" y="0"/>
                </a:moveTo>
                <a:lnTo>
                  <a:pt x="3220212" y="2058924"/>
                </a:lnTo>
              </a:path>
            </a:pathLst>
          </a:custGeom>
          <a:ln w="25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119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Verdana"/>
                <a:cs typeface="Verdana"/>
              </a:rPr>
              <a:t>Spac</a:t>
            </a:r>
            <a:r>
              <a:rPr sz="3600" spc="95" dirty="0">
                <a:latin typeface="Verdana"/>
                <a:cs typeface="Verdana"/>
              </a:rPr>
              <a:t>e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225" dirty="0">
                <a:latin typeface="Verdana"/>
                <a:cs typeface="Verdana"/>
              </a:rPr>
              <a:t>Time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275" dirty="0">
                <a:latin typeface="Verdana"/>
                <a:cs typeface="Verdana"/>
              </a:rPr>
              <a:t>D</a:t>
            </a:r>
            <a:r>
              <a:rPr sz="3600" spc="-95" dirty="0">
                <a:latin typeface="Verdana"/>
                <a:cs typeface="Verdana"/>
              </a:rPr>
              <a:t>i</a:t>
            </a:r>
            <a:r>
              <a:rPr sz="3600" spc="30" dirty="0">
                <a:latin typeface="Verdana"/>
                <a:cs typeface="Verdana"/>
              </a:rPr>
              <a:t>agram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3997" y="4534916"/>
            <a:ext cx="3830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  <a:tab pos="932815" algn="l"/>
                <a:tab pos="1390650" algn="l"/>
                <a:tab pos="1852295" algn="l"/>
                <a:tab pos="2313305" algn="l"/>
                <a:tab pos="2773045" algn="l"/>
                <a:tab pos="3230880" algn="l"/>
                <a:tab pos="3689985" algn="l"/>
              </a:tabLst>
            </a:pPr>
            <a:r>
              <a:rPr sz="1800" spc="-5" dirty="0">
                <a:latin typeface="Arial MT"/>
                <a:cs typeface="Arial MT"/>
              </a:rPr>
              <a:t>1	2	3	4	5	6	7	8	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6517" y="4534153"/>
            <a:ext cx="4508500" cy="2093595"/>
            <a:chOff x="3636517" y="4534153"/>
            <a:chExt cx="4508500" cy="2093595"/>
          </a:xfrm>
        </p:grpSpPr>
        <p:sp>
          <p:nvSpPr>
            <p:cNvPr id="6" name="object 6"/>
            <p:cNvSpPr/>
            <p:nvPr/>
          </p:nvSpPr>
          <p:spPr>
            <a:xfrm>
              <a:off x="7337297" y="4546853"/>
              <a:ext cx="459105" cy="2059305"/>
            </a:xfrm>
            <a:custGeom>
              <a:avLst/>
              <a:gdLst/>
              <a:ahLst/>
              <a:cxnLst/>
              <a:rect l="l" t="t" r="r" b="b"/>
              <a:pathLst>
                <a:path w="459104" h="2059304">
                  <a:moveTo>
                    <a:pt x="0" y="0"/>
                  </a:moveTo>
                  <a:lnTo>
                    <a:pt x="0" y="2058924"/>
                  </a:lnTo>
                </a:path>
                <a:path w="459104" h="2059304">
                  <a:moveTo>
                    <a:pt x="458724" y="0"/>
                  </a:moveTo>
                  <a:lnTo>
                    <a:pt x="458724" y="2058924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9217" y="4794376"/>
              <a:ext cx="4495800" cy="50800"/>
            </a:xfrm>
            <a:custGeom>
              <a:avLst/>
              <a:gdLst/>
              <a:ahLst/>
              <a:cxnLst/>
              <a:rect l="l" t="t" r="r" b="b"/>
              <a:pathLst>
                <a:path w="4495800" h="50800">
                  <a:moveTo>
                    <a:pt x="4470526" y="37973"/>
                  </a:moveTo>
                  <a:lnTo>
                    <a:pt x="4457745" y="37990"/>
                  </a:lnTo>
                  <a:lnTo>
                    <a:pt x="4445000" y="50800"/>
                  </a:lnTo>
                  <a:lnTo>
                    <a:pt x="4470526" y="37973"/>
                  </a:lnTo>
                  <a:close/>
                </a:path>
                <a:path w="4495800" h="50800">
                  <a:moveTo>
                    <a:pt x="4457653" y="12590"/>
                  </a:moveTo>
                  <a:lnTo>
                    <a:pt x="0" y="18668"/>
                  </a:lnTo>
                  <a:lnTo>
                    <a:pt x="0" y="44068"/>
                  </a:lnTo>
                  <a:lnTo>
                    <a:pt x="4457745" y="37990"/>
                  </a:lnTo>
                  <a:lnTo>
                    <a:pt x="4470400" y="25273"/>
                  </a:lnTo>
                  <a:lnTo>
                    <a:pt x="4457653" y="12590"/>
                  </a:lnTo>
                  <a:close/>
                </a:path>
                <a:path w="4495800" h="50800">
                  <a:moveTo>
                    <a:pt x="4470272" y="12573"/>
                  </a:moveTo>
                  <a:lnTo>
                    <a:pt x="4457653" y="12590"/>
                  </a:lnTo>
                  <a:lnTo>
                    <a:pt x="4470400" y="25273"/>
                  </a:lnTo>
                  <a:lnTo>
                    <a:pt x="4457745" y="37990"/>
                  </a:lnTo>
                  <a:lnTo>
                    <a:pt x="4470526" y="37973"/>
                  </a:lnTo>
                  <a:lnTo>
                    <a:pt x="4470400" y="12636"/>
                  </a:lnTo>
                  <a:lnTo>
                    <a:pt x="4470272" y="12573"/>
                  </a:lnTo>
                  <a:close/>
                </a:path>
                <a:path w="4495800" h="50800">
                  <a:moveTo>
                    <a:pt x="4470400" y="12636"/>
                  </a:moveTo>
                  <a:lnTo>
                    <a:pt x="4470526" y="37972"/>
                  </a:lnTo>
                  <a:lnTo>
                    <a:pt x="4495800" y="25273"/>
                  </a:lnTo>
                  <a:lnTo>
                    <a:pt x="4470400" y="12636"/>
                  </a:lnTo>
                  <a:close/>
                </a:path>
                <a:path w="4495800" h="50800">
                  <a:moveTo>
                    <a:pt x="4470400" y="12573"/>
                  </a:moveTo>
                  <a:close/>
                </a:path>
                <a:path w="4495800" h="50800">
                  <a:moveTo>
                    <a:pt x="4445000" y="0"/>
                  </a:moveTo>
                  <a:lnTo>
                    <a:pt x="4457653" y="12590"/>
                  </a:lnTo>
                  <a:lnTo>
                    <a:pt x="4470272" y="12573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5257927"/>
              <a:ext cx="4139565" cy="12700"/>
            </a:xfrm>
            <a:custGeom>
              <a:avLst/>
              <a:gdLst/>
              <a:ahLst/>
              <a:cxnLst/>
              <a:rect l="l" t="t" r="r" b="b"/>
              <a:pathLst>
                <a:path w="4139565" h="12700">
                  <a:moveTo>
                    <a:pt x="0" y="0"/>
                  </a:moveTo>
                  <a:lnTo>
                    <a:pt x="485394" y="0"/>
                  </a:lnTo>
                </a:path>
                <a:path w="4139565" h="12700">
                  <a:moveTo>
                    <a:pt x="863346" y="0"/>
                  </a:moveTo>
                  <a:lnTo>
                    <a:pt x="942594" y="0"/>
                  </a:lnTo>
                </a:path>
                <a:path w="4139565" h="12700">
                  <a:moveTo>
                    <a:pt x="1322070" y="0"/>
                  </a:moveTo>
                  <a:lnTo>
                    <a:pt x="1864614" y="0"/>
                  </a:lnTo>
                </a:path>
                <a:path w="4139565" h="12700">
                  <a:moveTo>
                    <a:pt x="2242566" y="0"/>
                  </a:moveTo>
                  <a:lnTo>
                    <a:pt x="2324862" y="0"/>
                  </a:lnTo>
                </a:path>
                <a:path w="4139565" h="12700">
                  <a:moveTo>
                    <a:pt x="2702814" y="0"/>
                  </a:moveTo>
                  <a:lnTo>
                    <a:pt x="4139184" y="0"/>
                  </a:lnTo>
                </a:path>
                <a:path w="4139565" h="12700">
                  <a:moveTo>
                    <a:pt x="0" y="12699"/>
                  </a:moveTo>
                  <a:lnTo>
                    <a:pt x="4139184" y="12699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9217" y="5717413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942594" y="0"/>
                  </a:lnTo>
                </a:path>
                <a:path w="4139565">
                  <a:moveTo>
                    <a:pt x="1322070" y="0"/>
                  </a:moveTo>
                  <a:lnTo>
                    <a:pt x="1404366" y="0"/>
                  </a:lnTo>
                </a:path>
                <a:path w="4139565">
                  <a:moveTo>
                    <a:pt x="1782318" y="0"/>
                  </a:moveTo>
                  <a:lnTo>
                    <a:pt x="2324862" y="0"/>
                  </a:lnTo>
                </a:path>
                <a:path w="4139565">
                  <a:moveTo>
                    <a:pt x="2702814" y="0"/>
                  </a:moveTo>
                  <a:lnTo>
                    <a:pt x="4139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9217" y="5730112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9217" y="6161659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1404366" y="0"/>
                  </a:lnTo>
                </a:path>
                <a:path w="4139565">
                  <a:moveTo>
                    <a:pt x="1782318" y="0"/>
                  </a:moveTo>
                  <a:lnTo>
                    <a:pt x="1864614" y="0"/>
                  </a:lnTo>
                </a:path>
                <a:path w="4139565">
                  <a:moveTo>
                    <a:pt x="2242566" y="0"/>
                  </a:moveTo>
                  <a:lnTo>
                    <a:pt x="2324862" y="0"/>
                  </a:lnTo>
                </a:path>
                <a:path w="4139565">
                  <a:moveTo>
                    <a:pt x="2702814" y="0"/>
                  </a:moveTo>
                  <a:lnTo>
                    <a:pt x="2785110" y="0"/>
                  </a:lnTo>
                </a:path>
                <a:path w="4139565">
                  <a:moveTo>
                    <a:pt x="3163062" y="0"/>
                  </a:moveTo>
                  <a:lnTo>
                    <a:pt x="3242310" y="0"/>
                  </a:lnTo>
                </a:path>
                <a:path w="4139565">
                  <a:moveTo>
                    <a:pt x="3620262" y="0"/>
                  </a:moveTo>
                  <a:lnTo>
                    <a:pt x="4139184" y="0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9217" y="6174358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5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9217" y="6614921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4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1315" y="4910327"/>
              <a:ext cx="377951" cy="3505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71315" y="4910327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4611" y="5367527"/>
              <a:ext cx="377951" cy="3505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34611" y="5367527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14876" y="539567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29849" y="4905565"/>
            <a:ext cx="1767205" cy="1707514"/>
            <a:chOff x="4129849" y="4905565"/>
            <a:chExt cx="1767205" cy="1707514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811" y="5814060"/>
              <a:ext cx="379475" cy="3505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91811" y="5814060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19"/>
                  </a:moveTo>
                  <a:lnTo>
                    <a:pt x="379475" y="350519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4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3" y="6257544"/>
              <a:ext cx="377951" cy="3505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053583" y="6257544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4611" y="4910328"/>
              <a:ext cx="377951" cy="3505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34611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91811" y="5369052"/>
              <a:ext cx="379475" cy="35204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91811" y="5369052"/>
              <a:ext cx="379730" cy="352425"/>
            </a:xfrm>
            <a:custGeom>
              <a:avLst/>
              <a:gdLst/>
              <a:ahLst/>
              <a:cxnLst/>
              <a:rect l="l" t="t" r="r" b="b"/>
              <a:pathLst>
                <a:path w="379729" h="352425">
                  <a:moveTo>
                    <a:pt x="0" y="352044"/>
                  </a:moveTo>
                  <a:lnTo>
                    <a:pt x="379475" y="352044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3583" y="5814060"/>
              <a:ext cx="377951" cy="3505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53583" y="5814060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3831" y="6257544"/>
              <a:ext cx="377951" cy="35052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13831" y="6257544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11" y="4910328"/>
              <a:ext cx="379475" cy="35052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91811" y="4910328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20"/>
                  </a:moveTo>
                  <a:lnTo>
                    <a:pt x="379475" y="350520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3583" y="5369052"/>
              <a:ext cx="377951" cy="3520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53583" y="5369052"/>
              <a:ext cx="378460" cy="352425"/>
            </a:xfrm>
            <a:custGeom>
              <a:avLst/>
              <a:gdLst/>
              <a:ahLst/>
              <a:cxnLst/>
              <a:rect l="l" t="t" r="r" b="b"/>
              <a:pathLst>
                <a:path w="378460" h="352425">
                  <a:moveTo>
                    <a:pt x="0" y="352044"/>
                  </a:moveTo>
                  <a:lnTo>
                    <a:pt x="377951" y="352044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672329" y="5398109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dirty="0">
                <a:latin typeface="Arial MT"/>
                <a:cs typeface="Arial MT"/>
              </a:rPr>
              <a:t>I2	I3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09069" y="5352097"/>
            <a:ext cx="1308100" cy="1261110"/>
            <a:chOff x="5509069" y="5352097"/>
            <a:chExt cx="1308100" cy="126111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3832" y="5814059"/>
              <a:ext cx="377951" cy="35052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513832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74080" y="6257543"/>
              <a:ext cx="377951" cy="35052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974080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DE6C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4328" y="6257543"/>
              <a:ext cx="377951" cy="35052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34328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74080" y="5814059"/>
              <a:ext cx="377951" cy="35052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74080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3832" y="5356859"/>
              <a:ext cx="377951" cy="35051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513832" y="53568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93207" y="5384698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048821" y="4891849"/>
            <a:ext cx="387985" cy="360045"/>
            <a:chOff x="5048821" y="4891849"/>
            <a:chExt cx="387985" cy="360045"/>
          </a:xfrm>
        </p:grpSpPr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53584" y="4896611"/>
              <a:ext cx="377951" cy="35051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53584" y="4896611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F8B6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133847" y="4925059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09069" y="4905565"/>
            <a:ext cx="847725" cy="820419"/>
            <a:chOff x="5509069" y="4905565"/>
            <a:chExt cx="847725" cy="820419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13832" y="4910328"/>
              <a:ext cx="377951" cy="35052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13832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4080" y="5369052"/>
              <a:ext cx="377951" cy="3520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974080" y="5369052"/>
              <a:ext cx="378460" cy="352425"/>
            </a:xfrm>
            <a:custGeom>
              <a:avLst/>
              <a:gdLst/>
              <a:ahLst/>
              <a:cxnLst/>
              <a:rect l="l" t="t" r="r" b="b"/>
              <a:pathLst>
                <a:path w="378460" h="352425">
                  <a:moveTo>
                    <a:pt x="0" y="352044"/>
                  </a:moveTo>
                  <a:lnTo>
                    <a:pt x="377951" y="352044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054597" y="5398109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429565" y="5809297"/>
            <a:ext cx="1303655" cy="803910"/>
            <a:chOff x="6429565" y="5809297"/>
            <a:chExt cx="1303655" cy="803910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34328" y="5814059"/>
              <a:ext cx="377951" cy="35052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34328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91528" y="6257543"/>
              <a:ext cx="377951" cy="35052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891528" y="6257543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CF6C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54824" y="6257543"/>
              <a:ext cx="377951" cy="35052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5133847" y="6285687"/>
            <a:ext cx="251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  <a:tab pos="932815" algn="l"/>
                <a:tab pos="1392555" algn="l"/>
                <a:tab pos="1850389" algn="l"/>
                <a:tab pos="2313305" algn="l"/>
              </a:tabLst>
            </a:pPr>
            <a:r>
              <a:rPr sz="1800" dirty="0">
                <a:latin typeface="Arial MT"/>
                <a:cs typeface="Arial MT"/>
              </a:rPr>
              <a:t>I1	I2	I3	I4	I5	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886765" y="5809297"/>
            <a:ext cx="387985" cy="360045"/>
            <a:chOff x="6886765" y="5809297"/>
            <a:chExt cx="387985" cy="360045"/>
          </a:xfrm>
        </p:grpSpPr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91528" y="5814059"/>
              <a:ext cx="377951" cy="35052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891528" y="5814059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59" h="350520">
                  <a:moveTo>
                    <a:pt x="0" y="350519"/>
                  </a:moveTo>
                  <a:lnTo>
                    <a:pt x="377951" y="35051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672329" y="5841898"/>
            <a:ext cx="251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  <a:tab pos="933450" algn="l"/>
                <a:tab pos="1394460" algn="l"/>
                <a:tab pos="1854200" algn="l"/>
                <a:tab pos="2312035" algn="l"/>
              </a:tabLst>
            </a:pPr>
            <a:r>
              <a:rPr sz="1800" dirty="0">
                <a:latin typeface="Arial MT"/>
                <a:cs typeface="Arial MT"/>
              </a:rPr>
              <a:t>I1	I2	I3	I4	I5	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426517" y="5352097"/>
            <a:ext cx="389255" cy="360045"/>
            <a:chOff x="6426517" y="5352097"/>
            <a:chExt cx="389255" cy="360045"/>
          </a:xfrm>
        </p:grpSpPr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31279" y="5356859"/>
              <a:ext cx="379475" cy="35051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431279" y="5356859"/>
              <a:ext cx="379730" cy="350520"/>
            </a:xfrm>
            <a:custGeom>
              <a:avLst/>
              <a:gdLst/>
              <a:ahLst/>
              <a:cxnLst/>
              <a:rect l="l" t="t" r="r" b="b"/>
              <a:pathLst>
                <a:path w="379729" h="350520">
                  <a:moveTo>
                    <a:pt x="0" y="350519"/>
                  </a:moveTo>
                  <a:lnTo>
                    <a:pt x="379475" y="350519"/>
                  </a:lnTo>
                  <a:lnTo>
                    <a:pt x="379475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512179" y="5384698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969317" y="4905565"/>
            <a:ext cx="387985" cy="360045"/>
            <a:chOff x="5969317" y="4905565"/>
            <a:chExt cx="387985" cy="360045"/>
          </a:xfrm>
        </p:grpSpPr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74079" y="4910328"/>
              <a:ext cx="377951" cy="35052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974079" y="4910328"/>
              <a:ext cx="378460" cy="350520"/>
            </a:xfrm>
            <a:custGeom>
              <a:avLst/>
              <a:gdLst/>
              <a:ahLst/>
              <a:cxnLst/>
              <a:rect l="l" t="t" r="r" b="b"/>
              <a:pathLst>
                <a:path w="378460" h="350520">
                  <a:moveTo>
                    <a:pt x="0" y="350520"/>
                  </a:moveTo>
                  <a:lnTo>
                    <a:pt x="377951" y="350520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50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93207" y="493852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dirty="0">
                <a:latin typeface="Arial MT"/>
                <a:cs typeface="Arial MT"/>
              </a:rPr>
              <a:t>I5	I6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12328" y="4628515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Clock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75713" y="4922901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gm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266694" y="4938521"/>
            <a:ext cx="1623060" cy="166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960755" algn="l"/>
                <a:tab pos="1417955" algn="l"/>
              </a:tabLst>
            </a:pPr>
            <a:r>
              <a:rPr sz="1800" dirty="0">
                <a:latin typeface="Arial MT"/>
                <a:cs typeface="Arial MT"/>
              </a:rPr>
              <a:t>IF	I1	I2	I3</a:t>
            </a:r>
            <a:endParaRPr sz="1800">
              <a:latin typeface="Arial MT"/>
              <a:cs typeface="Arial MT"/>
            </a:endParaRPr>
          </a:p>
          <a:p>
            <a:pPr marL="12700" marR="1283335" indent="76200">
              <a:lnSpc>
                <a:spcPts val="3600"/>
              </a:lnSpc>
              <a:spcBef>
                <a:spcPts val="270"/>
              </a:spcBef>
            </a:pPr>
            <a:r>
              <a:rPr sz="1800" dirty="0">
                <a:latin typeface="Arial MT"/>
                <a:cs typeface="Arial MT"/>
              </a:rPr>
              <a:t>ID  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631946" y="2336545"/>
            <a:ext cx="4508500" cy="4295775"/>
            <a:chOff x="3631946" y="2336545"/>
            <a:chExt cx="4508500" cy="4295775"/>
          </a:xfrm>
        </p:grpSpPr>
        <p:sp>
          <p:nvSpPr>
            <p:cNvPr id="82" name="object 82"/>
            <p:cNvSpPr/>
            <p:nvPr/>
          </p:nvSpPr>
          <p:spPr>
            <a:xfrm>
              <a:off x="3652266" y="2349245"/>
              <a:ext cx="4139565" cy="4270375"/>
            </a:xfrm>
            <a:custGeom>
              <a:avLst/>
              <a:gdLst/>
              <a:ahLst/>
              <a:cxnLst/>
              <a:rect l="l" t="t" r="r" b="b"/>
              <a:pathLst>
                <a:path w="4139565" h="4270375">
                  <a:moveTo>
                    <a:pt x="1380744" y="2211323"/>
                  </a:moveTo>
                  <a:lnTo>
                    <a:pt x="1380744" y="4270248"/>
                  </a:lnTo>
                </a:path>
                <a:path w="4139565" h="4270375">
                  <a:moveTo>
                    <a:pt x="0" y="0"/>
                  </a:moveTo>
                  <a:lnTo>
                    <a:pt x="0" y="1776983"/>
                  </a:lnTo>
                </a:path>
                <a:path w="4139565" h="4270375">
                  <a:moveTo>
                    <a:pt x="460248" y="0"/>
                  </a:moveTo>
                  <a:lnTo>
                    <a:pt x="460248" y="1776983"/>
                  </a:lnTo>
                </a:path>
                <a:path w="4139565" h="4270375">
                  <a:moveTo>
                    <a:pt x="920496" y="0"/>
                  </a:moveTo>
                  <a:lnTo>
                    <a:pt x="920496" y="1776983"/>
                  </a:lnTo>
                </a:path>
                <a:path w="4139565" h="4270375">
                  <a:moveTo>
                    <a:pt x="1839468" y="0"/>
                  </a:moveTo>
                  <a:lnTo>
                    <a:pt x="1839468" y="1776983"/>
                  </a:lnTo>
                </a:path>
                <a:path w="4139565" h="4270375">
                  <a:moveTo>
                    <a:pt x="2299716" y="0"/>
                  </a:moveTo>
                  <a:lnTo>
                    <a:pt x="2299716" y="1776983"/>
                  </a:lnTo>
                </a:path>
                <a:path w="4139565" h="4270375">
                  <a:moveTo>
                    <a:pt x="2759964" y="0"/>
                  </a:moveTo>
                  <a:lnTo>
                    <a:pt x="2759964" y="1776983"/>
                  </a:lnTo>
                </a:path>
                <a:path w="4139565" h="4270375">
                  <a:moveTo>
                    <a:pt x="3218688" y="0"/>
                  </a:moveTo>
                  <a:lnTo>
                    <a:pt x="3218688" y="1776983"/>
                  </a:lnTo>
                </a:path>
                <a:path w="4139565" h="4270375">
                  <a:moveTo>
                    <a:pt x="3680460" y="0"/>
                  </a:moveTo>
                  <a:lnTo>
                    <a:pt x="3680460" y="1776983"/>
                  </a:lnTo>
                </a:path>
                <a:path w="4139565" h="4270375">
                  <a:moveTo>
                    <a:pt x="4139184" y="0"/>
                  </a:moveTo>
                  <a:lnTo>
                    <a:pt x="4139184" y="1776983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44646" y="2558668"/>
              <a:ext cx="4495800" cy="50800"/>
            </a:xfrm>
            <a:custGeom>
              <a:avLst/>
              <a:gdLst/>
              <a:ahLst/>
              <a:cxnLst/>
              <a:rect l="l" t="t" r="r" b="b"/>
              <a:pathLst>
                <a:path w="4495800" h="50800">
                  <a:moveTo>
                    <a:pt x="4470526" y="37973"/>
                  </a:moveTo>
                  <a:lnTo>
                    <a:pt x="4457745" y="37990"/>
                  </a:lnTo>
                  <a:lnTo>
                    <a:pt x="4445000" y="50800"/>
                  </a:lnTo>
                  <a:lnTo>
                    <a:pt x="4470526" y="37973"/>
                  </a:lnTo>
                  <a:close/>
                </a:path>
                <a:path w="4495800" h="50800">
                  <a:moveTo>
                    <a:pt x="4457653" y="12590"/>
                  </a:moveTo>
                  <a:lnTo>
                    <a:pt x="0" y="18668"/>
                  </a:lnTo>
                  <a:lnTo>
                    <a:pt x="0" y="44068"/>
                  </a:lnTo>
                  <a:lnTo>
                    <a:pt x="4457745" y="37990"/>
                  </a:lnTo>
                  <a:lnTo>
                    <a:pt x="4470400" y="25272"/>
                  </a:lnTo>
                  <a:lnTo>
                    <a:pt x="4457653" y="12590"/>
                  </a:lnTo>
                  <a:close/>
                </a:path>
                <a:path w="4495800" h="50800">
                  <a:moveTo>
                    <a:pt x="4470272" y="12573"/>
                  </a:moveTo>
                  <a:lnTo>
                    <a:pt x="4457653" y="12590"/>
                  </a:lnTo>
                  <a:lnTo>
                    <a:pt x="4470400" y="25272"/>
                  </a:lnTo>
                  <a:lnTo>
                    <a:pt x="4457745" y="37990"/>
                  </a:lnTo>
                  <a:lnTo>
                    <a:pt x="4470526" y="37973"/>
                  </a:lnTo>
                  <a:lnTo>
                    <a:pt x="4470400" y="12636"/>
                  </a:lnTo>
                  <a:lnTo>
                    <a:pt x="4470272" y="12573"/>
                  </a:lnTo>
                  <a:close/>
                </a:path>
                <a:path w="4495800" h="50800">
                  <a:moveTo>
                    <a:pt x="4470400" y="12636"/>
                  </a:moveTo>
                  <a:lnTo>
                    <a:pt x="4470526" y="37972"/>
                  </a:lnTo>
                  <a:lnTo>
                    <a:pt x="4495800" y="25272"/>
                  </a:lnTo>
                  <a:lnTo>
                    <a:pt x="4470400" y="12636"/>
                  </a:lnTo>
                  <a:close/>
                </a:path>
                <a:path w="4495800" h="50800">
                  <a:moveTo>
                    <a:pt x="4470400" y="12572"/>
                  </a:moveTo>
                  <a:close/>
                </a:path>
                <a:path w="4495800" h="50800">
                  <a:moveTo>
                    <a:pt x="4445000" y="0"/>
                  </a:moveTo>
                  <a:lnTo>
                    <a:pt x="4457653" y="12590"/>
                  </a:lnTo>
                  <a:lnTo>
                    <a:pt x="4470272" y="12573"/>
                  </a:lnTo>
                  <a:lnTo>
                    <a:pt x="4445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44646" y="2971037"/>
              <a:ext cx="4139565" cy="399415"/>
            </a:xfrm>
            <a:custGeom>
              <a:avLst/>
              <a:gdLst/>
              <a:ahLst/>
              <a:cxnLst/>
              <a:rect l="l" t="t" r="r" b="b"/>
              <a:pathLst>
                <a:path w="4139565" h="399414">
                  <a:moveTo>
                    <a:pt x="0" y="0"/>
                  </a:moveTo>
                  <a:lnTo>
                    <a:pt x="4139183" y="0"/>
                  </a:lnTo>
                </a:path>
                <a:path w="4139565" h="399414">
                  <a:moveTo>
                    <a:pt x="0" y="399288"/>
                  </a:moveTo>
                  <a:lnTo>
                    <a:pt x="4139183" y="399288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44646" y="3740023"/>
              <a:ext cx="4139565" cy="12700"/>
            </a:xfrm>
            <a:custGeom>
              <a:avLst/>
              <a:gdLst/>
              <a:ahLst/>
              <a:cxnLst/>
              <a:rect l="l" t="t" r="r" b="b"/>
              <a:pathLst>
                <a:path w="4139565" h="12700">
                  <a:moveTo>
                    <a:pt x="0" y="0"/>
                  </a:moveTo>
                  <a:lnTo>
                    <a:pt x="4139183" y="0"/>
                  </a:lnTo>
                </a:path>
                <a:path w="4139565" h="12700">
                  <a:moveTo>
                    <a:pt x="0" y="12699"/>
                  </a:moveTo>
                  <a:lnTo>
                    <a:pt x="4139183" y="126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44646" y="4133850"/>
              <a:ext cx="4139565" cy="0"/>
            </a:xfrm>
            <a:custGeom>
              <a:avLst/>
              <a:gdLst/>
              <a:ahLst/>
              <a:cxnLst/>
              <a:rect l="l" t="t" r="r" b="b"/>
              <a:pathLst>
                <a:path w="4139565">
                  <a:moveTo>
                    <a:pt x="0" y="0"/>
                  </a:moveTo>
                  <a:lnTo>
                    <a:pt x="4139183" y="0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92652" y="2628899"/>
              <a:ext cx="377951" cy="32461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92652" y="2628899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19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72280" y="2656154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151185" y="3009709"/>
            <a:ext cx="387985" cy="334645"/>
            <a:chOff x="4151185" y="3009709"/>
            <a:chExt cx="387985" cy="334645"/>
          </a:xfrm>
        </p:grpSpPr>
        <p:pic>
          <p:nvPicPr>
            <p:cNvPr id="91" name="object 9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55947" y="3014472"/>
              <a:ext cx="377951" cy="32461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155947" y="3014472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4235577" y="3042615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600765" y="3412045"/>
            <a:ext cx="387985" cy="334645"/>
            <a:chOff x="4600765" y="3412045"/>
            <a:chExt cx="387985" cy="334645"/>
          </a:xfrm>
        </p:grpSpPr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05528" y="3416808"/>
              <a:ext cx="377951" cy="32461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605528" y="3416808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684903" y="3444697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061013" y="3779329"/>
            <a:ext cx="387985" cy="334645"/>
            <a:chOff x="5061013" y="3779329"/>
            <a:chExt cx="387985" cy="334645"/>
          </a:xfrm>
        </p:grpSpPr>
        <p:pic>
          <p:nvPicPr>
            <p:cNvPr id="99" name="object 9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65776" y="3784091"/>
              <a:ext cx="377951" cy="324612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065776" y="3784091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B83C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146040" y="3811651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207756" y="2422397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Clock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cycles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258439" y="2580075"/>
            <a:ext cx="344170" cy="153225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12700" marR="5080" indent="76200" algn="just">
              <a:lnSpc>
                <a:spcPct val="134400"/>
              </a:lnSpc>
              <a:spcBef>
                <a:spcPts val="130"/>
              </a:spcBef>
            </a:pPr>
            <a:r>
              <a:rPr sz="1800" dirty="0">
                <a:latin typeface="Arial MT"/>
                <a:cs typeface="Arial MT"/>
              </a:rPr>
              <a:t>ID  OF  </a:t>
            </a:r>
            <a:r>
              <a:rPr sz="1800" spc="-5" dirty="0">
                <a:latin typeface="Arial MT"/>
                <a:cs typeface="Arial MT"/>
              </a:rPr>
              <a:t>EX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015738" y="2348738"/>
            <a:ext cx="894715" cy="1802764"/>
            <a:chOff x="5015738" y="2348738"/>
            <a:chExt cx="894715" cy="1802764"/>
          </a:xfrm>
        </p:grpSpPr>
        <p:sp>
          <p:nvSpPr>
            <p:cNvPr id="105" name="object 105"/>
            <p:cNvSpPr/>
            <p:nvPr/>
          </p:nvSpPr>
          <p:spPr>
            <a:xfrm>
              <a:off x="5028438" y="2361438"/>
              <a:ext cx="0" cy="1777364"/>
            </a:xfrm>
            <a:custGeom>
              <a:avLst/>
              <a:gdLst/>
              <a:ahLst/>
              <a:cxnLst/>
              <a:rect l="l" t="t" r="r" b="b"/>
              <a:pathLst>
                <a:path h="1777364">
                  <a:moveTo>
                    <a:pt x="0" y="0"/>
                  </a:moveTo>
                  <a:lnTo>
                    <a:pt x="0" y="1776984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27548" y="2616708"/>
              <a:ext cx="377951" cy="32461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527548" y="2616708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19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5606922" y="2645155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5979985" y="3003613"/>
            <a:ext cx="387985" cy="334645"/>
            <a:chOff x="5979985" y="3003613"/>
            <a:chExt cx="387985" cy="334645"/>
          </a:xfrm>
        </p:grpSpPr>
        <p:pic>
          <p:nvPicPr>
            <p:cNvPr id="110" name="object 11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84747" y="3008376"/>
              <a:ext cx="377951" cy="32461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5984747" y="3008376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60" h="325120">
                  <a:moveTo>
                    <a:pt x="0" y="324612"/>
                  </a:moveTo>
                  <a:lnTo>
                    <a:pt x="377951" y="324612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064377" y="3036570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444805" y="3395281"/>
            <a:ext cx="387985" cy="334645"/>
            <a:chOff x="6444805" y="3395281"/>
            <a:chExt cx="387985" cy="334645"/>
          </a:xfrm>
        </p:grpSpPr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449567" y="3400044"/>
              <a:ext cx="377952" cy="324611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449567" y="3400044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59" h="325120">
                  <a:moveTo>
                    <a:pt x="0" y="324611"/>
                  </a:moveTo>
                  <a:lnTo>
                    <a:pt x="377952" y="324611"/>
                  </a:lnTo>
                  <a:lnTo>
                    <a:pt x="377952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529831" y="3427603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11149" y="3777805"/>
            <a:ext cx="387985" cy="334645"/>
            <a:chOff x="6911149" y="3777805"/>
            <a:chExt cx="387985" cy="334645"/>
          </a:xfrm>
        </p:grpSpPr>
        <p:pic>
          <p:nvPicPr>
            <p:cNvPr id="118" name="object 11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915911" y="3782567"/>
              <a:ext cx="377951" cy="324612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915911" y="3782567"/>
              <a:ext cx="378460" cy="325120"/>
            </a:xfrm>
            <a:custGeom>
              <a:avLst/>
              <a:gdLst/>
              <a:ahLst/>
              <a:cxnLst/>
              <a:rect l="l" t="t" r="r" b="b"/>
              <a:pathLst>
                <a:path w="378459" h="325120">
                  <a:moveTo>
                    <a:pt x="0" y="324611"/>
                  </a:moveTo>
                  <a:lnTo>
                    <a:pt x="377951" y="324611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324611"/>
                  </a:lnTo>
                  <a:close/>
                </a:path>
              </a:pathLst>
            </a:custGeom>
            <a:ln w="9525">
              <a:solidFill>
                <a:srgbClr val="AC6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995541" y="3809822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789426" y="2321306"/>
            <a:ext cx="3848100" cy="6146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469900" algn="l"/>
                <a:tab pos="932815" algn="l"/>
                <a:tab pos="1390650" algn="l"/>
                <a:tab pos="1852295" algn="l"/>
                <a:tab pos="2313305" algn="l"/>
                <a:tab pos="2773045" algn="l"/>
                <a:tab pos="3230245" algn="l"/>
                <a:tab pos="3689985" algn="l"/>
              </a:tabLst>
            </a:pPr>
            <a:r>
              <a:rPr sz="1800" spc="-5" dirty="0">
                <a:latin typeface="Arial MT"/>
                <a:cs typeface="Arial MT"/>
              </a:rPr>
              <a:t>1	2	3	4	5	6	7	8	9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latin typeface="Arial MT"/>
                <a:cs typeface="Arial MT"/>
              </a:rPr>
              <a:t>I3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263267" y="3133725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gm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85468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latin typeface="Verdana"/>
                <a:cs typeface="Verdana"/>
              </a:rPr>
              <a:t>No</a:t>
            </a:r>
            <a:r>
              <a:rPr sz="3600" spc="5" dirty="0">
                <a:latin typeface="Verdana"/>
                <a:cs typeface="Verdana"/>
              </a:rPr>
              <a:t>n</a:t>
            </a:r>
            <a:r>
              <a:rPr sz="3600" spc="-440" dirty="0">
                <a:latin typeface="Verdana"/>
                <a:cs typeface="Verdana"/>
              </a:rPr>
              <a:t>-</a:t>
            </a:r>
            <a:r>
              <a:rPr sz="3600" spc="-15" dirty="0">
                <a:latin typeface="Verdana"/>
                <a:cs typeface="Verdana"/>
              </a:rPr>
              <a:t>pipeline</a:t>
            </a:r>
            <a:r>
              <a:rPr sz="3600" spc="-254" dirty="0">
                <a:latin typeface="Verdana"/>
                <a:cs typeface="Verdana"/>
              </a:rPr>
              <a:t> </a:t>
            </a:r>
            <a:r>
              <a:rPr sz="3600" spc="-355" dirty="0">
                <a:latin typeface="Verdana"/>
                <a:cs typeface="Verdana"/>
              </a:rPr>
              <a:t>vs</a:t>
            </a:r>
            <a:r>
              <a:rPr sz="3600" spc="-229" dirty="0">
                <a:latin typeface="Verdana"/>
                <a:cs typeface="Verdana"/>
              </a:rPr>
              <a:t>.</a:t>
            </a:r>
            <a:r>
              <a:rPr sz="3600" spc="-26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7442" y="2140076"/>
            <a:ext cx="5727065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1682114" indent="571500">
              <a:lnSpc>
                <a:spcPct val="144400"/>
              </a:lnSpc>
              <a:spcBef>
                <a:spcPts val="100"/>
              </a:spcBef>
              <a:tabLst>
                <a:tab pos="1009015" algn="l"/>
              </a:tabLst>
            </a:pPr>
            <a:r>
              <a:rPr sz="1800" dirty="0">
                <a:latin typeface="Times New Roman"/>
                <a:cs typeface="Times New Roman"/>
              </a:rPr>
              <a:t>n:	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performed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Conventional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(Non-Pipelined)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tabLst>
                <a:tab pos="1092200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:	Clock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cycle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tabLst>
                <a:tab pos="1088390" algn="l"/>
              </a:tabLst>
            </a:pP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:	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complete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instructions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1</a:t>
            </a:r>
            <a:r>
              <a:rPr sz="1800" spc="17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endParaRPr sz="1800" baseline="-20833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latin typeface="Times New Roman"/>
                <a:cs typeface="Times New Roman"/>
              </a:rPr>
              <a:t>Pipelined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Machine (k stages)</a:t>
            </a:r>
            <a:endParaRPr sz="1800">
              <a:latin typeface="Times New Roman"/>
              <a:cs typeface="Times New Roman"/>
            </a:endParaRPr>
          </a:p>
          <a:p>
            <a:pPr marL="660400" marR="81280">
              <a:lnSpc>
                <a:spcPct val="100000"/>
              </a:lnSpc>
              <a:tabLst>
                <a:tab pos="1030605" algn="l"/>
              </a:tabLst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:	Clock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cycle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(time</a:t>
            </a:r>
            <a:r>
              <a:rPr sz="1800" dirty="0">
                <a:latin typeface="Times New Roman"/>
                <a:cs typeface="Times New Roman"/>
              </a:rPr>
              <a:t> to</a:t>
            </a:r>
            <a:r>
              <a:rPr sz="1800" spc="-5" dirty="0">
                <a:latin typeface="Times New Roman"/>
                <a:cs typeface="Times New Roman"/>
              </a:rPr>
              <a:t> complete</a:t>
            </a:r>
            <a:r>
              <a:rPr sz="1800" dirty="0">
                <a:latin typeface="Times New Roman"/>
                <a:cs typeface="Times New Roman"/>
              </a:rPr>
              <a:t> 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 </a:t>
            </a:r>
            <a:r>
              <a:rPr sz="1800" dirty="0">
                <a:latin typeface="Times New Roman"/>
                <a:cs typeface="Times New Roman"/>
              </a:rPr>
              <a:t>operation)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:	</a:t>
            </a:r>
            <a:r>
              <a:rPr sz="1800" spc="-1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complete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 instructions</a:t>
            </a:r>
            <a:endParaRPr sz="18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k</a:t>
            </a:r>
            <a:r>
              <a:rPr sz="1800" spc="18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endParaRPr sz="1800" baseline="-20833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Speedup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</a:t>
            </a:r>
            <a:r>
              <a:rPr sz="1800" u="sng" spc="-7" baseline="-208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60198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7" baseline="-20833" dirty="0">
                <a:latin typeface="Times New Roman"/>
                <a:cs typeface="Times New Roman"/>
              </a:rPr>
              <a:t>k</a:t>
            </a:r>
            <a:r>
              <a:rPr sz="1800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n*t</a:t>
            </a:r>
            <a:r>
              <a:rPr sz="1800" baseline="-20833" dirty="0">
                <a:latin typeface="Times New Roman"/>
                <a:cs typeface="Times New Roman"/>
              </a:rPr>
              <a:t>n</a:t>
            </a:r>
            <a:r>
              <a:rPr sz="1800" spc="19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1)*t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960" y="6319824"/>
            <a:ext cx="596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Symbol"/>
                <a:cs typeface="Symbol"/>
              </a:rPr>
              <a:t>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Symbol"/>
                <a:cs typeface="Symbol"/>
              </a:rPr>
              <a:t>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461" y="627471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7452" y="628954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9014" y="5986373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20833" dirty="0">
                <a:latin typeface="Arial MT"/>
                <a:cs typeface="Arial MT"/>
              </a:rPr>
              <a:t>n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411" y="6277152"/>
            <a:ext cx="22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</a:t>
            </a:r>
            <a:r>
              <a:rPr sz="1800" baseline="-20833" dirty="0">
                <a:latin typeface="Arial MT"/>
                <a:cs typeface="Arial MT"/>
              </a:rPr>
              <a:t>p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5185" y="62731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2997" y="6140602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2335" algn="l"/>
              </a:tabLst>
            </a:pPr>
            <a:r>
              <a:rPr sz="1800" dirty="0">
                <a:latin typeface="Arial MT"/>
                <a:cs typeface="Arial MT"/>
              </a:rPr>
              <a:t>= k,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	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*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4326" y="627319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3735" y="6142126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  <a:tab pos="943610" algn="l"/>
              </a:tabLst>
            </a:pPr>
            <a:r>
              <a:rPr sz="1800" spc="-10" dirty="0">
                <a:latin typeface="Arial MT"/>
                <a:cs typeface="Arial MT"/>
              </a:rPr>
              <a:t>li</a:t>
            </a:r>
            <a:r>
              <a:rPr sz="1800" spc="-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	S	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2896" y="5908040"/>
            <a:ext cx="363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18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k</a:t>
            </a:r>
            <a:r>
              <a:rPr sz="1800" spc="22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k,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this</a:t>
            </a:r>
            <a:r>
              <a:rPr sz="18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6FC0"/>
                </a:solidFill>
                <a:latin typeface="Times New Roman"/>
                <a:cs typeface="Times New Roman"/>
              </a:rPr>
              <a:t> maximum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 theoretical </a:t>
            </a:r>
            <a:r>
              <a:rPr sz="1800" spc="-43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Speed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up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Pipeline</a:t>
            </a:r>
            <a:r>
              <a:rPr sz="1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can</a:t>
            </a:r>
            <a:r>
              <a:rPr sz="18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FC0"/>
                </a:solidFill>
                <a:latin typeface="Times New Roman"/>
                <a:cs typeface="Times New Roman"/>
              </a:rPr>
              <a:t>achieve.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1836" y="2194052"/>
            <a:ext cx="156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E</a:t>
            </a:r>
            <a:r>
              <a:rPr sz="1800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f</a:t>
            </a:r>
            <a:r>
              <a:rPr sz="1800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f</a:t>
            </a:r>
            <a:r>
              <a:rPr sz="1800" u="heavy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i</a:t>
            </a:r>
            <a:r>
              <a:rPr sz="1800" u="heavy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</a:t>
            </a:r>
            <a:r>
              <a:rPr sz="1800" u="heavy" spc="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i</a:t>
            </a:r>
            <a:r>
              <a:rPr sz="1800" u="heavy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e</a:t>
            </a:r>
            <a:r>
              <a:rPr sz="18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n</a:t>
            </a:r>
            <a:r>
              <a:rPr sz="1800" u="heavy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800" i="1" spc="-180" dirty="0">
                <a:latin typeface="Verdana"/>
                <a:cs typeface="Verdana"/>
              </a:rPr>
              <a:t>E</a:t>
            </a:r>
            <a:r>
              <a:rPr sz="1800" i="1" spc="-165" baseline="-20833" dirty="0">
                <a:latin typeface="Verdana"/>
                <a:cs typeface="Verdana"/>
              </a:rPr>
              <a:t>k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1817" y="2981959"/>
            <a:ext cx="51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r>
              <a:rPr sz="1800" b="1" i="1" spc="150" baseline="-20833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770" y="3156966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7617" y="280085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3017" y="31818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817" y="302945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9170" y="3156966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2057400" y="0"/>
                </a:moveTo>
                <a:lnTo>
                  <a:pt x="3124200" y="0"/>
                </a:lnTo>
              </a:path>
              <a:path w="31242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30871" y="272465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0080" y="3258058"/>
            <a:ext cx="90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k</a:t>
            </a:r>
            <a:r>
              <a:rPr sz="1800" b="1" i="1" spc="-4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+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(n-1)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7609" y="2726182"/>
            <a:ext cx="47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n*t</a:t>
            </a:r>
            <a:r>
              <a:rPr sz="1800" b="1" spc="-7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0617" y="3274821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1)*t</a:t>
            </a:r>
            <a:r>
              <a:rPr sz="1800" b="1" spc="-7" baseline="-20833" dirty="0">
                <a:latin typeface="Arial"/>
                <a:cs typeface="Arial"/>
              </a:rPr>
              <a:t>p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6471" y="2953258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4384" y="3957573"/>
            <a:ext cx="1410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0546" y="5578246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4163" y="5571540"/>
            <a:ext cx="1426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[</a:t>
            </a:r>
            <a:r>
              <a:rPr sz="1800" b="1" i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k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+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(n-1)]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1950" b="1" spc="15" baseline="-21367" dirty="0">
                <a:latin typeface="Arial"/>
                <a:cs typeface="Arial"/>
              </a:rPr>
              <a:t>p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9173" y="5445658"/>
            <a:ext cx="15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5016" y="52616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98991" y="564652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5191" y="577910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29478" y="5599938"/>
            <a:ext cx="3733800" cy="56515"/>
          </a:xfrm>
          <a:custGeom>
            <a:avLst/>
            <a:gdLst/>
            <a:ahLst/>
            <a:cxnLst/>
            <a:rect l="l" t="t" r="r" b="b"/>
            <a:pathLst>
              <a:path w="3733800" h="56514">
                <a:moveTo>
                  <a:pt x="3288792" y="1524"/>
                </a:moveTo>
                <a:lnTo>
                  <a:pt x="3733800" y="0"/>
                </a:lnTo>
              </a:path>
              <a:path w="3733800" h="56514">
                <a:moveTo>
                  <a:pt x="0" y="56387"/>
                </a:moveTo>
                <a:lnTo>
                  <a:pt x="445008" y="548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88335" y="6291478"/>
            <a:ext cx="5784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Pipelined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sz="18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better</a:t>
            </a:r>
            <a:r>
              <a:rPr sz="1800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than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Verdana"/>
                <a:cs typeface="Verdana"/>
              </a:rPr>
              <a:t>non-pipelined</a:t>
            </a:r>
            <a:r>
              <a:rPr sz="1800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65313" y="3948429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r>
              <a:rPr sz="1800" b="1" i="1" spc="187" baseline="-20833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=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8717" y="4310633"/>
            <a:ext cx="521970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Throughput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H</a:t>
            </a:r>
            <a:r>
              <a:rPr sz="1800" i="1" spc="-7" baseline="-20833" dirty="0">
                <a:latin typeface="Arial"/>
                <a:cs typeface="Arial"/>
              </a:rPr>
              <a:t>k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72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instructions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7854" y="5302072"/>
            <a:ext cx="298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2585" algn="l"/>
                <a:tab pos="645160" algn="l"/>
                <a:tab pos="1116965" algn="l"/>
                <a:tab pos="2016760" algn="l"/>
                <a:tab pos="2700655" algn="l"/>
              </a:tabLst>
            </a:pPr>
            <a:r>
              <a:rPr sz="2700" b="1" i="1" baseline="-35493" dirty="0">
                <a:latin typeface="Arial"/>
                <a:cs typeface="Arial"/>
              </a:rPr>
              <a:t>H	=	</a:t>
            </a:r>
            <a:r>
              <a:rPr sz="2700" b="1" i="1" u="heavy" baseline="154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n	</a:t>
            </a:r>
            <a:r>
              <a:rPr sz="2700" b="1" i="1" baseline="1543" dirty="0">
                <a:latin typeface="Arial"/>
                <a:cs typeface="Arial"/>
              </a:rPr>
              <a:t>	</a:t>
            </a:r>
            <a:r>
              <a:rPr sz="1800" b="1" i="1" spc="-5" dirty="0">
                <a:latin typeface="Arial"/>
                <a:cs typeface="Arial"/>
              </a:rPr>
              <a:t>E</a:t>
            </a:r>
            <a:r>
              <a:rPr sz="1800" b="1" i="1" spc="-7" baseline="-20833" dirty="0"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1717" y="5740400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7" baseline="-20833" dirty="0">
                <a:latin typeface="Arial"/>
                <a:cs typeface="Arial"/>
              </a:rPr>
              <a:t>p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46468" y="561726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1685" y="5467908"/>
            <a:ext cx="155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4675" algn="l"/>
                <a:tab pos="1059180" algn="l"/>
              </a:tabLst>
            </a:pPr>
            <a:r>
              <a:rPr sz="2000" dirty="0">
                <a:latin typeface="Arial MT"/>
                <a:cs typeface="Arial MT"/>
              </a:rPr>
              <a:t>If 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700" b="1" i="1" baseline="1543" dirty="0">
                <a:latin typeface="Arial"/>
                <a:cs typeface="Arial"/>
              </a:rPr>
              <a:t>E	= </a:t>
            </a:r>
            <a:r>
              <a:rPr sz="2700" b="1" i="1" spc="-7" baseline="1543" dirty="0">
                <a:latin typeface="Arial"/>
                <a:cs typeface="Arial"/>
              </a:rPr>
              <a:t>1</a:t>
            </a:r>
            <a:r>
              <a:rPr sz="2700" b="1" i="1" baseline="1543" dirty="0">
                <a:latin typeface="Arial"/>
                <a:cs typeface="Arial"/>
              </a:rPr>
              <a:t>	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97569" y="559226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2978" y="5459679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" algn="l"/>
              </a:tabLst>
            </a:pPr>
            <a:r>
              <a:rPr sz="1800" b="1" i="1" spc="-5" dirty="0">
                <a:latin typeface="Arial"/>
                <a:cs typeface="Arial"/>
              </a:rPr>
              <a:t>H	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74365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smtClean="0">
                <a:latin typeface="Verdana"/>
                <a:cs typeface="Verdana"/>
              </a:rPr>
              <a:t>Peripheral</a:t>
            </a:r>
            <a:r>
              <a:rPr sz="3600" spc="-260" smtClean="0">
                <a:latin typeface="Verdana"/>
                <a:cs typeface="Verdana"/>
              </a:rPr>
              <a:t> </a:t>
            </a:r>
            <a:r>
              <a:rPr sz="3600" spc="-25" smtClean="0">
                <a:latin typeface="Verdana"/>
                <a:cs typeface="Verdana"/>
              </a:rPr>
              <a:t>Devices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658" y="2130933"/>
            <a:ext cx="9274175" cy="43256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Input/Output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that are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 called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Peripheral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devices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designed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read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upon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considered to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part of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50" spc="-14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Keyboards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display</a:t>
            </a:r>
            <a:r>
              <a:rPr sz="18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units,</a:t>
            </a:r>
            <a:r>
              <a:rPr sz="1800" i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imes New Roman"/>
                <a:cs typeface="Times New Roman"/>
              </a:rPr>
              <a:t>printers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common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peripheral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spc="-10" dirty="0">
                <a:latin typeface="Times New Roman"/>
                <a:cs typeface="Times New Roman"/>
              </a:rPr>
              <a:t>There </a:t>
            </a:r>
            <a:r>
              <a:rPr sz="1800" b="1" spc="-15" dirty="0">
                <a:latin typeface="Times New Roman"/>
                <a:cs typeface="Times New Roman"/>
              </a:rPr>
              <a:t>are </a:t>
            </a:r>
            <a:r>
              <a:rPr sz="1800" b="1" spc="-10" dirty="0">
                <a:latin typeface="Times New Roman"/>
                <a:cs typeface="Times New Roman"/>
              </a:rPr>
              <a:t>three </a:t>
            </a:r>
            <a:r>
              <a:rPr sz="1800" b="1" dirty="0">
                <a:latin typeface="Times New Roman"/>
                <a:cs typeface="Times New Roman"/>
              </a:rPr>
              <a:t>types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 peripherals: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B83C68"/>
              </a:buClr>
              <a:buSzPct val="80555"/>
              <a:buAutoNum type="arabicPeriod"/>
              <a:tabLst>
                <a:tab pos="355600" algn="l"/>
                <a:tab pos="356235" algn="l"/>
                <a:tab pos="978535" algn="l"/>
                <a:tab pos="2196465" algn="l"/>
                <a:tab pos="2996565" algn="l"/>
                <a:tab pos="3516629" algn="l"/>
                <a:tab pos="4126229" algn="l"/>
                <a:tab pos="4709795" algn="l"/>
                <a:tab pos="5129530" algn="l"/>
                <a:tab pos="5929630" algn="l"/>
                <a:tab pos="6601459" algn="l"/>
                <a:tab pos="6918325" algn="l"/>
                <a:tab pos="7338059" algn="l"/>
                <a:tab pos="8383270" algn="l"/>
              </a:tabLst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Input	pe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iph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als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: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input	from	t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	outsi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	wor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d	to	the	com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.	Ex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pl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Keyboard,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Mouse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Clr>
                <a:srgbClr val="B83C68"/>
              </a:buClr>
              <a:buSzPct val="80555"/>
              <a:buAutoNum type="arabicPeriod" startAt="2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Output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peripherals: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information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outside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world.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Printer,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Monitor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50000"/>
              </a:lnSpc>
              <a:buClr>
                <a:srgbClr val="B83C68"/>
              </a:buClr>
              <a:buSzPct val="80555"/>
              <a:buAutoNum type="arabicPeriod" startAt="3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Input-Output</a:t>
            </a:r>
            <a:r>
              <a:rPr sz="18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peripherals:</a:t>
            </a:r>
            <a:r>
              <a:rPr sz="18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(from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outside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world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computer),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as,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output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(from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outside world). Example: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External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devices.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Generally</a:t>
            </a:r>
            <a:r>
              <a:rPr dirty="0"/>
              <a:t> </a:t>
            </a:r>
            <a:r>
              <a:rPr spc="-5" dirty="0"/>
              <a:t>there</a:t>
            </a:r>
            <a:r>
              <a:rPr spc="10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5" dirty="0"/>
              <a:t>two</a:t>
            </a:r>
            <a:r>
              <a:rPr spc="10" dirty="0"/>
              <a:t> </a:t>
            </a:r>
            <a:r>
              <a:rPr spc="-5" dirty="0"/>
              <a:t>areas</a:t>
            </a:r>
            <a:r>
              <a:rPr dirty="0"/>
              <a:t> </a:t>
            </a:r>
            <a:r>
              <a:rPr spc="-5" dirty="0"/>
              <a:t>of</a:t>
            </a:r>
            <a:r>
              <a:rPr spc="15" dirty="0"/>
              <a:t> </a:t>
            </a:r>
            <a:r>
              <a:rPr spc="-5" dirty="0"/>
              <a:t>computer</a:t>
            </a:r>
            <a:r>
              <a:rPr spc="25" dirty="0"/>
              <a:t> </a:t>
            </a:r>
            <a:r>
              <a:rPr spc="-5" dirty="0"/>
              <a:t>design</a:t>
            </a:r>
            <a:r>
              <a:rPr dirty="0"/>
              <a:t> </a:t>
            </a:r>
            <a:r>
              <a:rPr spc="-5" dirty="0"/>
              <a:t>where</a:t>
            </a:r>
            <a:r>
              <a:rPr spc="15" dirty="0"/>
              <a:t> </a:t>
            </a:r>
            <a:r>
              <a:rPr spc="-5" dirty="0"/>
              <a:t>the pipeline</a:t>
            </a:r>
            <a:r>
              <a:rPr dirty="0"/>
              <a:t> </a:t>
            </a:r>
            <a:r>
              <a:rPr spc="-10" dirty="0"/>
              <a:t>mostly</a:t>
            </a:r>
            <a:r>
              <a:rPr spc="35" dirty="0"/>
              <a:t> </a:t>
            </a:r>
            <a:r>
              <a:rPr spc="-5" dirty="0"/>
              <a:t>applicable.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225" y="2502179"/>
            <a:ext cx="5665470" cy="1189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27100" indent="-358140">
              <a:lnSpc>
                <a:spcPct val="100000"/>
              </a:lnSpc>
              <a:spcBef>
                <a:spcPts val="88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endParaRPr sz="1900">
              <a:latin typeface="Times New Roman"/>
              <a:cs typeface="Times New Roman"/>
            </a:endParaRPr>
          </a:p>
          <a:p>
            <a:pPr marL="911860" indent="-342900">
              <a:lnSpc>
                <a:spcPct val="100000"/>
              </a:lnSpc>
              <a:spcBef>
                <a:spcPts val="780"/>
              </a:spcBef>
              <a:buClr>
                <a:srgbClr val="B83C68"/>
              </a:buClr>
              <a:buSzPct val="78947"/>
              <a:buFont typeface="Wingdings"/>
              <a:buChar char=""/>
              <a:tabLst>
                <a:tab pos="911225" algn="l"/>
                <a:tab pos="911860" algn="l"/>
              </a:tabLst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discussed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Instruction</a:t>
            </a:r>
            <a:r>
              <a:rPr sz="19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7225" y="4927853"/>
            <a:ext cx="9172575" cy="173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65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Arithmetic</a:t>
            </a:r>
            <a:r>
              <a:rPr sz="1900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pipeline</a:t>
            </a:r>
            <a:r>
              <a:rPr sz="1900" spc="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divides</a:t>
            </a:r>
            <a:r>
              <a:rPr sz="19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19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sub-operations</a:t>
            </a:r>
            <a:r>
              <a:rPr sz="19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ts val="2165"/>
              </a:lnSpc>
            </a:pP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pipeline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segments.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usually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found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very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high</a:t>
            </a:r>
            <a:r>
              <a:rPr sz="19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speed</a:t>
            </a:r>
            <a:r>
              <a:rPr sz="19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special</a:t>
            </a:r>
            <a:r>
              <a:rPr sz="19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Times New Roman"/>
                <a:cs typeface="Times New Roman"/>
              </a:rPr>
              <a:t>purpose</a:t>
            </a:r>
            <a:r>
              <a:rPr sz="19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Generally they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solve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scientific,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problems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150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multiplier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example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pipelined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multiplier.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9714" y="3834510"/>
            <a:ext cx="5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8286" y="3775202"/>
          <a:ext cx="338074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/>
                <a:gridCol w="546735"/>
                <a:gridCol w="581025"/>
                <a:gridCol w="554990"/>
                <a:gridCol w="546735"/>
                <a:gridCol w="584835"/>
              </a:tblGrid>
              <a:tr h="326136">
                <a:tc>
                  <a:txBody>
                    <a:bodyPr/>
                    <a:lstStyle/>
                    <a:p>
                      <a:pPr marR="27940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55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563">
                <a:tc>
                  <a:txBody>
                    <a:bodyPr/>
                    <a:lstStyle/>
                    <a:p>
                      <a:pPr marR="26225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i+1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21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4">
                <a:tc gridSpan="2">
                  <a:txBody>
                    <a:bodyPr/>
                    <a:lstStyle/>
                    <a:p>
                      <a:pPr marL="6470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i+2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096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321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68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4122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Exampl</a:t>
            </a:r>
            <a:r>
              <a:rPr sz="3600" spc="-65" dirty="0">
                <a:latin typeface="Verdana"/>
                <a:cs typeface="Verdana"/>
              </a:rPr>
              <a:t>e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155" dirty="0">
                <a:latin typeface="Verdana"/>
                <a:cs typeface="Verdana"/>
              </a:rPr>
              <a:t>o</a:t>
            </a:r>
            <a:r>
              <a:rPr sz="3600" spc="-140" dirty="0">
                <a:latin typeface="Verdana"/>
                <a:cs typeface="Verdana"/>
              </a:rPr>
              <a:t>f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Arithmetic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1710" y="3182873"/>
            <a:ext cx="5349240" cy="2481580"/>
          </a:xfrm>
          <a:custGeom>
            <a:avLst/>
            <a:gdLst/>
            <a:ahLst/>
            <a:cxnLst/>
            <a:rect l="l" t="t" r="r" b="b"/>
            <a:pathLst>
              <a:path w="5349240" h="2481579">
                <a:moveTo>
                  <a:pt x="0" y="63246"/>
                </a:moveTo>
                <a:lnTo>
                  <a:pt x="4970" y="38629"/>
                </a:lnTo>
                <a:lnTo>
                  <a:pt x="18526" y="18526"/>
                </a:lnTo>
                <a:lnTo>
                  <a:pt x="38629" y="4970"/>
                </a:lnTo>
                <a:lnTo>
                  <a:pt x="63245" y="0"/>
                </a:lnTo>
                <a:lnTo>
                  <a:pt x="1341881" y="0"/>
                </a:lnTo>
                <a:lnTo>
                  <a:pt x="1366498" y="4970"/>
                </a:lnTo>
                <a:lnTo>
                  <a:pt x="1386601" y="18526"/>
                </a:lnTo>
                <a:lnTo>
                  <a:pt x="1400157" y="38629"/>
                </a:lnTo>
                <a:lnTo>
                  <a:pt x="1405127" y="63246"/>
                </a:lnTo>
                <a:lnTo>
                  <a:pt x="1405127" y="316229"/>
                </a:lnTo>
                <a:lnTo>
                  <a:pt x="1400157" y="340846"/>
                </a:lnTo>
                <a:lnTo>
                  <a:pt x="1386601" y="360949"/>
                </a:lnTo>
                <a:lnTo>
                  <a:pt x="1366498" y="374505"/>
                </a:lnTo>
                <a:lnTo>
                  <a:pt x="1341881" y="379475"/>
                </a:lnTo>
                <a:lnTo>
                  <a:pt x="63245" y="379475"/>
                </a:lnTo>
                <a:lnTo>
                  <a:pt x="38629" y="374505"/>
                </a:lnTo>
                <a:lnTo>
                  <a:pt x="18526" y="360949"/>
                </a:lnTo>
                <a:lnTo>
                  <a:pt x="4970" y="340846"/>
                </a:lnTo>
                <a:lnTo>
                  <a:pt x="0" y="316229"/>
                </a:lnTo>
                <a:lnTo>
                  <a:pt x="0" y="63246"/>
                </a:lnTo>
                <a:close/>
              </a:path>
              <a:path w="5349240" h="2481579">
                <a:moveTo>
                  <a:pt x="702563" y="765809"/>
                </a:moveTo>
                <a:lnTo>
                  <a:pt x="707534" y="741193"/>
                </a:lnTo>
                <a:lnTo>
                  <a:pt x="721090" y="721090"/>
                </a:lnTo>
                <a:lnTo>
                  <a:pt x="741193" y="707534"/>
                </a:lnTo>
                <a:lnTo>
                  <a:pt x="765809" y="702563"/>
                </a:lnTo>
                <a:lnTo>
                  <a:pt x="2804922" y="702563"/>
                </a:lnTo>
                <a:lnTo>
                  <a:pt x="2829538" y="707534"/>
                </a:lnTo>
                <a:lnTo>
                  <a:pt x="2849641" y="721090"/>
                </a:lnTo>
                <a:lnTo>
                  <a:pt x="2863197" y="741193"/>
                </a:lnTo>
                <a:lnTo>
                  <a:pt x="2868167" y="765809"/>
                </a:lnTo>
                <a:lnTo>
                  <a:pt x="2868167" y="1018794"/>
                </a:lnTo>
                <a:lnTo>
                  <a:pt x="2863197" y="1043410"/>
                </a:lnTo>
                <a:lnTo>
                  <a:pt x="2849641" y="1063513"/>
                </a:lnTo>
                <a:lnTo>
                  <a:pt x="2829538" y="1077069"/>
                </a:lnTo>
                <a:lnTo>
                  <a:pt x="2804922" y="1082039"/>
                </a:lnTo>
                <a:lnTo>
                  <a:pt x="765809" y="1082039"/>
                </a:lnTo>
                <a:lnTo>
                  <a:pt x="741193" y="1077069"/>
                </a:lnTo>
                <a:lnTo>
                  <a:pt x="721090" y="1063513"/>
                </a:lnTo>
                <a:lnTo>
                  <a:pt x="707534" y="1043410"/>
                </a:lnTo>
                <a:lnTo>
                  <a:pt x="702563" y="1018794"/>
                </a:lnTo>
                <a:lnTo>
                  <a:pt x="702563" y="765809"/>
                </a:lnTo>
                <a:close/>
              </a:path>
              <a:path w="5349240" h="2481579">
                <a:moveTo>
                  <a:pt x="3944112" y="1468374"/>
                </a:moveTo>
                <a:lnTo>
                  <a:pt x="3949082" y="1443757"/>
                </a:lnTo>
                <a:lnTo>
                  <a:pt x="3962638" y="1423654"/>
                </a:lnTo>
                <a:lnTo>
                  <a:pt x="3982741" y="1410098"/>
                </a:lnTo>
                <a:lnTo>
                  <a:pt x="4007357" y="1405127"/>
                </a:lnTo>
                <a:lnTo>
                  <a:pt x="5285994" y="1405127"/>
                </a:lnTo>
                <a:lnTo>
                  <a:pt x="5310610" y="1410098"/>
                </a:lnTo>
                <a:lnTo>
                  <a:pt x="5330713" y="1423654"/>
                </a:lnTo>
                <a:lnTo>
                  <a:pt x="5344269" y="1443757"/>
                </a:lnTo>
                <a:lnTo>
                  <a:pt x="5349240" y="1468374"/>
                </a:lnTo>
                <a:lnTo>
                  <a:pt x="5349240" y="1721358"/>
                </a:lnTo>
                <a:lnTo>
                  <a:pt x="5344269" y="1745974"/>
                </a:lnTo>
                <a:lnTo>
                  <a:pt x="5330713" y="1766077"/>
                </a:lnTo>
                <a:lnTo>
                  <a:pt x="5310610" y="1779633"/>
                </a:lnTo>
                <a:lnTo>
                  <a:pt x="5285994" y="1784603"/>
                </a:lnTo>
                <a:lnTo>
                  <a:pt x="4007357" y="1784603"/>
                </a:lnTo>
                <a:lnTo>
                  <a:pt x="3982741" y="1779633"/>
                </a:lnTo>
                <a:lnTo>
                  <a:pt x="3962638" y="1766077"/>
                </a:lnTo>
                <a:lnTo>
                  <a:pt x="3949082" y="1745974"/>
                </a:lnTo>
                <a:lnTo>
                  <a:pt x="3944112" y="1721358"/>
                </a:lnTo>
                <a:lnTo>
                  <a:pt x="3944112" y="1468374"/>
                </a:lnTo>
                <a:close/>
              </a:path>
              <a:path w="5349240" h="2481579">
                <a:moveTo>
                  <a:pt x="1114043" y="1468374"/>
                </a:moveTo>
                <a:lnTo>
                  <a:pt x="1119014" y="1443757"/>
                </a:lnTo>
                <a:lnTo>
                  <a:pt x="1132570" y="1423654"/>
                </a:lnTo>
                <a:lnTo>
                  <a:pt x="1152673" y="1410098"/>
                </a:lnTo>
                <a:lnTo>
                  <a:pt x="1177289" y="1405127"/>
                </a:lnTo>
                <a:lnTo>
                  <a:pt x="2455926" y="1405127"/>
                </a:lnTo>
                <a:lnTo>
                  <a:pt x="2480542" y="1410098"/>
                </a:lnTo>
                <a:lnTo>
                  <a:pt x="2500645" y="1423654"/>
                </a:lnTo>
                <a:lnTo>
                  <a:pt x="2514201" y="1443757"/>
                </a:lnTo>
                <a:lnTo>
                  <a:pt x="2519172" y="1468374"/>
                </a:lnTo>
                <a:lnTo>
                  <a:pt x="2519172" y="1721358"/>
                </a:lnTo>
                <a:lnTo>
                  <a:pt x="2514201" y="1745974"/>
                </a:lnTo>
                <a:lnTo>
                  <a:pt x="2500645" y="1766077"/>
                </a:lnTo>
                <a:lnTo>
                  <a:pt x="2480542" y="1779633"/>
                </a:lnTo>
                <a:lnTo>
                  <a:pt x="2455926" y="1784603"/>
                </a:lnTo>
                <a:lnTo>
                  <a:pt x="1177289" y="1784603"/>
                </a:lnTo>
                <a:lnTo>
                  <a:pt x="1152673" y="1779633"/>
                </a:lnTo>
                <a:lnTo>
                  <a:pt x="1132570" y="1766077"/>
                </a:lnTo>
                <a:lnTo>
                  <a:pt x="1119014" y="1745974"/>
                </a:lnTo>
                <a:lnTo>
                  <a:pt x="1114043" y="1721358"/>
                </a:lnTo>
                <a:lnTo>
                  <a:pt x="1114043" y="1468374"/>
                </a:lnTo>
                <a:close/>
              </a:path>
              <a:path w="5349240" h="2481579">
                <a:moveTo>
                  <a:pt x="1786127" y="2164841"/>
                </a:moveTo>
                <a:lnTo>
                  <a:pt x="1791098" y="2140225"/>
                </a:lnTo>
                <a:lnTo>
                  <a:pt x="1804654" y="2120122"/>
                </a:lnTo>
                <a:lnTo>
                  <a:pt x="1824757" y="2106566"/>
                </a:lnTo>
                <a:lnTo>
                  <a:pt x="1849374" y="2101596"/>
                </a:lnTo>
                <a:lnTo>
                  <a:pt x="4533138" y="2101596"/>
                </a:lnTo>
                <a:lnTo>
                  <a:pt x="4557754" y="2106566"/>
                </a:lnTo>
                <a:lnTo>
                  <a:pt x="4577857" y="2120122"/>
                </a:lnTo>
                <a:lnTo>
                  <a:pt x="4591413" y="2140225"/>
                </a:lnTo>
                <a:lnTo>
                  <a:pt x="4596384" y="2164841"/>
                </a:lnTo>
                <a:lnTo>
                  <a:pt x="4596384" y="2417826"/>
                </a:lnTo>
                <a:lnTo>
                  <a:pt x="4591413" y="2442442"/>
                </a:lnTo>
                <a:lnTo>
                  <a:pt x="4577857" y="2462545"/>
                </a:lnTo>
                <a:lnTo>
                  <a:pt x="4557754" y="2476101"/>
                </a:lnTo>
                <a:lnTo>
                  <a:pt x="4533138" y="2481072"/>
                </a:lnTo>
                <a:lnTo>
                  <a:pt x="1849374" y="2481072"/>
                </a:lnTo>
                <a:lnTo>
                  <a:pt x="1824757" y="2476101"/>
                </a:lnTo>
                <a:lnTo>
                  <a:pt x="1804654" y="2462545"/>
                </a:lnTo>
                <a:lnTo>
                  <a:pt x="1791098" y="2442442"/>
                </a:lnTo>
                <a:lnTo>
                  <a:pt x="1786127" y="2417826"/>
                </a:lnTo>
                <a:lnTo>
                  <a:pt x="1786127" y="2164841"/>
                </a:lnTo>
                <a:close/>
              </a:path>
              <a:path w="5349240" h="2481579">
                <a:moveTo>
                  <a:pt x="2279904" y="63246"/>
                </a:moveTo>
                <a:lnTo>
                  <a:pt x="2284874" y="38629"/>
                </a:lnTo>
                <a:lnTo>
                  <a:pt x="2298430" y="18526"/>
                </a:lnTo>
                <a:lnTo>
                  <a:pt x="2318533" y="4970"/>
                </a:lnTo>
                <a:lnTo>
                  <a:pt x="2343150" y="0"/>
                </a:lnTo>
                <a:lnTo>
                  <a:pt x="3621786" y="0"/>
                </a:lnTo>
                <a:lnTo>
                  <a:pt x="3646402" y="4970"/>
                </a:lnTo>
                <a:lnTo>
                  <a:pt x="3666505" y="18526"/>
                </a:lnTo>
                <a:lnTo>
                  <a:pt x="3680061" y="38629"/>
                </a:lnTo>
                <a:lnTo>
                  <a:pt x="3685031" y="63246"/>
                </a:lnTo>
                <a:lnTo>
                  <a:pt x="3685031" y="316229"/>
                </a:lnTo>
                <a:lnTo>
                  <a:pt x="3680061" y="340846"/>
                </a:lnTo>
                <a:lnTo>
                  <a:pt x="3666505" y="360949"/>
                </a:lnTo>
                <a:lnTo>
                  <a:pt x="3646402" y="374505"/>
                </a:lnTo>
                <a:lnTo>
                  <a:pt x="3621786" y="379475"/>
                </a:lnTo>
                <a:lnTo>
                  <a:pt x="2343150" y="379475"/>
                </a:lnTo>
                <a:lnTo>
                  <a:pt x="2318533" y="374505"/>
                </a:lnTo>
                <a:lnTo>
                  <a:pt x="2298430" y="360949"/>
                </a:lnTo>
                <a:lnTo>
                  <a:pt x="2284874" y="340846"/>
                </a:lnTo>
                <a:lnTo>
                  <a:pt x="2279904" y="316229"/>
                </a:lnTo>
                <a:lnTo>
                  <a:pt x="2279904" y="63246"/>
                </a:lnTo>
                <a:close/>
              </a:path>
            </a:pathLst>
          </a:custGeom>
          <a:ln w="38100">
            <a:solidFill>
              <a:srgbClr val="852A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8172" y="4614748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485" y="4648580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3329" y="324383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442" y="3219957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2123" y="3935348"/>
            <a:ext cx="9156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Multiplier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1429" y="5345938"/>
            <a:ext cx="577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Adder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3932" y="2306192"/>
            <a:ext cx="7586980" cy="768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Suppose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want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Ai</a:t>
            </a:r>
            <a:r>
              <a:rPr sz="22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×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Bi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Ci</a:t>
            </a:r>
            <a:r>
              <a:rPr sz="22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1,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2,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3,</a:t>
            </a:r>
            <a:r>
              <a:rPr sz="22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…,</a:t>
            </a:r>
            <a:r>
              <a:rPr sz="22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R="257810" algn="ctr">
              <a:lnSpc>
                <a:spcPct val="100000"/>
              </a:lnSpc>
              <a:spcBef>
                <a:spcPts val="1290"/>
              </a:spcBef>
              <a:tabLst>
                <a:tab pos="1908810" algn="l"/>
                <a:tab pos="3579495" algn="l"/>
              </a:tabLst>
            </a:pPr>
            <a:r>
              <a:rPr sz="2400" b="1" i="1" spc="-7" baseline="5208" dirty="0">
                <a:latin typeface="Times New Roman"/>
                <a:cs typeface="Times New Roman"/>
              </a:rPr>
              <a:t>Ai	</a:t>
            </a:r>
            <a:r>
              <a:rPr sz="2400" b="1" i="1" spc="-7" baseline="1736" dirty="0">
                <a:latin typeface="Times New Roman"/>
                <a:cs typeface="Times New Roman"/>
              </a:rPr>
              <a:t>Bi	</a:t>
            </a:r>
            <a:r>
              <a:rPr sz="1600" b="1" i="1" spc="-5" dirty="0">
                <a:latin typeface="Times New Roman"/>
                <a:cs typeface="Times New Roman"/>
              </a:rPr>
              <a:t>Ci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72739" y="2840735"/>
            <a:ext cx="4107179" cy="3540760"/>
            <a:chOff x="2872739" y="2840735"/>
            <a:chExt cx="4107179" cy="3540760"/>
          </a:xfrm>
        </p:grpSpPr>
        <p:sp>
          <p:nvSpPr>
            <p:cNvPr id="12" name="object 12"/>
            <p:cNvSpPr/>
            <p:nvPr/>
          </p:nvSpPr>
          <p:spPr>
            <a:xfrm>
              <a:off x="2872740" y="2840735"/>
              <a:ext cx="4107179" cy="3146425"/>
            </a:xfrm>
            <a:custGeom>
              <a:avLst/>
              <a:gdLst/>
              <a:ahLst/>
              <a:cxnLst/>
              <a:rect l="l" t="t" r="r" b="b"/>
              <a:pathLst>
                <a:path w="4107179" h="3146425">
                  <a:moveTo>
                    <a:pt x="114300" y="227838"/>
                  </a:moveTo>
                  <a:lnTo>
                    <a:pt x="76200" y="227838"/>
                  </a:lnTo>
                  <a:lnTo>
                    <a:pt x="76200" y="19050"/>
                  </a:lnTo>
                  <a:lnTo>
                    <a:pt x="74701" y="11633"/>
                  </a:lnTo>
                  <a:lnTo>
                    <a:pt x="70624" y="5575"/>
                  </a:lnTo>
                  <a:lnTo>
                    <a:pt x="64566" y="1498"/>
                  </a:lnTo>
                  <a:lnTo>
                    <a:pt x="57150" y="0"/>
                  </a:lnTo>
                  <a:lnTo>
                    <a:pt x="49720" y="1498"/>
                  </a:lnTo>
                  <a:lnTo>
                    <a:pt x="43662" y="5575"/>
                  </a:lnTo>
                  <a:lnTo>
                    <a:pt x="39585" y="11633"/>
                  </a:lnTo>
                  <a:lnTo>
                    <a:pt x="38100" y="19050"/>
                  </a:lnTo>
                  <a:lnTo>
                    <a:pt x="38100" y="227838"/>
                  </a:lnTo>
                  <a:lnTo>
                    <a:pt x="0" y="227838"/>
                  </a:lnTo>
                  <a:lnTo>
                    <a:pt x="57150" y="342138"/>
                  </a:lnTo>
                  <a:lnTo>
                    <a:pt x="95250" y="265938"/>
                  </a:lnTo>
                  <a:lnTo>
                    <a:pt x="114300" y="227838"/>
                  </a:lnTo>
                  <a:close/>
                </a:path>
                <a:path w="4107179" h="3146425">
                  <a:moveTo>
                    <a:pt x="550164" y="930402"/>
                  </a:moveTo>
                  <a:lnTo>
                    <a:pt x="512064" y="930402"/>
                  </a:lnTo>
                  <a:lnTo>
                    <a:pt x="512064" y="721614"/>
                  </a:lnTo>
                  <a:lnTo>
                    <a:pt x="510565" y="714197"/>
                  </a:lnTo>
                  <a:lnTo>
                    <a:pt x="506488" y="708139"/>
                  </a:lnTo>
                  <a:lnTo>
                    <a:pt x="500430" y="704062"/>
                  </a:lnTo>
                  <a:lnTo>
                    <a:pt x="493014" y="702564"/>
                  </a:lnTo>
                  <a:lnTo>
                    <a:pt x="485584" y="704062"/>
                  </a:lnTo>
                  <a:lnTo>
                    <a:pt x="479526" y="708139"/>
                  </a:lnTo>
                  <a:lnTo>
                    <a:pt x="475449" y="714197"/>
                  </a:lnTo>
                  <a:lnTo>
                    <a:pt x="473964" y="721614"/>
                  </a:lnTo>
                  <a:lnTo>
                    <a:pt x="473964" y="930402"/>
                  </a:lnTo>
                  <a:lnTo>
                    <a:pt x="435851" y="930402"/>
                  </a:lnTo>
                  <a:lnTo>
                    <a:pt x="493014" y="1044702"/>
                  </a:lnTo>
                  <a:lnTo>
                    <a:pt x="531114" y="968502"/>
                  </a:lnTo>
                  <a:lnTo>
                    <a:pt x="550164" y="930402"/>
                  </a:lnTo>
                  <a:close/>
                </a:path>
                <a:path w="4107179" h="3146425">
                  <a:moveTo>
                    <a:pt x="1252728" y="1632966"/>
                  </a:moveTo>
                  <a:lnTo>
                    <a:pt x="1214628" y="1632966"/>
                  </a:lnTo>
                  <a:lnTo>
                    <a:pt x="1214628" y="1424178"/>
                  </a:lnTo>
                  <a:lnTo>
                    <a:pt x="1213129" y="1416761"/>
                  </a:lnTo>
                  <a:lnTo>
                    <a:pt x="1209052" y="1410703"/>
                  </a:lnTo>
                  <a:lnTo>
                    <a:pt x="1202994" y="1406626"/>
                  </a:lnTo>
                  <a:lnTo>
                    <a:pt x="1195578" y="1405128"/>
                  </a:lnTo>
                  <a:lnTo>
                    <a:pt x="1188148" y="1406626"/>
                  </a:lnTo>
                  <a:lnTo>
                    <a:pt x="1182090" y="1410703"/>
                  </a:lnTo>
                  <a:lnTo>
                    <a:pt x="1178013" y="1416761"/>
                  </a:lnTo>
                  <a:lnTo>
                    <a:pt x="1176528" y="1424178"/>
                  </a:lnTo>
                  <a:lnTo>
                    <a:pt x="1176528" y="1632966"/>
                  </a:lnTo>
                  <a:lnTo>
                    <a:pt x="1138428" y="1632966"/>
                  </a:lnTo>
                  <a:lnTo>
                    <a:pt x="1195578" y="1747266"/>
                  </a:lnTo>
                  <a:lnTo>
                    <a:pt x="1233678" y="1671066"/>
                  </a:lnTo>
                  <a:lnTo>
                    <a:pt x="1252728" y="1632966"/>
                  </a:lnTo>
                  <a:close/>
                </a:path>
                <a:path w="4107179" h="3146425">
                  <a:moveTo>
                    <a:pt x="1716024" y="2335530"/>
                  </a:moveTo>
                  <a:lnTo>
                    <a:pt x="1677924" y="2335530"/>
                  </a:lnTo>
                  <a:lnTo>
                    <a:pt x="1677924" y="2126742"/>
                  </a:lnTo>
                  <a:lnTo>
                    <a:pt x="1676425" y="2119325"/>
                  </a:lnTo>
                  <a:lnTo>
                    <a:pt x="1672348" y="2113267"/>
                  </a:lnTo>
                  <a:lnTo>
                    <a:pt x="1666290" y="2109190"/>
                  </a:lnTo>
                  <a:lnTo>
                    <a:pt x="1658874" y="2107692"/>
                  </a:lnTo>
                  <a:lnTo>
                    <a:pt x="1651444" y="2109190"/>
                  </a:lnTo>
                  <a:lnTo>
                    <a:pt x="1645386" y="2113267"/>
                  </a:lnTo>
                  <a:lnTo>
                    <a:pt x="1641309" y="2119325"/>
                  </a:lnTo>
                  <a:lnTo>
                    <a:pt x="1639824" y="2126742"/>
                  </a:lnTo>
                  <a:lnTo>
                    <a:pt x="1639824" y="2335530"/>
                  </a:lnTo>
                  <a:lnTo>
                    <a:pt x="1601724" y="2335530"/>
                  </a:lnTo>
                  <a:lnTo>
                    <a:pt x="1658874" y="2449830"/>
                  </a:lnTo>
                  <a:lnTo>
                    <a:pt x="1696974" y="2373642"/>
                  </a:lnTo>
                  <a:lnTo>
                    <a:pt x="1716024" y="2335530"/>
                  </a:lnTo>
                  <a:close/>
                </a:path>
                <a:path w="4107179" h="3146425">
                  <a:moveTo>
                    <a:pt x="2033016" y="951738"/>
                  </a:moveTo>
                  <a:lnTo>
                    <a:pt x="1994916" y="951738"/>
                  </a:lnTo>
                  <a:lnTo>
                    <a:pt x="1994916" y="742950"/>
                  </a:lnTo>
                  <a:lnTo>
                    <a:pt x="1993417" y="735533"/>
                  </a:lnTo>
                  <a:lnTo>
                    <a:pt x="1989340" y="729475"/>
                  </a:lnTo>
                  <a:lnTo>
                    <a:pt x="1983282" y="725398"/>
                  </a:lnTo>
                  <a:lnTo>
                    <a:pt x="1975866" y="723900"/>
                  </a:lnTo>
                  <a:lnTo>
                    <a:pt x="1968436" y="725398"/>
                  </a:lnTo>
                  <a:lnTo>
                    <a:pt x="1962378" y="729475"/>
                  </a:lnTo>
                  <a:lnTo>
                    <a:pt x="1958301" y="735533"/>
                  </a:lnTo>
                  <a:lnTo>
                    <a:pt x="1956816" y="742950"/>
                  </a:lnTo>
                  <a:lnTo>
                    <a:pt x="1956816" y="951738"/>
                  </a:lnTo>
                  <a:lnTo>
                    <a:pt x="1918716" y="951738"/>
                  </a:lnTo>
                  <a:lnTo>
                    <a:pt x="1975866" y="1066038"/>
                  </a:lnTo>
                  <a:lnTo>
                    <a:pt x="2013966" y="989838"/>
                  </a:lnTo>
                  <a:lnTo>
                    <a:pt x="2033016" y="951738"/>
                  </a:lnTo>
                  <a:close/>
                </a:path>
                <a:path w="4107179" h="3146425">
                  <a:moveTo>
                    <a:pt x="2423160" y="238506"/>
                  </a:moveTo>
                  <a:lnTo>
                    <a:pt x="2385060" y="238506"/>
                  </a:lnTo>
                  <a:lnTo>
                    <a:pt x="2385060" y="29718"/>
                  </a:lnTo>
                  <a:lnTo>
                    <a:pt x="2383561" y="22301"/>
                  </a:lnTo>
                  <a:lnTo>
                    <a:pt x="2379484" y="16243"/>
                  </a:lnTo>
                  <a:lnTo>
                    <a:pt x="2373426" y="12166"/>
                  </a:lnTo>
                  <a:lnTo>
                    <a:pt x="2366010" y="10668"/>
                  </a:lnTo>
                  <a:lnTo>
                    <a:pt x="2358580" y="12166"/>
                  </a:lnTo>
                  <a:lnTo>
                    <a:pt x="2352522" y="16243"/>
                  </a:lnTo>
                  <a:lnTo>
                    <a:pt x="2348446" y="22301"/>
                  </a:lnTo>
                  <a:lnTo>
                    <a:pt x="2346960" y="29718"/>
                  </a:lnTo>
                  <a:lnTo>
                    <a:pt x="2346960" y="238506"/>
                  </a:lnTo>
                  <a:lnTo>
                    <a:pt x="2308860" y="238506"/>
                  </a:lnTo>
                  <a:lnTo>
                    <a:pt x="2366010" y="352806"/>
                  </a:lnTo>
                  <a:lnTo>
                    <a:pt x="2404110" y="276606"/>
                  </a:lnTo>
                  <a:lnTo>
                    <a:pt x="2423160" y="238506"/>
                  </a:lnTo>
                  <a:close/>
                </a:path>
                <a:path w="4107179" h="3146425">
                  <a:moveTo>
                    <a:pt x="2680716" y="3031998"/>
                  </a:moveTo>
                  <a:lnTo>
                    <a:pt x="2642616" y="3031998"/>
                  </a:lnTo>
                  <a:lnTo>
                    <a:pt x="2642616" y="2823210"/>
                  </a:lnTo>
                  <a:lnTo>
                    <a:pt x="2641117" y="2815793"/>
                  </a:lnTo>
                  <a:lnTo>
                    <a:pt x="2637040" y="2809748"/>
                  </a:lnTo>
                  <a:lnTo>
                    <a:pt x="2630982" y="2805658"/>
                  </a:lnTo>
                  <a:lnTo>
                    <a:pt x="2623566" y="2804160"/>
                  </a:lnTo>
                  <a:lnTo>
                    <a:pt x="2616136" y="2805658"/>
                  </a:lnTo>
                  <a:lnTo>
                    <a:pt x="2610078" y="2809748"/>
                  </a:lnTo>
                  <a:lnTo>
                    <a:pt x="2606002" y="2815793"/>
                  </a:lnTo>
                  <a:lnTo>
                    <a:pt x="2604516" y="2823210"/>
                  </a:lnTo>
                  <a:lnTo>
                    <a:pt x="2604516" y="3031998"/>
                  </a:lnTo>
                  <a:lnTo>
                    <a:pt x="2566416" y="3031998"/>
                  </a:lnTo>
                  <a:lnTo>
                    <a:pt x="2623566" y="3146298"/>
                  </a:lnTo>
                  <a:lnTo>
                    <a:pt x="2661666" y="3070098"/>
                  </a:lnTo>
                  <a:lnTo>
                    <a:pt x="2680716" y="3031998"/>
                  </a:lnTo>
                  <a:close/>
                </a:path>
                <a:path w="4107179" h="3146425">
                  <a:moveTo>
                    <a:pt x="3710940" y="2347722"/>
                  </a:moveTo>
                  <a:lnTo>
                    <a:pt x="3672840" y="2347722"/>
                  </a:lnTo>
                  <a:lnTo>
                    <a:pt x="3672840" y="2138934"/>
                  </a:lnTo>
                  <a:lnTo>
                    <a:pt x="3671341" y="2131517"/>
                  </a:lnTo>
                  <a:lnTo>
                    <a:pt x="3667264" y="2125459"/>
                  </a:lnTo>
                  <a:lnTo>
                    <a:pt x="3661206" y="2121382"/>
                  </a:lnTo>
                  <a:lnTo>
                    <a:pt x="3653790" y="2119884"/>
                  </a:lnTo>
                  <a:lnTo>
                    <a:pt x="3646360" y="2121382"/>
                  </a:lnTo>
                  <a:lnTo>
                    <a:pt x="3640302" y="2125459"/>
                  </a:lnTo>
                  <a:lnTo>
                    <a:pt x="3636226" y="2131517"/>
                  </a:lnTo>
                  <a:lnTo>
                    <a:pt x="3634740" y="2138934"/>
                  </a:lnTo>
                  <a:lnTo>
                    <a:pt x="3634740" y="2347722"/>
                  </a:lnTo>
                  <a:lnTo>
                    <a:pt x="3596640" y="2347722"/>
                  </a:lnTo>
                  <a:lnTo>
                    <a:pt x="3653790" y="2462022"/>
                  </a:lnTo>
                  <a:lnTo>
                    <a:pt x="3691890" y="2385822"/>
                  </a:lnTo>
                  <a:lnTo>
                    <a:pt x="3710940" y="2347722"/>
                  </a:lnTo>
                  <a:close/>
                </a:path>
                <a:path w="4107179" h="3146425">
                  <a:moveTo>
                    <a:pt x="4107180" y="1633601"/>
                  </a:moveTo>
                  <a:lnTo>
                    <a:pt x="4069080" y="1633601"/>
                  </a:lnTo>
                  <a:lnTo>
                    <a:pt x="4069080" y="48006"/>
                  </a:lnTo>
                  <a:lnTo>
                    <a:pt x="4067581" y="40589"/>
                  </a:lnTo>
                  <a:lnTo>
                    <a:pt x="4063504" y="34531"/>
                  </a:lnTo>
                  <a:lnTo>
                    <a:pt x="4057446" y="30454"/>
                  </a:lnTo>
                  <a:lnTo>
                    <a:pt x="4050030" y="28956"/>
                  </a:lnTo>
                  <a:lnTo>
                    <a:pt x="4042600" y="30454"/>
                  </a:lnTo>
                  <a:lnTo>
                    <a:pt x="4036542" y="34531"/>
                  </a:lnTo>
                  <a:lnTo>
                    <a:pt x="4032466" y="40589"/>
                  </a:lnTo>
                  <a:lnTo>
                    <a:pt x="4030980" y="48006"/>
                  </a:lnTo>
                  <a:lnTo>
                    <a:pt x="4030980" y="1633601"/>
                  </a:lnTo>
                  <a:lnTo>
                    <a:pt x="3992880" y="1633601"/>
                  </a:lnTo>
                  <a:lnTo>
                    <a:pt x="4050030" y="1747901"/>
                  </a:lnTo>
                  <a:lnTo>
                    <a:pt x="4088130" y="1671701"/>
                  </a:lnTo>
                  <a:lnTo>
                    <a:pt x="4107180" y="1633601"/>
                  </a:lnTo>
                  <a:close/>
                </a:path>
              </a:pathLst>
            </a:custGeom>
            <a:solidFill>
              <a:srgbClr val="B83C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8501" y="5982461"/>
              <a:ext cx="1405255" cy="379730"/>
            </a:xfrm>
            <a:custGeom>
              <a:avLst/>
              <a:gdLst/>
              <a:ahLst/>
              <a:cxnLst/>
              <a:rect l="l" t="t" r="r" b="b"/>
              <a:pathLst>
                <a:path w="1405254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1341882" y="0"/>
                  </a:lnTo>
                  <a:lnTo>
                    <a:pt x="1366498" y="4970"/>
                  </a:lnTo>
                  <a:lnTo>
                    <a:pt x="1386601" y="18526"/>
                  </a:lnTo>
                  <a:lnTo>
                    <a:pt x="1400157" y="38629"/>
                  </a:lnTo>
                  <a:lnTo>
                    <a:pt x="1405127" y="63245"/>
                  </a:lnTo>
                  <a:lnTo>
                    <a:pt x="1405127" y="316230"/>
                  </a:lnTo>
                  <a:lnTo>
                    <a:pt x="1400157" y="340846"/>
                  </a:lnTo>
                  <a:lnTo>
                    <a:pt x="1386601" y="360949"/>
                  </a:lnTo>
                  <a:lnTo>
                    <a:pt x="1366498" y="374505"/>
                  </a:lnTo>
                  <a:lnTo>
                    <a:pt x="1341882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5"/>
                  </a:lnTo>
                  <a:close/>
                </a:path>
              </a:pathLst>
            </a:custGeom>
            <a:ln w="38100">
              <a:solidFill>
                <a:srgbClr val="852A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9178" y="6009843"/>
            <a:ext cx="27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4584" y="6342888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5">
                <a:moveTo>
                  <a:pt x="38100" y="227838"/>
                </a:moveTo>
                <a:lnTo>
                  <a:pt x="0" y="227838"/>
                </a:lnTo>
                <a:lnTo>
                  <a:pt x="57150" y="342138"/>
                </a:lnTo>
                <a:lnTo>
                  <a:pt x="95250" y="265938"/>
                </a:lnTo>
                <a:lnTo>
                  <a:pt x="57150" y="265938"/>
                </a:lnTo>
                <a:lnTo>
                  <a:pt x="49726" y="264441"/>
                </a:lnTo>
                <a:lnTo>
                  <a:pt x="43672" y="260361"/>
                </a:lnTo>
                <a:lnTo>
                  <a:pt x="39594" y="254306"/>
                </a:lnTo>
                <a:lnTo>
                  <a:pt x="38100" y="246888"/>
                </a:lnTo>
                <a:lnTo>
                  <a:pt x="38100" y="227838"/>
                </a:lnTo>
                <a:close/>
              </a:path>
              <a:path w="114300" h="342265">
                <a:moveTo>
                  <a:pt x="57150" y="0"/>
                </a:moveTo>
                <a:lnTo>
                  <a:pt x="49726" y="1496"/>
                </a:lnTo>
                <a:lnTo>
                  <a:pt x="43672" y="5576"/>
                </a:lnTo>
                <a:lnTo>
                  <a:pt x="39594" y="11631"/>
                </a:lnTo>
                <a:lnTo>
                  <a:pt x="38100" y="19050"/>
                </a:lnTo>
                <a:lnTo>
                  <a:pt x="38100" y="246888"/>
                </a:lnTo>
                <a:lnTo>
                  <a:pt x="39594" y="254306"/>
                </a:lnTo>
                <a:lnTo>
                  <a:pt x="43672" y="260361"/>
                </a:lnTo>
                <a:lnTo>
                  <a:pt x="49726" y="264441"/>
                </a:lnTo>
                <a:lnTo>
                  <a:pt x="57150" y="265938"/>
                </a:lnTo>
                <a:lnTo>
                  <a:pt x="64573" y="264441"/>
                </a:lnTo>
                <a:lnTo>
                  <a:pt x="70627" y="260361"/>
                </a:lnTo>
                <a:lnTo>
                  <a:pt x="74705" y="254306"/>
                </a:lnTo>
                <a:lnTo>
                  <a:pt x="76200" y="246888"/>
                </a:lnTo>
                <a:lnTo>
                  <a:pt x="76200" y="19050"/>
                </a:lnTo>
                <a:lnTo>
                  <a:pt x="74705" y="11631"/>
                </a:lnTo>
                <a:lnTo>
                  <a:pt x="70627" y="5576"/>
                </a:lnTo>
                <a:lnTo>
                  <a:pt x="64573" y="1496"/>
                </a:lnTo>
                <a:lnTo>
                  <a:pt x="57150" y="0"/>
                </a:lnTo>
                <a:close/>
              </a:path>
              <a:path w="114300" h="342265">
                <a:moveTo>
                  <a:pt x="114300" y="227838"/>
                </a:moveTo>
                <a:lnTo>
                  <a:pt x="76200" y="227838"/>
                </a:lnTo>
                <a:lnTo>
                  <a:pt x="76200" y="246888"/>
                </a:lnTo>
                <a:lnTo>
                  <a:pt x="74705" y="254306"/>
                </a:lnTo>
                <a:lnTo>
                  <a:pt x="70627" y="260361"/>
                </a:lnTo>
                <a:lnTo>
                  <a:pt x="64573" y="264441"/>
                </a:lnTo>
                <a:lnTo>
                  <a:pt x="57150" y="265938"/>
                </a:lnTo>
                <a:lnTo>
                  <a:pt x="95250" y="265938"/>
                </a:lnTo>
                <a:lnTo>
                  <a:pt x="114300" y="227838"/>
                </a:lnTo>
                <a:close/>
              </a:path>
            </a:pathLst>
          </a:custGeom>
          <a:solidFill>
            <a:srgbClr val="B83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74560" y="6033008"/>
            <a:ext cx="4605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  <a:tab pos="1916430" algn="l"/>
                <a:tab pos="2816860" algn="l"/>
                <a:tab pos="3246755" algn="l"/>
                <a:tab pos="4123054" algn="l"/>
              </a:tabLst>
            </a:pPr>
            <a:r>
              <a:rPr sz="1800" spc="-5" dirty="0">
                <a:solidFill>
                  <a:srgbClr val="C00000"/>
                </a:solidFill>
                <a:latin typeface="Times New Roman"/>
                <a:cs typeface="Times New Roman"/>
              </a:rPr>
              <a:t>Design	arith</a:t>
            </a:r>
            <a:r>
              <a:rPr sz="1800" spc="-10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ic	pipeline	for	floating	p</a:t>
            </a:r>
            <a:r>
              <a:rPr sz="1800" spc="-1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int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addition/subtraction</a:t>
            </a:r>
            <a:r>
              <a:rPr sz="18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multiplication/division.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2732532"/>
              <a:ext cx="91440" cy="2529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3113227"/>
              <a:ext cx="91440" cy="2532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630" y="3967226"/>
              <a:ext cx="91440" cy="2529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3931" y="1029715"/>
            <a:ext cx="98694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Verdana"/>
                <a:cs typeface="Verdana"/>
              </a:rPr>
              <a:t>Comments</a:t>
            </a:r>
            <a:r>
              <a:rPr sz="3600" spc="-265" dirty="0">
                <a:latin typeface="Verdana"/>
                <a:cs typeface="Verdana"/>
              </a:rPr>
              <a:t> </a:t>
            </a:r>
            <a:r>
              <a:rPr sz="3600" spc="70" dirty="0">
                <a:latin typeface="Verdana"/>
                <a:cs typeface="Verdana"/>
              </a:rPr>
              <a:t>about</a:t>
            </a:r>
            <a:r>
              <a:rPr sz="3600" spc="-28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Pipeline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205" y="2212949"/>
            <a:ext cx="10183495" cy="4202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700"/>
              </a:spcBef>
              <a:buClr>
                <a:srgbClr val="B83C68"/>
              </a:buClr>
              <a:buSzPct val="75000"/>
              <a:buFont typeface="Wingdings"/>
              <a:buChar char=""/>
              <a:tabLst>
                <a:tab pos="326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  <a:endParaRPr sz="20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7797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 </a:t>
            </a:r>
            <a:r>
              <a:rPr sz="2000" spc="5" dirty="0">
                <a:latin typeface="Times New Roman"/>
                <a:cs typeface="Times New Roman"/>
              </a:rPr>
              <a:t>speedup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stages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pipeline</a:t>
            </a:r>
            <a:endParaRPr sz="2000">
              <a:latin typeface="Times New Roman"/>
              <a:cs typeface="Times New Roman"/>
            </a:endParaRPr>
          </a:p>
          <a:p>
            <a:pPr marL="325755" indent="-288290" algn="just">
              <a:lnSpc>
                <a:spcPct val="100000"/>
              </a:lnSpc>
              <a:spcBef>
                <a:spcPts val="1320"/>
              </a:spcBef>
              <a:buClr>
                <a:srgbClr val="B83C68"/>
              </a:buClr>
              <a:buSzPct val="75000"/>
              <a:buFont typeface="Wingdings"/>
              <a:buChar char=""/>
              <a:tabLst>
                <a:tab pos="326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news</a:t>
            </a:r>
            <a:endParaRPr sz="2000">
              <a:latin typeface="Times New Roman"/>
              <a:cs typeface="Times New Roman"/>
            </a:endParaRPr>
          </a:p>
          <a:p>
            <a:pPr marL="779780" algn="just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designated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1950" b="1" spc="7" baseline="-21367" dirty="0">
                <a:latin typeface="Times New Roman"/>
                <a:cs typeface="Times New Roman"/>
              </a:rPr>
              <a:t>p</a:t>
            </a:r>
            <a:r>
              <a:rPr sz="1950" b="1" spc="26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u="sng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lvl="1" indent="-177800" algn="just">
              <a:lnSpc>
                <a:spcPts val="2220"/>
              </a:lnSpc>
              <a:spcBef>
                <a:spcPts val="600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memory)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184275" algn="just">
              <a:lnSpc>
                <a:spcPts val="2220"/>
              </a:lnSpc>
            </a:pP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clock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</a:t>
            </a:r>
            <a:r>
              <a:rPr sz="2000" dirty="0">
                <a:latin typeface="Times New Roman"/>
                <a:cs typeface="Times New Roman"/>
              </a:rPr>
              <a:t> 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Structural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marR="243204" lvl="1" indent="-177165" algn="just">
              <a:lnSpc>
                <a:spcPts val="2039"/>
              </a:lnSpc>
              <a:spcBef>
                <a:spcPts val="969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earlier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yet complete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  <a:p>
            <a:pPr marL="1184275" marR="30480" lvl="1" indent="-177165" algn="just">
              <a:lnSpc>
                <a:spcPts val="2039"/>
              </a:lnSpc>
              <a:spcBef>
                <a:spcPts val="960"/>
              </a:spcBef>
              <a:buClr>
                <a:srgbClr val="B83C68"/>
              </a:buClr>
              <a:buChar char="-"/>
              <a:tabLst>
                <a:tab pos="1184910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fetch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exact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delayed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wrong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pipeline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Control </a:t>
            </a:r>
            <a:r>
              <a:rPr sz="2000" spc="-48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Hazard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6261" y="1910443"/>
            <a:ext cx="9301480" cy="424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important aspect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architecture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the design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set for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processor.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60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chosen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3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200" spc="3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3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determines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r>
              <a:rPr sz="22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endParaRPr sz="22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language programs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constructed.</a:t>
            </a:r>
            <a:endParaRPr sz="2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101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digital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became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cheaper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advancement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integrated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circuits,</a:t>
            </a:r>
            <a:r>
              <a:rPr sz="22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tended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200" spc="5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</a:t>
            </a:r>
            <a:r>
              <a:rPr sz="22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200" spc="5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5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5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complexity.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0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3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approach, a computer has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and many</a:t>
            </a:r>
            <a:r>
              <a:rPr sz="2200" spc="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capable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performing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tasks.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994"/>
              </a:spcBef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21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computer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follows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referred</a:t>
            </a:r>
            <a:r>
              <a:rPr sz="22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 </a:t>
            </a:r>
            <a:r>
              <a:rPr sz="2200" spc="-5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Set Computer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(CISC).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283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latin typeface="Verdana"/>
                <a:cs typeface="Verdana"/>
              </a:rPr>
              <a:t>CPU</a:t>
            </a:r>
            <a:r>
              <a:rPr sz="3600" spc="-310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Architecture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34197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latin typeface="Verdana"/>
                <a:cs typeface="Verdana"/>
              </a:rPr>
              <a:t>CISC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877786"/>
            <a:ext cx="10515600" cy="324768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25"/>
              </a:spcBef>
            </a:pPr>
            <a:r>
              <a:rPr lang="en-US" spc="-160" dirty="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 </a:t>
            </a:r>
            <a:r>
              <a:rPr spc="-5" smtClean="0"/>
              <a:t>incorporating</a:t>
            </a:r>
            <a:r>
              <a:rPr spc="15" smtClean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10" dirty="0"/>
              <a:t>large</a:t>
            </a:r>
            <a:r>
              <a:rPr spc="20" dirty="0"/>
              <a:t> </a:t>
            </a:r>
            <a:r>
              <a:rPr spc="-5"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powerful</a:t>
            </a:r>
            <a:r>
              <a:rPr spc="15" dirty="0"/>
              <a:t> </a:t>
            </a:r>
            <a:r>
              <a:rPr spc="-5" dirty="0"/>
              <a:t>instructions.</a:t>
            </a: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number</a:t>
            </a:r>
            <a:r>
              <a:rPr spc="2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instructions</a:t>
            </a:r>
            <a:r>
              <a:rPr spc="25"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10" dirty="0"/>
              <a:t>more</a:t>
            </a:r>
            <a:r>
              <a:rPr spc="3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variable</a:t>
            </a:r>
            <a:r>
              <a:rPr spc="10" dirty="0"/>
              <a:t> </a:t>
            </a:r>
            <a:r>
              <a:rPr spc="-5" dirty="0"/>
              <a:t>length.</a:t>
            </a: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6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pc="-5" smtClean="0"/>
              <a:t>More</a:t>
            </a:r>
            <a:r>
              <a:rPr smtClean="0"/>
              <a:t> </a:t>
            </a:r>
            <a:r>
              <a:rPr spc="-5" smtClean="0"/>
              <a:t>number</a:t>
            </a:r>
            <a:r>
              <a:rPr spc="10" smtClean="0"/>
              <a:t> </a:t>
            </a:r>
            <a:r>
              <a:rPr spc="-5" smtClean="0"/>
              <a:t>of addressing modes.</a:t>
            </a:r>
            <a:endParaRPr sz="175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4965" algn="l"/>
              </a:tabLst>
            </a:pPr>
            <a:r>
              <a:rPr sz="1750" spc="-16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smtClean="0"/>
              <a:t>The</a:t>
            </a:r>
            <a:r>
              <a:rPr spc="35" smtClean="0"/>
              <a:t> </a:t>
            </a:r>
            <a:r>
              <a:rPr smtClean="0"/>
              <a:t>goal</a:t>
            </a:r>
            <a:r>
              <a:rPr spc="40" smtClean="0"/>
              <a:t> </a:t>
            </a:r>
            <a:r>
              <a:rPr spc="-5" smtClean="0"/>
              <a:t>is</a:t>
            </a:r>
            <a:r>
              <a:rPr spc="40" smtClean="0"/>
              <a:t> </a:t>
            </a:r>
            <a:r>
              <a:rPr spc="-5" smtClean="0"/>
              <a:t>to</a:t>
            </a:r>
            <a:r>
              <a:rPr spc="35" smtClean="0"/>
              <a:t> </a:t>
            </a:r>
            <a:r>
              <a:rPr spc="-5" smtClean="0"/>
              <a:t>reduce</a:t>
            </a:r>
            <a:r>
              <a:rPr spc="40" smtClean="0"/>
              <a:t> </a:t>
            </a:r>
            <a:r>
              <a:rPr spc="-5" smtClean="0"/>
              <a:t>the</a:t>
            </a:r>
            <a:r>
              <a:rPr spc="40" smtClean="0"/>
              <a:t> </a:t>
            </a:r>
            <a:r>
              <a:rPr spc="-5" smtClean="0"/>
              <a:t>size</a:t>
            </a:r>
            <a:r>
              <a:rPr spc="35" smtClean="0"/>
              <a:t> </a:t>
            </a:r>
            <a:r>
              <a:rPr smtClean="0"/>
              <a:t>of</a:t>
            </a:r>
            <a:r>
              <a:rPr spc="40" smtClean="0"/>
              <a:t> </a:t>
            </a:r>
            <a:r>
              <a:rPr spc="-5" smtClean="0"/>
              <a:t>the</a:t>
            </a:r>
            <a:r>
              <a:rPr spc="40" smtClean="0"/>
              <a:t> </a:t>
            </a:r>
            <a:r>
              <a:rPr spc="-5" smtClean="0"/>
              <a:t>compiled</a:t>
            </a:r>
            <a:r>
              <a:rPr spc="50" smtClean="0"/>
              <a:t> </a:t>
            </a:r>
            <a:r>
              <a:rPr smtClean="0"/>
              <a:t>program</a:t>
            </a:r>
            <a:r>
              <a:rPr spc="30" smtClean="0"/>
              <a:t> </a:t>
            </a:r>
            <a:r>
              <a:rPr spc="-5" smtClean="0"/>
              <a:t>and</a:t>
            </a:r>
            <a:r>
              <a:rPr spc="50" smtClean="0"/>
              <a:t> </a:t>
            </a:r>
            <a:r>
              <a:rPr spc="-5" smtClean="0"/>
              <a:t>to</a:t>
            </a:r>
            <a:r>
              <a:rPr spc="45" smtClean="0"/>
              <a:t> </a:t>
            </a:r>
            <a:r>
              <a:rPr spc="-5" smtClean="0"/>
              <a:t>improve </a:t>
            </a:r>
            <a:r>
              <a:rPr spc="-535" smtClean="0"/>
              <a:t> </a:t>
            </a:r>
            <a:r>
              <a:rPr spc="-5" smtClean="0"/>
              <a:t>the performance.</a:t>
            </a:r>
            <a:endParaRPr sz="175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1750" spc="-160" smtClean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	</a:t>
            </a:r>
            <a:r>
              <a:rPr spc="-5" dirty="0"/>
              <a:t>Algorithms</a:t>
            </a:r>
            <a:r>
              <a:rPr spc="15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expressed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10" dirty="0"/>
              <a:t>more</a:t>
            </a:r>
            <a:r>
              <a:rPr spc="30" dirty="0"/>
              <a:t> </a:t>
            </a:r>
            <a:r>
              <a:rPr spc="-5" dirty="0"/>
              <a:t>concise form.</a:t>
            </a:r>
            <a:endParaRPr sz="1750">
              <a:latin typeface="Lucida Sans Unicode"/>
              <a:cs typeface="Lucida Sans Unicode"/>
            </a:endParaRPr>
          </a:p>
          <a:p>
            <a:pPr marL="355600" marR="6985" indent="-342900">
              <a:lnSpc>
                <a:spcPts val="256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pc="-5" dirty="0"/>
              <a:t>Because</a:t>
            </a:r>
            <a:r>
              <a:rPr spc="135" dirty="0"/>
              <a:t> </a:t>
            </a:r>
            <a:r>
              <a:rPr dirty="0"/>
              <a:t>of</a:t>
            </a:r>
            <a:r>
              <a:rPr spc="135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limited</a:t>
            </a:r>
            <a:r>
              <a:rPr spc="145" dirty="0"/>
              <a:t> </a:t>
            </a:r>
            <a:r>
              <a:rPr spc="-5" dirty="0"/>
              <a:t>size</a:t>
            </a:r>
            <a:r>
              <a:rPr spc="140" dirty="0"/>
              <a:t> </a:t>
            </a:r>
            <a:r>
              <a:rPr dirty="0"/>
              <a:t>of</a:t>
            </a:r>
            <a:r>
              <a:rPr spc="135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compiled</a:t>
            </a:r>
            <a:r>
              <a:rPr spc="150" dirty="0"/>
              <a:t> </a:t>
            </a:r>
            <a:r>
              <a:rPr spc="-5" dirty="0"/>
              <a:t>program,</a:t>
            </a:r>
            <a:r>
              <a:rPr spc="160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requirement </a:t>
            </a:r>
            <a:r>
              <a:rPr spc="-53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10" dirty="0"/>
              <a:t>main</a:t>
            </a:r>
            <a:r>
              <a:rPr spc="35" dirty="0"/>
              <a:t> </a:t>
            </a:r>
            <a:r>
              <a:rPr spc="-10" dirty="0"/>
              <a:t>memory</a:t>
            </a:r>
            <a:r>
              <a:rPr spc="45" dirty="0"/>
              <a:t> </a:t>
            </a:r>
            <a:r>
              <a:rPr spc="-5" dirty="0"/>
              <a:t>is also</a:t>
            </a:r>
            <a:r>
              <a:rPr dirty="0"/>
              <a:t> </a:t>
            </a:r>
            <a:r>
              <a:rPr spc="-5" dirty="0"/>
              <a:t>small.</a:t>
            </a:r>
            <a:endParaRPr sz="1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126671"/>
            <a:ext cx="9377045" cy="4284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lesser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2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compiled</a:t>
            </a:r>
            <a:r>
              <a:rPr sz="2200" spc="2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program,</a:t>
            </a:r>
            <a:r>
              <a:rPr sz="2200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lesser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2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spend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 fetch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decreases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considerably.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However,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efficient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compiler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powerful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frequently.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Hence,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(compiler)</a:t>
            </a:r>
            <a:r>
              <a:rPr sz="2200" spc="4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2200" spc="4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huge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order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4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object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68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High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level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statements</a:t>
            </a:r>
            <a:r>
              <a:rPr sz="2200" spc="3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200" spc="4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2200" spc="4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spc="4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200" spc="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decoding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circuits.</a:t>
            </a:r>
            <a:r>
              <a:rPr sz="22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Thus,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given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hardware.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Motorola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68000,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DEC</a:t>
            </a:r>
            <a:r>
              <a:rPr sz="22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VAX,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370,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Intel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Pentium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33411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Verdana"/>
                <a:cs typeface="Verdana"/>
              </a:rPr>
              <a:t>Advanta</a:t>
            </a:r>
            <a:r>
              <a:rPr sz="3600" spc="105" dirty="0">
                <a:latin typeface="Verdana"/>
                <a:cs typeface="Verdana"/>
              </a:rPr>
              <a:t>g</a:t>
            </a:r>
            <a:r>
              <a:rPr sz="3600" spc="-145" dirty="0"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9316" y="2324760"/>
            <a:ext cx="877760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68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2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varieties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instructions,</a:t>
            </a:r>
            <a:r>
              <a:rPr sz="22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22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2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instructions,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eases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compiler</a:t>
            </a:r>
            <a:r>
              <a:rPr sz="22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writer.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3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efficiency,</a:t>
            </a:r>
            <a:r>
              <a:rPr sz="2200" spc="3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because</a:t>
            </a:r>
            <a:r>
              <a:rPr sz="2200" spc="3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22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sequence</a:t>
            </a:r>
            <a:r>
              <a:rPr sz="2200" spc="3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3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80"/>
              </a:spcBef>
            </a:pP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be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implemented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microcode.</a:t>
            </a:r>
            <a:endParaRPr sz="22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  <a:tab pos="1484630" algn="l"/>
                <a:tab pos="2473960" algn="l"/>
                <a:tab pos="2950845" algn="l"/>
                <a:tab pos="3629660" algn="l"/>
                <a:tab pos="4353560" algn="l"/>
                <a:tab pos="5467350" algn="l"/>
                <a:tab pos="6022340" algn="l"/>
                <a:tab pos="7630159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vides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mplex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isticated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hig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-le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el  language.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are shorter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bytes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fetched.</a:t>
            </a:r>
            <a:endParaRPr sz="22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68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paging</a:t>
            </a:r>
            <a:r>
              <a:rPr sz="22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environment,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smaller</a:t>
            </a:r>
            <a:r>
              <a:rPr sz="22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occupy</a:t>
            </a:r>
            <a:r>
              <a:rPr sz="22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fewer</a:t>
            </a:r>
            <a:r>
              <a:rPr sz="22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pages,</a:t>
            </a:r>
            <a:r>
              <a:rPr sz="22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reducing </a:t>
            </a:r>
            <a:r>
              <a:rPr sz="2200" spc="-5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faults.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0609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Verdana"/>
                <a:cs typeface="Verdana"/>
              </a:rPr>
              <a:t>Disadvantages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1926771"/>
            <a:ext cx="9571355" cy="448840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715" indent="-342900">
              <a:lnSpc>
                <a:spcPts val="1980"/>
              </a:lnSpc>
              <a:spcBef>
                <a:spcPts val="22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design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(mainly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decoding)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17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set</a:t>
            </a:r>
            <a:r>
              <a:rPr sz="17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 heavily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encoded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198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lot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circuitry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complexity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r>
              <a:rPr sz="17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well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as power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consumption.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198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increased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circuits,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propagation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delays</a:t>
            </a:r>
            <a:r>
              <a:rPr sz="17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more,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hence,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effective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speed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reduced.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heavy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prone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frequent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failures.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Troubleshooting and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detecting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fault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task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circuits.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93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complex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compete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7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1700" spc="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1700" spc="20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leading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reduction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ts val="2010"/>
              </a:lnSpc>
            </a:pP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general-purpose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registers.</a:t>
            </a:r>
            <a:endParaRPr sz="17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1980"/>
              </a:lnSpc>
              <a:spcBef>
                <a:spcPts val="1055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Reduction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general-purpose</a:t>
            </a:r>
            <a:r>
              <a:rPr sz="17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leads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17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memory-to-memory</a:t>
            </a:r>
            <a:r>
              <a:rPr sz="17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operations</a:t>
            </a:r>
            <a:r>
              <a:rPr sz="17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increases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average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cycles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complete an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201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350" spc="-13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1700" spc="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700" spc="3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due</a:t>
            </a:r>
            <a:r>
              <a:rPr sz="1700" spc="3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variable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1700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700" spc="3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balancing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ts val="2010"/>
              </a:lnSpc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stages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becomes</a:t>
            </a:r>
            <a:r>
              <a:rPr sz="17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difficult.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509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20" dirty="0">
                <a:latin typeface="Verdana"/>
                <a:cs typeface="Verdana"/>
              </a:rPr>
              <a:t>RISC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3694" y="1730829"/>
            <a:ext cx="7716520" cy="445698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second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follows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different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type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160"/>
              </a:lnSpc>
              <a:spcBef>
                <a:spcPts val="10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observed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1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usually</a:t>
            </a:r>
            <a:r>
              <a:rPr sz="2000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80%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frequently </a:t>
            </a:r>
            <a:r>
              <a:rPr sz="2000" spc="-48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20%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20%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frequently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80%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Keeping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RISC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architecture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developed.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remains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clock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execution.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Large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registers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register-to-register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4485" y="1175658"/>
            <a:ext cx="9410972" cy="451213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5600" algn="l"/>
              </a:tabLst>
            </a:pPr>
            <a:r>
              <a:rPr sz="1600" spc="-155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0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limited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load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 store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 an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Reduced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modes.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easy.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Almost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register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except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load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Additional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modes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implied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0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immediate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addressing</a:t>
            </a:r>
            <a:r>
              <a:rPr sz="20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20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45"/>
              </a:lnSpc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included.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090"/>
              </a:lnSpc>
              <a:spcBef>
                <a:spcPts val="1015"/>
              </a:spcBef>
              <a:tabLst>
                <a:tab pos="355600" algn="l"/>
                <a:tab pos="1486535" algn="l"/>
                <a:tab pos="2371725" algn="l"/>
                <a:tab pos="2865755" algn="l"/>
                <a:tab pos="3248660" algn="l"/>
                <a:tab pos="4403725" algn="l"/>
                <a:tab pos="4754245" algn="l"/>
                <a:tab pos="5290820" algn="l"/>
                <a:tab pos="5642610" algn="l"/>
                <a:tab pos="6095365" algn="l"/>
                <a:tab pos="6731000" algn="l"/>
                <a:tab pos="7372984" algn="l"/>
                <a:tab pos="796417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	c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uits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	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nt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	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p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rt	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	the	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PU	ch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.	Th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	en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bles 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decoding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processing.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Emphasis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optimizing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pipeline.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 operation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combine LOAD/STORE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with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arithmetic.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than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memory-addressed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operand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Hardwired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rather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microprogrammed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60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Example: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Motorola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88000,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Intel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i860,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76324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Verdana"/>
                <a:cs typeface="Verdana"/>
              </a:rPr>
              <a:t>Acces</a:t>
            </a:r>
            <a:r>
              <a:rPr sz="3600" spc="40" dirty="0">
                <a:latin typeface="Verdana"/>
                <a:cs typeface="Verdana"/>
              </a:rPr>
              <a:t>s</a:t>
            </a:r>
            <a:r>
              <a:rPr sz="3600" spc="-60" dirty="0">
                <a:latin typeface="Verdana"/>
                <a:cs typeface="Verdana"/>
              </a:rPr>
              <a:t>in</a:t>
            </a:r>
            <a:r>
              <a:rPr sz="3600" spc="-70" dirty="0">
                <a:latin typeface="Verdana"/>
                <a:cs typeface="Verdana"/>
              </a:rPr>
              <a:t>g</a:t>
            </a:r>
            <a:r>
              <a:rPr sz="3600" spc="-250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I/</a:t>
            </a:r>
            <a:r>
              <a:rPr sz="3600" spc="-225" dirty="0">
                <a:latin typeface="Verdana"/>
                <a:cs typeface="Verdana"/>
              </a:rPr>
              <a:t>O</a:t>
            </a:r>
            <a:r>
              <a:rPr sz="3600" spc="-270" dirty="0">
                <a:latin typeface="Verdana"/>
                <a:cs typeface="Verdana"/>
              </a:rPr>
              <a:t> </a:t>
            </a:r>
            <a:r>
              <a:rPr sz="3600" spc="-110" dirty="0">
                <a:latin typeface="Verdana"/>
                <a:cs typeface="Verdana"/>
              </a:rPr>
              <a:t>D</a:t>
            </a:r>
            <a:r>
              <a:rPr sz="3600" spc="-10" dirty="0">
                <a:latin typeface="Verdana"/>
                <a:cs typeface="Verdana"/>
              </a:rPr>
              <a:t>evices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8336" y="2152316"/>
            <a:ext cx="8990965" cy="45364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devices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59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provided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participate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given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55600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accomplished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 bus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arrangement.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705"/>
              </a:spcBef>
              <a:tabLst>
                <a:tab pos="355600" algn="l"/>
                <a:tab pos="890269" algn="l"/>
                <a:tab pos="1442085" algn="l"/>
                <a:tab pos="1774189" algn="l"/>
                <a:tab pos="2273935" algn="l"/>
                <a:tab pos="2826385" algn="l"/>
                <a:tab pos="3192145" algn="l"/>
                <a:tab pos="4496435" algn="l"/>
                <a:tab pos="5029835" algn="l"/>
                <a:tab pos="6072505" algn="l"/>
                <a:tab pos="7933690" algn="l"/>
                <a:tab pos="8621395" algn="l"/>
              </a:tabLst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I/O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	is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	to	w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ich </a:t>
            </a:r>
            <a:r>
              <a:rPr sz="2400" spc="-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all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/O	devices	are </a:t>
            </a:r>
            <a:r>
              <a:rPr sz="2400" spc="-2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conne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ted	used	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590"/>
              </a:lnSpc>
              <a:spcBef>
                <a:spcPts val="1035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assigned 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code 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so 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can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particular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placing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address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recognizes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responds 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called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mapped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8729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latin typeface="Verdana"/>
                <a:cs typeface="Verdana"/>
              </a:rPr>
              <a:t>Advanta</a:t>
            </a:r>
            <a:r>
              <a:rPr sz="3600" spc="105" dirty="0">
                <a:latin typeface="Verdana"/>
                <a:cs typeface="Verdana"/>
              </a:rPr>
              <a:t>g</a:t>
            </a:r>
            <a:r>
              <a:rPr sz="3600" spc="-145" dirty="0">
                <a:latin typeface="Verdana"/>
                <a:cs typeface="Verdana"/>
              </a:rPr>
              <a:t>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496" y="1845129"/>
            <a:ext cx="9160510" cy="3949158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Presence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makes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low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cycles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per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Reduced instructions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lead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general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purpose registers.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More operands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stored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 registers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Less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generated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making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execution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faster.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format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simplify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 unit.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Suitable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implementation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easier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balance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pipeline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stages.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54934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Verdana"/>
                <a:cs typeface="Verdana"/>
              </a:rPr>
              <a:t>Disadvantages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0188" y="2269671"/>
            <a:ext cx="8517926" cy="234038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Simple</a:t>
            </a:r>
            <a:r>
              <a:rPr sz="22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instructions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make</a:t>
            </a:r>
            <a:r>
              <a:rPr sz="22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larger.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instruction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bytes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fetched.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35496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2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space required</a:t>
            </a:r>
            <a:r>
              <a:rPr sz="22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6900"/>
              </a:lnSpc>
              <a:spcBef>
                <a:spcPts val="1005"/>
              </a:spcBef>
              <a:tabLst>
                <a:tab pos="354965" algn="l"/>
                <a:tab pos="762635" algn="l"/>
                <a:tab pos="1059815" algn="l"/>
                <a:tab pos="1993900" algn="l"/>
                <a:tab pos="3650615" algn="l"/>
                <a:tab pos="4470400" algn="l"/>
                <a:tab pos="5699125" algn="l"/>
              </a:tabLst>
            </a:pPr>
            <a:r>
              <a:rPr sz="1750" spc="-160" dirty="0">
                <a:solidFill>
                  <a:srgbClr val="B83C68"/>
                </a:solidFill>
                <a:latin typeface="Lucida Sans Unicode"/>
                <a:cs typeface="Lucida Sans Unicode"/>
              </a:rPr>
              <a:t>▶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	a	pa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ing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en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t,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sz="2200" spc="-4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ger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pro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g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occu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y  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more</a:t>
            </a:r>
            <a:r>
              <a:rPr sz="22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pages,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increasing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number</a:t>
            </a:r>
            <a:r>
              <a:rPr sz="22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Times New Roman"/>
                <a:cs typeface="Times New Roman"/>
              </a:rPr>
              <a:t>faults.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467" y="418665"/>
            <a:ext cx="7909559" cy="5277612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ELEC 6200, Fall 07, Oct 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McPherson: Vector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743A3-B665-4A1A-BEC6-D83C32F7F6D0}" type="slidenum">
              <a:rPr lang="en-US"/>
              <a:pPr/>
              <a:t>83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Vector Processor?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Also called an Array Processor.</a:t>
            </a:r>
          </a:p>
          <a:p>
            <a:r>
              <a:rPr lang="en-US" sz="2400" dirty="0"/>
              <a:t>Runs multiple mathematical operations on multiple data elements simultaneously.</a:t>
            </a:r>
          </a:p>
          <a:p>
            <a:r>
              <a:rPr lang="en-US" sz="2400" dirty="0"/>
              <a:t>Common in supercomputers of the 1970’s 80’s and 90’s.</a:t>
            </a:r>
          </a:p>
          <a:p>
            <a:r>
              <a:rPr lang="en-US" sz="2400" dirty="0"/>
              <a:t>Today most CPU designs contains at least some vector processing instructions, typically referred to as SIMD.</a:t>
            </a:r>
          </a:p>
          <a:p>
            <a:r>
              <a:rPr lang="en-US" sz="2400" dirty="0"/>
              <a:t>Typically operate on a few vectors elements per clock cycle in a pipeline v. SIMD which will operate on all at once.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ELEC 6200, Fall 07, Oct 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McPherson: Vector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A1BF-DB77-42E7-A526-AEB1052B3361}" type="slidenum">
              <a:rPr lang="en-US"/>
              <a:pPr/>
              <a:t>84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1962 University of Illinois </a:t>
            </a:r>
            <a:r>
              <a:rPr lang="en-US" sz="2400" dirty="0" err="1"/>
              <a:t>Illiac</a:t>
            </a:r>
            <a:r>
              <a:rPr lang="en-US" sz="2400" dirty="0"/>
              <a:t> IV - completed 1972 with 64 ALUs 100-150 </a:t>
            </a:r>
            <a:r>
              <a:rPr lang="en-US" sz="2400" dirty="0" err="1"/>
              <a:t>MFlops</a:t>
            </a:r>
            <a:r>
              <a:rPr lang="en-US" sz="2400" dirty="0"/>
              <a:t> (massively parallel computer)</a:t>
            </a:r>
          </a:p>
          <a:p>
            <a:r>
              <a:rPr lang="en-US" sz="2400" dirty="0"/>
              <a:t>(1973) TI’s Advance Scientific Computer (ASC) 20-80 </a:t>
            </a:r>
            <a:r>
              <a:rPr lang="en-US" sz="2400" dirty="0" err="1"/>
              <a:t>MFlops</a:t>
            </a:r>
            <a:endParaRPr lang="en-US" sz="2400" dirty="0"/>
          </a:p>
          <a:p>
            <a:r>
              <a:rPr lang="en-US" sz="2400" dirty="0"/>
              <a:t>(1975) Cray-1 first to have vector registers instead of keeping data in memory (8 registers with 64 64-bit words in each)</a:t>
            </a:r>
          </a:p>
          <a:p>
            <a:r>
              <a:rPr lang="en-US" sz="2400" dirty="0"/>
              <a:t>Cray-1 had separate pipelines for different instruction types allowing vector chaining. 80-240 </a:t>
            </a:r>
            <a:r>
              <a:rPr lang="en-US" sz="2400" dirty="0" err="1"/>
              <a:t>MFlops</a:t>
            </a:r>
            <a:endParaRPr lang="en-US" sz="2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ELEC 6200, Fall 07, Oct 29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McPherson: Vector Processors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C4C1D-862F-4BEF-BAC5-5EEC58CF26B0}" type="slidenum">
              <a:rPr lang="en-US"/>
              <a:pPr/>
              <a:t>85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691243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0" y="5638800"/>
            <a:ext cx="10160000" cy="457200"/>
          </a:xfrm>
        </p:spPr>
        <p:txBody>
          <a:bodyPr/>
          <a:lstStyle/>
          <a:p>
            <a:r>
              <a:rPr lang="en-US" sz="2400"/>
              <a:t>Typical Vector Processor (Cell Processor)</a:t>
            </a:r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1208314"/>
            <a:ext cx="9519557" cy="438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8331200" y="5562600"/>
            <a:ext cx="2904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ELEC 6200, Fall 07, Oct 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McPherson: Vector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0C7E-06C1-4AF5-915F-C362A13683A2}" type="slidenum">
              <a:rPr lang="en-US"/>
              <a:pPr/>
              <a:t>86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Each result is independent of previous results - allowing deep pipelines and high clock rates.</a:t>
            </a:r>
          </a:p>
          <a:p>
            <a:r>
              <a:rPr lang="en-US" sz="2000" dirty="0"/>
              <a:t>A single vector instruction performs a great deal of work - meaning less fetches and ewer branches (and in turn fewer </a:t>
            </a:r>
            <a:r>
              <a:rPr lang="en-US" sz="2000" dirty="0" err="1"/>
              <a:t>mispredictions</a:t>
            </a:r>
            <a:r>
              <a:rPr lang="en-US" sz="2000" dirty="0"/>
              <a:t>). </a:t>
            </a:r>
          </a:p>
          <a:p>
            <a:r>
              <a:rPr lang="en-US" sz="2000" dirty="0"/>
              <a:t>Vector instructions access memory a block at a time which allows memory latency to be amortized over many elements. </a:t>
            </a:r>
          </a:p>
          <a:p>
            <a:r>
              <a:rPr lang="en-US" sz="2000" dirty="0"/>
              <a:t>Vector instructions access memory with known patterns, which allows multiple memory banks to simultaneously supply operands.</a:t>
            </a:r>
          </a:p>
          <a:p>
            <a:r>
              <a:rPr lang="en-US" sz="2000" dirty="0" smtClean="0"/>
              <a:t>Less </a:t>
            </a:r>
            <a:r>
              <a:rPr lang="en-US" sz="2000" dirty="0"/>
              <a:t>memory access = faster processing time.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ELEC 6200, Fall 07, Oct 29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McPherson: Vector Processors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D905-B3F9-446B-A341-CA25589B5FFD}" type="slidenum">
              <a:rPr lang="en-US"/>
              <a:pPr/>
              <a:t>87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Not as fast with scalar instructions</a:t>
            </a:r>
          </a:p>
          <a:p>
            <a:r>
              <a:rPr lang="en-US" sz="2400"/>
              <a:t>Complexity of the multi-ported VRF</a:t>
            </a:r>
          </a:p>
          <a:p>
            <a:r>
              <a:rPr lang="en-US" sz="2400"/>
              <a:t>Difficulties implementing precise exceptions</a:t>
            </a:r>
          </a:p>
          <a:p>
            <a:r>
              <a:rPr lang="en-US" sz="2400"/>
              <a:t>High price of on-chip vector memory systems</a:t>
            </a:r>
          </a:p>
          <a:p>
            <a:r>
              <a:rPr lang="en-US" sz="2400"/>
              <a:t>Increased code complexity</a:t>
            </a: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12284" y="333376"/>
            <a:ext cx="4222749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/>
            <a:r>
              <a:rPr lang="en-US" sz="2000" b="1" dirty="0"/>
              <a:t>ARRAY PROCESSOR</a:t>
            </a:r>
            <a:endParaRPr lang="ar-IQ" sz="2000" b="1" dirty="0"/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434" y="1343026"/>
            <a:ext cx="11425767" cy="48942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488018" y="800101"/>
            <a:ext cx="8928100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/>
            <a:r>
              <a:rPr lang="en-US" sz="2000" b="1" dirty="0"/>
              <a:t>attached array processor with host computer</a:t>
            </a:r>
            <a:endParaRPr lang="ar-IQ" sz="2000" b="1" dirty="0"/>
          </a:p>
        </p:txBody>
      </p:sp>
      <p:pic>
        <p:nvPicPr>
          <p:cNvPr id="59395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2785" y="1989139"/>
            <a:ext cx="10079567" cy="24479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5271" y="1763486"/>
            <a:ext cx="10221686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16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alternative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arrangement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2400" spc="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identifying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5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devices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 by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assigning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them by an unique address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within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memory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space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400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become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possible</a:t>
            </a:r>
            <a:r>
              <a:rPr sz="2400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I/O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same</a:t>
            </a:r>
            <a:r>
              <a:rPr sz="2400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way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memory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location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accessing.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spc="-170" dirty="0">
                <a:solidFill>
                  <a:srgbClr val="B83C68"/>
                </a:solidFill>
                <a:latin typeface="Lucida Sans Unicode"/>
                <a:cs typeface="Lucida Sans Unicode"/>
              </a:rPr>
              <a:t>▶</a:t>
            </a:r>
            <a:r>
              <a:rPr sz="1900" spc="-25" dirty="0">
                <a:solidFill>
                  <a:srgbClr val="B83C6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known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Memory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mapped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I/O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18860" y="535443"/>
            <a:ext cx="7296149" cy="3968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/>
            <a:r>
              <a:rPr lang="en-US" sz="2000" b="1"/>
              <a:t>SIMD array processor Organization</a:t>
            </a:r>
            <a:endParaRPr lang="ar-IQ" sz="2000" b="1"/>
          </a:p>
        </p:txBody>
      </p:sp>
      <p:pic>
        <p:nvPicPr>
          <p:cNvPr id="6041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301" y="1471614"/>
            <a:ext cx="10469033" cy="45497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917DAAD8-DF21-1945-15C7-0A491AE5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n w="0"/>
                <a:latin typeface="Metropolis" panose="00000500000000000000" pitchFamily="50" charset="0"/>
                <a:cs typeface="Segoe UI" panose="020B0502040204020203" pitchFamily="34" charset="0"/>
              </a:rPr>
              <a:t>Did You Know?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447326F-F05A-D8C3-7443-9B1974F3B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625" y="1482901"/>
            <a:ext cx="10042708" cy="3892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3FC3F01-D916-EE83-00BE-E6F50E74FB2F}"/>
              </a:ext>
            </a:extLst>
          </p:cNvPr>
          <p:cNvSpPr txBox="1"/>
          <p:nvPr/>
        </p:nvSpPr>
        <p:spPr>
          <a:xfrm>
            <a:off x="1383148" y="4544055"/>
            <a:ext cx="290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Metropolis" panose="00000500000000000000"/>
              </a:rPr>
              <a:t>Registers are fast Computer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FFC61FE-3FF3-A9D7-C758-40533AC2D703}"/>
              </a:ext>
            </a:extLst>
          </p:cNvPr>
          <p:cNvSpPr txBox="1"/>
          <p:nvPr/>
        </p:nvSpPr>
        <p:spPr>
          <a:xfrm>
            <a:off x="4737099" y="4143944"/>
            <a:ext cx="271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encoder  converts a set of binary inputs into a unique binary code.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62000" y="385218"/>
            <a:ext cx="43253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bg1"/>
                </a:solidFill>
                <a:latin typeface="Metropolis" panose="00000500000000000000" pitchFamily="50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38200" y="1596642"/>
            <a:ext cx="10476464" cy="3767812"/>
          </a:xfrm>
          <a:prstGeom prst="roundRect">
            <a:avLst>
              <a:gd name="adj" fmla="val 1729"/>
            </a:avLst>
          </a:prstGeom>
          <a:noFill/>
          <a:ln>
            <a:solidFill>
              <a:srgbClr val="FDBA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015550" y="2203275"/>
            <a:ext cx="76585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dirty="0">
                <a:latin typeface="Metropolis" panose="00000500000000000000" pitchFamily="50" charset="0"/>
                <a:cs typeface="Segoe UI" panose="020B0502040204020203" pitchFamily="34" charset="0"/>
              </a:rPr>
              <a:t>Outcomes:</a:t>
            </a:r>
            <a:endParaRPr lang="en-IN" b="1" dirty="0">
              <a:latin typeface="Metropolis" panose="00000500000000000000" pitchFamily="50" charset="0"/>
              <a:cs typeface="Segoe UI" panose="020B0502040204020203" pitchFamily="34" charset="0"/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theory functionality and basic architecture of CPU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Discuss the Design Issues on the basis of speed, Technology, cost and performance.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dirty="0">
                <a:latin typeface="Metropolis" panose="00000500000000000000" pitchFamily="50" charset="0"/>
                <a:cs typeface="Segoe UI" panose="020B0502040204020203" pitchFamily="34" charset="0"/>
              </a:rPr>
              <a:t>Illustrate the different Logic Gates and Minimization of Logic gates.	</a:t>
            </a:r>
          </a:p>
        </p:txBody>
      </p:sp>
      <p:pic>
        <p:nvPicPr>
          <p:cNvPr id="17" name="Graphic 16" descr="Documen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4991" y="2726652"/>
            <a:ext cx="1404696" cy="140469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="" xmlns:a16="http://schemas.microsoft.com/office/drawing/2014/main" id="{993C3D8B-0B19-8C09-73D5-A11840D7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Metropolis"/>
              </a:rPr>
              <a:t>Thank you</a:t>
            </a:r>
            <a:endParaRPr lang="en-GB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updated_OOP_JAVA_module_3_ID-reviewed"/>
  <p:tag name="ISPRING_FIRST_PUBLISH" val="1"/>
  <p:tag name="ISPRING-SUITE_ISPRING_PLAYERS_CUSTOMIZATION_2" val="{&quot;universal&quot;:{&quot;skinSettings&quot;:{&quot;borderRadius&quot;:20,&quot;colors&quot;:{&quot;asideBackground&quot;:{&quot;color&quot;:&quot;#353535&quot;,&quot;opacity&quot;:1,&quot;type&quot;:&quot;SOLID&quot;},&quot;asideElementBackgroundActive&quot;:{&quot;color&quot;:&quot;#9F834B&quot;,&quot;opacity&quot;:1,&quot;type&quot;:&quot;SOLID&quot;},&quot;asideElementBackgroundHover&quot;:{&quot;color&quot;:&quot;#F4C567&quot;,&quot;opacity&quot;:1,&quot;type&quot;:&quot;SOLID&quot;},&quot;asideElementText&quot;:{&quot;color&quot;:&quot;#D8D8D8&quot;,&quot;opacity&quot;:1,&quot;type&quot;:&quot;SOLID&quot;},&quot;asideElementTextActive&quot;:{&quot;color&quot;:&quot;#F4F4F4&quot;,&quot;opacity&quot;:1,&quot;type&quot;:&quot;SOLID&quot;},&quot;asideElementTextHover&quot;:{&quot;color&quot;:&quot;#D8D8D8&quot;,&quot;opacity&quot;:1,&quot;type&quot;:&quot;SOLID&quot;},&quot;asideLogoBackground&quot;:{&quot;color&quot;:&quot;#353535&quot;,&quot;opacity&quot;:1,&quot;type&quot;:&quot;SOLID&quot;},&quot;pageBackground&quot;:{&quot;color&quot;:&quot;#DCDEE0&quot;,&quot;opacity&quot;:1,&quot;type&quot;:&quot;SOLID&quot;},&quot;playerBackground&quot;:{&quot;color&quot;:&quot;#FFFFFF&quot;,&quot;opacity&quot;:1,&quot;type&quot;:&quot;SOLID&quot;},&quot;playerText&quot;:{&quot;color&quot;:&quot;#000000&quot;,&quot;opacity&quot;:1,&quot;type&quot;:&quot;SOLID&quot;},&quot;primaryButtonBackground&quot;:{&quot;color&quot;:&quot;#F4C567&quot;,&quot;opacity&quot;:1,&quot;type&quot;:&quot;SOLID&quot;},&quot;primaryButtonBackgroundHover&quot;:{&quot;color&quot;:&quot;#000000&quot;,&quot;opacity&quot;:1,&quot;type&quot;:&quot;SOLID&quot;},&quot;primaryButtonBorder&quot;:{&quot;color&quot;:&quot;#FFFFFF&quot;,&quot;opacity&quot;:1,&quot;type&quot;:&quot;SOLID&quot;},&quot;primaryButtonBorderHover&quot;:{&quot;color&quot;:&quot;#FFFFFF&quot;,&quot;opacity&quot;:1,&quot;type&quot;:&quot;SOLID&quot;},&quot;primaryButtonText&quot;:{&quot;color&quot;:&quot;#000000&quot;,&quot;opacity&quot;:1,&quot;type&quot;:&quot;SOLID&quot;},&quot;primaryButtonTextHover&quot;:{&quot;color&quot;:&quot;#F4C567&quot;,&quot;opacity&quot;:1,&quot;type&quot;:&quot;SOLID&quot;},&quot;secondaryButtonBackground&quot;:{&quot;color&quot;:&quot;#F4C567&quot;,&quot;opacity&quot;:1,&quot;type&quot;:&quot;SOLID&quot;},&quot;secondaryButtonBackgroundHover&quot;:{&quot;color&quot;:&quot;#000000&quot;,&quot;opacity&quot;:1,&quot;type&quot;:&quot;SOLID&quot;},&quot;secondaryButtonBorder&quot;:{&quot;color&quot;:&quot;#FFFFFF&quot;,&quot;opacity&quot;:1,&quot;type&quot;:&quot;SOLID&quot;},&quot;secondaryButtonBorderHover&quot;:{&quot;color&quot;:&quot;#000000&quot;,&quot;opacity&quot;:1,&quot;type&quot;:&quot;SOLID&quot;},&quot;secondaryButtonText&quot;:{&quot;color&quot;:&quot;#000000&quot;,&quot;opacity&quot;:1,&quot;type&quot;:&quot;SOLID&quot;},&quot;secondaryButtonTextHover&quot;:{&quot;color&quot;:&quot;#F4C567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true,&quot;showNextButton&quot;:true,&quot;showOutline&quot;:false,&quot;showPlayPause&quot;:true,&quot;showPlaybackRateButton&quot;:true,&quot;showPrevButton&quot;:true,&quot;showRewind&quot;:true,&quot;showSlideNumbers&quot;:true,&quot;showSlideOnlyButton&quot;:true,&quot;showVolumeControl&quot;:tru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false,&quot;courseTitleVisible&quot;:true,&quot;showLogo&quot;:false,&quot;visible&quot;:true}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144,&quot;width&quot;:16},&quot;playerModule&quot;:&quot;UniversalHtml&quot;,&quot;presentationContent&quot;:{&quot;metadata&quot;:{&quot;references&quot;:true,&quot;texts&quot;:[&quot;DT_COURSE_TITLE&quot;,&quot;DT_REFERENCE_URL&quot;,&quot;DT_REFERENCE_TITLE&quot;,&quot;DT_PRESENTER_BIO&quot;,&quot;DT_PRESENTER_EMAIL&quot;,&quot;DT_PRESENTER_WEBSITE&quot;,&quot;DT_PRESENTER_PHONE&quot;,&quot;DT_PRESENTER_TITLE&quot;,&quot;DT_PRESENTER_NAME&quot;,&quot;DT_SLIDE_NOTES_HTML&quot;,&quot;DT_SLIDE_NOTES_TEXT&quot;,&quot;DT_SLIDE_TITLE&quot;,&quot;DT_SLIDE_NOTES_TEXT&quot;,&quot;DT_SLIDE_TEXT&quot;,&quot;DT_HYPERLINK_TOOLTIP&quot;]},&quot;resources&quot;:{&quot;attachments&quot;:true,&quot;fonts&quot;:[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presenterPhotos&quot;:{&quot;enlargeToFit&quot;:false,&quot;height&quot;:105,&quot;jpegQuality&quot;:100,&quot;keepAspectRatio&quot;:true,&quot;width&quot;:94},&quot;slideThumbnails&quot;:{&quot;enlargeToFit&quot;:false,&quot;height&quot;:59,&quot;jpegQuality&quot;:100,&quot;keepAspectRatio&quot;:true,&quot;width&quot;:78}}}},&quot;ceipData&quot;:{&quot;enableMiniSkinCustomization&quot;:true,&quot;playerLayout&quot;:&quot;builtin.fullPlayer&quot;,&quot;playerLayoutFooter&quot;:&quot;playAndPause,acceleration,notes,replay,fullscreen,volumeControl,slideNumber,goToPrev,goToNext&quot;,&quot;playerLayoutHeader&quot;:&quot;resources,markerTools,presenterInfo,outline,title&quot;,&quot;playerLayoutHeaderButtonsPosition&quot;:&quot;right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20,&quot;playerThemeColorScheme&quot;:&quot;custom&quot;,&quot;playerThemeFont&quot;:&quot;Arial&quot;}}}"/>
  <p:tag name="ISPRING-SUITE_ISPRING_CURRENT_PLAYER_ID" val="universal"/>
  <p:tag name="ISPRING_PRESENTATION_COURSE_TITLE" val="updated_OOP_JAVA_module_3_ID-reviewed"/>
  <p:tag name="ISPRING_LMS_API_VERSION" val="SCORM 2004 (4th edition)"/>
  <p:tag name="ISPRING_ULTRA_SCORM_COURSE_ID" val="EC8DB6B2-6AEF-4492-8F89-D621FAD2E256"/>
  <p:tag name="ISPRING_CMI5_LAUNCH_METHOD" val="any window"/>
  <p:tag name="ISPRINGCLOUDFOLDERID" val="1"/>
  <p:tag name="ISPRINGONLINEFOLDERID" val="1"/>
  <p:tag name="ISPRING_OUTPUT_FOLDER" val="[[&quot;\u001F\uFFFD\uFFFD\uFFFD{DC750210-F06D-47A7-AF73-282E12EA7E23}&quot;,&quot;C:\\Users\\Miles\\OneDrive - FUTURENSE TECHNOLOGIES PRIVATE LIMITED\\Documents\\April 3 - 7\\PPTs\\OOP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0&quot;}}"/>
  <p:tag name="ISPRING_SCORM_RATE_SLIDES" val="0"/>
  <p:tag name="ISPRING_SCORM_PASSING_SCORE" val="0.000000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972E5-C509-4B73-BE6F-12807FC490A7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2DBCC4B-8E1E-4A18-A44D-F8FDFCDADF0A}:2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413047-4B42-423E-989C-A99278B60D54}:46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413047-4B42-423E-989C-A99278B60D54}:46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95A03C6-688C-4D0E-9D4F-85DF48298F21}:45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0F44B66-AAE4-4191-A702-D66C71859C00}:46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B24B4FE-6FD4-4358-B82B-E615A28F4D79}:4596"/>
</p:tagLst>
</file>

<file path=ppt/theme/theme1.xml><?xml version="1.0" encoding="utf-8"?>
<a:theme xmlns:a="http://schemas.openxmlformats.org/drawingml/2006/main" name="Office Theme">
  <a:themeElements>
    <a:clrScheme name="Godfather of Talent | Futurense">
      <a:dk1>
        <a:srgbClr val="000000"/>
      </a:dk1>
      <a:lt1>
        <a:srgbClr val="FFFFFF"/>
      </a:lt1>
      <a:dk2>
        <a:srgbClr val="1F1B24"/>
      </a:dk2>
      <a:lt2>
        <a:srgbClr val="E7E6E6"/>
      </a:lt2>
      <a:accent1>
        <a:srgbClr val="F5A725"/>
      </a:accent1>
      <a:accent2>
        <a:srgbClr val="ED7A00"/>
      </a:accent2>
      <a:accent3>
        <a:srgbClr val="A5A5A5"/>
      </a:accent3>
      <a:accent4>
        <a:srgbClr val="6A5DFE"/>
      </a:accent4>
      <a:accent5>
        <a:srgbClr val="E223D5"/>
      </a:accent5>
      <a:accent6>
        <a:srgbClr val="70AD47"/>
      </a:accent6>
      <a:hlink>
        <a:srgbClr val="0563C1"/>
      </a:hlink>
      <a:folHlink>
        <a:srgbClr val="981D1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BC1B890511254D865826FEFDF7970E" ma:contentTypeVersion="7" ma:contentTypeDescription="Create a new document." ma:contentTypeScope="" ma:versionID="34059d4175d8b1a21b3899fc228eeed5">
  <xsd:schema xmlns:xsd="http://www.w3.org/2001/XMLSchema" xmlns:xs="http://www.w3.org/2001/XMLSchema" xmlns:p="http://schemas.microsoft.com/office/2006/metadata/properties" xmlns:ns2="9eda679c-5b4d-46fc-8b6f-417acde0ac58" targetNamespace="http://schemas.microsoft.com/office/2006/metadata/properties" ma:root="true" ma:fieldsID="93e62b884903fe6e3df20a06205271b1" ns2:_="">
    <xsd:import namespace="9eda679c-5b4d-46fc-8b6f-417acde0a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a679c-5b4d-46fc-8b6f-417acde0ac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967dff1-80c2-47c4-a5c3-31ef26c7279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da679c-5b4d-46fc-8b6f-417acde0ac5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CFCEE1-4C4A-4D87-B8F8-C4BE02F2C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da679c-5b4d-46fc-8b6f-417acde0a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076D13-3D3C-431F-B67A-2315786B581B}">
  <ds:schemaRefs>
    <ds:schemaRef ds:uri="http://schemas.microsoft.com/office/2006/metadata/properties"/>
    <ds:schemaRef ds:uri="http://schemas.microsoft.com/office/infopath/2007/PartnerControls"/>
    <ds:schemaRef ds:uri="9eda679c-5b4d-46fc-8b6f-417acde0ac58"/>
  </ds:schemaRefs>
</ds:datastoreItem>
</file>

<file path=customXml/itemProps3.xml><?xml version="1.0" encoding="utf-8"?>
<ds:datastoreItem xmlns:ds="http://schemas.openxmlformats.org/officeDocument/2006/customXml" ds:itemID="{8C36FA10-50DF-45F9-877B-AFA29459D7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4017</Words>
  <Application>Microsoft Office PowerPoint</Application>
  <PresentationFormat>Custom</PresentationFormat>
  <Paragraphs>838</Paragraphs>
  <Slides>93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Office Theme</vt:lpstr>
      <vt:lpstr>Slide 1</vt:lpstr>
      <vt:lpstr>Module 4: Input/output Organization  </vt:lpstr>
      <vt:lpstr> Computer Architecture</vt:lpstr>
      <vt:lpstr> Computer Architecture</vt:lpstr>
      <vt:lpstr>Slide 5</vt:lpstr>
      <vt:lpstr>Overview</vt:lpstr>
      <vt:lpstr>Peripheral Devices</vt:lpstr>
      <vt:lpstr>Accessing I/O Devices</vt:lpstr>
      <vt:lpstr>Slide 9</vt:lpstr>
      <vt:lpstr>Slide 10</vt:lpstr>
      <vt:lpstr>I/O Interface</vt:lpstr>
      <vt:lpstr>The major differences are as follows:</vt:lpstr>
      <vt:lpstr>Interface Module</vt:lpstr>
      <vt:lpstr>Types of Data Transfer</vt:lpstr>
      <vt:lpstr>Slide 15</vt:lpstr>
      <vt:lpstr>Synchronous Data Transfer</vt:lpstr>
      <vt:lpstr>Asynchronous Parallel Data Transfer</vt:lpstr>
      <vt:lpstr>Source Initiated Strobe controlled</vt:lpstr>
      <vt:lpstr>Destination Initiated Strobe controlled</vt:lpstr>
      <vt:lpstr>Slide 20</vt:lpstr>
      <vt:lpstr>Slide 21</vt:lpstr>
      <vt:lpstr>Handshaking</vt:lpstr>
      <vt:lpstr>Source Initiated Handshaking</vt:lpstr>
      <vt:lpstr>Destination Initiated Handshaking</vt:lpstr>
      <vt:lpstr>Slide 25</vt:lpstr>
      <vt:lpstr>Asynchronous Serial Data Transfer</vt:lpstr>
      <vt:lpstr>Slide 27</vt:lpstr>
      <vt:lpstr>Slide 28</vt:lpstr>
      <vt:lpstr>Communication Interface</vt:lpstr>
      <vt:lpstr>Interrupt</vt:lpstr>
      <vt:lpstr>Slide 31</vt:lpstr>
      <vt:lpstr>Types of Interrupt</vt:lpstr>
      <vt:lpstr>Slide 33</vt:lpstr>
      <vt:lpstr>Slide 34</vt:lpstr>
      <vt:lpstr>Slide 35</vt:lpstr>
      <vt:lpstr>Modes of Data Transfer</vt:lpstr>
      <vt:lpstr>Programmed I/O</vt:lpstr>
      <vt:lpstr>Interrupt Initiated I/O</vt:lpstr>
      <vt:lpstr>Priority Interrupt</vt:lpstr>
      <vt:lpstr>Software Priority Method</vt:lpstr>
      <vt:lpstr>Hardware Priority Method</vt:lpstr>
      <vt:lpstr>Daisy-Chaining Priority interrupt Method</vt:lpstr>
      <vt:lpstr>Direct Memory Access (DMA)</vt:lpstr>
      <vt:lpstr>DMA Controller</vt:lpstr>
      <vt:lpstr>DMA block diagram</vt:lpstr>
      <vt:lpstr>DMA Data Transfer</vt:lpstr>
      <vt:lpstr>2. Cycle Stealing Mode:</vt:lpstr>
      <vt:lpstr>3. Transparent Mode</vt:lpstr>
      <vt:lpstr>I/O Channel and Processor (IOP)</vt:lpstr>
      <vt:lpstr>Slide 50</vt:lpstr>
      <vt:lpstr>Slide 51</vt:lpstr>
      <vt:lpstr>Introduction</vt:lpstr>
      <vt:lpstr>An Overview of Parallel Processing</vt:lpstr>
      <vt:lpstr>Flynn’s Classification</vt:lpstr>
      <vt:lpstr>Slide 55</vt:lpstr>
      <vt:lpstr>SISD</vt:lpstr>
      <vt:lpstr>SIMD</vt:lpstr>
      <vt:lpstr>MISD</vt:lpstr>
      <vt:lpstr>MIMD</vt:lpstr>
      <vt:lpstr>Slide 60</vt:lpstr>
      <vt:lpstr>Interconnection Topology</vt:lpstr>
      <vt:lpstr>Slide 62</vt:lpstr>
      <vt:lpstr>Pipeline</vt:lpstr>
      <vt:lpstr>Slide 64</vt:lpstr>
      <vt:lpstr>Slide 65</vt:lpstr>
      <vt:lpstr>General Structure of Pipeline</vt:lpstr>
      <vt:lpstr>Space-Time Diagram</vt:lpstr>
      <vt:lpstr>Non-pipeline vs. Pipeline</vt:lpstr>
      <vt:lpstr>Slide 69</vt:lpstr>
      <vt:lpstr>▶ Generally there are two areas of computer design where the pipeline mostly applicable.</vt:lpstr>
      <vt:lpstr>Example of Arithmetic Pipeline</vt:lpstr>
      <vt:lpstr>Comments about Pipeline</vt:lpstr>
      <vt:lpstr>CPU Architecture</vt:lpstr>
      <vt:lpstr>CISC</vt:lpstr>
      <vt:lpstr>Slide 75</vt:lpstr>
      <vt:lpstr>Advantages</vt:lpstr>
      <vt:lpstr>Disadvantages</vt:lpstr>
      <vt:lpstr>RISC</vt:lpstr>
      <vt:lpstr>Slide 79</vt:lpstr>
      <vt:lpstr>Advantages</vt:lpstr>
      <vt:lpstr>Disadvantages</vt:lpstr>
      <vt:lpstr>Slide 82</vt:lpstr>
      <vt:lpstr>What is a Vector Processor?</vt:lpstr>
      <vt:lpstr>History</vt:lpstr>
      <vt:lpstr>How It Works</vt:lpstr>
      <vt:lpstr>Advantages</vt:lpstr>
      <vt:lpstr>Disadvantages</vt:lpstr>
      <vt:lpstr>Slide 88</vt:lpstr>
      <vt:lpstr>Slide 89</vt:lpstr>
      <vt:lpstr>Slide 90</vt:lpstr>
      <vt:lpstr>Did You Know?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updated_OOP_JAVA_module_3_ID-reviewed</dc:title>
  <dc:creator>atharva kantak</dc:creator>
  <cp:lastModifiedBy>vijayanand</cp:lastModifiedBy>
  <cp:revision>195</cp:revision>
  <dcterms:created xsi:type="dcterms:W3CDTF">2022-06-18T13:20:00Z</dcterms:created>
  <dcterms:modified xsi:type="dcterms:W3CDTF">2023-05-23T08:05:13Z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B8CDD5A95ED7477595AD0C651D276AA5</vt:lpwstr>
  </property>
  <property fmtid="{D5CDD505-2E9C-101B-9397-08002B2CF9AE}" pid="3" name="KSOProductBuildVer">
    <vt:lpwstr>1033-11.2.0.11498</vt:lpwstr>
  </property>
  <property fmtid="{D5CDD505-2E9C-101B-9397-08002B2CF9AE}" pid="4" name="ContentTypeId">
    <vt:lpwstr>0x01010032BC1B890511254D865826FEFDF7970E</vt:lpwstr>
  </property>
</Properties>
</file>