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84"/>
  </p:notesMasterIdLst>
  <p:sldIdLst>
    <p:sldId id="256" r:id="rId5"/>
    <p:sldId id="258" r:id="rId6"/>
    <p:sldId id="4580" r:id="rId7"/>
    <p:sldId id="4775" r:id="rId8"/>
    <p:sldId id="4581" r:id="rId9"/>
    <p:sldId id="4582" r:id="rId10"/>
    <p:sldId id="4584" r:id="rId11"/>
    <p:sldId id="4663" r:id="rId12"/>
    <p:sldId id="4662" r:id="rId13"/>
    <p:sldId id="4608" r:id="rId14"/>
    <p:sldId id="4776" r:id="rId15"/>
    <p:sldId id="4777" r:id="rId16"/>
    <p:sldId id="4778" r:id="rId17"/>
    <p:sldId id="4784" r:id="rId18"/>
    <p:sldId id="4779" r:id="rId19"/>
    <p:sldId id="4783" r:id="rId20"/>
    <p:sldId id="4782" r:id="rId21"/>
    <p:sldId id="4781" r:id="rId22"/>
    <p:sldId id="4780" r:id="rId23"/>
    <p:sldId id="4785" r:id="rId24"/>
    <p:sldId id="4787" r:id="rId25"/>
    <p:sldId id="4791" r:id="rId26"/>
    <p:sldId id="4790" r:id="rId27"/>
    <p:sldId id="4789" r:id="rId28"/>
    <p:sldId id="4788" r:id="rId29"/>
    <p:sldId id="4786" r:id="rId30"/>
    <p:sldId id="4795" r:id="rId31"/>
    <p:sldId id="4794" r:id="rId32"/>
    <p:sldId id="4793" r:id="rId33"/>
    <p:sldId id="4792" r:id="rId34"/>
    <p:sldId id="4796" r:id="rId35"/>
    <p:sldId id="4799" r:id="rId36"/>
    <p:sldId id="4798" r:id="rId37"/>
    <p:sldId id="4797" r:id="rId38"/>
    <p:sldId id="4800" r:id="rId39"/>
    <p:sldId id="4806" r:id="rId40"/>
    <p:sldId id="4805" r:id="rId41"/>
    <p:sldId id="4804" r:id="rId42"/>
    <p:sldId id="4803" r:id="rId43"/>
    <p:sldId id="4801" r:id="rId44"/>
    <p:sldId id="4802" r:id="rId45"/>
    <p:sldId id="4810" r:id="rId46"/>
    <p:sldId id="4809" r:id="rId47"/>
    <p:sldId id="4808" r:id="rId48"/>
    <p:sldId id="4807" r:id="rId49"/>
    <p:sldId id="4811" r:id="rId50"/>
    <p:sldId id="4815" r:id="rId51"/>
    <p:sldId id="4813" r:id="rId52"/>
    <p:sldId id="4814" r:id="rId53"/>
    <p:sldId id="4818" r:id="rId54"/>
    <p:sldId id="4817" r:id="rId55"/>
    <p:sldId id="4816" r:id="rId56"/>
    <p:sldId id="4826" r:id="rId57"/>
    <p:sldId id="4825" r:id="rId58"/>
    <p:sldId id="4824" r:id="rId59"/>
    <p:sldId id="4823" r:id="rId60"/>
    <p:sldId id="4822" r:id="rId61"/>
    <p:sldId id="4821" r:id="rId62"/>
    <p:sldId id="4820" r:id="rId63"/>
    <p:sldId id="4827" r:id="rId64"/>
    <p:sldId id="4828" r:id="rId65"/>
    <p:sldId id="4829" r:id="rId66"/>
    <p:sldId id="4830" r:id="rId67"/>
    <p:sldId id="4831" r:id="rId68"/>
    <p:sldId id="4832" r:id="rId69"/>
    <p:sldId id="4833" r:id="rId70"/>
    <p:sldId id="4834" r:id="rId71"/>
    <p:sldId id="4835" r:id="rId72"/>
    <p:sldId id="4836" r:id="rId73"/>
    <p:sldId id="4837" r:id="rId74"/>
    <p:sldId id="4840" r:id="rId75"/>
    <p:sldId id="4839" r:id="rId76"/>
    <p:sldId id="4838" r:id="rId77"/>
    <p:sldId id="4819" r:id="rId78"/>
    <p:sldId id="4592" r:id="rId79"/>
    <p:sldId id="4619" r:id="rId80"/>
    <p:sldId id="4594" r:id="rId81"/>
    <p:sldId id="4595" r:id="rId82"/>
    <p:sldId id="4596" r:id="rId83"/>
  </p:sldIdLst>
  <p:sldSz cx="12192000" cy="6858000"/>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2">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G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85379" autoAdjust="0"/>
  </p:normalViewPr>
  <p:slideViewPr>
    <p:cSldViewPr snapToGrid="0" showGuides="1">
      <p:cViewPr varScale="1">
        <p:scale>
          <a:sx n="70" d="100"/>
          <a:sy n="70" d="100"/>
        </p:scale>
        <p:origin x="1138" y="58"/>
      </p:cViewPr>
      <p:guideLst>
        <p:guide orient="horz" pos="2262"/>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josephine" userId="65aa61ab1d169252" providerId="LiveId" clId="{6C61764D-7495-4642-A87F-06FEC6678FA9}"/>
    <pc:docChg chg="custSel delSld modSld">
      <pc:chgData name="anitha josephine" userId="65aa61ab1d169252" providerId="LiveId" clId="{6C61764D-7495-4642-A87F-06FEC6678FA9}" dt="2023-05-02T06:28:07.660" v="207" actId="2711"/>
      <pc:docMkLst>
        <pc:docMk/>
      </pc:docMkLst>
      <pc:sldChg chg="modSp mod">
        <pc:chgData name="anitha josephine" userId="65aa61ab1d169252" providerId="LiveId" clId="{6C61764D-7495-4642-A87F-06FEC6678FA9}" dt="2023-05-02T06:08:54.383" v="205" actId="313"/>
        <pc:sldMkLst>
          <pc:docMk/>
          <pc:sldMk cId="0" sldId="4663"/>
        </pc:sldMkLst>
        <pc:spChg chg="mod">
          <ac:chgData name="anitha josephine" userId="65aa61ab1d169252" providerId="LiveId" clId="{6C61764D-7495-4642-A87F-06FEC6678FA9}" dt="2023-05-02T06:08:54.383" v="205" actId="313"/>
          <ac:spMkLst>
            <pc:docMk/>
            <pc:sldMk cId="0" sldId="4663"/>
            <ac:spMk id="9" creationId="{D36A1756-0141-A371-60E8-FA530D9C94EC}"/>
          </ac:spMkLst>
        </pc:spChg>
      </pc:sldChg>
      <pc:sldChg chg="modSp mod">
        <pc:chgData name="anitha josephine" userId="65aa61ab1d169252" providerId="LiveId" clId="{6C61764D-7495-4642-A87F-06FEC6678FA9}" dt="2023-05-02T06:28:07.660" v="207" actId="2711"/>
        <pc:sldMkLst>
          <pc:docMk/>
          <pc:sldMk cId="4245370156" sldId="4788"/>
        </pc:sldMkLst>
        <pc:spChg chg="mod">
          <ac:chgData name="anitha josephine" userId="65aa61ab1d169252" providerId="LiveId" clId="{6C61764D-7495-4642-A87F-06FEC6678FA9}" dt="2023-05-02T06:28:07.660" v="207" actId="2711"/>
          <ac:spMkLst>
            <pc:docMk/>
            <pc:sldMk cId="4245370156" sldId="4788"/>
            <ac:spMk id="3" creationId="{75ED51C3-31F5-8948-0618-1C38C7B45FEE}"/>
          </ac:spMkLst>
        </pc:spChg>
      </pc:sldChg>
      <pc:sldChg chg="modSp mod">
        <pc:chgData name="anitha josephine" userId="65aa61ab1d169252" providerId="LiveId" clId="{6C61764D-7495-4642-A87F-06FEC6678FA9}" dt="2023-05-02T06:27:02.643" v="206" actId="6549"/>
        <pc:sldMkLst>
          <pc:docMk/>
          <pc:sldMk cId="1239186503" sldId="4792"/>
        </pc:sldMkLst>
        <pc:spChg chg="mod">
          <ac:chgData name="anitha josephine" userId="65aa61ab1d169252" providerId="LiveId" clId="{6C61764D-7495-4642-A87F-06FEC6678FA9}" dt="2023-05-02T06:27:02.643" v="206" actId="6549"/>
          <ac:spMkLst>
            <pc:docMk/>
            <pc:sldMk cId="1239186503" sldId="4792"/>
            <ac:spMk id="3" creationId="{28632BCF-F6FF-4502-534D-9790EC1B1583}"/>
          </ac:spMkLst>
        </pc:spChg>
      </pc:sldChg>
      <pc:sldChg chg="del">
        <pc:chgData name="anitha josephine" userId="65aa61ab1d169252" providerId="LiveId" clId="{6C61764D-7495-4642-A87F-06FEC6678FA9}" dt="2023-04-30T03:02:01.381" v="0" actId="2696"/>
        <pc:sldMkLst>
          <pc:docMk/>
          <pc:sldMk cId="2124827170" sldId="4812"/>
        </pc:sldMkLst>
      </pc:sldChg>
      <pc:sldChg chg="modSp mod">
        <pc:chgData name="anitha josephine" userId="65aa61ab1d169252" providerId="LiveId" clId="{6C61764D-7495-4642-A87F-06FEC6678FA9}" dt="2023-05-02T05:12:46.092" v="117" actId="6549"/>
        <pc:sldMkLst>
          <pc:docMk/>
          <pc:sldMk cId="3841112524" sldId="4820"/>
        </pc:sldMkLst>
        <pc:spChg chg="mod">
          <ac:chgData name="anitha josephine" userId="65aa61ab1d169252" providerId="LiveId" clId="{6C61764D-7495-4642-A87F-06FEC6678FA9}" dt="2023-05-02T05:11:10.250" v="114" actId="113"/>
          <ac:spMkLst>
            <pc:docMk/>
            <pc:sldMk cId="3841112524" sldId="4820"/>
            <ac:spMk id="2" creationId="{E08AC4C3-AE1B-B67F-24E4-204795181D83}"/>
          </ac:spMkLst>
        </pc:spChg>
        <pc:spChg chg="mod">
          <ac:chgData name="anitha josephine" userId="65aa61ab1d169252" providerId="LiveId" clId="{6C61764D-7495-4642-A87F-06FEC6678FA9}" dt="2023-05-02T05:12:46.092" v="117" actId="6549"/>
          <ac:spMkLst>
            <pc:docMk/>
            <pc:sldMk cId="3841112524" sldId="4820"/>
            <ac:spMk id="3" creationId="{2F2C82F3-1457-82E6-EA42-F7C6A9883B62}"/>
          </ac:spMkLst>
        </pc:spChg>
        <pc:graphicFrameChg chg="modGraphic">
          <ac:chgData name="anitha josephine" userId="65aa61ab1d169252" providerId="LiveId" clId="{6C61764D-7495-4642-A87F-06FEC6678FA9}" dt="2023-05-02T05:06:25.508" v="108" actId="20577"/>
          <ac:graphicFrameMkLst>
            <pc:docMk/>
            <pc:sldMk cId="3841112524" sldId="4820"/>
            <ac:graphicFrameMk id="6" creationId="{F085065B-FA65-3942-FB7A-AFD1CC360F90}"/>
          </ac:graphicFrameMkLst>
        </pc:graphicFrameChg>
      </pc:sldChg>
      <pc:sldChg chg="modSp mod">
        <pc:chgData name="anitha josephine" userId="65aa61ab1d169252" providerId="LiveId" clId="{6C61764D-7495-4642-A87F-06FEC6678FA9}" dt="2023-05-02T05:05:50.384" v="102" actId="20577"/>
        <pc:sldMkLst>
          <pc:docMk/>
          <pc:sldMk cId="2842830684" sldId="4821"/>
        </pc:sldMkLst>
        <pc:spChg chg="mod">
          <ac:chgData name="anitha josephine" userId="65aa61ab1d169252" providerId="LiveId" clId="{6C61764D-7495-4642-A87F-06FEC6678FA9}" dt="2023-05-02T04:55:09.005" v="98" actId="20577"/>
          <ac:spMkLst>
            <pc:docMk/>
            <pc:sldMk cId="2842830684" sldId="4821"/>
            <ac:spMk id="3" creationId="{1A27062C-E581-0B21-8DE6-294F34C4C2BE}"/>
          </ac:spMkLst>
        </pc:spChg>
        <pc:graphicFrameChg chg="modGraphic">
          <ac:chgData name="anitha josephine" userId="65aa61ab1d169252" providerId="LiveId" clId="{6C61764D-7495-4642-A87F-06FEC6678FA9}" dt="2023-05-02T05:05:50.384" v="102" actId="20577"/>
          <ac:graphicFrameMkLst>
            <pc:docMk/>
            <pc:sldMk cId="2842830684" sldId="4821"/>
            <ac:graphicFrameMk id="5" creationId="{736EE18B-2496-787C-CEF6-9EADBB6B4D22}"/>
          </ac:graphicFrameMkLst>
        </pc:graphicFrameChg>
      </pc:sldChg>
      <pc:sldChg chg="modSp mod">
        <pc:chgData name="anitha josephine" userId="65aa61ab1d169252" providerId="LiveId" clId="{6C61764D-7495-4642-A87F-06FEC6678FA9}" dt="2023-05-02T05:10:46.396" v="113" actId="6549"/>
        <pc:sldMkLst>
          <pc:docMk/>
          <pc:sldMk cId="3308324510" sldId="4822"/>
        </pc:sldMkLst>
        <pc:spChg chg="mod">
          <ac:chgData name="anitha josephine" userId="65aa61ab1d169252" providerId="LiveId" clId="{6C61764D-7495-4642-A87F-06FEC6678FA9}" dt="2023-05-02T05:10:46.396" v="113" actId="6549"/>
          <ac:spMkLst>
            <pc:docMk/>
            <pc:sldMk cId="3308324510" sldId="4822"/>
            <ac:spMk id="3" creationId="{EFDAF077-25B5-ABBC-53C7-83FC4C36EF7C}"/>
          </ac:spMkLst>
        </pc:spChg>
      </pc:sldChg>
      <pc:sldChg chg="modSp mod">
        <pc:chgData name="anitha josephine" userId="65aa61ab1d169252" providerId="LiveId" clId="{6C61764D-7495-4642-A87F-06FEC6678FA9}" dt="2023-05-02T04:53:57.107" v="80" actId="20577"/>
        <pc:sldMkLst>
          <pc:docMk/>
          <pc:sldMk cId="1148854011" sldId="4823"/>
        </pc:sldMkLst>
        <pc:spChg chg="mod">
          <ac:chgData name="anitha josephine" userId="65aa61ab1d169252" providerId="LiveId" clId="{6C61764D-7495-4642-A87F-06FEC6678FA9}" dt="2023-05-02T04:53:57.107" v="80" actId="20577"/>
          <ac:spMkLst>
            <pc:docMk/>
            <pc:sldMk cId="1148854011" sldId="4823"/>
            <ac:spMk id="3" creationId="{BD729444-F1AD-F47B-B0B8-42CBEC0E5F52}"/>
          </ac:spMkLst>
        </pc:spChg>
      </pc:sldChg>
      <pc:sldChg chg="modSp mod">
        <pc:chgData name="anitha josephine" userId="65aa61ab1d169252" providerId="LiveId" clId="{6C61764D-7495-4642-A87F-06FEC6678FA9}" dt="2023-05-02T04:52:10.834" v="71" actId="27636"/>
        <pc:sldMkLst>
          <pc:docMk/>
          <pc:sldMk cId="770955326" sldId="4826"/>
        </pc:sldMkLst>
        <pc:spChg chg="mod">
          <ac:chgData name="anitha josephine" userId="65aa61ab1d169252" providerId="LiveId" clId="{6C61764D-7495-4642-A87F-06FEC6678FA9}" dt="2023-05-02T04:52:06.300" v="69" actId="14100"/>
          <ac:spMkLst>
            <pc:docMk/>
            <pc:sldMk cId="770955326" sldId="4826"/>
            <ac:spMk id="2" creationId="{02C7BF8F-D6BB-9C1A-E2CC-BF5E12A31298}"/>
          </ac:spMkLst>
        </pc:spChg>
        <pc:spChg chg="mod">
          <ac:chgData name="anitha josephine" userId="65aa61ab1d169252" providerId="LiveId" clId="{6C61764D-7495-4642-A87F-06FEC6678FA9}" dt="2023-05-02T04:52:10.834" v="71" actId="27636"/>
          <ac:spMkLst>
            <pc:docMk/>
            <pc:sldMk cId="770955326" sldId="4826"/>
            <ac:spMk id="3" creationId="{7E3E53DC-B2B7-A8CD-0A69-200167457E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80ECD-AD9E-40D8-9C3A-479B789B9738}"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C5FB-86B7-4C2A-A5BA-3EF1A148F10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1</a:t>
            </a:fld>
            <a:endParaRPr lang="en-US"/>
          </a:p>
        </p:txBody>
      </p:sp>
    </p:spTree>
    <p:extLst>
      <p:ext uri="{BB962C8B-B14F-4D97-AF65-F5344CB8AC3E}">
        <p14:creationId xmlns:p14="http://schemas.microsoft.com/office/powerpoint/2010/main" val="348480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75</a:t>
            </a:fld>
            <a:endParaRPr lang="en-US"/>
          </a:p>
        </p:txBody>
      </p:sp>
    </p:spTree>
    <p:extLst>
      <p:ext uri="{BB962C8B-B14F-4D97-AF65-F5344CB8AC3E}">
        <p14:creationId xmlns:p14="http://schemas.microsoft.com/office/powerpoint/2010/main" val="313895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76</a:t>
            </a:fld>
            <a:endParaRPr lang="en-US"/>
          </a:p>
        </p:txBody>
      </p:sp>
    </p:spTree>
    <p:extLst>
      <p:ext uri="{BB962C8B-B14F-4D97-AF65-F5344CB8AC3E}">
        <p14:creationId xmlns:p14="http://schemas.microsoft.com/office/powerpoint/2010/main" val="378467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77</a:t>
            </a:fld>
            <a:endParaRPr lang="en-US"/>
          </a:p>
        </p:txBody>
      </p:sp>
    </p:spTree>
    <p:extLst>
      <p:ext uri="{BB962C8B-B14F-4D97-AF65-F5344CB8AC3E}">
        <p14:creationId xmlns:p14="http://schemas.microsoft.com/office/powerpoint/2010/main" val="2203062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78</a:t>
            </a:fld>
            <a:endParaRPr lang="en-US"/>
          </a:p>
        </p:txBody>
      </p:sp>
    </p:spTree>
    <p:extLst>
      <p:ext uri="{BB962C8B-B14F-4D97-AF65-F5344CB8AC3E}">
        <p14:creationId xmlns:p14="http://schemas.microsoft.com/office/powerpoint/2010/main" val="157615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79</a:t>
            </a:fld>
            <a:endParaRPr lang="en-US"/>
          </a:p>
        </p:txBody>
      </p:sp>
    </p:spTree>
    <p:extLst>
      <p:ext uri="{BB962C8B-B14F-4D97-AF65-F5344CB8AC3E}">
        <p14:creationId xmlns:p14="http://schemas.microsoft.com/office/powerpoint/2010/main" val="243333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2</a:t>
            </a:fld>
            <a:endParaRPr lang="en-US"/>
          </a:p>
        </p:txBody>
      </p:sp>
    </p:spTree>
    <p:extLst>
      <p:ext uri="{BB962C8B-B14F-4D97-AF65-F5344CB8AC3E}">
        <p14:creationId xmlns:p14="http://schemas.microsoft.com/office/powerpoint/2010/main" val="36341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3</a:t>
            </a:fld>
            <a:endParaRPr lang="en-US"/>
          </a:p>
        </p:txBody>
      </p:sp>
    </p:spTree>
    <p:extLst>
      <p:ext uri="{BB962C8B-B14F-4D97-AF65-F5344CB8AC3E}">
        <p14:creationId xmlns:p14="http://schemas.microsoft.com/office/powerpoint/2010/main" val="51664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5</a:t>
            </a:fld>
            <a:endParaRPr lang="en-US"/>
          </a:p>
        </p:txBody>
      </p:sp>
    </p:spTree>
    <p:extLst>
      <p:ext uri="{BB962C8B-B14F-4D97-AF65-F5344CB8AC3E}">
        <p14:creationId xmlns:p14="http://schemas.microsoft.com/office/powerpoint/2010/main" val="239012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6</a:t>
            </a:fld>
            <a:endParaRPr lang="en-US"/>
          </a:p>
        </p:txBody>
      </p:sp>
    </p:spTree>
    <p:extLst>
      <p:ext uri="{BB962C8B-B14F-4D97-AF65-F5344CB8AC3E}">
        <p14:creationId xmlns:p14="http://schemas.microsoft.com/office/powerpoint/2010/main" val="334683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7</a:t>
            </a:fld>
            <a:endParaRPr lang="en-US"/>
          </a:p>
        </p:txBody>
      </p:sp>
    </p:spTree>
    <p:extLst>
      <p:ext uri="{BB962C8B-B14F-4D97-AF65-F5344CB8AC3E}">
        <p14:creationId xmlns:p14="http://schemas.microsoft.com/office/powerpoint/2010/main" val="164184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8</a:t>
            </a:fld>
            <a:endParaRPr lang="en-US"/>
          </a:p>
        </p:txBody>
      </p:sp>
    </p:spTree>
    <p:extLst>
      <p:ext uri="{BB962C8B-B14F-4D97-AF65-F5344CB8AC3E}">
        <p14:creationId xmlns:p14="http://schemas.microsoft.com/office/powerpoint/2010/main" val="375785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9</a:t>
            </a:fld>
            <a:endParaRPr lang="en-US"/>
          </a:p>
        </p:txBody>
      </p:sp>
    </p:spTree>
    <p:extLst>
      <p:ext uri="{BB962C8B-B14F-4D97-AF65-F5344CB8AC3E}">
        <p14:creationId xmlns:p14="http://schemas.microsoft.com/office/powerpoint/2010/main" val="17305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t>10</a:t>
            </a:fld>
            <a:endParaRPr lang="en-US"/>
          </a:p>
        </p:txBody>
      </p:sp>
    </p:spTree>
    <p:extLst>
      <p:ext uri="{BB962C8B-B14F-4D97-AF65-F5344CB8AC3E}">
        <p14:creationId xmlns:p14="http://schemas.microsoft.com/office/powerpoint/2010/main" val="1774333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5" name="Oval 4"/>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3" name="Rectangle: Rounded Corners 32"/>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9901"/>
            <a:ext cx="10515600" cy="463550"/>
          </a:xfrm>
          <a:prstGeom prst="rect">
            <a:avLst/>
          </a:prstGeom>
        </p:spPr>
        <p:txBody>
          <a:bodyPr vert="horz" lIns="91440" tIns="45720" rIns="91440" bIns="45720" rtlCol="0" anchor="b">
            <a:no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066800"/>
            <a:ext cx="10515600" cy="487679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2400" b="1" kern="1200">
          <a:solidFill>
            <a:schemeClr val="tx1"/>
          </a:solidFill>
          <a:latin typeface="Metropolis"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etropolis" panose="000005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computer-organization-microcomputer-system/"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51.svg"/><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hyperlink" Target="https://www.geekforgeeks.org/computer"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400" b="1" dirty="0" err="1">
                <a:latin typeface="Metropolis"/>
              </a:rPr>
              <a:t>Revolutionising</a:t>
            </a:r>
            <a:r>
              <a:rPr lang="en-US" sz="4400" b="1" dirty="0">
                <a:latin typeface="Metropolis"/>
              </a:rPr>
              <a:t> </a:t>
            </a:r>
            <a:r>
              <a:rPr lang="en-US" sz="4400" b="1" dirty="0" err="1">
                <a:latin typeface="Metropolis"/>
              </a:rPr>
              <a:t>B.Tech</a:t>
            </a:r>
            <a:endParaRPr lang="en-US" sz="4400" b="1" dirty="0">
              <a:latin typeface="Metropolis"/>
            </a:endParaRPr>
          </a:p>
        </p:txBody>
      </p:sp>
      <p:pic>
        <p:nvPicPr>
          <p:cNvPr id="5" name="Picture 4" descr="A picture containing text, sign, dark, clipart&#10;&#10;Description automatically generated"/>
          <p:cNvPicPr>
            <a:picLocks noChangeAspect="1"/>
          </p:cNvPicPr>
          <p:nvPr/>
        </p:nvPicPr>
        <p:blipFill>
          <a:blip r:embed="rId4"/>
          <a:stretch>
            <a:fillRect/>
          </a:stretch>
        </p:blipFill>
        <p:spPr>
          <a:xfrm>
            <a:off x="3349625" y="2218876"/>
            <a:ext cx="5492750" cy="1383162"/>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N" dirty="0"/>
              <a:t>Input Unit</a:t>
            </a:r>
          </a:p>
        </p:txBody>
      </p:sp>
      <p:sp>
        <p:nvSpPr>
          <p:cNvPr id="5" name="Content Placeholder 4">
            <a:extLst>
              <a:ext uri="{FF2B5EF4-FFF2-40B4-BE49-F238E27FC236}">
                <a16:creationId xmlns:a16="http://schemas.microsoft.com/office/drawing/2014/main" id="{300824AB-21C4-26DE-7A28-FC73EFE47CBF}"/>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Computers accept coded information through input units.</a:t>
            </a:r>
          </a:p>
          <a:p>
            <a:r>
              <a:rPr lang="en-US" sz="2000" dirty="0">
                <a:latin typeface="Times New Roman" panose="02020603050405020304" pitchFamily="18" charset="0"/>
                <a:cs typeface="Times New Roman" panose="02020603050405020304" pitchFamily="18" charset="0"/>
              </a:rPr>
              <a:t>The most common input device is the keyboard. </a:t>
            </a:r>
          </a:p>
          <a:p>
            <a:r>
              <a:rPr lang="en-US" sz="2000" dirty="0">
                <a:latin typeface="Times New Roman" panose="02020603050405020304" pitchFamily="18" charset="0"/>
                <a:cs typeface="Times New Roman" panose="02020603050405020304" pitchFamily="18" charset="0"/>
              </a:rPr>
              <a:t>When we give the input the corresponding letter or digit is automatically translated into its corresponding binary code and transmitted to the processor.</a:t>
            </a:r>
          </a:p>
          <a:p>
            <a:r>
              <a:rPr lang="en-US" sz="2000" dirty="0">
                <a:latin typeface="Times New Roman" panose="02020603050405020304" pitchFamily="18" charset="0"/>
                <a:cs typeface="Times New Roman" panose="02020603050405020304" pitchFamily="18" charset="0"/>
              </a:rPr>
              <a:t> Human-computer interaction are available, including the touchpad, mouse, joystick, and trackball.</a:t>
            </a:r>
          </a:p>
          <a:p>
            <a:r>
              <a:rPr lang="en-US" sz="2000" dirty="0">
                <a:latin typeface="Times New Roman" panose="02020603050405020304" pitchFamily="18" charset="0"/>
                <a:cs typeface="Times New Roman" panose="02020603050405020304" pitchFamily="18" charset="0"/>
              </a:rPr>
              <a:t>Graphic input devices in conjunction with displays. </a:t>
            </a:r>
          </a:p>
          <a:p>
            <a:r>
              <a:rPr lang="en-US" sz="2000" dirty="0">
                <a:latin typeface="Times New Roman" panose="02020603050405020304" pitchFamily="18" charset="0"/>
                <a:cs typeface="Times New Roman" panose="02020603050405020304" pitchFamily="18" charset="0"/>
              </a:rPr>
              <a:t>Microphones can be used to capture audio input which is then sampled and converted into digital codes for storage and processing.</a:t>
            </a:r>
          </a:p>
          <a:p>
            <a:r>
              <a:rPr lang="en-US" sz="2000" dirty="0">
                <a:latin typeface="Times New Roman" panose="02020603050405020304" pitchFamily="18" charset="0"/>
                <a:cs typeface="Times New Roman" panose="02020603050405020304" pitchFamily="18" charset="0"/>
              </a:rPr>
              <a:t> Cameras can be used to capture video input. </a:t>
            </a:r>
          </a:p>
          <a:p>
            <a:r>
              <a:rPr lang="en-US" sz="2000" dirty="0">
                <a:latin typeface="Times New Roman" panose="02020603050405020304" pitchFamily="18" charset="0"/>
                <a:cs typeface="Times New Roman" panose="02020603050405020304" pitchFamily="18" charset="0"/>
              </a:rPr>
              <a:t>Digital communication facilities, such as the Internet, can also provide input to a computer from other computers and database servers.</a:t>
            </a:r>
            <a:endParaRPr lang="en-IN" sz="2000" dirty="0">
              <a:latin typeface="Times New Roman" panose="02020603050405020304" pitchFamily="18" charset="0"/>
              <a:cs typeface="Times New Roman" panose="02020603050405020304" pitchFamily="18" charset="0"/>
            </a:endParaRPr>
          </a:p>
          <a:p>
            <a:endParaRPr lang="en-IN"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DD67-4E11-26D1-E382-CC4430D9D775}"/>
              </a:ext>
            </a:extLst>
          </p:cNvPr>
          <p:cNvSpPr>
            <a:spLocks noGrp="1"/>
          </p:cNvSpPr>
          <p:nvPr>
            <p:ph type="title"/>
          </p:nvPr>
        </p:nvSpPr>
        <p:spPr/>
        <p:txBody>
          <a:bodyPr/>
          <a:lstStyle/>
          <a:p>
            <a:r>
              <a:rPr lang="en-IN" dirty="0"/>
              <a:t>Memory Unit</a:t>
            </a:r>
          </a:p>
        </p:txBody>
      </p:sp>
      <p:sp>
        <p:nvSpPr>
          <p:cNvPr id="3" name="Content Placeholder 2">
            <a:extLst>
              <a:ext uri="{FF2B5EF4-FFF2-40B4-BE49-F238E27FC236}">
                <a16:creationId xmlns:a16="http://schemas.microsoft.com/office/drawing/2014/main" id="{2A376ADD-618A-A356-8E7F-91EE6CC8C9D4}"/>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function of the memory unit is to store programs and data. </a:t>
            </a:r>
          </a:p>
          <a:p>
            <a:r>
              <a:rPr lang="en-US" sz="2000" dirty="0">
                <a:latin typeface="Times New Roman" panose="02020603050405020304" pitchFamily="18" charset="0"/>
                <a:cs typeface="Times New Roman" panose="02020603050405020304" pitchFamily="18" charset="0"/>
              </a:rPr>
              <a:t>There are two classes of storage, called primary and secondary. </a:t>
            </a:r>
          </a:p>
          <a:p>
            <a:r>
              <a:rPr lang="en-US" sz="2000" dirty="0">
                <a:latin typeface="Times New Roman" panose="02020603050405020304" pitchFamily="18" charset="0"/>
                <a:cs typeface="Times New Roman" panose="02020603050405020304" pitchFamily="18" charset="0"/>
              </a:rPr>
              <a:t>Primary Memory Primary memory, also called main memory, is a fast memory that operates at electronic speeds. </a:t>
            </a:r>
          </a:p>
          <a:p>
            <a:r>
              <a:rPr lang="en-US" sz="2000" dirty="0">
                <a:latin typeface="Times New Roman" panose="02020603050405020304" pitchFamily="18" charset="0"/>
                <a:cs typeface="Times New Roman" panose="02020603050405020304" pitchFamily="18" charset="0"/>
              </a:rPr>
              <a:t>The number of bits in each word is referred to as the word length of the computer, typically 16, 32, or 64 bits.  </a:t>
            </a:r>
          </a:p>
          <a:p>
            <a:r>
              <a:rPr lang="en-US" sz="2000" dirty="0">
                <a:latin typeface="Times New Roman" panose="02020603050405020304" pitchFamily="18" charset="0"/>
                <a:cs typeface="Times New Roman" panose="02020603050405020304" pitchFamily="18" charset="0"/>
              </a:rPr>
              <a:t>A memory in which any location can be accessed in a short and fixed amount of time after specifying its address is called a random-access memory (RAM). </a:t>
            </a:r>
          </a:p>
          <a:p>
            <a:r>
              <a:rPr lang="en-US" sz="2000" dirty="0">
                <a:latin typeface="Times New Roman" panose="02020603050405020304" pitchFamily="18" charset="0"/>
                <a:cs typeface="Times New Roman" panose="02020603050405020304" pitchFamily="18" charset="0"/>
              </a:rPr>
              <a:t>The time required to access one word is called the memory access time. (MAT)</a:t>
            </a:r>
          </a:p>
          <a:p>
            <a:r>
              <a:rPr lang="en-US" sz="2000" dirty="0">
                <a:latin typeface="Times New Roman" panose="02020603050405020304" pitchFamily="18" charset="0"/>
                <a:cs typeface="Times New Roman" panose="02020603050405020304" pitchFamily="18" charset="0"/>
              </a:rPr>
              <a:t>This time is independent of the location of the word being accessed. It typically ranges from a few nanoseconds (ns) to about 100 ns for current RAM units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302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3DAA-AC57-1AAC-B79F-3BDF4D85F458}"/>
              </a:ext>
            </a:extLst>
          </p:cNvPr>
          <p:cNvSpPr>
            <a:spLocks noGrp="1"/>
          </p:cNvSpPr>
          <p:nvPr>
            <p:ph type="title"/>
          </p:nvPr>
        </p:nvSpPr>
        <p:spPr/>
        <p:txBody>
          <a:bodyPr/>
          <a:lstStyle/>
          <a:p>
            <a:r>
              <a:rPr lang="en-IN" dirty="0"/>
              <a:t>Cache memory</a:t>
            </a:r>
          </a:p>
        </p:txBody>
      </p:sp>
      <p:sp>
        <p:nvSpPr>
          <p:cNvPr id="3" name="Content Placeholder 2">
            <a:extLst>
              <a:ext uri="{FF2B5EF4-FFF2-40B4-BE49-F238E27FC236}">
                <a16:creationId xmlns:a16="http://schemas.microsoft.com/office/drawing/2014/main" id="{F7C3FBB9-3D1D-3D55-4DC9-68368A01D3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Smaller, faster RAM unit, called a cache, is stored between CPU and main memory.</a:t>
            </a:r>
          </a:p>
          <a:p>
            <a:r>
              <a:rPr lang="en-US" dirty="0">
                <a:latin typeface="Times New Roman" panose="02020603050405020304" pitchFamily="18" charset="0"/>
                <a:cs typeface="Times New Roman" panose="02020603050405020304" pitchFamily="18" charset="0"/>
              </a:rPr>
              <a:t> The cache is tightly coupled with the processor and is usually contained on the same integrated-circuit chip. </a:t>
            </a:r>
          </a:p>
          <a:p>
            <a:r>
              <a:rPr lang="en-US" dirty="0">
                <a:latin typeface="Times New Roman" panose="02020603050405020304" pitchFamily="18" charset="0"/>
                <a:cs typeface="Times New Roman" panose="02020603050405020304" pitchFamily="18" charset="0"/>
              </a:rPr>
              <a:t>The purpose of the cache is to facilitate high instruction execution rates at faster Execution rates. </a:t>
            </a:r>
          </a:p>
          <a:p>
            <a:r>
              <a:rPr lang="en-US" dirty="0">
                <a:latin typeface="Times New Roman" panose="02020603050405020304" pitchFamily="18" charset="0"/>
                <a:cs typeface="Times New Roman" panose="02020603050405020304" pitchFamily="18" charset="0"/>
              </a:rPr>
              <a:t>At the start of program execution, the cache is empty. </a:t>
            </a:r>
          </a:p>
          <a:p>
            <a:r>
              <a:rPr lang="en-US" dirty="0">
                <a:latin typeface="Times New Roman" panose="02020603050405020304" pitchFamily="18" charset="0"/>
                <a:cs typeface="Times New Roman" panose="02020603050405020304" pitchFamily="18" charset="0"/>
              </a:rPr>
              <a:t>As execution proceeds, instructions are fetched into the processor chip, and a copy of each is placed in the cache. </a:t>
            </a:r>
          </a:p>
          <a:p>
            <a:r>
              <a:rPr lang="en-US" dirty="0">
                <a:latin typeface="Times New Roman" panose="02020603050405020304" pitchFamily="18" charset="0"/>
                <a:cs typeface="Times New Roman" panose="02020603050405020304" pitchFamily="18" charset="0"/>
              </a:rPr>
              <a:t>When the execution of an instruction requires data, located in the main memory, the data are fetched and copies are also placed in the cache.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528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677B-0CC2-3C56-A351-E033592A6250}"/>
              </a:ext>
            </a:extLst>
          </p:cNvPr>
          <p:cNvSpPr>
            <a:spLocks noGrp="1"/>
          </p:cNvSpPr>
          <p:nvPr>
            <p:ph type="title"/>
          </p:nvPr>
        </p:nvSpPr>
        <p:spPr/>
        <p:txBody>
          <a:bodyPr/>
          <a:lstStyle/>
          <a:p>
            <a:r>
              <a:rPr lang="en-IN" dirty="0"/>
              <a:t>Secondary Storage</a:t>
            </a:r>
          </a:p>
        </p:txBody>
      </p:sp>
      <p:sp>
        <p:nvSpPr>
          <p:cNvPr id="3" name="Content Placeholder 2">
            <a:extLst>
              <a:ext uri="{FF2B5EF4-FFF2-40B4-BE49-F238E27FC236}">
                <a16:creationId xmlns:a16="http://schemas.microsoft.com/office/drawing/2014/main" id="{4EBBD636-96A5-C496-4204-C768F8C30B6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Secondary Storage are additional, less expensive is used to store large amounts of data .</a:t>
            </a:r>
          </a:p>
          <a:p>
            <a:r>
              <a:rPr lang="en-US" dirty="0">
                <a:latin typeface="Times New Roman" panose="02020603050405020304" pitchFamily="18" charset="0"/>
                <a:cs typeface="Times New Roman" panose="02020603050405020304" pitchFamily="18" charset="0"/>
              </a:rPr>
              <a:t>Access times for secondary storage are longer than for primary memory. </a:t>
            </a:r>
          </a:p>
          <a:p>
            <a:r>
              <a:rPr lang="en-US" dirty="0">
                <a:latin typeface="Times New Roman" panose="02020603050405020304" pitchFamily="18" charset="0"/>
                <a:cs typeface="Times New Roman" panose="02020603050405020304" pitchFamily="18" charset="0"/>
              </a:rPr>
              <a:t>The devices available are including magnetic disks, optical disks (DVD and CD), and flash memory devices.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625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1F22-1782-5A94-420D-F11DACC39328}"/>
              </a:ext>
            </a:extLst>
          </p:cNvPr>
          <p:cNvSpPr>
            <a:spLocks noGrp="1"/>
          </p:cNvSpPr>
          <p:nvPr>
            <p:ph type="title"/>
          </p:nvPr>
        </p:nvSpPr>
        <p:spPr/>
        <p:txBody>
          <a:bodyPr/>
          <a:lstStyle/>
          <a:p>
            <a:r>
              <a:rPr lang="en-IN" dirty="0"/>
              <a:t>Arithmetic and Logic Unit(ALU)</a:t>
            </a:r>
          </a:p>
        </p:txBody>
      </p:sp>
      <p:sp>
        <p:nvSpPr>
          <p:cNvPr id="3" name="Content Placeholder 2">
            <a:extLst>
              <a:ext uri="{FF2B5EF4-FFF2-40B4-BE49-F238E27FC236}">
                <a16:creationId xmlns:a16="http://schemas.microsoft.com/office/drawing/2014/main" id="{17083ADD-5E87-10DE-27BA-658AD3B7866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Computer operations are executed in the arithmetic and logic unit (ALU) of the processor. </a:t>
            </a:r>
          </a:p>
          <a:p>
            <a:r>
              <a:rPr lang="en-US" dirty="0">
                <a:latin typeface="Times New Roman" panose="02020603050405020304" pitchFamily="18" charset="0"/>
                <a:cs typeface="Times New Roman" panose="02020603050405020304" pitchFamily="18" charset="0"/>
              </a:rPr>
              <a:t>Arithmetic operations Addition, Subtraction, Multiplication, Division.</a:t>
            </a:r>
          </a:p>
          <a:p>
            <a:r>
              <a:rPr lang="en-US" dirty="0">
                <a:latin typeface="Times New Roman" panose="02020603050405020304" pitchFamily="18" charset="0"/>
                <a:cs typeface="Times New Roman" panose="02020603050405020304" pitchFamily="18" charset="0"/>
              </a:rPr>
              <a:t>Logical Operations AND,OR,NOT</a:t>
            </a:r>
          </a:p>
          <a:p>
            <a:r>
              <a:rPr lang="en-US" dirty="0">
                <a:latin typeface="Times New Roman" panose="02020603050405020304" pitchFamily="18" charset="0"/>
                <a:cs typeface="Times New Roman" panose="02020603050405020304" pitchFamily="18" charset="0"/>
              </a:rPr>
              <a:t>When operands are brought into the processor, they are stored in high-speed storage elements called registers. </a:t>
            </a:r>
          </a:p>
          <a:p>
            <a:r>
              <a:rPr lang="en-US" dirty="0">
                <a:latin typeface="Times New Roman" panose="02020603050405020304" pitchFamily="18" charset="0"/>
                <a:cs typeface="Times New Roman" panose="02020603050405020304" pitchFamily="18" charset="0"/>
              </a:rPr>
              <a:t>Each register can store one word of data. </a:t>
            </a:r>
          </a:p>
          <a:p>
            <a:r>
              <a:rPr lang="en-US" dirty="0">
                <a:latin typeface="Times New Roman" panose="02020603050405020304" pitchFamily="18" charset="0"/>
                <a:cs typeface="Times New Roman" panose="02020603050405020304" pitchFamily="18" charset="0"/>
              </a:rPr>
              <a:t>Access times to registers are even shorter than access times to the cache unit on the processor chip.</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545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CC75-1404-26C5-0EC6-86B66B1FAB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Control Unit</a:t>
            </a:r>
            <a:endParaRPr lang="en-IN" dirty="0"/>
          </a:p>
        </p:txBody>
      </p:sp>
      <p:sp>
        <p:nvSpPr>
          <p:cNvPr id="3" name="Content Placeholder 2">
            <a:extLst>
              <a:ext uri="{FF2B5EF4-FFF2-40B4-BE49-F238E27FC236}">
                <a16:creationId xmlns:a16="http://schemas.microsoft.com/office/drawing/2014/main" id="{27F720A8-39B2-04CD-DB98-1A5CC2F6C8D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control unit controls and coordinate all the activities that sends control signals to other units.</a:t>
            </a:r>
          </a:p>
          <a:p>
            <a:r>
              <a:rPr lang="en-US" dirty="0">
                <a:latin typeface="Times New Roman" panose="02020603050405020304" pitchFamily="18" charset="0"/>
                <a:cs typeface="Times New Roman" panose="02020603050405020304" pitchFamily="18" charset="0"/>
              </a:rPr>
              <a:t>Memory, arithmetic and logic, and I/O units store and process information and perform input and output operations. </a:t>
            </a:r>
          </a:p>
          <a:p>
            <a:r>
              <a:rPr lang="en-US" dirty="0">
                <a:latin typeface="Times New Roman" panose="02020603050405020304" pitchFamily="18" charset="0"/>
                <a:cs typeface="Times New Roman" panose="02020603050405020304" pitchFamily="18" charset="0"/>
              </a:rPr>
              <a:t>Control units are responsible for generating the timing signals that govern the transfers.</a:t>
            </a:r>
          </a:p>
          <a:p>
            <a:r>
              <a:rPr lang="en-US" dirty="0">
                <a:latin typeface="Times New Roman" panose="02020603050405020304" pitchFamily="18" charset="0"/>
                <a:cs typeface="Times New Roman" panose="02020603050405020304" pitchFamily="18" charset="0"/>
              </a:rPr>
              <a:t> Data transfers between the processor and the memory are also managed by the control unit through timing signals. </a:t>
            </a:r>
          </a:p>
          <a:p>
            <a:r>
              <a:rPr lang="en-US" dirty="0">
                <a:latin typeface="Times New Roman" panose="02020603050405020304" pitchFamily="18" charset="0"/>
                <a:cs typeface="Times New Roman" panose="02020603050405020304" pitchFamily="18" charset="0"/>
              </a:rPr>
              <a:t>A large set of control lines carries the signals used for timing and synchronization of events in all units.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394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35B2-53E5-3381-A5DD-8564369C74F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 Unit</a:t>
            </a:r>
            <a:endParaRPr lang="en-IN" dirty="0"/>
          </a:p>
        </p:txBody>
      </p:sp>
      <p:sp>
        <p:nvSpPr>
          <p:cNvPr id="3" name="Content Placeholder 2">
            <a:extLst>
              <a:ext uri="{FF2B5EF4-FFF2-40B4-BE49-F238E27FC236}">
                <a16:creationId xmlns:a16="http://schemas.microsoft.com/office/drawing/2014/main" id="{1A6FF1A2-F668-823A-30E0-8930C7A6A4A2}"/>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Output unit function is to send processed results to the outside world. </a:t>
            </a:r>
          </a:p>
          <a:p>
            <a:r>
              <a:rPr lang="en-US" dirty="0">
                <a:latin typeface="Times New Roman" panose="02020603050405020304" pitchFamily="18" charset="0"/>
                <a:cs typeface="Times New Roman" panose="02020603050405020304" pitchFamily="18" charset="0"/>
              </a:rPr>
              <a:t>A familiar example of such a device is a printer.</a:t>
            </a:r>
          </a:p>
          <a:p>
            <a:r>
              <a:rPr lang="en-US" dirty="0">
                <a:latin typeface="Times New Roman" panose="02020603050405020304" pitchFamily="18" charset="0"/>
                <a:cs typeface="Times New Roman" panose="02020603050405020304" pitchFamily="18" charset="0"/>
              </a:rPr>
              <a:t> laser printers, or ink jet streams. Such printers may generate output at speeds of 20 or more pages per minute.</a:t>
            </a:r>
          </a:p>
          <a:p>
            <a:r>
              <a:rPr lang="en-US" dirty="0">
                <a:latin typeface="Times New Roman" panose="02020603050405020304" pitchFamily="18" charset="0"/>
                <a:cs typeface="Times New Roman" panose="02020603050405020304" pitchFamily="18" charset="0"/>
              </a:rPr>
              <a:t> Graphic displays provide both an output function showing text and graphics and an input function, through touchscreen capability.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594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B1DC-2E4B-9B65-02F0-80A9105DE689}"/>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Summarisation of Operations of a Computer</a:t>
            </a:r>
            <a:endParaRPr lang="en-IN" dirty="0"/>
          </a:p>
        </p:txBody>
      </p:sp>
      <p:sp>
        <p:nvSpPr>
          <p:cNvPr id="3" name="Content Placeholder 2">
            <a:extLst>
              <a:ext uri="{FF2B5EF4-FFF2-40B4-BE49-F238E27FC236}">
                <a16:creationId xmlns:a16="http://schemas.microsoft.com/office/drawing/2014/main" id="{77453417-0708-790A-8476-EC01320EA1B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operation of a computer can be summarized as follows: </a:t>
            </a:r>
          </a:p>
          <a:p>
            <a:pPr marL="0" indent="0">
              <a:buNone/>
            </a:pPr>
            <a:r>
              <a:rPr lang="en-US" dirty="0">
                <a:latin typeface="Times New Roman" panose="02020603050405020304" pitchFamily="18" charset="0"/>
                <a:cs typeface="Times New Roman" panose="02020603050405020304" pitchFamily="18" charset="0"/>
              </a:rPr>
              <a:t>• The computer accepts information in the form of programs and data through an input unit and stores it in the memory. </a:t>
            </a:r>
          </a:p>
          <a:p>
            <a:pPr marL="0" indent="0">
              <a:buNone/>
            </a:pPr>
            <a:r>
              <a:rPr lang="en-US" dirty="0">
                <a:latin typeface="Times New Roman" panose="02020603050405020304" pitchFamily="18" charset="0"/>
                <a:cs typeface="Times New Roman" panose="02020603050405020304" pitchFamily="18" charset="0"/>
              </a:rPr>
              <a:t>• Information stored in the memory is fetched and send to arithmetic and logic unit where it is processed. </a:t>
            </a:r>
          </a:p>
          <a:p>
            <a:pPr marL="0" indent="0">
              <a:buNone/>
            </a:pPr>
            <a:r>
              <a:rPr lang="en-US" dirty="0">
                <a:latin typeface="Times New Roman" panose="02020603050405020304" pitchFamily="18" charset="0"/>
                <a:cs typeface="Times New Roman" panose="02020603050405020304" pitchFamily="18" charset="0"/>
              </a:rPr>
              <a:t>• Processed information leaves the computer through an output unit.</a:t>
            </a:r>
          </a:p>
          <a:p>
            <a:pPr marL="0" indent="0">
              <a:buNone/>
            </a:pPr>
            <a:r>
              <a:rPr lang="en-US" dirty="0">
                <a:latin typeface="Times New Roman" panose="02020603050405020304" pitchFamily="18" charset="0"/>
                <a:cs typeface="Times New Roman" panose="02020603050405020304" pitchFamily="18" charset="0"/>
              </a:rPr>
              <a:t> • All activities in the computer are directed by the control unit.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477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51EE-1CF2-601A-2F80-414018335A2B}"/>
              </a:ext>
            </a:extLst>
          </p:cNvPr>
          <p:cNvSpPr>
            <a:spLocks noGrp="1"/>
          </p:cNvSpPr>
          <p:nvPr>
            <p:ph type="title"/>
          </p:nvPr>
        </p:nvSpPr>
        <p:spPr/>
        <p:txBody>
          <a:bodyPr/>
          <a:lstStyle/>
          <a:p>
            <a:r>
              <a:rPr lang="en-IN" dirty="0"/>
              <a:t>Basic operational Concepts</a:t>
            </a:r>
          </a:p>
        </p:txBody>
      </p:sp>
      <p:pic>
        <p:nvPicPr>
          <p:cNvPr id="4" name="Content Placeholder 3">
            <a:extLst>
              <a:ext uri="{FF2B5EF4-FFF2-40B4-BE49-F238E27FC236}">
                <a16:creationId xmlns:a16="http://schemas.microsoft.com/office/drawing/2014/main" id="{E9E77220-22F6-10C5-55FF-4B08C5F34264}"/>
              </a:ext>
            </a:extLst>
          </p:cNvPr>
          <p:cNvPicPr>
            <a:picLocks noGrp="1" noChangeAspect="1"/>
          </p:cNvPicPr>
          <p:nvPr>
            <p:ph idx="1"/>
          </p:nvPr>
        </p:nvPicPr>
        <p:blipFill>
          <a:blip r:embed="rId2"/>
          <a:stretch>
            <a:fillRect/>
          </a:stretch>
        </p:blipFill>
        <p:spPr>
          <a:xfrm>
            <a:off x="1803987" y="1066800"/>
            <a:ext cx="8584026" cy="4876800"/>
          </a:xfrm>
          <a:prstGeom prst="rect">
            <a:avLst/>
          </a:prstGeom>
        </p:spPr>
      </p:pic>
    </p:spTree>
    <p:extLst>
      <p:ext uri="{BB962C8B-B14F-4D97-AF65-F5344CB8AC3E}">
        <p14:creationId xmlns:p14="http://schemas.microsoft.com/office/powerpoint/2010/main" val="189755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7FBE-7E7A-284F-8066-5102CAD0B35A}"/>
              </a:ext>
            </a:extLst>
          </p:cNvPr>
          <p:cNvSpPr>
            <a:spLocks noGrp="1"/>
          </p:cNvSpPr>
          <p:nvPr>
            <p:ph type="title"/>
          </p:nvPr>
        </p:nvSpPr>
        <p:spPr/>
        <p:txBody>
          <a:bodyPr/>
          <a:lstStyle/>
          <a:p>
            <a:r>
              <a:rPr lang="en-IN" dirty="0"/>
              <a:t>Registers</a:t>
            </a:r>
          </a:p>
        </p:txBody>
      </p:sp>
      <p:sp>
        <p:nvSpPr>
          <p:cNvPr id="3" name="Content Placeholder 2">
            <a:extLst>
              <a:ext uri="{FF2B5EF4-FFF2-40B4-BE49-F238E27FC236}">
                <a16:creationId xmlns:a16="http://schemas.microsoft.com/office/drawing/2014/main" id="{7A249CD2-CAAA-8DBE-78F0-26804FA348F1}"/>
              </a:ext>
            </a:extLst>
          </p:cNvPr>
          <p:cNvSpPr>
            <a:spLocks noGrp="1"/>
          </p:cNvSpPr>
          <p:nvPr>
            <p:ph idx="1"/>
          </p:nvPr>
        </p:nvSpPr>
        <p:spPr/>
        <p:txBody>
          <a:bodyPr/>
          <a:lstStyle/>
          <a:p>
            <a:r>
              <a:rPr lang="en-US" b="0" i="0" dirty="0">
                <a:solidFill>
                  <a:srgbClr val="273239"/>
                </a:solidFill>
                <a:effectLst/>
                <a:latin typeface="Nunito" pitchFamily="2" charset="0"/>
              </a:rPr>
              <a:t>Register serves as a quick memory for accepting, storing, and sending data and instructions to the CPU . </a:t>
            </a:r>
          </a:p>
          <a:p>
            <a:r>
              <a:rPr lang="en-US" b="0" i="0" dirty="0">
                <a:solidFill>
                  <a:srgbClr val="273239"/>
                </a:solidFill>
                <a:effectLst/>
                <a:latin typeface="Nunito" pitchFamily="2" charset="0"/>
              </a:rPr>
              <a:t>A register is a collection of flip-flops, Single bit digital data is stored using flip-flops. </a:t>
            </a:r>
          </a:p>
          <a:p>
            <a:r>
              <a:rPr lang="en-US" b="0" i="0" dirty="0">
                <a:solidFill>
                  <a:srgbClr val="273239"/>
                </a:solidFill>
                <a:effectLst/>
                <a:latin typeface="Nunito" pitchFamily="2" charset="0"/>
              </a:rPr>
              <a:t>By combining many flip-flops, the storage capacity can be extended to accommodate a huge number of bits.</a:t>
            </a:r>
          </a:p>
          <a:p>
            <a:endParaRPr lang="en-IN" dirty="0"/>
          </a:p>
        </p:txBody>
      </p:sp>
    </p:spTree>
    <p:extLst>
      <p:ext uri="{BB962C8B-B14F-4D97-AF65-F5344CB8AC3E}">
        <p14:creationId xmlns:p14="http://schemas.microsoft.com/office/powerpoint/2010/main" val="39425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398000" cy="2387600"/>
          </a:xfrm>
        </p:spPr>
        <p:txBody>
          <a:bodyPr/>
          <a:lstStyle/>
          <a:p>
            <a:pPr>
              <a:lnSpc>
                <a:spcPct val="100000"/>
              </a:lnSpc>
            </a:pPr>
            <a:r>
              <a:rPr lang="en-GB" dirty="0">
                <a:latin typeface="Metropolis" panose="00000500000000000000"/>
              </a:rPr>
              <a:t>Module 1: Fundamentals and basics in COA</a:t>
            </a:r>
            <a:endParaRPr lang="en-US" dirty="0">
              <a:latin typeface="Metropolis" panose="00000500000000000000"/>
            </a:endParaRPr>
          </a:p>
        </p:txBody>
      </p:sp>
      <p:sp>
        <p:nvSpPr>
          <p:cNvPr id="3" name="Subtitle 2"/>
          <p:cNvSpPr>
            <a:spLocks noGrp="1"/>
          </p:cNvSpPr>
          <p:nvPr>
            <p:ph type="subTitle" idx="1"/>
          </p:nvPr>
        </p:nvSpPr>
        <p:spPr/>
        <p:txBody>
          <a:bodyPr/>
          <a:lstStyle/>
          <a:p>
            <a:r>
              <a:rPr lang="en-US" dirty="0">
                <a:latin typeface="Metropolis" panose="00000500000000000000"/>
              </a:rPr>
              <a:t>Course Name: </a:t>
            </a:r>
            <a:r>
              <a:rPr lang="en-US" dirty="0"/>
              <a:t>Computer Architecture and organization</a:t>
            </a:r>
            <a:r>
              <a:rPr lang="en-US" dirty="0">
                <a:latin typeface="Metropolis" panose="00000500000000000000"/>
              </a:rPr>
              <a:t>[22CSE104]</a:t>
            </a:r>
          </a:p>
          <a:p>
            <a:r>
              <a:rPr lang="en-US" dirty="0">
                <a:latin typeface="Metropolis" panose="00000500000000000000"/>
              </a:rPr>
              <a:t>Total Hours : 12</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8B09-8C86-E626-9348-0DD8345F5774}"/>
              </a:ext>
            </a:extLst>
          </p:cNvPr>
          <p:cNvSpPr>
            <a:spLocks noGrp="1"/>
          </p:cNvSpPr>
          <p:nvPr>
            <p:ph type="title"/>
          </p:nvPr>
        </p:nvSpPr>
        <p:spPr/>
        <p:txBody>
          <a:bodyPr/>
          <a:lstStyle/>
          <a:p>
            <a:r>
              <a:rPr lang="en-IN" dirty="0"/>
              <a:t>Operations performed in Registers</a:t>
            </a:r>
          </a:p>
        </p:txBody>
      </p:sp>
      <p:sp>
        <p:nvSpPr>
          <p:cNvPr id="3" name="Content Placeholder 2">
            <a:extLst>
              <a:ext uri="{FF2B5EF4-FFF2-40B4-BE49-F238E27FC236}">
                <a16:creationId xmlns:a16="http://schemas.microsoft.com/office/drawing/2014/main" id="{89A691BE-1012-FF1D-ECBB-9408CE1CC2B8}"/>
              </a:ext>
            </a:extLst>
          </p:cNvPr>
          <p:cNvSpPr>
            <a:spLocks noGrp="1"/>
          </p:cNvSpPr>
          <p:nvPr>
            <p:ph idx="1"/>
          </p:nvPr>
        </p:nvSpPr>
        <p:spPr/>
        <p:txBody>
          <a:bodyPr/>
          <a:lstStyle/>
          <a:p>
            <a:pPr algn="just" fontAlgn="base">
              <a:buFont typeface="Arial" panose="020B0604020202020204" pitchFamily="34" charset="0"/>
              <a:buChar char="•"/>
            </a:pPr>
            <a:r>
              <a:rPr lang="en-US" b="1" i="0" dirty="0">
                <a:solidFill>
                  <a:srgbClr val="273239"/>
                </a:solidFill>
                <a:effectLst/>
                <a:latin typeface="Nunito" pitchFamily="2" charset="0"/>
              </a:rPr>
              <a:t>Fetch:</a:t>
            </a:r>
            <a:r>
              <a:rPr lang="en-US" b="0" i="0" dirty="0">
                <a:solidFill>
                  <a:srgbClr val="273239"/>
                </a:solidFill>
                <a:effectLst/>
                <a:latin typeface="Nunito" pitchFamily="2" charset="0"/>
              </a:rPr>
              <a:t> The Fetch Operation is used to retrieve user-provided instructions that have been stored in the main memory. Registers are used to fetch these instructions.</a:t>
            </a:r>
          </a:p>
          <a:p>
            <a:pPr algn="just" fontAlgn="base">
              <a:buFont typeface="Arial" panose="020B0604020202020204" pitchFamily="34" charset="0"/>
              <a:buChar char="•"/>
            </a:pPr>
            <a:r>
              <a:rPr lang="en-US" b="1" i="0" dirty="0">
                <a:solidFill>
                  <a:srgbClr val="273239"/>
                </a:solidFill>
                <a:effectLst/>
                <a:latin typeface="Nunito" pitchFamily="2" charset="0"/>
              </a:rPr>
              <a:t>Decode:</a:t>
            </a:r>
            <a:r>
              <a:rPr lang="en-US" b="0" i="0" dirty="0">
                <a:solidFill>
                  <a:srgbClr val="273239"/>
                </a:solidFill>
                <a:effectLst/>
                <a:latin typeface="Nunito" pitchFamily="2" charset="0"/>
              </a:rPr>
              <a:t> The Decode Operation is used to interpret the Instructions, which means that the CPU will determine which Operation has to be carried out on the Instructions after the Instructions have been decoded.</a:t>
            </a:r>
          </a:p>
          <a:p>
            <a:pPr algn="just" fontAlgn="base">
              <a:buFont typeface="Arial" panose="020B0604020202020204" pitchFamily="34" charset="0"/>
              <a:buChar char="•"/>
            </a:pPr>
            <a:r>
              <a:rPr lang="en-US" b="1" i="0" dirty="0">
                <a:solidFill>
                  <a:srgbClr val="273239"/>
                </a:solidFill>
                <a:effectLst/>
                <a:latin typeface="Nunito" pitchFamily="2" charset="0"/>
              </a:rPr>
              <a:t>Execute:</a:t>
            </a:r>
            <a:r>
              <a:rPr lang="en-US" b="0" i="0" dirty="0">
                <a:solidFill>
                  <a:srgbClr val="273239"/>
                </a:solidFill>
                <a:effectLst/>
                <a:latin typeface="Nunito" pitchFamily="2" charset="0"/>
              </a:rPr>
              <a:t> The CPU manages the Execute Operation. The results that the CPU generates are then stored in the memory before being presented on the user screen.</a:t>
            </a:r>
          </a:p>
          <a:p>
            <a:endParaRPr lang="en-IN" dirty="0"/>
          </a:p>
        </p:txBody>
      </p:sp>
    </p:spTree>
    <p:extLst>
      <p:ext uri="{BB962C8B-B14F-4D97-AF65-F5344CB8AC3E}">
        <p14:creationId xmlns:p14="http://schemas.microsoft.com/office/powerpoint/2010/main" val="426980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E891-630B-9D97-B9D0-33161FB3078A}"/>
              </a:ext>
            </a:extLst>
          </p:cNvPr>
          <p:cNvSpPr>
            <a:spLocks noGrp="1"/>
          </p:cNvSpPr>
          <p:nvPr>
            <p:ph type="title"/>
          </p:nvPr>
        </p:nvSpPr>
        <p:spPr/>
        <p:txBody>
          <a:bodyPr/>
          <a:lstStyle/>
          <a:p>
            <a:r>
              <a:rPr lang="en-IN" dirty="0"/>
              <a:t>Types of Registers</a:t>
            </a:r>
          </a:p>
        </p:txBody>
      </p:sp>
      <p:sp>
        <p:nvSpPr>
          <p:cNvPr id="3" name="Content Placeholder 2">
            <a:extLst>
              <a:ext uri="{FF2B5EF4-FFF2-40B4-BE49-F238E27FC236}">
                <a16:creationId xmlns:a16="http://schemas.microsoft.com/office/drawing/2014/main" id="{8E2D52F8-B99F-2906-0013-9B70430539AF}"/>
              </a:ext>
            </a:extLst>
          </p:cNvPr>
          <p:cNvSpPr>
            <a:spLocks noGrp="1"/>
          </p:cNvSpPr>
          <p:nvPr>
            <p:ph idx="1"/>
          </p:nvPr>
        </p:nvSpPr>
        <p:spPr/>
        <p:txBody>
          <a:bodyPr/>
          <a:lstStyle/>
          <a:p>
            <a:pPr algn="just" fontAlgn="base"/>
            <a:r>
              <a:rPr lang="en-US" b="1" i="0" dirty="0">
                <a:solidFill>
                  <a:srgbClr val="273239"/>
                </a:solidFill>
                <a:effectLst/>
                <a:latin typeface="Nunito" pitchFamily="2" charset="0"/>
              </a:rPr>
              <a:t>Types of Registers:</a:t>
            </a:r>
          </a:p>
          <a:p>
            <a:pPr algn="just" fontAlgn="base">
              <a:buFont typeface="Arial" panose="020B0604020202020204" pitchFamily="34" charset="0"/>
              <a:buChar char="•"/>
            </a:pPr>
            <a:r>
              <a:rPr lang="en-US" b="0" i="0" dirty="0">
                <a:solidFill>
                  <a:srgbClr val="273239"/>
                </a:solidFill>
                <a:effectLst/>
                <a:latin typeface="Nunito" pitchFamily="2" charset="0"/>
              </a:rPr>
              <a:t>Status and control registers.</a:t>
            </a:r>
          </a:p>
          <a:p>
            <a:pPr algn="just" fontAlgn="base">
              <a:buFont typeface="Arial" panose="020B0604020202020204" pitchFamily="34" charset="0"/>
              <a:buChar char="•"/>
            </a:pPr>
            <a:r>
              <a:rPr lang="en-US" b="0" i="0" dirty="0">
                <a:solidFill>
                  <a:srgbClr val="273239"/>
                </a:solidFill>
                <a:effectLst/>
                <a:latin typeface="Nunito" pitchFamily="2" charset="0"/>
              </a:rPr>
              <a:t>General-purpose data registers.</a:t>
            </a:r>
          </a:p>
          <a:p>
            <a:pPr algn="just" fontAlgn="base">
              <a:buFont typeface="Arial" panose="020B0604020202020204" pitchFamily="34" charset="0"/>
              <a:buChar char="•"/>
            </a:pPr>
            <a:r>
              <a:rPr lang="en-US" b="0" i="0" dirty="0">
                <a:solidFill>
                  <a:srgbClr val="273239"/>
                </a:solidFill>
                <a:effectLst/>
                <a:latin typeface="Nunito" pitchFamily="2" charset="0"/>
              </a:rPr>
              <a:t>Special purpose register.</a:t>
            </a:r>
          </a:p>
          <a:p>
            <a:endParaRPr lang="en-IN" dirty="0"/>
          </a:p>
        </p:txBody>
      </p:sp>
    </p:spTree>
    <p:extLst>
      <p:ext uri="{BB962C8B-B14F-4D97-AF65-F5344CB8AC3E}">
        <p14:creationId xmlns:p14="http://schemas.microsoft.com/office/powerpoint/2010/main" val="95331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AA47-BDB3-45E5-30D0-20D790D1615E}"/>
              </a:ext>
            </a:extLst>
          </p:cNvPr>
          <p:cNvSpPr>
            <a:spLocks noGrp="1"/>
          </p:cNvSpPr>
          <p:nvPr>
            <p:ph type="title"/>
          </p:nvPr>
        </p:nvSpPr>
        <p:spPr/>
        <p:txBody>
          <a:bodyPr/>
          <a:lstStyle/>
          <a:p>
            <a:r>
              <a:rPr lang="en-IN" dirty="0"/>
              <a:t>Status and control register</a:t>
            </a:r>
          </a:p>
        </p:txBody>
      </p:sp>
      <p:sp>
        <p:nvSpPr>
          <p:cNvPr id="3" name="Content Placeholder 2">
            <a:extLst>
              <a:ext uri="{FF2B5EF4-FFF2-40B4-BE49-F238E27FC236}">
                <a16:creationId xmlns:a16="http://schemas.microsoft.com/office/drawing/2014/main" id="{2FA23A68-CAB5-0F18-1563-E4491866EF54}"/>
              </a:ext>
            </a:extLst>
          </p:cNvPr>
          <p:cNvSpPr>
            <a:spLocks noGrp="1"/>
          </p:cNvSpPr>
          <p:nvPr>
            <p:ph idx="1"/>
          </p:nvPr>
        </p:nvSpPr>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Status and control register report and allow the modification of the state of the processor and of the Program to be executed.</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Instruction Format:</a:t>
            </a:r>
          </a:p>
          <a:p>
            <a:r>
              <a:rPr lang="en-IN" sz="2000" dirty="0">
                <a:latin typeface="Times New Roman" panose="02020603050405020304" pitchFamily="18" charset="0"/>
                <a:cs typeface="Times New Roman" panose="02020603050405020304" pitchFamily="18" charset="0"/>
              </a:rPr>
              <a:t>Address 0-11bits</a:t>
            </a:r>
          </a:p>
          <a:p>
            <a:r>
              <a:rPr lang="en-IN" sz="2000" dirty="0">
                <a:latin typeface="Times New Roman" panose="02020603050405020304" pitchFamily="18" charset="0"/>
                <a:cs typeface="Times New Roman" panose="02020603050405020304" pitchFamily="18" charset="0"/>
              </a:rPr>
              <a:t>Opcode 12-14 bits       </a:t>
            </a:r>
          </a:p>
          <a:p>
            <a:r>
              <a:rPr lang="en-IN" sz="2000" dirty="0">
                <a:latin typeface="Times New Roman" panose="02020603050405020304" pitchFamily="18" charset="0"/>
                <a:cs typeface="Times New Roman" panose="02020603050405020304" pitchFamily="18" charset="0"/>
              </a:rPr>
              <a:t>I 14-15 bits</a:t>
            </a:r>
          </a:p>
          <a:p>
            <a:endParaRPr lang="en-IN" sz="20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88CE78E7-2EAD-C5D9-A44E-54DFD2208EBF}"/>
              </a:ext>
            </a:extLst>
          </p:cNvPr>
          <p:cNvGraphicFramePr>
            <a:graphicFrameLocks noGrp="1"/>
          </p:cNvGraphicFramePr>
          <p:nvPr>
            <p:extLst>
              <p:ext uri="{D42A27DB-BD31-4B8C-83A1-F6EECF244321}">
                <p14:modId xmlns:p14="http://schemas.microsoft.com/office/powerpoint/2010/main" val="4261551335"/>
              </p:ext>
            </p:extLst>
          </p:nvPr>
        </p:nvGraphicFramePr>
        <p:xfrm>
          <a:off x="4356100" y="3429000"/>
          <a:ext cx="3479799" cy="431800"/>
        </p:xfrm>
        <a:graphic>
          <a:graphicData uri="http://schemas.openxmlformats.org/drawingml/2006/table">
            <a:tbl>
              <a:tblPr firstRow="1" firstCol="1" bandRow="1">
                <a:tableStyleId>{5C22544A-7EE6-4342-B048-85BDC9FD1C3A}</a:tableStyleId>
              </a:tblPr>
              <a:tblGrid>
                <a:gridCol w="1159804">
                  <a:extLst>
                    <a:ext uri="{9D8B030D-6E8A-4147-A177-3AD203B41FA5}">
                      <a16:colId xmlns:a16="http://schemas.microsoft.com/office/drawing/2014/main" val="368084680"/>
                    </a:ext>
                  </a:extLst>
                </a:gridCol>
                <a:gridCol w="1159804">
                  <a:extLst>
                    <a:ext uri="{9D8B030D-6E8A-4147-A177-3AD203B41FA5}">
                      <a16:colId xmlns:a16="http://schemas.microsoft.com/office/drawing/2014/main" val="3637961291"/>
                    </a:ext>
                  </a:extLst>
                </a:gridCol>
                <a:gridCol w="1160191">
                  <a:extLst>
                    <a:ext uri="{9D8B030D-6E8A-4147-A177-3AD203B41FA5}">
                      <a16:colId xmlns:a16="http://schemas.microsoft.com/office/drawing/2014/main" val="3566006583"/>
                    </a:ext>
                  </a:extLst>
                </a:gridCol>
              </a:tblGrid>
              <a:tr h="431800">
                <a:tc>
                  <a:txBody>
                    <a:bodyPr/>
                    <a:lstStyle/>
                    <a:p>
                      <a:pPr>
                        <a:lnSpc>
                          <a:spcPct val="107000"/>
                        </a:lnSpc>
                        <a:spcAft>
                          <a:spcPts val="800"/>
                        </a:spcAft>
                      </a:pPr>
                      <a:r>
                        <a:rPr lang="en-IN" sz="1100" kern="100">
                          <a:effectLst/>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OPCODE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ADDRESS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511529"/>
                  </a:ext>
                </a:extLst>
              </a:tr>
            </a:tbl>
          </a:graphicData>
        </a:graphic>
      </p:graphicFrame>
    </p:spTree>
    <p:extLst>
      <p:ext uri="{BB962C8B-B14F-4D97-AF65-F5344CB8AC3E}">
        <p14:creationId xmlns:p14="http://schemas.microsoft.com/office/powerpoint/2010/main" val="348216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B63-A23D-4EC7-D693-15D4966F5E6F}"/>
              </a:ext>
            </a:extLst>
          </p:cNvPr>
          <p:cNvSpPr>
            <a:spLocks noGrp="1"/>
          </p:cNvSpPr>
          <p:nvPr>
            <p:ph type="title"/>
          </p:nvPr>
        </p:nvSpPr>
        <p:spPr>
          <a:xfrm>
            <a:off x="838200" y="0"/>
            <a:ext cx="10515600" cy="933451"/>
          </a:xfrm>
        </p:spPr>
        <p:txBody>
          <a:bodyPr/>
          <a:lstStyle/>
          <a:p>
            <a:r>
              <a:rPr lang="en-US" b="1" i="0" dirty="0">
                <a:solidFill>
                  <a:srgbClr val="273239"/>
                </a:solidFill>
                <a:effectLst/>
                <a:latin typeface="Nunito" pitchFamily="2" charset="0"/>
              </a:rPr>
              <a:t>General-Purpose Data Registers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9A0407C-EEBB-33F3-52A6-BEB907121B38}"/>
              </a:ext>
            </a:extLst>
          </p:cNvPr>
          <p:cNvSpPr>
            <a:spLocks noGrp="1"/>
          </p:cNvSpPr>
          <p:nvPr>
            <p:ph idx="1"/>
          </p:nvPr>
        </p:nvSpPr>
        <p:spPr/>
        <p:txBody>
          <a:bodyPr/>
          <a:lstStyle/>
          <a:p>
            <a:pPr algn="just" fontAlgn="base"/>
            <a:r>
              <a:rPr lang="en-US" b="1" i="0" dirty="0">
                <a:solidFill>
                  <a:srgbClr val="273239"/>
                </a:solidFill>
                <a:effectLst/>
                <a:latin typeface="Nunito" pitchFamily="2" charset="0"/>
              </a:rPr>
              <a:t>General-Purpose Data Registers: </a:t>
            </a:r>
          </a:p>
          <a:p>
            <a:pPr algn="just" fontAlgn="base"/>
            <a:r>
              <a:rPr lang="en-US" b="0" i="0" dirty="0">
                <a:solidFill>
                  <a:srgbClr val="273239"/>
                </a:solidFill>
                <a:effectLst/>
                <a:latin typeface="Nunito" pitchFamily="2" charset="0"/>
              </a:rPr>
              <a:t>General purpose registers are extra registers that are present in the CPU and are utilized anytime data or a memory location is required. </a:t>
            </a:r>
          </a:p>
          <a:p>
            <a:pPr algn="just" fontAlgn="base"/>
            <a:r>
              <a:rPr lang="en-US" b="0" i="0" dirty="0">
                <a:solidFill>
                  <a:srgbClr val="273239"/>
                </a:solidFill>
                <a:effectLst/>
                <a:latin typeface="Nunito" pitchFamily="2" charset="0"/>
              </a:rPr>
              <a:t>They are used to store the data temporarily.</a:t>
            </a:r>
          </a:p>
          <a:p>
            <a:pPr algn="just" fontAlgn="base">
              <a:buFont typeface="Arial" panose="020B0604020202020204" pitchFamily="34" charset="0"/>
              <a:buChar char="•"/>
            </a:pPr>
            <a:r>
              <a:rPr lang="en-US" b="0" i="0" dirty="0">
                <a:solidFill>
                  <a:srgbClr val="273239"/>
                </a:solidFill>
                <a:effectLst/>
                <a:latin typeface="Nunito" pitchFamily="2" charset="0"/>
              </a:rPr>
              <a:t>Operands for logical and arithmetic operations</a:t>
            </a:r>
          </a:p>
          <a:p>
            <a:pPr algn="just" fontAlgn="base">
              <a:buFont typeface="Arial" panose="020B0604020202020204" pitchFamily="34" charset="0"/>
              <a:buChar char="•"/>
            </a:pPr>
            <a:r>
              <a:rPr lang="en-US" b="0" i="0" dirty="0">
                <a:solidFill>
                  <a:srgbClr val="273239"/>
                </a:solidFill>
                <a:effectLst/>
                <a:latin typeface="Nunito" pitchFamily="2" charset="0"/>
              </a:rPr>
              <a:t>Operands for address calculation</a:t>
            </a:r>
          </a:p>
          <a:p>
            <a:pPr algn="just" fontAlgn="base">
              <a:buFont typeface="Arial" panose="020B0604020202020204" pitchFamily="34" charset="0"/>
              <a:buChar char="•"/>
            </a:pPr>
            <a:r>
              <a:rPr lang="en-US" b="0" i="0" dirty="0">
                <a:solidFill>
                  <a:srgbClr val="273239"/>
                </a:solidFill>
                <a:effectLst/>
                <a:latin typeface="Nunito" pitchFamily="2" charset="0"/>
              </a:rPr>
              <a:t>Memory pointers</a:t>
            </a:r>
          </a:p>
          <a:p>
            <a:endParaRPr lang="en-IN" dirty="0"/>
          </a:p>
        </p:txBody>
      </p:sp>
    </p:spTree>
    <p:extLst>
      <p:ext uri="{BB962C8B-B14F-4D97-AF65-F5344CB8AC3E}">
        <p14:creationId xmlns:p14="http://schemas.microsoft.com/office/powerpoint/2010/main" val="149351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7E20-81A8-87FD-C346-0DFE0E338BD6}"/>
              </a:ext>
            </a:extLst>
          </p:cNvPr>
          <p:cNvSpPr>
            <a:spLocks noGrp="1"/>
          </p:cNvSpPr>
          <p:nvPr>
            <p:ph type="title"/>
          </p:nvPr>
        </p:nvSpPr>
        <p:spPr>
          <a:xfrm>
            <a:off x="838200" y="603250"/>
            <a:ext cx="10515600" cy="463550"/>
          </a:xfrm>
        </p:spPr>
        <p:txBody>
          <a:bodyPr/>
          <a:lstStyle/>
          <a:p>
            <a:r>
              <a:rPr lang="en-IN" dirty="0"/>
              <a:t>Types of special purpose Register</a:t>
            </a:r>
          </a:p>
        </p:txBody>
      </p:sp>
      <p:sp>
        <p:nvSpPr>
          <p:cNvPr id="3" name="Content Placeholder 2">
            <a:extLst>
              <a:ext uri="{FF2B5EF4-FFF2-40B4-BE49-F238E27FC236}">
                <a16:creationId xmlns:a16="http://schemas.microsoft.com/office/drawing/2014/main" id="{158B445E-38C1-7684-5E95-44F156D8E84F}"/>
              </a:ext>
            </a:extLst>
          </p:cNvPr>
          <p:cNvSpPr>
            <a:spLocks noGrp="1"/>
          </p:cNvSpPr>
          <p:nvPr>
            <p:ph idx="1"/>
          </p:nvPr>
        </p:nvSpPr>
        <p:spPr/>
        <p:txBody>
          <a:bodyPr/>
          <a:lstStyle/>
          <a:p>
            <a:pPr algn="just" fontAlgn="base"/>
            <a:r>
              <a:rPr lang="en-US" sz="2000" i="0" dirty="0">
                <a:solidFill>
                  <a:srgbClr val="273239"/>
                </a:solidFill>
                <a:effectLst/>
                <a:latin typeface="Times New Roman" panose="02020603050405020304" pitchFamily="18" charset="0"/>
                <a:cs typeface="Times New Roman" panose="02020603050405020304" pitchFamily="18" charset="0"/>
              </a:rPr>
              <a:t>Special Purpose Registers:</a:t>
            </a:r>
          </a:p>
          <a:p>
            <a:pPr algn="just" fontAlgn="base"/>
            <a:r>
              <a:rPr lang="en-US" sz="2000" i="0" dirty="0">
                <a:solidFill>
                  <a:srgbClr val="273239"/>
                </a:solidFill>
                <a:effectLst/>
                <a:latin typeface="Times New Roman" panose="02020603050405020304" pitchFamily="18" charset="0"/>
                <a:cs typeface="Times New Roman" panose="02020603050405020304" pitchFamily="18" charset="0"/>
              </a:rPr>
              <a:t>PC (program Counter) Keep track of the program Which are being Executed.</a:t>
            </a:r>
          </a:p>
          <a:p>
            <a:pPr algn="just" fontAlgn="base"/>
            <a:r>
              <a:rPr lang="en-US" sz="2000" i="0" dirty="0">
                <a:solidFill>
                  <a:srgbClr val="273239"/>
                </a:solidFill>
                <a:effectLst/>
                <a:latin typeface="Times New Roman" panose="02020603050405020304" pitchFamily="18" charset="0"/>
                <a:cs typeface="Times New Roman" panose="02020603050405020304" pitchFamily="18" charset="0"/>
              </a:rPr>
              <a:t>It contains the address of the Next Instruction to be fetched and Executed.</a:t>
            </a:r>
          </a:p>
          <a:p>
            <a:pPr algn="just" fontAlgn="base"/>
            <a:r>
              <a:rPr lang="en-US" sz="2000" dirty="0">
                <a:solidFill>
                  <a:srgbClr val="273239"/>
                </a:solidFill>
                <a:latin typeface="Times New Roman" panose="02020603050405020304" pitchFamily="18" charset="0"/>
                <a:cs typeface="Times New Roman" panose="02020603050405020304" pitchFamily="18" charset="0"/>
              </a:rPr>
              <a:t>IR (Instruction Register)contains of the Instructions which is currently being Executed.</a:t>
            </a:r>
          </a:p>
          <a:p>
            <a:pPr algn="just" fontAlgn="base"/>
            <a:r>
              <a:rPr lang="en-US" sz="2000" i="0" dirty="0">
                <a:solidFill>
                  <a:srgbClr val="273239"/>
                </a:solidFill>
                <a:effectLst/>
                <a:latin typeface="Times New Roman" panose="02020603050405020304" pitchFamily="18" charset="0"/>
                <a:cs typeface="Times New Roman" panose="02020603050405020304" pitchFamily="18" charset="0"/>
              </a:rPr>
              <a:t>MAR(Memory Address Register)Address of the Location from the Memory.</a:t>
            </a:r>
          </a:p>
          <a:p>
            <a:pPr algn="just" fontAlgn="base"/>
            <a:r>
              <a:rPr lang="en-US" sz="2000" dirty="0">
                <a:solidFill>
                  <a:srgbClr val="273239"/>
                </a:solidFill>
                <a:latin typeface="Times New Roman" panose="02020603050405020304" pitchFamily="18" charset="0"/>
                <a:cs typeface="Times New Roman" panose="02020603050405020304" pitchFamily="18" charset="0"/>
              </a:rPr>
              <a:t>MDR(Memory Data Register)Data which is read from the main memory.</a:t>
            </a:r>
            <a:endParaRPr lang="en-US" sz="200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733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FE2B-BE60-2A0D-0139-1B899AEB3298}"/>
              </a:ext>
            </a:extLst>
          </p:cNvPr>
          <p:cNvSpPr>
            <a:spLocks noGrp="1"/>
          </p:cNvSpPr>
          <p:nvPr>
            <p:ph type="title"/>
          </p:nvPr>
        </p:nvSpPr>
        <p:spPr/>
        <p:txBody>
          <a:bodyPr/>
          <a:lstStyle/>
          <a:p>
            <a:r>
              <a:rPr lang="en-IN" dirty="0"/>
              <a:t>BUS Structure</a:t>
            </a:r>
          </a:p>
        </p:txBody>
      </p:sp>
      <p:sp>
        <p:nvSpPr>
          <p:cNvPr id="3" name="Content Placeholder 2">
            <a:extLst>
              <a:ext uri="{FF2B5EF4-FFF2-40B4-BE49-F238E27FC236}">
                <a16:creationId xmlns:a16="http://schemas.microsoft.com/office/drawing/2014/main" id="{75ED51C3-31F5-8948-0618-1C38C7B45FE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bus is a communication channel.</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characteristic of the bus is shared transmission media.</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limitation of a bus is only one transmission at a time.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bus used to communicate between the major components of a computer is called a </a:t>
            </a:r>
            <a:r>
              <a:rPr lang="en-US" b="1" i="0" dirty="0">
                <a:solidFill>
                  <a:srgbClr val="273239"/>
                </a:solidFill>
                <a:effectLst/>
                <a:latin typeface="Times New Roman" panose="02020603050405020304" pitchFamily="18" charset="0"/>
                <a:cs typeface="Times New Roman" panose="02020603050405020304" pitchFamily="18" charset="0"/>
              </a:rPr>
              <a:t>System bus</a:t>
            </a:r>
            <a:r>
              <a:rPr lang="en-US"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4537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501F-14B4-40B1-80A7-F572FA9594F0}"/>
              </a:ext>
            </a:extLst>
          </p:cNvPr>
          <p:cNvSpPr>
            <a:spLocks noGrp="1"/>
          </p:cNvSpPr>
          <p:nvPr>
            <p:ph type="title"/>
          </p:nvPr>
        </p:nvSpPr>
        <p:spPr/>
        <p:txBody>
          <a:bodyPr/>
          <a:lstStyle/>
          <a:p>
            <a:r>
              <a:rPr lang="en-IN" dirty="0"/>
              <a:t>Block Diagram of Bus Structure</a:t>
            </a:r>
          </a:p>
        </p:txBody>
      </p:sp>
      <p:pic>
        <p:nvPicPr>
          <p:cNvPr id="4" name="Content Placeholder 3">
            <a:extLst>
              <a:ext uri="{FF2B5EF4-FFF2-40B4-BE49-F238E27FC236}">
                <a16:creationId xmlns:a16="http://schemas.microsoft.com/office/drawing/2014/main" id="{191DDD64-6A0F-641E-6FFB-E7DD0EE8C5AE}"/>
              </a:ext>
            </a:extLst>
          </p:cNvPr>
          <p:cNvPicPr>
            <a:picLocks noGrp="1" noChangeAspect="1"/>
          </p:cNvPicPr>
          <p:nvPr>
            <p:ph idx="1"/>
          </p:nvPr>
        </p:nvPicPr>
        <p:blipFill>
          <a:blip r:embed="rId2"/>
          <a:stretch>
            <a:fillRect/>
          </a:stretch>
        </p:blipFill>
        <p:spPr>
          <a:xfrm>
            <a:off x="2947987" y="1166812"/>
            <a:ext cx="6296025" cy="4676775"/>
          </a:xfrm>
          <a:prstGeom prst="rect">
            <a:avLst/>
          </a:prstGeom>
        </p:spPr>
      </p:pic>
    </p:spTree>
    <p:extLst>
      <p:ext uri="{BB962C8B-B14F-4D97-AF65-F5344CB8AC3E}">
        <p14:creationId xmlns:p14="http://schemas.microsoft.com/office/powerpoint/2010/main" val="209382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25C4-F8EC-2BEF-46B3-2C3B8A2A2245}"/>
              </a:ext>
            </a:extLst>
          </p:cNvPr>
          <p:cNvSpPr>
            <a:spLocks noGrp="1"/>
          </p:cNvSpPr>
          <p:nvPr>
            <p:ph type="title"/>
          </p:nvPr>
        </p:nvSpPr>
        <p:spPr/>
        <p:txBody>
          <a:bodyPr/>
          <a:lstStyle/>
          <a:p>
            <a:r>
              <a:rPr lang="en-IN" dirty="0"/>
              <a:t>Categories of Bus Structure</a:t>
            </a:r>
          </a:p>
        </p:txBody>
      </p:sp>
      <p:sp>
        <p:nvSpPr>
          <p:cNvPr id="3" name="Content Placeholder 2">
            <a:extLst>
              <a:ext uri="{FF2B5EF4-FFF2-40B4-BE49-F238E27FC236}">
                <a16:creationId xmlns:a16="http://schemas.microsoft.com/office/drawing/2014/main" id="{7A841415-2C7E-57AD-1DA9-0F363289FF4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System bus contains 3 categories of lines used to provide the communication between the CPU, memory and IO named as: </a:t>
            </a: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Address lines (AL)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Data lines (DL)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Control lines (CL)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 Address Lines: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Used to carry the address to memory and 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Unidirectional.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Based on the width of an address bus we can determine the capacity of a main memory</a:t>
            </a:r>
          </a:p>
          <a:p>
            <a:endParaRPr lang="en-IN" dirty="0"/>
          </a:p>
        </p:txBody>
      </p:sp>
    </p:spTree>
    <p:extLst>
      <p:ext uri="{BB962C8B-B14F-4D97-AF65-F5344CB8AC3E}">
        <p14:creationId xmlns:p14="http://schemas.microsoft.com/office/powerpoint/2010/main" val="1670448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C9BA-BF3C-6FE2-99BA-CC50EB333BE5}"/>
              </a:ext>
            </a:extLst>
          </p:cNvPr>
          <p:cNvSpPr>
            <a:spLocks noGrp="1"/>
          </p:cNvSpPr>
          <p:nvPr>
            <p:ph type="title"/>
          </p:nvPr>
        </p:nvSpPr>
        <p:spPr/>
        <p:txBody>
          <a:bodyPr/>
          <a:lstStyle/>
          <a:p>
            <a:r>
              <a:rPr lang="en-IN" dirty="0"/>
              <a:t>Data Lines</a:t>
            </a:r>
          </a:p>
        </p:txBody>
      </p:sp>
      <p:sp>
        <p:nvSpPr>
          <p:cNvPr id="3" name="Content Placeholder 2">
            <a:extLst>
              <a:ext uri="{FF2B5EF4-FFF2-40B4-BE49-F238E27FC236}">
                <a16:creationId xmlns:a16="http://schemas.microsoft.com/office/drawing/2014/main" id="{42C8FF00-5FF4-F4E6-8C1C-1DC1D0D9D913}"/>
              </a:ext>
            </a:extLst>
          </p:cNvPr>
          <p:cNvSpPr>
            <a:spLocks noGrp="1"/>
          </p:cNvSpPr>
          <p:nvPr>
            <p:ph idx="1"/>
          </p:nvPr>
        </p:nvSpPr>
        <p:spPr/>
        <p:txBody>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2. Data Lines:</a:t>
            </a:r>
            <a:r>
              <a:rPr lang="en-US" b="0" i="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Used to carry the binary data between the CPU, memory and IO.</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Bidirectional.</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Based on the width of a data bus we can determine the word length of a CPU.</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Based on the word length we can determine the performance of a CPU.</a:t>
            </a:r>
          </a:p>
          <a:p>
            <a:endParaRPr lang="en-IN" dirty="0"/>
          </a:p>
        </p:txBody>
      </p:sp>
    </p:spTree>
    <p:extLst>
      <p:ext uri="{BB962C8B-B14F-4D97-AF65-F5344CB8AC3E}">
        <p14:creationId xmlns:p14="http://schemas.microsoft.com/office/powerpoint/2010/main" val="305219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F8D2-5DF9-657E-E92A-EB8D7F1B9C91}"/>
              </a:ext>
            </a:extLst>
          </p:cNvPr>
          <p:cNvSpPr>
            <a:spLocks noGrp="1"/>
          </p:cNvSpPr>
          <p:nvPr>
            <p:ph type="title"/>
          </p:nvPr>
        </p:nvSpPr>
        <p:spPr/>
        <p:txBody>
          <a:bodyPr/>
          <a:lstStyle/>
          <a:p>
            <a:r>
              <a:rPr lang="en-IN" dirty="0"/>
              <a:t>Control Lines</a:t>
            </a:r>
          </a:p>
        </p:txBody>
      </p:sp>
      <p:sp>
        <p:nvSpPr>
          <p:cNvPr id="3" name="Content Placeholder 2">
            <a:extLst>
              <a:ext uri="{FF2B5EF4-FFF2-40B4-BE49-F238E27FC236}">
                <a16:creationId xmlns:a16="http://schemas.microsoft.com/office/drawing/2014/main" id="{BF000270-8F3A-5C51-815C-896B60CE91C3}"/>
              </a:ext>
            </a:extLst>
          </p:cNvPr>
          <p:cNvSpPr>
            <a:spLocks noGrp="1"/>
          </p:cNvSpPr>
          <p:nvPr>
            <p:ph idx="1"/>
          </p:nvPr>
        </p:nvSpPr>
        <p:spPr/>
        <p:txBody>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3. Control Lines:</a:t>
            </a:r>
            <a:r>
              <a:rPr lang="en-US" b="0" i="0" dirty="0">
                <a:solidFill>
                  <a:srgbClr val="273239"/>
                </a:solidFill>
                <a:effectLst/>
                <a:latin typeface="Times New Roman" panose="02020603050405020304" pitchFamily="18" charset="0"/>
                <a:cs typeface="Times New Roman" panose="02020603050405020304" pitchFamily="18" charset="0"/>
              </a:rPr>
              <a:t>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Used to carry the control signals and timing signals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Control signals indicate the type of operation.</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Timing Signals are used to synchronize the memory and IO operations with a CPU clock.</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Typical Control Lines may include Memory Read/Write, IO Read/Write, Bus Request/Grant, etc.</a:t>
            </a:r>
          </a:p>
          <a:p>
            <a:endParaRPr lang="en-IN" dirty="0"/>
          </a:p>
        </p:txBody>
      </p:sp>
    </p:spTree>
    <p:extLst>
      <p:ext uri="{BB962C8B-B14F-4D97-AF65-F5344CB8AC3E}">
        <p14:creationId xmlns:p14="http://schemas.microsoft.com/office/powerpoint/2010/main" val="318750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469" y="1287781"/>
            <a:ext cx="8385587" cy="423449"/>
          </a:xfrm>
          <a:prstGeom prst="rect">
            <a:avLst/>
          </a:prstGeom>
          <a:noFill/>
        </p:spPr>
        <p:txBody>
          <a:bodyPr wrap="square" lIns="91440" tIns="45720" rIns="91440" bIns="45720" anchor="t">
            <a:spAutoFit/>
          </a:bodyPr>
          <a:lstStyle/>
          <a:p>
            <a:pPr marL="742950" lvl="1" indent="-285750">
              <a:lnSpc>
                <a:spcPct val="150000"/>
              </a:lnSpc>
              <a:buFont typeface="Arial" panose="020B0604020202020204" pitchFamily="34" charset="0"/>
              <a:buChar char="•"/>
            </a:pPr>
            <a:r>
              <a:rPr lang="en-US" sz="1600" b="0" cap="none" spc="0" dirty="0">
                <a:ln w="0"/>
                <a:solidFill>
                  <a:schemeClr val="tx1"/>
                </a:solidFill>
                <a:latin typeface="Metropolis" panose="00000500000000000000" pitchFamily="50" charset="0"/>
                <a:cs typeface="Segoe UI" panose="020B0502040204020203" pitchFamily="34" charset="0"/>
              </a:rPr>
              <a:t> </a:t>
            </a:r>
          </a:p>
        </p:txBody>
      </p:sp>
      <p:sp>
        <p:nvSpPr>
          <p:cNvPr id="8" name="Title 7">
            <a:extLst>
              <a:ext uri="{FF2B5EF4-FFF2-40B4-BE49-F238E27FC236}">
                <a16:creationId xmlns:a16="http://schemas.microsoft.com/office/drawing/2014/main" id="{B24298F2-13CF-3D60-337C-01A922B1DC94}"/>
              </a:ext>
            </a:extLst>
          </p:cNvPr>
          <p:cNvSpPr>
            <a:spLocks noGrp="1"/>
          </p:cNvSpPr>
          <p:nvPr>
            <p:ph type="title"/>
          </p:nvPr>
        </p:nvSpPr>
        <p:spPr/>
        <p:txBody>
          <a:bodyPr/>
          <a:lstStyle/>
          <a:p>
            <a:r>
              <a:rPr lang="en-US" dirty="0"/>
              <a:t>Table of Content </a:t>
            </a:r>
            <a:endParaRPr lang="en-IN" dirty="0"/>
          </a:p>
        </p:txBody>
      </p:sp>
      <p:sp>
        <p:nvSpPr>
          <p:cNvPr id="9" name="Content Placeholder 8">
            <a:extLst>
              <a:ext uri="{FF2B5EF4-FFF2-40B4-BE49-F238E27FC236}">
                <a16:creationId xmlns:a16="http://schemas.microsoft.com/office/drawing/2014/main" id="{0CE0BE56-292E-1423-C86F-187CDB811003}"/>
              </a:ext>
            </a:extLst>
          </p:cNvPr>
          <p:cNvSpPr>
            <a:spLocks noGrp="1"/>
          </p:cNvSpPr>
          <p:nvPr>
            <p:ph idx="1"/>
          </p:nvPr>
        </p:nvSpPr>
        <p:spPr/>
        <p:txBody>
          <a:bodyPr>
            <a:normAutofit/>
          </a:bodyPr>
          <a:lstStyle/>
          <a:p>
            <a:pPr lvl="1"/>
            <a:r>
              <a:rPr lang="en-GB" sz="1800" dirty="0"/>
              <a:t>Aim </a:t>
            </a:r>
          </a:p>
          <a:p>
            <a:pPr lvl="1"/>
            <a:r>
              <a:rPr lang="en-GB" sz="1800" dirty="0"/>
              <a:t>Objectives</a:t>
            </a:r>
          </a:p>
          <a:p>
            <a:pPr lvl="1"/>
            <a:r>
              <a:rPr lang="en-GB" sz="1800" dirty="0"/>
              <a:t>Functional Units</a:t>
            </a:r>
          </a:p>
          <a:p>
            <a:pPr lvl="1"/>
            <a:r>
              <a:rPr lang="en-GB" sz="1800" dirty="0"/>
              <a:t>Basic Operational Concepts</a:t>
            </a:r>
          </a:p>
          <a:p>
            <a:pPr lvl="1"/>
            <a:r>
              <a:rPr lang="en-GB" sz="1800" dirty="0"/>
              <a:t>Bus Structure</a:t>
            </a:r>
          </a:p>
          <a:p>
            <a:pPr lvl="1"/>
            <a:r>
              <a:rPr lang="en-GB" sz="1800" dirty="0"/>
              <a:t>Performance</a:t>
            </a:r>
          </a:p>
          <a:p>
            <a:pPr lvl="1"/>
            <a:r>
              <a:rPr lang="en-GB" sz="1800" dirty="0"/>
              <a:t>Multi Processors and Multi-computers</a:t>
            </a:r>
          </a:p>
          <a:p>
            <a:pPr lvl="1"/>
            <a:r>
              <a:rPr lang="en-GB" sz="1800" dirty="0"/>
              <a:t>Encoders</a:t>
            </a:r>
          </a:p>
          <a:p>
            <a:pPr lvl="1"/>
            <a:r>
              <a:rPr lang="en-GB" sz="1800" dirty="0"/>
              <a:t>Demultiplexers</a:t>
            </a:r>
          </a:p>
          <a:p>
            <a:pPr lvl="1"/>
            <a:r>
              <a:rPr lang="en-GB" sz="1800" dirty="0"/>
              <a:t>Programmable Logic Arrays(PLAs)</a:t>
            </a:r>
          </a:p>
          <a:p>
            <a:pPr lvl="1"/>
            <a:r>
              <a:rPr lang="en-GB" sz="1800" dirty="0"/>
              <a:t>Digital Logic Circuits</a:t>
            </a:r>
          </a:p>
          <a:p>
            <a:pPr lvl="1"/>
            <a:r>
              <a:rPr lang="en-GB" sz="1800" dirty="0"/>
              <a:t>Basic Logic Functions</a:t>
            </a:r>
          </a:p>
          <a:p>
            <a:pPr lvl="1"/>
            <a:r>
              <a:rPr lang="en-GB" sz="1800" dirty="0"/>
              <a:t>Synthesis of Logic Functions Using AND,OR and NOT Gates</a:t>
            </a:r>
          </a:p>
          <a:p>
            <a:pPr lvl="1"/>
            <a:r>
              <a:rPr lang="en-GB" sz="1800" dirty="0"/>
              <a:t>Minimization of Logic Expressions</a:t>
            </a:r>
          </a:p>
          <a:p>
            <a:pPr lvl="1"/>
            <a:endParaRPr lang="en-IN"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2937-B30C-034C-B4CC-B2F7D53600D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Performance</a:t>
            </a:r>
            <a:endParaRPr lang="en-IN" dirty="0"/>
          </a:p>
        </p:txBody>
      </p:sp>
      <p:sp>
        <p:nvSpPr>
          <p:cNvPr id="3" name="Content Placeholder 2">
            <a:extLst>
              <a:ext uri="{FF2B5EF4-FFF2-40B4-BE49-F238E27FC236}">
                <a16:creationId xmlns:a16="http://schemas.microsoft.com/office/drawing/2014/main" id="{28632BCF-F6FF-4502-534D-9790EC1B1583}"/>
              </a:ext>
            </a:extLst>
          </p:cNvPr>
          <p:cNvSpPr>
            <a:spLocks noGrp="1"/>
          </p:cNvSpPr>
          <p:nvPr>
            <p:ph idx="1"/>
          </p:nvPr>
        </p:nvSpPr>
        <p:spPr/>
        <p:txBody>
          <a:bodyPr/>
          <a:lstStyle/>
          <a:p>
            <a:pPr algn="l" fontAlgn="base"/>
            <a:r>
              <a:rPr lang="en-US" dirty="0">
                <a:solidFill>
                  <a:srgbClr val="273239"/>
                </a:solidFill>
                <a:latin typeface="Times New Roman" panose="02020603050405020304" pitchFamily="18" charset="0"/>
                <a:cs typeface="Times New Roman" panose="02020603050405020304" pitchFamily="18" charset="0"/>
              </a:rPr>
              <a:t>P</a:t>
            </a:r>
            <a:r>
              <a:rPr lang="en-US" b="0" i="0" dirty="0">
                <a:solidFill>
                  <a:srgbClr val="273239"/>
                </a:solidFill>
                <a:effectLst/>
                <a:latin typeface="Times New Roman" panose="02020603050405020304" pitchFamily="18" charset="0"/>
                <a:cs typeface="Times New Roman" panose="02020603050405020304" pitchFamily="18" charset="0"/>
              </a:rPr>
              <a:t>erformance refers to the speed and efficiency at which a computer system can execute tasks and process data. </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Processor speed: </a:t>
            </a:r>
            <a:r>
              <a:rPr lang="en-US" b="0" i="0" dirty="0">
                <a:solidFill>
                  <a:srgbClr val="273239"/>
                </a:solidFill>
                <a:effectLst/>
                <a:latin typeface="Times New Roman" panose="02020603050405020304" pitchFamily="18" charset="0"/>
                <a:cs typeface="Times New Roman" panose="02020603050405020304" pitchFamily="18" charset="0"/>
              </a:rPr>
              <a:t>The speed of the processor, measured in GHz (gigahertz), determines how quickly the computer can execute instructions and process data.</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Memory: </a:t>
            </a:r>
            <a:r>
              <a:rPr lang="en-US" b="0" i="0" dirty="0">
                <a:solidFill>
                  <a:srgbClr val="273239"/>
                </a:solidFill>
                <a:effectLst/>
                <a:latin typeface="Times New Roman" panose="02020603050405020304" pitchFamily="18" charset="0"/>
                <a:cs typeface="Times New Roman" panose="02020603050405020304" pitchFamily="18" charset="0"/>
              </a:rPr>
              <a:t>The amount and speed of the memory, including RAM (random access memory) and cache memory, can impact how quickly data can be accessed and processed by the computer.</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Storage: </a:t>
            </a:r>
            <a:r>
              <a:rPr lang="en-US" b="0" i="0" dirty="0">
                <a:solidFill>
                  <a:srgbClr val="273239"/>
                </a:solidFill>
                <a:effectLst/>
                <a:latin typeface="Times New Roman" panose="02020603050405020304" pitchFamily="18" charset="0"/>
                <a:cs typeface="Times New Roman" panose="02020603050405020304" pitchFamily="18" charset="0"/>
              </a:rPr>
              <a:t>The speed and capacity of the storage devices, including hard drives and solid-state drives (SSDs), can impact the speed at which data can be stored and retrieved.</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I/O devices: </a:t>
            </a:r>
            <a:r>
              <a:rPr lang="en-US" b="0" i="0" dirty="0">
                <a:solidFill>
                  <a:srgbClr val="273239"/>
                </a:solidFill>
                <a:effectLst/>
                <a:latin typeface="Times New Roman" panose="02020603050405020304" pitchFamily="18" charset="0"/>
                <a:cs typeface="Times New Roman" panose="02020603050405020304" pitchFamily="18" charset="0"/>
              </a:rPr>
              <a:t>The speed and efficiency of input/output devices, such as keyboards, mice, and displays, can impact the overall performance of the system.</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Software optimization: </a:t>
            </a:r>
            <a:r>
              <a:rPr lang="en-US" b="0" i="0" dirty="0">
                <a:solidFill>
                  <a:srgbClr val="273239"/>
                </a:solidFill>
                <a:effectLst/>
                <a:latin typeface="Times New Roman" panose="02020603050405020304" pitchFamily="18" charset="0"/>
                <a:cs typeface="Times New Roman" panose="02020603050405020304" pitchFamily="18" charset="0"/>
              </a:rPr>
              <a:t>The efficiency of the software running on the system, including operating systems and applications, can impact how quickly tasks can be completed.</a:t>
            </a:r>
          </a:p>
          <a:p>
            <a:endParaRPr lang="en-IN" dirty="0"/>
          </a:p>
        </p:txBody>
      </p:sp>
    </p:spTree>
    <p:extLst>
      <p:ext uri="{BB962C8B-B14F-4D97-AF65-F5344CB8AC3E}">
        <p14:creationId xmlns:p14="http://schemas.microsoft.com/office/powerpoint/2010/main" val="123918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60C0-EFAE-734D-6CD9-59B2DE36EBFB}"/>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Factor for improving Performance</a:t>
            </a:r>
            <a:endParaRPr lang="en-IN" dirty="0"/>
          </a:p>
        </p:txBody>
      </p:sp>
      <p:sp>
        <p:nvSpPr>
          <p:cNvPr id="3" name="Content Placeholder 2">
            <a:extLst>
              <a:ext uri="{FF2B5EF4-FFF2-40B4-BE49-F238E27FC236}">
                <a16:creationId xmlns:a16="http://schemas.microsoft.com/office/drawing/2014/main" id="{D309C2D8-106D-7152-8F2A-9B51B96F7477}"/>
              </a:ext>
            </a:extLst>
          </p:cNvPr>
          <p:cNvSpPr>
            <a:spLocks noGrp="1"/>
          </p:cNvSpPr>
          <p:nvPr>
            <p:ph idx="1"/>
          </p:nvPr>
        </p:nvSpPr>
        <p:spPr/>
        <p:txBody>
          <a:bodyPr/>
          <a:lstStyle/>
          <a:p>
            <a:r>
              <a:rPr lang="en-US" dirty="0">
                <a:solidFill>
                  <a:srgbClr val="273239"/>
                </a:solidFill>
                <a:latin typeface="Times New Roman" panose="02020603050405020304" pitchFamily="18" charset="0"/>
                <a:cs typeface="Times New Roman" panose="02020603050405020304" pitchFamily="18" charset="0"/>
              </a:rPr>
              <a:t>Reducing Time Complexity.</a:t>
            </a:r>
          </a:p>
          <a:p>
            <a:r>
              <a:rPr lang="en-US" b="0" i="0" dirty="0">
                <a:solidFill>
                  <a:srgbClr val="273239"/>
                </a:solidFill>
                <a:effectLst/>
                <a:latin typeface="Times New Roman" panose="02020603050405020304" pitchFamily="18" charset="0"/>
                <a:cs typeface="Times New Roman" panose="02020603050405020304" pitchFamily="18" charset="0"/>
              </a:rPr>
              <a:t>Upgrading Hardware Components</a:t>
            </a:r>
          </a:p>
          <a:p>
            <a:r>
              <a:rPr lang="en-US" dirty="0">
                <a:solidFill>
                  <a:srgbClr val="273239"/>
                </a:solidFill>
                <a:latin typeface="Times New Roman" panose="02020603050405020304" pitchFamily="18" charset="0"/>
                <a:cs typeface="Times New Roman" panose="02020603050405020304" pitchFamily="18" charset="0"/>
              </a:rPr>
              <a:t>Optimizing Software</a:t>
            </a:r>
          </a:p>
          <a:p>
            <a:r>
              <a:rPr lang="en-US" b="0" i="0" dirty="0">
                <a:solidFill>
                  <a:srgbClr val="273239"/>
                </a:solidFill>
                <a:effectLst/>
                <a:latin typeface="Times New Roman" panose="02020603050405020304" pitchFamily="18" charset="0"/>
                <a:cs typeface="Times New Roman" panose="02020603050405020304" pitchFamily="18" charset="0"/>
              </a:rPr>
              <a:t>Addressing Bottlenecks in the system.</a:t>
            </a:r>
          </a:p>
          <a:p>
            <a:endParaRPr lang="en-IN" dirty="0"/>
          </a:p>
        </p:txBody>
      </p:sp>
    </p:spTree>
    <p:extLst>
      <p:ext uri="{BB962C8B-B14F-4D97-AF65-F5344CB8AC3E}">
        <p14:creationId xmlns:p14="http://schemas.microsoft.com/office/powerpoint/2010/main" val="3241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4812-673A-2717-97A7-3C4F5E72B5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Multi Processor</a:t>
            </a:r>
            <a:endParaRPr lang="en-IN" dirty="0"/>
          </a:p>
        </p:txBody>
      </p:sp>
      <p:sp>
        <p:nvSpPr>
          <p:cNvPr id="3" name="Content Placeholder 2">
            <a:extLst>
              <a:ext uri="{FF2B5EF4-FFF2-40B4-BE49-F238E27FC236}">
                <a16:creationId xmlns:a16="http://schemas.microsoft.com/office/drawing/2014/main" id="{F936939D-45D8-B064-A1D3-69F06AA3AAAD}"/>
              </a:ext>
            </a:extLst>
          </p:cNvPr>
          <p:cNvSpPr>
            <a:spLocks noGrp="1"/>
          </p:cNvSpPr>
          <p:nvPr>
            <p:ph idx="1"/>
          </p:nvPr>
        </p:nvSpPr>
        <p:spPr/>
        <p:txBody>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1. Multiprocessor:</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A Multiprocessor is a computer system with two or more central processing units (CPUs) share full access to a common RAM.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The main objective of using a multiprocessor is to boost the system’s execution speed, with other objectives being fault tolerance and application matching.</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There are two types of multiprocessors, one is called shared memory multiprocessor and another is distributed memory multiprocessor.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In shared memory multiprocessors, all the CPUs shares the common memory but in a distributed memory multiprocessor, every CPU has its own private memory.</a:t>
            </a:r>
          </a:p>
          <a:p>
            <a:endParaRPr lang="en-IN" dirty="0"/>
          </a:p>
        </p:txBody>
      </p:sp>
    </p:spTree>
    <p:extLst>
      <p:ext uri="{BB962C8B-B14F-4D97-AF65-F5344CB8AC3E}">
        <p14:creationId xmlns:p14="http://schemas.microsoft.com/office/powerpoint/2010/main" val="104641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ABB-83CC-1D81-A163-029598000B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Multi Processor</a:t>
            </a:r>
            <a:endParaRPr lang="en-IN" dirty="0"/>
          </a:p>
        </p:txBody>
      </p:sp>
      <p:pic>
        <p:nvPicPr>
          <p:cNvPr id="4" name="Content Placeholder 3">
            <a:extLst>
              <a:ext uri="{FF2B5EF4-FFF2-40B4-BE49-F238E27FC236}">
                <a16:creationId xmlns:a16="http://schemas.microsoft.com/office/drawing/2014/main" id="{60797927-4265-6D5F-B4E6-609D2136CCDE}"/>
              </a:ext>
            </a:extLst>
          </p:cNvPr>
          <p:cNvPicPr>
            <a:picLocks noGrp="1" noChangeAspect="1"/>
          </p:cNvPicPr>
          <p:nvPr>
            <p:ph idx="1"/>
          </p:nvPr>
        </p:nvPicPr>
        <p:blipFill>
          <a:blip r:embed="rId2"/>
          <a:stretch>
            <a:fillRect/>
          </a:stretch>
        </p:blipFill>
        <p:spPr>
          <a:xfrm>
            <a:off x="4691062" y="2038350"/>
            <a:ext cx="2809875" cy="2933700"/>
          </a:xfrm>
          <a:prstGeom prst="rect">
            <a:avLst/>
          </a:prstGeom>
        </p:spPr>
      </p:pic>
    </p:spTree>
    <p:extLst>
      <p:ext uri="{BB962C8B-B14F-4D97-AF65-F5344CB8AC3E}">
        <p14:creationId xmlns:p14="http://schemas.microsoft.com/office/powerpoint/2010/main" val="4196874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81F6-9746-046C-9159-CD17DA7B5414}"/>
              </a:ext>
            </a:extLst>
          </p:cNvPr>
          <p:cNvSpPr>
            <a:spLocks noGrp="1"/>
          </p:cNvSpPr>
          <p:nvPr>
            <p:ph type="title"/>
          </p:nvPr>
        </p:nvSpPr>
        <p:spPr/>
        <p:txBody>
          <a:bodyPr/>
          <a:lstStyle/>
          <a:p>
            <a:r>
              <a:rPr lang="en-IN" dirty="0"/>
              <a:t>Applications of Multi Processor</a:t>
            </a:r>
          </a:p>
        </p:txBody>
      </p:sp>
      <p:sp>
        <p:nvSpPr>
          <p:cNvPr id="3" name="Content Placeholder 2">
            <a:extLst>
              <a:ext uri="{FF2B5EF4-FFF2-40B4-BE49-F238E27FC236}">
                <a16:creationId xmlns:a16="http://schemas.microsoft.com/office/drawing/2014/main" id="{562F307B-12C5-E006-78A0-1682039A316C}"/>
              </a:ext>
            </a:extLst>
          </p:cNvPr>
          <p:cNvSpPr>
            <a:spLocks noGrp="1"/>
          </p:cNvSpPr>
          <p:nvPr>
            <p:ph idx="1"/>
          </p:nvPr>
        </p:nvSpPr>
        <p:spPr/>
        <p:txBody>
          <a:bodyPr/>
          <a:lstStyle/>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As a uniprocessor, such as single instruction, single data stream (SISD).</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As a multiprocessor, such as single instruction, multiple data stream (SIMD), which is usually used for vector processing.</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Multiple series of instructions in a single perspective, such as multiple instruction, single data stream (MISD), which is used for describing hyper-threading or pipelined processors.</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Inside a single system for executing multiple, individual series of instructions in multiple perspectives, such as multiple instruction, multiple data stream (MIMD).</a:t>
            </a:r>
          </a:p>
          <a:p>
            <a:endParaRPr lang="en-IN" dirty="0"/>
          </a:p>
        </p:txBody>
      </p:sp>
    </p:spTree>
    <p:extLst>
      <p:ext uri="{BB962C8B-B14F-4D97-AF65-F5344CB8AC3E}">
        <p14:creationId xmlns:p14="http://schemas.microsoft.com/office/powerpoint/2010/main" val="2886987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11C5-FB78-7998-2BD2-3A92BEDD11B1}"/>
              </a:ext>
            </a:extLst>
          </p:cNvPr>
          <p:cNvSpPr>
            <a:spLocks noGrp="1"/>
          </p:cNvSpPr>
          <p:nvPr>
            <p:ph type="title"/>
          </p:nvPr>
        </p:nvSpPr>
        <p:spPr/>
        <p:txBody>
          <a:bodyPr/>
          <a:lstStyle/>
          <a:p>
            <a:r>
              <a:rPr lang="en-IN" dirty="0"/>
              <a:t>Multi Computer</a:t>
            </a:r>
          </a:p>
        </p:txBody>
      </p:sp>
      <p:sp>
        <p:nvSpPr>
          <p:cNvPr id="3" name="Content Placeholder 2">
            <a:extLst>
              <a:ext uri="{FF2B5EF4-FFF2-40B4-BE49-F238E27FC236}">
                <a16:creationId xmlns:a16="http://schemas.microsoft.com/office/drawing/2014/main" id="{BC116B9A-4CD2-BBB1-2108-98E917931B20}"/>
              </a:ext>
            </a:extLst>
          </p:cNvPr>
          <p:cNvSpPr>
            <a:spLocks noGrp="1"/>
          </p:cNvSpPr>
          <p:nvPr>
            <p:ph idx="1"/>
          </p:nvPr>
        </p:nvSpPr>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A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multicomputer system</a:t>
            </a:r>
            <a:r>
              <a:rPr lang="en-US" b="0" i="0" u="sng" dirty="0">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is a computer system with multiple processors that are connected together to solve a problem.</a:t>
            </a:r>
          </a:p>
          <a:p>
            <a:r>
              <a:rPr lang="en-US" b="0" i="0" dirty="0">
                <a:solidFill>
                  <a:srgbClr val="273239"/>
                </a:solidFill>
                <a:effectLst/>
                <a:latin typeface="Times New Roman" panose="02020603050405020304" pitchFamily="18" charset="0"/>
                <a:cs typeface="Times New Roman" panose="02020603050405020304" pitchFamily="18" charset="0"/>
              </a:rPr>
              <a:t> Each processor has its own memory and it is accessible by that particular processor and those processors can communicate with each other via an interconnection network.</a:t>
            </a:r>
          </a:p>
          <a:p>
            <a:r>
              <a:rPr lang="en-US" b="0" i="0" dirty="0">
                <a:solidFill>
                  <a:srgbClr val="273239"/>
                </a:solidFill>
                <a:effectLst/>
                <a:latin typeface="Times New Roman" panose="02020603050405020304" pitchFamily="18" charset="0"/>
                <a:cs typeface="Times New Roman" panose="02020603050405020304" pitchFamily="18" charset="0"/>
              </a:rPr>
              <a:t>As the multicomputer is capable of messages passing between the processors, it is possible to divide the task between the processors to complete the task. </a:t>
            </a:r>
          </a:p>
          <a:p>
            <a:r>
              <a:rPr lang="en-US" b="0" i="0" dirty="0">
                <a:solidFill>
                  <a:srgbClr val="273239"/>
                </a:solidFill>
                <a:effectLst/>
                <a:latin typeface="Times New Roman" panose="02020603050405020304" pitchFamily="18" charset="0"/>
                <a:cs typeface="Times New Roman" panose="02020603050405020304" pitchFamily="18" charset="0"/>
              </a:rPr>
              <a:t>Hence, a multicomputer can be used for distributed computing.</a:t>
            </a:r>
          </a:p>
          <a:p>
            <a:r>
              <a:rPr lang="en-US" b="0" i="0" dirty="0">
                <a:solidFill>
                  <a:srgbClr val="273239"/>
                </a:solidFill>
                <a:effectLst/>
                <a:latin typeface="Times New Roman" panose="02020603050405020304" pitchFamily="18" charset="0"/>
                <a:cs typeface="Times New Roman" panose="02020603050405020304" pitchFamily="18" charset="0"/>
              </a:rPr>
              <a:t> It is cost effective and easier to build a multicomputer than a multiprocessor.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3979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975C-D724-803F-F0CE-1D080B9B6254}"/>
              </a:ext>
            </a:extLst>
          </p:cNvPr>
          <p:cNvSpPr>
            <a:spLocks noGrp="1"/>
          </p:cNvSpPr>
          <p:nvPr>
            <p:ph type="title"/>
          </p:nvPr>
        </p:nvSpPr>
        <p:spPr/>
        <p:txBody>
          <a:bodyPr/>
          <a:lstStyle/>
          <a:p>
            <a:r>
              <a:rPr lang="en-IN" dirty="0"/>
              <a:t>Multicomputer</a:t>
            </a:r>
          </a:p>
        </p:txBody>
      </p:sp>
      <p:sp>
        <p:nvSpPr>
          <p:cNvPr id="3" name="Content Placeholder 2">
            <a:extLst>
              <a:ext uri="{FF2B5EF4-FFF2-40B4-BE49-F238E27FC236}">
                <a16:creationId xmlns:a16="http://schemas.microsoft.com/office/drawing/2014/main" id="{7530316C-EC1B-3BDC-1A0E-3C41CA6C0F64}"/>
              </a:ext>
            </a:extLst>
          </p:cNvPr>
          <p:cNvSpPr>
            <a:spLocks noGrp="1"/>
          </p:cNvSpPr>
          <p:nvPr>
            <p:ph idx="1"/>
          </p:nvPr>
        </p:nvSpPr>
        <p:spPr/>
        <p:txBody>
          <a:bodyPr/>
          <a:lstStyle/>
          <a:p>
            <a:r>
              <a:rPr lang="en-IN" dirty="0"/>
              <a:t>Multicomputer</a:t>
            </a:r>
          </a:p>
        </p:txBody>
      </p:sp>
      <p:pic>
        <p:nvPicPr>
          <p:cNvPr id="4" name="Content Placeholder 3">
            <a:extLst>
              <a:ext uri="{FF2B5EF4-FFF2-40B4-BE49-F238E27FC236}">
                <a16:creationId xmlns:a16="http://schemas.microsoft.com/office/drawing/2014/main" id="{D6608D22-EC64-7444-DD44-1745739382B1}"/>
              </a:ext>
            </a:extLst>
          </p:cNvPr>
          <p:cNvPicPr>
            <a:picLocks noChangeAspect="1"/>
          </p:cNvPicPr>
          <p:nvPr/>
        </p:nvPicPr>
        <p:blipFill>
          <a:blip r:embed="rId2"/>
          <a:stretch>
            <a:fillRect/>
          </a:stretch>
        </p:blipFill>
        <p:spPr>
          <a:xfrm>
            <a:off x="4386262" y="2177256"/>
            <a:ext cx="3419475" cy="3648075"/>
          </a:xfrm>
          <a:prstGeom prst="rect">
            <a:avLst/>
          </a:prstGeom>
        </p:spPr>
      </p:pic>
    </p:spTree>
    <p:extLst>
      <p:ext uri="{BB962C8B-B14F-4D97-AF65-F5344CB8AC3E}">
        <p14:creationId xmlns:p14="http://schemas.microsoft.com/office/powerpoint/2010/main" val="3665539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39F2-0BA5-CFF8-254D-BBD177C9E079}"/>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Encoder</a:t>
            </a:r>
            <a:endParaRPr lang="en-IN" dirty="0"/>
          </a:p>
        </p:txBody>
      </p:sp>
      <p:sp>
        <p:nvSpPr>
          <p:cNvPr id="3" name="Content Placeholder 2">
            <a:extLst>
              <a:ext uri="{FF2B5EF4-FFF2-40B4-BE49-F238E27FC236}">
                <a16:creationId xmlns:a16="http://schemas.microsoft.com/office/drawing/2014/main" id="{B75D1FC0-AE9F-509C-BCC5-15859109964E}"/>
              </a:ext>
            </a:extLst>
          </p:cNvPr>
          <p:cNvSpPr>
            <a:spLocks noGrp="1"/>
          </p:cNvSpPr>
          <p:nvPr>
            <p:ph idx="1"/>
          </p:nvPr>
        </p:nvSpPr>
        <p:spPr/>
        <p:txBody>
          <a:bodyPr/>
          <a:lstStyle/>
          <a:p>
            <a:r>
              <a:rPr lang="en-US" sz="2000" b="0" i="0" dirty="0">
                <a:solidFill>
                  <a:srgbClr val="273239"/>
                </a:solidFill>
                <a:effectLst/>
                <a:latin typeface="Times New Roman" panose="02020603050405020304" pitchFamily="18" charset="0"/>
                <a:cs typeface="Times New Roman" panose="02020603050405020304" pitchFamily="18" charset="0"/>
              </a:rPr>
              <a:t>An encoder is a digital circuit that converts a set of binary inputs into a unique binary code. </a:t>
            </a:r>
          </a:p>
          <a:p>
            <a:r>
              <a:rPr lang="en-US" sz="2000" b="0" i="0" dirty="0">
                <a:solidFill>
                  <a:srgbClr val="273239"/>
                </a:solidFill>
                <a:effectLst/>
                <a:latin typeface="Times New Roman" panose="02020603050405020304" pitchFamily="18" charset="0"/>
                <a:cs typeface="Times New Roman" panose="02020603050405020304" pitchFamily="18" charset="0"/>
              </a:rPr>
              <a:t>The binary code represents the position of the input and is used to identify the specific input that is active. </a:t>
            </a:r>
          </a:p>
          <a:p>
            <a:r>
              <a:rPr lang="en-US" sz="2000" b="0" i="0" dirty="0">
                <a:solidFill>
                  <a:srgbClr val="273239"/>
                </a:solidFill>
                <a:effectLst/>
                <a:latin typeface="Times New Roman" panose="02020603050405020304" pitchFamily="18" charset="0"/>
                <a:cs typeface="Times New Roman" panose="02020603050405020304" pitchFamily="18" charset="0"/>
              </a:rPr>
              <a:t>Encoders are commonly used in digital systems to convert a parallel set of inputs into a serial code.</a:t>
            </a:r>
          </a:p>
          <a:p>
            <a:r>
              <a:rPr lang="en-US" sz="2000" b="0" i="0" dirty="0">
                <a:solidFill>
                  <a:srgbClr val="273239"/>
                </a:solidFill>
                <a:effectLst/>
                <a:latin typeface="Times New Roman" panose="02020603050405020304" pitchFamily="18" charset="0"/>
                <a:cs typeface="Times New Roman" panose="02020603050405020304" pitchFamily="18" charset="0"/>
              </a:rPr>
              <a:t>An Encoder is a </a:t>
            </a:r>
            <a:r>
              <a:rPr lang="en-US" sz="2000" b="1" i="0" dirty="0">
                <a:solidFill>
                  <a:srgbClr val="273239"/>
                </a:solidFill>
                <a:effectLst/>
                <a:latin typeface="Times New Roman" panose="02020603050405020304" pitchFamily="18" charset="0"/>
                <a:cs typeface="Times New Roman" panose="02020603050405020304" pitchFamily="18" charset="0"/>
              </a:rPr>
              <a:t>combinational circuit</a:t>
            </a:r>
            <a:r>
              <a:rPr lang="en-US" sz="2000" b="0" i="0" dirty="0">
                <a:solidFill>
                  <a:srgbClr val="273239"/>
                </a:solidFill>
                <a:effectLst/>
                <a:latin typeface="Times New Roman" panose="02020603050405020304" pitchFamily="18" charset="0"/>
                <a:cs typeface="Times New Roman" panose="02020603050405020304" pitchFamily="18" charset="0"/>
              </a:rPr>
              <a:t> that performs the reverse operation of Decoder.</a:t>
            </a:r>
          </a:p>
          <a:p>
            <a:r>
              <a:rPr lang="en-US" sz="2000" b="0" i="0" dirty="0">
                <a:solidFill>
                  <a:srgbClr val="273239"/>
                </a:solidFill>
                <a:effectLst/>
                <a:latin typeface="Times New Roman" panose="02020603050405020304" pitchFamily="18" charset="0"/>
                <a:cs typeface="Times New Roman" panose="02020603050405020304" pitchFamily="18" charset="0"/>
              </a:rPr>
              <a:t>It has maximum of </a:t>
            </a:r>
            <a:r>
              <a:rPr lang="en-US" sz="2000" b="1" i="0" dirty="0">
                <a:solidFill>
                  <a:srgbClr val="273239"/>
                </a:solidFill>
                <a:effectLst/>
                <a:latin typeface="Times New Roman" panose="02020603050405020304" pitchFamily="18" charset="0"/>
                <a:cs typeface="Times New Roman" panose="02020603050405020304" pitchFamily="18" charset="0"/>
              </a:rPr>
              <a:t>2^n input lines</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1" i="0" dirty="0">
                <a:solidFill>
                  <a:srgbClr val="273239"/>
                </a:solidFill>
                <a:effectLst/>
                <a:latin typeface="Times New Roman" panose="02020603050405020304" pitchFamily="18" charset="0"/>
                <a:cs typeface="Times New Roman" panose="02020603050405020304" pitchFamily="18" charset="0"/>
              </a:rPr>
              <a:t>‘n’ output lines</a:t>
            </a:r>
            <a:r>
              <a:rPr lang="en-US" sz="2000" b="0" i="0" dirty="0">
                <a:solidFill>
                  <a:srgbClr val="273239"/>
                </a:solidFill>
                <a:effectLst/>
                <a:latin typeface="Times New Roman" panose="02020603050405020304" pitchFamily="18" charset="0"/>
                <a:cs typeface="Times New Roman" panose="02020603050405020304" pitchFamily="18" charset="0"/>
              </a:rPr>
              <a:t>, hence it encodes the information from 2^n inputs into an n-bit code. It will produce a binary code equivalent to the input, which is active High.</a:t>
            </a:r>
          </a:p>
          <a:p>
            <a:r>
              <a:rPr lang="en-US" sz="2000" b="0" i="0" dirty="0">
                <a:solidFill>
                  <a:srgbClr val="273239"/>
                </a:solidFill>
                <a:effectLst/>
                <a:latin typeface="Times New Roman" panose="02020603050405020304" pitchFamily="18" charset="0"/>
                <a:cs typeface="Times New Roman" panose="02020603050405020304" pitchFamily="18" charset="0"/>
              </a:rPr>
              <a:t> Therefore, the encoder encodes 2^n input lines with ‘n’ bits.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726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BBEE-4318-43F6-9738-4A1950E17E91}"/>
              </a:ext>
            </a:extLst>
          </p:cNvPr>
          <p:cNvSpPr>
            <a:spLocks noGrp="1"/>
          </p:cNvSpPr>
          <p:nvPr>
            <p:ph type="title"/>
          </p:nvPr>
        </p:nvSpPr>
        <p:spPr/>
        <p:txBody>
          <a:bodyPr/>
          <a:lstStyle/>
          <a:p>
            <a:r>
              <a:rPr lang="en-IN" dirty="0"/>
              <a:t>4:2 Encoder</a:t>
            </a:r>
          </a:p>
        </p:txBody>
      </p:sp>
      <p:sp>
        <p:nvSpPr>
          <p:cNvPr id="3" name="Content Placeholder 2">
            <a:extLst>
              <a:ext uri="{FF2B5EF4-FFF2-40B4-BE49-F238E27FC236}">
                <a16:creationId xmlns:a16="http://schemas.microsoft.com/office/drawing/2014/main" id="{4C2FD664-5144-48AB-F622-BF4689BAF398}"/>
              </a:ext>
            </a:extLst>
          </p:cNvPr>
          <p:cNvSpPr>
            <a:spLocks noGrp="1"/>
          </p:cNvSpPr>
          <p:nvPr>
            <p:ph idx="1"/>
          </p:nvPr>
        </p:nvSpPr>
        <p:spPr/>
        <p:txBody>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4 : 2 Encoder </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The 4 to 2 Encoder consists of </a:t>
            </a:r>
            <a:r>
              <a:rPr lang="en-US" sz="2000" b="1" i="0" dirty="0">
                <a:solidFill>
                  <a:srgbClr val="273239"/>
                </a:solidFill>
                <a:effectLst/>
                <a:latin typeface="Times New Roman" panose="02020603050405020304" pitchFamily="18" charset="0"/>
                <a:cs typeface="Times New Roman" panose="02020603050405020304" pitchFamily="18" charset="0"/>
              </a:rPr>
              <a:t>four inputs Y3, Y2, Y1 &amp; Y0 and two outputs A1 &amp; A0</a:t>
            </a:r>
            <a:r>
              <a:rPr lang="en-US" sz="2000" b="0" i="0" dirty="0">
                <a:solidFill>
                  <a:srgbClr val="273239"/>
                </a:solidFill>
                <a:effectLst/>
                <a:latin typeface="Times New Roman" panose="02020603050405020304" pitchFamily="18" charset="0"/>
                <a:cs typeface="Times New Roman" panose="02020603050405020304" pitchFamily="18" charset="0"/>
              </a:rPr>
              <a:t>. At any time, only one of these 4 inputs can be ‘1’ in order to get the respective binary code at the output. The figure below shows the logic symbol of 4 to 2 encoder :</a:t>
            </a:r>
          </a:p>
          <a:p>
            <a:endParaRPr lang="en-IN" dirty="0"/>
          </a:p>
        </p:txBody>
      </p:sp>
      <p:pic>
        <p:nvPicPr>
          <p:cNvPr id="4" name="Picture 3">
            <a:extLst>
              <a:ext uri="{FF2B5EF4-FFF2-40B4-BE49-F238E27FC236}">
                <a16:creationId xmlns:a16="http://schemas.microsoft.com/office/drawing/2014/main" id="{A4CEAD11-F718-B77C-3E5A-339B68D608FD}"/>
              </a:ext>
            </a:extLst>
          </p:cNvPr>
          <p:cNvPicPr>
            <a:picLocks noChangeAspect="1"/>
          </p:cNvPicPr>
          <p:nvPr/>
        </p:nvPicPr>
        <p:blipFill>
          <a:blip r:embed="rId2"/>
          <a:stretch>
            <a:fillRect/>
          </a:stretch>
        </p:blipFill>
        <p:spPr>
          <a:xfrm>
            <a:off x="2565400" y="2980267"/>
            <a:ext cx="7188200" cy="2129054"/>
          </a:xfrm>
          <a:prstGeom prst="rect">
            <a:avLst/>
          </a:prstGeom>
        </p:spPr>
      </p:pic>
    </p:spTree>
    <p:extLst>
      <p:ext uri="{BB962C8B-B14F-4D97-AF65-F5344CB8AC3E}">
        <p14:creationId xmlns:p14="http://schemas.microsoft.com/office/powerpoint/2010/main" val="88161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FE3A-F2F0-95E6-18CA-2FD4951B4AD0}"/>
              </a:ext>
            </a:extLst>
          </p:cNvPr>
          <p:cNvSpPr>
            <a:spLocks noGrp="1"/>
          </p:cNvSpPr>
          <p:nvPr>
            <p:ph type="title"/>
          </p:nvPr>
        </p:nvSpPr>
        <p:spPr/>
        <p:txBody>
          <a:bodyPr/>
          <a:lstStyle/>
          <a:p>
            <a:r>
              <a:rPr lang="en-IN" dirty="0"/>
              <a:t>Truth Table</a:t>
            </a:r>
          </a:p>
        </p:txBody>
      </p:sp>
      <p:sp>
        <p:nvSpPr>
          <p:cNvPr id="3" name="Content Placeholder 2">
            <a:extLst>
              <a:ext uri="{FF2B5EF4-FFF2-40B4-BE49-F238E27FC236}">
                <a16:creationId xmlns:a16="http://schemas.microsoft.com/office/drawing/2014/main" id="{DFEA12B9-E643-2048-1787-AF0ECC6F975B}"/>
              </a:ext>
            </a:extLst>
          </p:cNvPr>
          <p:cNvSpPr>
            <a:spLocks noGrp="1"/>
          </p:cNvSpPr>
          <p:nvPr>
            <p:ph idx="1"/>
          </p:nvPr>
        </p:nvSpPr>
        <p:spPr/>
        <p:txBody>
          <a:bodyPr/>
          <a:lstStyle/>
          <a:p>
            <a:r>
              <a:rPr lang="en-IN" dirty="0"/>
              <a:t>4:2 Encoder</a:t>
            </a:r>
          </a:p>
        </p:txBody>
      </p:sp>
      <p:pic>
        <p:nvPicPr>
          <p:cNvPr id="4" name="Content Placeholder 4">
            <a:extLst>
              <a:ext uri="{FF2B5EF4-FFF2-40B4-BE49-F238E27FC236}">
                <a16:creationId xmlns:a16="http://schemas.microsoft.com/office/drawing/2014/main" id="{2D494713-729E-E3E9-C366-65781F8822A5}"/>
              </a:ext>
            </a:extLst>
          </p:cNvPr>
          <p:cNvPicPr>
            <a:picLocks noChangeAspect="1"/>
          </p:cNvPicPr>
          <p:nvPr/>
        </p:nvPicPr>
        <p:blipFill>
          <a:blip r:embed="rId2"/>
          <a:stretch>
            <a:fillRect/>
          </a:stretch>
        </p:blipFill>
        <p:spPr>
          <a:xfrm>
            <a:off x="1942118" y="1886441"/>
            <a:ext cx="8883122" cy="2522274"/>
          </a:xfrm>
          <a:prstGeom prst="rect">
            <a:avLst/>
          </a:prstGeom>
        </p:spPr>
      </p:pic>
    </p:spTree>
    <p:extLst>
      <p:ext uri="{BB962C8B-B14F-4D97-AF65-F5344CB8AC3E}">
        <p14:creationId xmlns:p14="http://schemas.microsoft.com/office/powerpoint/2010/main" val="246883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21F6-06D7-8CEF-5283-0E18A3992A71}"/>
              </a:ext>
            </a:extLst>
          </p:cNvPr>
          <p:cNvSpPr>
            <a:spLocks noGrp="1"/>
          </p:cNvSpPr>
          <p:nvPr>
            <p:ph type="title"/>
          </p:nvPr>
        </p:nvSpPr>
        <p:spPr/>
        <p:txBody>
          <a:bodyPr/>
          <a:lstStyle/>
          <a:p>
            <a:r>
              <a:rPr lang="en-US" dirty="0"/>
              <a:t>Table of Content </a:t>
            </a:r>
            <a:endParaRPr lang="en-IN" dirty="0"/>
          </a:p>
        </p:txBody>
      </p:sp>
      <p:sp>
        <p:nvSpPr>
          <p:cNvPr id="3" name="Content Placeholder 2">
            <a:extLst>
              <a:ext uri="{FF2B5EF4-FFF2-40B4-BE49-F238E27FC236}">
                <a16:creationId xmlns:a16="http://schemas.microsoft.com/office/drawing/2014/main" id="{9C5D817C-338E-6280-60FC-CC6E1DA9E21D}"/>
              </a:ext>
            </a:extLst>
          </p:cNvPr>
          <p:cNvSpPr>
            <a:spLocks noGrp="1"/>
          </p:cNvSpPr>
          <p:nvPr>
            <p:ph idx="1"/>
          </p:nvPr>
        </p:nvSpPr>
        <p:spPr/>
        <p:txBody>
          <a:bodyPr/>
          <a:lstStyle/>
          <a:p>
            <a:pPr lvl="1"/>
            <a:r>
              <a:rPr lang="en-GB" sz="2000" dirty="0"/>
              <a:t>Synthesis with NAND and NOR Gates</a:t>
            </a:r>
          </a:p>
          <a:p>
            <a:pPr lvl="1"/>
            <a:r>
              <a:rPr lang="en-GB" dirty="0"/>
              <a:t>Flip Flops</a:t>
            </a:r>
            <a:endParaRPr lang="en-GB" sz="2000" dirty="0"/>
          </a:p>
          <a:p>
            <a:pPr lvl="1"/>
            <a:r>
              <a:rPr lang="en-GB" sz="2000" dirty="0"/>
              <a:t>Self Assessments </a:t>
            </a:r>
          </a:p>
          <a:p>
            <a:pPr lvl="1"/>
            <a:r>
              <a:rPr lang="en-GB" sz="2000" dirty="0"/>
              <a:t>Activities </a:t>
            </a:r>
          </a:p>
          <a:p>
            <a:pPr lvl="1"/>
            <a:r>
              <a:rPr lang="en-GB" sz="2000" dirty="0"/>
              <a:t>Did You Know</a:t>
            </a:r>
          </a:p>
          <a:p>
            <a:pPr lvl="1"/>
            <a:r>
              <a:rPr lang="en-GB" sz="2000" dirty="0"/>
              <a:t>Summary</a:t>
            </a:r>
          </a:p>
          <a:p>
            <a:pPr lvl="1"/>
            <a:r>
              <a:rPr lang="en-GB" dirty="0"/>
              <a:t>Terminal Questions</a:t>
            </a:r>
          </a:p>
          <a:p>
            <a:endParaRPr lang="en-IN" dirty="0"/>
          </a:p>
        </p:txBody>
      </p:sp>
    </p:spTree>
    <p:extLst>
      <p:ext uri="{BB962C8B-B14F-4D97-AF65-F5344CB8AC3E}">
        <p14:creationId xmlns:p14="http://schemas.microsoft.com/office/powerpoint/2010/main" val="149002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3EB8-D024-B4F1-D1D0-AD398C8296F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0A89A8C3-CBD0-E325-22C1-34CE57FCC6A2}"/>
              </a:ext>
            </a:extLst>
          </p:cNvPr>
          <p:cNvSpPr>
            <a:spLocks noGrp="1"/>
          </p:cNvSpPr>
          <p:nvPr>
            <p:ph idx="1"/>
          </p:nvPr>
        </p:nvSpPr>
        <p:spPr/>
        <p:txBody>
          <a:bodyPr/>
          <a:lstStyle/>
          <a:p>
            <a:r>
              <a:rPr lang="en-IN" dirty="0"/>
              <a:t>Logical Expression for A0 and A1</a:t>
            </a:r>
          </a:p>
          <a:p>
            <a:r>
              <a:rPr lang="en-IN" dirty="0"/>
              <a:t>A1=Y3+Y2</a:t>
            </a:r>
          </a:p>
          <a:p>
            <a:r>
              <a:rPr lang="en-IN" dirty="0"/>
              <a:t>A0=Y3+Y1</a:t>
            </a:r>
          </a:p>
          <a:p>
            <a:endParaRPr lang="en-IN" dirty="0"/>
          </a:p>
        </p:txBody>
      </p:sp>
      <p:pic>
        <p:nvPicPr>
          <p:cNvPr id="4" name="Picture 3">
            <a:extLst>
              <a:ext uri="{FF2B5EF4-FFF2-40B4-BE49-F238E27FC236}">
                <a16:creationId xmlns:a16="http://schemas.microsoft.com/office/drawing/2014/main" id="{25ABC171-35A8-B740-2FD3-8E8012545228}"/>
              </a:ext>
            </a:extLst>
          </p:cNvPr>
          <p:cNvPicPr>
            <a:picLocks noChangeAspect="1"/>
          </p:cNvPicPr>
          <p:nvPr/>
        </p:nvPicPr>
        <p:blipFill>
          <a:blip r:embed="rId2"/>
          <a:stretch>
            <a:fillRect/>
          </a:stretch>
        </p:blipFill>
        <p:spPr>
          <a:xfrm>
            <a:off x="3423179" y="2584450"/>
            <a:ext cx="4600575" cy="2705100"/>
          </a:xfrm>
          <a:prstGeom prst="rect">
            <a:avLst/>
          </a:prstGeom>
        </p:spPr>
      </p:pic>
    </p:spTree>
    <p:extLst>
      <p:ext uri="{BB962C8B-B14F-4D97-AF65-F5344CB8AC3E}">
        <p14:creationId xmlns:p14="http://schemas.microsoft.com/office/powerpoint/2010/main" val="3624636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ABF3-C812-4792-2995-9E245CFD0CDC}"/>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8 : 3 Encoder (Octal to Binary)</a:t>
            </a:r>
            <a:endParaRPr lang="en-IN" dirty="0"/>
          </a:p>
        </p:txBody>
      </p:sp>
      <p:sp>
        <p:nvSpPr>
          <p:cNvPr id="3" name="Content Placeholder 2">
            <a:extLst>
              <a:ext uri="{FF2B5EF4-FFF2-40B4-BE49-F238E27FC236}">
                <a16:creationId xmlns:a16="http://schemas.microsoft.com/office/drawing/2014/main" id="{42357852-6ADE-14D7-2B99-362FD606477A}"/>
              </a:ext>
            </a:extLst>
          </p:cNvPr>
          <p:cNvSpPr>
            <a:spLocks noGrp="1"/>
          </p:cNvSpPr>
          <p:nvPr>
            <p:ph idx="1"/>
          </p:nvPr>
        </p:nvSpPr>
        <p:spPr/>
        <p:txBody>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8 : 3 Encoder (Octal to Binary) </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The 8 to 3 Encoder or octal to Binary encoder consists of </a:t>
            </a:r>
            <a:r>
              <a:rPr lang="en-US" sz="2000" b="1" i="0" dirty="0">
                <a:solidFill>
                  <a:srgbClr val="273239"/>
                </a:solidFill>
                <a:effectLst/>
                <a:latin typeface="Times New Roman" panose="02020603050405020304" pitchFamily="18" charset="0"/>
                <a:cs typeface="Times New Roman" panose="02020603050405020304" pitchFamily="18" charset="0"/>
              </a:rPr>
              <a:t>8 inputs </a:t>
            </a:r>
            <a:r>
              <a:rPr lang="en-US" sz="2000" b="0" i="0" dirty="0">
                <a:solidFill>
                  <a:srgbClr val="273239"/>
                </a:solidFill>
                <a:effectLst/>
                <a:latin typeface="Times New Roman" panose="02020603050405020304" pitchFamily="18" charset="0"/>
                <a:cs typeface="Times New Roman" panose="02020603050405020304" pitchFamily="18" charset="0"/>
              </a:rPr>
              <a:t>: Y7 to Y0 and </a:t>
            </a:r>
            <a:r>
              <a:rPr lang="en-US" sz="2000" b="1" i="0" dirty="0">
                <a:solidFill>
                  <a:srgbClr val="273239"/>
                </a:solidFill>
                <a:effectLst/>
                <a:latin typeface="Times New Roman" panose="02020603050405020304" pitchFamily="18" charset="0"/>
                <a:cs typeface="Times New Roman" panose="02020603050405020304" pitchFamily="18" charset="0"/>
              </a:rPr>
              <a:t>3 outputs</a:t>
            </a:r>
            <a:r>
              <a:rPr lang="en-US" sz="2000" b="0" i="0" dirty="0">
                <a:solidFill>
                  <a:srgbClr val="273239"/>
                </a:solidFill>
                <a:effectLst/>
                <a:latin typeface="Times New Roman" panose="02020603050405020304" pitchFamily="18" charset="0"/>
                <a:cs typeface="Times New Roman" panose="02020603050405020304" pitchFamily="18" charset="0"/>
              </a:rPr>
              <a:t> : A2, A1 &amp; A0. Each input line corresponds to each octal digit and three outputs generate corresponding binary code. The figure below shows the logic symbol of octal to binary encoder:</a:t>
            </a:r>
          </a:p>
          <a:p>
            <a:endParaRPr lang="en-IN" dirty="0"/>
          </a:p>
        </p:txBody>
      </p:sp>
      <p:pic>
        <p:nvPicPr>
          <p:cNvPr id="4" name="Picture 3">
            <a:extLst>
              <a:ext uri="{FF2B5EF4-FFF2-40B4-BE49-F238E27FC236}">
                <a16:creationId xmlns:a16="http://schemas.microsoft.com/office/drawing/2014/main" id="{16B9C95B-592D-170A-F24C-29E236AEF296}"/>
              </a:ext>
            </a:extLst>
          </p:cNvPr>
          <p:cNvPicPr>
            <a:picLocks noChangeAspect="1"/>
          </p:cNvPicPr>
          <p:nvPr/>
        </p:nvPicPr>
        <p:blipFill>
          <a:blip r:embed="rId2"/>
          <a:stretch>
            <a:fillRect/>
          </a:stretch>
        </p:blipFill>
        <p:spPr>
          <a:xfrm>
            <a:off x="2641600" y="3111586"/>
            <a:ext cx="7044267" cy="2933388"/>
          </a:xfrm>
          <a:prstGeom prst="rect">
            <a:avLst/>
          </a:prstGeom>
        </p:spPr>
      </p:pic>
    </p:spTree>
    <p:extLst>
      <p:ext uri="{BB962C8B-B14F-4D97-AF65-F5344CB8AC3E}">
        <p14:creationId xmlns:p14="http://schemas.microsoft.com/office/powerpoint/2010/main" val="4047150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6D1E-5287-F305-C126-E2AF9D22C9F2}"/>
              </a:ext>
            </a:extLst>
          </p:cNvPr>
          <p:cNvSpPr>
            <a:spLocks noGrp="1"/>
          </p:cNvSpPr>
          <p:nvPr>
            <p:ph type="title"/>
          </p:nvPr>
        </p:nvSpPr>
        <p:spPr/>
        <p:txBody>
          <a:bodyPr/>
          <a:lstStyle/>
          <a:p>
            <a:r>
              <a:rPr lang="en-IN" dirty="0"/>
              <a:t>TRUTH TABLE</a:t>
            </a:r>
          </a:p>
        </p:txBody>
      </p:sp>
      <p:sp>
        <p:nvSpPr>
          <p:cNvPr id="3" name="Content Placeholder 2">
            <a:extLst>
              <a:ext uri="{FF2B5EF4-FFF2-40B4-BE49-F238E27FC236}">
                <a16:creationId xmlns:a16="http://schemas.microsoft.com/office/drawing/2014/main" id="{145F0F23-D038-7232-D1BB-77080819246D}"/>
              </a:ext>
            </a:extLst>
          </p:cNvPr>
          <p:cNvSpPr>
            <a:spLocks noGrp="1"/>
          </p:cNvSpPr>
          <p:nvPr>
            <p:ph idx="1"/>
          </p:nvPr>
        </p:nvSpPr>
        <p:spPr/>
        <p:txBody>
          <a:bodyPr/>
          <a:lstStyle/>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D7	D6	D5	D4	D3	D2	D1	D0	X	Y	Z</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0	0	0	0	0	1	0	0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0	0	0	0	1	0	0	0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0	0	0	1	0	0	0	1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0	0	1	0	0	0	0	1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0	1	0	0	0	0	1	0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0	1	0	0	0	0	0	1	0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1	0	0	0	0	0	0	1	1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0	0	0	0	0	0	0	1	1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0161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641C-6254-121D-26B6-11FDDC81A74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endParaRPr lang="en-IN" dirty="0"/>
          </a:p>
        </p:txBody>
      </p:sp>
      <p:pic>
        <p:nvPicPr>
          <p:cNvPr id="4" name="Content Placeholder 3">
            <a:extLst>
              <a:ext uri="{FF2B5EF4-FFF2-40B4-BE49-F238E27FC236}">
                <a16:creationId xmlns:a16="http://schemas.microsoft.com/office/drawing/2014/main" id="{CFD928D6-A318-74DA-C488-25B292E08845}"/>
              </a:ext>
            </a:extLst>
          </p:cNvPr>
          <p:cNvPicPr>
            <a:picLocks noGrp="1" noChangeAspect="1"/>
          </p:cNvPicPr>
          <p:nvPr>
            <p:ph idx="1"/>
          </p:nvPr>
        </p:nvPicPr>
        <p:blipFill>
          <a:blip r:embed="rId2"/>
          <a:stretch>
            <a:fillRect/>
          </a:stretch>
        </p:blipFill>
        <p:spPr>
          <a:xfrm>
            <a:off x="3224212" y="2233612"/>
            <a:ext cx="5743575" cy="2543175"/>
          </a:xfrm>
          <a:prstGeom prst="rect">
            <a:avLst/>
          </a:prstGeom>
        </p:spPr>
      </p:pic>
    </p:spTree>
    <p:extLst>
      <p:ext uri="{BB962C8B-B14F-4D97-AF65-F5344CB8AC3E}">
        <p14:creationId xmlns:p14="http://schemas.microsoft.com/office/powerpoint/2010/main" val="457391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E19E-588F-A7C2-16B1-902780CBF7DD}"/>
              </a:ext>
            </a:extLst>
          </p:cNvPr>
          <p:cNvSpPr>
            <a:spLocks noGrp="1"/>
          </p:cNvSpPr>
          <p:nvPr>
            <p:ph type="title"/>
          </p:nvPr>
        </p:nvSpPr>
        <p:spPr>
          <a:xfrm>
            <a:off x="838200" y="97971"/>
            <a:ext cx="10515600" cy="802823"/>
          </a:xfrm>
        </p:spPr>
        <p:txBody>
          <a:bodyPr/>
          <a:lstStyle/>
          <a:p>
            <a:r>
              <a:rPr lang="en-US" sz="2400" b="0" i="0" dirty="0">
                <a:solidFill>
                  <a:srgbClr val="610B38"/>
                </a:solidFill>
                <a:effectLst/>
                <a:latin typeface="Times New Roman" panose="02020603050405020304" pitchFamily="18" charset="0"/>
                <a:cs typeface="Times New Roman" panose="02020603050405020304" pitchFamily="18" charset="0"/>
              </a:rPr>
              <a:t>De-Multiplexers</a:t>
            </a:r>
            <a:br>
              <a:rPr lang="en-US" sz="2400" b="0" i="0" dirty="0">
                <a:solidFill>
                  <a:srgbClr val="610B38"/>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592656-AB5F-C4C4-1E51-FE1A3B43E2C4}"/>
              </a:ext>
            </a:extLst>
          </p:cNvPr>
          <p:cNvSpPr>
            <a:spLocks noGrp="1"/>
          </p:cNvSpPr>
          <p:nvPr>
            <p:ph idx="1"/>
          </p:nvPr>
        </p:nvSpPr>
        <p:spPr/>
        <p:txBody>
          <a:bodyPr/>
          <a:lstStyle/>
          <a:p>
            <a:pPr algn="just"/>
            <a:r>
              <a:rPr lang="en-US" sz="2000" b="0" i="0" dirty="0">
                <a:solidFill>
                  <a:srgbClr val="610B38"/>
                </a:solidFill>
                <a:effectLst/>
                <a:latin typeface="Times New Roman" panose="02020603050405020304" pitchFamily="18" charset="0"/>
                <a:cs typeface="Times New Roman" panose="02020603050405020304" pitchFamily="18" charset="0"/>
              </a:rPr>
              <a:t>De-Multiplexers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De-multiplexer (De-Mux) can be described as a combinational circuit that performs the reverse operation of a Multiplexer.</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De-multiplexer has a single input, 'n' selection lines and a maximum of 2^n outputs.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following image shows the block diagram of a 1 * 4 De-multiplexer.</a:t>
            </a:r>
          </a:p>
          <a:p>
            <a:endParaRPr lang="en-IN" dirty="0"/>
          </a:p>
        </p:txBody>
      </p:sp>
      <p:pic>
        <p:nvPicPr>
          <p:cNvPr id="4" name="Picture 3">
            <a:extLst>
              <a:ext uri="{FF2B5EF4-FFF2-40B4-BE49-F238E27FC236}">
                <a16:creationId xmlns:a16="http://schemas.microsoft.com/office/drawing/2014/main" id="{D91C1B98-E6AB-D383-1B30-603B6A89E791}"/>
              </a:ext>
            </a:extLst>
          </p:cNvPr>
          <p:cNvPicPr>
            <a:picLocks noChangeAspect="1"/>
          </p:cNvPicPr>
          <p:nvPr/>
        </p:nvPicPr>
        <p:blipFill>
          <a:blip r:embed="rId2"/>
          <a:stretch>
            <a:fillRect/>
          </a:stretch>
        </p:blipFill>
        <p:spPr>
          <a:xfrm>
            <a:off x="3271761" y="3279926"/>
            <a:ext cx="4737100" cy="1991784"/>
          </a:xfrm>
          <a:prstGeom prst="rect">
            <a:avLst/>
          </a:prstGeom>
        </p:spPr>
      </p:pic>
    </p:spTree>
    <p:extLst>
      <p:ext uri="{BB962C8B-B14F-4D97-AF65-F5344CB8AC3E}">
        <p14:creationId xmlns:p14="http://schemas.microsoft.com/office/powerpoint/2010/main" val="2870647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BEE2-5E23-D300-FAED-2A9BF580E85B}"/>
              </a:ext>
            </a:extLst>
          </p:cNvPr>
          <p:cNvSpPr>
            <a:spLocks noGrp="1"/>
          </p:cNvSpPr>
          <p:nvPr>
            <p:ph type="title"/>
          </p:nvPr>
        </p:nvSpPr>
        <p:spPr/>
        <p:txBody>
          <a:bodyPr/>
          <a:lstStyle/>
          <a:p>
            <a:r>
              <a:rPr lang="en-IN" dirty="0"/>
              <a:t>Function Table 4*1</a:t>
            </a:r>
          </a:p>
        </p:txBody>
      </p:sp>
      <p:pic>
        <p:nvPicPr>
          <p:cNvPr id="5" name="Content Placeholder 4">
            <a:extLst>
              <a:ext uri="{FF2B5EF4-FFF2-40B4-BE49-F238E27FC236}">
                <a16:creationId xmlns:a16="http://schemas.microsoft.com/office/drawing/2014/main" id="{468441A6-D923-7986-2D49-98BC74542A7A}"/>
              </a:ext>
            </a:extLst>
          </p:cNvPr>
          <p:cNvPicPr>
            <a:picLocks noGrp="1" noChangeAspect="1"/>
          </p:cNvPicPr>
          <p:nvPr>
            <p:ph idx="1"/>
          </p:nvPr>
        </p:nvPicPr>
        <p:blipFill>
          <a:blip r:embed="rId2"/>
          <a:stretch>
            <a:fillRect/>
          </a:stretch>
        </p:blipFill>
        <p:spPr>
          <a:xfrm>
            <a:off x="2998963" y="2420018"/>
            <a:ext cx="6194073" cy="2170364"/>
          </a:xfrm>
        </p:spPr>
      </p:pic>
    </p:spTree>
    <p:extLst>
      <p:ext uri="{BB962C8B-B14F-4D97-AF65-F5344CB8AC3E}">
        <p14:creationId xmlns:p14="http://schemas.microsoft.com/office/powerpoint/2010/main" val="2190239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D61F-4200-0A1A-1222-0FBC212266F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 of 3AND and 1 OR</a:t>
            </a:r>
            <a:endParaRPr lang="en-IN" dirty="0"/>
          </a:p>
        </p:txBody>
      </p:sp>
      <p:pic>
        <p:nvPicPr>
          <p:cNvPr id="4" name="Content Placeholder 3">
            <a:extLst>
              <a:ext uri="{FF2B5EF4-FFF2-40B4-BE49-F238E27FC236}">
                <a16:creationId xmlns:a16="http://schemas.microsoft.com/office/drawing/2014/main" id="{4191CAB9-2C44-84EB-56FC-92775B6FE2A6}"/>
              </a:ext>
            </a:extLst>
          </p:cNvPr>
          <p:cNvPicPr>
            <a:picLocks noGrp="1" noChangeAspect="1"/>
          </p:cNvPicPr>
          <p:nvPr>
            <p:ph idx="1"/>
          </p:nvPr>
        </p:nvPicPr>
        <p:blipFill>
          <a:blip r:embed="rId2"/>
          <a:stretch>
            <a:fillRect/>
          </a:stretch>
        </p:blipFill>
        <p:spPr>
          <a:xfrm>
            <a:off x="3714750" y="1390650"/>
            <a:ext cx="4762500" cy="4229100"/>
          </a:xfrm>
          <a:prstGeom prst="rect">
            <a:avLst/>
          </a:prstGeom>
        </p:spPr>
      </p:pic>
    </p:spTree>
    <p:extLst>
      <p:ext uri="{BB962C8B-B14F-4D97-AF65-F5344CB8AC3E}">
        <p14:creationId xmlns:p14="http://schemas.microsoft.com/office/powerpoint/2010/main" val="170504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45EF-CCF4-6037-4DD8-14D8A5F843D0}"/>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Programmable Logic Array(PLA)</a:t>
            </a:r>
            <a:endParaRPr lang="en-IN" dirty="0"/>
          </a:p>
        </p:txBody>
      </p:sp>
      <p:sp>
        <p:nvSpPr>
          <p:cNvPr id="3" name="Content Placeholder 2">
            <a:extLst>
              <a:ext uri="{FF2B5EF4-FFF2-40B4-BE49-F238E27FC236}">
                <a16:creationId xmlns:a16="http://schemas.microsoft.com/office/drawing/2014/main" id="{FCE9E10B-CEFC-E599-6AF6-AB1DEA6EE6CC}"/>
              </a:ext>
            </a:extLst>
          </p:cNvPr>
          <p:cNvSpPr>
            <a:spLocks noGrp="1"/>
          </p:cNvSpPr>
          <p:nvPr>
            <p:ph idx="1"/>
          </p:nvPr>
        </p:nvSpPr>
        <p:spPr/>
        <p:txBody>
          <a:bodyPr/>
          <a:lstStyle/>
          <a:p>
            <a:pPr algn="l" fontAlgn="base"/>
            <a:r>
              <a:rPr lang="en-US" b="0" i="0" dirty="0">
                <a:solidFill>
                  <a:srgbClr val="273239"/>
                </a:solidFill>
                <a:effectLst/>
                <a:latin typeface="Times New Roman" panose="02020603050405020304" pitchFamily="18" charset="0"/>
                <a:cs typeface="Times New Roman" panose="02020603050405020304" pitchFamily="18" charset="0"/>
              </a:rPr>
              <a:t>Programmable Logic Array(PLA) is a fixed architecture logic device with programmable AND gates followed by programmable OR gates. </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Basic block diagram for PLA:</a:t>
            </a:r>
            <a:r>
              <a:rPr lang="en-US" b="0" i="0" dirty="0">
                <a:solidFill>
                  <a:srgbClr val="273239"/>
                </a:solidFill>
                <a:effectLst/>
                <a:latin typeface="Times New Roman" panose="02020603050405020304" pitchFamily="18"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200B83BD-6DFD-8DDF-B087-CCD2FBCE740B}"/>
              </a:ext>
            </a:extLst>
          </p:cNvPr>
          <p:cNvPicPr>
            <a:picLocks noChangeAspect="1"/>
          </p:cNvPicPr>
          <p:nvPr/>
        </p:nvPicPr>
        <p:blipFill>
          <a:blip r:embed="rId2"/>
          <a:stretch>
            <a:fillRect/>
          </a:stretch>
        </p:blipFill>
        <p:spPr>
          <a:xfrm>
            <a:off x="1219200" y="2645229"/>
            <a:ext cx="9470571" cy="1838930"/>
          </a:xfrm>
          <a:prstGeom prst="rect">
            <a:avLst/>
          </a:prstGeom>
        </p:spPr>
      </p:pic>
    </p:spTree>
    <p:extLst>
      <p:ext uri="{BB962C8B-B14F-4D97-AF65-F5344CB8AC3E}">
        <p14:creationId xmlns:p14="http://schemas.microsoft.com/office/powerpoint/2010/main" val="2461663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52E-A761-BC20-03E6-7AA73DA1311D}"/>
              </a:ext>
            </a:extLst>
          </p:cNvPr>
          <p:cNvSpPr>
            <a:spLocks noGrp="1"/>
          </p:cNvSpPr>
          <p:nvPr>
            <p:ph type="title"/>
          </p:nvPr>
        </p:nvSpPr>
        <p:spPr/>
        <p:txBody>
          <a:bodyPr/>
          <a:lstStyle/>
          <a:p>
            <a:r>
              <a:rPr lang="en-IN" dirty="0"/>
              <a:t>Truth Table</a:t>
            </a:r>
          </a:p>
        </p:txBody>
      </p:sp>
      <p:sp>
        <p:nvSpPr>
          <p:cNvPr id="3" name="Content Placeholder 2">
            <a:extLst>
              <a:ext uri="{FF2B5EF4-FFF2-40B4-BE49-F238E27FC236}">
                <a16:creationId xmlns:a16="http://schemas.microsoft.com/office/drawing/2014/main" id="{CE612288-CE1C-052F-1840-C654149000A9}"/>
              </a:ext>
            </a:extLst>
          </p:cNvPr>
          <p:cNvSpPr>
            <a:spLocks noGrp="1"/>
          </p:cNvSpPr>
          <p:nvPr>
            <p:ph idx="1"/>
          </p:nvPr>
        </p:nvSpPr>
        <p:spPr/>
        <p:txBody>
          <a:bodyPr/>
          <a:lstStyle/>
          <a:p>
            <a:pPr algn="l" fontAlgn="base"/>
            <a:r>
              <a:rPr lang="en-IN" b="0" i="0" dirty="0">
                <a:solidFill>
                  <a:srgbClr val="273239"/>
                </a:solidFill>
                <a:effectLst/>
                <a:latin typeface="Nunito" pitchFamily="2" charset="0"/>
              </a:rPr>
              <a:t>F1 = AB’C’ + ABC’ + ABC </a:t>
            </a:r>
            <a:br>
              <a:rPr lang="en-IN" b="0" i="0" dirty="0">
                <a:solidFill>
                  <a:srgbClr val="273239"/>
                </a:solidFill>
                <a:effectLst/>
                <a:latin typeface="Nunito" pitchFamily="2" charset="0"/>
              </a:rPr>
            </a:br>
            <a:r>
              <a:rPr lang="en-IN" b="0" i="0" dirty="0">
                <a:solidFill>
                  <a:srgbClr val="273239"/>
                </a:solidFill>
                <a:effectLst/>
                <a:latin typeface="Nunito" pitchFamily="2" charset="0"/>
              </a:rPr>
              <a:t>on simplifying we get : F1 = AB + AC’ </a:t>
            </a:r>
          </a:p>
          <a:p>
            <a:pPr algn="l" fontAlgn="base"/>
            <a:r>
              <a:rPr lang="en-IN" b="0" i="0" dirty="0">
                <a:solidFill>
                  <a:srgbClr val="273239"/>
                </a:solidFill>
                <a:effectLst/>
                <a:latin typeface="Nunito" pitchFamily="2" charset="0"/>
              </a:rPr>
              <a:t>F2 = A’BC + AB’C + ABC </a:t>
            </a:r>
            <a:br>
              <a:rPr lang="en-IN" b="0" i="0" dirty="0">
                <a:solidFill>
                  <a:srgbClr val="273239"/>
                </a:solidFill>
                <a:effectLst/>
                <a:latin typeface="Nunito" pitchFamily="2" charset="0"/>
              </a:rPr>
            </a:br>
            <a:r>
              <a:rPr lang="en-IN" b="0" i="0" dirty="0">
                <a:solidFill>
                  <a:srgbClr val="273239"/>
                </a:solidFill>
                <a:effectLst/>
                <a:latin typeface="Nunito" pitchFamily="2" charset="0"/>
              </a:rPr>
              <a:t>on simplifying we get: F2 = BC + AC </a:t>
            </a:r>
          </a:p>
          <a:p>
            <a:endParaRPr lang="en-IN" dirty="0"/>
          </a:p>
        </p:txBody>
      </p:sp>
      <p:pic>
        <p:nvPicPr>
          <p:cNvPr id="4" name="Content Placeholder 3">
            <a:extLst>
              <a:ext uri="{FF2B5EF4-FFF2-40B4-BE49-F238E27FC236}">
                <a16:creationId xmlns:a16="http://schemas.microsoft.com/office/drawing/2014/main" id="{D33D02E0-CD75-4257-2B11-B040BA0F3D6F}"/>
              </a:ext>
            </a:extLst>
          </p:cNvPr>
          <p:cNvPicPr>
            <a:picLocks noChangeAspect="1"/>
          </p:cNvPicPr>
          <p:nvPr/>
        </p:nvPicPr>
        <p:blipFill>
          <a:blip r:embed="rId2"/>
          <a:stretch>
            <a:fillRect/>
          </a:stretch>
        </p:blipFill>
        <p:spPr>
          <a:xfrm>
            <a:off x="770466" y="2692401"/>
            <a:ext cx="9889067" cy="3606800"/>
          </a:xfrm>
          <a:prstGeom prst="rect">
            <a:avLst/>
          </a:prstGeom>
        </p:spPr>
      </p:pic>
    </p:spTree>
    <p:extLst>
      <p:ext uri="{BB962C8B-B14F-4D97-AF65-F5344CB8AC3E}">
        <p14:creationId xmlns:p14="http://schemas.microsoft.com/office/powerpoint/2010/main" val="4125257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71E8-605E-133D-92EE-7E1FE0D646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Circuit Diagram</a:t>
            </a:r>
            <a:endParaRPr lang="en-IN" dirty="0"/>
          </a:p>
        </p:txBody>
      </p:sp>
      <p:pic>
        <p:nvPicPr>
          <p:cNvPr id="4" name="Content Placeholder 3">
            <a:extLst>
              <a:ext uri="{FF2B5EF4-FFF2-40B4-BE49-F238E27FC236}">
                <a16:creationId xmlns:a16="http://schemas.microsoft.com/office/drawing/2014/main" id="{7E4704A8-3940-9259-C6FD-8A8EF1C24E91}"/>
              </a:ext>
            </a:extLst>
          </p:cNvPr>
          <p:cNvPicPr>
            <a:picLocks noGrp="1" noChangeAspect="1"/>
          </p:cNvPicPr>
          <p:nvPr>
            <p:ph idx="1"/>
          </p:nvPr>
        </p:nvPicPr>
        <p:blipFill>
          <a:blip r:embed="rId2"/>
          <a:stretch>
            <a:fillRect/>
          </a:stretch>
        </p:blipFill>
        <p:spPr>
          <a:xfrm>
            <a:off x="3367982" y="1066800"/>
            <a:ext cx="5456036" cy="4876800"/>
          </a:xfrm>
          <a:prstGeom prst="rect">
            <a:avLst/>
          </a:prstGeom>
        </p:spPr>
      </p:pic>
    </p:spTree>
    <p:extLst>
      <p:ext uri="{BB962C8B-B14F-4D97-AF65-F5344CB8AC3E}">
        <p14:creationId xmlns:p14="http://schemas.microsoft.com/office/powerpoint/2010/main" val="134671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36320" y="420054"/>
            <a:ext cx="4599652"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 </a:t>
            </a:r>
          </a:p>
        </p:txBody>
      </p:sp>
      <p:pic>
        <p:nvPicPr>
          <p:cNvPr id="8" name="Graphic 7" descr="Target"/>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4065" y="2908823"/>
            <a:ext cx="1608725" cy="1608725"/>
          </a:xfrm>
          <a:prstGeom prst="rect">
            <a:avLst/>
          </a:prstGeom>
        </p:spPr>
      </p:pic>
      <p:sp>
        <p:nvSpPr>
          <p:cNvPr id="33" name="Rectangle: Rounded Corners 32"/>
          <p:cNvSpPr/>
          <p:nvPr/>
        </p:nvSpPr>
        <p:spPr>
          <a:xfrm>
            <a:off x="699420" y="2177143"/>
            <a:ext cx="10961535" cy="3161211"/>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4277435" y="2998374"/>
            <a:ext cx="6566262" cy="1295868"/>
          </a:xfrm>
          <a:prstGeom prst="rect">
            <a:avLst/>
          </a:prstGeom>
          <a:noFill/>
        </p:spPr>
        <p:txBody>
          <a:bodyPr wrap="square" lIns="91440" tIns="45720" rIns="91440" bIns="45720">
            <a:spAutoFit/>
          </a:bodyPr>
          <a:lstStyle/>
          <a:p>
            <a:pPr>
              <a:lnSpc>
                <a:spcPct val="150000"/>
              </a:lnSpc>
            </a:pPr>
            <a:r>
              <a:rPr lang="en-IN" dirty="0">
                <a:effectLst/>
                <a:latin typeface="Metropolis" panose="00000500000000000000" pitchFamily="50" charset="0"/>
                <a:ea typeface="Times New Roman" panose="02020603050405020304" pitchFamily="18" charset="0"/>
              </a:rPr>
              <a:t>To equip students in the fundamentals and understanding </a:t>
            </a:r>
            <a:r>
              <a:rPr lang="en-IN" dirty="0">
                <a:latin typeface="Metropolis" panose="00000500000000000000" pitchFamily="50" charset="0"/>
                <a:ea typeface="Times New Roman" panose="02020603050405020304" pitchFamily="18" charset="0"/>
              </a:rPr>
              <a:t>the Concepts of Interconnections of Computers and make them to design the Logic Gates</a:t>
            </a:r>
            <a:r>
              <a:rPr lang="en-IN" dirty="0">
                <a:effectLst/>
                <a:latin typeface="Metropolis" panose="00000500000000000000" pitchFamily="50" charset="0"/>
                <a:ea typeface="Times New Roman" panose="02020603050405020304" pitchFamily="18" charset="0"/>
              </a:rPr>
              <a:t>.</a:t>
            </a:r>
            <a:endParaRPr lang="en-US" sz="2400" b="0" cap="none" spc="0" dirty="0">
              <a:ln w="0"/>
              <a:solidFill>
                <a:schemeClr val="tx1"/>
              </a:solidFill>
              <a:latin typeface="Metropolis" panose="00000500000000000000" pitchFamily="50" charset="0"/>
              <a:cs typeface="Segoe UI" panose="020B0502040204020203" pitchFamily="34" charset="0"/>
            </a:endParaRPr>
          </a:p>
        </p:txBody>
      </p:sp>
      <p:sp>
        <p:nvSpPr>
          <p:cNvPr id="2" name="Title 1">
            <a:extLst>
              <a:ext uri="{FF2B5EF4-FFF2-40B4-BE49-F238E27FC236}">
                <a16:creationId xmlns:a16="http://schemas.microsoft.com/office/drawing/2014/main" id="{5121E421-BD70-70D8-82A7-CC7310719F31}"/>
              </a:ext>
            </a:extLst>
          </p:cNvPr>
          <p:cNvSpPr>
            <a:spLocks noGrp="1"/>
          </p:cNvSpPr>
          <p:nvPr>
            <p:ph type="title"/>
          </p:nvPr>
        </p:nvSpPr>
        <p:spPr/>
        <p:txBody>
          <a:bodyPr/>
          <a:lstStyle/>
          <a:p>
            <a:r>
              <a:rPr lang="en-US" dirty="0"/>
              <a:t>Aim</a:t>
            </a:r>
            <a:endParaRPr lang="en-IN"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98-13B3-F8CE-94D9-2ECE236C005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Digital Logic Circuits</a:t>
            </a:r>
            <a:endParaRPr lang="en-IN" dirty="0"/>
          </a:p>
        </p:txBody>
      </p:sp>
      <p:sp>
        <p:nvSpPr>
          <p:cNvPr id="3" name="Content Placeholder 2">
            <a:extLst>
              <a:ext uri="{FF2B5EF4-FFF2-40B4-BE49-F238E27FC236}">
                <a16:creationId xmlns:a16="http://schemas.microsoft.com/office/drawing/2014/main" id="{B411DAA6-E7CC-151C-7A16-63354EE7CAFC}"/>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Digital logic circuits are the basis of digital systems. These logic circuits are a set of logic gates that show logical equivalence between two different groups of binary numbers. </a:t>
            </a:r>
          </a:p>
          <a:p>
            <a:pPr algn="l"/>
            <a:r>
              <a:rPr lang="en-US" b="0" i="0" dirty="0">
                <a:effectLst/>
                <a:latin typeface="Times New Roman" panose="02020603050405020304" pitchFamily="18" charset="0"/>
                <a:cs typeface="Times New Roman" panose="02020603050405020304" pitchFamily="18" charset="0"/>
              </a:rPr>
              <a:t>These digital logic circuits use 0 and 1 for on/off conditions, where 0 represents on, and 1 represents off conditions. </a:t>
            </a:r>
          </a:p>
          <a:p>
            <a:pPr algn="l"/>
            <a:r>
              <a:rPr lang="en-US" b="0" i="0" dirty="0">
                <a:effectLst/>
                <a:latin typeface="Times New Roman" panose="02020603050405020304" pitchFamily="18" charset="0"/>
                <a:cs typeface="Times New Roman" panose="02020603050405020304" pitchFamily="18" charset="0"/>
              </a:rPr>
              <a:t>Digital Logic Circuits are digital devices that use logic gates, ALU’s, microprocessors, RAM, ROM to control other circuits. It is a specific form of logic circuit that processes the numerical values 0 and 1.</a:t>
            </a:r>
          </a:p>
          <a:p>
            <a:endParaRPr lang="en-IN" dirty="0"/>
          </a:p>
        </p:txBody>
      </p:sp>
    </p:spTree>
    <p:extLst>
      <p:ext uri="{BB962C8B-B14F-4D97-AF65-F5344CB8AC3E}">
        <p14:creationId xmlns:p14="http://schemas.microsoft.com/office/powerpoint/2010/main" val="1582905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3EA9-2141-F12F-ABEC-13CEB90191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Logic Circuits</a:t>
            </a:r>
            <a:endParaRPr lang="en-IN" dirty="0"/>
          </a:p>
        </p:txBody>
      </p:sp>
      <p:sp>
        <p:nvSpPr>
          <p:cNvPr id="3" name="Content Placeholder 2">
            <a:extLst>
              <a:ext uri="{FF2B5EF4-FFF2-40B4-BE49-F238E27FC236}">
                <a16:creationId xmlns:a16="http://schemas.microsoft.com/office/drawing/2014/main" id="{4BE612E2-F3F4-5938-E942-21829F030DAC}"/>
              </a:ext>
            </a:extLst>
          </p:cNvPr>
          <p:cNvSpPr>
            <a:spLocks noGrp="1"/>
          </p:cNvSpPr>
          <p:nvPr>
            <p:ph idx="1"/>
          </p:nvPr>
        </p:nvSpPr>
        <p:spPr/>
        <p:txBody>
          <a:bodyPr/>
          <a:lstStyle/>
          <a:p>
            <a:pPr algn="l"/>
            <a:r>
              <a:rPr lang="en-US" sz="2000" b="0" i="0" dirty="0">
                <a:effectLst/>
                <a:latin typeface="Times New Roman" panose="02020603050405020304" pitchFamily="18" charset="0"/>
                <a:cs typeface="Times New Roman" panose="02020603050405020304" pitchFamily="18" charset="0"/>
              </a:rPr>
              <a:t>Digital circuits are also called logical circuits because they perform logical operations on digital signals. Digital circuits use logic gates like AND, OR, NOT, NAND, and NOR to perform the required digital operations. </a:t>
            </a:r>
          </a:p>
          <a:p>
            <a:pPr algn="l"/>
            <a:r>
              <a:rPr lang="en-US" sz="2000" b="0" i="0" dirty="0">
                <a:effectLst/>
                <a:latin typeface="Times New Roman" panose="02020603050405020304" pitchFamily="18" charset="0"/>
                <a:cs typeface="Times New Roman" panose="02020603050405020304" pitchFamily="18" charset="0"/>
              </a:rPr>
              <a:t>A digital circuit is a circuit containing digital logic. Digital circuits are the most common physical implementation of </a:t>
            </a:r>
            <a:r>
              <a:rPr lang="en-US" sz="2000" b="1" i="0" dirty="0">
                <a:effectLst/>
                <a:latin typeface="Times New Roman" panose="02020603050405020304" pitchFamily="18" charset="0"/>
                <a:cs typeface="Times New Roman" panose="02020603050405020304" pitchFamily="18" charset="0"/>
              </a:rPr>
              <a:t>Boolean algebra</a:t>
            </a:r>
            <a:r>
              <a:rPr lang="en-US" sz="2000" b="0" i="0" dirty="0">
                <a:effectLst/>
                <a:latin typeface="Times New Roman" panose="02020603050405020304" pitchFamily="18" charset="0"/>
                <a:cs typeface="Times New Roman" panose="02020603050405020304" pitchFamily="18" charset="0"/>
              </a:rPr>
              <a:t> and binary arithmetic and are the basis of all modern computers. </a:t>
            </a:r>
          </a:p>
          <a:p>
            <a:pPr algn="l"/>
            <a:r>
              <a:rPr lang="en-US" sz="2000" b="0" i="0" dirty="0">
                <a:effectLst/>
                <a:latin typeface="Times New Roman" panose="02020603050405020304" pitchFamily="18" charset="0"/>
                <a:cs typeface="Times New Roman" panose="02020603050405020304" pitchFamily="18" charset="0"/>
              </a:rPr>
              <a:t>It is because digital circuits are mainly used to process data that has only two values, such as true or false. </a:t>
            </a:r>
          </a:p>
          <a:p>
            <a:pPr algn="l"/>
            <a:r>
              <a:rPr lang="en-US" sz="2000" b="0" i="0" dirty="0">
                <a:effectLst/>
                <a:latin typeface="Times New Roman" panose="02020603050405020304" pitchFamily="18" charset="0"/>
                <a:cs typeface="Times New Roman" panose="02020603050405020304" pitchFamily="18" charset="0"/>
              </a:rPr>
              <a:t>In other words, it can be said that a digital circuit’s primary function is to process the information that manages the binary system. Digital circuits are called logical circuits because they perform logical operations and produce results that can be interpreted as True or False.</a:t>
            </a:r>
          </a:p>
          <a:p>
            <a:endParaRPr lang="en-IN" dirty="0"/>
          </a:p>
        </p:txBody>
      </p:sp>
    </p:spTree>
    <p:extLst>
      <p:ext uri="{BB962C8B-B14F-4D97-AF65-F5344CB8AC3E}">
        <p14:creationId xmlns:p14="http://schemas.microsoft.com/office/powerpoint/2010/main" val="3568381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C49C-A3B5-5B80-C91E-9D23433244EC}"/>
              </a:ext>
            </a:extLst>
          </p:cNvPr>
          <p:cNvSpPr>
            <a:spLocks noGrp="1"/>
          </p:cNvSpPr>
          <p:nvPr>
            <p:ph type="title"/>
          </p:nvPr>
        </p:nvSpPr>
        <p:spPr/>
        <p:txBody>
          <a:bodyPr/>
          <a:lstStyle/>
          <a:p>
            <a:r>
              <a:rPr lang="en-US" sz="2400" b="1" i="0" dirty="0">
                <a:solidFill>
                  <a:srgbClr val="111111"/>
                </a:solidFill>
                <a:effectLst/>
                <a:latin typeface="Times New Roman" panose="02020603050405020304" pitchFamily="18" charset="0"/>
                <a:cs typeface="Times New Roman" panose="02020603050405020304" pitchFamily="18" charset="0"/>
              </a:rPr>
              <a:t>Types of Digital Logic Circuits:</a:t>
            </a:r>
            <a:br>
              <a:rPr lang="en-US" b="1" i="0" dirty="0">
                <a:solidFill>
                  <a:srgbClr val="111111"/>
                </a:solidFill>
                <a:effectLst/>
                <a:latin typeface="Lato" panose="020B0604020202020204" pitchFamily="34" charset="0"/>
              </a:rPr>
            </a:br>
            <a:endParaRPr lang="en-IN" dirty="0"/>
          </a:p>
        </p:txBody>
      </p:sp>
      <p:sp>
        <p:nvSpPr>
          <p:cNvPr id="3" name="Content Placeholder 2">
            <a:extLst>
              <a:ext uri="{FF2B5EF4-FFF2-40B4-BE49-F238E27FC236}">
                <a16:creationId xmlns:a16="http://schemas.microsoft.com/office/drawing/2014/main" id="{97E499CF-0E02-4B67-FBEA-C2045FB89F22}"/>
              </a:ext>
            </a:extLst>
          </p:cNvPr>
          <p:cNvSpPr>
            <a:spLocks noGrp="1"/>
          </p:cNvSpPr>
          <p:nvPr>
            <p:ph idx="1"/>
          </p:nvPr>
        </p:nvSpPr>
        <p:spPr/>
        <p:txBody>
          <a:bodyPr>
            <a:normAutofit fontScale="92500" lnSpcReduction="20000"/>
          </a:bodyPr>
          <a:lstStyle/>
          <a:p>
            <a:pPr algn="l"/>
            <a:r>
              <a:rPr lang="en-US" b="1" i="0" dirty="0">
                <a:effectLst/>
                <a:latin typeface="Lato" panose="020F0502020204030203" pitchFamily="34" charset="0"/>
              </a:rPr>
              <a:t>1. Synchronous Systems:</a:t>
            </a:r>
          </a:p>
          <a:p>
            <a:pPr algn="l"/>
            <a:r>
              <a:rPr lang="en-US" b="0" i="0" dirty="0">
                <a:effectLst/>
                <a:latin typeface="Cabin"/>
              </a:rPr>
              <a:t>Synchronous systems include clocks, our circadian rhythms, and periodic phenomena such as tides and waves. In electronics, an asynchronous system is a system in which the temporal </a:t>
            </a:r>
            <a:r>
              <a:rPr lang="en-US" b="0" i="0" dirty="0" err="1">
                <a:effectLst/>
                <a:latin typeface="Cabin"/>
              </a:rPr>
              <a:t>behaviour</a:t>
            </a:r>
            <a:r>
              <a:rPr lang="en-US" b="0" i="0" dirty="0">
                <a:effectLst/>
                <a:latin typeface="Cabin"/>
              </a:rPr>
              <a:t> of diﬀerent elements is related to each other. The timing of events in Synchronous systems depends on the signals clock.</a:t>
            </a:r>
          </a:p>
          <a:p>
            <a:pPr algn="l"/>
            <a:r>
              <a:rPr lang="en-US" b="1" i="0" dirty="0">
                <a:effectLst/>
                <a:latin typeface="Lato" panose="020F0502020204030203" pitchFamily="34" charset="0"/>
              </a:rPr>
              <a:t>2. Asynchronous Systems:</a:t>
            </a:r>
          </a:p>
          <a:p>
            <a:pPr algn="l"/>
            <a:r>
              <a:rPr lang="en-US" b="0" i="0" dirty="0">
                <a:effectLst/>
                <a:latin typeface="Cabin"/>
              </a:rPr>
              <a:t>Asynchronous systems send out messages and perform operations in parallel without the need to wait for a response. This means that different processes can co-occur; that is, multiple functions can be running simultaneously.</a:t>
            </a:r>
          </a:p>
          <a:p>
            <a:pPr algn="l"/>
            <a:r>
              <a:rPr lang="en-US" b="1" i="0" dirty="0">
                <a:effectLst/>
                <a:latin typeface="Lato" panose="020F0502020204030203" pitchFamily="34" charset="0"/>
              </a:rPr>
              <a:t>3. Combinational Logic Circuits:</a:t>
            </a:r>
          </a:p>
          <a:p>
            <a:pPr algn="l"/>
            <a:r>
              <a:rPr lang="en-US" b="0" i="0" dirty="0">
                <a:effectLst/>
                <a:latin typeface="Cabin"/>
              </a:rPr>
              <a:t>Combinational logic is a form of digital logic in which an input pattern is applied to a circuit, and the output pattern depends only on this input pattern. Logic gates are undoubtedly one of the most basic and essential building blocks of digital circuits.</a:t>
            </a:r>
          </a:p>
          <a:p>
            <a:pPr algn="l"/>
            <a:r>
              <a:rPr lang="en-US" b="1" i="0" dirty="0">
                <a:effectLst/>
                <a:latin typeface="Lato" panose="020F0502020204030203" pitchFamily="34" charset="0"/>
              </a:rPr>
              <a:t>4. Sequential Networks:</a:t>
            </a:r>
          </a:p>
          <a:p>
            <a:pPr algn="l"/>
            <a:r>
              <a:rPr lang="en-US" b="0" i="0" dirty="0">
                <a:effectLst/>
                <a:latin typeface="Cabin"/>
              </a:rPr>
              <a:t>The sequence network is a type of balance equivalent network that is used for the balance power system. Invest and imagined working condition is set so that only one sequence component can be present in the voltage and current.</a:t>
            </a:r>
          </a:p>
          <a:p>
            <a:endParaRPr lang="en-IN" dirty="0"/>
          </a:p>
        </p:txBody>
      </p:sp>
    </p:spTree>
    <p:extLst>
      <p:ext uri="{BB962C8B-B14F-4D97-AF65-F5344CB8AC3E}">
        <p14:creationId xmlns:p14="http://schemas.microsoft.com/office/powerpoint/2010/main" val="728951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BF8F-D6BB-9C1A-E2CC-BF5E12A31298}"/>
              </a:ext>
            </a:extLst>
          </p:cNvPr>
          <p:cNvSpPr>
            <a:spLocks noGrp="1"/>
          </p:cNvSpPr>
          <p:nvPr>
            <p:ph type="title"/>
          </p:nvPr>
        </p:nvSpPr>
        <p:spPr>
          <a:xfrm>
            <a:off x="838200" y="469901"/>
            <a:ext cx="10515600" cy="237670"/>
          </a:xfrm>
        </p:spPr>
        <p:txBody>
          <a:bodyPr/>
          <a:lstStyle/>
          <a:p>
            <a:r>
              <a:rPr lang="en-IN" dirty="0">
                <a:latin typeface="Times New Roman" panose="02020603050405020304" pitchFamily="18" charset="0"/>
                <a:cs typeface="Times New Roman" panose="02020603050405020304" pitchFamily="18" charset="0"/>
              </a:rPr>
              <a:t>Basics of Logic Gates</a:t>
            </a:r>
            <a:endParaRPr lang="en-IN" dirty="0"/>
          </a:p>
        </p:txBody>
      </p:sp>
      <p:sp>
        <p:nvSpPr>
          <p:cNvPr id="3" name="Content Placeholder 2">
            <a:extLst>
              <a:ext uri="{FF2B5EF4-FFF2-40B4-BE49-F238E27FC236}">
                <a16:creationId xmlns:a16="http://schemas.microsoft.com/office/drawing/2014/main" id="{7E3E53DC-B2B7-A8CD-0A69-200167457EBE}"/>
              </a:ext>
            </a:extLst>
          </p:cNvPr>
          <p:cNvSpPr>
            <a:spLocks noGrp="1"/>
          </p:cNvSpPr>
          <p:nvPr>
            <p:ph idx="1"/>
          </p:nvPr>
        </p:nvSpPr>
        <p:spPr>
          <a:xfrm>
            <a:off x="838200" y="707572"/>
            <a:ext cx="10515600" cy="5236028"/>
          </a:xfrm>
        </p:spPr>
        <p:txBody>
          <a:bodyPr>
            <a:normAutofit/>
          </a:bodyPr>
          <a:lstStyle/>
          <a:p>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Logic gates are used to carry out logical operations on single or multiple binary inputs and give one binary output. In simple terms, logic gates are the electronic circuits in a digital system.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Types of Basic Logic Gates</a:t>
            </a:r>
          </a:p>
          <a:p>
            <a:pPr algn="l"/>
            <a:r>
              <a:rPr lang="en-US" sz="2000" b="0" i="0" dirty="0">
                <a:effectLst/>
                <a:latin typeface="Times New Roman" panose="02020603050405020304" pitchFamily="18" charset="0"/>
                <a:cs typeface="Times New Roman" panose="02020603050405020304" pitchFamily="18" charset="0"/>
              </a:rPr>
              <a:t>There are several basic logic gates used in performing operations in digital systems. The common ones are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OR Gate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AND Gate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NOT Gate</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UNIVERSAL GATES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NAND GATE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Special GATES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EX-OR GATE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EX-NOR Gate</a:t>
            </a:r>
          </a:p>
          <a:p>
            <a:endParaRPr lang="en-IN" dirty="0"/>
          </a:p>
        </p:txBody>
      </p:sp>
    </p:spTree>
    <p:extLst>
      <p:ext uri="{BB962C8B-B14F-4D97-AF65-F5344CB8AC3E}">
        <p14:creationId xmlns:p14="http://schemas.microsoft.com/office/powerpoint/2010/main" val="770955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CCF0-B3F3-5015-3260-473580EDD532}"/>
              </a:ext>
            </a:extLst>
          </p:cNvPr>
          <p:cNvSpPr>
            <a:spLocks noGrp="1"/>
          </p:cNvSpPr>
          <p:nvPr>
            <p:ph type="title"/>
          </p:nvPr>
        </p:nvSpPr>
        <p:spPr/>
        <p:txBody>
          <a:bodyPr/>
          <a:lstStyle/>
          <a:p>
            <a:r>
              <a:rPr lang="en-IN" dirty="0"/>
              <a:t>OR GATE</a:t>
            </a:r>
          </a:p>
        </p:txBody>
      </p:sp>
      <p:sp>
        <p:nvSpPr>
          <p:cNvPr id="3" name="Content Placeholder 2">
            <a:extLst>
              <a:ext uri="{FF2B5EF4-FFF2-40B4-BE49-F238E27FC236}">
                <a16:creationId xmlns:a16="http://schemas.microsoft.com/office/drawing/2014/main" id="{902841AE-E9CB-A726-D5D0-1DBC1B39C43C}"/>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OR Gate</a:t>
            </a:r>
          </a:p>
          <a:p>
            <a:pPr algn="l"/>
            <a:r>
              <a:rPr lang="en-US" b="0" i="0" dirty="0">
                <a:effectLst/>
                <a:latin typeface="Times New Roman" panose="02020603050405020304" pitchFamily="18" charset="0"/>
                <a:cs typeface="Times New Roman" panose="02020603050405020304" pitchFamily="18" charset="0"/>
              </a:rPr>
              <a:t>In an OR gate, the output of an OR gate attains state 1 if one or more inputs attain state 1.</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87E3B68-5DCC-C62E-4A34-E25176F6935E}"/>
              </a:ext>
            </a:extLst>
          </p:cNvPr>
          <p:cNvPicPr>
            <a:picLocks noChangeAspect="1"/>
          </p:cNvPicPr>
          <p:nvPr/>
        </p:nvPicPr>
        <p:blipFill>
          <a:blip r:embed="rId2"/>
          <a:stretch>
            <a:fillRect/>
          </a:stretch>
        </p:blipFill>
        <p:spPr>
          <a:xfrm>
            <a:off x="4035380" y="1846634"/>
            <a:ext cx="4121239" cy="1582366"/>
          </a:xfrm>
          <a:prstGeom prst="rect">
            <a:avLst/>
          </a:prstGeom>
        </p:spPr>
      </p:pic>
      <p:sp>
        <p:nvSpPr>
          <p:cNvPr id="6" name="TextBox 5">
            <a:extLst>
              <a:ext uri="{FF2B5EF4-FFF2-40B4-BE49-F238E27FC236}">
                <a16:creationId xmlns:a16="http://schemas.microsoft.com/office/drawing/2014/main" id="{6FB6A224-5C7A-4EE2-0AA5-F686F04D739B}"/>
              </a:ext>
            </a:extLst>
          </p:cNvPr>
          <p:cNvSpPr txBox="1"/>
          <p:nvPr/>
        </p:nvSpPr>
        <p:spPr>
          <a:xfrm>
            <a:off x="1117600" y="2967335"/>
            <a:ext cx="93878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Boolean expression of the OR gate is Y = A + B, read as Y equals A ‘OR’ B.</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truth table of a two-input OR basic gate is given 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F8524BA-F203-8E29-485B-FC28F0D988E9}"/>
              </a:ext>
            </a:extLst>
          </p:cNvPr>
          <p:cNvGraphicFramePr>
            <a:graphicFrameLocks noGrp="1"/>
          </p:cNvGraphicFramePr>
          <p:nvPr>
            <p:extLst>
              <p:ext uri="{D42A27DB-BD31-4B8C-83A1-F6EECF244321}">
                <p14:modId xmlns:p14="http://schemas.microsoft.com/office/powerpoint/2010/main" val="3331362971"/>
              </p:ext>
            </p:extLst>
          </p:nvPr>
        </p:nvGraphicFramePr>
        <p:xfrm>
          <a:off x="2605405" y="3770993"/>
          <a:ext cx="6648450" cy="2015278"/>
        </p:xfrm>
        <a:graphic>
          <a:graphicData uri="http://schemas.openxmlformats.org/drawingml/2006/table">
            <a:tbl>
              <a:tblPr firstRow="1" firstCol="1" bandRow="1">
                <a:tableStyleId>{5C22544A-7EE6-4342-B048-85BDC9FD1C3A}</a:tableStyleId>
              </a:tblPr>
              <a:tblGrid>
                <a:gridCol w="2216150">
                  <a:extLst>
                    <a:ext uri="{9D8B030D-6E8A-4147-A177-3AD203B41FA5}">
                      <a16:colId xmlns:a16="http://schemas.microsoft.com/office/drawing/2014/main" val="1846217235"/>
                    </a:ext>
                  </a:extLst>
                </a:gridCol>
                <a:gridCol w="2216150">
                  <a:extLst>
                    <a:ext uri="{9D8B030D-6E8A-4147-A177-3AD203B41FA5}">
                      <a16:colId xmlns:a16="http://schemas.microsoft.com/office/drawing/2014/main" val="4002939118"/>
                    </a:ext>
                  </a:extLst>
                </a:gridCol>
                <a:gridCol w="2216150">
                  <a:extLst>
                    <a:ext uri="{9D8B030D-6E8A-4147-A177-3AD203B41FA5}">
                      <a16:colId xmlns:a16="http://schemas.microsoft.com/office/drawing/2014/main" val="2473799290"/>
                    </a:ext>
                  </a:extLst>
                </a:gridCol>
              </a:tblGrid>
              <a:tr h="395024">
                <a:tc>
                  <a:txBody>
                    <a:bodyPr/>
                    <a:lstStyle/>
                    <a:p>
                      <a:pPr>
                        <a:lnSpc>
                          <a:spcPct val="107000"/>
                        </a:lnSpc>
                        <a:spcAft>
                          <a:spcPts val="1500"/>
                        </a:spcAft>
                      </a:pPr>
                      <a:r>
                        <a:rPr lang="en-IN" sz="1150" kern="0">
                          <a:effectLst/>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21565489"/>
                  </a:ext>
                </a:extLst>
              </a:tr>
              <a:tr h="435182">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96223796"/>
                  </a:ext>
                </a:extLst>
              </a:tr>
              <a:tr h="395024">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43203842"/>
                  </a:ext>
                </a:extLst>
              </a:tr>
              <a:tr h="395024">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973516586"/>
                  </a:ext>
                </a:extLst>
              </a:tr>
              <a:tr h="395024">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61251448"/>
                  </a:ext>
                </a:extLst>
              </a:tr>
            </a:tbl>
          </a:graphicData>
        </a:graphic>
      </p:graphicFrame>
    </p:spTree>
    <p:extLst>
      <p:ext uri="{BB962C8B-B14F-4D97-AF65-F5344CB8AC3E}">
        <p14:creationId xmlns:p14="http://schemas.microsoft.com/office/powerpoint/2010/main" val="2536869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2DB-14BD-83ED-4B8C-2A6E78C238DA}"/>
              </a:ext>
            </a:extLst>
          </p:cNvPr>
          <p:cNvSpPr>
            <a:spLocks noGrp="1"/>
          </p:cNvSpPr>
          <p:nvPr>
            <p:ph type="title"/>
          </p:nvPr>
        </p:nvSpPr>
        <p:spPr/>
        <p:txBody>
          <a:bodyPr/>
          <a:lstStyle/>
          <a:p>
            <a:r>
              <a:rPr lang="en-IN" dirty="0"/>
              <a:t>AND GATE</a:t>
            </a:r>
          </a:p>
        </p:txBody>
      </p:sp>
      <p:sp>
        <p:nvSpPr>
          <p:cNvPr id="3" name="Content Placeholder 2">
            <a:extLst>
              <a:ext uri="{FF2B5EF4-FFF2-40B4-BE49-F238E27FC236}">
                <a16:creationId xmlns:a16="http://schemas.microsoft.com/office/drawing/2014/main" id="{58E9BE43-A42F-65A2-ED52-3C7A49463AE6}"/>
              </a:ext>
            </a:extLst>
          </p:cNvPr>
          <p:cNvSpPr>
            <a:spLocks noGrp="1"/>
          </p:cNvSpPr>
          <p:nvPr>
            <p:ph idx="1"/>
          </p:nvPr>
        </p:nvSpPr>
        <p:spPr/>
        <p:txBody>
          <a:bodyPr/>
          <a:lstStyle/>
          <a:p>
            <a:pPr>
              <a:lnSpc>
                <a:spcPct val="107000"/>
              </a:lnSpc>
              <a:spcBef>
                <a:spcPts val="1500"/>
              </a:spcBef>
              <a:spcAft>
                <a:spcPts val="750"/>
              </a:spcAft>
            </a:pPr>
            <a:r>
              <a:rPr lang="en-IN" sz="2000" kern="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AND Gate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2000" kern="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In the AND gate, the output of an AND gate attains state 1 if and only if all the inputs are in state 1. The Boolean expression of AND gate is Y = A.B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2000" kern="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truth table of a two-input AND basic gate is given as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4CB84BD-AD02-E9A0-427C-C54B86C96B3F}"/>
              </a:ext>
            </a:extLst>
          </p:cNvPr>
          <p:cNvPicPr>
            <a:picLocks noChangeAspect="1"/>
          </p:cNvPicPr>
          <p:nvPr/>
        </p:nvPicPr>
        <p:blipFill>
          <a:blip r:embed="rId2"/>
          <a:stretch>
            <a:fillRect/>
          </a:stretch>
        </p:blipFill>
        <p:spPr>
          <a:xfrm>
            <a:off x="7413193" y="2647544"/>
            <a:ext cx="3747752" cy="1562911"/>
          </a:xfrm>
          <a:prstGeom prst="rect">
            <a:avLst/>
          </a:prstGeom>
        </p:spPr>
      </p:pic>
      <p:pic>
        <p:nvPicPr>
          <p:cNvPr id="5" name="Picture 4">
            <a:extLst>
              <a:ext uri="{FF2B5EF4-FFF2-40B4-BE49-F238E27FC236}">
                <a16:creationId xmlns:a16="http://schemas.microsoft.com/office/drawing/2014/main" id="{BD25550C-4D4B-0CEA-E504-DF448593D501}"/>
              </a:ext>
            </a:extLst>
          </p:cNvPr>
          <p:cNvPicPr>
            <a:picLocks noChangeAspect="1"/>
          </p:cNvPicPr>
          <p:nvPr/>
        </p:nvPicPr>
        <p:blipFill>
          <a:blip r:embed="rId2"/>
          <a:stretch>
            <a:fillRect/>
          </a:stretch>
        </p:blipFill>
        <p:spPr>
          <a:xfrm>
            <a:off x="7565593" y="2799944"/>
            <a:ext cx="3747752" cy="1562911"/>
          </a:xfrm>
          <a:prstGeom prst="rect">
            <a:avLst/>
          </a:prstGeom>
        </p:spPr>
      </p:pic>
      <p:graphicFrame>
        <p:nvGraphicFramePr>
          <p:cNvPr id="6" name="Table 5">
            <a:extLst>
              <a:ext uri="{FF2B5EF4-FFF2-40B4-BE49-F238E27FC236}">
                <a16:creationId xmlns:a16="http://schemas.microsoft.com/office/drawing/2014/main" id="{ABA9BE9A-5820-685A-2E27-95F6B9554C86}"/>
              </a:ext>
            </a:extLst>
          </p:cNvPr>
          <p:cNvGraphicFramePr>
            <a:graphicFrameLocks noGrp="1"/>
          </p:cNvGraphicFramePr>
          <p:nvPr>
            <p:extLst>
              <p:ext uri="{D42A27DB-BD31-4B8C-83A1-F6EECF244321}">
                <p14:modId xmlns:p14="http://schemas.microsoft.com/office/powerpoint/2010/main" val="2746145083"/>
              </p:ext>
            </p:extLst>
          </p:nvPr>
        </p:nvGraphicFramePr>
        <p:xfrm>
          <a:off x="1675636" y="3208920"/>
          <a:ext cx="5889957" cy="2155470"/>
        </p:xfrm>
        <a:graphic>
          <a:graphicData uri="http://schemas.openxmlformats.org/drawingml/2006/table">
            <a:tbl>
              <a:tblPr firstRow="1" firstCol="1" bandRow="1">
                <a:tableStyleId>{5C22544A-7EE6-4342-B048-85BDC9FD1C3A}</a:tableStyleId>
              </a:tblPr>
              <a:tblGrid>
                <a:gridCol w="1963319">
                  <a:extLst>
                    <a:ext uri="{9D8B030D-6E8A-4147-A177-3AD203B41FA5}">
                      <a16:colId xmlns:a16="http://schemas.microsoft.com/office/drawing/2014/main" val="3976012100"/>
                    </a:ext>
                  </a:extLst>
                </a:gridCol>
                <a:gridCol w="1963319">
                  <a:extLst>
                    <a:ext uri="{9D8B030D-6E8A-4147-A177-3AD203B41FA5}">
                      <a16:colId xmlns:a16="http://schemas.microsoft.com/office/drawing/2014/main" val="670897375"/>
                    </a:ext>
                  </a:extLst>
                </a:gridCol>
                <a:gridCol w="1963319">
                  <a:extLst>
                    <a:ext uri="{9D8B030D-6E8A-4147-A177-3AD203B41FA5}">
                      <a16:colId xmlns:a16="http://schemas.microsoft.com/office/drawing/2014/main" val="411471296"/>
                    </a:ext>
                  </a:extLst>
                </a:gridCol>
              </a:tblGrid>
              <a:tr h="431094">
                <a:tc>
                  <a:txBody>
                    <a:bodyPr/>
                    <a:lstStyle/>
                    <a:p>
                      <a:pPr>
                        <a:lnSpc>
                          <a:spcPct val="107000"/>
                        </a:lnSpc>
                        <a:spcAft>
                          <a:spcPts val="1500"/>
                        </a:spcAft>
                      </a:pPr>
                      <a:r>
                        <a:rPr lang="en-IN" sz="1150" kern="0">
                          <a:effectLst/>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11045712"/>
                  </a:ext>
                </a:extLst>
              </a:tr>
              <a:tr h="431094">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99968336"/>
                  </a:ext>
                </a:extLst>
              </a:tr>
              <a:tr h="431094">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66689862"/>
                  </a:ext>
                </a:extLst>
              </a:tr>
              <a:tr h="431094">
                <a:tc>
                  <a:txBody>
                    <a:bodyPr/>
                    <a:lstStyle/>
                    <a:p>
                      <a:pPr>
                        <a:lnSpc>
                          <a:spcPct val="107000"/>
                        </a:lnSpc>
                        <a:spcAft>
                          <a:spcPts val="1500"/>
                        </a:spcAft>
                      </a:pPr>
                      <a:r>
                        <a:rPr lang="en-IN" sz="1150" kern="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75592352"/>
                  </a:ext>
                </a:extLst>
              </a:tr>
              <a:tr h="431094">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298828224"/>
                  </a:ext>
                </a:extLst>
              </a:tr>
            </a:tbl>
          </a:graphicData>
        </a:graphic>
      </p:graphicFrame>
    </p:spTree>
    <p:extLst>
      <p:ext uri="{BB962C8B-B14F-4D97-AF65-F5344CB8AC3E}">
        <p14:creationId xmlns:p14="http://schemas.microsoft.com/office/powerpoint/2010/main" val="1345540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2505-55AE-B17D-0D6D-F676BB9C2A5A}"/>
              </a:ext>
            </a:extLst>
          </p:cNvPr>
          <p:cNvSpPr>
            <a:spLocks noGrp="1"/>
          </p:cNvSpPr>
          <p:nvPr>
            <p:ph type="title"/>
          </p:nvPr>
        </p:nvSpPr>
        <p:spPr/>
        <p:txBody>
          <a:bodyPr/>
          <a:lstStyle/>
          <a:p>
            <a:r>
              <a:rPr lang="en-IN" dirty="0"/>
              <a:t>NOT GATE</a:t>
            </a:r>
          </a:p>
        </p:txBody>
      </p:sp>
      <p:sp>
        <p:nvSpPr>
          <p:cNvPr id="3" name="Content Placeholder 2">
            <a:extLst>
              <a:ext uri="{FF2B5EF4-FFF2-40B4-BE49-F238E27FC236}">
                <a16:creationId xmlns:a16="http://schemas.microsoft.com/office/drawing/2014/main" id="{BD729444-F1AD-F47B-B0B8-42CBEC0E5F52}"/>
              </a:ext>
            </a:extLst>
          </p:cNvPr>
          <p:cNvSpPr>
            <a:spLocks noGrp="1"/>
          </p:cNvSpPr>
          <p:nvPr>
            <p:ph idx="1"/>
          </p:nvPr>
        </p:nvSpPr>
        <p:spPr/>
        <p:txBody>
          <a:bodyPr/>
          <a:lstStyle/>
          <a:p>
            <a:pPr algn="l"/>
            <a:r>
              <a:rPr lang="en-US" sz="2000" b="0" i="0" dirty="0">
                <a:effectLst/>
                <a:latin typeface="Times New Roman" panose="02020603050405020304" pitchFamily="18" charset="0"/>
                <a:cs typeface="Times New Roman" panose="02020603050405020304" pitchFamily="18" charset="0"/>
              </a:rPr>
              <a:t>NOT Gate</a:t>
            </a:r>
          </a:p>
          <a:p>
            <a:pPr algn="l"/>
            <a:r>
              <a:rPr lang="en-US" sz="2000" b="0" i="0" dirty="0">
                <a:effectLst/>
                <a:latin typeface="Times New Roman" panose="02020603050405020304" pitchFamily="18" charset="0"/>
                <a:cs typeface="Times New Roman" panose="02020603050405020304" pitchFamily="18" charset="0"/>
              </a:rPr>
              <a:t>In a NOT gate, the output of a NOT gate attains state 1 if and only if the input does not attain state 1.</a:t>
            </a:r>
          </a:p>
          <a:p>
            <a:pPr algn="l"/>
            <a:r>
              <a:rPr lang="en-US" sz="2000" b="0" i="0" dirty="0">
                <a:solidFill>
                  <a:srgbClr val="333333"/>
                </a:solidFill>
                <a:effectLst/>
                <a:latin typeface="Times New Roman" panose="02020603050405020304" pitchFamily="18" charset="0"/>
                <a:cs typeface="Times New Roman" panose="02020603050405020304" pitchFamily="18" charset="0"/>
              </a:rPr>
              <a:t>The Boolean expression is</a:t>
            </a:r>
          </a:p>
          <a:p>
            <a:pPr marL="0" indent="0" algn="l">
              <a:buNone/>
            </a:pPr>
            <a:r>
              <a:rPr lang="en-US" sz="2000" dirty="0">
                <a:solidFill>
                  <a:srgbClr val="333333"/>
                </a:solidFill>
                <a:latin typeface="Times New Roman" panose="02020603050405020304" pitchFamily="18" charset="0"/>
                <a:cs typeface="Times New Roman" panose="02020603050405020304" pitchFamily="18" charset="0"/>
              </a:rPr>
              <a:t>Y=A(INVERSE)</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l"/>
            <a:r>
              <a:rPr lang="en-US" sz="2000" b="0" i="0" dirty="0">
                <a:solidFill>
                  <a:srgbClr val="333333"/>
                </a:solidFill>
                <a:effectLst/>
                <a:latin typeface="Times New Roman" panose="02020603050405020304" pitchFamily="18" charset="0"/>
                <a:cs typeface="Times New Roman" panose="02020603050405020304" pitchFamily="18" charset="0"/>
              </a:rPr>
              <a:t>It is read as Y equals NOT A.</a:t>
            </a:r>
          </a:p>
          <a:p>
            <a:pPr algn="l"/>
            <a:r>
              <a:rPr lang="en-US" sz="2000" b="0" i="0" dirty="0">
                <a:solidFill>
                  <a:srgbClr val="333333"/>
                </a:solidFill>
                <a:effectLst/>
                <a:latin typeface="Times New Roman" panose="02020603050405020304" pitchFamily="18" charset="0"/>
                <a:cs typeface="Times New Roman" panose="02020603050405020304" pitchFamily="18" charset="0"/>
              </a:rPr>
              <a:t>The truth table of NOT gate is as follows</a:t>
            </a:r>
          </a:p>
          <a:p>
            <a:endParaRPr lang="en-IN" dirty="0"/>
          </a:p>
        </p:txBody>
      </p:sp>
      <p:pic>
        <p:nvPicPr>
          <p:cNvPr id="6" name="Picture 5">
            <a:extLst>
              <a:ext uri="{FF2B5EF4-FFF2-40B4-BE49-F238E27FC236}">
                <a16:creationId xmlns:a16="http://schemas.microsoft.com/office/drawing/2014/main" id="{B8AA4510-D4D3-68C7-990D-FD097691BA08}"/>
              </a:ext>
            </a:extLst>
          </p:cNvPr>
          <p:cNvPicPr>
            <a:picLocks noChangeAspect="1"/>
          </p:cNvPicPr>
          <p:nvPr/>
        </p:nvPicPr>
        <p:blipFill>
          <a:blip r:embed="rId2"/>
          <a:stretch>
            <a:fillRect/>
          </a:stretch>
        </p:blipFill>
        <p:spPr>
          <a:xfrm>
            <a:off x="6707812" y="2051956"/>
            <a:ext cx="3161763" cy="1582366"/>
          </a:xfrm>
          <a:prstGeom prst="rect">
            <a:avLst/>
          </a:prstGeom>
        </p:spPr>
      </p:pic>
      <p:pic>
        <p:nvPicPr>
          <p:cNvPr id="7" name="Picture 6">
            <a:extLst>
              <a:ext uri="{FF2B5EF4-FFF2-40B4-BE49-F238E27FC236}">
                <a16:creationId xmlns:a16="http://schemas.microsoft.com/office/drawing/2014/main" id="{1936829A-C33D-53A1-F4B1-4967FF27305B}"/>
              </a:ext>
            </a:extLst>
          </p:cNvPr>
          <p:cNvPicPr>
            <a:picLocks noChangeAspect="1"/>
          </p:cNvPicPr>
          <p:nvPr/>
        </p:nvPicPr>
        <p:blipFill>
          <a:blip r:embed="rId2"/>
          <a:stretch>
            <a:fillRect/>
          </a:stretch>
        </p:blipFill>
        <p:spPr>
          <a:xfrm>
            <a:off x="6860212" y="2204356"/>
            <a:ext cx="3161763" cy="1582366"/>
          </a:xfrm>
          <a:prstGeom prst="rect">
            <a:avLst/>
          </a:prstGeom>
        </p:spPr>
      </p:pic>
      <p:pic>
        <p:nvPicPr>
          <p:cNvPr id="8" name="Picture 7">
            <a:extLst>
              <a:ext uri="{FF2B5EF4-FFF2-40B4-BE49-F238E27FC236}">
                <a16:creationId xmlns:a16="http://schemas.microsoft.com/office/drawing/2014/main" id="{69FBB70B-CF19-78E0-0B7D-8AE0B3DD4B9C}"/>
              </a:ext>
            </a:extLst>
          </p:cNvPr>
          <p:cNvPicPr>
            <a:picLocks noChangeAspect="1"/>
          </p:cNvPicPr>
          <p:nvPr/>
        </p:nvPicPr>
        <p:blipFill>
          <a:blip r:embed="rId3"/>
          <a:stretch>
            <a:fillRect/>
          </a:stretch>
        </p:blipFill>
        <p:spPr>
          <a:xfrm>
            <a:off x="2617977" y="3825379"/>
            <a:ext cx="5889246" cy="1091279"/>
          </a:xfrm>
          <a:prstGeom prst="rect">
            <a:avLst/>
          </a:prstGeom>
        </p:spPr>
      </p:pic>
    </p:spTree>
    <p:extLst>
      <p:ext uri="{BB962C8B-B14F-4D97-AF65-F5344CB8AC3E}">
        <p14:creationId xmlns:p14="http://schemas.microsoft.com/office/powerpoint/2010/main" val="1148854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69A2-7860-0F54-0543-01EFD5B938EE}"/>
              </a:ext>
            </a:extLst>
          </p:cNvPr>
          <p:cNvSpPr>
            <a:spLocks noGrp="1"/>
          </p:cNvSpPr>
          <p:nvPr>
            <p:ph type="title"/>
          </p:nvPr>
        </p:nvSpPr>
        <p:spPr/>
        <p:txBody>
          <a:bodyPr/>
          <a:lstStyle/>
          <a:p>
            <a:r>
              <a:rPr lang="en-IN" dirty="0"/>
              <a:t>NAND GATE</a:t>
            </a:r>
          </a:p>
        </p:txBody>
      </p:sp>
      <p:sp>
        <p:nvSpPr>
          <p:cNvPr id="3" name="Content Placeholder 2">
            <a:extLst>
              <a:ext uri="{FF2B5EF4-FFF2-40B4-BE49-F238E27FC236}">
                <a16:creationId xmlns:a16="http://schemas.microsoft.com/office/drawing/2014/main" id="{EFDAF077-25B5-ABBC-53C7-83FC4C36EF7C}"/>
              </a:ext>
            </a:extLst>
          </p:cNvPr>
          <p:cNvSpPr>
            <a:spLocks noGrp="1"/>
          </p:cNvSpPr>
          <p:nvPr>
            <p:ph idx="1"/>
          </p:nvPr>
        </p:nvSpPr>
        <p:spPr/>
        <p:txBody>
          <a:bodyPr/>
          <a:lstStyle/>
          <a:p>
            <a:pPr algn="l"/>
            <a:r>
              <a:rPr lang="en-US" b="0" i="0" dirty="0">
                <a:solidFill>
                  <a:srgbClr val="813588"/>
                </a:solidFill>
                <a:effectLst/>
                <a:latin typeface="Times New Roman" panose="02020603050405020304" pitchFamily="18" charset="0"/>
                <a:cs typeface="Times New Roman" panose="02020603050405020304" pitchFamily="18" charset="0"/>
              </a:rPr>
              <a:t>NAND Gate</a:t>
            </a:r>
          </a:p>
          <a:p>
            <a:pPr algn="l"/>
            <a:r>
              <a:rPr lang="en-US" b="0" i="0" dirty="0">
                <a:solidFill>
                  <a:srgbClr val="333333"/>
                </a:solidFill>
                <a:effectLst/>
                <a:latin typeface="Times New Roman" panose="02020603050405020304" pitchFamily="18" charset="0"/>
                <a:cs typeface="Times New Roman" panose="02020603050405020304" pitchFamily="18" charset="0"/>
              </a:rPr>
              <a:t>This basic logic gate is the combination of AND </a:t>
            </a:r>
            <a:r>
              <a:rPr lang="en-US" dirty="0">
                <a:solidFill>
                  <a:srgbClr val="333333"/>
                </a:solidFill>
                <a:latin typeface="Times New Roman" panose="02020603050405020304" pitchFamily="18" charset="0"/>
                <a:cs typeface="Times New Roman" panose="02020603050405020304" pitchFamily="18" charset="0"/>
              </a:rPr>
              <a:t>,</a:t>
            </a:r>
            <a:r>
              <a:rPr lang="en-US" b="0" i="0" dirty="0">
                <a:solidFill>
                  <a:srgbClr val="333333"/>
                </a:solidFill>
                <a:effectLst/>
                <a:latin typeface="Times New Roman" panose="02020603050405020304" pitchFamily="18" charset="0"/>
                <a:cs typeface="Times New Roman" panose="02020603050405020304" pitchFamily="18" charset="0"/>
              </a:rPr>
              <a:t>NOT gates.</a:t>
            </a:r>
          </a:p>
          <a:p>
            <a:pPr algn="l"/>
            <a:r>
              <a:rPr lang="en-US" b="0" i="0" dirty="0">
                <a:solidFill>
                  <a:srgbClr val="333333"/>
                </a:solidFill>
                <a:effectLst/>
                <a:latin typeface="Times New Roman" panose="02020603050405020304" pitchFamily="18" charset="0"/>
                <a:cs typeface="Times New Roman" panose="02020603050405020304" pitchFamily="18" charset="0"/>
              </a:rPr>
              <a:t>The Boolean expression of the NAND gate is  </a:t>
            </a:r>
          </a:p>
          <a:p>
            <a:pPr algn="l"/>
            <a:r>
              <a:rPr lang="en-US" dirty="0">
                <a:solidFill>
                  <a:srgbClr val="333333"/>
                </a:solidFill>
                <a:latin typeface="Times New Roman" panose="02020603050405020304" pitchFamily="18" charset="0"/>
                <a:cs typeface="Times New Roman" panose="02020603050405020304" pitchFamily="18" charset="0"/>
              </a:rPr>
              <a:t>Y=A.B(Inverse)</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The truth table of a NAND gate is given as</a:t>
            </a:r>
          </a:p>
          <a:p>
            <a:endParaRPr lang="en-IN" dirty="0"/>
          </a:p>
        </p:txBody>
      </p:sp>
      <p:pic>
        <p:nvPicPr>
          <p:cNvPr id="4" name="Picture 3">
            <a:extLst>
              <a:ext uri="{FF2B5EF4-FFF2-40B4-BE49-F238E27FC236}">
                <a16:creationId xmlns:a16="http://schemas.microsoft.com/office/drawing/2014/main" id="{43F086C5-7F13-8021-5D4A-7064E1347939}"/>
              </a:ext>
            </a:extLst>
          </p:cNvPr>
          <p:cNvPicPr>
            <a:picLocks noChangeAspect="1"/>
          </p:cNvPicPr>
          <p:nvPr/>
        </p:nvPicPr>
        <p:blipFill>
          <a:blip r:embed="rId2"/>
          <a:stretch>
            <a:fillRect/>
          </a:stretch>
        </p:blipFill>
        <p:spPr>
          <a:xfrm>
            <a:off x="8023489" y="1683520"/>
            <a:ext cx="2408349" cy="1297021"/>
          </a:xfrm>
          <a:prstGeom prst="rect">
            <a:avLst/>
          </a:prstGeom>
        </p:spPr>
      </p:pic>
      <p:pic>
        <p:nvPicPr>
          <p:cNvPr id="5" name="Picture 4">
            <a:extLst>
              <a:ext uri="{FF2B5EF4-FFF2-40B4-BE49-F238E27FC236}">
                <a16:creationId xmlns:a16="http://schemas.microsoft.com/office/drawing/2014/main" id="{BD1AA030-B5B1-F33A-FEB3-D414D2F22B91}"/>
              </a:ext>
            </a:extLst>
          </p:cNvPr>
          <p:cNvPicPr>
            <a:picLocks noChangeAspect="1"/>
          </p:cNvPicPr>
          <p:nvPr/>
        </p:nvPicPr>
        <p:blipFill>
          <a:blip r:embed="rId3"/>
          <a:stretch>
            <a:fillRect/>
          </a:stretch>
        </p:blipFill>
        <p:spPr>
          <a:xfrm>
            <a:off x="4168512" y="2980541"/>
            <a:ext cx="4907705" cy="1938696"/>
          </a:xfrm>
          <a:prstGeom prst="rect">
            <a:avLst/>
          </a:prstGeom>
        </p:spPr>
      </p:pic>
    </p:spTree>
    <p:extLst>
      <p:ext uri="{BB962C8B-B14F-4D97-AF65-F5344CB8AC3E}">
        <p14:creationId xmlns:p14="http://schemas.microsoft.com/office/powerpoint/2010/main" val="3308324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0F0F-9210-B027-52C7-B5B8EA22AA75}"/>
              </a:ext>
            </a:extLst>
          </p:cNvPr>
          <p:cNvSpPr>
            <a:spLocks noGrp="1"/>
          </p:cNvSpPr>
          <p:nvPr>
            <p:ph type="title"/>
          </p:nvPr>
        </p:nvSpPr>
        <p:spPr/>
        <p:txBody>
          <a:bodyPr/>
          <a:lstStyle/>
          <a:p>
            <a:r>
              <a:rPr lang="en-IN" dirty="0"/>
              <a:t>NOR GATE</a:t>
            </a:r>
          </a:p>
        </p:txBody>
      </p:sp>
      <p:sp>
        <p:nvSpPr>
          <p:cNvPr id="3" name="Content Placeholder 2">
            <a:extLst>
              <a:ext uri="{FF2B5EF4-FFF2-40B4-BE49-F238E27FC236}">
                <a16:creationId xmlns:a16="http://schemas.microsoft.com/office/drawing/2014/main" id="{1A27062C-E581-0B21-8DE6-294F34C4C2BE}"/>
              </a:ext>
            </a:extLst>
          </p:cNvPr>
          <p:cNvSpPr>
            <a:spLocks noGrp="1"/>
          </p:cNvSpPr>
          <p:nvPr>
            <p:ph idx="1"/>
          </p:nvPr>
        </p:nvSpPr>
        <p:spPr/>
        <p:txBody>
          <a:bodyPr/>
          <a:lstStyle/>
          <a:p>
            <a:pPr algn="l"/>
            <a:r>
              <a:rPr lang="en-US" b="0" i="0" dirty="0">
                <a:solidFill>
                  <a:srgbClr val="813588"/>
                </a:solidFill>
                <a:effectLst/>
                <a:latin typeface="Roboto" panose="02000000000000000000" pitchFamily="2" charset="0"/>
              </a:rPr>
              <a:t>NOR Gate</a:t>
            </a:r>
          </a:p>
          <a:p>
            <a:pPr algn="l"/>
            <a:r>
              <a:rPr lang="en-US" b="0" i="0" dirty="0">
                <a:solidFill>
                  <a:srgbClr val="333333"/>
                </a:solidFill>
                <a:effectLst/>
                <a:latin typeface="Roboto" panose="02000000000000000000" pitchFamily="2" charset="0"/>
              </a:rPr>
              <a:t>This gate is the combination of OR and NOT gates.</a:t>
            </a:r>
          </a:p>
          <a:p>
            <a:pPr>
              <a:lnSpc>
                <a:spcPct val="107000"/>
              </a:lnSpc>
              <a:spcAft>
                <a:spcPts val="750"/>
              </a:spcAft>
            </a:pPr>
            <a:r>
              <a:rPr lang="en-IN" sz="2000" kern="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Boolean expression of the NOR gate 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333333"/>
                </a:solidFill>
                <a:latin typeface="Tahoma" panose="020B0604030504040204" pitchFamily="34" charset="0"/>
                <a:ea typeface="Calibri" panose="020F0502020204030204" pitchFamily="34" charset="0"/>
                <a:cs typeface="Times New Roman" panose="02020603050405020304" pitchFamily="18" charset="0"/>
              </a:rPr>
              <a:t>Y=A+B(Inverse)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2000" kern="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truth table of a NOR gate is as follows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7367547-4106-B81D-468E-9AA73E00AC2B}"/>
              </a:ext>
            </a:extLst>
          </p:cNvPr>
          <p:cNvPicPr>
            <a:picLocks noChangeAspect="1"/>
          </p:cNvPicPr>
          <p:nvPr/>
        </p:nvPicPr>
        <p:blipFill>
          <a:blip r:embed="rId2"/>
          <a:stretch>
            <a:fillRect/>
          </a:stretch>
        </p:blipFill>
        <p:spPr>
          <a:xfrm>
            <a:off x="7452778" y="1518696"/>
            <a:ext cx="3367825" cy="953311"/>
          </a:xfrm>
          <a:prstGeom prst="rect">
            <a:avLst/>
          </a:prstGeom>
        </p:spPr>
      </p:pic>
      <p:graphicFrame>
        <p:nvGraphicFramePr>
          <p:cNvPr id="5" name="Table 4">
            <a:extLst>
              <a:ext uri="{FF2B5EF4-FFF2-40B4-BE49-F238E27FC236}">
                <a16:creationId xmlns:a16="http://schemas.microsoft.com/office/drawing/2014/main" id="{736EE18B-2496-787C-CEF6-9EADBB6B4D22}"/>
              </a:ext>
            </a:extLst>
          </p:cNvPr>
          <p:cNvGraphicFramePr>
            <a:graphicFrameLocks noGrp="1"/>
          </p:cNvGraphicFramePr>
          <p:nvPr>
            <p:extLst>
              <p:ext uri="{D42A27DB-BD31-4B8C-83A1-F6EECF244321}">
                <p14:modId xmlns:p14="http://schemas.microsoft.com/office/powerpoint/2010/main" val="992039351"/>
              </p:ext>
            </p:extLst>
          </p:nvPr>
        </p:nvGraphicFramePr>
        <p:xfrm>
          <a:off x="3710940" y="3530012"/>
          <a:ext cx="6309678" cy="2178050"/>
        </p:xfrm>
        <a:graphic>
          <a:graphicData uri="http://schemas.openxmlformats.org/drawingml/2006/table">
            <a:tbl>
              <a:tblPr firstRow="1" firstCol="1" bandRow="1">
                <a:tableStyleId>{5C22544A-7EE6-4342-B048-85BDC9FD1C3A}</a:tableStyleId>
              </a:tblPr>
              <a:tblGrid>
                <a:gridCol w="2103226">
                  <a:extLst>
                    <a:ext uri="{9D8B030D-6E8A-4147-A177-3AD203B41FA5}">
                      <a16:colId xmlns:a16="http://schemas.microsoft.com/office/drawing/2014/main" val="1046482846"/>
                    </a:ext>
                  </a:extLst>
                </a:gridCol>
                <a:gridCol w="2103226">
                  <a:extLst>
                    <a:ext uri="{9D8B030D-6E8A-4147-A177-3AD203B41FA5}">
                      <a16:colId xmlns:a16="http://schemas.microsoft.com/office/drawing/2014/main" val="1732925972"/>
                    </a:ext>
                  </a:extLst>
                </a:gridCol>
                <a:gridCol w="2103226">
                  <a:extLst>
                    <a:ext uri="{9D8B030D-6E8A-4147-A177-3AD203B41FA5}">
                      <a16:colId xmlns:a16="http://schemas.microsoft.com/office/drawing/2014/main" val="2856061025"/>
                    </a:ext>
                  </a:extLst>
                </a:gridCol>
              </a:tblGrid>
              <a:tr h="435610">
                <a:tc>
                  <a:txBody>
                    <a:bodyPr/>
                    <a:lstStyle/>
                    <a:p>
                      <a:pPr>
                        <a:lnSpc>
                          <a:spcPct val="107000"/>
                        </a:lnSpc>
                        <a:spcAft>
                          <a:spcPts val="1500"/>
                        </a:spcAft>
                      </a:pPr>
                      <a:r>
                        <a:rPr lang="en-IN" sz="1150" kern="0">
                          <a:effectLst/>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57448985"/>
                  </a:ext>
                </a:extLst>
              </a:tr>
              <a:tr h="435610">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14283039"/>
                  </a:ext>
                </a:extLst>
              </a:tr>
              <a:tr h="435610">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46620439"/>
                  </a:ext>
                </a:extLst>
              </a:tr>
              <a:tr h="435610">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16895835"/>
                  </a:ext>
                </a:extLst>
              </a:tr>
              <a:tr h="435610">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latin typeface="Calibri" panose="020F0502020204030204" pitchFamily="34" charset="0"/>
                          <a:ea typeface="Calibri" panose="020F0502020204030204" pitchFamily="34" charset="0"/>
                          <a:cs typeface="Times New Roman" panose="02020603050405020304" pitchFamily="18" charset="0"/>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50939595"/>
                  </a:ext>
                </a:extLst>
              </a:tr>
            </a:tbl>
          </a:graphicData>
        </a:graphic>
      </p:graphicFrame>
    </p:spTree>
    <p:extLst>
      <p:ext uri="{BB962C8B-B14F-4D97-AF65-F5344CB8AC3E}">
        <p14:creationId xmlns:p14="http://schemas.microsoft.com/office/powerpoint/2010/main" val="2842830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C4C3-AE1B-B67F-24E4-204795181D83}"/>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Exclusive-OR gate (XOR Gate)</a:t>
            </a:r>
            <a:br>
              <a:rPr lang="en-US" b="0"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2C82F3-1457-82E6-EA42-F7C6A9883B62}"/>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In an XOR gate, the output of a two-input XOR gate attains state 1 if one adds only input and attains state 1.</a:t>
            </a:r>
          </a:p>
          <a:p>
            <a:r>
              <a:rPr lang="en-US" dirty="0"/>
              <a:t>The Boolean Expression for XOR gate is</a:t>
            </a:r>
          </a:p>
          <a:p>
            <a:r>
              <a:rPr lang="en-US" dirty="0"/>
              <a:t>A.B+A.B or Y=A + B</a:t>
            </a:r>
            <a:br>
              <a:rPr lang="en-US" dirty="0"/>
            </a:br>
            <a:endParaRPr lang="en-IN" dirty="0"/>
          </a:p>
          <a:p>
            <a:endParaRPr lang="en-IN" dirty="0"/>
          </a:p>
        </p:txBody>
      </p:sp>
      <p:pic>
        <p:nvPicPr>
          <p:cNvPr id="4" name="Picture 3">
            <a:extLst>
              <a:ext uri="{FF2B5EF4-FFF2-40B4-BE49-F238E27FC236}">
                <a16:creationId xmlns:a16="http://schemas.microsoft.com/office/drawing/2014/main" id="{B35C8909-0A87-122F-7E9E-C2011EDE6B34}"/>
              </a:ext>
            </a:extLst>
          </p:cNvPr>
          <p:cNvPicPr>
            <a:picLocks noChangeAspect="1"/>
          </p:cNvPicPr>
          <p:nvPr/>
        </p:nvPicPr>
        <p:blipFill>
          <a:blip r:embed="rId2"/>
          <a:stretch>
            <a:fillRect/>
          </a:stretch>
        </p:blipFill>
        <p:spPr>
          <a:xfrm>
            <a:off x="7159558" y="2259100"/>
            <a:ext cx="3116687" cy="1089498"/>
          </a:xfrm>
          <a:prstGeom prst="rect">
            <a:avLst/>
          </a:prstGeom>
        </p:spPr>
      </p:pic>
      <p:graphicFrame>
        <p:nvGraphicFramePr>
          <p:cNvPr id="6" name="Table 5">
            <a:extLst>
              <a:ext uri="{FF2B5EF4-FFF2-40B4-BE49-F238E27FC236}">
                <a16:creationId xmlns:a16="http://schemas.microsoft.com/office/drawing/2014/main" id="{F085065B-FA65-3942-FB7A-AFD1CC360F90}"/>
              </a:ext>
            </a:extLst>
          </p:cNvPr>
          <p:cNvGraphicFramePr>
            <a:graphicFrameLocks noGrp="1"/>
          </p:cNvGraphicFramePr>
          <p:nvPr>
            <p:extLst>
              <p:ext uri="{D42A27DB-BD31-4B8C-83A1-F6EECF244321}">
                <p14:modId xmlns:p14="http://schemas.microsoft.com/office/powerpoint/2010/main" val="3236618468"/>
              </p:ext>
            </p:extLst>
          </p:nvPr>
        </p:nvGraphicFramePr>
        <p:xfrm>
          <a:off x="2287210" y="3505199"/>
          <a:ext cx="6609036" cy="1828898"/>
        </p:xfrm>
        <a:graphic>
          <a:graphicData uri="http://schemas.openxmlformats.org/drawingml/2006/table">
            <a:tbl>
              <a:tblPr firstRow="1" firstCol="1" bandRow="1">
                <a:tableStyleId>{5C22544A-7EE6-4342-B048-85BDC9FD1C3A}</a:tableStyleId>
              </a:tblPr>
              <a:tblGrid>
                <a:gridCol w="2203012">
                  <a:extLst>
                    <a:ext uri="{9D8B030D-6E8A-4147-A177-3AD203B41FA5}">
                      <a16:colId xmlns:a16="http://schemas.microsoft.com/office/drawing/2014/main" val="2755718658"/>
                    </a:ext>
                  </a:extLst>
                </a:gridCol>
                <a:gridCol w="2203012">
                  <a:extLst>
                    <a:ext uri="{9D8B030D-6E8A-4147-A177-3AD203B41FA5}">
                      <a16:colId xmlns:a16="http://schemas.microsoft.com/office/drawing/2014/main" val="3953086472"/>
                    </a:ext>
                  </a:extLst>
                </a:gridCol>
                <a:gridCol w="2203012">
                  <a:extLst>
                    <a:ext uri="{9D8B030D-6E8A-4147-A177-3AD203B41FA5}">
                      <a16:colId xmlns:a16="http://schemas.microsoft.com/office/drawing/2014/main" val="651852321"/>
                    </a:ext>
                  </a:extLst>
                </a:gridCol>
              </a:tblGrid>
              <a:tr h="370154">
                <a:tc>
                  <a:txBody>
                    <a:bodyPr/>
                    <a:lstStyle/>
                    <a:p>
                      <a:pPr>
                        <a:lnSpc>
                          <a:spcPct val="107000"/>
                        </a:lnSpc>
                        <a:spcAft>
                          <a:spcPts val="1500"/>
                        </a:spcAft>
                      </a:pPr>
                      <a:r>
                        <a:rPr lang="en-IN" sz="1150" kern="0">
                          <a:effectLst/>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82700330"/>
                  </a:ext>
                </a:extLst>
              </a:tr>
              <a:tr h="375331">
                <a:tc>
                  <a:txBody>
                    <a:bodyPr/>
                    <a:lstStyle/>
                    <a:p>
                      <a:pPr>
                        <a:lnSpc>
                          <a:spcPct val="107000"/>
                        </a:lnSpc>
                        <a:spcAft>
                          <a:spcPts val="1500"/>
                        </a:spcAft>
                      </a:pPr>
                      <a:r>
                        <a:rPr lang="en-IN" sz="11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latin typeface="Calibri" panose="020F0502020204030204" pitchFamily="34" charset="0"/>
                          <a:ea typeface="Calibri" panose="020F0502020204030204" pitchFamily="34" charset="0"/>
                          <a:cs typeface="Times New Roman" panose="02020603050405020304" pitchFamily="18" charset="0"/>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13075641"/>
                  </a:ext>
                </a:extLst>
              </a:tr>
              <a:tr h="370154">
                <a:tc>
                  <a:txBody>
                    <a:bodyPr/>
                    <a:lstStyle/>
                    <a:p>
                      <a:pPr>
                        <a:lnSpc>
                          <a:spcPct val="107000"/>
                        </a:lnSpc>
                        <a:spcAft>
                          <a:spcPts val="1500"/>
                        </a:spcAft>
                      </a:pPr>
                      <a:r>
                        <a:rPr lang="en-IN" sz="11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56609073"/>
                  </a:ext>
                </a:extLst>
              </a:tr>
              <a:tr h="337928">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58976276"/>
                  </a:ext>
                </a:extLst>
              </a:tr>
              <a:tr h="375331">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1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036042159"/>
                  </a:ext>
                </a:extLst>
              </a:tr>
            </a:tbl>
          </a:graphicData>
        </a:graphic>
      </p:graphicFrame>
    </p:spTree>
    <p:extLst>
      <p:ext uri="{BB962C8B-B14F-4D97-AF65-F5344CB8AC3E}">
        <p14:creationId xmlns:p14="http://schemas.microsoft.com/office/powerpoint/2010/main" val="384111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1" y="0"/>
            <a:ext cx="3856893"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173482" y="3275418"/>
            <a:ext cx="2083711" cy="460375"/>
          </a:xfrm>
          <a:prstGeom prst="rect">
            <a:avLst/>
          </a:prstGeom>
          <a:noFill/>
        </p:spPr>
        <p:txBody>
          <a:bodyPr wrap="square" lIns="91440" tIns="45720" rIns="91440" bIns="45720">
            <a:spAutoFit/>
          </a:bodyPr>
          <a:lstStyle/>
          <a:p>
            <a:r>
              <a:rPr lang="en-US" sz="2400" b="0" cap="none" spc="0" dirty="0">
                <a:ln w="0"/>
                <a:solidFill>
                  <a:schemeClr val="bg1"/>
                </a:solidFill>
                <a:latin typeface="Metropolis" panose="00000500000000000000" pitchFamily="50" charset="0"/>
                <a:cs typeface="Segoe UI" panose="020B0502040204020203" pitchFamily="34" charset="0"/>
              </a:rPr>
              <a:t>Objective</a:t>
            </a:r>
          </a:p>
        </p:txBody>
      </p:sp>
      <p:sp>
        <p:nvSpPr>
          <p:cNvPr id="2" name="Rectangle 1"/>
          <p:cNvSpPr/>
          <p:nvPr/>
        </p:nvSpPr>
        <p:spPr>
          <a:xfrm>
            <a:off x="4431845" y="1599707"/>
            <a:ext cx="6586673" cy="2185214"/>
          </a:xfrm>
          <a:prstGeom prst="rect">
            <a:avLst/>
          </a:prstGeom>
          <a:noFill/>
        </p:spPr>
        <p:txBody>
          <a:bodyPr wrap="square" lIns="91440" tIns="45720" rIns="91440" bIns="45720">
            <a:spAutoFit/>
          </a:bodyPr>
          <a:lstStyle/>
          <a:p>
            <a:pPr>
              <a:lnSpc>
                <a:spcPct val="200000"/>
              </a:lnSpc>
            </a:pPr>
            <a:endParaRPr lang="en-IN" sz="1400" dirty="0">
              <a:effectLst/>
              <a:latin typeface="Metropolis" panose="00000500000000000000" pitchFamily="50" charset="0"/>
              <a:cs typeface="Segoe UI" panose="020B0502040204020203" pitchFamily="34" charset="0"/>
            </a:endParaRPr>
          </a:p>
          <a:p>
            <a:pPr marL="742950" lvl="1" indent="-285750">
              <a:buFont typeface="+mj-lt"/>
              <a:buAutoNum type="alphaLcPeriod"/>
            </a:pPr>
            <a:r>
              <a:rPr lang="en-IN" dirty="0">
                <a:latin typeface="Metropolis" panose="00000500000000000000" pitchFamily="50" charset="0"/>
                <a:ea typeface="Calibri" panose="020F0502020204030204" pitchFamily="34" charset="0"/>
                <a:cs typeface="Segoe UI" panose="020B0502040204020203" pitchFamily="34" charset="0"/>
              </a:rPr>
              <a:t>Discuss on the various basic concepts and Structure of Computers.</a:t>
            </a:r>
            <a:endParaRPr lang="en-IN" dirty="0">
              <a:effectLst/>
              <a:latin typeface="Metropolis" panose="00000500000000000000" pitchFamily="50" charset="0"/>
              <a:ea typeface="Calibri" panose="020F0502020204030204" pitchFamily="34" charset="0"/>
              <a:cs typeface="Segoe UI" panose="020B0502040204020203" pitchFamily="34" charset="0"/>
            </a:endParaRPr>
          </a:p>
          <a:p>
            <a:pPr marL="742950" lvl="1" indent="-285750">
              <a:buFont typeface="+mj-lt"/>
              <a:buAutoNum type="alphaLcPeriod"/>
            </a:pPr>
            <a:r>
              <a:rPr lang="en-IN" dirty="0">
                <a:latin typeface="Metropolis" panose="00000500000000000000" pitchFamily="50" charset="0"/>
                <a:ea typeface="Times New Roman" panose="02020603050405020304" pitchFamily="18" charset="0"/>
                <a:cs typeface="Segoe UI" panose="020B0502040204020203" pitchFamily="34" charset="0"/>
              </a:rPr>
              <a:t>Understanding different types of Logic Functions and Synthesis Techniques</a:t>
            </a:r>
            <a:endParaRPr lang="en-IN" dirty="0">
              <a:effectLst/>
              <a:latin typeface="Metropolis" panose="00000500000000000000" pitchFamily="50" charset="0"/>
              <a:ea typeface="Calibri" panose="020F0502020204030204" pitchFamily="34" charset="0"/>
              <a:cs typeface="Segoe UI" panose="020B0502040204020203" pitchFamily="34" charset="0"/>
            </a:endParaRPr>
          </a:p>
          <a:p>
            <a:pPr marL="742950" lvl="1" indent="-285750">
              <a:buFont typeface="+mj-lt"/>
              <a:buAutoNum type="alphaLcPeriod"/>
            </a:pPr>
            <a:r>
              <a:rPr lang="en-IN" dirty="0">
                <a:effectLst/>
                <a:latin typeface="Metropolis" panose="00000500000000000000" pitchFamily="50" charset="0"/>
                <a:ea typeface="Times New Roman" panose="02020603050405020304" pitchFamily="18" charset="0"/>
                <a:cs typeface="Segoe UI" panose="020B0502040204020203" pitchFamily="34" charset="0"/>
              </a:rPr>
              <a:t>Understanding and practice of </a:t>
            </a:r>
            <a:r>
              <a:rPr lang="en-IN" dirty="0">
                <a:latin typeface="Metropolis" panose="00000500000000000000" pitchFamily="50" charset="0"/>
                <a:ea typeface="Times New Roman" panose="02020603050405020304" pitchFamily="18" charset="0"/>
                <a:cs typeface="Segoe UI" panose="020B0502040204020203" pitchFamily="34" charset="0"/>
              </a:rPr>
              <a:t>Designing Encoders and </a:t>
            </a:r>
            <a:r>
              <a:rPr lang="en-IN">
                <a:latin typeface="Metropolis" panose="00000500000000000000" pitchFamily="50" charset="0"/>
                <a:ea typeface="Times New Roman" panose="02020603050405020304" pitchFamily="18" charset="0"/>
                <a:cs typeface="Segoe UI" panose="020B0502040204020203" pitchFamily="34" charset="0"/>
              </a:rPr>
              <a:t>Demutiplexer</a:t>
            </a:r>
            <a:endParaRPr lang="en-IN" dirty="0">
              <a:effectLst/>
              <a:latin typeface="Metropolis" panose="00000500000000000000" pitchFamily="50" charset="0"/>
              <a:ea typeface="Calibri" panose="020F0502020204030204" pitchFamily="34" charset="0"/>
              <a:cs typeface="Segoe UI" panose="020B0502040204020203" pitchFamily="34" charset="0"/>
            </a:endParaRPr>
          </a:p>
        </p:txBody>
      </p:sp>
      <p:sp>
        <p:nvSpPr>
          <p:cNvPr id="13" name="Rectangle 12"/>
          <p:cNvSpPr/>
          <p:nvPr/>
        </p:nvSpPr>
        <p:spPr>
          <a:xfrm>
            <a:off x="598529" y="789204"/>
            <a:ext cx="2477534" cy="2333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Bullsey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482" y="1367306"/>
            <a:ext cx="1230354" cy="1230354"/>
          </a:xfrm>
          <a:prstGeom prst="rect">
            <a:avLst/>
          </a:prstGeom>
        </p:spPr>
      </p:pic>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1FE1-9D1F-1C59-784D-A73C50E6080D}"/>
              </a:ext>
            </a:extLst>
          </p:cNvPr>
          <p:cNvSpPr>
            <a:spLocks noGrp="1"/>
          </p:cNvSpPr>
          <p:nvPr>
            <p:ph type="title"/>
          </p:nvPr>
        </p:nvSpPr>
        <p:spPr/>
        <p:txBody>
          <a:bodyPr/>
          <a:lstStyle/>
          <a:p>
            <a:r>
              <a:rPr lang="en-IN" dirty="0"/>
              <a:t>Synthesis </a:t>
            </a:r>
            <a:r>
              <a:rPr lang="en-IN" spc="-5" dirty="0"/>
              <a:t>of digital</a:t>
            </a:r>
            <a:r>
              <a:rPr lang="en-IN" spc="-50" dirty="0"/>
              <a:t> </a:t>
            </a:r>
            <a:r>
              <a:rPr lang="en-IN" spc="-5" dirty="0"/>
              <a:t>circuits</a:t>
            </a:r>
            <a:endParaRPr lang="en-IN" dirty="0"/>
          </a:p>
        </p:txBody>
      </p:sp>
      <p:sp>
        <p:nvSpPr>
          <p:cNvPr id="3" name="Content Placeholder 2">
            <a:extLst>
              <a:ext uri="{FF2B5EF4-FFF2-40B4-BE49-F238E27FC236}">
                <a16:creationId xmlns:a16="http://schemas.microsoft.com/office/drawing/2014/main" id="{F11540A7-3156-E34A-AF54-09F9728CE5B5}"/>
              </a:ext>
            </a:extLst>
          </p:cNvPr>
          <p:cNvSpPr>
            <a:spLocks noGrp="1"/>
          </p:cNvSpPr>
          <p:nvPr>
            <p:ph idx="1"/>
          </p:nvPr>
        </p:nvSpPr>
        <p:spPr/>
        <p:txBody>
          <a:bodyPr/>
          <a:lstStyle/>
          <a:p>
            <a:pPr marL="354965" marR="5080" indent="-342900">
              <a:lnSpc>
                <a:spcPct val="99900"/>
              </a:lnSpc>
              <a:spcBef>
                <a:spcPts val="100"/>
              </a:spcBef>
              <a:buFont typeface="Arial"/>
              <a:buChar char="•"/>
              <a:tabLst>
                <a:tab pos="354965" algn="l"/>
                <a:tab pos="355600" algn="l"/>
              </a:tabLst>
            </a:pPr>
            <a:r>
              <a:rPr lang="en-US" sz="2000" i="1" spc="-5" dirty="0">
                <a:latin typeface="Arial"/>
                <a:cs typeface="Arial"/>
              </a:rPr>
              <a:t>Synthesis </a:t>
            </a:r>
            <a:r>
              <a:rPr lang="en-US" sz="2000" dirty="0">
                <a:latin typeface="Arial"/>
                <a:cs typeface="Arial"/>
              </a:rPr>
              <a:t>is </a:t>
            </a:r>
            <a:r>
              <a:rPr lang="en-US" sz="2000" spc="-5" dirty="0">
                <a:latin typeface="Arial"/>
                <a:cs typeface="Arial"/>
              </a:rPr>
              <a:t>the process of generating </a:t>
            </a:r>
            <a:r>
              <a:rPr lang="en-US" sz="2000" dirty="0">
                <a:latin typeface="Arial"/>
                <a:cs typeface="Arial"/>
              </a:rPr>
              <a:t>a </a:t>
            </a:r>
            <a:r>
              <a:rPr lang="en-US" sz="2000" spc="-5" dirty="0">
                <a:latin typeface="Arial"/>
                <a:cs typeface="Arial"/>
              </a:rPr>
              <a:t>circuit that  realizes </a:t>
            </a:r>
            <a:r>
              <a:rPr lang="en-US" sz="2000" dirty="0">
                <a:latin typeface="Arial"/>
                <a:cs typeface="Arial"/>
              </a:rPr>
              <a:t>a </a:t>
            </a:r>
            <a:r>
              <a:rPr lang="en-US" sz="2000" spc="-5" dirty="0">
                <a:latin typeface="Arial"/>
                <a:cs typeface="Arial"/>
              </a:rPr>
              <a:t>functional behavior of </a:t>
            </a:r>
            <a:r>
              <a:rPr lang="en-US" sz="2000" dirty="0">
                <a:latin typeface="Arial"/>
                <a:cs typeface="Arial"/>
              </a:rPr>
              <a:t>a </a:t>
            </a:r>
            <a:r>
              <a:rPr lang="en-US" sz="2000" spc="-5" dirty="0">
                <a:latin typeface="Arial"/>
                <a:cs typeface="Arial"/>
              </a:rPr>
              <a:t>logic system from </a:t>
            </a:r>
            <a:r>
              <a:rPr lang="en-US" sz="2000" dirty="0">
                <a:latin typeface="Arial"/>
                <a:cs typeface="Arial"/>
              </a:rPr>
              <a:t>a  </a:t>
            </a:r>
            <a:r>
              <a:rPr lang="en-US" sz="2000" spc="-5" dirty="0">
                <a:latin typeface="Arial"/>
                <a:cs typeface="Arial"/>
              </a:rPr>
              <a:t>given description (stated in form of verbal statements,  truth table, K-map, </a:t>
            </a:r>
            <a:r>
              <a:rPr lang="en-US" sz="2000" spc="-10" dirty="0">
                <a:latin typeface="Arial"/>
                <a:cs typeface="Arial"/>
              </a:rPr>
              <a:t>state </a:t>
            </a:r>
            <a:r>
              <a:rPr lang="en-US" sz="2000" spc="-5" dirty="0">
                <a:latin typeface="Arial"/>
                <a:cs typeface="Arial"/>
              </a:rPr>
              <a:t>diagram,</a:t>
            </a:r>
            <a:r>
              <a:rPr lang="en-US" sz="2000" spc="-10" dirty="0">
                <a:latin typeface="Arial"/>
                <a:cs typeface="Arial"/>
              </a:rPr>
              <a:t> </a:t>
            </a:r>
            <a:r>
              <a:rPr lang="en-US" sz="2000" spc="-5" dirty="0">
                <a:latin typeface="Arial"/>
                <a:cs typeface="Arial"/>
              </a:rPr>
              <a:t>etc.)</a:t>
            </a:r>
            <a:endParaRPr lang="en-US" sz="2000" dirty="0">
              <a:latin typeface="Arial"/>
              <a:cs typeface="Arial"/>
            </a:endParaRPr>
          </a:p>
          <a:p>
            <a:pPr marL="354965" marR="333375" indent="-342900">
              <a:lnSpc>
                <a:spcPct val="100000"/>
              </a:lnSpc>
              <a:spcBef>
                <a:spcPts val="565"/>
              </a:spcBef>
            </a:pPr>
            <a:r>
              <a:rPr lang="en-US" sz="2000" u="heavy" spc="-5" dirty="0">
                <a:uFill>
                  <a:solidFill>
                    <a:srgbClr val="000000"/>
                  </a:solidFill>
                </a:uFill>
                <a:latin typeface="Arial"/>
                <a:cs typeface="Arial"/>
              </a:rPr>
              <a:t>Example</a:t>
            </a:r>
            <a:r>
              <a:rPr lang="en-US" sz="2000" spc="-5" dirty="0">
                <a:latin typeface="Arial"/>
                <a:cs typeface="Arial"/>
              </a:rPr>
              <a:t>: Synthesize </a:t>
            </a:r>
            <a:r>
              <a:rPr lang="en-US" sz="2000" dirty="0">
                <a:latin typeface="Arial"/>
                <a:cs typeface="Arial"/>
              </a:rPr>
              <a:t>a </a:t>
            </a:r>
            <a:r>
              <a:rPr lang="en-US" sz="2000" spc="-5" dirty="0">
                <a:latin typeface="Arial"/>
                <a:cs typeface="Arial"/>
              </a:rPr>
              <a:t>logic function that realizes the  following truth table. Use AND, OR, and NOT</a:t>
            </a:r>
            <a:r>
              <a:rPr lang="en-US" sz="2000" spc="25" dirty="0">
                <a:latin typeface="Arial"/>
                <a:cs typeface="Arial"/>
              </a:rPr>
              <a:t> </a:t>
            </a:r>
            <a:r>
              <a:rPr lang="en-US" sz="2000" spc="-5" dirty="0">
                <a:latin typeface="Arial"/>
                <a:cs typeface="Arial"/>
              </a:rPr>
              <a:t>gates</a:t>
            </a:r>
            <a:endParaRPr lang="en-US" sz="2000" dirty="0">
              <a:latin typeface="Arial"/>
              <a:cs typeface="Arial"/>
            </a:endParaRPr>
          </a:p>
          <a:p>
            <a:endParaRPr lang="en-IN" dirty="0"/>
          </a:p>
        </p:txBody>
      </p:sp>
      <p:pic>
        <p:nvPicPr>
          <p:cNvPr id="5" name="Picture 4">
            <a:extLst>
              <a:ext uri="{FF2B5EF4-FFF2-40B4-BE49-F238E27FC236}">
                <a16:creationId xmlns:a16="http://schemas.microsoft.com/office/drawing/2014/main" id="{B654A20D-9C67-B1A7-CA0D-4EF1071D647E}"/>
              </a:ext>
            </a:extLst>
          </p:cNvPr>
          <p:cNvPicPr>
            <a:picLocks noChangeAspect="1"/>
          </p:cNvPicPr>
          <p:nvPr/>
        </p:nvPicPr>
        <p:blipFill>
          <a:blip r:embed="rId2"/>
          <a:stretch>
            <a:fillRect/>
          </a:stretch>
        </p:blipFill>
        <p:spPr>
          <a:xfrm>
            <a:off x="1921241" y="2989648"/>
            <a:ext cx="8163252" cy="2334970"/>
          </a:xfrm>
          <a:prstGeom prst="rect">
            <a:avLst/>
          </a:prstGeom>
        </p:spPr>
      </p:pic>
    </p:spTree>
    <p:extLst>
      <p:ext uri="{BB962C8B-B14F-4D97-AF65-F5344CB8AC3E}">
        <p14:creationId xmlns:p14="http://schemas.microsoft.com/office/powerpoint/2010/main" val="4103907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0B20-B4B4-5ED8-6097-24E3ECEDA9E4}"/>
              </a:ext>
            </a:extLst>
          </p:cNvPr>
          <p:cNvSpPr>
            <a:spLocks noGrp="1"/>
          </p:cNvSpPr>
          <p:nvPr>
            <p:ph type="title"/>
          </p:nvPr>
        </p:nvSpPr>
        <p:spPr/>
        <p:txBody>
          <a:bodyPr/>
          <a:lstStyle/>
          <a:p>
            <a:r>
              <a:rPr lang="en-IN" dirty="0"/>
              <a:t>Synthesis of Digital Circuits</a:t>
            </a:r>
          </a:p>
        </p:txBody>
      </p:sp>
      <p:sp>
        <p:nvSpPr>
          <p:cNvPr id="3" name="Content Placeholder 2">
            <a:extLst>
              <a:ext uri="{FF2B5EF4-FFF2-40B4-BE49-F238E27FC236}">
                <a16:creationId xmlns:a16="http://schemas.microsoft.com/office/drawing/2014/main" id="{C6699583-28EC-FF48-7288-C176D4CDC833}"/>
              </a:ext>
            </a:extLst>
          </p:cNvPr>
          <p:cNvSpPr>
            <a:spLocks noGrp="1"/>
          </p:cNvSpPr>
          <p:nvPr>
            <p:ph idx="1"/>
          </p:nvPr>
        </p:nvSpPr>
        <p:spPr/>
        <p:txBody>
          <a:bodyPr/>
          <a:lstStyle/>
          <a:p>
            <a:r>
              <a:rPr lang="en-US" sz="2000" spc="-5" dirty="0">
                <a:latin typeface="Times New Roman"/>
                <a:cs typeface="Times New Roman"/>
              </a:rPr>
              <a:t>Two implementations of </a:t>
            </a:r>
            <a:r>
              <a:rPr lang="en-US" sz="2000" dirty="0">
                <a:latin typeface="Times New Roman"/>
                <a:cs typeface="Times New Roman"/>
              </a:rPr>
              <a:t>a </a:t>
            </a:r>
            <a:r>
              <a:rPr lang="en-US" sz="2000" spc="-5" dirty="0">
                <a:latin typeface="Times New Roman"/>
                <a:cs typeface="Times New Roman"/>
              </a:rPr>
              <a:t>function </a:t>
            </a: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endParaRPr lang="en-US" spc="-5" dirty="0">
              <a:latin typeface="Times New Roman"/>
              <a:cs typeface="Times New Roman"/>
            </a:endParaRPr>
          </a:p>
          <a:p>
            <a:r>
              <a:rPr lang="en-US" spc="-5" dirty="0">
                <a:latin typeface="Times New Roman"/>
                <a:cs typeface="Times New Roman"/>
              </a:rPr>
              <a:t>                       </a:t>
            </a:r>
            <a:endParaRPr lang="en-IN" dirty="0"/>
          </a:p>
        </p:txBody>
      </p:sp>
      <p:pic>
        <p:nvPicPr>
          <p:cNvPr id="24" name="Picture 23">
            <a:extLst>
              <a:ext uri="{FF2B5EF4-FFF2-40B4-BE49-F238E27FC236}">
                <a16:creationId xmlns:a16="http://schemas.microsoft.com/office/drawing/2014/main" id="{18124AF3-9658-2E4C-B984-5AC2D7155B06}"/>
              </a:ext>
            </a:extLst>
          </p:cNvPr>
          <p:cNvPicPr>
            <a:picLocks noChangeAspect="1"/>
          </p:cNvPicPr>
          <p:nvPr/>
        </p:nvPicPr>
        <p:blipFill>
          <a:blip r:embed="rId2"/>
          <a:stretch>
            <a:fillRect/>
          </a:stretch>
        </p:blipFill>
        <p:spPr>
          <a:xfrm>
            <a:off x="1117336" y="1066800"/>
            <a:ext cx="6096528" cy="3429297"/>
          </a:xfrm>
          <a:prstGeom prst="rect">
            <a:avLst/>
          </a:prstGeom>
        </p:spPr>
      </p:pic>
    </p:spTree>
    <p:extLst>
      <p:ext uri="{BB962C8B-B14F-4D97-AF65-F5344CB8AC3E}">
        <p14:creationId xmlns:p14="http://schemas.microsoft.com/office/powerpoint/2010/main" val="1120256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1F93-EB99-4B4C-5FA6-EFC7A8B36008}"/>
              </a:ext>
            </a:extLst>
          </p:cNvPr>
          <p:cNvSpPr>
            <a:spLocks noGrp="1"/>
          </p:cNvSpPr>
          <p:nvPr>
            <p:ph type="title"/>
          </p:nvPr>
        </p:nvSpPr>
        <p:spPr/>
        <p:txBody>
          <a:bodyPr/>
          <a:lstStyle/>
          <a:p>
            <a:r>
              <a:rPr lang="en-IN" dirty="0"/>
              <a:t>Synthesis of Digital Circuits</a:t>
            </a:r>
          </a:p>
        </p:txBody>
      </p:sp>
      <p:sp>
        <p:nvSpPr>
          <p:cNvPr id="3" name="Content Placeholder 2">
            <a:extLst>
              <a:ext uri="{FF2B5EF4-FFF2-40B4-BE49-F238E27FC236}">
                <a16:creationId xmlns:a16="http://schemas.microsoft.com/office/drawing/2014/main" id="{B6039A5E-C8E5-53D0-551B-EAD2994A8B9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BD2FD9-5CC5-B38F-1E99-0023EEA0D8B3}"/>
              </a:ext>
            </a:extLst>
          </p:cNvPr>
          <p:cNvPicPr>
            <a:picLocks noChangeAspect="1"/>
          </p:cNvPicPr>
          <p:nvPr/>
        </p:nvPicPr>
        <p:blipFill>
          <a:blip r:embed="rId2"/>
          <a:stretch>
            <a:fillRect/>
          </a:stretch>
        </p:blipFill>
        <p:spPr>
          <a:xfrm>
            <a:off x="838200" y="1066800"/>
            <a:ext cx="10625666" cy="4076848"/>
          </a:xfrm>
          <a:prstGeom prst="rect">
            <a:avLst/>
          </a:prstGeom>
        </p:spPr>
      </p:pic>
    </p:spTree>
    <p:extLst>
      <p:ext uri="{BB962C8B-B14F-4D97-AF65-F5344CB8AC3E}">
        <p14:creationId xmlns:p14="http://schemas.microsoft.com/office/powerpoint/2010/main" val="2300653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113D-D860-8F6A-50BC-9E5A95C0D21E}"/>
              </a:ext>
            </a:extLst>
          </p:cNvPr>
          <p:cNvSpPr>
            <a:spLocks noGrp="1"/>
          </p:cNvSpPr>
          <p:nvPr>
            <p:ph type="title"/>
          </p:nvPr>
        </p:nvSpPr>
        <p:spPr/>
        <p:txBody>
          <a:bodyPr/>
          <a:lstStyle/>
          <a:p>
            <a:r>
              <a:rPr lang="en-IN" dirty="0"/>
              <a:t>Synthesis of Digital Circuits</a:t>
            </a:r>
          </a:p>
        </p:txBody>
      </p:sp>
      <p:pic>
        <p:nvPicPr>
          <p:cNvPr id="5" name="Content Placeholder 4">
            <a:extLst>
              <a:ext uri="{FF2B5EF4-FFF2-40B4-BE49-F238E27FC236}">
                <a16:creationId xmlns:a16="http://schemas.microsoft.com/office/drawing/2014/main" id="{FDCF8D6A-31A8-8696-73F6-B671B09466C6}"/>
              </a:ext>
            </a:extLst>
          </p:cNvPr>
          <p:cNvPicPr>
            <a:picLocks noGrp="1" noChangeAspect="1"/>
          </p:cNvPicPr>
          <p:nvPr>
            <p:ph idx="1"/>
          </p:nvPr>
        </p:nvPicPr>
        <p:blipFill>
          <a:blip r:embed="rId2"/>
          <a:stretch>
            <a:fillRect/>
          </a:stretch>
        </p:blipFill>
        <p:spPr>
          <a:xfrm>
            <a:off x="2014374" y="1435428"/>
            <a:ext cx="8163252" cy="4139543"/>
          </a:xfrm>
        </p:spPr>
      </p:pic>
    </p:spTree>
    <p:extLst>
      <p:ext uri="{BB962C8B-B14F-4D97-AF65-F5344CB8AC3E}">
        <p14:creationId xmlns:p14="http://schemas.microsoft.com/office/powerpoint/2010/main" val="3311648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526E-D5EF-6C17-B3C3-3E3BB7CC28B0}"/>
              </a:ext>
            </a:extLst>
          </p:cNvPr>
          <p:cNvSpPr>
            <a:spLocks noGrp="1"/>
          </p:cNvSpPr>
          <p:nvPr>
            <p:ph type="title"/>
          </p:nvPr>
        </p:nvSpPr>
        <p:spPr/>
        <p:txBody>
          <a:bodyPr/>
          <a:lstStyle/>
          <a:p>
            <a:r>
              <a:rPr lang="en-IN" dirty="0"/>
              <a:t>Synthesis of Digital Circuits</a:t>
            </a:r>
          </a:p>
        </p:txBody>
      </p:sp>
      <p:sp>
        <p:nvSpPr>
          <p:cNvPr id="3" name="Content Placeholder 2">
            <a:extLst>
              <a:ext uri="{FF2B5EF4-FFF2-40B4-BE49-F238E27FC236}">
                <a16:creationId xmlns:a16="http://schemas.microsoft.com/office/drawing/2014/main" id="{B17B217A-D326-58E4-D464-84299CAF458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74D11E0-EA96-52AB-1944-DA15DD5DF00E}"/>
              </a:ext>
            </a:extLst>
          </p:cNvPr>
          <p:cNvPicPr>
            <a:picLocks noChangeAspect="1"/>
          </p:cNvPicPr>
          <p:nvPr/>
        </p:nvPicPr>
        <p:blipFill>
          <a:blip r:embed="rId2"/>
          <a:stretch>
            <a:fillRect/>
          </a:stretch>
        </p:blipFill>
        <p:spPr>
          <a:xfrm>
            <a:off x="838200" y="1066801"/>
            <a:ext cx="10337800" cy="4076848"/>
          </a:xfrm>
          <a:prstGeom prst="rect">
            <a:avLst/>
          </a:prstGeom>
        </p:spPr>
      </p:pic>
    </p:spTree>
    <p:extLst>
      <p:ext uri="{BB962C8B-B14F-4D97-AF65-F5344CB8AC3E}">
        <p14:creationId xmlns:p14="http://schemas.microsoft.com/office/powerpoint/2010/main" val="60477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44B3-8030-9B7A-69FB-D6A2F1EB4D64}"/>
              </a:ext>
            </a:extLst>
          </p:cNvPr>
          <p:cNvSpPr>
            <a:spLocks noGrp="1"/>
          </p:cNvSpPr>
          <p:nvPr>
            <p:ph type="title"/>
          </p:nvPr>
        </p:nvSpPr>
        <p:spPr/>
        <p:txBody>
          <a:bodyPr/>
          <a:lstStyle/>
          <a:p>
            <a:r>
              <a:rPr lang="en-IN" dirty="0"/>
              <a:t>Minimization of Logic EXPRESSIONS</a:t>
            </a:r>
          </a:p>
        </p:txBody>
      </p:sp>
      <p:sp>
        <p:nvSpPr>
          <p:cNvPr id="3" name="Content Placeholder 2">
            <a:extLst>
              <a:ext uri="{FF2B5EF4-FFF2-40B4-BE49-F238E27FC236}">
                <a16:creationId xmlns:a16="http://schemas.microsoft.com/office/drawing/2014/main" id="{556706CD-6F4F-88EF-4E35-EFBACC896CE0}"/>
              </a:ext>
            </a:extLst>
          </p:cNvPr>
          <p:cNvSpPr>
            <a:spLocks noGrp="1"/>
          </p:cNvSpPr>
          <p:nvPr>
            <p:ph idx="1"/>
          </p:nvPr>
        </p:nvSpPr>
        <p:spPr/>
        <p:txBody>
          <a:bodyPr/>
          <a:lstStyle/>
          <a:p>
            <a:pPr algn="l" fontAlgn="base"/>
            <a:r>
              <a:rPr lang="en-US" b="0" i="0" dirty="0">
                <a:solidFill>
                  <a:srgbClr val="273239"/>
                </a:solidFill>
                <a:effectLst/>
                <a:latin typeface="Nunito" pitchFamily="2" charset="0"/>
              </a:rPr>
              <a:t>K-map can take two forms Sum of Product (SOP) and Product of Sum (POS) according to the need of problem. K-map is table like representation but it gives more information than TRUTH TABLE. We fill grid of K-map with 0’s and 1’s then solve it by making groups.</a:t>
            </a:r>
          </a:p>
          <a:p>
            <a:pPr algn="l" fontAlgn="base"/>
            <a:r>
              <a:rPr lang="en-US" b="1" i="0" u="sng" dirty="0">
                <a:solidFill>
                  <a:srgbClr val="273239"/>
                </a:solidFill>
                <a:effectLst/>
                <a:latin typeface="Nunito" pitchFamily="2" charset="0"/>
              </a:rPr>
              <a:t>Steps to solve expression using K-map-</a:t>
            </a:r>
            <a:r>
              <a:rPr lang="en-US" b="0" i="0" dirty="0">
                <a:solidFill>
                  <a:srgbClr val="273239"/>
                </a:solidFill>
                <a:effectLst/>
                <a:latin typeface="Nunito" pitchFamily="2" charset="0"/>
              </a:rPr>
              <a:t> </a:t>
            </a:r>
          </a:p>
          <a:p>
            <a:pPr algn="l" fontAlgn="base">
              <a:buFont typeface="+mj-lt"/>
              <a:buAutoNum type="arabicPeriod"/>
            </a:pPr>
            <a:r>
              <a:rPr lang="en-US" b="0" i="0" dirty="0">
                <a:solidFill>
                  <a:srgbClr val="273239"/>
                </a:solidFill>
                <a:effectLst/>
                <a:latin typeface="Nunito" pitchFamily="2" charset="0"/>
              </a:rPr>
              <a:t>Select K-map according to the number of variables.</a:t>
            </a:r>
          </a:p>
          <a:p>
            <a:pPr algn="l" fontAlgn="base">
              <a:buFont typeface="+mj-lt"/>
              <a:buAutoNum type="arabicPeriod"/>
            </a:pPr>
            <a:r>
              <a:rPr lang="en-US" b="0" i="0" dirty="0">
                <a:solidFill>
                  <a:srgbClr val="273239"/>
                </a:solidFill>
                <a:effectLst/>
                <a:latin typeface="Nunito" pitchFamily="2" charset="0"/>
              </a:rPr>
              <a:t>Identify </a:t>
            </a:r>
            <a:r>
              <a:rPr lang="en-US" b="0" i="0" dirty="0" err="1">
                <a:solidFill>
                  <a:srgbClr val="273239"/>
                </a:solidFill>
                <a:effectLst/>
                <a:latin typeface="Nunito" pitchFamily="2" charset="0"/>
              </a:rPr>
              <a:t>minterms</a:t>
            </a:r>
            <a:r>
              <a:rPr lang="en-US" b="0" i="0" dirty="0">
                <a:solidFill>
                  <a:srgbClr val="273239"/>
                </a:solidFill>
                <a:effectLst/>
                <a:latin typeface="Nunito" pitchFamily="2" charset="0"/>
              </a:rPr>
              <a:t> or maxterms as given in problem.</a:t>
            </a:r>
          </a:p>
          <a:p>
            <a:pPr algn="l" fontAlgn="base">
              <a:buFont typeface="+mj-lt"/>
              <a:buAutoNum type="arabicPeriod"/>
            </a:pPr>
            <a:r>
              <a:rPr lang="en-US" b="0" i="0" dirty="0">
                <a:solidFill>
                  <a:srgbClr val="273239"/>
                </a:solidFill>
                <a:effectLst/>
                <a:latin typeface="Nunito" pitchFamily="2" charset="0"/>
              </a:rPr>
              <a:t>For SOP put 1’s in blocks of K-map respective to the </a:t>
            </a:r>
            <a:r>
              <a:rPr lang="en-US" b="0" i="0" dirty="0" err="1">
                <a:solidFill>
                  <a:srgbClr val="273239"/>
                </a:solidFill>
                <a:effectLst/>
                <a:latin typeface="Nunito" pitchFamily="2" charset="0"/>
              </a:rPr>
              <a:t>minterms</a:t>
            </a:r>
            <a:r>
              <a:rPr lang="en-US" b="0" i="0" dirty="0">
                <a:solidFill>
                  <a:srgbClr val="273239"/>
                </a:solidFill>
                <a:effectLst/>
                <a:latin typeface="Nunito" pitchFamily="2" charset="0"/>
              </a:rPr>
              <a:t> (0’s elsewhere).</a:t>
            </a:r>
          </a:p>
          <a:p>
            <a:pPr algn="l" fontAlgn="base">
              <a:buFont typeface="+mj-lt"/>
              <a:buAutoNum type="arabicPeriod"/>
            </a:pPr>
            <a:r>
              <a:rPr lang="en-US" b="0" i="0" dirty="0">
                <a:solidFill>
                  <a:srgbClr val="273239"/>
                </a:solidFill>
                <a:effectLst/>
                <a:latin typeface="Nunito" pitchFamily="2" charset="0"/>
              </a:rPr>
              <a:t>For POS put 0’s in blocks of K-map respective to the maxterms(1’s elsewhere).</a:t>
            </a:r>
          </a:p>
          <a:p>
            <a:pPr algn="l" fontAlgn="base">
              <a:buFont typeface="+mj-lt"/>
              <a:buAutoNum type="arabicPeriod"/>
            </a:pPr>
            <a:r>
              <a:rPr lang="en-US" b="0" i="0" dirty="0">
                <a:solidFill>
                  <a:srgbClr val="273239"/>
                </a:solidFill>
                <a:effectLst/>
                <a:latin typeface="Nunito" pitchFamily="2" charset="0"/>
              </a:rPr>
              <a:t>Make rectangular groups containing total terms in power of two like 2,4,8 ..(except 1) and try to cover as many elements as you can in one group.</a:t>
            </a:r>
          </a:p>
          <a:p>
            <a:pPr algn="l" fontAlgn="base">
              <a:buFont typeface="+mj-lt"/>
              <a:buAutoNum type="arabicPeriod"/>
            </a:pPr>
            <a:r>
              <a:rPr lang="en-US" b="0" i="0" dirty="0">
                <a:solidFill>
                  <a:srgbClr val="273239"/>
                </a:solidFill>
                <a:effectLst/>
                <a:latin typeface="Nunito" pitchFamily="2" charset="0"/>
              </a:rPr>
              <a:t>From the groups made in step 5 find the product terms and sum them up for SOP form.</a:t>
            </a:r>
          </a:p>
          <a:p>
            <a:pPr marL="0" indent="0">
              <a:buNone/>
            </a:pPr>
            <a:endParaRPr lang="en-IN" dirty="0"/>
          </a:p>
        </p:txBody>
      </p:sp>
    </p:spTree>
    <p:extLst>
      <p:ext uri="{BB962C8B-B14F-4D97-AF65-F5344CB8AC3E}">
        <p14:creationId xmlns:p14="http://schemas.microsoft.com/office/powerpoint/2010/main" val="2217881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67EB-FB57-5D88-4A45-814A66486A21}"/>
              </a:ext>
            </a:extLst>
          </p:cNvPr>
          <p:cNvSpPr>
            <a:spLocks noGrp="1"/>
          </p:cNvSpPr>
          <p:nvPr>
            <p:ph type="title"/>
          </p:nvPr>
        </p:nvSpPr>
        <p:spPr/>
        <p:txBody>
          <a:bodyPr/>
          <a:lstStyle/>
          <a:p>
            <a:r>
              <a:rPr lang="en-IN"/>
              <a:t>SOP Form K-Map for 3 variable</a:t>
            </a:r>
            <a:endParaRPr lang="en-IN" dirty="0"/>
          </a:p>
        </p:txBody>
      </p:sp>
      <p:pic>
        <p:nvPicPr>
          <p:cNvPr id="4" name="Picture 9" descr="de1">
            <a:extLst>
              <a:ext uri="{FF2B5EF4-FFF2-40B4-BE49-F238E27FC236}">
                <a16:creationId xmlns:a16="http://schemas.microsoft.com/office/drawing/2014/main" id="{E6B97913-2E36-7367-19B1-40E12B394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5625" y="1395412"/>
            <a:ext cx="6000750" cy="4219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B9B67D-466D-AE0F-BC94-5D497A659A7E}"/>
              </a:ext>
            </a:extLst>
          </p:cNvPr>
          <p:cNvSpPr txBox="1"/>
          <p:nvPr/>
        </p:nvSpPr>
        <p:spPr>
          <a:xfrm>
            <a:off x="694268" y="3244334"/>
            <a:ext cx="263313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Z= ∑A,B,C(1,3,6,7) </a:t>
            </a:r>
            <a:r>
              <a:rPr kumimoji="0" lang="en-US" altLang="en-US" sz="1050" b="0" i="0" u="none" strike="noStrike" cap="none" normalizeH="0" baseline="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731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2AB7-1898-9D9B-99DD-4A5208D48E02}"/>
              </a:ext>
            </a:extLst>
          </p:cNvPr>
          <p:cNvSpPr>
            <a:spLocks noGrp="1"/>
          </p:cNvSpPr>
          <p:nvPr>
            <p:ph type="title"/>
          </p:nvPr>
        </p:nvSpPr>
        <p:spPr/>
        <p:txBody>
          <a:bodyPr/>
          <a:lstStyle/>
          <a:p>
            <a:r>
              <a:rPr lang="en-IN" dirty="0"/>
              <a:t>SOP Form K-Map for 4 Variable</a:t>
            </a:r>
          </a:p>
        </p:txBody>
      </p:sp>
      <p:pic>
        <p:nvPicPr>
          <p:cNvPr id="4" name="Content Placeholder 3" descr="Lightbox">
            <a:extLst>
              <a:ext uri="{FF2B5EF4-FFF2-40B4-BE49-F238E27FC236}">
                <a16:creationId xmlns:a16="http://schemas.microsoft.com/office/drawing/2014/main" id="{F11CBC2D-AD4A-F495-3DC3-052CE5457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3949" y="933451"/>
            <a:ext cx="5871702" cy="4876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20E328-3B70-4838-487A-4962356307B3}"/>
              </a:ext>
            </a:extLst>
          </p:cNvPr>
          <p:cNvSpPr txBox="1"/>
          <p:nvPr/>
        </p:nvSpPr>
        <p:spPr>
          <a:xfrm>
            <a:off x="609600" y="3227400"/>
            <a:ext cx="42672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F(P,Q,R,S)=∑(0,2,5,7,8,10,13,15)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969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0FCC-1E22-8D7D-AEE9-D88A6361D990}"/>
              </a:ext>
            </a:extLst>
          </p:cNvPr>
          <p:cNvSpPr>
            <a:spLocks noGrp="1"/>
          </p:cNvSpPr>
          <p:nvPr>
            <p:ph type="title"/>
          </p:nvPr>
        </p:nvSpPr>
        <p:spPr/>
        <p:txBody>
          <a:bodyPr/>
          <a:lstStyle/>
          <a:p>
            <a:r>
              <a:rPr lang="en-IN" dirty="0"/>
              <a:t>POS FORM K-Map for 3 variable</a:t>
            </a:r>
          </a:p>
        </p:txBody>
      </p:sp>
      <p:pic>
        <p:nvPicPr>
          <p:cNvPr id="4" name="Content Placeholder 3">
            <a:extLst>
              <a:ext uri="{FF2B5EF4-FFF2-40B4-BE49-F238E27FC236}">
                <a16:creationId xmlns:a16="http://schemas.microsoft.com/office/drawing/2014/main" id="{359E5453-A6C0-D29A-A04E-6C7351AD68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5187" y="1909762"/>
            <a:ext cx="5381625"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CECAB9-1D77-6182-0F21-736603C6F3DB}"/>
              </a:ext>
            </a:extLst>
          </p:cNvPr>
          <p:cNvSpPr txBox="1"/>
          <p:nvPr/>
        </p:nvSpPr>
        <p:spPr>
          <a:xfrm>
            <a:off x="524933" y="3244334"/>
            <a:ext cx="328506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F(A,B,C)=π(0,3,6,7)</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61792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1CE1-8D96-4D46-6198-8B19ABBD8C07}"/>
              </a:ext>
            </a:extLst>
          </p:cNvPr>
          <p:cNvSpPr>
            <a:spLocks noGrp="1"/>
          </p:cNvSpPr>
          <p:nvPr>
            <p:ph type="title"/>
          </p:nvPr>
        </p:nvSpPr>
        <p:spPr/>
        <p:txBody>
          <a:bodyPr/>
          <a:lstStyle/>
          <a:p>
            <a:r>
              <a:rPr lang="en-IN" dirty="0"/>
              <a:t>POS FORM K-Map for 4 variable</a:t>
            </a:r>
          </a:p>
        </p:txBody>
      </p:sp>
      <p:pic>
        <p:nvPicPr>
          <p:cNvPr id="4" name="Content Placeholder 3">
            <a:extLst>
              <a:ext uri="{FF2B5EF4-FFF2-40B4-BE49-F238E27FC236}">
                <a16:creationId xmlns:a16="http://schemas.microsoft.com/office/drawing/2014/main" id="{148A459F-DBEB-5A71-0A85-20A2CE2008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50" y="207645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B8EC63-F6A6-AF16-7F93-48AE674D5ED6}"/>
              </a:ext>
            </a:extLst>
          </p:cNvPr>
          <p:cNvSpPr txBox="1"/>
          <p:nvPr/>
        </p:nvSpPr>
        <p:spPr>
          <a:xfrm>
            <a:off x="457200" y="3244334"/>
            <a:ext cx="442806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F(A,B,C,D)=π(3,5,7,8,10,11,12,13) </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093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2731C-3FFC-094B-1EA2-2E22DD107428}"/>
              </a:ext>
            </a:extLst>
          </p:cNvPr>
          <p:cNvSpPr>
            <a:spLocks noGrp="1"/>
          </p:cNvSpPr>
          <p:nvPr>
            <p:ph type="title"/>
          </p:nvPr>
        </p:nvSpPr>
        <p:spPr/>
        <p:txBody>
          <a:bodyPr/>
          <a:lstStyle/>
          <a:p>
            <a:r>
              <a:rPr lang="en-IN" dirty="0"/>
              <a:t>Computer Organization</a:t>
            </a:r>
          </a:p>
        </p:txBody>
      </p:sp>
      <p:sp>
        <p:nvSpPr>
          <p:cNvPr id="5" name="Content Placeholder 4">
            <a:extLst>
              <a:ext uri="{FF2B5EF4-FFF2-40B4-BE49-F238E27FC236}">
                <a16:creationId xmlns:a16="http://schemas.microsoft.com/office/drawing/2014/main" id="{364D081D-B2B2-5C5E-8FA3-C1D3FE22F3D7}"/>
              </a:ext>
            </a:extLst>
          </p:cNvPr>
          <p:cNvSpPr>
            <a:spLocks noGrp="1"/>
          </p:cNvSpPr>
          <p:nvPr>
            <p:ph idx="4294967295"/>
          </p:nvPr>
        </p:nvSpPr>
        <p:spPr>
          <a:xfrm>
            <a:off x="0" y="1100138"/>
            <a:ext cx="10515600" cy="4876800"/>
          </a:xfrm>
        </p:spPr>
        <p:txBody>
          <a:bodyPr/>
          <a:lstStyle/>
          <a:p>
            <a:pPr lvl="2" fontAlgn="base"/>
            <a:r>
              <a:rPr lang="en-US" dirty="0">
                <a:solidFill>
                  <a:srgbClr val="273239"/>
                </a:solidFill>
                <a:latin typeface="Times New Roman" panose="02020603050405020304" pitchFamily="18" charset="0"/>
                <a:cs typeface="Times New Roman" panose="02020603050405020304" pitchFamily="18" charset="0"/>
              </a:rPr>
              <a:t>Co</a:t>
            </a:r>
            <a:r>
              <a:rPr lang="en-US" b="0" i="0" dirty="0">
                <a:solidFill>
                  <a:srgbClr val="273239"/>
                </a:solidFill>
                <a:effectLst/>
                <a:latin typeface="Times New Roman" panose="02020603050405020304" pitchFamily="18" charset="0"/>
                <a:cs typeface="Times New Roman" panose="02020603050405020304" pitchFamily="18" charset="0"/>
              </a:rPr>
              <a:t>mputer organization refers to the operational units and their interconnections .</a:t>
            </a:r>
          </a:p>
          <a:p>
            <a:pPr lvl="2" fontAlgn="base"/>
            <a:r>
              <a:rPr lang="en-US" b="0" i="0" dirty="0">
                <a:solidFill>
                  <a:srgbClr val="273239"/>
                </a:solidFill>
                <a:effectLst/>
                <a:latin typeface="Times New Roman" panose="02020603050405020304" pitchFamily="18" charset="0"/>
                <a:cs typeface="Times New Roman" panose="02020603050405020304" pitchFamily="18" charset="0"/>
              </a:rPr>
              <a:t> It deals with how the components of a computer system are arranged and how they interact to perform the required operations. </a:t>
            </a:r>
          </a:p>
          <a:p>
            <a:pPr lvl="2" fontAlgn="base"/>
            <a:r>
              <a:rPr lang="en-US" b="0" i="0" dirty="0">
                <a:solidFill>
                  <a:srgbClr val="273239"/>
                </a:solidFill>
                <a:effectLst/>
                <a:latin typeface="Times New Roman" panose="02020603050405020304" pitchFamily="18" charset="0"/>
                <a:cs typeface="Times New Roman" panose="02020603050405020304" pitchFamily="18" charset="0"/>
              </a:rPr>
              <a:t>Computer organization is concerned with the physical implementation like Circuit Design, Peripherals and Adders.</a:t>
            </a:r>
          </a:p>
          <a:p>
            <a:pPr lvl="2" fontAlgn="base"/>
            <a:r>
              <a:rPr lang="en-US" b="0" i="0" dirty="0">
                <a:solidFill>
                  <a:srgbClr val="273239"/>
                </a:solidFill>
                <a:effectLst/>
                <a:latin typeface="Times New Roman" panose="02020603050405020304" pitchFamily="18" charset="0"/>
                <a:cs typeface="Times New Roman" panose="02020603050405020304" pitchFamily="18" charset="0"/>
              </a:rPr>
              <a:t> Interconnection and communication between components, such as the bus structure, memory hierarchy, and input/output systems.</a:t>
            </a:r>
          </a:p>
          <a:p>
            <a:pPr lvl="2" fontAlgn="base"/>
            <a:r>
              <a:rPr lang="en-US" b="0" i="0" dirty="0">
                <a:solidFill>
                  <a:srgbClr val="273239"/>
                </a:solidFill>
                <a:effectLst/>
                <a:latin typeface="Times New Roman" panose="02020603050405020304" pitchFamily="18" charset="0"/>
                <a:cs typeface="Times New Roman" panose="02020603050405020304" pitchFamily="18" charset="0"/>
              </a:rPr>
              <a:t>It is frequently called as Micro Architecture.</a:t>
            </a:r>
            <a:endParaRPr lang="en-US" b="0" i="0" dirty="0">
              <a:effectLst/>
              <a:latin typeface="Times New Roman" panose="02020603050405020304" pitchFamily="18" charset="0"/>
              <a:cs typeface="Times New Roman" panose="02020603050405020304" pitchFamily="18" charset="0"/>
            </a:endParaRPr>
          </a:p>
          <a:p>
            <a:endParaRPr lang="en-IN" dirty="0"/>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08A-D7CC-A414-C77B-369EA5251327}"/>
              </a:ext>
            </a:extLst>
          </p:cNvPr>
          <p:cNvSpPr>
            <a:spLocks noGrp="1"/>
          </p:cNvSpPr>
          <p:nvPr>
            <p:ph type="title"/>
          </p:nvPr>
        </p:nvSpPr>
        <p:spPr/>
        <p:txBody>
          <a:bodyPr/>
          <a:lstStyle/>
          <a:p>
            <a:r>
              <a:rPr lang="en-IN" dirty="0"/>
              <a:t>Flip Flop</a:t>
            </a:r>
          </a:p>
        </p:txBody>
      </p:sp>
      <p:sp>
        <p:nvSpPr>
          <p:cNvPr id="3" name="Content Placeholder 2">
            <a:extLst>
              <a:ext uri="{FF2B5EF4-FFF2-40B4-BE49-F238E27FC236}">
                <a16:creationId xmlns:a16="http://schemas.microsoft.com/office/drawing/2014/main" id="{EC5178A6-F966-E7BB-EDD4-B90807076E06}"/>
              </a:ext>
            </a:extLst>
          </p:cNvPr>
          <p:cNvSpPr>
            <a:spLocks noGrp="1"/>
          </p:cNvSpPr>
          <p:nvPr>
            <p:ph idx="1"/>
          </p:nvPr>
        </p:nvSpPr>
        <p:spPr/>
        <p:txBody>
          <a:bodyPr/>
          <a:lstStyle/>
          <a:p>
            <a:pPr algn="l" fontAlgn="base"/>
            <a:r>
              <a:rPr lang="en-US" b="0" i="0" dirty="0">
                <a:solidFill>
                  <a:srgbClr val="273239"/>
                </a:solidFill>
                <a:effectLst/>
                <a:latin typeface="Nunito" pitchFamily="2" charset="0"/>
              </a:rPr>
              <a:t>Flip-flop is a circuit that maintains a state until directed by input to change the state. A basic flip-flop can be constructed using four-NAND or four-NOR gates. </a:t>
            </a:r>
            <a:r>
              <a:rPr lang="en-US" b="1" i="0" dirty="0">
                <a:solidFill>
                  <a:srgbClr val="273239"/>
                </a:solidFill>
                <a:effectLst/>
                <a:latin typeface="Nunito" pitchFamily="2" charset="0"/>
              </a:rPr>
              <a:t>Types of flip-flops:</a:t>
            </a:r>
            <a:endParaRPr lang="en-US" b="0" i="0" dirty="0">
              <a:solidFill>
                <a:srgbClr val="273239"/>
              </a:solidFill>
              <a:effectLst/>
              <a:latin typeface="Nunito" pitchFamily="2" charset="0"/>
            </a:endParaRPr>
          </a:p>
          <a:p>
            <a:pPr algn="l" fontAlgn="base">
              <a:buFont typeface="+mj-lt"/>
              <a:buAutoNum type="arabicPeriod"/>
            </a:pPr>
            <a:r>
              <a:rPr lang="en-US" b="0" i="0" dirty="0">
                <a:solidFill>
                  <a:srgbClr val="273239"/>
                </a:solidFill>
                <a:effectLst/>
                <a:latin typeface="Nunito" pitchFamily="2" charset="0"/>
              </a:rPr>
              <a:t>SR Flip Flop</a:t>
            </a:r>
          </a:p>
          <a:p>
            <a:pPr algn="l" fontAlgn="base">
              <a:buFont typeface="+mj-lt"/>
              <a:buAutoNum type="arabicPeriod"/>
            </a:pPr>
            <a:r>
              <a:rPr lang="en-US" b="0" i="0" dirty="0">
                <a:solidFill>
                  <a:srgbClr val="273239"/>
                </a:solidFill>
                <a:effectLst/>
                <a:latin typeface="Nunito" pitchFamily="2" charset="0"/>
              </a:rPr>
              <a:t>JK Flip Flop</a:t>
            </a:r>
          </a:p>
          <a:p>
            <a:pPr algn="l" fontAlgn="base">
              <a:buFont typeface="+mj-lt"/>
              <a:buAutoNum type="arabicPeriod"/>
            </a:pPr>
            <a:r>
              <a:rPr lang="en-US" b="0" i="0" dirty="0">
                <a:solidFill>
                  <a:srgbClr val="273239"/>
                </a:solidFill>
                <a:effectLst/>
                <a:latin typeface="Nunito" pitchFamily="2" charset="0"/>
              </a:rPr>
              <a:t>D Flip Flop</a:t>
            </a:r>
          </a:p>
          <a:p>
            <a:pPr algn="l" fontAlgn="base">
              <a:buFont typeface="+mj-lt"/>
              <a:buAutoNum type="arabicPeriod"/>
            </a:pPr>
            <a:r>
              <a:rPr lang="en-US" b="0" i="0" dirty="0">
                <a:solidFill>
                  <a:srgbClr val="273239"/>
                </a:solidFill>
                <a:effectLst/>
                <a:latin typeface="Nunito" pitchFamily="2" charset="0"/>
              </a:rPr>
              <a:t>T Flip Flop</a:t>
            </a:r>
          </a:p>
          <a:p>
            <a:pPr algn="l" fontAlgn="base"/>
            <a:r>
              <a:rPr lang="en-US" b="0" i="0" dirty="0">
                <a:solidFill>
                  <a:srgbClr val="273239"/>
                </a:solidFill>
                <a:effectLst/>
                <a:latin typeface="Nunito" pitchFamily="2" charset="0"/>
              </a:rPr>
              <a:t>Logic diagrams and truth tables of the different types of flip-flops </a:t>
            </a:r>
          </a:p>
          <a:p>
            <a:pPr algn="l" fontAlgn="base"/>
            <a:r>
              <a:rPr lang="en-US" b="0" i="0" dirty="0">
                <a:solidFill>
                  <a:srgbClr val="273239"/>
                </a:solidFill>
                <a:effectLst/>
                <a:latin typeface="Nunito" pitchFamily="2" charset="0"/>
              </a:rPr>
              <a:t>are as follows:  </a:t>
            </a:r>
          </a:p>
          <a:p>
            <a:pPr algn="l" fontAlgn="base"/>
            <a:r>
              <a:rPr lang="en-US" b="1" i="0" dirty="0">
                <a:solidFill>
                  <a:srgbClr val="273239"/>
                </a:solidFill>
                <a:effectLst/>
                <a:latin typeface="Nunito" pitchFamily="2" charset="0"/>
              </a:rPr>
              <a:t>S-R Flip Flop :</a:t>
            </a:r>
          </a:p>
          <a:p>
            <a:pPr algn="l" fontAlgn="base"/>
            <a:r>
              <a:rPr lang="en-US" b="0" i="0" dirty="0">
                <a:solidFill>
                  <a:srgbClr val="273239"/>
                </a:solidFill>
                <a:effectLst/>
                <a:latin typeface="Nunito" pitchFamily="2" charset="0"/>
              </a:rPr>
              <a:t>Characteristics Equation for SR Flip Flop: Q</a:t>
            </a:r>
            <a:r>
              <a:rPr lang="en-US" b="0" i="0" baseline="-25000" dirty="0">
                <a:solidFill>
                  <a:srgbClr val="273239"/>
                </a:solidFill>
                <a:effectLst/>
                <a:latin typeface="Nunito" pitchFamily="2" charset="0"/>
              </a:rPr>
              <a:t>N+1</a:t>
            </a:r>
            <a:r>
              <a:rPr lang="en-US" b="0" i="0" dirty="0">
                <a:solidFill>
                  <a:srgbClr val="273239"/>
                </a:solidFill>
                <a:effectLst/>
                <a:latin typeface="Nunito" pitchFamily="2" charset="0"/>
              </a:rPr>
              <a:t> =  Q</a:t>
            </a:r>
            <a:r>
              <a:rPr lang="en-US" b="0" i="0" baseline="-25000" dirty="0">
                <a:solidFill>
                  <a:srgbClr val="273239"/>
                </a:solidFill>
                <a:effectLst/>
                <a:latin typeface="Nunito" pitchFamily="2" charset="0"/>
              </a:rPr>
              <a:t>N</a:t>
            </a:r>
            <a:r>
              <a:rPr lang="en-US" b="0" i="0" dirty="0">
                <a:solidFill>
                  <a:srgbClr val="273239"/>
                </a:solidFill>
                <a:effectLst/>
                <a:latin typeface="Nunito" pitchFamily="2" charset="0"/>
              </a:rPr>
              <a:t>R’ + SR’</a:t>
            </a:r>
            <a:endParaRPr lang="en-US" b="1" i="0" dirty="0">
              <a:solidFill>
                <a:srgbClr val="273239"/>
              </a:solidFill>
              <a:effectLst/>
              <a:latin typeface="Nunito" pitchFamily="2" charset="0"/>
            </a:endParaRPr>
          </a:p>
          <a:p>
            <a:br>
              <a:rPr lang="en-US" dirty="0"/>
            </a:br>
            <a:endParaRPr lang="en-IN" dirty="0"/>
          </a:p>
          <a:p>
            <a:endParaRPr lang="en-IN" dirty="0"/>
          </a:p>
        </p:txBody>
      </p:sp>
      <p:pic>
        <p:nvPicPr>
          <p:cNvPr id="4" name="Picture 6" descr="Lightbox">
            <a:extLst>
              <a:ext uri="{FF2B5EF4-FFF2-40B4-BE49-F238E27FC236}">
                <a16:creationId xmlns:a16="http://schemas.microsoft.com/office/drawing/2014/main" id="{7424055A-5BDC-9780-8BF3-9C8F394AD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1725610"/>
            <a:ext cx="2514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631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D6A9-3FFE-FCFF-3735-80825850FFAD}"/>
              </a:ext>
            </a:extLst>
          </p:cNvPr>
          <p:cNvSpPr>
            <a:spLocks noGrp="1"/>
          </p:cNvSpPr>
          <p:nvPr>
            <p:ph type="title"/>
          </p:nvPr>
        </p:nvSpPr>
        <p:spPr/>
        <p:txBody>
          <a:bodyPr/>
          <a:lstStyle/>
          <a:p>
            <a:r>
              <a:rPr lang="en-IN" dirty="0"/>
              <a:t>JK FLIP FLOP</a:t>
            </a:r>
          </a:p>
        </p:txBody>
      </p:sp>
      <p:pic>
        <p:nvPicPr>
          <p:cNvPr id="4" name="Content Placeholder 3">
            <a:extLst>
              <a:ext uri="{FF2B5EF4-FFF2-40B4-BE49-F238E27FC236}">
                <a16:creationId xmlns:a16="http://schemas.microsoft.com/office/drawing/2014/main" id="{BA506EE9-BE4A-32B3-F9A7-10B2F3D52461}"/>
              </a:ext>
            </a:extLst>
          </p:cNvPr>
          <p:cNvPicPr>
            <a:picLocks noGrp="1" noChangeAspect="1"/>
          </p:cNvPicPr>
          <p:nvPr>
            <p:ph idx="1"/>
          </p:nvPr>
        </p:nvPicPr>
        <p:blipFill>
          <a:blip r:embed="rId2"/>
          <a:stretch>
            <a:fillRect/>
          </a:stretch>
        </p:blipFill>
        <p:spPr>
          <a:xfrm>
            <a:off x="2743200" y="1066800"/>
            <a:ext cx="6053667" cy="4876800"/>
          </a:xfrm>
          <a:prstGeom prst="rect">
            <a:avLst/>
          </a:prstGeom>
        </p:spPr>
      </p:pic>
    </p:spTree>
    <p:extLst>
      <p:ext uri="{BB962C8B-B14F-4D97-AF65-F5344CB8AC3E}">
        <p14:creationId xmlns:p14="http://schemas.microsoft.com/office/powerpoint/2010/main" val="24435724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FE0-E8FC-06E8-74AC-94AD7BB89347}"/>
              </a:ext>
            </a:extLst>
          </p:cNvPr>
          <p:cNvSpPr>
            <a:spLocks noGrp="1"/>
          </p:cNvSpPr>
          <p:nvPr>
            <p:ph type="title"/>
          </p:nvPr>
        </p:nvSpPr>
        <p:spPr/>
        <p:txBody>
          <a:bodyPr/>
          <a:lstStyle/>
          <a:p>
            <a:r>
              <a:rPr lang="en-IN" dirty="0"/>
              <a:t>D-Flip Flop</a:t>
            </a:r>
          </a:p>
        </p:txBody>
      </p:sp>
      <p:pic>
        <p:nvPicPr>
          <p:cNvPr id="4" name="Picture 2" descr="D- logic diag">
            <a:extLst>
              <a:ext uri="{FF2B5EF4-FFF2-40B4-BE49-F238E27FC236}">
                <a16:creationId xmlns:a16="http://schemas.microsoft.com/office/drawing/2014/main" id="{E6D78A54-7A13-3F11-40DF-266800B831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428" y="1107618"/>
            <a:ext cx="2857143" cy="11714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ightbox">
            <a:extLst>
              <a:ext uri="{FF2B5EF4-FFF2-40B4-BE49-F238E27FC236}">
                <a16:creationId xmlns:a16="http://schemas.microsoft.com/office/drawing/2014/main" id="{B3B53D75-8CD2-F87C-E7CD-C3C7F500B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456" y="2262114"/>
            <a:ext cx="2365115" cy="2085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F43E17-4B0E-196E-A23B-22F86AF0E996}"/>
              </a:ext>
            </a:extLst>
          </p:cNvPr>
          <p:cNvSpPr txBox="1"/>
          <p:nvPr/>
        </p:nvSpPr>
        <p:spPr>
          <a:xfrm>
            <a:off x="6383866" y="3244334"/>
            <a:ext cx="5367867" cy="369332"/>
          </a:xfrm>
          <a:prstGeom prst="rect">
            <a:avLst/>
          </a:prstGeom>
          <a:noFill/>
        </p:spPr>
        <p:txBody>
          <a:bodyPr wrap="square">
            <a:spAutoFit/>
          </a:bodyPr>
          <a:lstStyle/>
          <a:p>
            <a:r>
              <a:rPr lang="en-US" b="0" i="0" dirty="0">
                <a:solidFill>
                  <a:srgbClr val="273239"/>
                </a:solidFill>
                <a:effectLst/>
                <a:latin typeface="Nunito" pitchFamily="2" charset="0"/>
              </a:rPr>
              <a:t>Characteristics Equation for D Flip Flop: Q</a:t>
            </a:r>
            <a:r>
              <a:rPr lang="en-US" b="0" i="0" baseline="-25000" dirty="0">
                <a:solidFill>
                  <a:srgbClr val="273239"/>
                </a:solidFill>
                <a:effectLst/>
                <a:latin typeface="Nunito" pitchFamily="2" charset="0"/>
              </a:rPr>
              <a:t>N+1</a:t>
            </a:r>
            <a:r>
              <a:rPr lang="en-US" b="0" i="0" dirty="0">
                <a:solidFill>
                  <a:srgbClr val="273239"/>
                </a:solidFill>
                <a:effectLst/>
                <a:latin typeface="Nunito" pitchFamily="2" charset="0"/>
              </a:rPr>
              <a:t> = D</a:t>
            </a:r>
            <a:endParaRPr lang="en-IN" dirty="0"/>
          </a:p>
        </p:txBody>
      </p:sp>
    </p:spTree>
    <p:extLst>
      <p:ext uri="{BB962C8B-B14F-4D97-AF65-F5344CB8AC3E}">
        <p14:creationId xmlns:p14="http://schemas.microsoft.com/office/powerpoint/2010/main" val="3731017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A3D4-C71E-3035-B799-2D797A8F0E51}"/>
              </a:ext>
            </a:extLst>
          </p:cNvPr>
          <p:cNvSpPr>
            <a:spLocks noGrp="1"/>
          </p:cNvSpPr>
          <p:nvPr>
            <p:ph type="title"/>
          </p:nvPr>
        </p:nvSpPr>
        <p:spPr/>
        <p:txBody>
          <a:bodyPr/>
          <a:lstStyle/>
          <a:p>
            <a:r>
              <a:rPr lang="en-IN" dirty="0"/>
              <a:t>T FLIP FLOP</a:t>
            </a:r>
          </a:p>
        </p:txBody>
      </p:sp>
      <p:pic>
        <p:nvPicPr>
          <p:cNvPr id="4" name="Picture 2" descr="Lightbox">
            <a:extLst>
              <a:ext uri="{FF2B5EF4-FFF2-40B4-BE49-F238E27FC236}">
                <a16:creationId xmlns:a16="http://schemas.microsoft.com/office/drawing/2014/main" id="{10723866-3553-09C6-4C53-9B77A1972E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161" y="933451"/>
            <a:ext cx="2857143" cy="13619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 flip flop">
            <a:extLst>
              <a:ext uri="{FF2B5EF4-FFF2-40B4-BE49-F238E27FC236}">
                <a16:creationId xmlns:a16="http://schemas.microsoft.com/office/drawing/2014/main" id="{A527A203-F586-2416-3888-2D8D0752E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426" y="2457018"/>
            <a:ext cx="3181349" cy="176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863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9FAD-EF44-ED77-0171-8AFD17F97BD7}"/>
              </a:ext>
            </a:extLst>
          </p:cNvPr>
          <p:cNvSpPr>
            <a:spLocks noGrp="1"/>
          </p:cNvSpPr>
          <p:nvPr>
            <p:ph type="title"/>
          </p:nvPr>
        </p:nvSpPr>
        <p:spPr>
          <a:xfrm>
            <a:off x="838200" y="76201"/>
            <a:ext cx="10515600" cy="446314"/>
          </a:xfrm>
        </p:spPr>
        <p:txBody>
          <a:bodyPr/>
          <a:lstStyle/>
          <a:p>
            <a:r>
              <a:rPr lang="en-IN" dirty="0"/>
              <a:t>LOGIC GATES</a:t>
            </a:r>
          </a:p>
        </p:txBody>
      </p:sp>
      <p:pic>
        <p:nvPicPr>
          <p:cNvPr id="4" name="Content Placeholder 3">
            <a:extLst>
              <a:ext uri="{FF2B5EF4-FFF2-40B4-BE49-F238E27FC236}">
                <a16:creationId xmlns:a16="http://schemas.microsoft.com/office/drawing/2014/main" id="{8B2B1741-4F7C-9661-2FDB-FF13531F23B8}"/>
              </a:ext>
            </a:extLst>
          </p:cNvPr>
          <p:cNvPicPr>
            <a:picLocks noGrp="1" noChangeAspect="1"/>
          </p:cNvPicPr>
          <p:nvPr>
            <p:ph idx="1"/>
          </p:nvPr>
        </p:nvPicPr>
        <p:blipFill>
          <a:blip r:embed="rId2"/>
          <a:stretch>
            <a:fillRect/>
          </a:stretch>
        </p:blipFill>
        <p:spPr>
          <a:xfrm>
            <a:off x="206829" y="1066800"/>
            <a:ext cx="10940141" cy="4876800"/>
          </a:xfrm>
          <a:prstGeom prst="rect">
            <a:avLst/>
          </a:prstGeom>
        </p:spPr>
      </p:pic>
    </p:spTree>
    <p:extLst>
      <p:ext uri="{BB962C8B-B14F-4D97-AF65-F5344CB8AC3E}">
        <p14:creationId xmlns:p14="http://schemas.microsoft.com/office/powerpoint/2010/main" val="5773140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7DAAD8-DF21-1945-15C7-0A491AE5425E}"/>
              </a:ext>
            </a:extLst>
          </p:cNvPr>
          <p:cNvSpPr>
            <a:spLocks noGrp="1"/>
          </p:cNvSpPr>
          <p:nvPr>
            <p:ph type="title"/>
          </p:nvPr>
        </p:nvSpPr>
        <p:spPr/>
        <p:txBody>
          <a:bodyPr/>
          <a:lstStyle/>
          <a:p>
            <a:r>
              <a:rPr lang="en-US" sz="2400" dirty="0">
                <a:ln w="0"/>
                <a:latin typeface="Metropolis" panose="00000500000000000000" pitchFamily="50" charset="0"/>
                <a:cs typeface="Segoe UI" panose="020B0502040204020203" pitchFamily="34" charset="0"/>
              </a:rPr>
              <a:t>Did You Know?</a:t>
            </a:r>
            <a:endParaRPr lang="en-IN" dirty="0"/>
          </a:p>
        </p:txBody>
      </p:sp>
      <p:pic>
        <p:nvPicPr>
          <p:cNvPr id="11" name="Picture 10">
            <a:extLst>
              <a:ext uri="{FF2B5EF4-FFF2-40B4-BE49-F238E27FC236}">
                <a16:creationId xmlns:a16="http://schemas.microsoft.com/office/drawing/2014/main" id="{F447326F-F05A-D8C3-7443-9B1974F3BF35}"/>
              </a:ext>
            </a:extLst>
          </p:cNvPr>
          <p:cNvPicPr>
            <a:picLocks noChangeAspect="1"/>
          </p:cNvPicPr>
          <p:nvPr/>
        </p:nvPicPr>
        <p:blipFill>
          <a:blip r:embed="rId4"/>
          <a:stretch>
            <a:fillRect/>
          </a:stretch>
        </p:blipFill>
        <p:spPr>
          <a:xfrm>
            <a:off x="1175625" y="1482901"/>
            <a:ext cx="10042708" cy="3892198"/>
          </a:xfrm>
          <a:prstGeom prst="rect">
            <a:avLst/>
          </a:prstGeom>
        </p:spPr>
      </p:pic>
      <p:sp>
        <p:nvSpPr>
          <p:cNvPr id="12" name="TextBox 11">
            <a:extLst>
              <a:ext uri="{FF2B5EF4-FFF2-40B4-BE49-F238E27FC236}">
                <a16:creationId xmlns:a16="http://schemas.microsoft.com/office/drawing/2014/main" id="{93FC3F01-D916-EE83-00BE-E6F50E74FB2F}"/>
              </a:ext>
            </a:extLst>
          </p:cNvPr>
          <p:cNvSpPr txBox="1"/>
          <p:nvPr/>
        </p:nvSpPr>
        <p:spPr>
          <a:xfrm>
            <a:off x="1383148" y="4544055"/>
            <a:ext cx="2900516" cy="707886"/>
          </a:xfrm>
          <a:prstGeom prst="rect">
            <a:avLst/>
          </a:prstGeom>
          <a:noFill/>
        </p:spPr>
        <p:txBody>
          <a:bodyPr wrap="square" rtlCol="0">
            <a:spAutoFit/>
          </a:bodyPr>
          <a:lstStyle/>
          <a:p>
            <a:r>
              <a:rPr lang="en-US" sz="2000" dirty="0">
                <a:solidFill>
                  <a:srgbClr val="FF0000"/>
                </a:solidFill>
                <a:latin typeface="Metropolis" panose="00000500000000000000"/>
              </a:rPr>
              <a:t>Registers are fast Computer Memory</a:t>
            </a:r>
          </a:p>
        </p:txBody>
      </p:sp>
      <p:sp>
        <p:nvSpPr>
          <p:cNvPr id="5" name="TextBox 4">
            <a:extLst>
              <a:ext uri="{FF2B5EF4-FFF2-40B4-BE49-F238E27FC236}">
                <a16:creationId xmlns:a16="http://schemas.microsoft.com/office/drawing/2014/main" id="{FFFC61FE-3FF3-A9D7-C758-40533AC2D703}"/>
              </a:ext>
            </a:extLst>
          </p:cNvPr>
          <p:cNvSpPr txBox="1"/>
          <p:nvPr/>
        </p:nvSpPr>
        <p:spPr>
          <a:xfrm>
            <a:off x="4737099" y="4143944"/>
            <a:ext cx="2717800" cy="923330"/>
          </a:xfrm>
          <a:prstGeom prst="rect">
            <a:avLst/>
          </a:prstGeom>
          <a:noFill/>
        </p:spPr>
        <p:txBody>
          <a:bodyPr wrap="square">
            <a:spAutoFit/>
          </a:bodyPr>
          <a:lstStyle/>
          <a:p>
            <a:r>
              <a:rPr lang="en-US" sz="1800" b="0" i="0" dirty="0">
                <a:solidFill>
                  <a:srgbClr val="273239"/>
                </a:solidFill>
                <a:effectLst/>
                <a:latin typeface="Times New Roman" panose="02020603050405020304" pitchFamily="18" charset="0"/>
                <a:cs typeface="Times New Roman" panose="02020603050405020304" pitchFamily="18" charset="0"/>
              </a:rPr>
              <a:t>An encoder  converts a set of binary inputs into a unique binary code. </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62000" y="385218"/>
            <a:ext cx="4325332"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 </a:t>
            </a:r>
          </a:p>
        </p:txBody>
      </p:sp>
      <p:sp>
        <p:nvSpPr>
          <p:cNvPr id="33" name="Rectangle: Rounded Corners 32"/>
          <p:cNvSpPr/>
          <p:nvPr/>
        </p:nvSpPr>
        <p:spPr>
          <a:xfrm>
            <a:off x="838200" y="1596642"/>
            <a:ext cx="10476464" cy="3767812"/>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3015550" y="2203275"/>
            <a:ext cx="7658537" cy="1477328"/>
          </a:xfrm>
          <a:prstGeom prst="rect">
            <a:avLst/>
          </a:prstGeom>
          <a:noFill/>
        </p:spPr>
        <p:txBody>
          <a:bodyPr wrap="square" lIns="91440" tIns="45720" rIns="91440" bIns="45720">
            <a:spAutoFit/>
          </a:bodyPr>
          <a:lstStyle/>
          <a:p>
            <a:r>
              <a:rPr lang="en-US" b="1" dirty="0">
                <a:latin typeface="Metropolis" panose="00000500000000000000" pitchFamily="50" charset="0"/>
                <a:cs typeface="Segoe UI" panose="020B0502040204020203" pitchFamily="34" charset="0"/>
              </a:rPr>
              <a:t>Outcomes:</a:t>
            </a:r>
            <a:endParaRPr lang="en-IN" b="1" dirty="0">
              <a:latin typeface="Metropolis" panose="00000500000000000000" pitchFamily="50" charset="0"/>
              <a:cs typeface="Segoe UI" panose="020B0502040204020203" pitchFamily="34" charset="0"/>
            </a:endParaRPr>
          </a:p>
          <a:p>
            <a:pPr marL="742950" lvl="1" indent="-285750">
              <a:buFont typeface="+mj-lt"/>
              <a:buAutoNum type="alphaLcPeriod"/>
            </a:pPr>
            <a:r>
              <a:rPr lang="en-IN" dirty="0">
                <a:latin typeface="Metropolis" panose="00000500000000000000" pitchFamily="50" charset="0"/>
                <a:cs typeface="Segoe UI" panose="020B0502040204020203" pitchFamily="34" charset="0"/>
              </a:rPr>
              <a:t>Discuss the theory functionality and basic architecture of CPU</a:t>
            </a:r>
          </a:p>
          <a:p>
            <a:pPr marL="742950" lvl="1" indent="-285750">
              <a:buFont typeface="+mj-lt"/>
              <a:buAutoNum type="alphaLcPeriod"/>
            </a:pPr>
            <a:r>
              <a:rPr lang="en-IN" dirty="0">
                <a:latin typeface="Metropolis" panose="00000500000000000000" pitchFamily="50" charset="0"/>
                <a:cs typeface="Segoe UI" panose="020B0502040204020203" pitchFamily="34" charset="0"/>
              </a:rPr>
              <a:t>Discuss the Design Issues on the basis of speed, Technology, cost and performance.</a:t>
            </a:r>
          </a:p>
          <a:p>
            <a:pPr marL="742950" lvl="1" indent="-285750">
              <a:buFont typeface="+mj-lt"/>
              <a:buAutoNum type="alphaLcPeriod"/>
            </a:pPr>
            <a:r>
              <a:rPr lang="en-IN" dirty="0">
                <a:latin typeface="Metropolis" panose="00000500000000000000" pitchFamily="50" charset="0"/>
                <a:cs typeface="Segoe UI" panose="020B0502040204020203" pitchFamily="34" charset="0"/>
              </a:rPr>
              <a:t>Illustrate the different Logic Gates and Minimization of Logic gates.	</a:t>
            </a:r>
          </a:p>
        </p:txBody>
      </p:sp>
      <p:pic>
        <p:nvPicPr>
          <p:cNvPr id="17" name="Graphic 16" descr="Document"/>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991" y="2726652"/>
            <a:ext cx="1404696" cy="1404696"/>
          </a:xfrm>
          <a:prstGeom prst="rect">
            <a:avLst/>
          </a:prstGeom>
        </p:spPr>
      </p:pic>
      <p:sp>
        <p:nvSpPr>
          <p:cNvPr id="8" name="Title 7">
            <a:extLst>
              <a:ext uri="{FF2B5EF4-FFF2-40B4-BE49-F238E27FC236}">
                <a16:creationId xmlns:a16="http://schemas.microsoft.com/office/drawing/2014/main" id="{993C3D8B-0B19-8C09-73D5-A11840D7B7E8}"/>
              </a:ext>
            </a:extLst>
          </p:cNvPr>
          <p:cNvSpPr>
            <a:spLocks noGrp="1"/>
          </p:cNvSpPr>
          <p:nvPr>
            <p:ph type="title"/>
          </p:nvPr>
        </p:nvSpPr>
        <p:spPr/>
        <p:txBody>
          <a:bodyPr/>
          <a:lstStyle/>
          <a:p>
            <a:r>
              <a:rPr lang="en-US" dirty="0"/>
              <a:t>Summary</a:t>
            </a:r>
            <a:endParaRPr lang="en-IN" dirty="0"/>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Terminal Questions</a:t>
            </a:r>
            <a:endParaRPr lang="en-IN" dirty="0"/>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lstStyle/>
          <a:p>
            <a:pPr marL="457200" indent="-457200">
              <a:buFont typeface="+mj-lt"/>
              <a:buAutoNum type="arabicParenR"/>
            </a:pPr>
            <a:r>
              <a:rPr lang="en-IN" altLang="en-US" sz="1800" dirty="0"/>
              <a:t>What are the different types of Logic Gates?</a:t>
            </a:r>
          </a:p>
          <a:p>
            <a:pPr marL="457200" indent="-457200">
              <a:buFont typeface="+mj-lt"/>
              <a:buAutoNum type="arabicParenR"/>
            </a:pPr>
            <a:r>
              <a:rPr lang="en-IN" altLang="en-US" sz="1800" dirty="0"/>
              <a:t>What is Encoders?</a:t>
            </a:r>
          </a:p>
          <a:p>
            <a:endParaRPr lang="en-IN" dirty="0"/>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C1385A-FADE-5FFB-9B6D-AAE86F5D2D52}"/>
              </a:ext>
            </a:extLst>
          </p:cNvPr>
          <p:cNvSpPr>
            <a:spLocks noGrp="1"/>
          </p:cNvSpPr>
          <p:nvPr>
            <p:ph type="title"/>
          </p:nvPr>
        </p:nvSpPr>
        <p:spPr/>
        <p:txBody>
          <a:bodyPr/>
          <a:lstStyle/>
          <a:p>
            <a:r>
              <a:rPr lang="en-GB" dirty="0"/>
              <a:t>Reference Links</a:t>
            </a:r>
            <a:endParaRPr lang="en-IN" dirty="0"/>
          </a:p>
        </p:txBody>
      </p:sp>
      <p:sp>
        <p:nvSpPr>
          <p:cNvPr id="5" name="Content Placeholder 4">
            <a:extLst>
              <a:ext uri="{FF2B5EF4-FFF2-40B4-BE49-F238E27FC236}">
                <a16:creationId xmlns:a16="http://schemas.microsoft.com/office/drawing/2014/main" id="{68401BA9-447F-12B0-5FEA-E9B6A74EAE7D}"/>
              </a:ext>
            </a:extLst>
          </p:cNvPr>
          <p:cNvSpPr>
            <a:spLocks noGrp="1"/>
          </p:cNvSpPr>
          <p:nvPr>
            <p:ph idx="1"/>
          </p:nvPr>
        </p:nvSpPr>
        <p:spPr/>
        <p:txBody>
          <a:bodyPr/>
          <a:lstStyle/>
          <a:p>
            <a:pPr marL="0" indent="0">
              <a:buNone/>
            </a:pPr>
            <a:endParaRPr lang="en-US" sz="1800" b="0" cap="none" spc="0" dirty="0">
              <a:ln w="0"/>
              <a:solidFill>
                <a:schemeClr val="tx1"/>
              </a:solidFill>
              <a:latin typeface="Metropolis" panose="00000500000000000000" pitchFamily="50" charset="0"/>
              <a:cs typeface="Segoe UI" panose="020B0502040204020203" pitchFamily="34" charset="0"/>
            </a:endParaRPr>
          </a:p>
          <a:p>
            <a:r>
              <a:rPr lang="en-US" sz="1800" b="0" cap="none" spc="0" dirty="0">
                <a:ln w="0"/>
                <a:solidFill>
                  <a:schemeClr val="tx1"/>
                </a:solidFill>
                <a:latin typeface="Metropolis" panose="00000500000000000000" pitchFamily="50" charset="0"/>
                <a:cs typeface="Segoe UI" panose="020B0502040204020203" pitchFamily="34" charset="0"/>
                <a:hlinkClick r:id="rId4"/>
              </a:rPr>
              <a:t>https://www.</a:t>
            </a:r>
            <a:r>
              <a:rPr lang="en-US" sz="1800" dirty="0">
                <a:ln w="0"/>
                <a:latin typeface="Metropolis" panose="00000500000000000000" pitchFamily="50" charset="0"/>
                <a:cs typeface="Segoe UI" panose="020B0502040204020203" pitchFamily="34" charset="0"/>
                <a:hlinkClick r:id="rId4"/>
              </a:rPr>
              <a:t>geekforgeeks.org</a:t>
            </a:r>
            <a:r>
              <a:rPr lang="en-US" sz="1800" b="0" cap="none" spc="0" dirty="0">
                <a:ln w="0"/>
                <a:solidFill>
                  <a:schemeClr val="tx1"/>
                </a:solidFill>
                <a:latin typeface="Metropolis" panose="00000500000000000000" pitchFamily="50" charset="0"/>
                <a:cs typeface="Segoe UI" panose="020B0502040204020203" pitchFamily="34" charset="0"/>
                <a:hlinkClick r:id="rId4"/>
              </a:rPr>
              <a:t>/computer</a:t>
            </a:r>
            <a:r>
              <a:rPr lang="en-US" sz="1800" b="0" cap="none" spc="0" dirty="0">
                <a:ln w="0"/>
                <a:solidFill>
                  <a:schemeClr val="tx1"/>
                </a:solidFill>
                <a:latin typeface="Metropolis" panose="00000500000000000000" pitchFamily="50" charset="0"/>
                <a:cs typeface="Segoe UI" panose="020B0502040204020203" pitchFamily="34" charset="0"/>
              </a:rPr>
              <a:t> organization</a:t>
            </a:r>
          </a:p>
          <a:p>
            <a:pPr marL="0" indent="0">
              <a:buNone/>
            </a:pPr>
            <a:r>
              <a:rPr lang="en-US" sz="1800" b="1" cap="none" spc="0" dirty="0">
                <a:ln w="0"/>
                <a:solidFill>
                  <a:schemeClr val="tx1"/>
                </a:solidFill>
                <a:latin typeface="Metropolis" panose="00000500000000000000" pitchFamily="50" charset="0"/>
                <a:cs typeface="Segoe UI" panose="020B0502040204020203" pitchFamily="34" charset="0"/>
              </a:rPr>
              <a:t>Reference Material:</a:t>
            </a:r>
          </a:p>
          <a:p>
            <a:r>
              <a:rPr lang="en-IN" dirty="0"/>
              <a:t>William Stallings "Computer Organization and Architecture”,6</a:t>
            </a:r>
            <a:r>
              <a:rPr lang="en-IN" baseline="30000" dirty="0"/>
              <a:t>Th</a:t>
            </a:r>
            <a:r>
              <a:rPr lang="en-IN" dirty="0"/>
              <a:t> </a:t>
            </a:r>
            <a:r>
              <a:rPr lang="en-IN" dirty="0" err="1"/>
              <a:t>Edition,Pearson</a:t>
            </a:r>
            <a:r>
              <a:rPr lang="en-IN" dirty="0"/>
              <a:t>/PHIISBN:10:0-13-609704-9</a:t>
            </a: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atin typeface="Metropolis"/>
              </a:rPr>
              <a:t>Thank you</a:t>
            </a:r>
            <a:endParaRPr lang="en-GB"/>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437244"/>
            <a:ext cx="10515600" cy="463550"/>
          </a:xfrm>
        </p:spPr>
        <p:txBody>
          <a:bodyPr/>
          <a:lstStyle/>
          <a:p>
            <a:r>
              <a:rPr lang="en-US" dirty="0">
                <a:sym typeface="+mn-ea"/>
              </a:rPr>
              <a:t> Computer Architecture</a:t>
            </a:r>
            <a:endParaRPr lang="en-IN" altLang="en-US" dirty="0"/>
          </a:p>
        </p:txBody>
      </p:sp>
      <p:sp>
        <p:nvSpPr>
          <p:cNvPr id="9" name="Content Placeholder 8">
            <a:extLst>
              <a:ext uri="{FF2B5EF4-FFF2-40B4-BE49-F238E27FC236}">
                <a16:creationId xmlns:a16="http://schemas.microsoft.com/office/drawing/2014/main" id="{D36A1756-0141-A371-60E8-FA530D9C94EC}"/>
              </a:ext>
            </a:extLst>
          </p:cNvPr>
          <p:cNvSpPr>
            <a:spLocks noGrp="1"/>
          </p:cNvSpPr>
          <p:nvPr>
            <p:ph idx="1"/>
          </p:nvPr>
        </p:nvSpPr>
        <p:spPr/>
        <p:txBody>
          <a:bodyPr/>
          <a:lstStyle/>
          <a:p>
            <a:r>
              <a:rPr lang="en-US" sz="2000" b="0" i="0" dirty="0">
                <a:solidFill>
                  <a:srgbClr val="273239"/>
                </a:solidFill>
                <a:effectLst/>
                <a:latin typeface="Times New Roman" panose="02020603050405020304" pitchFamily="18" charset="0"/>
                <a:cs typeface="Times New Roman" panose="02020603050405020304" pitchFamily="18" charset="0"/>
              </a:rPr>
              <a:t>Computer Architecture delas with structure and behavior of Computer System.</a:t>
            </a:r>
          </a:p>
          <a:p>
            <a:r>
              <a:rPr lang="en-US" sz="2000" b="0" i="0" dirty="0">
                <a:solidFill>
                  <a:srgbClr val="273239"/>
                </a:solidFill>
                <a:effectLst/>
                <a:latin typeface="Times New Roman" panose="02020603050405020304" pitchFamily="18" charset="0"/>
                <a:cs typeface="Times New Roman" panose="02020603050405020304" pitchFamily="18" charset="0"/>
              </a:rPr>
              <a:t>Computer architecture refers to the design of the internal workings of a computer system, including the CPU, memory, and other hardware components. </a:t>
            </a:r>
          </a:p>
          <a:p>
            <a:r>
              <a:rPr lang="en-US" sz="2000" b="0" i="0" dirty="0">
                <a:solidFill>
                  <a:srgbClr val="273239"/>
                </a:solidFill>
                <a:effectLst/>
                <a:latin typeface="Times New Roman" panose="02020603050405020304" pitchFamily="18" charset="0"/>
                <a:cs typeface="Times New Roman" panose="02020603050405020304" pitchFamily="18" charset="0"/>
              </a:rPr>
              <a:t>It involves  the </a:t>
            </a:r>
            <a:r>
              <a:rPr lang="en-US" sz="2000" dirty="0">
                <a:solidFill>
                  <a:srgbClr val="273239"/>
                </a:solidFill>
                <a:latin typeface="Times New Roman" panose="02020603050405020304" pitchFamily="18" charset="0"/>
                <a:cs typeface="Times New Roman" panose="02020603050405020304" pitchFamily="18" charset="0"/>
              </a:rPr>
              <a:t>logical functions such as Instruction sets, Data types, Registers and Addressing modes</a:t>
            </a:r>
            <a:r>
              <a:rPr lang="en-US" sz="2000" b="0" i="0" dirty="0">
                <a:solidFill>
                  <a:srgbClr val="273239"/>
                </a:solidFill>
                <a:effectLst/>
                <a:latin typeface="Times New Roman" panose="02020603050405020304" pitchFamily="18" charset="0"/>
                <a:cs typeface="Times New Roman" panose="02020603050405020304" pitchFamily="18" charset="0"/>
              </a:rPr>
              <a:t>.</a:t>
            </a:r>
          </a:p>
          <a:p>
            <a:r>
              <a:rPr lang="en-US" sz="2000" b="0" i="0" dirty="0">
                <a:solidFill>
                  <a:srgbClr val="273239"/>
                </a:solidFill>
                <a:effectLst/>
                <a:latin typeface="Times New Roman" panose="02020603050405020304" pitchFamily="18" charset="0"/>
                <a:cs typeface="Times New Roman" panose="02020603050405020304" pitchFamily="18" charset="0"/>
              </a:rPr>
              <a:t> Computer architecture is concerned with optimizing the performance of a computer system and ensuring that it can execute instructions quickly and efficiently.</a:t>
            </a:r>
          </a:p>
          <a:p>
            <a:r>
              <a:rPr lang="en-US" b="0" i="0" dirty="0">
                <a:solidFill>
                  <a:srgbClr val="273239"/>
                </a:solidFill>
                <a:effectLst/>
                <a:latin typeface="Times New Roman" panose="02020603050405020304" pitchFamily="18" charset="0"/>
                <a:cs typeface="Times New Roman" panose="02020603050405020304" pitchFamily="18" charset="0"/>
              </a:rPr>
              <a:t>Computer Architecture is also called Instruction Set Architecture (ISA).</a:t>
            </a:r>
            <a:endParaRPr lang="en-US" b="0" i="0" dirty="0">
              <a:effectLst/>
              <a:latin typeface="Times New Roman" panose="02020603050405020304" pitchFamily="18" charset="0"/>
              <a:cs typeface="Times New Roman" panose="02020603050405020304" pitchFamily="18" charset="0"/>
            </a:endParaRPr>
          </a:p>
          <a:p>
            <a:endParaRPr lang="en-I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F5B-5FB7-2616-D0B5-8AA40B3AE782}"/>
              </a:ext>
            </a:extLst>
          </p:cNvPr>
          <p:cNvSpPr>
            <a:spLocks noGrp="1"/>
          </p:cNvSpPr>
          <p:nvPr>
            <p:ph type="title"/>
          </p:nvPr>
        </p:nvSpPr>
        <p:spPr/>
        <p:txBody>
          <a:bodyPr/>
          <a:lstStyle/>
          <a:p>
            <a:r>
              <a:rPr lang="en-IN" dirty="0"/>
              <a:t>Functional </a:t>
            </a:r>
            <a:r>
              <a:rPr lang="en-IN"/>
              <a:t>Units of a Computer</a:t>
            </a:r>
            <a:endParaRPr lang="en-IN" dirty="0"/>
          </a:p>
        </p:txBody>
      </p:sp>
      <p:sp>
        <p:nvSpPr>
          <p:cNvPr id="4" name="Content Placeholder 3">
            <a:extLst>
              <a:ext uri="{FF2B5EF4-FFF2-40B4-BE49-F238E27FC236}">
                <a16:creationId xmlns:a16="http://schemas.microsoft.com/office/drawing/2014/main" id="{80769DCB-0009-888B-8562-F2C69CBA9FDC}"/>
              </a:ext>
            </a:extLst>
          </p:cNvPr>
          <p:cNvSpPr>
            <a:spLocks noGrp="1"/>
          </p:cNvSpPr>
          <p:nvPr>
            <p:ph idx="1"/>
          </p:nvPr>
        </p:nvSpPr>
        <p:spPr/>
        <p:txBody>
          <a:bodyPr/>
          <a:lstStyle/>
          <a:p>
            <a:endParaRPr lang="en-GB" sz="1800" dirty="0"/>
          </a:p>
          <a:p>
            <a:pPr marL="0" indent="0">
              <a:buNone/>
            </a:pPr>
            <a:endParaRPr lang="en-IN" dirty="0"/>
          </a:p>
        </p:txBody>
      </p:sp>
      <p:pic>
        <p:nvPicPr>
          <p:cNvPr id="3" name="Picture 2">
            <a:extLst>
              <a:ext uri="{FF2B5EF4-FFF2-40B4-BE49-F238E27FC236}">
                <a16:creationId xmlns:a16="http://schemas.microsoft.com/office/drawing/2014/main" id="{5D9E13AC-5D8E-1E3B-C6A4-7FD1CA4289FD}"/>
              </a:ext>
            </a:extLst>
          </p:cNvPr>
          <p:cNvPicPr>
            <a:picLocks noChangeAspect="1"/>
          </p:cNvPicPr>
          <p:nvPr/>
        </p:nvPicPr>
        <p:blipFill>
          <a:blip r:embed="rId4"/>
          <a:stretch>
            <a:fillRect/>
          </a:stretch>
        </p:blipFill>
        <p:spPr>
          <a:xfrm>
            <a:off x="1055915" y="1316553"/>
            <a:ext cx="10297886" cy="4474648"/>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pdated_OOP_JAVA_module_3_ID-reviewed"/>
  <p:tag name="ISPRING_FIRST_PUBLISH" val="1"/>
  <p:tag name="ISPRING-SUITE_ISPRING_PLAYERS_CUSTOMIZATION_2" val="{&quot;universal&quot;:{&quot;skinSettings&quot;:{&quot;borderRadius&quot;:20,&quot;colors&quot;:{&quot;asideBackground&quot;:{&quot;color&quot;:&quot;#353535&quot;,&quot;opacity&quot;:1,&quot;type&quot;:&quot;SOLID&quot;},&quot;asideElementBackgroundActive&quot;:{&quot;color&quot;:&quot;#9F834B&quot;,&quot;opacity&quot;:1,&quot;type&quot;:&quot;SOLID&quot;},&quot;asideElementBackgroundHover&quot;:{&quot;color&quot;:&quot;#F4C567&quot;,&quot;opacity&quot;:1,&quot;type&quot;:&quot;SOLID&quot;},&quot;asideElementText&quot;:{&quot;color&quot;:&quot;#D8D8D8&quot;,&quot;opacity&quot;:1,&quot;type&quot;:&quot;SOLID&quot;},&quot;asideElementTextActive&quot;:{&quot;color&quot;:&quot;#F4F4F4&quot;,&quot;opacity&quot;:1,&quot;type&quot;:&quot;SOLID&quot;},&quot;asideElementTextHover&quot;:{&quot;color&quot;:&quot;#D8D8D8&quot;,&quot;opacity&quot;:1,&quot;type&quot;:&quot;SOLID&quot;},&quot;asideLogoBackground&quot;:{&quot;color&quot;:&quot;#353535&quot;,&quot;opacity&quot;:1,&quot;type&quot;:&quot;SOLID&quot;},&quot;pageBackground&quot;:{&quot;color&quot;:&quot;#DCDEE0&quot;,&quot;opacity&quot;:1,&quot;type&quot;:&quot;SOLID&quot;},&quot;playerBackground&quot;:{&quot;color&quot;:&quot;#FFFFFF&quot;,&quot;opacity&quot;:1,&quot;type&quot;:&quot;SOLID&quot;},&quot;playerText&quot;:{&quot;color&quot;:&quot;#000000&quot;,&quot;opacity&quot;:1,&quot;type&quot;:&quot;SOLID&quot;},&quot;primaryButtonBackground&quot;:{&quot;color&quot;:&quot;#F4C567&quot;,&quot;opacity&quot;:1,&quot;type&quot;:&quot;SOLID&quot;},&quot;primaryButtonBackgroundHover&quot;:{&quot;color&quot;:&quot;#000000&quot;,&quot;opacity&quot;:1,&quot;type&quot;:&quot;SOLID&quot;},&quot;primaryButtonBorder&quot;:{&quot;color&quot;:&quot;#FFFFFF&quot;,&quot;opacity&quot;:1,&quot;type&quot;:&quot;SOLID&quot;},&quot;primaryButtonBorderHover&quot;:{&quot;color&quot;:&quot;#FFFFFF&quot;,&quot;opacity&quot;:1,&quot;type&quot;:&quot;SOLID&quot;},&quot;primaryButtonText&quot;:{&quot;color&quot;:&quot;#000000&quot;,&quot;opacity&quot;:1,&quot;type&quot;:&quot;SOLID&quot;},&quot;primaryButtonTextHover&quot;:{&quot;color&quot;:&quot;#F4C567&quot;,&quot;opacity&quot;:1,&quot;type&quot;:&quot;SOLID&quot;},&quot;secondaryButtonBackground&quot;:{&quot;color&quot;:&quot;#F4C567&quot;,&quot;opacity&quot;:1,&quot;type&quot;:&quot;SOLID&quot;},&quot;secondaryButtonBackgroundHover&quot;:{&quot;color&quot;:&quot;#000000&quot;,&quot;opacity&quot;:1,&quot;type&quot;:&quot;SOLID&quot;},&quot;secondaryButtonBorder&quot;:{&quot;color&quot;:&quot;#FFFFFF&quot;,&quot;opacity&quot;:1,&quot;type&quot;:&quot;SOLID&quot;},&quot;secondaryButtonBorderHover&quot;:{&quot;color&quot;:&quot;#000000&quot;,&quot;opacity&quot;:1,&quot;type&quot;:&quot;SOLID&quot;},&quot;secondaryButtonText&quot;:{&quot;color&quot;:&quot;#000000&quot;,&quot;opacity&quot;:1,&quot;type&quot;:&quot;SOLID&quot;},&quot;secondaryButtonTextHover&quot;:{&quot;color&quot;:&quot;#F4C567&quot;,&quot;opacity&quot;:1,&quot;type&quot;:&quot;SOLID&quot;}},&quot;controlPanel&quot;:{&quot;navigationMode&quot;:&quot;bySlides&quot;,&quot;progressBar&quot;:{&quot;enabled&quot;:true,&quot;mode&quot;:&quot;presentationTimeline&quot;,&quot;showLabels&quot;:true,&quot;visible&quot;:true},&quot;showCCButton&quot;:true,&quot;showNextButton&quot;:true,&quot;showOutline&quot;:false,&quot;showPlayPause&quot;:true,&quot;showPlaybackRateButton&quot;:true,&quot;showPrevButton&quot;:true,&quot;showRewind&quot;:true,&quot;showSlideNumbers&quot;:true,&quot;showSlideOnlyButton&quot;:true,&quot;showVolumeControl&quot;:true,&quot;visible&quot;:true},&quot;fontFamily&quot;:&quot;Arial&quot;,&quot;miniskinCustomizationEnabled&quot;:tru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outline&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144,&quot;width&quot;:16},&quot;playerModule&quot;:&quot;UniversalHtml&quot;,&quot;presentationContent&quot;:{&quot;metadata&quot;:{&quot;references&quot;:true,&quot;texts&quot;:[&quot;DT_COURSE_TITLE&quot;,&quot;DT_REFERENCE_URL&quot;,&quot;DT_REFERENCE_TITLE&quot;,&quot;DT_PRESENTER_BIO&quot;,&quot;DT_PRESENTER_EMAIL&quot;,&quot;DT_PRESENTER_WEBSITE&quot;,&quot;DT_PRESENTER_PHONE&quot;,&quot;DT_PRESENTER_TITLE&quot;,&quot;DT_PRESENTER_NAME&quot;,&quot;DT_SLIDE_NOTES_HTML&quot;,&quot;DT_SLIDE_NOTES_TEXT&quot;,&quot;DT_SLIDE_TITLE&quot;,&quot;DT_SLIDE_NOTES_TEXT&quot;,&quot;DT_SLIDE_TEXT&quot;,&quot;DT_HYPERLINK_TOOLTIP&quot;]},&quot;resources&quot;:{&quot;attachments&quot;:true,&quot;fonts&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presenterPhotos&quot;:{&quot;enlargeToFit&quot;:false,&quot;height&quot;:105,&quot;jpegQuality&quot;:100,&quot;keepAspectRatio&quot;:true,&quot;width&quot;:94},&quot;slideThumbnails&quot;:{&quot;enlargeToFit&quot;:false,&quot;height&quot;:59,&quot;jpegQuality&quot;:100,&quot;keepAspectRatio&quot;:true,&quot;width&quot;:78}}}},&quot;ceipData&quot;:{&quot;enableMiniSkinCustomization&quot;:true,&quot;playerLayout&quot;:&quot;builtin.fullPlayer&quot;,&quot;playerLayoutFooter&quot;:&quot;playAndPause,acceleration,notes,replay,fullscreen,volumeControl,slideNumber,goToPrev,goToNext&quot;,&quot;playerLayoutHeader&quot;:&quot;resources,markerTools,presenterInfo,outline,title&quot;,&quot;playerLayoutHeaderButtonsPosition&quot;:&quot;right&quot;,&quot;playerLayoutOutline&quot;:&quot;enableSearch,showThumbnails,showSlideNumber,enableMultilevel&quot;,&quot;playerLayoutProgress&quot;:&quot;enabledNavigation,showLabels&quot;,&quot;playerLayoutProgressMode&quot;:&quot;presentationTimeline&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free&quot;,&quot;playerTheme&quot;:&quot;custom&quot;,&quot;playerThemeBorderRadius&quot;:20,&quot;playerThemeColorScheme&quot;:&quot;custom&quot;,&quot;playerThemeFont&quot;:&quot;Arial&quot;}}}"/>
  <p:tag name="ISPRING-SUITE_ISPRING_CURRENT_PLAYER_ID" val="universal"/>
  <p:tag name="ISPRING_PRESENTATION_COURSE_TITLE" val="updated_OOP_JAVA_module_3_ID-reviewed"/>
  <p:tag name="ISPRING_LMS_API_VERSION" val="SCORM 2004 (4th edition)"/>
  <p:tag name="ISPRING_ULTRA_SCORM_COURSE_ID" val="EC8DB6B2-6AEF-4492-8F89-D621FAD2E256"/>
  <p:tag name="ISPRING_CMI5_LAUNCH_METHOD" val="any window"/>
  <p:tag name="ISPRINGCLOUDFOLDERID" val="1"/>
  <p:tag name="ISPRINGONLINEFOLDERID" val="1"/>
  <p:tag name="ISPRING_OUTPUT_FOLDER" val="[[&quot;\u001F\uFFFD\uFFFD\uFFFD{DC750210-F06D-47A7-AF73-282E12EA7E23}&quot;,&quot;C:\\Users\\Miles\\OneDrive - FUTURENSE TECHNOLOGIES PRIVATE LIMITED\\Documents\\April 3 - 7\\PPTs\\OOP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0&quot;}}"/>
  <p:tag name="ISPRING_SCORM_RATE_SLIDES" val="0"/>
  <p:tag name="ISPRING_SCORM_PASSING_SCORE" val="0.000000"/>
  <p:tag name="ISPRING_SCORM_ENDPOINT" val="&lt;endpoint&gt;&lt;enable&gt;0&lt;/enable&gt;&lt;lrs&gt;https://&lt;/lrs&gt;&lt;auth&gt;0&lt;/auth&gt;&lt;login&gt;&lt;/login&gt;&lt;password&gt;&lt;/password&gt;&lt;key&gt;&lt;/key&gt;&lt;name&gt;&lt;/name&gt;&lt;email&gt;&lt;/email&gt;&lt;/endpoint&gt;&#10;"/>
  <p:tag name="ISPRING_SCORM_RATE_QUIZZES" val="0"/>
</p:tagLst>
</file>

<file path=ppt/tags/tag10.xml><?xml version="1.0" encoding="utf-8"?>
<p:tagLst xmlns:a="http://schemas.openxmlformats.org/drawingml/2006/main" xmlns:r="http://schemas.openxmlformats.org/officeDocument/2006/relationships" xmlns:p="http://schemas.openxmlformats.org/presentationml/2006/main">
  <p:tag name="GENSWF_SLIDE_UID" val="{9D48CE22-BC46-43F3-890D-ED274912D1A6}:4608"/>
</p:tagLst>
</file>

<file path=ppt/tags/tag11.xml><?xml version="1.0" encoding="utf-8"?>
<p:tagLst xmlns:a="http://schemas.openxmlformats.org/drawingml/2006/main" xmlns:r="http://schemas.openxmlformats.org/officeDocument/2006/relationships" xmlns:p="http://schemas.openxmlformats.org/presentationml/2006/main">
  <p:tag name="GENSWF_SLIDE_UID" val="{B95A03C6-688C-4D0E-9D4F-85DF48298F21}:4592"/>
</p:tagLst>
</file>

<file path=ppt/tags/tag12.xml><?xml version="1.0" encoding="utf-8"?>
<p:tagLst xmlns:a="http://schemas.openxmlformats.org/drawingml/2006/main" xmlns:r="http://schemas.openxmlformats.org/officeDocument/2006/relationships" xmlns:p="http://schemas.openxmlformats.org/presentationml/2006/main">
  <p:tag name="GENSWF_SLIDE_UID" val="{80F44B66-AAE4-4191-A702-D66C71859C00}:4619"/>
</p:tagLst>
</file>

<file path=ppt/tags/tag13.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14.xml><?xml version="1.0" encoding="utf-8"?>
<p:tagLst xmlns:a="http://schemas.openxmlformats.org/drawingml/2006/main" xmlns:r="http://schemas.openxmlformats.org/officeDocument/2006/relationships" xmlns:p="http://schemas.openxmlformats.org/presentationml/2006/main">
  <p:tag name="GENSWF_SLIDE_UID" val="{3D6D61F2-7EA5-443B-AF94-3DFE243BBF9C}:4595"/>
</p:tagLst>
</file>

<file path=ppt/tags/tag15.xml><?xml version="1.0" encoding="utf-8"?>
<p:tagLst xmlns:a="http://schemas.openxmlformats.org/drawingml/2006/main" xmlns:r="http://schemas.openxmlformats.org/officeDocument/2006/relationships" xmlns:p="http://schemas.openxmlformats.org/presentationml/2006/main">
  <p:tag name="GENSWF_SLIDE_UID" val="{0B24B4FE-6FD4-4358-B82B-E615A28F4D79}:4596"/>
</p:tagLst>
</file>

<file path=ppt/tags/tag2.xml><?xml version="1.0" encoding="utf-8"?>
<p:tagLst xmlns:a="http://schemas.openxmlformats.org/drawingml/2006/main" xmlns:r="http://schemas.openxmlformats.org/officeDocument/2006/relationships" xmlns:p="http://schemas.openxmlformats.org/presentationml/2006/main">
  <p:tag name="GENSWF_SLIDE_UID" val="{647972E5-C509-4B73-BE6F-12807FC490A7}:256"/>
</p:tagLst>
</file>

<file path=ppt/tags/tag3.xml><?xml version="1.0" encoding="utf-8"?>
<p:tagLst xmlns:a="http://schemas.openxmlformats.org/drawingml/2006/main" xmlns:r="http://schemas.openxmlformats.org/officeDocument/2006/relationships" xmlns:p="http://schemas.openxmlformats.org/presentationml/2006/main">
  <p:tag name="GENSWF_SLIDE_UID" val="{52DBCC4B-8E1E-4A18-A44D-F8FDFCDADF0A}:258"/>
</p:tagLst>
</file>

<file path=ppt/tags/tag4.xml><?xml version="1.0" encoding="utf-8"?>
<p:tagLst xmlns:a="http://schemas.openxmlformats.org/drawingml/2006/main" xmlns:r="http://schemas.openxmlformats.org/officeDocument/2006/relationships" xmlns:p="http://schemas.openxmlformats.org/presentationml/2006/main">
  <p:tag name="GENSWF_SLIDE_UID" val="{78C34E98-672C-4577-B317-239C4F52CF7E}:4580"/>
</p:tagLst>
</file>

<file path=ppt/tags/tag5.xml><?xml version="1.0" encoding="utf-8"?>
<p:tagLst xmlns:a="http://schemas.openxmlformats.org/drawingml/2006/main" xmlns:r="http://schemas.openxmlformats.org/officeDocument/2006/relationships" xmlns:p="http://schemas.openxmlformats.org/presentationml/2006/main">
  <p:tag name="GENSWF_SLIDE_UID" val="{AAFE9028-58D3-4D9F-9F04-7AA591271D8E}:4581"/>
</p:tagLst>
</file>

<file path=ppt/tags/tag6.xml><?xml version="1.0" encoding="utf-8"?>
<p:tagLst xmlns:a="http://schemas.openxmlformats.org/drawingml/2006/main" xmlns:r="http://schemas.openxmlformats.org/officeDocument/2006/relationships" xmlns:p="http://schemas.openxmlformats.org/presentationml/2006/main">
  <p:tag name="GENSWF_SLIDE_UID" val="{D1368603-C440-4632-B53D-4EE01E6ACFEC}:4582"/>
</p:tagLst>
</file>

<file path=ppt/tags/tag7.xml><?xml version="1.0" encoding="utf-8"?>
<p:tagLst xmlns:a="http://schemas.openxmlformats.org/drawingml/2006/main" xmlns:r="http://schemas.openxmlformats.org/officeDocument/2006/relationships" xmlns:p="http://schemas.openxmlformats.org/presentationml/2006/main">
  <p:tag name="GENSWF_SLIDE_UID" val="{4BEEFE88-4864-4139-8BAD-6EA307AF310E}:4584"/>
</p:tagLst>
</file>

<file path=ppt/tags/tag8.xml><?xml version="1.0" encoding="utf-8"?>
<p:tagLst xmlns:a="http://schemas.openxmlformats.org/drawingml/2006/main" xmlns:r="http://schemas.openxmlformats.org/officeDocument/2006/relationships" xmlns:p="http://schemas.openxmlformats.org/presentationml/2006/main">
  <p:tag name="GENSWF_SLIDE_UID" val="{6F413047-4B42-423E-989C-A99278B60D54}:4663"/>
</p:tagLst>
</file>

<file path=ppt/tags/tag9.xml><?xml version="1.0" encoding="utf-8"?>
<p:tagLst xmlns:a="http://schemas.openxmlformats.org/drawingml/2006/main" xmlns:r="http://schemas.openxmlformats.org/officeDocument/2006/relationships" xmlns:p="http://schemas.openxmlformats.org/presentationml/2006/main">
  <p:tag name="GENSWF_SLIDE_UID" val="{ED081AF3-0E1E-4638-BF83-9AADA5EAE4C5}:4662"/>
</p:tagLst>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eda679c-5b4d-46fc-8b6f-417acde0ac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BC1B890511254D865826FEFDF7970E" ma:contentTypeVersion="7" ma:contentTypeDescription="Create a new document." ma:contentTypeScope="" ma:versionID="34059d4175d8b1a21b3899fc228eeed5">
  <xsd:schema xmlns:xsd="http://www.w3.org/2001/XMLSchema" xmlns:xs="http://www.w3.org/2001/XMLSchema" xmlns:p="http://schemas.microsoft.com/office/2006/metadata/properties" xmlns:ns2="9eda679c-5b4d-46fc-8b6f-417acde0ac58" targetNamespace="http://schemas.microsoft.com/office/2006/metadata/properties" ma:root="true" ma:fieldsID="93e62b884903fe6e3df20a06205271b1" ns2:_="">
    <xsd:import namespace="9eda679c-5b4d-46fc-8b6f-417acde0ac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a679c-5b4d-46fc-8b6f-417acde0a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967dff1-80c2-47c4-a5c3-31ef26c7279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076D13-3D3C-431F-B67A-2315786B581B}">
  <ds:schemaRefs>
    <ds:schemaRef ds:uri="http://schemas.microsoft.com/office/2006/metadata/properties"/>
    <ds:schemaRef ds:uri="http://schemas.microsoft.com/office/infopath/2007/PartnerControls"/>
    <ds:schemaRef ds:uri="9eda679c-5b4d-46fc-8b6f-417acde0ac58"/>
  </ds:schemaRefs>
</ds:datastoreItem>
</file>

<file path=customXml/itemProps2.xml><?xml version="1.0" encoding="utf-8"?>
<ds:datastoreItem xmlns:ds="http://schemas.openxmlformats.org/officeDocument/2006/customXml" ds:itemID="{8C36FA10-50DF-45F9-877B-AFA29459D7D7}">
  <ds:schemaRefs>
    <ds:schemaRef ds:uri="http://schemas.microsoft.com/sharepoint/v3/contenttype/forms"/>
  </ds:schemaRefs>
</ds:datastoreItem>
</file>

<file path=customXml/itemProps3.xml><?xml version="1.0" encoding="utf-8"?>
<ds:datastoreItem xmlns:ds="http://schemas.openxmlformats.org/officeDocument/2006/customXml" ds:itemID="{6ECFCEE1-4C4A-4D87-B8F8-C4BE02F2C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a679c-5b4d-46fc-8b6f-417acde0a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503</TotalTime>
  <Words>4318</Words>
  <Application>Microsoft Office PowerPoint</Application>
  <PresentationFormat>Widescreen</PresentationFormat>
  <Paragraphs>444</Paragraphs>
  <Slides>79</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79</vt:i4>
      </vt:variant>
    </vt:vector>
  </HeadingPairs>
  <TitlesOfParts>
    <vt:vector size="91" baseType="lpstr">
      <vt:lpstr>Arial</vt:lpstr>
      <vt:lpstr>Cabin</vt:lpstr>
      <vt:lpstr>Calibri</vt:lpstr>
      <vt:lpstr>Consolas</vt:lpstr>
      <vt:lpstr>Franklin Gothic Book</vt:lpstr>
      <vt:lpstr>Lato</vt:lpstr>
      <vt:lpstr>Metropolis</vt:lpstr>
      <vt:lpstr>Nunito</vt:lpstr>
      <vt:lpstr>Roboto</vt:lpstr>
      <vt:lpstr>Tahoma</vt:lpstr>
      <vt:lpstr>Times New Roman</vt:lpstr>
      <vt:lpstr>Office Theme</vt:lpstr>
      <vt:lpstr>PowerPoint Presentation</vt:lpstr>
      <vt:lpstr>Module 1: Fundamentals and basics in COA</vt:lpstr>
      <vt:lpstr>Table of Content </vt:lpstr>
      <vt:lpstr>Table of Content </vt:lpstr>
      <vt:lpstr>Aim</vt:lpstr>
      <vt:lpstr>PowerPoint Presentation</vt:lpstr>
      <vt:lpstr>Computer Organization</vt:lpstr>
      <vt:lpstr> Computer Architecture</vt:lpstr>
      <vt:lpstr>Functional Units of a Computer</vt:lpstr>
      <vt:lpstr>Input Unit</vt:lpstr>
      <vt:lpstr>Memory Unit</vt:lpstr>
      <vt:lpstr>Cache memory</vt:lpstr>
      <vt:lpstr>Secondary Storage</vt:lpstr>
      <vt:lpstr>Arithmetic and Logic Unit(ALU)</vt:lpstr>
      <vt:lpstr>Control Unit</vt:lpstr>
      <vt:lpstr>Output Unit</vt:lpstr>
      <vt:lpstr>Summarisation of Operations of a Computer</vt:lpstr>
      <vt:lpstr>Basic operational Concepts</vt:lpstr>
      <vt:lpstr>Registers</vt:lpstr>
      <vt:lpstr>Operations performed in Registers</vt:lpstr>
      <vt:lpstr>Types of Registers</vt:lpstr>
      <vt:lpstr>Status and control register</vt:lpstr>
      <vt:lpstr>General-Purpose Data Registers </vt:lpstr>
      <vt:lpstr>Types of special purpose Register</vt:lpstr>
      <vt:lpstr>BUS Structure</vt:lpstr>
      <vt:lpstr>Block Diagram of Bus Structure</vt:lpstr>
      <vt:lpstr>Categories of Bus Structure</vt:lpstr>
      <vt:lpstr>Data Lines</vt:lpstr>
      <vt:lpstr>Control Lines</vt:lpstr>
      <vt:lpstr>Performance</vt:lpstr>
      <vt:lpstr>Factor for improving Performance</vt:lpstr>
      <vt:lpstr>Multi Processor</vt:lpstr>
      <vt:lpstr>Multi Processor</vt:lpstr>
      <vt:lpstr>Applications of Multi Processor</vt:lpstr>
      <vt:lpstr>Multi Computer</vt:lpstr>
      <vt:lpstr>Multicomputer</vt:lpstr>
      <vt:lpstr>Encoder</vt:lpstr>
      <vt:lpstr>4:2 Encoder</vt:lpstr>
      <vt:lpstr>Truth Table</vt:lpstr>
      <vt:lpstr>Implementation</vt:lpstr>
      <vt:lpstr>8 : 3 Encoder (Octal to Binary)</vt:lpstr>
      <vt:lpstr>TRUTH TABLE</vt:lpstr>
      <vt:lpstr>Implementation</vt:lpstr>
      <vt:lpstr>De-Multiplexers </vt:lpstr>
      <vt:lpstr>Function Table 4*1</vt:lpstr>
      <vt:lpstr>Implementation of 3AND and 1 OR</vt:lpstr>
      <vt:lpstr>Programmable Logic Array(PLA)</vt:lpstr>
      <vt:lpstr>Truth Table</vt:lpstr>
      <vt:lpstr>Circuit Diagram</vt:lpstr>
      <vt:lpstr>Digital Logic Circuits</vt:lpstr>
      <vt:lpstr>Logic Circuits</vt:lpstr>
      <vt:lpstr>Types of Digital Logic Circuits: </vt:lpstr>
      <vt:lpstr>Basics of Logic Gates</vt:lpstr>
      <vt:lpstr>OR GATE</vt:lpstr>
      <vt:lpstr>AND GATE</vt:lpstr>
      <vt:lpstr>NOT GATE</vt:lpstr>
      <vt:lpstr>NAND GATE</vt:lpstr>
      <vt:lpstr>NOR GATE</vt:lpstr>
      <vt:lpstr>Exclusive-OR gate (XOR Gate) </vt:lpstr>
      <vt:lpstr>Synthesis of digital circuits</vt:lpstr>
      <vt:lpstr>Synthesis of Digital Circuits</vt:lpstr>
      <vt:lpstr>Synthesis of Digital Circuits</vt:lpstr>
      <vt:lpstr>Synthesis of Digital Circuits</vt:lpstr>
      <vt:lpstr>Synthesis of Digital Circuits</vt:lpstr>
      <vt:lpstr>Minimization of Logic EXPRESSIONS</vt:lpstr>
      <vt:lpstr>SOP Form K-Map for 3 variable</vt:lpstr>
      <vt:lpstr>SOP Form K-Map for 4 Variable</vt:lpstr>
      <vt:lpstr>POS FORM K-Map for 3 variable</vt:lpstr>
      <vt:lpstr>POS FORM K-Map for 4 variable</vt:lpstr>
      <vt:lpstr>Flip Flop</vt:lpstr>
      <vt:lpstr>JK FLIP FLOP</vt:lpstr>
      <vt:lpstr>D-Flip Flop</vt:lpstr>
      <vt:lpstr>T FLIP FLOP</vt:lpstr>
      <vt:lpstr>LOGIC GATES</vt:lpstr>
      <vt:lpstr>Did You Know?</vt:lpstr>
      <vt:lpstr>Summary</vt:lpstr>
      <vt:lpstr>Terminal Questions</vt:lpstr>
      <vt:lpstr>Reference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updated_OOP_JAVA_module_3_ID-reviewed</dc:title>
  <dc:creator>atharva kantak</dc:creator>
  <cp:lastModifiedBy>anitha josephine</cp:lastModifiedBy>
  <cp:revision>111</cp:revision>
  <dcterms:created xsi:type="dcterms:W3CDTF">2022-06-18T13:20:00Z</dcterms:created>
  <dcterms:modified xsi:type="dcterms:W3CDTF">2023-05-02T07:36:53Z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B8CDD5A95ED7477595AD0C651D276AA5</vt:lpwstr>
  </property>
  <property fmtid="{D5CDD505-2E9C-101B-9397-08002B2CF9AE}" pid="3" name="KSOProductBuildVer">
    <vt:lpwstr>1033-11.2.0.11498</vt:lpwstr>
  </property>
  <property fmtid="{D5CDD505-2E9C-101B-9397-08002B2CF9AE}" pid="4" name="ContentTypeId">
    <vt:lpwstr>0x01010032BC1B890511254D865826FEFDF7970E</vt:lpwstr>
  </property>
</Properties>
</file>