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9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70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6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8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07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8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4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5788" y="2354960"/>
            <a:ext cx="70751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EBEBEB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58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8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9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2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5788" y="2354960"/>
            <a:ext cx="9138412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Operating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086176"/>
            <a:ext cx="7046595" cy="202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1480" algn="l"/>
              </a:tabLst>
            </a:pPr>
            <a:r>
              <a:rPr sz="4800" dirty="0">
                <a:solidFill>
                  <a:srgbClr val="EBEBEB"/>
                </a:solidFill>
                <a:latin typeface="Myanmar Text"/>
                <a:cs typeface="Myanmar Text"/>
              </a:rPr>
              <a:t>System</a:t>
            </a:r>
            <a:r>
              <a:rPr sz="4800" spc="-2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800" dirty="0">
                <a:solidFill>
                  <a:srgbClr val="EBEBEB"/>
                </a:solidFill>
                <a:latin typeface="Myanmar Text"/>
                <a:cs typeface="Myanmar Text"/>
              </a:rPr>
              <a:t>and</a:t>
            </a:r>
            <a:r>
              <a:rPr sz="4800" spc="-15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800" spc="-5" dirty="0">
                <a:solidFill>
                  <a:srgbClr val="EBEBEB"/>
                </a:solidFill>
                <a:latin typeface="Myanmar Text"/>
                <a:cs typeface="Myanmar Text"/>
              </a:rPr>
              <a:t>It’s	</a:t>
            </a:r>
            <a:r>
              <a:rPr sz="4800" dirty="0">
                <a:solidFill>
                  <a:srgbClr val="EBEBEB"/>
                </a:solidFill>
                <a:latin typeface="Myanmar Text"/>
                <a:cs typeface="Myanmar Text"/>
              </a:rPr>
              <a:t>Types</a:t>
            </a:r>
            <a:endParaRPr sz="4800" dirty="0">
              <a:latin typeface="Myanmar Text"/>
              <a:cs typeface="Myanmar Text"/>
            </a:endParaRPr>
          </a:p>
          <a:p>
            <a:pPr marL="3585210">
              <a:lnSpc>
                <a:spcPct val="100000"/>
              </a:lnSpc>
              <a:spcBef>
                <a:spcPts val="7070"/>
              </a:spcBef>
            </a:pPr>
            <a:r>
              <a:rPr sz="2400" b="1" spc="-345" dirty="0" smtClean="0">
                <a:solidFill>
                  <a:srgbClr val="EE52A4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1356360"/>
            <a:ext cx="8947404" cy="4572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10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773429"/>
            <a:ext cx="73736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Operating</a:t>
            </a:r>
            <a:r>
              <a:rPr spc="-25" dirty="0"/>
              <a:t> </a:t>
            </a:r>
            <a:r>
              <a:rPr spc="-5" dirty="0"/>
              <a:t>System</a:t>
            </a:r>
            <a:r>
              <a:rPr dirty="0"/>
              <a:t> -</a:t>
            </a:r>
            <a:r>
              <a:rPr spc="-25" dirty="0"/>
              <a:t> </a:t>
            </a:r>
            <a:r>
              <a:rPr spc="-5" dirty="0"/>
              <a:t>File</a:t>
            </a:r>
            <a:r>
              <a:rPr spc="-2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8539480" cy="180593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endParaRPr sz="2000">
              <a:latin typeface="Myanmar Text"/>
              <a:cs typeface="Myanmar Text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named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collection</a:t>
            </a:r>
            <a:r>
              <a:rPr sz="20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related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information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that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recorded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secondary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storage such as magnetic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disks,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magnetic tapes and optical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disks.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general,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file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sequence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bits,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bytes,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lines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records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whose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meaning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defined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files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creator and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11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922985"/>
            <a:ext cx="31140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8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/>
              <a:t>system</a:t>
            </a:r>
            <a:r>
              <a:rPr spc="-4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understand.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A </a:t>
            </a:r>
            <a:r>
              <a:rPr spc="-10" dirty="0"/>
              <a:t>file</a:t>
            </a:r>
            <a:r>
              <a:rPr spc="20" dirty="0"/>
              <a:t> </a:t>
            </a:r>
            <a:r>
              <a:rPr dirty="0"/>
              <a:t>has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certain</a:t>
            </a:r>
            <a:r>
              <a:rPr spc="5" dirty="0"/>
              <a:t> </a:t>
            </a:r>
            <a:r>
              <a:rPr spc="-5" dirty="0"/>
              <a:t>defined</a:t>
            </a:r>
            <a:r>
              <a:rPr spc="10" dirty="0"/>
              <a:t> </a:t>
            </a:r>
            <a:r>
              <a:rPr dirty="0"/>
              <a:t>structure</a:t>
            </a:r>
            <a:r>
              <a:rPr spc="-10" dirty="0"/>
              <a:t> </a:t>
            </a:r>
            <a:r>
              <a:rPr dirty="0"/>
              <a:t>according</a:t>
            </a:r>
            <a:r>
              <a:rPr spc="5" dirty="0"/>
              <a:t> </a:t>
            </a:r>
            <a:r>
              <a:rPr dirty="0"/>
              <a:t>to</a:t>
            </a:r>
            <a:r>
              <a:rPr spc="-5" dirty="0"/>
              <a:t> its</a:t>
            </a:r>
            <a:r>
              <a:rPr spc="-10" dirty="0"/>
              <a:t> </a:t>
            </a:r>
            <a:r>
              <a:rPr dirty="0"/>
              <a:t>type.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A text</a:t>
            </a:r>
            <a:r>
              <a:rPr spc="-20" dirty="0"/>
              <a:t> </a:t>
            </a:r>
            <a:r>
              <a:rPr spc="-5" dirty="0"/>
              <a:t>file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a</a:t>
            </a:r>
            <a:r>
              <a:rPr spc="-5" dirty="0"/>
              <a:t> sequence</a:t>
            </a:r>
            <a:r>
              <a:rPr spc="10" dirty="0"/>
              <a:t> </a:t>
            </a:r>
            <a:r>
              <a:rPr dirty="0"/>
              <a:t>of characters</a:t>
            </a:r>
            <a:r>
              <a:rPr spc="-10" dirty="0"/>
              <a:t> </a:t>
            </a:r>
            <a:r>
              <a:rPr dirty="0"/>
              <a:t>organized</a:t>
            </a:r>
            <a:r>
              <a:rPr spc="-10" dirty="0"/>
              <a:t> </a:t>
            </a:r>
            <a:r>
              <a:rPr spc="-5" dirty="0"/>
              <a:t>into lines.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dirty="0"/>
              <a:t>A source</a:t>
            </a:r>
            <a:r>
              <a:rPr spc="-10" dirty="0"/>
              <a:t> </a:t>
            </a:r>
            <a:r>
              <a:rPr spc="-5" dirty="0"/>
              <a:t>file</a:t>
            </a:r>
            <a:r>
              <a:rPr spc="20" dirty="0"/>
              <a:t> </a:t>
            </a:r>
            <a:r>
              <a:rPr spc="-5" dirty="0"/>
              <a:t>is</a:t>
            </a:r>
            <a:r>
              <a:rPr dirty="0"/>
              <a:t> a </a:t>
            </a:r>
            <a:r>
              <a:rPr spc="-5" dirty="0"/>
              <a:t>sequence</a:t>
            </a:r>
            <a:r>
              <a:rPr dirty="0"/>
              <a:t> of</a:t>
            </a:r>
            <a:r>
              <a:rPr spc="5" dirty="0"/>
              <a:t> </a:t>
            </a:r>
            <a:r>
              <a:rPr dirty="0"/>
              <a:t>procedures</a:t>
            </a:r>
            <a:r>
              <a:rPr spc="10" dirty="0"/>
              <a:t> </a:t>
            </a:r>
            <a:r>
              <a:rPr dirty="0"/>
              <a:t>and functions.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538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Structure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should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according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required format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4034409"/>
            <a:ext cx="875665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44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object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 is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sequence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bytes organized into blocks that are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understandable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machine.</a:t>
            </a:r>
            <a:endParaRPr sz="2000">
              <a:latin typeface="Myanmar Text"/>
              <a:cs typeface="Myanmar Text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When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defines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different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structures,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also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contains the </a:t>
            </a:r>
            <a:r>
              <a:rPr sz="2000" spc="-5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code to support these 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file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structure. Unix, MS-DOS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support minimum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number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structure.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12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253" y="2484577"/>
            <a:ext cx="70123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Operating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13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39" y="925067"/>
            <a:ext cx="7132319" cy="5312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14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882522"/>
            <a:ext cx="6443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Different</a:t>
            </a:r>
            <a:r>
              <a:rPr spc="-40" dirty="0"/>
              <a:t> </a:t>
            </a:r>
            <a:r>
              <a:rPr dirty="0"/>
              <a:t>Operating</a:t>
            </a:r>
            <a:r>
              <a:rPr spc="-6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2543175" cy="17538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Microsoft</a:t>
            </a:r>
            <a:r>
              <a:rPr sz="20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Linux</a:t>
            </a:r>
            <a:r>
              <a:rPr sz="2000" spc="-6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Mac</a:t>
            </a:r>
            <a:r>
              <a:rPr sz="2000" spc="-1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Unix</a:t>
            </a:r>
            <a:r>
              <a:rPr sz="2000" spc="-9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15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794" y="2324226"/>
            <a:ext cx="6161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EBEBEB"/>
                </a:solidFill>
                <a:latin typeface="Myanmar Text"/>
                <a:cs typeface="Myanmar Text"/>
              </a:rPr>
              <a:t>Introduction</a:t>
            </a:r>
            <a:r>
              <a:rPr sz="4400" spc="-8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400" dirty="0">
                <a:solidFill>
                  <a:srgbClr val="EBEBEB"/>
                </a:solidFill>
                <a:latin typeface="Myanmar Text"/>
                <a:cs typeface="Myanmar Text"/>
              </a:rPr>
              <a:t>to</a:t>
            </a:r>
            <a:r>
              <a:rPr sz="4400" spc="-50" dirty="0">
                <a:solidFill>
                  <a:srgbClr val="EBEBEB"/>
                </a:solidFill>
                <a:latin typeface="Myanmar Text"/>
                <a:cs typeface="Myanmar Text"/>
              </a:rPr>
              <a:t> </a:t>
            </a:r>
            <a:r>
              <a:rPr sz="4400" spc="-5" dirty="0">
                <a:solidFill>
                  <a:srgbClr val="EBEBEB"/>
                </a:solidFill>
                <a:latin typeface="Myanmar Text"/>
                <a:cs typeface="Myanmar Text"/>
              </a:rPr>
              <a:t>Windows</a:t>
            </a:r>
            <a:endParaRPr sz="44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16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211" y="882522"/>
            <a:ext cx="18503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68855"/>
            <a:ext cx="3167380" cy="13233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Introduction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Evolution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Installing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17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964438"/>
            <a:ext cx="59836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6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5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34083"/>
            <a:ext cx="73215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50" spc="-1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Microsoft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introduced an operating </a:t>
            </a:r>
            <a:r>
              <a:rPr sz="3600" spc="-97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environment</a:t>
            </a:r>
            <a:r>
              <a:rPr sz="36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named</a:t>
            </a: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36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on </a:t>
            </a:r>
            <a:r>
              <a:rPr sz="36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November</a:t>
            </a:r>
            <a:r>
              <a:rPr sz="36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600" dirty="0">
                <a:solidFill>
                  <a:srgbClr val="FFFFFF"/>
                </a:solidFill>
                <a:latin typeface="Myanmar Text"/>
                <a:cs typeface="Myanmar Text"/>
              </a:rPr>
              <a:t>20,</a:t>
            </a:r>
            <a:r>
              <a:rPr sz="3600" spc="-5" dirty="0">
                <a:solidFill>
                  <a:srgbClr val="FFFFFF"/>
                </a:solidFill>
                <a:latin typeface="Myanmar Text"/>
                <a:cs typeface="Myanmar Text"/>
              </a:rPr>
              <a:t> 1985.</a:t>
            </a:r>
            <a:endParaRPr sz="36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18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977595"/>
            <a:ext cx="51593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Evolution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58490"/>
            <a:ext cx="5543550" cy="16002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3.1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First widely</a:t>
            </a:r>
            <a:r>
              <a:rPr sz="18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used</a:t>
            </a:r>
            <a:r>
              <a:rPr sz="1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successful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version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04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Replaced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MS-DOS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95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9570" y="3540632"/>
            <a:ext cx="8119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Introduced Start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button,</a:t>
            </a:r>
            <a:r>
              <a:rPr sz="18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taskbar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multitasking,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My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Computer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easier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3708126"/>
            <a:ext cx="4097020" cy="15290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725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18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management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NT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9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Intended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business computing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785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Increased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reliability</a:t>
            </a:r>
            <a:r>
              <a:rPr sz="1800" spc="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security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19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791980"/>
            <a:ext cx="2247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4582795" cy="26181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Introduction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 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Types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Services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I/O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Software's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Different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Flavors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Operating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1151000"/>
            <a:ext cx="769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Evolution</a:t>
            </a:r>
            <a:r>
              <a:rPr sz="4000" spc="25" dirty="0"/>
              <a:t> </a:t>
            </a:r>
            <a:r>
              <a:rPr sz="4000" spc="-5" dirty="0"/>
              <a:t>of</a:t>
            </a:r>
            <a:r>
              <a:rPr sz="4000" spc="-10" dirty="0"/>
              <a:t> Windows</a:t>
            </a:r>
            <a:r>
              <a:rPr sz="4000" spc="20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4492" y="2343122"/>
            <a:ext cx="6209030" cy="3131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98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04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Active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desktop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displays Web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content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Enables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Web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conventions</a:t>
            </a:r>
            <a:r>
              <a:rPr sz="18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desktop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2000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Security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of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NT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with Windows 98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Interface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2000</a:t>
            </a:r>
            <a:r>
              <a:rPr sz="18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Professional</a:t>
            </a:r>
            <a:r>
              <a:rPr sz="18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2000 Server</a:t>
            </a:r>
            <a:endParaRPr sz="18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Me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(Millennium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Edition)</a:t>
            </a:r>
            <a:endParaRPr sz="20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Successor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98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home</a:t>
            </a:r>
            <a:r>
              <a:rPr sz="18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computing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20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788" y="1002537"/>
            <a:ext cx="769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Evolution</a:t>
            </a:r>
            <a:r>
              <a:rPr sz="4000" spc="25" dirty="0"/>
              <a:t> </a:t>
            </a:r>
            <a:r>
              <a:rPr sz="4000" spc="-5" dirty="0"/>
              <a:t>of</a:t>
            </a:r>
            <a:r>
              <a:rPr sz="4000" spc="-10" dirty="0"/>
              <a:t> Windows</a:t>
            </a:r>
            <a:r>
              <a:rPr sz="4000" spc="20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4492" y="2364460"/>
            <a:ext cx="8323580" cy="21043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b="1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XP</a:t>
            </a:r>
            <a:endParaRPr sz="2000">
              <a:latin typeface="Myanmar Text"/>
              <a:cs typeface="Myanmar Text"/>
            </a:endParaRPr>
          </a:p>
          <a:p>
            <a:pPr marL="12700" marR="5080">
              <a:lnSpc>
                <a:spcPct val="100000"/>
              </a:lnSpc>
              <a:spcBef>
                <a:spcPts val="985"/>
              </a:spcBef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next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major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version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NT,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XP,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was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released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October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25, 2001.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introduction 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XP aimed to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unify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consumer-oriented Windows 9x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series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 the architecture introduced by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 NT,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 change which Microsoft promised would provide better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performance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over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DOS-based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predecessors.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21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1002537"/>
            <a:ext cx="769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Evolution</a:t>
            </a:r>
            <a:r>
              <a:rPr sz="4000" spc="25" dirty="0"/>
              <a:t> </a:t>
            </a:r>
            <a:r>
              <a:rPr sz="4000" spc="-5" dirty="0"/>
              <a:t>of</a:t>
            </a:r>
            <a:r>
              <a:rPr sz="4000" spc="-10" dirty="0"/>
              <a:t> Windows</a:t>
            </a:r>
            <a:r>
              <a:rPr sz="4000" spc="20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4492" y="2487295"/>
            <a:ext cx="8100695" cy="167703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55600" marR="537210" indent="-343535">
              <a:lnSpc>
                <a:spcPts val="2390"/>
              </a:lnSpc>
              <a:spcBef>
                <a:spcPts val="19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Vista:</a:t>
            </a:r>
            <a:r>
              <a:rPr sz="2000" b="1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After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lengthy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development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process,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 </a:t>
            </a:r>
            <a:r>
              <a:rPr sz="2000" spc="-5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Vista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released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November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30,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2006.</a:t>
            </a:r>
            <a:endParaRPr sz="2000">
              <a:latin typeface="Myanmar Text"/>
              <a:cs typeface="Myanmar Text"/>
            </a:endParaRPr>
          </a:p>
          <a:p>
            <a:pPr marL="355600" marR="5080" indent="-343535">
              <a:lnSpc>
                <a:spcPct val="99800"/>
              </a:lnSpc>
              <a:spcBef>
                <a:spcPts val="94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Windows 7:</a:t>
            </a:r>
            <a:r>
              <a:rPr sz="2000" b="1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July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22,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2009,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7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Windows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Server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2008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R2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were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released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RTM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(release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manufacturing)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while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former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released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public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3 months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later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on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October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22,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2009.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22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475" y="1300683"/>
            <a:ext cx="7694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Evolution</a:t>
            </a:r>
            <a:r>
              <a:rPr sz="4000" spc="20" dirty="0"/>
              <a:t> </a:t>
            </a:r>
            <a:r>
              <a:rPr sz="4000" spc="-5" dirty="0"/>
              <a:t>of</a:t>
            </a:r>
            <a:r>
              <a:rPr sz="4000" dirty="0"/>
              <a:t> </a:t>
            </a:r>
            <a:r>
              <a:rPr sz="4000" spc="-10" dirty="0"/>
              <a:t>Windows</a:t>
            </a:r>
            <a:r>
              <a:rPr sz="4000" spc="10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4492" y="2358364"/>
            <a:ext cx="8377555" cy="33305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8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8.1</a:t>
            </a:r>
            <a:endParaRPr sz="2000">
              <a:latin typeface="Myanmar Text"/>
              <a:cs typeface="Myanmar Text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8,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successor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Windows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7,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was released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generally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October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26,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2012.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number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significant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changes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were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made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8,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including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introduction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interface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based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around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Microsoft's Metro design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language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 optimizations for touch-based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devices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such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tablets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all-in-one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PCs.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These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changes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include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Start </a:t>
            </a:r>
            <a:r>
              <a:rPr sz="2000" spc="-5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screen,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large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tiles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that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more convenient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 touch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interactions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allow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continually updated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information,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new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apps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designed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primarily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touch- 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based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devices.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23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273810"/>
            <a:ext cx="769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Evolution</a:t>
            </a:r>
            <a:r>
              <a:rPr sz="4000" spc="25" dirty="0"/>
              <a:t> </a:t>
            </a:r>
            <a:r>
              <a:rPr sz="4000" spc="-5" dirty="0"/>
              <a:t>of</a:t>
            </a:r>
            <a:r>
              <a:rPr sz="4000" spc="-10" dirty="0"/>
              <a:t> Windows</a:t>
            </a:r>
            <a:r>
              <a:rPr sz="4000" spc="20" dirty="0"/>
              <a:t> </a:t>
            </a:r>
            <a:r>
              <a:rPr sz="4000" spc="-5" dirty="0"/>
              <a:t>(Continued)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04492" y="2364460"/>
            <a:ext cx="8315325" cy="24091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b="1" spc="-4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10</a:t>
            </a:r>
            <a:endParaRPr sz="2000">
              <a:latin typeface="Myanmar Text"/>
              <a:cs typeface="Myanmar Text"/>
            </a:endParaRPr>
          </a:p>
          <a:p>
            <a:pPr marL="12700" marR="4699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 September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30, 2014,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Microsoft announced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 10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the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successor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Windows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8.1.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was released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July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29,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2015,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addresses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shortcomings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 the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interface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first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introduced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with Windows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8.</a:t>
            </a:r>
            <a:endParaRPr sz="2000">
              <a:latin typeface="Myanmar Text"/>
              <a:cs typeface="Myanmar Tex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Changes include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 return of the Start Menu, a virtual desktop system, 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ability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run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Store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apps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within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windows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desktop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rather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than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full-screen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mode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24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690316"/>
            <a:ext cx="68719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Windows</a:t>
            </a:r>
            <a:r>
              <a:rPr spc="-20" dirty="0"/>
              <a:t> </a:t>
            </a:r>
            <a:r>
              <a:rPr spc="-5" dirty="0"/>
              <a:t>8/8.1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25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548766"/>
            <a:ext cx="5112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7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2420848"/>
            <a:ext cx="5374005" cy="24872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Processor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1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GHz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(32-bit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64-bit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processor)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dirty="0">
                <a:solidFill>
                  <a:srgbClr val="FFFFFF"/>
                </a:solidFill>
                <a:latin typeface="Myanmar Text"/>
                <a:cs typeface="Myanmar Text"/>
              </a:rPr>
              <a:t>RAM</a:t>
            </a:r>
            <a:r>
              <a:rPr sz="20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1GB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(32bit)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2GB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(64bit)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FFFFFF"/>
                </a:solidFill>
                <a:latin typeface="Myanmar Text"/>
                <a:cs typeface="Myanmar Text"/>
              </a:rPr>
              <a:t>HDD</a:t>
            </a:r>
            <a:r>
              <a:rPr sz="20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16GB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(32bit)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20GB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(64bit)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DVD-</a:t>
            </a:r>
            <a:r>
              <a:rPr sz="2000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Drive</a:t>
            </a:r>
            <a:endParaRPr sz="200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Internet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access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activate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get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updates)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26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395681"/>
            <a:ext cx="53492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Windows</a:t>
            </a:r>
            <a:r>
              <a:rPr spc="-40" dirty="0"/>
              <a:t> </a:t>
            </a:r>
            <a:r>
              <a:rPr dirty="0"/>
              <a:t>8</a:t>
            </a:r>
            <a:r>
              <a:rPr spc="-35" dirty="0"/>
              <a:t> </a:t>
            </a:r>
            <a:r>
              <a:rPr spc="-5" dirty="0"/>
              <a:t>Installation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407919"/>
            <a:ext cx="4753355" cy="3485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27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395681"/>
            <a:ext cx="53511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Windows</a:t>
            </a:r>
            <a:r>
              <a:rPr spc="-30" dirty="0"/>
              <a:t> </a:t>
            </a:r>
            <a:r>
              <a:rPr dirty="0"/>
              <a:t>8</a:t>
            </a:r>
            <a:r>
              <a:rPr spc="-45" dirty="0"/>
              <a:t> </a:t>
            </a:r>
            <a:r>
              <a:rPr spc="-5" dirty="0"/>
              <a:t>Installation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7" y="2688335"/>
            <a:ext cx="4762500" cy="29245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28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0" y="3048000"/>
            <a:ext cx="21424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85" dirty="0"/>
              <a:t> </a:t>
            </a:r>
            <a:r>
              <a:rPr dirty="0"/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7543" y="460705"/>
            <a:ext cx="40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29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919988"/>
            <a:ext cx="8028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Operating</a:t>
            </a:r>
            <a:r>
              <a:rPr spc="-30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28570"/>
            <a:ext cx="8028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45" dirty="0">
                <a:solidFill>
                  <a:srgbClr val="FFFFFF"/>
                </a:solidFill>
                <a:latin typeface="Myanmar Text"/>
                <a:cs typeface="Myanmar Text"/>
              </a:rPr>
              <a:t>Unprecedented(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لاثم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5" dirty="0">
                <a:solidFill>
                  <a:srgbClr val="FFFFFF"/>
                </a:solidFill>
                <a:latin typeface="Times New Roman"/>
                <a:cs typeface="Times New Roman"/>
              </a:rPr>
              <a:t>ےب</a:t>
            </a:r>
            <a:r>
              <a:rPr sz="2000" spc="-305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growth of computing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during 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past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several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178532"/>
            <a:ext cx="8289290" cy="17538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decades.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Desktop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workstations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billions</a:t>
            </a:r>
            <a:r>
              <a:rPr sz="2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instructions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per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second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(BIPS)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Supercomputers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can execute over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trillion</a:t>
            </a:r>
            <a:r>
              <a:rPr sz="2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instructions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per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second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Computers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 now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employed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almost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every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aspect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life.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3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05" y="919988"/>
            <a:ext cx="7107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Operating</a:t>
            </a:r>
            <a:r>
              <a:rPr spc="-20" dirty="0"/>
              <a:t> </a:t>
            </a:r>
            <a:r>
              <a:rPr spc="-5" dirty="0"/>
              <a:t>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2016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Some years ago an operating system was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defined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as the software that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controls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hardware.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764663"/>
            <a:ext cx="8261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Landscape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Myanmar Text"/>
                <a:cs typeface="Myanmar Text"/>
              </a:rPr>
              <a:t>(</a:t>
            </a:r>
            <a:r>
              <a:rPr sz="2000" spc="-425" dirty="0">
                <a:solidFill>
                  <a:srgbClr val="FFFFFF"/>
                </a:solidFill>
                <a:latin typeface="Times New Roman"/>
                <a:cs typeface="Times New Roman"/>
              </a:rPr>
              <a:t>نیئزت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70" dirty="0">
                <a:solidFill>
                  <a:srgbClr val="FFFFFF"/>
                </a:solidFill>
                <a:latin typeface="Times New Roman"/>
                <a:cs typeface="Times New Roman"/>
              </a:rPr>
              <a:t>یک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نیمز</a:t>
            </a:r>
            <a:r>
              <a:rPr sz="2000" spc="-130" dirty="0">
                <a:solidFill>
                  <a:srgbClr val="FFFFFF"/>
                </a:solidFill>
                <a:latin typeface="Myanmar Text"/>
                <a:cs typeface="Myanmar Text"/>
              </a:rPr>
              <a:t>)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computer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has evolved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significantly,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2917023"/>
            <a:ext cx="6580505" cy="889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requiring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more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complicated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definition.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Applications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 now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designed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 concurrently.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4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305" y="919988"/>
            <a:ext cx="7107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Operating</a:t>
            </a:r>
            <a:r>
              <a:rPr spc="-20" dirty="0"/>
              <a:t> </a:t>
            </a:r>
            <a:r>
              <a:rPr spc="-5" dirty="0"/>
              <a:t>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60358"/>
            <a:ext cx="6419850" cy="3760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Separates</a:t>
            </a:r>
            <a:r>
              <a:rPr sz="1800" b="1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applications</a:t>
            </a:r>
            <a:r>
              <a:rPr sz="18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from</a:t>
            </a:r>
            <a:r>
              <a:rPr sz="1800" b="1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800" b="1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hardware</a:t>
            </a:r>
            <a:r>
              <a:rPr sz="18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they</a:t>
            </a:r>
            <a:r>
              <a:rPr sz="1800" b="1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access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Software</a:t>
            </a:r>
            <a:r>
              <a:rPr sz="16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layer</a:t>
            </a:r>
            <a:endParaRPr sz="16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-10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600" b="1" spc="-10" dirty="0">
                <a:solidFill>
                  <a:srgbClr val="FFFFFF"/>
                </a:solidFill>
                <a:latin typeface="Myanmar Text"/>
                <a:cs typeface="Myanmar Text"/>
              </a:rPr>
              <a:t>Manages</a:t>
            </a:r>
            <a:r>
              <a:rPr sz="1600" b="1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software</a:t>
            </a:r>
            <a:r>
              <a:rPr sz="16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1600" b="1" spc="-10" dirty="0">
                <a:solidFill>
                  <a:srgbClr val="FFFFFF"/>
                </a:solidFill>
                <a:latin typeface="Myanmar Text"/>
                <a:cs typeface="Myanmar Text"/>
              </a:rPr>
              <a:t>hardware</a:t>
            </a:r>
            <a:r>
              <a:rPr sz="1600" b="1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1600" b="1" spc="-10" dirty="0">
                <a:solidFill>
                  <a:srgbClr val="FFFFFF"/>
                </a:solidFill>
                <a:latin typeface="Myanmar Text"/>
                <a:cs typeface="Myanmar Text"/>
              </a:rPr>
              <a:t>produce</a:t>
            </a:r>
            <a:r>
              <a:rPr sz="1600" b="1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desired</a:t>
            </a:r>
            <a:r>
              <a:rPr sz="16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yanmar Text"/>
                <a:cs typeface="Myanmar Text"/>
              </a:rPr>
              <a:t>results</a:t>
            </a:r>
            <a:endParaRPr sz="16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1800" b="1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systems</a:t>
            </a:r>
            <a:r>
              <a:rPr sz="18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primarily</a:t>
            </a:r>
            <a:r>
              <a:rPr sz="1800" b="1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1800" b="1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yanmar Text"/>
                <a:cs typeface="Myanmar Text"/>
              </a:rPr>
              <a:t>resource</a:t>
            </a:r>
            <a:r>
              <a:rPr sz="1800" b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managers</a:t>
            </a:r>
            <a:endParaRPr sz="18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17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Hardware</a:t>
            </a:r>
            <a:endParaRPr sz="1800">
              <a:latin typeface="Myanmar Text"/>
              <a:cs typeface="Myanmar Text"/>
            </a:endParaRPr>
          </a:p>
          <a:p>
            <a:pPr marL="927100">
              <a:lnSpc>
                <a:spcPct val="100000"/>
              </a:lnSpc>
              <a:spcBef>
                <a:spcPts val="1135"/>
              </a:spcBef>
            </a:pPr>
            <a:r>
              <a:rPr sz="1100" spc="-95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100" spc="17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Processors</a:t>
            </a:r>
            <a:endParaRPr sz="1400">
              <a:latin typeface="Myanmar Text"/>
              <a:cs typeface="Myanmar Text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100" spc="-95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100" spc="15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yanmar Text"/>
                <a:cs typeface="Myanmar Text"/>
              </a:rPr>
              <a:t>Memory</a:t>
            </a:r>
            <a:endParaRPr sz="1400">
              <a:latin typeface="Myanmar Text"/>
              <a:cs typeface="Myanmar Text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100" spc="-95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100" spc="18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yanmar Text"/>
                <a:cs typeface="Myanmar Text"/>
              </a:rPr>
              <a:t>Input/output</a:t>
            </a:r>
            <a:r>
              <a:rPr sz="1400" b="1" spc="-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devices</a:t>
            </a:r>
            <a:endParaRPr sz="1400">
              <a:latin typeface="Myanmar Text"/>
              <a:cs typeface="Myanmar Text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100" spc="-95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100" spc="195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yanmar Text"/>
                <a:cs typeface="Myanmar Text"/>
              </a:rPr>
              <a:t>Communication</a:t>
            </a:r>
            <a:r>
              <a:rPr sz="1400" b="1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Myanmar Text"/>
                <a:cs typeface="Myanmar Text"/>
              </a:rPr>
              <a:t>devices</a:t>
            </a:r>
            <a:endParaRPr sz="1400">
              <a:latin typeface="Myanmar Text"/>
              <a:cs typeface="Myanmar Text"/>
            </a:endParaRPr>
          </a:p>
          <a:p>
            <a:pPr marL="469900">
              <a:lnSpc>
                <a:spcPct val="100000"/>
              </a:lnSpc>
              <a:spcBef>
                <a:spcPts val="875"/>
              </a:spcBef>
            </a:pPr>
            <a:r>
              <a:rPr sz="1450" spc="-15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r>
              <a:rPr sz="1450" spc="200" dirty="0">
                <a:solidFill>
                  <a:srgbClr val="EE52A4"/>
                </a:solidFill>
                <a:latin typeface="Lucida Sans Unicode"/>
                <a:cs typeface="Lucida Sans Unicode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Software</a:t>
            </a:r>
            <a:r>
              <a:rPr sz="1800" b="1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yanmar Text"/>
                <a:cs typeface="Myanmar Text"/>
              </a:rPr>
              <a:t>applications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5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773429"/>
            <a:ext cx="6457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Operating</a:t>
            </a:r>
            <a:r>
              <a:rPr spc="-2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8543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 systems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there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from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very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first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computer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generation and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016" y="2305938"/>
            <a:ext cx="814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they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keep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evolving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time. In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this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chapter,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we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will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discuss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some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of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2483789"/>
            <a:ext cx="8251825" cy="26181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0"/>
              </a:spcBef>
            </a:pP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important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types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systems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which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are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most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commonly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used.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Batch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Time-sharing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Distributed</a:t>
            </a:r>
            <a:r>
              <a:rPr sz="20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Network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Real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operating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6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896239"/>
            <a:ext cx="66294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Operating</a:t>
            </a:r>
            <a:r>
              <a:rPr spc="-25" dirty="0"/>
              <a:t> </a:t>
            </a:r>
            <a:r>
              <a:rPr spc="-5" dirty="0"/>
              <a:t>System</a:t>
            </a:r>
            <a:r>
              <a:rPr dirty="0"/>
              <a:t> -</a:t>
            </a:r>
            <a:r>
              <a:rPr spc="-2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01138"/>
            <a:ext cx="7949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Operating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provides</a:t>
            </a:r>
            <a:r>
              <a:rPr sz="2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services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both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users and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the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2178532"/>
            <a:ext cx="5840095" cy="89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programs.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provides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programs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environment to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execute.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3170301"/>
            <a:ext cx="818578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provides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users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services</a:t>
            </a:r>
            <a:r>
              <a:rPr sz="2000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to execute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programs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convenient </a:t>
            </a:r>
            <a:r>
              <a:rPr sz="2000" spc="-5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manner.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7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896239"/>
            <a:ext cx="2476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73732"/>
            <a:ext cx="8321675" cy="34829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Following are a few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common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services</a:t>
            </a:r>
            <a:r>
              <a:rPr sz="2000" spc="3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provided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 operating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</a:t>
            </a:r>
            <a:r>
              <a:rPr sz="2000" spc="-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execution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I/O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operations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System</a:t>
            </a:r>
            <a:r>
              <a:rPr sz="2000" spc="-3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manipulation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Communication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Error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Detection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Resource</a:t>
            </a:r>
            <a:r>
              <a:rPr sz="20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Allocation</a:t>
            </a:r>
            <a:endParaRPr sz="20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Protection</a:t>
            </a:r>
            <a:endParaRPr sz="20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8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001" y="841070"/>
            <a:ext cx="793178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Operating</a:t>
            </a:r>
            <a:r>
              <a:rPr spc="-30" dirty="0"/>
              <a:t> </a:t>
            </a:r>
            <a:r>
              <a:rPr spc="-5" dirty="0"/>
              <a:t>System</a:t>
            </a:r>
            <a:r>
              <a:rPr dirty="0"/>
              <a:t> -</a:t>
            </a:r>
            <a:r>
              <a:rPr spc="-15" dirty="0"/>
              <a:t> </a:t>
            </a:r>
            <a:r>
              <a:rPr spc="-5" dirty="0"/>
              <a:t>I/O</a:t>
            </a:r>
            <a:r>
              <a:rPr spc="-30" dirty="0"/>
              <a:t> </a:t>
            </a:r>
            <a:r>
              <a:rPr spc="-5" dirty="0"/>
              <a:t>Softwares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95043"/>
            <a:ext cx="567309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I/O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software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17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often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organized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following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layers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−</a:t>
            </a:r>
            <a:endParaRPr sz="1700"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35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5016" y="2356231"/>
            <a:ext cx="81362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FFFFFF"/>
                </a:solidFill>
                <a:latin typeface="Myanmar Text"/>
                <a:cs typeface="Myanmar Text"/>
              </a:rPr>
              <a:t>User</a:t>
            </a:r>
            <a:r>
              <a:rPr sz="1700" b="1" spc="-5" dirty="0">
                <a:solidFill>
                  <a:srgbClr val="FFFFFF"/>
                </a:solidFill>
                <a:latin typeface="Myanmar Text"/>
                <a:cs typeface="Myanmar Text"/>
              </a:rPr>
              <a:t> Level</a:t>
            </a:r>
            <a:r>
              <a:rPr sz="1700" b="1" spc="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Myanmar Text"/>
                <a:cs typeface="Myanmar Text"/>
              </a:rPr>
              <a:t>Libraries</a:t>
            </a:r>
            <a:r>
              <a:rPr sz="17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−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This provides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simple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interface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user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program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perform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2589402"/>
            <a:ext cx="8653145" cy="29972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94615">
              <a:lnSpc>
                <a:spcPts val="1820"/>
              </a:lnSpc>
              <a:spcBef>
                <a:spcPts val="345"/>
              </a:spcBef>
            </a:pP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input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and output.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example,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Myanmar Text"/>
                <a:cs typeface="Myanmar Text"/>
              </a:rPr>
              <a:t>stdio</a:t>
            </a:r>
            <a:r>
              <a:rPr sz="1700" b="1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is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library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provided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and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C++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programming </a:t>
            </a:r>
            <a:r>
              <a:rPr sz="1700" spc="-45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languages.</a:t>
            </a:r>
            <a:endParaRPr sz="1700">
              <a:latin typeface="Myanmar Text"/>
              <a:cs typeface="Myanmar Text"/>
            </a:endParaRPr>
          </a:p>
          <a:p>
            <a:pPr marL="355600" marR="792480" indent="-342900">
              <a:lnSpc>
                <a:spcPts val="1839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700" b="1" dirty="0">
                <a:solidFill>
                  <a:srgbClr val="FFFFFF"/>
                </a:solidFill>
                <a:latin typeface="Myanmar Text"/>
                <a:cs typeface="Myanmar Text"/>
              </a:rPr>
              <a:t>Kernel </a:t>
            </a:r>
            <a:r>
              <a:rPr sz="1700" b="1" spc="-5" dirty="0">
                <a:solidFill>
                  <a:srgbClr val="FFFFFF"/>
                </a:solidFill>
                <a:latin typeface="Myanmar Text"/>
                <a:cs typeface="Myanmar Text"/>
              </a:rPr>
              <a:t>Level Modules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−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This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provides device driver to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interact with the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 </a:t>
            </a:r>
            <a:r>
              <a:rPr sz="1700" spc="-4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controller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independent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I/O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modules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used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by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 device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drivers.</a:t>
            </a:r>
            <a:endParaRPr sz="1700">
              <a:latin typeface="Myanmar Text"/>
              <a:cs typeface="Myanmar Text"/>
            </a:endParaRPr>
          </a:p>
          <a:p>
            <a:pPr marL="355600" marR="5080" indent="-342900">
              <a:lnSpc>
                <a:spcPts val="182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700" b="1" spc="-5" dirty="0">
                <a:solidFill>
                  <a:srgbClr val="FFFFFF"/>
                </a:solidFill>
                <a:latin typeface="Myanmar Text"/>
                <a:cs typeface="Myanmar Text"/>
              </a:rPr>
              <a:t>Hardware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−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This layer includes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actual hardware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hardware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controller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which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interact </a:t>
            </a:r>
            <a:r>
              <a:rPr sz="1700" spc="-4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device</a:t>
            </a:r>
            <a:r>
              <a:rPr sz="17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drivers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makes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hardware</a:t>
            </a:r>
            <a:r>
              <a:rPr sz="1700" spc="-2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alive.</a:t>
            </a:r>
            <a:endParaRPr sz="1700">
              <a:latin typeface="Myanmar Text"/>
              <a:cs typeface="Myanmar Text"/>
            </a:endParaRPr>
          </a:p>
          <a:p>
            <a:pPr marL="355600" marR="219075" indent="-342900">
              <a:lnSpc>
                <a:spcPct val="9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EE52A4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key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concept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design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of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 I/O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software is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that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should</a:t>
            </a:r>
            <a:r>
              <a:rPr sz="1700" spc="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be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</a:t>
            </a:r>
            <a:r>
              <a:rPr sz="17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independent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where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it should be possible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write programs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that can access any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I/O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without </a:t>
            </a:r>
            <a:r>
              <a:rPr sz="1700" spc="-45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having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specify the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advance.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 example,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program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that reads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file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as 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input should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be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able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read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file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on 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floppy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disk, on a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hard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disk, or on a CD-ROM, 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without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having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modify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 the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program</a:t>
            </a:r>
            <a:r>
              <a:rPr sz="17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each</a:t>
            </a:r>
            <a:r>
              <a:rPr sz="17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Myanmar Text"/>
                <a:cs typeface="Myanmar Text"/>
              </a:rPr>
              <a:t>different</a:t>
            </a:r>
            <a:r>
              <a:rPr sz="17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700" dirty="0">
                <a:solidFill>
                  <a:srgbClr val="FFFFFF"/>
                </a:solidFill>
                <a:latin typeface="Myanmar Text"/>
                <a:cs typeface="Myanmar Text"/>
              </a:rPr>
              <a:t>device.</a:t>
            </a:r>
            <a:endParaRPr sz="17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3555" y="460705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9</a:t>
            </a:r>
            <a:endParaRPr sz="2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1319</Words>
  <Application>Microsoft Office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Lucida Sans Unicode</vt:lpstr>
      <vt:lpstr>Myanmar Text</vt:lpstr>
      <vt:lpstr>Times New Roman</vt:lpstr>
      <vt:lpstr>Vapor Trail</vt:lpstr>
      <vt:lpstr>Introduction To Operating</vt:lpstr>
      <vt:lpstr>Agenda</vt:lpstr>
      <vt:lpstr>Introduction To Operating System</vt:lpstr>
      <vt:lpstr>What Is an Operating System?</vt:lpstr>
      <vt:lpstr>What Is an Operating System?</vt:lpstr>
      <vt:lpstr>Types Of Operating System</vt:lpstr>
      <vt:lpstr>Operating System - Services</vt:lpstr>
      <vt:lpstr>Continued</vt:lpstr>
      <vt:lpstr>Operating System - I/O Softwares</vt:lpstr>
      <vt:lpstr>PowerPoint Presentation</vt:lpstr>
      <vt:lpstr>Operating System - File System</vt:lpstr>
      <vt:lpstr>File Structure</vt:lpstr>
      <vt:lpstr>Diagram of Operating System</vt:lpstr>
      <vt:lpstr>PowerPoint Presentation</vt:lpstr>
      <vt:lpstr>Different Operating System</vt:lpstr>
      <vt:lpstr>PowerPoint Presentation</vt:lpstr>
      <vt:lpstr>Agenda</vt:lpstr>
      <vt:lpstr>Introduction To Windows</vt:lpstr>
      <vt:lpstr>Evolution of Windows</vt:lpstr>
      <vt:lpstr>Evolution of Windows (Continued)</vt:lpstr>
      <vt:lpstr>Evolution of Windows (Continued)</vt:lpstr>
      <vt:lpstr>Evolution of Windows (Continued)</vt:lpstr>
      <vt:lpstr>Evolution of Windows (Continued)</vt:lpstr>
      <vt:lpstr>Evolution of Windows (Continued)</vt:lpstr>
      <vt:lpstr>Installation of Windows 8/8.1</vt:lpstr>
      <vt:lpstr>System Requirements</vt:lpstr>
      <vt:lpstr>Windows 8 Installation</vt:lpstr>
      <vt:lpstr>Windows 8 Installation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</dc:title>
  <cp:lastModifiedBy>arjun magotra</cp:lastModifiedBy>
  <cp:revision>5</cp:revision>
  <dcterms:created xsi:type="dcterms:W3CDTF">2023-04-28T05:34:35Z</dcterms:created>
  <dcterms:modified xsi:type="dcterms:W3CDTF">2023-05-22T03:28:06Z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2023-04-28T00:00:00Z</vt:filetime>
  </property>
</Properties>
</file>