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03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0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8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81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6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4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9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1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5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7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7809"/>
            <a:ext cx="906779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890" marR="5080" indent="-75819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FFFF00"/>
                </a:solidFill>
              </a:rPr>
              <a:t>PROCESS </a:t>
            </a:r>
            <a:r>
              <a:rPr sz="4000" spc="30" dirty="0">
                <a:solidFill>
                  <a:srgbClr val="FFFF00"/>
                </a:solidFill>
              </a:rPr>
              <a:t>MANAGEMENT </a:t>
            </a:r>
            <a:r>
              <a:rPr sz="4000" spc="250" dirty="0">
                <a:solidFill>
                  <a:srgbClr val="FFFF00"/>
                </a:solidFill>
              </a:rPr>
              <a:t>IN </a:t>
            </a:r>
            <a:r>
              <a:rPr sz="4000" spc="-985" dirty="0">
                <a:solidFill>
                  <a:srgbClr val="FFFF00"/>
                </a:solidFill>
              </a:rPr>
              <a:t> </a:t>
            </a:r>
            <a:r>
              <a:rPr sz="4000" spc="25" dirty="0">
                <a:solidFill>
                  <a:srgbClr val="FFFF00"/>
                </a:solidFill>
              </a:rPr>
              <a:t>OPERATING</a:t>
            </a:r>
            <a:r>
              <a:rPr sz="4000" spc="-20" dirty="0">
                <a:solidFill>
                  <a:srgbClr val="FFFF00"/>
                </a:solidFill>
              </a:rPr>
              <a:t> </a:t>
            </a:r>
            <a:r>
              <a:rPr sz="4000" spc="-95" dirty="0">
                <a:solidFill>
                  <a:srgbClr val="FFFF00"/>
                </a:solidFill>
              </a:rPr>
              <a:t>SYSTEMS</a:t>
            </a:r>
            <a:endParaRPr sz="400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3899" y="5181600"/>
            <a:ext cx="5280660" cy="13236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49630" marR="177800" indent="-662940">
              <a:lnSpc>
                <a:spcPct val="100699"/>
              </a:lnSpc>
              <a:spcBef>
                <a:spcPts val="75"/>
              </a:spcBef>
            </a:pPr>
            <a:r>
              <a:rPr lang="en-IN" sz="2800" b="1" spc="-5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DR   .  ARJUN        MAGOTRA</a:t>
            </a:r>
          </a:p>
          <a:p>
            <a:pPr marL="849630" marR="177800" indent="-662940">
              <a:lnSpc>
                <a:spcPct val="100699"/>
              </a:lnSpc>
              <a:spcBef>
                <a:spcPts val="75"/>
              </a:spcBef>
            </a:pPr>
            <a:r>
              <a:rPr sz="2800" b="1" spc="-35" dirty="0" smtClean="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sz="2800" b="1" spc="-35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28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1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04-05-2023</a:t>
            </a:r>
            <a:endParaRPr sz="28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IN" sz="2800" b="1" spc="-2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r>
              <a:rPr sz="2800" b="1" spc="-25" dirty="0" smtClean="0">
                <a:solidFill>
                  <a:srgbClr val="FFFF00"/>
                </a:solidFill>
                <a:latin typeface="Times New Roman"/>
                <a:cs typeface="Times New Roman"/>
              </a:rPr>
              <a:t>TIME:</a:t>
            </a:r>
            <a:endParaRPr sz="28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89" y="497840"/>
            <a:ext cx="3145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spc="15" dirty="0"/>
              <a:t>P</a:t>
            </a:r>
            <a:r>
              <a:rPr spc="-170" dirty="0"/>
              <a:t>r</a:t>
            </a:r>
            <a:r>
              <a:rPr spc="-180" dirty="0"/>
              <a:t>o</a:t>
            </a:r>
            <a:r>
              <a:rPr spc="110" dirty="0"/>
              <a:t>ce</a:t>
            </a:r>
            <a:r>
              <a:rPr spc="100" dirty="0"/>
              <a:t>s</a:t>
            </a:r>
            <a:r>
              <a:rPr spc="120" dirty="0"/>
              <a:t>s</a:t>
            </a:r>
            <a:r>
              <a:rPr dirty="0"/>
              <a:t>	</a:t>
            </a:r>
            <a:r>
              <a:rPr spc="-215" dirty="0"/>
              <a:t>S</a:t>
            </a:r>
            <a:r>
              <a:rPr spc="-95" dirty="0"/>
              <a:t>tat</a:t>
            </a:r>
            <a:r>
              <a:rPr spc="10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669" y="1384300"/>
            <a:ext cx="6766559" cy="44704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81000" algn="l"/>
              </a:tabLst>
            </a:pP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executes,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endParaRPr sz="3200" dirty="0">
              <a:latin typeface="Times New Roman"/>
              <a:cs typeface="Times New Roman"/>
            </a:endParaRPr>
          </a:p>
          <a:p>
            <a:pPr marL="779780" lvl="1" indent="-28448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79780" algn="l"/>
                <a:tab pos="1751964" algn="l"/>
              </a:tabLst>
            </a:pP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created.</a:t>
            </a:r>
            <a:endParaRPr sz="2800" dirty="0">
              <a:latin typeface="Times New Roman"/>
              <a:cs typeface="Times New Roman"/>
            </a:endParaRPr>
          </a:p>
          <a:p>
            <a:pPr marL="779780" lvl="1" indent="-28448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79780" algn="l"/>
                <a:tab pos="2361565" algn="l"/>
              </a:tabLst>
            </a:pP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Running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:	Instructions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executed.</a:t>
            </a:r>
            <a:endParaRPr sz="2800" dirty="0">
              <a:latin typeface="Times New Roman"/>
              <a:cs typeface="Times New Roman"/>
            </a:endParaRPr>
          </a:p>
          <a:p>
            <a:pPr marL="779780" marR="168910" lvl="1" indent="-28448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79780" algn="l"/>
                <a:tab pos="2224405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Waiting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waiting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occur.</a:t>
            </a:r>
            <a:endParaRPr sz="2800" dirty="0">
              <a:latin typeface="Times New Roman"/>
              <a:cs typeface="Times New Roman"/>
            </a:endParaRPr>
          </a:p>
          <a:p>
            <a:pPr marL="779780" marR="944244" lvl="1" indent="-28448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79780" algn="l"/>
                <a:tab pos="1981835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waiting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assigned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endParaRPr sz="2800" dirty="0">
              <a:latin typeface="Times New Roman"/>
              <a:cs typeface="Times New Roman"/>
            </a:endParaRPr>
          </a:p>
          <a:p>
            <a:pPr marL="779780" marR="554990" lvl="1" indent="-28448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79780" algn="l"/>
                <a:tab pos="2807970" algn="l"/>
              </a:tabLst>
            </a:pP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Terminated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finished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execution.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339" y="497840"/>
            <a:ext cx="598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Diagram</a:t>
            </a:r>
            <a:r>
              <a:rPr spc="-25" dirty="0"/>
              <a:t> </a:t>
            </a:r>
            <a:r>
              <a:rPr spc="-30" dirty="0"/>
              <a:t>of</a:t>
            </a:r>
            <a:r>
              <a:rPr spc="-20" dirty="0"/>
              <a:t> </a:t>
            </a:r>
            <a:r>
              <a:rPr spc="15" dirty="0"/>
              <a:t>Process</a:t>
            </a:r>
            <a:r>
              <a:rPr spc="-20" dirty="0"/>
              <a:t> </a:t>
            </a:r>
            <a:r>
              <a:rPr spc="-75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7196" y="1594486"/>
            <a:ext cx="8121650" cy="4349750"/>
            <a:chOff x="417196" y="1594486"/>
            <a:chExt cx="8121650" cy="4349750"/>
          </a:xfrm>
        </p:grpSpPr>
        <p:sp>
          <p:nvSpPr>
            <p:cNvPr id="4" name="object 4"/>
            <p:cNvSpPr/>
            <p:nvPr/>
          </p:nvSpPr>
          <p:spPr>
            <a:xfrm>
              <a:off x="445769" y="1623060"/>
              <a:ext cx="8064500" cy="4292600"/>
            </a:xfrm>
            <a:custGeom>
              <a:avLst/>
              <a:gdLst/>
              <a:ahLst/>
              <a:cxnLst/>
              <a:rect l="l" t="t" r="r" b="b"/>
              <a:pathLst>
                <a:path w="8064500" h="4292600">
                  <a:moveTo>
                    <a:pt x="0" y="0"/>
                  </a:moveTo>
                  <a:lnTo>
                    <a:pt x="8064500" y="0"/>
                  </a:lnTo>
                  <a:lnTo>
                    <a:pt x="8064500" y="4292600"/>
                  </a:lnTo>
                  <a:lnTo>
                    <a:pt x="0" y="429260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1652270"/>
              <a:ext cx="8006080" cy="4234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150" y="497840"/>
            <a:ext cx="5211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230" algn="l"/>
              </a:tabLst>
            </a:pPr>
            <a:r>
              <a:rPr spc="15" dirty="0"/>
              <a:t>Process	</a:t>
            </a:r>
            <a:r>
              <a:rPr dirty="0"/>
              <a:t>Table</a:t>
            </a:r>
            <a:r>
              <a:rPr spc="-45" dirty="0"/>
              <a:t> </a:t>
            </a:r>
            <a:r>
              <a:rPr spc="-180" dirty="0"/>
              <a:t>or</a:t>
            </a:r>
            <a:r>
              <a:rPr spc="-45" dirty="0"/>
              <a:t> PCB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91309"/>
            <a:ext cx="8060690" cy="46736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4965" marR="5080" indent="-342900">
              <a:lnSpc>
                <a:spcPct val="89600"/>
              </a:lnSpc>
              <a:spcBef>
                <a:spcPts val="45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implement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model,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operating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maintains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table,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array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structures,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lled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38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900" b="1" i="1" spc="-54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ce</a:t>
            </a:r>
            <a:r>
              <a:rPr sz="2900" b="1" i="1" spc="-29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900" b="1" i="1" spc="-455" dirty="0">
                <a:solidFill>
                  <a:srgbClr val="FFFFFF"/>
                </a:solidFill>
                <a:latin typeface="Georgia"/>
                <a:cs typeface="Georgia"/>
              </a:rPr>
              <a:t>ab</a:t>
            </a:r>
            <a:r>
              <a:rPr sz="2900" b="1" i="1" spc="-24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900" b="1" i="1" spc="-37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9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59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900" b="1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57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900" b="1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8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900" b="1" i="1" spc="-54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ce</a:t>
            </a:r>
            <a:r>
              <a:rPr sz="2900" b="1" i="1" spc="-28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co</a:t>
            </a:r>
            <a:r>
              <a:rPr sz="2900" b="1" i="1" spc="-42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900" b="1" i="1" spc="-54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30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4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2900" b="1" i="1" spc="-25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28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900" b="1" i="1" spc="-300" dirty="0">
                <a:solidFill>
                  <a:srgbClr val="FFFFFF"/>
                </a:solidFill>
                <a:latin typeface="Georgia"/>
                <a:cs typeface="Georgia"/>
              </a:rPr>
              <a:t>k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.  Each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entry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identifies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state,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its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program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counter,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stack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pointer,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allocation,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files,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its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accounting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information.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words,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everything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saved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when the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switched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running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can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restarted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later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had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never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stopped.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980" y="497840"/>
            <a:ext cx="691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spc="15" dirty="0"/>
              <a:t>Process	</a:t>
            </a:r>
            <a:r>
              <a:rPr spc="-95" dirty="0"/>
              <a:t>Control</a:t>
            </a:r>
            <a:r>
              <a:rPr spc="-30" dirty="0"/>
              <a:t> </a:t>
            </a:r>
            <a:r>
              <a:rPr spc="5" dirty="0"/>
              <a:t>Block</a:t>
            </a:r>
            <a:r>
              <a:rPr spc="-25" dirty="0"/>
              <a:t> </a:t>
            </a:r>
            <a:r>
              <a:rPr spc="5" dirty="0"/>
              <a:t>(PCB)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3557" y="1207136"/>
            <a:ext cx="2862580" cy="5049520"/>
            <a:chOff x="3043557" y="1207136"/>
            <a:chExt cx="2862580" cy="5049520"/>
          </a:xfrm>
        </p:grpSpPr>
        <p:sp>
          <p:nvSpPr>
            <p:cNvPr id="4" name="object 4"/>
            <p:cNvSpPr/>
            <p:nvPr/>
          </p:nvSpPr>
          <p:spPr>
            <a:xfrm>
              <a:off x="3072130" y="1235710"/>
              <a:ext cx="2805430" cy="4992370"/>
            </a:xfrm>
            <a:custGeom>
              <a:avLst/>
              <a:gdLst/>
              <a:ahLst/>
              <a:cxnLst/>
              <a:rect l="l" t="t" r="r" b="b"/>
              <a:pathLst>
                <a:path w="2805429" h="4992370">
                  <a:moveTo>
                    <a:pt x="0" y="0"/>
                  </a:moveTo>
                  <a:lnTo>
                    <a:pt x="2805430" y="0"/>
                  </a:lnTo>
                  <a:lnTo>
                    <a:pt x="2805430" y="4992370"/>
                  </a:lnTo>
                  <a:lnTo>
                    <a:pt x="0" y="499237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0070" y="1264920"/>
              <a:ext cx="2747010" cy="49352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254000"/>
            <a:ext cx="3618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Context</a:t>
            </a:r>
            <a:r>
              <a:rPr spc="-50" dirty="0"/>
              <a:t> Switch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2826" y="1039497"/>
            <a:ext cx="7277100" cy="5396230"/>
            <a:chOff x="1012826" y="1039497"/>
            <a:chExt cx="7277100" cy="5396230"/>
          </a:xfrm>
        </p:grpSpPr>
        <p:sp>
          <p:nvSpPr>
            <p:cNvPr id="4" name="object 4"/>
            <p:cNvSpPr/>
            <p:nvPr/>
          </p:nvSpPr>
          <p:spPr>
            <a:xfrm>
              <a:off x="1041399" y="1068070"/>
              <a:ext cx="7219950" cy="5339080"/>
            </a:xfrm>
            <a:custGeom>
              <a:avLst/>
              <a:gdLst/>
              <a:ahLst/>
              <a:cxnLst/>
              <a:rect l="l" t="t" r="r" b="b"/>
              <a:pathLst>
                <a:path w="7219950" h="5339080">
                  <a:moveTo>
                    <a:pt x="0" y="0"/>
                  </a:moveTo>
                  <a:lnTo>
                    <a:pt x="7219950" y="0"/>
                  </a:lnTo>
                  <a:lnTo>
                    <a:pt x="7219950" y="5339080"/>
                  </a:lnTo>
                  <a:lnTo>
                    <a:pt x="0" y="533908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339" y="1098550"/>
              <a:ext cx="7162800" cy="52806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497840"/>
            <a:ext cx="6588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Process</a:t>
            </a:r>
            <a:r>
              <a:rPr spc="-25" dirty="0"/>
              <a:t> </a:t>
            </a:r>
            <a:r>
              <a:rPr spc="5" dirty="0"/>
              <a:t>Scheduling</a:t>
            </a:r>
            <a:r>
              <a:rPr spc="-25" dirty="0"/>
              <a:t> </a:t>
            </a:r>
            <a:r>
              <a:rPr spc="55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638300"/>
            <a:ext cx="799973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185545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3200" dirty="0">
              <a:latin typeface="Times New Roman"/>
              <a:cs typeface="Times New Roman"/>
            </a:endParaRPr>
          </a:p>
          <a:p>
            <a:pPr marL="393700" marR="276225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residing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main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memory,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waiting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execute.</a:t>
            </a:r>
            <a:endParaRPr sz="3200" dirty="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queues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waiting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I/O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device.</a:t>
            </a:r>
            <a:endParaRPr sz="3200" dirty="0">
              <a:latin typeface="Times New Roman"/>
              <a:cs typeface="Times New Roman"/>
            </a:endParaRPr>
          </a:p>
          <a:p>
            <a:pPr marL="393700" marR="970915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migration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queues.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089" y="543559"/>
            <a:ext cx="7098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Ready</a:t>
            </a:r>
            <a:r>
              <a:rPr sz="2800" dirty="0"/>
              <a:t> </a:t>
            </a:r>
            <a:r>
              <a:rPr sz="2800" spc="25" dirty="0"/>
              <a:t>Queue</a:t>
            </a:r>
            <a:r>
              <a:rPr sz="2800" spc="-15" dirty="0"/>
              <a:t> </a:t>
            </a:r>
            <a:r>
              <a:rPr sz="2800" spc="-75" dirty="0"/>
              <a:t>And</a:t>
            </a:r>
            <a:r>
              <a:rPr sz="2800" spc="-5" dirty="0"/>
              <a:t> </a:t>
            </a:r>
            <a:r>
              <a:rPr sz="2800" spc="-60" dirty="0"/>
              <a:t>Various</a:t>
            </a:r>
            <a:r>
              <a:rPr sz="2800" spc="-5" dirty="0"/>
              <a:t> </a:t>
            </a:r>
            <a:r>
              <a:rPr sz="2800" spc="270" dirty="0"/>
              <a:t>I/O</a:t>
            </a:r>
            <a:r>
              <a:rPr sz="2800" spc="-15" dirty="0"/>
              <a:t> </a:t>
            </a:r>
            <a:r>
              <a:rPr sz="2800" spc="35" dirty="0"/>
              <a:t>Device</a:t>
            </a:r>
            <a:r>
              <a:rPr sz="2800" spc="-10" dirty="0"/>
              <a:t> </a:t>
            </a:r>
            <a:r>
              <a:rPr sz="2800" spc="30" dirty="0"/>
              <a:t>Queues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85800" y="1219200"/>
            <a:ext cx="7799070" cy="5339080"/>
            <a:chOff x="771526" y="1271906"/>
            <a:chExt cx="7799070" cy="5339080"/>
          </a:xfrm>
        </p:grpSpPr>
        <p:sp>
          <p:nvSpPr>
            <p:cNvPr id="4" name="object 4"/>
            <p:cNvSpPr/>
            <p:nvPr/>
          </p:nvSpPr>
          <p:spPr>
            <a:xfrm>
              <a:off x="800100" y="1300479"/>
              <a:ext cx="7741920" cy="5281930"/>
            </a:xfrm>
            <a:custGeom>
              <a:avLst/>
              <a:gdLst/>
              <a:ahLst/>
              <a:cxnLst/>
              <a:rect l="l" t="t" r="r" b="b"/>
              <a:pathLst>
                <a:path w="7741920" h="5281930">
                  <a:moveTo>
                    <a:pt x="0" y="0"/>
                  </a:moveTo>
                  <a:lnTo>
                    <a:pt x="7741920" y="0"/>
                  </a:lnTo>
                  <a:lnTo>
                    <a:pt x="7741920" y="5281930"/>
                  </a:lnTo>
                  <a:lnTo>
                    <a:pt x="0" y="528193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40" y="1329689"/>
              <a:ext cx="7684770" cy="52235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278380" marR="5080" indent="-1587500">
              <a:lnSpc>
                <a:spcPct val="100000"/>
              </a:lnSpc>
              <a:spcBef>
                <a:spcPts val="100"/>
              </a:spcBef>
            </a:pPr>
            <a:r>
              <a:rPr sz="4000" spc="-30" dirty="0"/>
              <a:t>Representation</a:t>
            </a:r>
            <a:r>
              <a:rPr sz="4000" spc="-15" dirty="0"/>
              <a:t> </a:t>
            </a:r>
            <a:r>
              <a:rPr sz="4000" spc="-30" dirty="0"/>
              <a:t>of</a:t>
            </a:r>
            <a:r>
              <a:rPr sz="4000" spc="-20" dirty="0"/>
              <a:t> </a:t>
            </a:r>
            <a:r>
              <a:rPr sz="4000" spc="5" dirty="0"/>
              <a:t>Process </a:t>
            </a:r>
            <a:r>
              <a:rPr sz="4000" spc="-985" dirty="0"/>
              <a:t> </a:t>
            </a:r>
            <a:r>
              <a:rPr sz="4000" dirty="0"/>
              <a:t>Scheduling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56286" y="1838326"/>
            <a:ext cx="7842250" cy="4560570"/>
            <a:chOff x="756286" y="1838326"/>
            <a:chExt cx="7842250" cy="4560570"/>
          </a:xfrm>
        </p:grpSpPr>
        <p:sp>
          <p:nvSpPr>
            <p:cNvPr id="4" name="object 4"/>
            <p:cNvSpPr/>
            <p:nvPr/>
          </p:nvSpPr>
          <p:spPr>
            <a:xfrm>
              <a:off x="784860" y="1866899"/>
              <a:ext cx="7785100" cy="4503420"/>
            </a:xfrm>
            <a:custGeom>
              <a:avLst/>
              <a:gdLst/>
              <a:ahLst/>
              <a:cxnLst/>
              <a:rect l="l" t="t" r="r" b="b"/>
              <a:pathLst>
                <a:path w="7785100" h="4503420">
                  <a:moveTo>
                    <a:pt x="0" y="0"/>
                  </a:moveTo>
                  <a:lnTo>
                    <a:pt x="7785100" y="0"/>
                  </a:lnTo>
                  <a:lnTo>
                    <a:pt x="7785100" y="4503420"/>
                  </a:lnTo>
                  <a:lnTo>
                    <a:pt x="0" y="450342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1896109"/>
              <a:ext cx="7726680" cy="44462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740" y="680720"/>
            <a:ext cx="2592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</a:t>
            </a:r>
            <a:r>
              <a:rPr spc="35" dirty="0"/>
              <a:t>c</a:t>
            </a:r>
            <a:r>
              <a:rPr spc="55" dirty="0"/>
              <a:t>h</a:t>
            </a:r>
            <a:r>
              <a:rPr spc="35" dirty="0"/>
              <a:t>e</a:t>
            </a:r>
            <a:r>
              <a:rPr spc="55" dirty="0"/>
              <a:t>d</a:t>
            </a:r>
            <a:r>
              <a:rPr spc="-15" dirty="0"/>
              <a:t>u</a:t>
            </a:r>
            <a:r>
              <a:rPr spc="-80" dirty="0"/>
              <a:t>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2142490"/>
            <a:ext cx="77851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9060" indent="-342900">
              <a:lnSpc>
                <a:spcPct val="999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Long-term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scheduler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(or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scheduler)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brought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queue.</a:t>
            </a:r>
            <a:endParaRPr sz="3200" dirty="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Short-term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scheduler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(or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CPU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scheduler)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selects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should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executed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allocates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CPU.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0" y="163829"/>
            <a:ext cx="630555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0070" marR="5080" indent="-1817370">
              <a:lnSpc>
                <a:spcPct val="100000"/>
              </a:lnSpc>
              <a:spcBef>
                <a:spcPts val="100"/>
              </a:spcBef>
              <a:tabLst>
                <a:tab pos="2822575" algn="l"/>
              </a:tabLst>
            </a:pPr>
            <a:r>
              <a:rPr spc="-45" dirty="0"/>
              <a:t>Addition</a:t>
            </a:r>
            <a:r>
              <a:rPr spc="60" dirty="0"/>
              <a:t> </a:t>
            </a:r>
            <a:r>
              <a:rPr spc="-30" dirty="0"/>
              <a:t>of	</a:t>
            </a:r>
            <a:r>
              <a:rPr dirty="0"/>
              <a:t>Medium</a:t>
            </a:r>
            <a:r>
              <a:rPr spc="-75" dirty="0"/>
              <a:t> </a:t>
            </a:r>
            <a:r>
              <a:rPr spc="-55" dirty="0"/>
              <a:t>Term </a:t>
            </a:r>
            <a:r>
              <a:rPr spc="-1085" dirty="0"/>
              <a:t> </a:t>
            </a:r>
            <a:r>
              <a:rPr spc="5" dirty="0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7406" y="2200276"/>
            <a:ext cx="7458709" cy="2794000"/>
            <a:chOff x="827406" y="2200276"/>
            <a:chExt cx="7458709" cy="2794000"/>
          </a:xfrm>
        </p:grpSpPr>
        <p:sp>
          <p:nvSpPr>
            <p:cNvPr id="4" name="object 4"/>
            <p:cNvSpPr/>
            <p:nvPr/>
          </p:nvSpPr>
          <p:spPr>
            <a:xfrm>
              <a:off x="855979" y="2228849"/>
              <a:ext cx="7401559" cy="2736850"/>
            </a:xfrm>
            <a:custGeom>
              <a:avLst/>
              <a:gdLst/>
              <a:ahLst/>
              <a:cxnLst/>
              <a:rect l="l" t="t" r="r" b="b"/>
              <a:pathLst>
                <a:path w="7401559" h="2736850">
                  <a:moveTo>
                    <a:pt x="0" y="0"/>
                  </a:moveTo>
                  <a:lnTo>
                    <a:pt x="7401560" y="0"/>
                  </a:lnTo>
                  <a:lnTo>
                    <a:pt x="7401560" y="2736850"/>
                  </a:lnTo>
                  <a:lnTo>
                    <a:pt x="0" y="2736850"/>
                  </a:lnTo>
                  <a:lnTo>
                    <a:pt x="0" y="0"/>
                  </a:lnTo>
                  <a:close/>
                </a:path>
              </a:pathLst>
            </a:custGeom>
            <a:ln w="57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2258059"/>
              <a:ext cx="7344409" cy="26797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260" y="497840"/>
            <a:ext cx="252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978659"/>
            <a:ext cx="749871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Concept</a:t>
            </a:r>
            <a:endParaRPr sz="3200" dirty="0">
              <a:latin typeface="Times New Roman"/>
              <a:cs typeface="Times New Roman"/>
            </a:endParaRPr>
          </a:p>
          <a:p>
            <a:pPr marL="392430" indent="-34163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endParaRPr sz="3200" dirty="0">
              <a:latin typeface="Times New Roman"/>
              <a:cs typeface="Times New Roman"/>
            </a:endParaRPr>
          </a:p>
          <a:p>
            <a:pPr marL="392430" indent="-34163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Operations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endParaRPr sz="3200" dirty="0">
              <a:latin typeface="Times New Roman"/>
              <a:cs typeface="Times New Roman"/>
            </a:endParaRPr>
          </a:p>
          <a:p>
            <a:pPr marL="392430" indent="-34163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Scheduling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3200" dirty="0">
              <a:latin typeface="Times New Roman"/>
              <a:cs typeface="Times New Roman"/>
            </a:endParaRPr>
          </a:p>
          <a:p>
            <a:pPr marL="392430" indent="-34163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Interprocess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3200" dirty="0">
              <a:latin typeface="Times New Roman"/>
              <a:cs typeface="Times New Roman"/>
            </a:endParaRPr>
          </a:p>
          <a:p>
            <a:pPr marL="392430" indent="-34163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Client-Server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579" y="497840"/>
            <a:ext cx="442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Schedulers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8054975" cy="364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235585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Short-term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scheduler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invoked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frequently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(milliseconds)</a:t>
            </a: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sz="3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(must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fast).</a:t>
            </a:r>
            <a:endParaRPr sz="3200" dirty="0">
              <a:latin typeface="Times New Roman"/>
              <a:cs typeface="Times New Roman"/>
            </a:endParaRPr>
          </a:p>
          <a:p>
            <a:pPr marL="393065" marR="17907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Long-term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scheduler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invoked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infrequently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(seconds,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minutes)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sz="3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(may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slow).</a:t>
            </a:r>
            <a:endParaRPr sz="3200" dirty="0">
              <a:latin typeface="Times New Roman"/>
              <a:cs typeface="Times New Roman"/>
            </a:endParaRPr>
          </a:p>
          <a:p>
            <a:pPr marL="393065" marR="17780" indent="-342900">
              <a:lnSpc>
                <a:spcPts val="3840"/>
              </a:lnSpc>
              <a:spcBef>
                <a:spcPts val="919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long-term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scheduler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controls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b="1" i="1" spc="-425" dirty="0">
                <a:solidFill>
                  <a:srgbClr val="FFFFFF"/>
                </a:solidFill>
                <a:latin typeface="Georgia"/>
                <a:cs typeface="Georgia"/>
              </a:rPr>
              <a:t>degree </a:t>
            </a:r>
            <a:r>
              <a:rPr sz="3300" b="1" i="1" spc="-81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44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300" b="1" i="1" spc="-290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3300" b="1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600" dirty="0">
                <a:solidFill>
                  <a:srgbClr val="FFFFFF"/>
                </a:solidFill>
                <a:latin typeface="Georgia"/>
                <a:cs typeface="Georgia"/>
              </a:rPr>
              <a:t>mu</a:t>
            </a:r>
            <a:r>
              <a:rPr sz="3300" b="1" i="1" spc="-27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3300" b="1" i="1" spc="-305" dirty="0">
                <a:solidFill>
                  <a:srgbClr val="FFFFFF"/>
                </a:solidFill>
                <a:latin typeface="Georgia"/>
                <a:cs typeface="Georgia"/>
              </a:rPr>
              <a:t>ti</a:t>
            </a:r>
            <a:r>
              <a:rPr sz="3300" b="1" i="1" spc="-52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300" b="1" i="1" spc="-66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300" b="1" i="1" spc="-434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300" b="1" i="1" spc="-415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3300" b="1" i="1" spc="-59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300" b="1" i="1" spc="-73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3300" b="1" i="1" spc="-6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300" b="1" i="1" spc="-62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300" b="1" i="1" spc="-30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3300" b="1" i="1" spc="-52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3300" b="1" i="1" spc="-415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3300" b="1" i="1" spc="-25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497840"/>
            <a:ext cx="5456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2255" algn="l"/>
              </a:tabLst>
            </a:pPr>
            <a:r>
              <a:rPr spc="-45" dirty="0"/>
              <a:t>Sc</a:t>
            </a:r>
            <a:r>
              <a:rPr spc="-35" dirty="0"/>
              <a:t>h</a:t>
            </a:r>
            <a:r>
              <a:rPr spc="35" dirty="0"/>
              <a:t>e</a:t>
            </a:r>
            <a:r>
              <a:rPr spc="55" dirty="0"/>
              <a:t>d</a:t>
            </a:r>
            <a:r>
              <a:rPr spc="-30" dirty="0"/>
              <a:t>ulin</a:t>
            </a:r>
            <a:r>
              <a:rPr spc="180" dirty="0"/>
              <a:t>g</a:t>
            </a:r>
            <a:r>
              <a:rPr dirty="0"/>
              <a:t>	</a:t>
            </a:r>
            <a:r>
              <a:rPr spc="-70" dirty="0"/>
              <a:t>Al</a:t>
            </a:r>
            <a:r>
              <a:rPr spc="-65" dirty="0"/>
              <a:t>g</a:t>
            </a:r>
            <a:r>
              <a:rPr spc="-120" dirty="0"/>
              <a:t>ori</a:t>
            </a:r>
            <a:r>
              <a:rPr spc="-95" dirty="0"/>
              <a:t>t</a:t>
            </a:r>
            <a:r>
              <a:rPr spc="-15" dirty="0"/>
              <a:t>h</a:t>
            </a:r>
            <a:r>
              <a:rPr spc="75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97687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711835" indent="-342900">
              <a:lnSpc>
                <a:spcPct val="999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goal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algorithm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identify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whose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selection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in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“best”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3200" dirty="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  <a:tab pos="2422525" algn="l"/>
              </a:tabLst>
            </a:pP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visi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sch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ing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pre-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emptive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	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non-preemptive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discipline.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497840"/>
            <a:ext cx="5502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Preemptive</a:t>
            </a:r>
            <a:r>
              <a:rPr spc="-55" dirty="0"/>
              <a:t> </a:t>
            </a:r>
            <a:r>
              <a:rPr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858009"/>
            <a:ext cx="7592695" cy="353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2794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Preemption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means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moves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running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ready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requesting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3200" dirty="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Round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Robin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scheduling,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priority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driven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preemptive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algorithms.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97840"/>
            <a:ext cx="6846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6525" algn="l"/>
              </a:tabLst>
            </a:pPr>
            <a:r>
              <a:rPr spc="145" dirty="0"/>
              <a:t>Non-	</a:t>
            </a:r>
            <a:r>
              <a:rPr spc="-35" dirty="0"/>
              <a:t>Preemptive</a:t>
            </a:r>
            <a:r>
              <a:rPr spc="-55" dirty="0"/>
              <a:t> </a:t>
            </a:r>
            <a:r>
              <a:rPr spc="3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805497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7780" indent="-342900">
              <a:lnSpc>
                <a:spcPct val="999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sche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sci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once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allotted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CPU,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CPU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cannot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taken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away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endParaRPr sz="3200" dirty="0">
              <a:latin typeface="Times New Roman"/>
              <a:cs typeface="Times New Roman"/>
            </a:endParaRPr>
          </a:p>
          <a:p>
            <a:pPr marL="393065" marR="227329" indent="-342900">
              <a:lnSpc>
                <a:spcPct val="99900"/>
              </a:lnSpc>
              <a:spcBef>
                <a:spcPts val="805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come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served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(FCFS),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Shortest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job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(SJF),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Shortest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Remaining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(SRTF) 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the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non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preemptive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scheduling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algorithms.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9875" marR="5080" indent="-279781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Interprocess </a:t>
            </a:r>
            <a:r>
              <a:rPr spc="-5" dirty="0"/>
              <a:t>Communication </a:t>
            </a:r>
            <a:r>
              <a:rPr spc="-1085" dirty="0"/>
              <a:t> </a:t>
            </a:r>
            <a:r>
              <a:rPr spc="5" dirty="0"/>
              <a:t>(IPC)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905115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258445" indent="-342900" algn="just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Mechanism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synchronize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actions.</a:t>
            </a:r>
            <a:endParaRPr sz="3200" dirty="0">
              <a:latin typeface="Times New Roman"/>
              <a:cs typeface="Times New Roman"/>
            </a:endParaRPr>
          </a:p>
          <a:p>
            <a:pPr marL="393065" marR="118745" indent="-342900" algn="just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resorting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shared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variables.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IPC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facility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operations: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 algn="just">
              <a:lnSpc>
                <a:spcPct val="100000"/>
              </a:lnSpc>
              <a:spcBef>
                <a:spcPts val="5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me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47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900" b="1" i="1" spc="-480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2900" b="1" i="1" spc="-3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iz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 algn="just">
              <a:lnSpc>
                <a:spcPct val="100000"/>
              </a:lnSpc>
              <a:spcBef>
                <a:spcPts val="58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receive(</a:t>
            </a:r>
            <a:r>
              <a:rPr sz="2900" b="1" i="1" spc="-180" dirty="0">
                <a:solidFill>
                  <a:srgbClr val="FFFFFF"/>
                </a:solidFill>
                <a:latin typeface="Georgia"/>
                <a:cs typeface="Georgia"/>
              </a:rPr>
              <a:t>message</a:t>
            </a:r>
            <a:r>
              <a:rPr sz="28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497840"/>
            <a:ext cx="204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95" dirty="0"/>
              <a:t>t</a:t>
            </a:r>
            <a:r>
              <a:rPr spc="-15" dirty="0"/>
              <a:t>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0154"/>
            <a:ext cx="7892415" cy="3664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3065" marR="30480" indent="-342900">
              <a:lnSpc>
                <a:spcPts val="3840"/>
              </a:lnSpc>
              <a:spcBef>
                <a:spcPts val="34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b="1" i="1" spc="-36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300" b="1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b="1" i="1" spc="-175" dirty="0">
                <a:solidFill>
                  <a:srgbClr val="FFFFFF"/>
                </a:solidFill>
                <a:latin typeface="Georgia"/>
                <a:cs typeface="Georgia"/>
              </a:rPr>
              <a:t>Q</a:t>
            </a:r>
            <a:r>
              <a:rPr sz="3300" b="1" i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wis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mmu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eed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to: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459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29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900" b="1" i="1" spc="-35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55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900" b="1" i="1" spc="-54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900" b="1" i="1" spc="-445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2900" b="1" i="1" spc="-46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20" dirty="0">
                <a:solidFill>
                  <a:srgbClr val="FFFFFF"/>
                </a:solidFill>
                <a:latin typeface="Georgia"/>
                <a:cs typeface="Georgia"/>
              </a:rPr>
              <a:t>ic</a:t>
            </a:r>
            <a:r>
              <a:rPr sz="2900" b="1" i="1" spc="-459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900" b="1" i="1" spc="-34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io</a:t>
            </a:r>
            <a:r>
              <a:rPr sz="2900" b="1" i="1" spc="-4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29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900" b="1" i="1" spc="-28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900" b="1" i="1" spc="-4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75" dirty="0">
                <a:solidFill>
                  <a:srgbClr val="FFFFFF"/>
                </a:solidFill>
                <a:latin typeface="Georgia"/>
                <a:cs typeface="Georgia"/>
              </a:rPr>
              <a:t>k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68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exchange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via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send/receive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shared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memory,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bus)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logical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properties)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254000"/>
            <a:ext cx="5810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Implementation</a:t>
            </a:r>
            <a:r>
              <a:rPr sz="4000" spc="-60" dirty="0"/>
              <a:t> </a:t>
            </a:r>
            <a:r>
              <a:rPr sz="4000" spc="35" dirty="0"/>
              <a:t>Questions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6569" y="1229360"/>
            <a:ext cx="8033384" cy="50203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links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established?</a:t>
            </a:r>
            <a:endParaRPr sz="3200" dirty="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processes?</a:t>
            </a:r>
            <a:endParaRPr sz="3200" dirty="0">
              <a:latin typeface="Times New Roman"/>
              <a:cs typeface="Times New Roman"/>
            </a:endParaRPr>
          </a:p>
          <a:p>
            <a:pPr marL="393065" marR="6731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How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links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every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communicating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processes?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capacity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link?</a:t>
            </a:r>
            <a:endParaRPr sz="3200" dirty="0">
              <a:latin typeface="Times New Roman"/>
              <a:cs typeface="Times New Roman"/>
            </a:endParaRPr>
          </a:p>
          <a:p>
            <a:pPr marL="393065" marR="69596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accommodate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variable?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unidirectional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bi-directional?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10" y="355600"/>
            <a:ext cx="5499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</a:t>
            </a:r>
            <a:r>
              <a:rPr spc="-6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970" y="1628938"/>
            <a:ext cx="8189595" cy="20542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6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name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explicitly:</a:t>
            </a:r>
            <a:endParaRPr sz="320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6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900" b="1" i="1" spc="-225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me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47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900" b="1" i="1" spc="-480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793115" marR="494665" lvl="1" indent="-285750">
              <a:lnSpc>
                <a:spcPts val="3360"/>
              </a:lnSpc>
              <a:spcBef>
                <a:spcPts val="77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cei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e(</a:t>
            </a:r>
            <a:r>
              <a:rPr sz="2900" b="1" i="1" spc="-175" dirty="0">
                <a:solidFill>
                  <a:srgbClr val="FFFFFF"/>
                </a:solidFill>
                <a:latin typeface="Georgia"/>
                <a:cs typeface="Georgia"/>
              </a:rPr>
              <a:t>Q</a:t>
            </a:r>
            <a:r>
              <a:rPr sz="2900" b="1" i="1" spc="-225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me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57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900" b="1" i="1" spc="-380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2900" b="1" i="1" spc="-30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eiv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497840"/>
            <a:ext cx="204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95" dirty="0"/>
              <a:t>t</a:t>
            </a:r>
            <a:r>
              <a:rPr spc="-15" dirty="0"/>
              <a:t>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795779"/>
            <a:ext cx="7928609" cy="352932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Properties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Links 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established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automatically.</a:t>
            </a:r>
            <a:endParaRPr sz="2800" dirty="0">
              <a:latin typeface="Times New Roman"/>
              <a:cs typeface="Times New Roman"/>
            </a:endParaRPr>
          </a:p>
          <a:p>
            <a:pPr marL="793115" marR="662940" lvl="1" indent="-285750">
              <a:lnSpc>
                <a:spcPts val="3350"/>
              </a:lnSpc>
              <a:spcBef>
                <a:spcPts val="82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exactly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communicating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5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exactly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link.</a:t>
            </a:r>
            <a:endParaRPr sz="2800" dirty="0">
              <a:latin typeface="Times New Roman"/>
              <a:cs typeface="Times New Roman"/>
            </a:endParaRPr>
          </a:p>
          <a:p>
            <a:pPr marL="793115" marR="319405" lvl="1" indent="-28575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link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unidirectional,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usually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bi-directional.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610" y="863600"/>
            <a:ext cx="5899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Indirect</a:t>
            </a:r>
            <a:r>
              <a:rPr spc="-3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569" y="2336800"/>
            <a:ext cx="6803390" cy="294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68300" algn="l"/>
              </a:tabLst>
            </a:pP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directed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received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mailboxes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(also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referred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ports).</a:t>
            </a:r>
            <a:endParaRPr sz="32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68350" algn="l"/>
              </a:tabLst>
            </a:pP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800" dirty="0">
              <a:latin typeface="Times New Roman"/>
              <a:cs typeface="Times New Roman"/>
            </a:endParaRPr>
          </a:p>
          <a:p>
            <a:pPr marL="768350" marR="43180" lvl="1" indent="-28575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68350" algn="l"/>
              </a:tabLst>
            </a:pP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mailbox.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929" y="762000"/>
            <a:ext cx="1841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P</a:t>
            </a:r>
            <a:r>
              <a:rPr spc="-40" dirty="0"/>
              <a:t>roc</a:t>
            </a:r>
            <a:r>
              <a:rPr spc="-35" dirty="0"/>
              <a:t>e</a:t>
            </a:r>
            <a:r>
              <a:rPr spc="114"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90" y="2202179"/>
            <a:ext cx="73526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556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term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“process”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designers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MULTICS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back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1960s.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497840"/>
            <a:ext cx="204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95" dirty="0"/>
              <a:t>t</a:t>
            </a:r>
            <a:r>
              <a:rPr spc="-15" dirty="0"/>
              <a:t>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34341"/>
            <a:ext cx="7849234" cy="352679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85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81000" algn="l"/>
              </a:tabLst>
            </a:pP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Properties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3200" dirty="0">
              <a:latin typeface="Times New Roman"/>
              <a:cs typeface="Times New Roman"/>
            </a:endParaRPr>
          </a:p>
          <a:p>
            <a:pPr marL="780415" marR="866775" lvl="1" indent="-28575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81050" algn="l"/>
              </a:tabLst>
            </a:pP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established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81050" algn="l"/>
              </a:tabLst>
            </a:pPr>
            <a:r>
              <a:rPr sz="2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ci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80415" marR="955675" lvl="1" indent="-28575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81050" algn="l"/>
              </a:tabLst>
            </a:pP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of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several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links.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81050" algn="l"/>
              </a:tabLst>
            </a:pP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unidirectional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bi-directional.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80" y="497840"/>
            <a:ext cx="5900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Indirect</a:t>
            </a:r>
            <a:r>
              <a:rPr spc="-3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spc="-25" dirty="0"/>
              <a:t>Operations</a:t>
            </a:r>
            <a:endParaRPr sz="3200" dirty="0"/>
          </a:p>
          <a:p>
            <a:pPr marL="792480" lvl="1" indent="-28448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2480" algn="l"/>
              </a:tabLst>
            </a:pP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endParaRPr sz="2800" dirty="0">
              <a:latin typeface="Times New Roman"/>
              <a:cs typeface="Times New Roman"/>
            </a:endParaRPr>
          </a:p>
          <a:p>
            <a:pPr marL="792480" lvl="1" indent="-28448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2480" algn="l"/>
              </a:tabLst>
            </a:pP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send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endParaRPr sz="2800" dirty="0">
              <a:latin typeface="Times New Roman"/>
              <a:cs typeface="Times New Roman"/>
            </a:endParaRPr>
          </a:p>
          <a:p>
            <a:pPr marL="792480" lvl="1" indent="-28448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2480" algn="l"/>
              </a:tabLst>
            </a:pP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destroy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spc="-35" dirty="0"/>
              <a:t>Primitives</a:t>
            </a:r>
            <a:r>
              <a:rPr sz="3200" spc="-10" dirty="0"/>
              <a:t> </a:t>
            </a:r>
            <a:r>
              <a:rPr sz="3200" spc="-105" dirty="0"/>
              <a:t>are</a:t>
            </a:r>
            <a:r>
              <a:rPr sz="3200" dirty="0"/>
              <a:t> </a:t>
            </a:r>
            <a:r>
              <a:rPr sz="3200" spc="-5" dirty="0"/>
              <a:t>defined </a:t>
            </a:r>
            <a:r>
              <a:rPr sz="3200" spc="-80" dirty="0"/>
              <a:t>as: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996950" y="4029344"/>
            <a:ext cx="3379470" cy="530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300" b="1" i="1" spc="-46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3300" b="1" i="1" spc="-200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3300" b="1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475" dirty="0">
                <a:solidFill>
                  <a:srgbClr val="FFFFFF"/>
                </a:solidFill>
                <a:latin typeface="Georgia"/>
                <a:cs typeface="Georgia"/>
              </a:rPr>
              <a:t>messa</a:t>
            </a:r>
            <a:r>
              <a:rPr sz="3300" b="1" i="1" spc="-415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3300" b="1" i="1" spc="-32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9970" y="3942079"/>
            <a:ext cx="316801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20800"/>
              </a:lnSpc>
              <a:spcBef>
                <a:spcPts val="100"/>
              </a:spcBef>
            </a:pP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send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950" y="5104419"/>
            <a:ext cx="6951980" cy="12192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recei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300" b="1" i="1" spc="-46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3300" b="1" i="1" spc="-200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3300" b="1" i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62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300" b="1" i="1" spc="-37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300" b="1" i="1" spc="-34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3300" b="1" i="1" spc="-45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3300" b="1" i="1" spc="-57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3300" b="1" i="1" spc="-415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r>
              <a:rPr sz="3300" b="1" i="1" spc="-32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–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sz="32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  <a:p>
            <a:pPr marL="3754120">
              <a:lnSpc>
                <a:spcPct val="100000"/>
              </a:lnSpc>
              <a:spcBef>
                <a:spcPts val="780"/>
              </a:spcBef>
            </a:pP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mailbox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80" y="497840"/>
            <a:ext cx="5900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Indirect</a:t>
            </a:r>
            <a:r>
              <a:rPr spc="-3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2098838"/>
            <a:ext cx="5287645" cy="22612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6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Mailbox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sharing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600"/>
              </a:spcBef>
              <a:buClr>
                <a:srgbClr val="A785DF"/>
              </a:buClr>
              <a:buSzPct val="67241"/>
              <a:buFont typeface="Lucida Sans Unicode"/>
              <a:buChar char="■"/>
              <a:tabLst>
                <a:tab pos="793750" algn="l"/>
              </a:tabLst>
            </a:pP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630" baseline="-2430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2900" b="1" i="1" spc="-225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3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855" baseline="-2430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2900" b="1" i="1" spc="-225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2900" b="1" i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839" baseline="-2430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r>
              <a:rPr sz="2400" b="1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172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lb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1040"/>
              </a:spcBef>
              <a:buClr>
                <a:srgbClr val="A785DF"/>
              </a:buClr>
              <a:buSzPct val="67241"/>
              <a:buFont typeface="Lucida Sans Unicode"/>
              <a:buChar char="■"/>
              <a:tabLst>
                <a:tab pos="793750" algn="l"/>
              </a:tabLst>
            </a:pP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630" baseline="-2430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3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847" baseline="-2430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2400" b="1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157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400" b="1" spc="-839" baseline="-2430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r>
              <a:rPr sz="2400" b="1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172" baseline="-24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rec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114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gets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message?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497840"/>
            <a:ext cx="204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95" dirty="0"/>
              <a:t>t</a:t>
            </a:r>
            <a:r>
              <a:rPr spc="-15" dirty="0"/>
              <a:t>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34341"/>
            <a:ext cx="7689850" cy="38646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85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3200" dirty="0">
              <a:latin typeface="Times New Roman"/>
              <a:cs typeface="Times New Roman"/>
            </a:endParaRPr>
          </a:p>
          <a:p>
            <a:pPr marL="793115" marR="43180" lvl="1" indent="-285750">
              <a:lnSpc>
                <a:spcPct val="100000"/>
              </a:lnSpc>
              <a:spcBef>
                <a:spcPts val="69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Allow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processes.</a:t>
            </a:r>
            <a:endParaRPr sz="2800" dirty="0">
              <a:latin typeface="Times New Roman"/>
              <a:cs typeface="Times New Roman"/>
            </a:endParaRPr>
          </a:p>
          <a:p>
            <a:pPr marL="793115" marR="177165" lvl="1" indent="-28575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Allow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at a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execute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receive operation.</a:t>
            </a:r>
            <a:endParaRPr sz="2800" dirty="0">
              <a:latin typeface="Times New Roman"/>
              <a:cs typeface="Times New Roman"/>
            </a:endParaRPr>
          </a:p>
          <a:p>
            <a:pPr marL="793115" marR="293370" lvl="1" indent="-285750">
              <a:lnSpc>
                <a:spcPct val="100000"/>
              </a:lnSpc>
              <a:spcBef>
                <a:spcPts val="70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  <a:tab pos="2233295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Allow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arbitrarily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receiver.	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Sender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notified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receiver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was.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497840"/>
            <a:ext cx="3861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846059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3048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passing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blocking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non-blocking.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Blocking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synchronous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Non-blocking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considered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endParaRPr sz="3200" dirty="0">
              <a:latin typeface="Times New Roman"/>
              <a:cs typeface="Times New Roman"/>
            </a:endParaRPr>
          </a:p>
          <a:p>
            <a:pPr marL="393065" marR="34036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send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primitives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blocking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non-blocking.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079" y="497840"/>
            <a:ext cx="2272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854315" cy="382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754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55600" algn="l"/>
              </a:tabLst>
            </a:pP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Queue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messages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attached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link;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implemented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three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ways.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755650" algn="l"/>
              </a:tabLst>
            </a:pP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Zero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capacity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endParaRPr sz="2800" dirty="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Sender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wait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receiver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(rendezvous).</a:t>
            </a:r>
            <a:endParaRPr sz="28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3360"/>
              </a:lnSpc>
              <a:spcBef>
                <a:spcPts val="810"/>
              </a:spcBef>
              <a:buAutoNum type="arabicPeriod" startAt="2"/>
              <a:tabLst>
                <a:tab pos="755650" algn="l"/>
              </a:tabLst>
            </a:pP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und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acit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le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i="1" spc="-4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es </a:t>
            </a:r>
            <a:r>
              <a:rPr sz="2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Sender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wait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full.</a:t>
            </a:r>
            <a:endParaRPr sz="2800" dirty="0">
              <a:latin typeface="Times New Roman"/>
              <a:cs typeface="Times New Roman"/>
            </a:endParaRPr>
          </a:p>
          <a:p>
            <a:pPr marL="755015" marR="1482090" lvl="1" indent="-28575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755650" algn="l"/>
              </a:tabLst>
            </a:pP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Unbounded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capacity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infinite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length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Sender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never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waits.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290" y="367029"/>
            <a:ext cx="1616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" dirty="0"/>
              <a:t>C</a:t>
            </a:r>
            <a:r>
              <a:rPr sz="4000" spc="-55" dirty="0"/>
              <a:t>o</a:t>
            </a:r>
            <a:r>
              <a:rPr sz="4000" spc="-15" dirty="0"/>
              <a:t>ntd..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6569" y="1403350"/>
            <a:ext cx="7949565" cy="46951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3065" marR="17780" indent="-342900">
              <a:lnSpc>
                <a:spcPct val="89900"/>
              </a:lnSpc>
              <a:spcBef>
                <a:spcPts val="484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executes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programs.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concern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programs,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also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needed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activities.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3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activities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processes.</a:t>
            </a:r>
            <a:endParaRPr sz="3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409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3700" algn="l"/>
              </a:tabLst>
            </a:pP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ces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36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execution.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36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36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me-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ared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350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93750" algn="l"/>
              </a:tabLst>
            </a:pPr>
            <a:r>
              <a:rPr sz="28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ys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510" y="497840"/>
            <a:ext cx="4785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7195" algn="l"/>
              </a:tabLst>
            </a:pPr>
            <a:r>
              <a:rPr spc="15" dirty="0"/>
              <a:t>P</a:t>
            </a:r>
            <a:r>
              <a:rPr spc="-60" dirty="0"/>
              <a:t>rog</a:t>
            </a:r>
            <a:r>
              <a:rPr spc="-260" dirty="0"/>
              <a:t>r</a:t>
            </a:r>
            <a:r>
              <a:rPr spc="-280" dirty="0"/>
              <a:t>a</a:t>
            </a:r>
            <a:r>
              <a:rPr spc="45" dirty="0"/>
              <a:t>m</a:t>
            </a:r>
            <a:r>
              <a:rPr spc="-5" dirty="0"/>
              <a:t> </a:t>
            </a:r>
            <a:r>
              <a:rPr spc="-245" dirty="0"/>
              <a:t>V</a:t>
            </a:r>
            <a:r>
              <a:rPr spc="120" dirty="0"/>
              <a:t>s</a:t>
            </a:r>
            <a:r>
              <a:rPr dirty="0"/>
              <a:t>	</a:t>
            </a:r>
            <a:r>
              <a:rPr spc="15" dirty="0"/>
              <a:t>P</a:t>
            </a:r>
            <a:r>
              <a:rPr spc="-90" dirty="0"/>
              <a:t>ro</a:t>
            </a:r>
            <a:r>
              <a:rPr spc="-80" dirty="0"/>
              <a:t>c</a:t>
            </a:r>
            <a:r>
              <a:rPr spc="114" dirty="0"/>
              <a:t>e</a:t>
            </a:r>
            <a:r>
              <a:rPr spc="105" dirty="0"/>
              <a:t>s</a:t>
            </a:r>
            <a:r>
              <a:rPr spc="1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782193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063625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81000" algn="l"/>
              </a:tabLst>
            </a:pPr>
            <a:r>
              <a:rPr sz="32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ssiv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tit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sz="32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active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entity.</a:t>
            </a:r>
            <a:endParaRPr sz="3200" dirty="0">
              <a:latin typeface="Times New Roman"/>
              <a:cs typeface="Times New Roman"/>
            </a:endParaRPr>
          </a:p>
          <a:p>
            <a:pPr marL="380365" marR="17780" indent="-3429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81000" algn="l"/>
              </a:tabLst>
            </a:pP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program;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nevertheless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separate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sequences.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9" y="497840"/>
            <a:ext cx="17805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95" dirty="0"/>
              <a:t>t</a:t>
            </a:r>
            <a:r>
              <a:rPr spc="10" dirty="0"/>
              <a:t>d</a:t>
            </a:r>
            <a:r>
              <a:rPr spc="15" dirty="0"/>
              <a:t>.</a:t>
            </a:r>
            <a:r>
              <a:rPr spc="4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84959"/>
            <a:ext cx="8136890" cy="3789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2430" marR="17780" indent="-341630">
              <a:lnSpc>
                <a:spcPct val="90000"/>
              </a:lnSpc>
              <a:spcBef>
                <a:spcPts val="48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multiprogramming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systems,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performed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pseudo-parallelism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its own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processor.</a:t>
            </a:r>
            <a:endParaRPr sz="3200" dirty="0">
              <a:latin typeface="Times New Roman"/>
              <a:cs typeface="Times New Roman"/>
            </a:endParaRPr>
          </a:p>
          <a:p>
            <a:pPr marL="392430" marR="826135" indent="-341630" algn="just">
              <a:lnSpc>
                <a:spcPct val="90000"/>
              </a:lnSpc>
              <a:spcBef>
                <a:spcPts val="795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92430" algn="l"/>
              </a:tabLst>
            </a:pP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fact,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32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3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processor 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switches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back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forth 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endParaRPr sz="3200" dirty="0">
              <a:latin typeface="Times New Roman"/>
              <a:cs typeface="Times New Roman"/>
            </a:endParaRPr>
          </a:p>
          <a:p>
            <a:pPr marL="392430" marR="233045" indent="-341630">
              <a:lnSpc>
                <a:spcPts val="3450"/>
              </a:lnSpc>
              <a:spcBef>
                <a:spcPts val="850"/>
              </a:spcBef>
              <a:buClr>
                <a:srgbClr val="FFCC00"/>
              </a:buClr>
              <a:buSzPct val="68181"/>
              <a:buFont typeface="Lucida Sans Unicode"/>
              <a:buChar char="■"/>
              <a:tabLst>
                <a:tab pos="392430" algn="l"/>
              </a:tabLst>
            </a:pPr>
            <a:r>
              <a:rPr sz="3300" b="1" i="1" spc="-360" dirty="0">
                <a:solidFill>
                  <a:srgbClr val="FFFFFF"/>
                </a:solidFill>
                <a:latin typeface="Georgia"/>
                <a:cs typeface="Georgia"/>
              </a:rPr>
              <a:t>Execution</a:t>
            </a:r>
            <a:r>
              <a:rPr sz="3300" b="1" i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process.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00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3300" b="1" i="1" spc="-400" dirty="0">
                <a:solidFill>
                  <a:srgbClr val="FFFFFF"/>
                </a:solidFill>
                <a:latin typeface="Georgia"/>
                <a:cs typeface="Georgia"/>
              </a:rPr>
              <a:t>processor </a:t>
            </a:r>
            <a:r>
              <a:rPr sz="3300" b="1" i="1" spc="-8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34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3300" b="1" i="1" spc="-19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b="1" i="1" spc="-36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300" b="1" i="1" spc="-325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3300" b="1" i="1" spc="-34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3300" b="1" i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43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3300" b="1" i="1" spc="-459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3300" b="1" i="1" spc="-66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300" b="1" i="1" spc="-42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3300" b="1" i="1" spc="-35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3300" b="1" i="1" spc="-150" dirty="0">
                <a:solidFill>
                  <a:srgbClr val="FFFFFF"/>
                </a:solidFill>
                <a:latin typeface="Georgia"/>
                <a:cs typeface="Georgia"/>
              </a:rPr>
              <a:t>”</a:t>
            </a:r>
            <a:r>
              <a:rPr sz="3300" b="1" i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b="1" i="1" spc="-150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sz="3300" b="1" i="1" spc="-22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3300" b="1" i="1" spc="5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3300" b="1" i="1" spc="2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3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i="1" spc="-43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3300" b="1" i="1" spc="-459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3300" b="1" i="1" spc="-390" dirty="0">
                <a:solidFill>
                  <a:srgbClr val="FFFFFF"/>
                </a:solidFill>
                <a:latin typeface="Georgia"/>
                <a:cs typeface="Georgia"/>
              </a:rPr>
              <a:t>rst</a:t>
            </a:r>
            <a:r>
              <a:rPr sz="3300" b="1" i="1" spc="-409" dirty="0">
                <a:solidFill>
                  <a:srgbClr val="FFFFFF"/>
                </a:solidFill>
                <a:latin typeface="Georgia"/>
                <a:cs typeface="Georgia"/>
              </a:rPr>
              <a:t>”</a:t>
            </a:r>
            <a:r>
              <a:rPr sz="3300" b="1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respec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ivel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59" y="497840"/>
            <a:ext cx="77952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Processor</a:t>
            </a:r>
            <a:r>
              <a:rPr spc="-15" dirty="0"/>
              <a:t> </a:t>
            </a:r>
            <a:r>
              <a:rPr dirty="0"/>
              <a:t>bound</a:t>
            </a:r>
            <a:r>
              <a:rPr spc="5" dirty="0"/>
              <a:t> </a:t>
            </a:r>
            <a:r>
              <a:rPr spc="-45" dirty="0"/>
              <a:t>and</a:t>
            </a:r>
            <a:r>
              <a:rPr spc="5" dirty="0"/>
              <a:t> </a:t>
            </a:r>
            <a:r>
              <a:rPr spc="430" dirty="0"/>
              <a:t>I/O</a:t>
            </a:r>
            <a:r>
              <a:rPr spc="-15" dirty="0"/>
              <a:t> </a:t>
            </a:r>
            <a:r>
              <a:rPr dirty="0"/>
              <a:t>bound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51600"/>
            <a:ext cx="7858759" cy="29063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81000" algn="l"/>
              </a:tabLst>
            </a:pP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can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described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either:</a:t>
            </a:r>
            <a:endParaRPr sz="3200" dirty="0">
              <a:latin typeface="Times New Roman"/>
              <a:cs typeface="Times New Roman"/>
            </a:endParaRPr>
          </a:p>
          <a:p>
            <a:pPr marL="780415" marR="153670" lvl="1" indent="-285750">
              <a:lnSpc>
                <a:spcPts val="3360"/>
              </a:lnSpc>
              <a:spcBef>
                <a:spcPts val="805"/>
              </a:spcBef>
              <a:buClr>
                <a:srgbClr val="A785DF"/>
              </a:buClr>
              <a:buSzPct val="69642"/>
              <a:buFont typeface="Lucida Sans Unicode"/>
              <a:buChar char="■"/>
              <a:tabLst>
                <a:tab pos="781050" algn="l"/>
              </a:tabLst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76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900" b="1" i="1" spc="-34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2900" b="1" i="1" spc="-39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445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2900" b="1" i="1" spc="-45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900" b="1" i="1" spc="-38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900" b="1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8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900" b="1" i="1" spc="-45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900" b="1" i="1" spc="-54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2900" b="1" i="1" spc="-305" dirty="0">
                <a:solidFill>
                  <a:srgbClr val="FFFFFF"/>
                </a:solidFill>
                <a:latin typeface="Georgia"/>
                <a:cs typeface="Georgia"/>
              </a:rPr>
              <a:t>ce</a:t>
            </a:r>
            <a:r>
              <a:rPr sz="2900" b="1" i="1" spc="-29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33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ime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d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g 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70" dirty="0">
                <a:solidFill>
                  <a:srgbClr val="FFFFFF"/>
                </a:solidFill>
                <a:latin typeface="Times New Roman"/>
                <a:cs typeface="Times New Roman"/>
              </a:rPr>
              <a:t>I/O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computations,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short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CPU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bursts.</a:t>
            </a:r>
            <a:endParaRPr sz="2800" dirty="0">
              <a:latin typeface="Times New Roman"/>
              <a:cs typeface="Times New Roman"/>
            </a:endParaRPr>
          </a:p>
          <a:p>
            <a:pPr marL="780415" marR="43180" lvl="1" indent="-285750">
              <a:lnSpc>
                <a:spcPts val="3360"/>
              </a:lnSpc>
              <a:spcBef>
                <a:spcPts val="685"/>
              </a:spcBef>
              <a:buClr>
                <a:srgbClr val="A785DF"/>
              </a:buClr>
              <a:buSzPct val="67241"/>
              <a:buFont typeface="Lucida Sans Unicode"/>
              <a:buChar char="■"/>
              <a:tabLst>
                <a:tab pos="781050" algn="l"/>
              </a:tabLst>
            </a:pPr>
            <a:r>
              <a:rPr sz="2900" b="1" i="1" spc="-315" dirty="0">
                <a:solidFill>
                  <a:srgbClr val="FFFFFF"/>
                </a:solidFill>
                <a:latin typeface="Georgia"/>
                <a:cs typeface="Georgia"/>
              </a:rPr>
              <a:t>CPU</a:t>
            </a:r>
            <a:r>
              <a:rPr sz="28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900" b="1" i="1" spc="-315" dirty="0">
                <a:solidFill>
                  <a:srgbClr val="FFFFFF"/>
                </a:solidFill>
                <a:latin typeface="Georgia"/>
                <a:cs typeface="Georgia"/>
              </a:rPr>
              <a:t>bound</a:t>
            </a:r>
            <a:r>
              <a:rPr sz="2900" b="1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900" b="1" i="1" spc="-37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9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spends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doing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computations;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CPU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bursts.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439" y="497840"/>
            <a:ext cx="5906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Process</a:t>
            </a:r>
            <a:r>
              <a:rPr spc="-15" dirty="0"/>
              <a:t> </a:t>
            </a:r>
            <a:r>
              <a:rPr dirty="0"/>
              <a:t>Mgmt</a:t>
            </a:r>
            <a:r>
              <a:rPr spc="-10" dirty="0"/>
              <a:t> </a:t>
            </a:r>
            <a:r>
              <a:rPr spc="-80" dirty="0"/>
              <a:t>by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80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301749"/>
            <a:ext cx="7209790" cy="4662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  <a:tab pos="5099685" algn="l"/>
              </a:tabLst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creation;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Termination	of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Controlling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progress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Scheduling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Dispatching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Interrupt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6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Exceptional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Switching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Interprocess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endParaRPr sz="28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Blocks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450" y="497840"/>
            <a:ext cx="4983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230" algn="l"/>
              </a:tabLst>
            </a:pPr>
            <a:r>
              <a:rPr spc="15" dirty="0"/>
              <a:t>Process	</a:t>
            </a:r>
            <a:r>
              <a:rPr spc="-10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86003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FFCC00"/>
              </a:buClr>
              <a:buSzPct val="70312"/>
              <a:buFont typeface="Lucida Sans Unicode"/>
              <a:buChar char="■"/>
              <a:tabLst>
                <a:tab pos="355600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concurrent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environment,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basically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has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relationship,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competition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cooperation.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concurrent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environment,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compete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allocation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instructions.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addition,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related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collectively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represent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single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logical </a:t>
            </a: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cooperate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each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other.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80</TotalTime>
  <Words>1348</Words>
  <Application>Microsoft Office PowerPoint</Application>
  <PresentationFormat>On-screen Show (4:3)</PresentationFormat>
  <Paragraphs>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Calisto MT</vt:lpstr>
      <vt:lpstr>Georgia</vt:lpstr>
      <vt:lpstr>Lucida Sans Unicode</vt:lpstr>
      <vt:lpstr>Symbol</vt:lpstr>
      <vt:lpstr>Times New Roman</vt:lpstr>
      <vt:lpstr>Trebuchet MS</vt:lpstr>
      <vt:lpstr>Wingdings 2</vt:lpstr>
      <vt:lpstr>Slate</vt:lpstr>
      <vt:lpstr>PROCESS MANAGEMENT IN  OPERATING SYSTEMS</vt:lpstr>
      <vt:lpstr>Objectives</vt:lpstr>
      <vt:lpstr>Process</vt:lpstr>
      <vt:lpstr>Contd..</vt:lpstr>
      <vt:lpstr>Program Vs Process</vt:lpstr>
      <vt:lpstr>Contd..</vt:lpstr>
      <vt:lpstr>Processor bound and I/O bound</vt:lpstr>
      <vt:lpstr>Process Mgmt by the OS</vt:lpstr>
      <vt:lpstr>Process Relationship</vt:lpstr>
      <vt:lpstr>Process State</vt:lpstr>
      <vt:lpstr>Diagram of Process State</vt:lpstr>
      <vt:lpstr>Process Table or PCB</vt:lpstr>
      <vt:lpstr>Process Control Block (PCB)</vt:lpstr>
      <vt:lpstr>Context Switch</vt:lpstr>
      <vt:lpstr>Process Scheduling Queues</vt:lpstr>
      <vt:lpstr>Ready Queue And Various I/O Device Queues</vt:lpstr>
      <vt:lpstr>Representation of Process  Scheduling</vt:lpstr>
      <vt:lpstr>Schedulers</vt:lpstr>
      <vt:lpstr>Addition of Medium Term  Scheduling</vt:lpstr>
      <vt:lpstr>Schedulers (Cont.)</vt:lpstr>
      <vt:lpstr>Scheduling Algorithms</vt:lpstr>
      <vt:lpstr>Preemptive Scheduling</vt:lpstr>
      <vt:lpstr>Non- Preemptive scheduling</vt:lpstr>
      <vt:lpstr>Interprocess Communication  (IPC)</vt:lpstr>
      <vt:lpstr>Contd…</vt:lpstr>
      <vt:lpstr>Implementation Questions</vt:lpstr>
      <vt:lpstr>Direct Communication</vt:lpstr>
      <vt:lpstr>Contd…</vt:lpstr>
      <vt:lpstr>Indirect Communication</vt:lpstr>
      <vt:lpstr>Contd…</vt:lpstr>
      <vt:lpstr>Indirect Communication</vt:lpstr>
      <vt:lpstr>Indirect Communication</vt:lpstr>
      <vt:lpstr>Contd…</vt:lpstr>
      <vt:lpstr>Synchronization</vt:lpstr>
      <vt:lpstr>Buffering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 IN  OPERATING SYSTEMS</dc:title>
  <cp:lastModifiedBy>arjun magotra</cp:lastModifiedBy>
  <cp:revision>4</cp:revision>
  <dcterms:created xsi:type="dcterms:W3CDTF">2023-05-03T23:30:22Z</dcterms:created>
  <dcterms:modified xsi:type="dcterms:W3CDTF">2023-05-16T06:29:55Z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2023-05-03T00:00:00Z</vt:filetime>
  </property>
</Properties>
</file>