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2958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165" dirty="0"/>
              <a:t>‹#›</a:t>
            </a:fld>
            <a:endParaRPr spc="-16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165" dirty="0"/>
              <a:t>‹#›</a:t>
            </a:fld>
            <a:endParaRPr spc="-16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165" dirty="0"/>
              <a:t>‹#›</a:t>
            </a:fld>
            <a:endParaRPr spc="-16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165" dirty="0"/>
              <a:t>‹#›</a:t>
            </a:fld>
            <a:endParaRPr spc="-16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165" dirty="0"/>
              <a:t>‹#›</a:t>
            </a:fld>
            <a:endParaRPr spc="-16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3925" y="361950"/>
            <a:ext cx="5943600" cy="285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1225" y="1203356"/>
            <a:ext cx="864869" cy="589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0300" y="2867088"/>
            <a:ext cx="5511800" cy="4572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3925" y="9370259"/>
            <a:ext cx="191134" cy="186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165" dirty="0"/>
              <a:t>‹#›</a:t>
            </a:fld>
            <a:endParaRPr spc="-16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ys" TargetMode="External"/><Relationship Id="rId2" Type="http://schemas.openxmlformats.org/officeDocument/2006/relationships/hyperlink" Target="https://en.wikipedia.org/wiki/Devfs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5.jpg"/><Relationship Id="rId4" Type="http://schemas.openxmlformats.org/officeDocument/2006/relationships/hyperlink" Target="https://en.wikipedia.org/wiki/Procf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175" y="892175"/>
            <a:ext cx="15716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625" dirty="0">
                <a:solidFill>
                  <a:srgbClr val="666666"/>
                </a:solidFill>
                <a:latin typeface="Microsoft Sans Serif"/>
                <a:cs typeface="Microsoft Sans Serif"/>
              </a:rPr>
              <a:t>O</a:t>
            </a:r>
            <a:r>
              <a:rPr sz="2100" spc="-370" dirty="0">
                <a:solidFill>
                  <a:srgbClr val="666666"/>
                </a:solidFill>
                <a:latin typeface="Microsoft Sans Serif"/>
                <a:cs typeface="Microsoft Sans Serif"/>
              </a:rPr>
              <a:t>p</a:t>
            </a:r>
            <a:r>
              <a:rPr sz="2100" spc="-430" dirty="0">
                <a:solidFill>
                  <a:srgbClr val="666666"/>
                </a:solidFill>
                <a:latin typeface="Microsoft Sans Serif"/>
                <a:cs typeface="Microsoft Sans Serif"/>
              </a:rPr>
              <a:t>e</a:t>
            </a:r>
            <a:r>
              <a:rPr sz="2100" spc="-135" dirty="0">
                <a:solidFill>
                  <a:srgbClr val="666666"/>
                </a:solidFill>
                <a:latin typeface="Microsoft Sans Serif"/>
                <a:cs typeface="Microsoft Sans Serif"/>
              </a:rPr>
              <a:t>r</a:t>
            </a:r>
            <a:r>
              <a:rPr sz="2100" spc="-450" dirty="0">
                <a:solidFill>
                  <a:srgbClr val="666666"/>
                </a:solidFill>
                <a:latin typeface="Microsoft Sans Serif"/>
                <a:cs typeface="Microsoft Sans Serif"/>
              </a:rPr>
              <a:t>a</a:t>
            </a:r>
            <a:r>
              <a:rPr sz="2100" spc="-105" dirty="0">
                <a:solidFill>
                  <a:srgbClr val="666666"/>
                </a:solidFill>
                <a:latin typeface="Microsoft Sans Serif"/>
                <a:cs typeface="Microsoft Sans Serif"/>
              </a:rPr>
              <a:t>t</a:t>
            </a:r>
            <a:r>
              <a:rPr sz="2100" spc="-55" dirty="0">
                <a:solidFill>
                  <a:srgbClr val="666666"/>
                </a:solidFill>
                <a:latin typeface="Microsoft Sans Serif"/>
                <a:cs typeface="Microsoft Sans Serif"/>
              </a:rPr>
              <a:t>i</a:t>
            </a:r>
            <a:r>
              <a:rPr sz="2100" spc="-350" dirty="0">
                <a:solidFill>
                  <a:srgbClr val="666666"/>
                </a:solidFill>
                <a:latin typeface="Microsoft Sans Serif"/>
                <a:cs typeface="Microsoft Sans Serif"/>
              </a:rPr>
              <a:t>n</a:t>
            </a:r>
            <a:r>
              <a:rPr sz="2100" spc="-335" dirty="0">
                <a:solidFill>
                  <a:srgbClr val="666666"/>
                </a:solidFill>
                <a:latin typeface="Microsoft Sans Serif"/>
                <a:cs typeface="Microsoft Sans Serif"/>
              </a:rPr>
              <a:t>g</a:t>
            </a:r>
            <a:r>
              <a:rPr sz="2100" spc="-160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100" spc="-580" dirty="0">
                <a:solidFill>
                  <a:srgbClr val="666666"/>
                </a:solidFill>
                <a:latin typeface="Microsoft Sans Serif"/>
                <a:cs typeface="Microsoft Sans Serif"/>
              </a:rPr>
              <a:t>S</a:t>
            </a:r>
            <a:r>
              <a:rPr sz="2100" spc="-385" dirty="0">
                <a:solidFill>
                  <a:srgbClr val="666666"/>
                </a:solidFill>
                <a:latin typeface="Microsoft Sans Serif"/>
                <a:cs typeface="Microsoft Sans Serif"/>
              </a:rPr>
              <a:t>y</a:t>
            </a:r>
            <a:r>
              <a:rPr sz="2100" spc="-350" dirty="0">
                <a:solidFill>
                  <a:srgbClr val="666666"/>
                </a:solidFill>
                <a:latin typeface="Microsoft Sans Serif"/>
                <a:cs typeface="Microsoft Sans Serif"/>
              </a:rPr>
              <a:t>s</a:t>
            </a:r>
            <a:r>
              <a:rPr sz="2100" spc="-105" dirty="0">
                <a:solidFill>
                  <a:srgbClr val="666666"/>
                </a:solidFill>
                <a:latin typeface="Microsoft Sans Serif"/>
                <a:cs typeface="Microsoft Sans Serif"/>
              </a:rPr>
              <a:t>t</a:t>
            </a:r>
            <a:r>
              <a:rPr sz="2100" spc="-430" dirty="0">
                <a:solidFill>
                  <a:srgbClr val="666666"/>
                </a:solidFill>
                <a:latin typeface="Microsoft Sans Serif"/>
                <a:cs typeface="Microsoft Sans Serif"/>
              </a:rPr>
              <a:t>e</a:t>
            </a:r>
            <a:r>
              <a:rPr sz="2100" spc="-484" dirty="0">
                <a:solidFill>
                  <a:srgbClr val="666666"/>
                </a:solidFill>
                <a:latin typeface="Microsoft Sans Serif"/>
                <a:cs typeface="Microsoft Sans Serif"/>
              </a:rPr>
              <a:t>m</a:t>
            </a:r>
            <a:r>
              <a:rPr sz="2100" spc="-350" dirty="0">
                <a:solidFill>
                  <a:srgbClr val="666666"/>
                </a:solidFill>
                <a:latin typeface="Microsoft Sans Serif"/>
                <a:cs typeface="Microsoft Sans Serif"/>
              </a:rPr>
              <a:t>s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94" dirty="0"/>
              <a:t>L</a:t>
            </a:r>
            <a:r>
              <a:rPr spc="-180" dirty="0"/>
              <a:t>i</a:t>
            </a:r>
            <a:r>
              <a:rPr spc="-730" dirty="0"/>
              <a:t>n</a:t>
            </a:r>
            <a:r>
              <a:rPr spc="-745" dirty="0"/>
              <a:t>u</a:t>
            </a:r>
            <a:r>
              <a:rPr spc="-730" dirty="0"/>
              <a:t>x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1943100"/>
            <a:ext cx="5943600" cy="381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0700" y="2209800"/>
            <a:ext cx="4171950" cy="49244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925" y="9315450"/>
            <a:ext cx="5943600" cy="28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7820" y="6475012"/>
            <a:ext cx="135472" cy="1355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76300" y="872477"/>
            <a:ext cx="6080760" cy="76835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495300" indent="-228600">
              <a:lnSpc>
                <a:spcPct val="100000"/>
              </a:lnSpc>
              <a:spcBef>
                <a:spcPts val="280"/>
              </a:spcBef>
              <a:buAutoNum type="arabicPeriod" startAt="2"/>
              <a:tabLst>
                <a:tab pos="495300" algn="l"/>
              </a:tabLst>
            </a:pP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Protection:</a:t>
            </a:r>
            <a:endParaRPr sz="1100">
              <a:latin typeface="Arial"/>
              <a:cs typeface="Arial"/>
            </a:endParaRPr>
          </a:p>
          <a:p>
            <a:pPr marL="495300" marR="93345" algn="just">
              <a:lnSpc>
                <a:spcPct val="113599"/>
              </a:lnSpc>
            </a:pPr>
            <a:r>
              <a:rPr sz="1100" spc="-5" dirty="0">
                <a:latin typeface="Arial MT"/>
                <a:cs typeface="Arial MT"/>
              </a:rPr>
              <a:t>Each process in the system has its own virtual address space. These virtual address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spaces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are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completely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separate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from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each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other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so</a:t>
            </a:r>
            <a:r>
              <a:rPr sz="1100" dirty="0">
                <a:latin typeface="Arial MT"/>
                <a:cs typeface="Arial MT"/>
              </a:rPr>
              <a:t> a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process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running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one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application cannot affect another. Also, the hardware virtual memory mechanisms allow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areas of memory to be protected against writing. This protects code and data from being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overwritten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by rogue applications.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marL="495300" indent="-228600">
              <a:lnSpc>
                <a:spcPct val="100000"/>
              </a:lnSpc>
              <a:buAutoNum type="arabicPeriod" startAt="3"/>
              <a:tabLst>
                <a:tab pos="495300" algn="l"/>
              </a:tabLst>
            </a:pP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Memory</a:t>
            </a:r>
            <a:r>
              <a:rPr sz="1100" b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Mapping:</a:t>
            </a:r>
            <a:endParaRPr sz="1100">
              <a:latin typeface="Arial"/>
              <a:cs typeface="Arial"/>
            </a:endParaRPr>
          </a:p>
          <a:p>
            <a:pPr marL="495300" marR="97155" algn="just">
              <a:lnSpc>
                <a:spcPct val="113599"/>
              </a:lnSpc>
            </a:pPr>
            <a:r>
              <a:rPr sz="1100" spc="-5" dirty="0">
                <a:latin typeface="Arial MT"/>
                <a:cs typeface="Arial MT"/>
              </a:rPr>
              <a:t>Memory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mapping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used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to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map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image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data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files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into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processes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address space.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memory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mapping,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contents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</a:t>
            </a:r>
            <a:r>
              <a:rPr sz="1100" dirty="0">
                <a:latin typeface="Arial MT"/>
                <a:cs typeface="Arial MT"/>
              </a:rPr>
              <a:t> a </a:t>
            </a:r>
            <a:r>
              <a:rPr sz="1100" spc="-5" dirty="0">
                <a:latin typeface="Arial MT"/>
                <a:cs typeface="Arial MT"/>
              </a:rPr>
              <a:t>file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are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linked directly into the virtual address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space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5" dirty="0">
                <a:latin typeface="Arial MT"/>
                <a:cs typeface="Arial MT"/>
              </a:rPr>
              <a:t> process.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495300" indent="-228600">
              <a:lnSpc>
                <a:spcPct val="100000"/>
              </a:lnSpc>
              <a:buAutoNum type="arabicPeriod" startAt="4"/>
              <a:tabLst>
                <a:tab pos="495300" algn="l"/>
              </a:tabLst>
            </a:pP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Fair</a:t>
            </a:r>
            <a:r>
              <a:rPr sz="1100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Physical</a:t>
            </a:r>
            <a:r>
              <a:rPr sz="1100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Memory</a:t>
            </a:r>
            <a:r>
              <a:rPr sz="1100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Allocation:</a:t>
            </a:r>
            <a:endParaRPr sz="1100">
              <a:latin typeface="Arial"/>
              <a:cs typeface="Arial"/>
            </a:endParaRPr>
          </a:p>
          <a:p>
            <a:pPr marL="495300" marR="100965" algn="just">
              <a:lnSpc>
                <a:spcPct val="113599"/>
              </a:lnSpc>
            </a:pPr>
            <a:r>
              <a:rPr sz="1100" spc="-5" dirty="0">
                <a:latin typeface="Arial MT"/>
                <a:cs typeface="Arial MT"/>
              </a:rPr>
              <a:t>The memory management subsystem allows each running process in the system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-5" dirty="0">
                <a:latin typeface="Arial MT"/>
                <a:cs typeface="Arial MT"/>
              </a:rPr>
              <a:t>fair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share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 the physical memory of 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system,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marL="495300" indent="-22860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495300" algn="l"/>
              </a:tabLst>
            </a:pP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Shared</a:t>
            </a:r>
            <a:r>
              <a:rPr sz="1100" b="1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Virtual</a:t>
            </a:r>
            <a:r>
              <a:rPr sz="1100" b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Memory:</a:t>
            </a:r>
            <a:endParaRPr sz="1100">
              <a:latin typeface="Arial"/>
              <a:cs typeface="Arial"/>
            </a:endParaRPr>
          </a:p>
          <a:p>
            <a:pPr marL="495300" marR="93980" algn="just">
              <a:lnSpc>
                <a:spcPct val="113599"/>
              </a:lnSpc>
            </a:pPr>
            <a:r>
              <a:rPr sz="1100" spc="-5" dirty="0">
                <a:latin typeface="Arial MT"/>
                <a:cs typeface="Arial MT"/>
              </a:rPr>
              <a:t>Although virtual memory allows processes to have separate (virtual) address spaces,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there are times when you need processes to share memory. For example there could be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several processes in the system running the bash command shell. Rather than have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several copies of bash, one in each processes virtual address space, it is better to have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only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one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copy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physical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memory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all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processes running bash share it.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Dynamic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libraries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are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another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common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example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executing code shared between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several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processes.</a:t>
            </a:r>
            <a:endParaRPr sz="1100">
              <a:latin typeface="Arial MT"/>
              <a:cs typeface="Arial MT"/>
            </a:endParaRPr>
          </a:p>
          <a:p>
            <a:pPr marL="495300" marR="95250" algn="just">
              <a:lnSpc>
                <a:spcPct val="113599"/>
              </a:lnSpc>
            </a:pPr>
            <a:r>
              <a:rPr sz="1100" spc="-5" dirty="0">
                <a:latin typeface="Arial MT"/>
                <a:cs typeface="Arial MT"/>
              </a:rPr>
              <a:t>Shared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memory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can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also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used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Inter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Process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Communication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(IPC)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mechanism, with two or more processes exchanging information via memory common to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all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 them. Linux supports the Unix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975" baseline="38461" dirty="0">
                <a:latin typeface="Arial MT"/>
                <a:cs typeface="Arial MT"/>
              </a:rPr>
              <a:t>TM</a:t>
            </a:r>
            <a:r>
              <a:rPr sz="975" spc="179" baseline="38461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System </a:t>
            </a:r>
            <a:r>
              <a:rPr sz="1100" dirty="0">
                <a:latin typeface="Arial MT"/>
                <a:cs typeface="Arial MT"/>
              </a:rPr>
              <a:t>V</a:t>
            </a:r>
            <a:r>
              <a:rPr sz="1100" spc="-5" dirty="0">
                <a:latin typeface="Arial MT"/>
                <a:cs typeface="Arial MT"/>
              </a:rPr>
              <a:t> shared memory IPC.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495300" indent="-228600">
              <a:lnSpc>
                <a:spcPct val="100000"/>
              </a:lnSpc>
              <a:buClr>
                <a:srgbClr val="000000"/>
              </a:buClr>
              <a:buFont typeface="MS Gothic"/>
              <a:buChar char="❖"/>
              <a:tabLst>
                <a:tab pos="495300" algn="l"/>
              </a:tabLst>
            </a:pPr>
            <a:r>
              <a:rPr sz="1400" b="1" spc="-5" dirty="0">
                <a:solidFill>
                  <a:srgbClr val="8B7252"/>
                </a:solidFill>
                <a:latin typeface="Arial"/>
                <a:cs typeface="Arial"/>
              </a:rPr>
              <a:t>Process</a:t>
            </a:r>
            <a:r>
              <a:rPr sz="1400" b="1" spc="-50" dirty="0">
                <a:solidFill>
                  <a:srgbClr val="8B7252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8B7252"/>
                </a:solidFill>
                <a:latin typeface="Arial"/>
                <a:cs typeface="Arial"/>
              </a:rPr>
              <a:t>Management: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Arial"/>
              <a:cs typeface="Arial"/>
            </a:endParaRPr>
          </a:p>
          <a:p>
            <a:pPr marL="38100" marR="93345" algn="just">
              <a:lnSpc>
                <a:spcPct val="147700"/>
              </a:lnSpc>
            </a:pPr>
            <a:r>
              <a:rPr sz="1100" spc="-5" dirty="0">
                <a:latin typeface="Arial MT"/>
                <a:cs typeface="Arial MT"/>
              </a:rPr>
              <a:t>Process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management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dirty="0">
                <a:latin typeface="Arial MT"/>
                <a:cs typeface="Arial MT"/>
              </a:rPr>
              <a:t> a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case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point.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Linux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creates</a:t>
            </a:r>
            <a:r>
              <a:rPr sz="1100" dirty="0">
                <a:latin typeface="Arial MT"/>
                <a:cs typeface="Arial MT"/>
              </a:rPr>
              <a:t> a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process whenever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-5" dirty="0">
                <a:latin typeface="Arial MT"/>
                <a:cs typeface="Arial MT"/>
              </a:rPr>
              <a:t>program is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launched, either by you or by Linux. This process is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-5" dirty="0">
                <a:latin typeface="Arial MT"/>
                <a:cs typeface="Arial MT"/>
              </a:rPr>
              <a:t>container of information about how that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program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 running and what’s happening.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 MT"/>
              <a:cs typeface="Arial MT"/>
            </a:endParaRPr>
          </a:p>
          <a:p>
            <a:pPr marL="38100" marR="93345" algn="just">
              <a:lnSpc>
                <a:spcPct val="147700"/>
              </a:lnSpc>
              <a:spcBef>
                <a:spcPts val="5"/>
              </a:spcBef>
            </a:pPr>
            <a:r>
              <a:rPr sz="1100" spc="-5" dirty="0">
                <a:latin typeface="Arial MT"/>
                <a:cs typeface="Arial MT"/>
              </a:rPr>
              <a:t>If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process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runs and terminates correctly, then everything is hunky-dory; however, if it hogs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 CPU, or refuses to go when its time is up, then the Linux commands described below may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help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you to restore law and order.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925" y="9315450"/>
            <a:ext cx="5943600" cy="285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165" dirty="0"/>
              <a:t>10</a:t>
            </a:fld>
            <a:endParaRPr spc="-16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5413"/>
            <a:ext cx="5962650" cy="343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 MT"/>
                <a:cs typeface="Arial MT"/>
              </a:rPr>
              <a:t>Let’s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start with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list of things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you may want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to do when managing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Linux processes: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 marL="612775" indent="-228600">
              <a:lnSpc>
                <a:spcPct val="100000"/>
              </a:lnSpc>
              <a:spcBef>
                <a:spcPts val="750"/>
              </a:spcBef>
              <a:buClr>
                <a:srgbClr val="545454"/>
              </a:buClr>
              <a:buChar char="●"/>
              <a:tabLst>
                <a:tab pos="612140" algn="l"/>
                <a:tab pos="612775" algn="l"/>
              </a:tabLst>
            </a:pPr>
            <a:r>
              <a:rPr sz="1100" spc="-5" dirty="0">
                <a:latin typeface="Arial MT"/>
                <a:cs typeface="Arial MT"/>
              </a:rPr>
              <a:t>See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which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processes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are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running</a:t>
            </a:r>
            <a:endParaRPr sz="1100">
              <a:latin typeface="Arial MT"/>
              <a:cs typeface="Arial MT"/>
            </a:endParaRPr>
          </a:p>
          <a:p>
            <a:pPr marL="612775" marR="8890" indent="-228600">
              <a:lnSpc>
                <a:spcPct val="147700"/>
              </a:lnSpc>
              <a:buClr>
                <a:srgbClr val="545454"/>
              </a:buClr>
              <a:buChar char="●"/>
              <a:tabLst>
                <a:tab pos="612140" algn="l"/>
                <a:tab pos="612775" algn="l"/>
              </a:tabLst>
            </a:pPr>
            <a:r>
              <a:rPr sz="1100" spc="-5" dirty="0">
                <a:latin typeface="Arial MT"/>
                <a:cs typeface="Arial MT"/>
              </a:rPr>
              <a:t>See</a:t>
            </a:r>
            <a:r>
              <a:rPr sz="1100" spc="1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how</a:t>
            </a:r>
            <a:r>
              <a:rPr sz="1100" spc="1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much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your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Linux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system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processes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are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using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(especially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any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greedy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ones)</a:t>
            </a:r>
            <a:endParaRPr sz="1100">
              <a:latin typeface="Arial MT"/>
              <a:cs typeface="Arial MT"/>
            </a:endParaRPr>
          </a:p>
          <a:p>
            <a:pPr marL="612775" indent="-228600">
              <a:lnSpc>
                <a:spcPct val="100000"/>
              </a:lnSpc>
              <a:spcBef>
                <a:spcPts val="630"/>
              </a:spcBef>
              <a:buClr>
                <a:srgbClr val="545454"/>
              </a:buClr>
              <a:buChar char="●"/>
              <a:tabLst>
                <a:tab pos="612140" algn="l"/>
                <a:tab pos="612775" algn="l"/>
              </a:tabLst>
            </a:pPr>
            <a:r>
              <a:rPr sz="1100" spc="-5" dirty="0">
                <a:latin typeface="Arial MT"/>
                <a:cs typeface="Arial MT"/>
              </a:rPr>
              <a:t>Locate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5" dirty="0">
                <a:latin typeface="Arial MT"/>
                <a:cs typeface="Arial MT"/>
              </a:rPr>
              <a:t> particular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process to see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what it’s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doing or to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take action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on it</a:t>
            </a:r>
            <a:endParaRPr sz="1100">
              <a:latin typeface="Arial MT"/>
              <a:cs typeface="Arial MT"/>
            </a:endParaRPr>
          </a:p>
          <a:p>
            <a:pPr marL="612775" indent="-228600">
              <a:lnSpc>
                <a:spcPct val="100000"/>
              </a:lnSpc>
              <a:spcBef>
                <a:spcPts val="630"/>
              </a:spcBef>
              <a:buClr>
                <a:srgbClr val="545454"/>
              </a:buClr>
              <a:buChar char="●"/>
              <a:tabLst>
                <a:tab pos="612140" algn="l"/>
                <a:tab pos="612775" algn="l"/>
              </a:tabLst>
            </a:pPr>
            <a:r>
              <a:rPr sz="1100" spc="-5" dirty="0">
                <a:latin typeface="Arial MT"/>
                <a:cs typeface="Arial MT"/>
              </a:rPr>
              <a:t>Define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change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level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 priority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associated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with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that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process</a:t>
            </a:r>
            <a:endParaRPr sz="1100">
              <a:latin typeface="Arial MT"/>
              <a:cs typeface="Arial MT"/>
            </a:endParaRPr>
          </a:p>
          <a:p>
            <a:pPr marL="612775" indent="-228600">
              <a:lnSpc>
                <a:spcPct val="100000"/>
              </a:lnSpc>
              <a:spcBef>
                <a:spcPts val="630"/>
              </a:spcBef>
              <a:buClr>
                <a:srgbClr val="545454"/>
              </a:buClr>
              <a:buChar char="●"/>
              <a:tabLst>
                <a:tab pos="612140" algn="l"/>
                <a:tab pos="612775" algn="l"/>
              </a:tabLst>
            </a:pPr>
            <a:r>
              <a:rPr sz="1100" spc="-5" dirty="0">
                <a:latin typeface="Arial MT"/>
                <a:cs typeface="Arial MT"/>
              </a:rPr>
              <a:t>Terminate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process if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it has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outlived its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usefulness or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if it’s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misbehaving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 MT"/>
              <a:cs typeface="Arial MT"/>
            </a:endParaRPr>
          </a:p>
          <a:p>
            <a:pPr marL="12700" marR="5080" algn="just">
              <a:lnSpc>
                <a:spcPct val="147700"/>
              </a:lnSpc>
            </a:pP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spc="2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commands</a:t>
            </a:r>
            <a:r>
              <a:rPr sz="1100" spc="2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described</a:t>
            </a:r>
            <a:r>
              <a:rPr sz="1100" spc="2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below</a:t>
            </a:r>
            <a:r>
              <a:rPr sz="1100" spc="2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should</a:t>
            </a:r>
            <a:r>
              <a:rPr sz="1100" spc="2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be</a:t>
            </a:r>
            <a:r>
              <a:rPr sz="1100" spc="2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entered</a:t>
            </a:r>
            <a:r>
              <a:rPr sz="1100" spc="2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via</a:t>
            </a:r>
            <a:r>
              <a:rPr sz="1100" spc="2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spc="2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command</a:t>
            </a:r>
            <a:r>
              <a:rPr sz="1100" spc="2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line</a:t>
            </a:r>
            <a:r>
              <a:rPr sz="1100" spc="2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interface.</a:t>
            </a:r>
            <a:r>
              <a:rPr sz="1100" spc="2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Simply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open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-5" dirty="0">
                <a:latin typeface="Arial MT"/>
                <a:cs typeface="Arial MT"/>
              </a:rPr>
              <a:t>terminal (all-text) window to access this interface. It may look basic, but it’s actually very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powerful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 flexible </a:t>
            </a:r>
            <a:r>
              <a:rPr sz="1100" dirty="0">
                <a:latin typeface="Arial MT"/>
                <a:cs typeface="Arial MT"/>
              </a:rPr>
              <a:t>–</a:t>
            </a:r>
            <a:r>
              <a:rPr sz="1100" spc="-5" dirty="0">
                <a:latin typeface="Arial MT"/>
                <a:cs typeface="Arial MT"/>
              </a:rPr>
              <a:t> just the thing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for keeping all those processes in line.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100" spc="-5" dirty="0">
                <a:latin typeface="Arial MT"/>
                <a:cs typeface="Arial MT"/>
              </a:rPr>
              <a:t>1.</a:t>
            </a:r>
            <a:r>
              <a:rPr sz="1400" b="1" spc="-5" dirty="0">
                <a:latin typeface="Arial"/>
                <a:cs typeface="Arial"/>
              </a:rPr>
              <a:t>top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33450" y="4562475"/>
            <a:ext cx="6019800" cy="3914775"/>
            <a:chOff x="933450" y="4562475"/>
            <a:chExt cx="6019800" cy="3914775"/>
          </a:xfrm>
        </p:grpSpPr>
        <p:sp>
          <p:nvSpPr>
            <p:cNvPr id="4" name="object 4"/>
            <p:cNvSpPr/>
            <p:nvPr/>
          </p:nvSpPr>
          <p:spPr>
            <a:xfrm>
              <a:off x="952500" y="4581525"/>
              <a:ext cx="5981700" cy="3876675"/>
            </a:xfrm>
            <a:custGeom>
              <a:avLst/>
              <a:gdLst/>
              <a:ahLst/>
              <a:cxnLst/>
              <a:rect l="l" t="t" r="r" b="b"/>
              <a:pathLst>
                <a:path w="5981700" h="3876675">
                  <a:moveTo>
                    <a:pt x="0" y="0"/>
                  </a:moveTo>
                  <a:lnTo>
                    <a:pt x="5981700" y="0"/>
                  </a:lnTo>
                  <a:lnTo>
                    <a:pt x="5981700" y="3876675"/>
                  </a:lnTo>
                  <a:lnTo>
                    <a:pt x="0" y="387667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1550" y="4600575"/>
              <a:ext cx="5943600" cy="3838575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925" y="9315450"/>
            <a:ext cx="5943600" cy="285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165" dirty="0"/>
              <a:t>11</a:t>
            </a:fld>
            <a:endParaRPr spc="-16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005827"/>
            <a:ext cx="5967095" cy="701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525" algn="just">
              <a:lnSpc>
                <a:spcPct val="147700"/>
              </a:lnSpc>
              <a:spcBef>
                <a:spcPts val="100"/>
              </a:spcBef>
            </a:pPr>
            <a:r>
              <a:rPr sz="1100" spc="-5" dirty="0">
                <a:latin typeface="Arial MT"/>
                <a:cs typeface="Arial MT"/>
              </a:rPr>
              <a:t>The top command gives you information on the processes that currently exist. As the sample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output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above shows, the first part of 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information is an overview of the situation.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 MT"/>
              <a:cs typeface="Arial MT"/>
            </a:endParaRPr>
          </a:p>
          <a:p>
            <a:pPr marL="12700" marR="7620" algn="just">
              <a:lnSpc>
                <a:spcPct val="147700"/>
              </a:lnSpc>
            </a:pPr>
            <a:r>
              <a:rPr sz="1100" spc="-5" dirty="0">
                <a:latin typeface="Arial MT"/>
                <a:cs typeface="Arial MT"/>
              </a:rPr>
              <a:t>The second part, organized in columns, gives details for each process, including its unique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reference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number (PID),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priority (PR), status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(S), and resource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usage (%CPU, for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example).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2.</a:t>
            </a:r>
            <a:r>
              <a:rPr sz="1100" spc="3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400" b="1" i="1" spc="-5" dirty="0">
                <a:solidFill>
                  <a:srgbClr val="545454"/>
                </a:solidFill>
                <a:latin typeface="Arial"/>
                <a:cs typeface="Arial"/>
              </a:rPr>
              <a:t>htop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Arial"/>
              <a:cs typeface="Arial"/>
            </a:endParaRPr>
          </a:p>
          <a:p>
            <a:pPr marL="12700" marR="10160" algn="just">
              <a:lnSpc>
                <a:spcPct val="147700"/>
              </a:lnSpc>
            </a:pP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The </a:t>
            </a:r>
            <a:r>
              <a:rPr sz="1100" i="1" spc="-5" dirty="0">
                <a:solidFill>
                  <a:srgbClr val="545454"/>
                </a:solidFill>
                <a:latin typeface="Arial"/>
                <a:cs typeface="Arial"/>
              </a:rPr>
              <a:t>htop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command is like </a:t>
            </a:r>
            <a:r>
              <a:rPr sz="1100" i="1" spc="-5" dirty="0">
                <a:solidFill>
                  <a:srgbClr val="545454"/>
                </a:solidFill>
                <a:latin typeface="Arial"/>
                <a:cs typeface="Arial"/>
              </a:rPr>
              <a:t>top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, but prettier and smarter. The information is presented in </a:t>
            </a:r>
            <a:r>
              <a:rPr sz="1100" dirty="0">
                <a:solidFill>
                  <a:srgbClr val="545454"/>
                </a:solidFill>
                <a:latin typeface="Arial MT"/>
                <a:cs typeface="Arial MT"/>
              </a:rPr>
              <a:t>a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clearer </a:t>
            </a:r>
            <a:r>
              <a:rPr sz="110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format, and you can select </a:t>
            </a:r>
            <a:r>
              <a:rPr sz="1100" dirty="0">
                <a:solidFill>
                  <a:srgbClr val="545454"/>
                </a:solidFill>
                <a:latin typeface="Arial MT"/>
                <a:cs typeface="Arial MT"/>
              </a:rPr>
              <a:t>a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particular process (use the arrow keys) and then act on it (use the </a:t>
            </a:r>
            <a:r>
              <a:rPr sz="110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F1,</a:t>
            </a:r>
            <a:r>
              <a:rPr sz="1100" spc="-1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F2, etc. keys) with the </a:t>
            </a:r>
            <a:r>
              <a:rPr sz="1100" i="1" spc="-5" dirty="0">
                <a:solidFill>
                  <a:srgbClr val="545454"/>
                </a:solidFill>
                <a:latin typeface="Arial"/>
                <a:cs typeface="Arial"/>
              </a:rPr>
              <a:t>htop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display.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 MT"/>
              <a:cs typeface="Arial MT"/>
            </a:endParaRPr>
          </a:p>
          <a:p>
            <a:pPr marL="12700" marR="6350" algn="just">
              <a:lnSpc>
                <a:spcPct val="147700"/>
              </a:lnSpc>
            </a:pP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So</a:t>
            </a:r>
            <a:r>
              <a:rPr sz="110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why</a:t>
            </a:r>
            <a:r>
              <a:rPr sz="110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would</a:t>
            </a:r>
            <a:r>
              <a:rPr sz="110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anyone</a:t>
            </a:r>
            <a:r>
              <a:rPr sz="110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use</a:t>
            </a:r>
            <a:r>
              <a:rPr sz="110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anything</a:t>
            </a:r>
            <a:r>
              <a:rPr sz="110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other</a:t>
            </a:r>
            <a:r>
              <a:rPr sz="110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than</a:t>
            </a:r>
            <a:r>
              <a:rPr sz="110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i="1" spc="-5" dirty="0">
                <a:solidFill>
                  <a:srgbClr val="545454"/>
                </a:solidFill>
                <a:latin typeface="Arial"/>
                <a:cs typeface="Arial"/>
              </a:rPr>
              <a:t>htop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?</a:t>
            </a:r>
            <a:r>
              <a:rPr sz="110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Simply</a:t>
            </a:r>
            <a:r>
              <a:rPr sz="110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because</a:t>
            </a:r>
            <a:r>
              <a:rPr sz="110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i="1" spc="-5" dirty="0">
                <a:solidFill>
                  <a:srgbClr val="545454"/>
                </a:solidFill>
                <a:latin typeface="Arial"/>
                <a:cs typeface="Arial"/>
              </a:rPr>
              <a:t>htop</a:t>
            </a:r>
            <a:r>
              <a:rPr sz="1100" i="1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is</a:t>
            </a:r>
            <a:r>
              <a:rPr sz="1100" spc="29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not always </a:t>
            </a:r>
            <a:r>
              <a:rPr sz="110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available</a:t>
            </a:r>
            <a:r>
              <a:rPr sz="1100" spc="-1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by default on Linux systems</a:t>
            </a:r>
            <a:r>
              <a:rPr sz="1100" spc="-1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(whereas </a:t>
            </a:r>
            <a:r>
              <a:rPr sz="1100" i="1" spc="-5" dirty="0">
                <a:solidFill>
                  <a:srgbClr val="545454"/>
                </a:solidFill>
                <a:latin typeface="Arial"/>
                <a:cs typeface="Arial"/>
              </a:rPr>
              <a:t>top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is always available).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 MT"/>
              <a:cs typeface="Arial MT"/>
            </a:endParaRPr>
          </a:p>
          <a:p>
            <a:pPr marL="12700" marR="6985" algn="just">
              <a:lnSpc>
                <a:spcPct val="147700"/>
              </a:lnSpc>
            </a:pP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You</a:t>
            </a:r>
            <a:r>
              <a:rPr sz="110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may</a:t>
            </a:r>
            <a:r>
              <a:rPr sz="110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have</a:t>
            </a:r>
            <a:r>
              <a:rPr sz="1100" spc="29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an</a:t>
            </a:r>
            <a:r>
              <a:rPr sz="1100" spc="29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extra</a:t>
            </a:r>
            <a:r>
              <a:rPr sz="1100" spc="29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installation step before you can use it. Your installation instruction will </a:t>
            </a:r>
            <a:r>
              <a:rPr sz="110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be</a:t>
            </a:r>
            <a:r>
              <a:rPr sz="1100" spc="-1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i="1" spc="-5" dirty="0">
                <a:solidFill>
                  <a:srgbClr val="545454"/>
                </a:solidFill>
                <a:latin typeface="Arial"/>
                <a:cs typeface="Arial"/>
              </a:rPr>
              <a:t>sudo apt-get install htop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if you’re using</a:t>
            </a:r>
            <a:r>
              <a:rPr sz="1100" spc="-1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Ubuntu or Debian, for instance.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750"/>
              </a:spcBef>
            </a:pP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The</a:t>
            </a:r>
            <a:r>
              <a:rPr sz="1100" spc="-1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colors</a:t>
            </a:r>
            <a:r>
              <a:rPr sz="1100" spc="-1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i="1" spc="-5" dirty="0">
                <a:solidFill>
                  <a:srgbClr val="545454"/>
                </a:solidFill>
                <a:latin typeface="Arial"/>
                <a:cs typeface="Arial"/>
              </a:rPr>
              <a:t>htop</a:t>
            </a:r>
            <a:r>
              <a:rPr sz="1100" i="1" spc="-1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uses</a:t>
            </a:r>
            <a:r>
              <a:rPr sz="1100" spc="-1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in</a:t>
            </a:r>
            <a:r>
              <a:rPr sz="1100" spc="-1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its display</a:t>
            </a:r>
            <a:r>
              <a:rPr sz="1100" spc="-1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help</a:t>
            </a:r>
            <a:r>
              <a:rPr sz="1100" spc="-1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convey</a:t>
            </a:r>
            <a:r>
              <a:rPr sz="1100" spc="-1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its</a:t>
            </a:r>
            <a:r>
              <a:rPr sz="1100" spc="-1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message.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 MT"/>
              <a:cs typeface="Arial MT"/>
            </a:endParaRPr>
          </a:p>
          <a:p>
            <a:pPr marL="12700" marR="7620" algn="just">
              <a:lnSpc>
                <a:spcPct val="147700"/>
              </a:lnSpc>
            </a:pP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The CPU and memory bars may show blue bars for low priority processes, green for normal </a:t>
            </a:r>
            <a:r>
              <a:rPr sz="110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priority,</a:t>
            </a:r>
            <a:r>
              <a:rPr sz="1100" spc="14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or</a:t>
            </a:r>
            <a:r>
              <a:rPr sz="1100" spc="14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red</a:t>
            </a:r>
            <a:r>
              <a:rPr sz="1100" spc="14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for</a:t>
            </a:r>
            <a:r>
              <a:rPr sz="1100" spc="14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kernel.</a:t>
            </a:r>
            <a:r>
              <a:rPr sz="1100" spc="14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Yellow</a:t>
            </a:r>
            <a:r>
              <a:rPr sz="1100" spc="14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corresponds</a:t>
            </a:r>
            <a:r>
              <a:rPr sz="1100" spc="14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to</a:t>
            </a:r>
            <a:r>
              <a:rPr sz="1100" spc="14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IRQ</a:t>
            </a:r>
            <a:r>
              <a:rPr sz="1100" spc="14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(interrupt</a:t>
            </a:r>
            <a:r>
              <a:rPr sz="1100" spc="14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request)</a:t>
            </a:r>
            <a:r>
              <a:rPr sz="1100" spc="7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time,</a:t>
            </a:r>
            <a:r>
              <a:rPr sz="1100" spc="6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magenta</a:t>
            </a:r>
            <a:r>
              <a:rPr sz="1100" spc="7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to</a:t>
            </a:r>
            <a:r>
              <a:rPr sz="1100" spc="7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soft </a:t>
            </a:r>
            <a:r>
              <a:rPr sz="110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IRQ</a:t>
            </a:r>
            <a:r>
              <a:rPr sz="1100" spc="-1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time, and gray to I/O (input/output) wait</a:t>
            </a:r>
            <a:r>
              <a:rPr sz="1100" spc="-1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time.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 MT"/>
              <a:cs typeface="Arial MT"/>
            </a:endParaRPr>
          </a:p>
          <a:p>
            <a:pPr marL="12700" marR="5080" algn="just">
              <a:lnSpc>
                <a:spcPct val="147700"/>
              </a:lnSpc>
            </a:pP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The load average figure represents the degree to which the CPU is being kept busy. </a:t>
            </a:r>
            <a:r>
              <a:rPr sz="1100" dirty="0">
                <a:solidFill>
                  <a:srgbClr val="545454"/>
                </a:solidFill>
                <a:latin typeface="Arial MT"/>
                <a:cs typeface="Arial MT"/>
              </a:rPr>
              <a:t>A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figure of </a:t>
            </a:r>
            <a:r>
              <a:rPr sz="110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“1.0” corresponds to 100 percent busy. The figure of “0.37” in the screenshot below corresponds </a:t>
            </a:r>
            <a:r>
              <a:rPr sz="110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to</a:t>
            </a:r>
            <a:r>
              <a:rPr sz="1100" spc="-1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37 percent.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 MT"/>
              <a:cs typeface="Arial MT"/>
            </a:endParaRPr>
          </a:p>
          <a:p>
            <a:pPr marL="12700" marR="6985" algn="just">
              <a:lnSpc>
                <a:spcPct val="147700"/>
              </a:lnSpc>
              <a:spcBef>
                <a:spcPts val="5"/>
              </a:spcBef>
            </a:pP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This is the load average over the last minute. The two other load average figures are the load </a:t>
            </a:r>
            <a:r>
              <a:rPr sz="110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averages</a:t>
            </a:r>
            <a:r>
              <a:rPr sz="1100" spc="-1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over the last five and the last</a:t>
            </a:r>
            <a:r>
              <a:rPr sz="1100" spc="-1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Arial MT"/>
                <a:cs typeface="Arial MT"/>
              </a:rPr>
              <a:t>15 minutes, respectively.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9315450"/>
            <a:ext cx="5943600" cy="285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165" dirty="0"/>
              <a:t>12</a:t>
            </a:fld>
            <a:endParaRPr spc="-16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3450" y="9334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05625" y="9334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2025" y="933450"/>
            <a:ext cx="19050" cy="28575"/>
          </a:xfrm>
          <a:custGeom>
            <a:avLst/>
            <a:gdLst/>
            <a:ahLst/>
            <a:cxnLst/>
            <a:rect l="l" t="t" r="r" b="b"/>
            <a:pathLst>
              <a:path w="19050" h="28575">
                <a:moveTo>
                  <a:pt x="19050" y="28575"/>
                </a:moveTo>
                <a:lnTo>
                  <a:pt x="0" y="28575"/>
                </a:lnTo>
                <a:lnTo>
                  <a:pt x="0" y="0"/>
                </a:lnTo>
                <a:lnTo>
                  <a:pt x="19050" y="0"/>
                </a:lnTo>
                <a:lnTo>
                  <a:pt x="1905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96100" y="933450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9525" y="28575"/>
                </a:moveTo>
                <a:lnTo>
                  <a:pt x="0" y="28575"/>
                </a:lnTo>
                <a:lnTo>
                  <a:pt x="0" y="0"/>
                </a:lnTo>
                <a:lnTo>
                  <a:pt x="9525" y="0"/>
                </a:lnTo>
                <a:lnTo>
                  <a:pt x="952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009650" y="933450"/>
            <a:ext cx="5857875" cy="28575"/>
            <a:chOff x="1009650" y="933450"/>
            <a:chExt cx="5857875" cy="28575"/>
          </a:xfrm>
        </p:grpSpPr>
        <p:sp>
          <p:nvSpPr>
            <p:cNvPr id="7" name="object 7"/>
            <p:cNvSpPr/>
            <p:nvPr/>
          </p:nvSpPr>
          <p:spPr>
            <a:xfrm>
              <a:off x="1009650" y="933449"/>
              <a:ext cx="4029075" cy="28575"/>
            </a:xfrm>
            <a:custGeom>
              <a:avLst/>
              <a:gdLst/>
              <a:ahLst/>
              <a:cxnLst/>
              <a:rect l="l" t="t" r="r" b="b"/>
              <a:pathLst>
                <a:path w="4029075" h="28575">
                  <a:moveTo>
                    <a:pt x="28575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28575" y="28575"/>
                  </a:lnTo>
                  <a:lnTo>
                    <a:pt x="28575" y="0"/>
                  </a:lnTo>
                  <a:close/>
                </a:path>
                <a:path w="4029075" h="28575">
                  <a:moveTo>
                    <a:pt x="85725" y="0"/>
                  </a:moveTo>
                  <a:lnTo>
                    <a:pt x="57150" y="0"/>
                  </a:lnTo>
                  <a:lnTo>
                    <a:pt x="57150" y="28575"/>
                  </a:lnTo>
                  <a:lnTo>
                    <a:pt x="85725" y="28575"/>
                  </a:lnTo>
                  <a:lnTo>
                    <a:pt x="85725" y="0"/>
                  </a:lnTo>
                  <a:close/>
                </a:path>
                <a:path w="4029075" h="28575">
                  <a:moveTo>
                    <a:pt x="142875" y="0"/>
                  </a:moveTo>
                  <a:lnTo>
                    <a:pt x="114300" y="0"/>
                  </a:lnTo>
                  <a:lnTo>
                    <a:pt x="114300" y="28575"/>
                  </a:lnTo>
                  <a:lnTo>
                    <a:pt x="142875" y="28575"/>
                  </a:lnTo>
                  <a:lnTo>
                    <a:pt x="142875" y="0"/>
                  </a:lnTo>
                  <a:close/>
                </a:path>
                <a:path w="4029075" h="28575">
                  <a:moveTo>
                    <a:pt x="200025" y="0"/>
                  </a:moveTo>
                  <a:lnTo>
                    <a:pt x="171450" y="0"/>
                  </a:lnTo>
                  <a:lnTo>
                    <a:pt x="171450" y="28575"/>
                  </a:lnTo>
                  <a:lnTo>
                    <a:pt x="200025" y="28575"/>
                  </a:lnTo>
                  <a:lnTo>
                    <a:pt x="200025" y="0"/>
                  </a:lnTo>
                  <a:close/>
                </a:path>
                <a:path w="4029075" h="28575">
                  <a:moveTo>
                    <a:pt x="257175" y="0"/>
                  </a:moveTo>
                  <a:lnTo>
                    <a:pt x="228600" y="0"/>
                  </a:lnTo>
                  <a:lnTo>
                    <a:pt x="228600" y="28575"/>
                  </a:lnTo>
                  <a:lnTo>
                    <a:pt x="257175" y="28575"/>
                  </a:lnTo>
                  <a:lnTo>
                    <a:pt x="257175" y="0"/>
                  </a:lnTo>
                  <a:close/>
                </a:path>
                <a:path w="4029075" h="28575">
                  <a:moveTo>
                    <a:pt x="314325" y="0"/>
                  </a:moveTo>
                  <a:lnTo>
                    <a:pt x="285750" y="0"/>
                  </a:lnTo>
                  <a:lnTo>
                    <a:pt x="285750" y="28575"/>
                  </a:lnTo>
                  <a:lnTo>
                    <a:pt x="314325" y="28575"/>
                  </a:lnTo>
                  <a:lnTo>
                    <a:pt x="314325" y="0"/>
                  </a:lnTo>
                  <a:close/>
                </a:path>
                <a:path w="4029075" h="28575">
                  <a:moveTo>
                    <a:pt x="371475" y="0"/>
                  </a:moveTo>
                  <a:lnTo>
                    <a:pt x="342900" y="0"/>
                  </a:lnTo>
                  <a:lnTo>
                    <a:pt x="342900" y="28575"/>
                  </a:lnTo>
                  <a:lnTo>
                    <a:pt x="371475" y="28575"/>
                  </a:lnTo>
                  <a:lnTo>
                    <a:pt x="371475" y="0"/>
                  </a:lnTo>
                  <a:close/>
                </a:path>
                <a:path w="4029075" h="28575">
                  <a:moveTo>
                    <a:pt x="428625" y="0"/>
                  </a:moveTo>
                  <a:lnTo>
                    <a:pt x="400050" y="0"/>
                  </a:lnTo>
                  <a:lnTo>
                    <a:pt x="400050" y="28575"/>
                  </a:lnTo>
                  <a:lnTo>
                    <a:pt x="428625" y="28575"/>
                  </a:lnTo>
                  <a:lnTo>
                    <a:pt x="428625" y="0"/>
                  </a:lnTo>
                  <a:close/>
                </a:path>
                <a:path w="4029075" h="28575">
                  <a:moveTo>
                    <a:pt x="485775" y="0"/>
                  </a:moveTo>
                  <a:lnTo>
                    <a:pt x="457200" y="0"/>
                  </a:lnTo>
                  <a:lnTo>
                    <a:pt x="457200" y="28575"/>
                  </a:lnTo>
                  <a:lnTo>
                    <a:pt x="485775" y="28575"/>
                  </a:lnTo>
                  <a:lnTo>
                    <a:pt x="485775" y="0"/>
                  </a:lnTo>
                  <a:close/>
                </a:path>
                <a:path w="4029075" h="28575">
                  <a:moveTo>
                    <a:pt x="542925" y="0"/>
                  </a:moveTo>
                  <a:lnTo>
                    <a:pt x="514350" y="0"/>
                  </a:lnTo>
                  <a:lnTo>
                    <a:pt x="514350" y="28575"/>
                  </a:lnTo>
                  <a:lnTo>
                    <a:pt x="542925" y="28575"/>
                  </a:lnTo>
                  <a:lnTo>
                    <a:pt x="542925" y="0"/>
                  </a:lnTo>
                  <a:close/>
                </a:path>
                <a:path w="4029075" h="28575">
                  <a:moveTo>
                    <a:pt x="600075" y="0"/>
                  </a:moveTo>
                  <a:lnTo>
                    <a:pt x="571500" y="0"/>
                  </a:lnTo>
                  <a:lnTo>
                    <a:pt x="571500" y="28575"/>
                  </a:lnTo>
                  <a:lnTo>
                    <a:pt x="600075" y="28575"/>
                  </a:lnTo>
                  <a:lnTo>
                    <a:pt x="600075" y="0"/>
                  </a:lnTo>
                  <a:close/>
                </a:path>
                <a:path w="4029075" h="28575">
                  <a:moveTo>
                    <a:pt x="657225" y="0"/>
                  </a:moveTo>
                  <a:lnTo>
                    <a:pt x="628650" y="0"/>
                  </a:lnTo>
                  <a:lnTo>
                    <a:pt x="628650" y="28575"/>
                  </a:lnTo>
                  <a:lnTo>
                    <a:pt x="657225" y="28575"/>
                  </a:lnTo>
                  <a:lnTo>
                    <a:pt x="657225" y="0"/>
                  </a:lnTo>
                  <a:close/>
                </a:path>
                <a:path w="4029075" h="28575">
                  <a:moveTo>
                    <a:pt x="714375" y="0"/>
                  </a:moveTo>
                  <a:lnTo>
                    <a:pt x="685800" y="0"/>
                  </a:lnTo>
                  <a:lnTo>
                    <a:pt x="685800" y="28575"/>
                  </a:lnTo>
                  <a:lnTo>
                    <a:pt x="714375" y="28575"/>
                  </a:lnTo>
                  <a:lnTo>
                    <a:pt x="714375" y="0"/>
                  </a:lnTo>
                  <a:close/>
                </a:path>
                <a:path w="4029075" h="28575">
                  <a:moveTo>
                    <a:pt x="771525" y="0"/>
                  </a:moveTo>
                  <a:lnTo>
                    <a:pt x="742950" y="0"/>
                  </a:lnTo>
                  <a:lnTo>
                    <a:pt x="742950" y="28575"/>
                  </a:lnTo>
                  <a:lnTo>
                    <a:pt x="771525" y="28575"/>
                  </a:lnTo>
                  <a:lnTo>
                    <a:pt x="771525" y="0"/>
                  </a:lnTo>
                  <a:close/>
                </a:path>
                <a:path w="4029075" h="28575">
                  <a:moveTo>
                    <a:pt x="828675" y="0"/>
                  </a:moveTo>
                  <a:lnTo>
                    <a:pt x="800100" y="0"/>
                  </a:lnTo>
                  <a:lnTo>
                    <a:pt x="800100" y="28575"/>
                  </a:lnTo>
                  <a:lnTo>
                    <a:pt x="828675" y="28575"/>
                  </a:lnTo>
                  <a:lnTo>
                    <a:pt x="828675" y="0"/>
                  </a:lnTo>
                  <a:close/>
                </a:path>
                <a:path w="4029075" h="28575">
                  <a:moveTo>
                    <a:pt x="885825" y="0"/>
                  </a:moveTo>
                  <a:lnTo>
                    <a:pt x="857250" y="0"/>
                  </a:lnTo>
                  <a:lnTo>
                    <a:pt x="857250" y="28575"/>
                  </a:lnTo>
                  <a:lnTo>
                    <a:pt x="885825" y="28575"/>
                  </a:lnTo>
                  <a:lnTo>
                    <a:pt x="885825" y="0"/>
                  </a:lnTo>
                  <a:close/>
                </a:path>
                <a:path w="4029075" h="28575">
                  <a:moveTo>
                    <a:pt x="942975" y="0"/>
                  </a:moveTo>
                  <a:lnTo>
                    <a:pt x="914400" y="0"/>
                  </a:lnTo>
                  <a:lnTo>
                    <a:pt x="914400" y="28575"/>
                  </a:lnTo>
                  <a:lnTo>
                    <a:pt x="942975" y="28575"/>
                  </a:lnTo>
                  <a:lnTo>
                    <a:pt x="942975" y="0"/>
                  </a:lnTo>
                  <a:close/>
                </a:path>
                <a:path w="4029075" h="28575">
                  <a:moveTo>
                    <a:pt x="1000125" y="0"/>
                  </a:moveTo>
                  <a:lnTo>
                    <a:pt x="971550" y="0"/>
                  </a:lnTo>
                  <a:lnTo>
                    <a:pt x="971550" y="28575"/>
                  </a:lnTo>
                  <a:lnTo>
                    <a:pt x="1000125" y="28575"/>
                  </a:lnTo>
                  <a:lnTo>
                    <a:pt x="1000125" y="0"/>
                  </a:lnTo>
                  <a:close/>
                </a:path>
                <a:path w="4029075" h="28575">
                  <a:moveTo>
                    <a:pt x="1057275" y="0"/>
                  </a:moveTo>
                  <a:lnTo>
                    <a:pt x="1028700" y="0"/>
                  </a:lnTo>
                  <a:lnTo>
                    <a:pt x="1028700" y="28575"/>
                  </a:lnTo>
                  <a:lnTo>
                    <a:pt x="1057275" y="28575"/>
                  </a:lnTo>
                  <a:lnTo>
                    <a:pt x="1057275" y="0"/>
                  </a:lnTo>
                  <a:close/>
                </a:path>
                <a:path w="4029075" h="28575">
                  <a:moveTo>
                    <a:pt x="1114425" y="0"/>
                  </a:moveTo>
                  <a:lnTo>
                    <a:pt x="1085850" y="0"/>
                  </a:lnTo>
                  <a:lnTo>
                    <a:pt x="1085850" y="28575"/>
                  </a:lnTo>
                  <a:lnTo>
                    <a:pt x="1114425" y="28575"/>
                  </a:lnTo>
                  <a:lnTo>
                    <a:pt x="1114425" y="0"/>
                  </a:lnTo>
                  <a:close/>
                </a:path>
                <a:path w="4029075" h="28575">
                  <a:moveTo>
                    <a:pt x="1171575" y="0"/>
                  </a:moveTo>
                  <a:lnTo>
                    <a:pt x="1143000" y="0"/>
                  </a:lnTo>
                  <a:lnTo>
                    <a:pt x="1143000" y="28575"/>
                  </a:lnTo>
                  <a:lnTo>
                    <a:pt x="1171575" y="28575"/>
                  </a:lnTo>
                  <a:lnTo>
                    <a:pt x="1171575" y="0"/>
                  </a:lnTo>
                  <a:close/>
                </a:path>
                <a:path w="4029075" h="28575">
                  <a:moveTo>
                    <a:pt x="1228725" y="0"/>
                  </a:moveTo>
                  <a:lnTo>
                    <a:pt x="1200150" y="0"/>
                  </a:lnTo>
                  <a:lnTo>
                    <a:pt x="1200150" y="28575"/>
                  </a:lnTo>
                  <a:lnTo>
                    <a:pt x="1228725" y="28575"/>
                  </a:lnTo>
                  <a:lnTo>
                    <a:pt x="1228725" y="0"/>
                  </a:lnTo>
                  <a:close/>
                </a:path>
                <a:path w="4029075" h="28575">
                  <a:moveTo>
                    <a:pt x="1285875" y="0"/>
                  </a:moveTo>
                  <a:lnTo>
                    <a:pt x="1257300" y="0"/>
                  </a:lnTo>
                  <a:lnTo>
                    <a:pt x="1257300" y="28575"/>
                  </a:lnTo>
                  <a:lnTo>
                    <a:pt x="1285875" y="28575"/>
                  </a:lnTo>
                  <a:lnTo>
                    <a:pt x="1285875" y="0"/>
                  </a:lnTo>
                  <a:close/>
                </a:path>
                <a:path w="4029075" h="28575">
                  <a:moveTo>
                    <a:pt x="1343025" y="0"/>
                  </a:moveTo>
                  <a:lnTo>
                    <a:pt x="1314450" y="0"/>
                  </a:lnTo>
                  <a:lnTo>
                    <a:pt x="1314450" y="28575"/>
                  </a:lnTo>
                  <a:lnTo>
                    <a:pt x="1343025" y="28575"/>
                  </a:lnTo>
                  <a:lnTo>
                    <a:pt x="1343025" y="0"/>
                  </a:lnTo>
                  <a:close/>
                </a:path>
                <a:path w="4029075" h="28575">
                  <a:moveTo>
                    <a:pt x="1400175" y="0"/>
                  </a:moveTo>
                  <a:lnTo>
                    <a:pt x="1371600" y="0"/>
                  </a:lnTo>
                  <a:lnTo>
                    <a:pt x="1371600" y="28575"/>
                  </a:lnTo>
                  <a:lnTo>
                    <a:pt x="1400175" y="28575"/>
                  </a:lnTo>
                  <a:lnTo>
                    <a:pt x="1400175" y="0"/>
                  </a:lnTo>
                  <a:close/>
                </a:path>
                <a:path w="4029075" h="28575">
                  <a:moveTo>
                    <a:pt x="1457325" y="0"/>
                  </a:moveTo>
                  <a:lnTo>
                    <a:pt x="1428750" y="0"/>
                  </a:lnTo>
                  <a:lnTo>
                    <a:pt x="1428750" y="28575"/>
                  </a:lnTo>
                  <a:lnTo>
                    <a:pt x="1457325" y="28575"/>
                  </a:lnTo>
                  <a:lnTo>
                    <a:pt x="1457325" y="0"/>
                  </a:lnTo>
                  <a:close/>
                </a:path>
                <a:path w="4029075" h="28575">
                  <a:moveTo>
                    <a:pt x="1514475" y="0"/>
                  </a:moveTo>
                  <a:lnTo>
                    <a:pt x="1485900" y="0"/>
                  </a:lnTo>
                  <a:lnTo>
                    <a:pt x="1485900" y="28575"/>
                  </a:lnTo>
                  <a:lnTo>
                    <a:pt x="1514475" y="28575"/>
                  </a:lnTo>
                  <a:lnTo>
                    <a:pt x="1514475" y="0"/>
                  </a:lnTo>
                  <a:close/>
                </a:path>
                <a:path w="4029075" h="28575">
                  <a:moveTo>
                    <a:pt x="1571625" y="0"/>
                  </a:moveTo>
                  <a:lnTo>
                    <a:pt x="1543050" y="0"/>
                  </a:lnTo>
                  <a:lnTo>
                    <a:pt x="1543050" y="28575"/>
                  </a:lnTo>
                  <a:lnTo>
                    <a:pt x="1571625" y="28575"/>
                  </a:lnTo>
                  <a:lnTo>
                    <a:pt x="1571625" y="0"/>
                  </a:lnTo>
                  <a:close/>
                </a:path>
                <a:path w="4029075" h="28575">
                  <a:moveTo>
                    <a:pt x="1628775" y="0"/>
                  </a:moveTo>
                  <a:lnTo>
                    <a:pt x="1600200" y="0"/>
                  </a:lnTo>
                  <a:lnTo>
                    <a:pt x="1600200" y="28575"/>
                  </a:lnTo>
                  <a:lnTo>
                    <a:pt x="1628775" y="28575"/>
                  </a:lnTo>
                  <a:lnTo>
                    <a:pt x="1628775" y="0"/>
                  </a:lnTo>
                  <a:close/>
                </a:path>
                <a:path w="4029075" h="28575">
                  <a:moveTo>
                    <a:pt x="1685925" y="0"/>
                  </a:moveTo>
                  <a:lnTo>
                    <a:pt x="1657350" y="0"/>
                  </a:lnTo>
                  <a:lnTo>
                    <a:pt x="1657350" y="28575"/>
                  </a:lnTo>
                  <a:lnTo>
                    <a:pt x="1685925" y="28575"/>
                  </a:lnTo>
                  <a:lnTo>
                    <a:pt x="1685925" y="0"/>
                  </a:lnTo>
                  <a:close/>
                </a:path>
                <a:path w="4029075" h="28575">
                  <a:moveTo>
                    <a:pt x="1743075" y="0"/>
                  </a:moveTo>
                  <a:lnTo>
                    <a:pt x="1714500" y="0"/>
                  </a:lnTo>
                  <a:lnTo>
                    <a:pt x="1714500" y="28575"/>
                  </a:lnTo>
                  <a:lnTo>
                    <a:pt x="1743075" y="28575"/>
                  </a:lnTo>
                  <a:lnTo>
                    <a:pt x="1743075" y="0"/>
                  </a:lnTo>
                  <a:close/>
                </a:path>
                <a:path w="4029075" h="28575">
                  <a:moveTo>
                    <a:pt x="1800225" y="0"/>
                  </a:moveTo>
                  <a:lnTo>
                    <a:pt x="1771650" y="0"/>
                  </a:lnTo>
                  <a:lnTo>
                    <a:pt x="1771650" y="28575"/>
                  </a:lnTo>
                  <a:lnTo>
                    <a:pt x="1800225" y="28575"/>
                  </a:lnTo>
                  <a:lnTo>
                    <a:pt x="1800225" y="0"/>
                  </a:lnTo>
                  <a:close/>
                </a:path>
                <a:path w="4029075" h="28575">
                  <a:moveTo>
                    <a:pt x="1857375" y="0"/>
                  </a:moveTo>
                  <a:lnTo>
                    <a:pt x="1828800" y="0"/>
                  </a:lnTo>
                  <a:lnTo>
                    <a:pt x="1828800" y="28575"/>
                  </a:lnTo>
                  <a:lnTo>
                    <a:pt x="1857375" y="28575"/>
                  </a:lnTo>
                  <a:lnTo>
                    <a:pt x="1857375" y="0"/>
                  </a:lnTo>
                  <a:close/>
                </a:path>
                <a:path w="4029075" h="28575">
                  <a:moveTo>
                    <a:pt x="1914525" y="0"/>
                  </a:moveTo>
                  <a:lnTo>
                    <a:pt x="1885950" y="0"/>
                  </a:lnTo>
                  <a:lnTo>
                    <a:pt x="1885950" y="28575"/>
                  </a:lnTo>
                  <a:lnTo>
                    <a:pt x="1914525" y="28575"/>
                  </a:lnTo>
                  <a:lnTo>
                    <a:pt x="1914525" y="0"/>
                  </a:lnTo>
                  <a:close/>
                </a:path>
                <a:path w="4029075" h="28575">
                  <a:moveTo>
                    <a:pt x="1971675" y="0"/>
                  </a:moveTo>
                  <a:lnTo>
                    <a:pt x="1943100" y="0"/>
                  </a:lnTo>
                  <a:lnTo>
                    <a:pt x="1943100" y="28575"/>
                  </a:lnTo>
                  <a:lnTo>
                    <a:pt x="1971675" y="28575"/>
                  </a:lnTo>
                  <a:lnTo>
                    <a:pt x="1971675" y="0"/>
                  </a:lnTo>
                  <a:close/>
                </a:path>
                <a:path w="4029075" h="28575">
                  <a:moveTo>
                    <a:pt x="2028825" y="0"/>
                  </a:moveTo>
                  <a:lnTo>
                    <a:pt x="2000250" y="0"/>
                  </a:lnTo>
                  <a:lnTo>
                    <a:pt x="2000250" y="28575"/>
                  </a:lnTo>
                  <a:lnTo>
                    <a:pt x="2028825" y="28575"/>
                  </a:lnTo>
                  <a:lnTo>
                    <a:pt x="2028825" y="0"/>
                  </a:lnTo>
                  <a:close/>
                </a:path>
                <a:path w="4029075" h="28575">
                  <a:moveTo>
                    <a:pt x="2085975" y="0"/>
                  </a:moveTo>
                  <a:lnTo>
                    <a:pt x="2057400" y="0"/>
                  </a:lnTo>
                  <a:lnTo>
                    <a:pt x="2057400" y="28575"/>
                  </a:lnTo>
                  <a:lnTo>
                    <a:pt x="2085975" y="28575"/>
                  </a:lnTo>
                  <a:lnTo>
                    <a:pt x="2085975" y="0"/>
                  </a:lnTo>
                  <a:close/>
                </a:path>
                <a:path w="4029075" h="28575">
                  <a:moveTo>
                    <a:pt x="2143125" y="0"/>
                  </a:moveTo>
                  <a:lnTo>
                    <a:pt x="2114550" y="0"/>
                  </a:lnTo>
                  <a:lnTo>
                    <a:pt x="2114550" y="28575"/>
                  </a:lnTo>
                  <a:lnTo>
                    <a:pt x="2143125" y="28575"/>
                  </a:lnTo>
                  <a:lnTo>
                    <a:pt x="2143125" y="0"/>
                  </a:lnTo>
                  <a:close/>
                </a:path>
                <a:path w="4029075" h="28575">
                  <a:moveTo>
                    <a:pt x="2200275" y="0"/>
                  </a:moveTo>
                  <a:lnTo>
                    <a:pt x="2171700" y="0"/>
                  </a:lnTo>
                  <a:lnTo>
                    <a:pt x="2171700" y="28575"/>
                  </a:lnTo>
                  <a:lnTo>
                    <a:pt x="2200275" y="28575"/>
                  </a:lnTo>
                  <a:lnTo>
                    <a:pt x="2200275" y="0"/>
                  </a:lnTo>
                  <a:close/>
                </a:path>
                <a:path w="4029075" h="28575">
                  <a:moveTo>
                    <a:pt x="2257425" y="0"/>
                  </a:moveTo>
                  <a:lnTo>
                    <a:pt x="2228850" y="0"/>
                  </a:lnTo>
                  <a:lnTo>
                    <a:pt x="2228850" y="28575"/>
                  </a:lnTo>
                  <a:lnTo>
                    <a:pt x="2257425" y="28575"/>
                  </a:lnTo>
                  <a:lnTo>
                    <a:pt x="2257425" y="0"/>
                  </a:lnTo>
                  <a:close/>
                </a:path>
                <a:path w="4029075" h="28575">
                  <a:moveTo>
                    <a:pt x="2314575" y="0"/>
                  </a:moveTo>
                  <a:lnTo>
                    <a:pt x="2286000" y="0"/>
                  </a:lnTo>
                  <a:lnTo>
                    <a:pt x="2286000" y="28575"/>
                  </a:lnTo>
                  <a:lnTo>
                    <a:pt x="2314575" y="28575"/>
                  </a:lnTo>
                  <a:lnTo>
                    <a:pt x="2314575" y="0"/>
                  </a:lnTo>
                  <a:close/>
                </a:path>
                <a:path w="4029075" h="28575">
                  <a:moveTo>
                    <a:pt x="2371725" y="0"/>
                  </a:moveTo>
                  <a:lnTo>
                    <a:pt x="2343150" y="0"/>
                  </a:lnTo>
                  <a:lnTo>
                    <a:pt x="2343150" y="28575"/>
                  </a:lnTo>
                  <a:lnTo>
                    <a:pt x="2371725" y="28575"/>
                  </a:lnTo>
                  <a:lnTo>
                    <a:pt x="2371725" y="0"/>
                  </a:lnTo>
                  <a:close/>
                </a:path>
                <a:path w="4029075" h="28575">
                  <a:moveTo>
                    <a:pt x="2428875" y="0"/>
                  </a:moveTo>
                  <a:lnTo>
                    <a:pt x="2400300" y="0"/>
                  </a:lnTo>
                  <a:lnTo>
                    <a:pt x="2400300" y="28575"/>
                  </a:lnTo>
                  <a:lnTo>
                    <a:pt x="2428875" y="28575"/>
                  </a:lnTo>
                  <a:lnTo>
                    <a:pt x="2428875" y="0"/>
                  </a:lnTo>
                  <a:close/>
                </a:path>
                <a:path w="4029075" h="28575">
                  <a:moveTo>
                    <a:pt x="2486025" y="0"/>
                  </a:moveTo>
                  <a:lnTo>
                    <a:pt x="2457450" y="0"/>
                  </a:lnTo>
                  <a:lnTo>
                    <a:pt x="2457450" y="28575"/>
                  </a:lnTo>
                  <a:lnTo>
                    <a:pt x="2486025" y="28575"/>
                  </a:lnTo>
                  <a:lnTo>
                    <a:pt x="2486025" y="0"/>
                  </a:lnTo>
                  <a:close/>
                </a:path>
                <a:path w="4029075" h="28575">
                  <a:moveTo>
                    <a:pt x="2543175" y="0"/>
                  </a:moveTo>
                  <a:lnTo>
                    <a:pt x="2514600" y="0"/>
                  </a:lnTo>
                  <a:lnTo>
                    <a:pt x="2514600" y="28575"/>
                  </a:lnTo>
                  <a:lnTo>
                    <a:pt x="2543175" y="28575"/>
                  </a:lnTo>
                  <a:lnTo>
                    <a:pt x="2543175" y="0"/>
                  </a:lnTo>
                  <a:close/>
                </a:path>
                <a:path w="4029075" h="28575">
                  <a:moveTo>
                    <a:pt x="2600325" y="0"/>
                  </a:moveTo>
                  <a:lnTo>
                    <a:pt x="2571750" y="0"/>
                  </a:lnTo>
                  <a:lnTo>
                    <a:pt x="2571750" y="28575"/>
                  </a:lnTo>
                  <a:lnTo>
                    <a:pt x="2600325" y="28575"/>
                  </a:lnTo>
                  <a:lnTo>
                    <a:pt x="2600325" y="0"/>
                  </a:lnTo>
                  <a:close/>
                </a:path>
                <a:path w="4029075" h="28575">
                  <a:moveTo>
                    <a:pt x="2657475" y="0"/>
                  </a:moveTo>
                  <a:lnTo>
                    <a:pt x="2628900" y="0"/>
                  </a:lnTo>
                  <a:lnTo>
                    <a:pt x="2628900" y="28575"/>
                  </a:lnTo>
                  <a:lnTo>
                    <a:pt x="2657475" y="28575"/>
                  </a:lnTo>
                  <a:lnTo>
                    <a:pt x="2657475" y="0"/>
                  </a:lnTo>
                  <a:close/>
                </a:path>
                <a:path w="4029075" h="28575">
                  <a:moveTo>
                    <a:pt x="2714625" y="0"/>
                  </a:moveTo>
                  <a:lnTo>
                    <a:pt x="2686050" y="0"/>
                  </a:lnTo>
                  <a:lnTo>
                    <a:pt x="2686050" y="28575"/>
                  </a:lnTo>
                  <a:lnTo>
                    <a:pt x="2714625" y="28575"/>
                  </a:lnTo>
                  <a:lnTo>
                    <a:pt x="2714625" y="0"/>
                  </a:lnTo>
                  <a:close/>
                </a:path>
                <a:path w="4029075" h="28575">
                  <a:moveTo>
                    <a:pt x="2771775" y="0"/>
                  </a:moveTo>
                  <a:lnTo>
                    <a:pt x="2743200" y="0"/>
                  </a:lnTo>
                  <a:lnTo>
                    <a:pt x="2743200" y="28575"/>
                  </a:lnTo>
                  <a:lnTo>
                    <a:pt x="2771775" y="28575"/>
                  </a:lnTo>
                  <a:lnTo>
                    <a:pt x="2771775" y="0"/>
                  </a:lnTo>
                  <a:close/>
                </a:path>
                <a:path w="4029075" h="28575">
                  <a:moveTo>
                    <a:pt x="2828925" y="0"/>
                  </a:moveTo>
                  <a:lnTo>
                    <a:pt x="2800350" y="0"/>
                  </a:lnTo>
                  <a:lnTo>
                    <a:pt x="2800350" y="28575"/>
                  </a:lnTo>
                  <a:lnTo>
                    <a:pt x="2828925" y="28575"/>
                  </a:lnTo>
                  <a:lnTo>
                    <a:pt x="2828925" y="0"/>
                  </a:lnTo>
                  <a:close/>
                </a:path>
                <a:path w="4029075" h="28575">
                  <a:moveTo>
                    <a:pt x="2886075" y="0"/>
                  </a:moveTo>
                  <a:lnTo>
                    <a:pt x="2857500" y="0"/>
                  </a:lnTo>
                  <a:lnTo>
                    <a:pt x="2857500" y="28575"/>
                  </a:lnTo>
                  <a:lnTo>
                    <a:pt x="2886075" y="28575"/>
                  </a:lnTo>
                  <a:lnTo>
                    <a:pt x="2886075" y="0"/>
                  </a:lnTo>
                  <a:close/>
                </a:path>
                <a:path w="4029075" h="28575">
                  <a:moveTo>
                    <a:pt x="2943225" y="0"/>
                  </a:moveTo>
                  <a:lnTo>
                    <a:pt x="2914650" y="0"/>
                  </a:lnTo>
                  <a:lnTo>
                    <a:pt x="2914650" y="28575"/>
                  </a:lnTo>
                  <a:lnTo>
                    <a:pt x="2943225" y="28575"/>
                  </a:lnTo>
                  <a:lnTo>
                    <a:pt x="2943225" y="0"/>
                  </a:lnTo>
                  <a:close/>
                </a:path>
                <a:path w="4029075" h="28575">
                  <a:moveTo>
                    <a:pt x="3000375" y="0"/>
                  </a:moveTo>
                  <a:lnTo>
                    <a:pt x="2971800" y="0"/>
                  </a:lnTo>
                  <a:lnTo>
                    <a:pt x="2971800" y="28575"/>
                  </a:lnTo>
                  <a:lnTo>
                    <a:pt x="3000375" y="28575"/>
                  </a:lnTo>
                  <a:lnTo>
                    <a:pt x="3000375" y="0"/>
                  </a:lnTo>
                  <a:close/>
                </a:path>
                <a:path w="4029075" h="28575">
                  <a:moveTo>
                    <a:pt x="3057525" y="0"/>
                  </a:moveTo>
                  <a:lnTo>
                    <a:pt x="3028950" y="0"/>
                  </a:lnTo>
                  <a:lnTo>
                    <a:pt x="3028950" y="28575"/>
                  </a:lnTo>
                  <a:lnTo>
                    <a:pt x="3057525" y="28575"/>
                  </a:lnTo>
                  <a:lnTo>
                    <a:pt x="3057525" y="0"/>
                  </a:lnTo>
                  <a:close/>
                </a:path>
                <a:path w="4029075" h="28575">
                  <a:moveTo>
                    <a:pt x="3114675" y="0"/>
                  </a:moveTo>
                  <a:lnTo>
                    <a:pt x="3086100" y="0"/>
                  </a:lnTo>
                  <a:lnTo>
                    <a:pt x="3086100" y="28575"/>
                  </a:lnTo>
                  <a:lnTo>
                    <a:pt x="3114675" y="28575"/>
                  </a:lnTo>
                  <a:lnTo>
                    <a:pt x="3114675" y="0"/>
                  </a:lnTo>
                  <a:close/>
                </a:path>
                <a:path w="4029075" h="28575">
                  <a:moveTo>
                    <a:pt x="3171825" y="0"/>
                  </a:moveTo>
                  <a:lnTo>
                    <a:pt x="3143250" y="0"/>
                  </a:lnTo>
                  <a:lnTo>
                    <a:pt x="3143250" y="28575"/>
                  </a:lnTo>
                  <a:lnTo>
                    <a:pt x="3171825" y="28575"/>
                  </a:lnTo>
                  <a:lnTo>
                    <a:pt x="3171825" y="0"/>
                  </a:lnTo>
                  <a:close/>
                </a:path>
                <a:path w="4029075" h="28575">
                  <a:moveTo>
                    <a:pt x="3228975" y="0"/>
                  </a:moveTo>
                  <a:lnTo>
                    <a:pt x="3200400" y="0"/>
                  </a:lnTo>
                  <a:lnTo>
                    <a:pt x="3200400" y="28575"/>
                  </a:lnTo>
                  <a:lnTo>
                    <a:pt x="3228975" y="28575"/>
                  </a:lnTo>
                  <a:lnTo>
                    <a:pt x="3228975" y="0"/>
                  </a:lnTo>
                  <a:close/>
                </a:path>
                <a:path w="4029075" h="28575">
                  <a:moveTo>
                    <a:pt x="3286125" y="0"/>
                  </a:moveTo>
                  <a:lnTo>
                    <a:pt x="3257550" y="0"/>
                  </a:lnTo>
                  <a:lnTo>
                    <a:pt x="3257550" y="28575"/>
                  </a:lnTo>
                  <a:lnTo>
                    <a:pt x="3286125" y="28575"/>
                  </a:lnTo>
                  <a:lnTo>
                    <a:pt x="3286125" y="0"/>
                  </a:lnTo>
                  <a:close/>
                </a:path>
                <a:path w="4029075" h="28575">
                  <a:moveTo>
                    <a:pt x="3343275" y="0"/>
                  </a:moveTo>
                  <a:lnTo>
                    <a:pt x="3314700" y="0"/>
                  </a:lnTo>
                  <a:lnTo>
                    <a:pt x="3314700" y="28575"/>
                  </a:lnTo>
                  <a:lnTo>
                    <a:pt x="3343275" y="28575"/>
                  </a:lnTo>
                  <a:lnTo>
                    <a:pt x="3343275" y="0"/>
                  </a:lnTo>
                  <a:close/>
                </a:path>
                <a:path w="4029075" h="28575">
                  <a:moveTo>
                    <a:pt x="3400425" y="0"/>
                  </a:moveTo>
                  <a:lnTo>
                    <a:pt x="3371850" y="0"/>
                  </a:lnTo>
                  <a:lnTo>
                    <a:pt x="3371850" y="28575"/>
                  </a:lnTo>
                  <a:lnTo>
                    <a:pt x="3400425" y="28575"/>
                  </a:lnTo>
                  <a:lnTo>
                    <a:pt x="3400425" y="0"/>
                  </a:lnTo>
                  <a:close/>
                </a:path>
                <a:path w="4029075" h="28575">
                  <a:moveTo>
                    <a:pt x="3457575" y="0"/>
                  </a:moveTo>
                  <a:lnTo>
                    <a:pt x="3429000" y="0"/>
                  </a:lnTo>
                  <a:lnTo>
                    <a:pt x="3429000" y="28575"/>
                  </a:lnTo>
                  <a:lnTo>
                    <a:pt x="3457575" y="28575"/>
                  </a:lnTo>
                  <a:lnTo>
                    <a:pt x="3457575" y="0"/>
                  </a:lnTo>
                  <a:close/>
                </a:path>
                <a:path w="4029075" h="28575">
                  <a:moveTo>
                    <a:pt x="3514725" y="0"/>
                  </a:moveTo>
                  <a:lnTo>
                    <a:pt x="3486150" y="0"/>
                  </a:lnTo>
                  <a:lnTo>
                    <a:pt x="3486150" y="28575"/>
                  </a:lnTo>
                  <a:lnTo>
                    <a:pt x="3514725" y="28575"/>
                  </a:lnTo>
                  <a:lnTo>
                    <a:pt x="3514725" y="0"/>
                  </a:lnTo>
                  <a:close/>
                </a:path>
                <a:path w="4029075" h="28575">
                  <a:moveTo>
                    <a:pt x="3571875" y="0"/>
                  </a:moveTo>
                  <a:lnTo>
                    <a:pt x="3543300" y="0"/>
                  </a:lnTo>
                  <a:lnTo>
                    <a:pt x="3543300" y="28575"/>
                  </a:lnTo>
                  <a:lnTo>
                    <a:pt x="3571875" y="28575"/>
                  </a:lnTo>
                  <a:lnTo>
                    <a:pt x="3571875" y="0"/>
                  </a:lnTo>
                  <a:close/>
                </a:path>
                <a:path w="4029075" h="28575">
                  <a:moveTo>
                    <a:pt x="3629025" y="0"/>
                  </a:moveTo>
                  <a:lnTo>
                    <a:pt x="3600450" y="0"/>
                  </a:lnTo>
                  <a:lnTo>
                    <a:pt x="3600450" y="28575"/>
                  </a:lnTo>
                  <a:lnTo>
                    <a:pt x="3629025" y="28575"/>
                  </a:lnTo>
                  <a:lnTo>
                    <a:pt x="3629025" y="0"/>
                  </a:lnTo>
                  <a:close/>
                </a:path>
                <a:path w="4029075" h="28575">
                  <a:moveTo>
                    <a:pt x="3686175" y="0"/>
                  </a:moveTo>
                  <a:lnTo>
                    <a:pt x="3657600" y="0"/>
                  </a:lnTo>
                  <a:lnTo>
                    <a:pt x="3657600" y="28575"/>
                  </a:lnTo>
                  <a:lnTo>
                    <a:pt x="3686175" y="28575"/>
                  </a:lnTo>
                  <a:lnTo>
                    <a:pt x="3686175" y="0"/>
                  </a:lnTo>
                  <a:close/>
                </a:path>
                <a:path w="4029075" h="28575">
                  <a:moveTo>
                    <a:pt x="3743325" y="0"/>
                  </a:moveTo>
                  <a:lnTo>
                    <a:pt x="3714750" y="0"/>
                  </a:lnTo>
                  <a:lnTo>
                    <a:pt x="3714750" y="28575"/>
                  </a:lnTo>
                  <a:lnTo>
                    <a:pt x="3743325" y="28575"/>
                  </a:lnTo>
                  <a:lnTo>
                    <a:pt x="3743325" y="0"/>
                  </a:lnTo>
                  <a:close/>
                </a:path>
                <a:path w="4029075" h="28575">
                  <a:moveTo>
                    <a:pt x="3800475" y="0"/>
                  </a:moveTo>
                  <a:lnTo>
                    <a:pt x="3771900" y="0"/>
                  </a:lnTo>
                  <a:lnTo>
                    <a:pt x="3771900" y="28575"/>
                  </a:lnTo>
                  <a:lnTo>
                    <a:pt x="3800475" y="28575"/>
                  </a:lnTo>
                  <a:lnTo>
                    <a:pt x="3800475" y="0"/>
                  </a:lnTo>
                  <a:close/>
                </a:path>
                <a:path w="4029075" h="28575">
                  <a:moveTo>
                    <a:pt x="3857625" y="0"/>
                  </a:moveTo>
                  <a:lnTo>
                    <a:pt x="3829050" y="0"/>
                  </a:lnTo>
                  <a:lnTo>
                    <a:pt x="3829050" y="28575"/>
                  </a:lnTo>
                  <a:lnTo>
                    <a:pt x="3857625" y="28575"/>
                  </a:lnTo>
                  <a:lnTo>
                    <a:pt x="3857625" y="0"/>
                  </a:lnTo>
                  <a:close/>
                </a:path>
                <a:path w="4029075" h="28575">
                  <a:moveTo>
                    <a:pt x="3914775" y="0"/>
                  </a:moveTo>
                  <a:lnTo>
                    <a:pt x="3886200" y="0"/>
                  </a:lnTo>
                  <a:lnTo>
                    <a:pt x="3886200" y="28575"/>
                  </a:lnTo>
                  <a:lnTo>
                    <a:pt x="3914775" y="28575"/>
                  </a:lnTo>
                  <a:lnTo>
                    <a:pt x="3914775" y="0"/>
                  </a:lnTo>
                  <a:close/>
                </a:path>
                <a:path w="4029075" h="28575">
                  <a:moveTo>
                    <a:pt x="3971925" y="0"/>
                  </a:moveTo>
                  <a:lnTo>
                    <a:pt x="3943350" y="0"/>
                  </a:lnTo>
                  <a:lnTo>
                    <a:pt x="3943350" y="28575"/>
                  </a:lnTo>
                  <a:lnTo>
                    <a:pt x="3971925" y="28575"/>
                  </a:lnTo>
                  <a:lnTo>
                    <a:pt x="3971925" y="0"/>
                  </a:lnTo>
                  <a:close/>
                </a:path>
                <a:path w="4029075" h="28575">
                  <a:moveTo>
                    <a:pt x="4029075" y="0"/>
                  </a:moveTo>
                  <a:lnTo>
                    <a:pt x="4000500" y="0"/>
                  </a:lnTo>
                  <a:lnTo>
                    <a:pt x="4000500" y="28575"/>
                  </a:lnTo>
                  <a:lnTo>
                    <a:pt x="4029075" y="28575"/>
                  </a:lnTo>
                  <a:lnTo>
                    <a:pt x="40290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10150" y="933449"/>
              <a:ext cx="1857375" cy="28575"/>
            </a:xfrm>
            <a:custGeom>
              <a:avLst/>
              <a:gdLst/>
              <a:ahLst/>
              <a:cxnLst/>
              <a:rect l="l" t="t" r="r" b="b"/>
              <a:pathLst>
                <a:path w="1857375" h="28575">
                  <a:moveTo>
                    <a:pt x="28575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28575" y="28575"/>
                  </a:lnTo>
                  <a:lnTo>
                    <a:pt x="28575" y="0"/>
                  </a:lnTo>
                  <a:close/>
                </a:path>
                <a:path w="1857375" h="28575">
                  <a:moveTo>
                    <a:pt x="85725" y="0"/>
                  </a:moveTo>
                  <a:lnTo>
                    <a:pt x="57150" y="0"/>
                  </a:lnTo>
                  <a:lnTo>
                    <a:pt x="57150" y="28575"/>
                  </a:lnTo>
                  <a:lnTo>
                    <a:pt x="85725" y="28575"/>
                  </a:lnTo>
                  <a:lnTo>
                    <a:pt x="85725" y="0"/>
                  </a:lnTo>
                  <a:close/>
                </a:path>
                <a:path w="1857375" h="28575">
                  <a:moveTo>
                    <a:pt x="142875" y="0"/>
                  </a:moveTo>
                  <a:lnTo>
                    <a:pt x="114300" y="0"/>
                  </a:lnTo>
                  <a:lnTo>
                    <a:pt x="114300" y="28575"/>
                  </a:lnTo>
                  <a:lnTo>
                    <a:pt x="142875" y="28575"/>
                  </a:lnTo>
                  <a:lnTo>
                    <a:pt x="142875" y="0"/>
                  </a:lnTo>
                  <a:close/>
                </a:path>
                <a:path w="1857375" h="28575">
                  <a:moveTo>
                    <a:pt x="200025" y="0"/>
                  </a:moveTo>
                  <a:lnTo>
                    <a:pt x="171450" y="0"/>
                  </a:lnTo>
                  <a:lnTo>
                    <a:pt x="171450" y="28575"/>
                  </a:lnTo>
                  <a:lnTo>
                    <a:pt x="200025" y="28575"/>
                  </a:lnTo>
                  <a:lnTo>
                    <a:pt x="200025" y="0"/>
                  </a:lnTo>
                  <a:close/>
                </a:path>
                <a:path w="1857375" h="28575">
                  <a:moveTo>
                    <a:pt x="257175" y="0"/>
                  </a:moveTo>
                  <a:lnTo>
                    <a:pt x="228600" y="0"/>
                  </a:lnTo>
                  <a:lnTo>
                    <a:pt x="228600" y="28575"/>
                  </a:lnTo>
                  <a:lnTo>
                    <a:pt x="257175" y="28575"/>
                  </a:lnTo>
                  <a:lnTo>
                    <a:pt x="257175" y="0"/>
                  </a:lnTo>
                  <a:close/>
                </a:path>
                <a:path w="1857375" h="28575">
                  <a:moveTo>
                    <a:pt x="314325" y="0"/>
                  </a:moveTo>
                  <a:lnTo>
                    <a:pt x="285750" y="0"/>
                  </a:lnTo>
                  <a:lnTo>
                    <a:pt x="285750" y="28575"/>
                  </a:lnTo>
                  <a:lnTo>
                    <a:pt x="314325" y="28575"/>
                  </a:lnTo>
                  <a:lnTo>
                    <a:pt x="314325" y="0"/>
                  </a:lnTo>
                  <a:close/>
                </a:path>
                <a:path w="1857375" h="28575">
                  <a:moveTo>
                    <a:pt x="371475" y="0"/>
                  </a:moveTo>
                  <a:lnTo>
                    <a:pt x="342900" y="0"/>
                  </a:lnTo>
                  <a:lnTo>
                    <a:pt x="342900" y="28575"/>
                  </a:lnTo>
                  <a:lnTo>
                    <a:pt x="371475" y="28575"/>
                  </a:lnTo>
                  <a:lnTo>
                    <a:pt x="371475" y="0"/>
                  </a:lnTo>
                  <a:close/>
                </a:path>
                <a:path w="1857375" h="28575">
                  <a:moveTo>
                    <a:pt x="428625" y="0"/>
                  </a:moveTo>
                  <a:lnTo>
                    <a:pt x="400050" y="0"/>
                  </a:lnTo>
                  <a:lnTo>
                    <a:pt x="400050" y="28575"/>
                  </a:lnTo>
                  <a:lnTo>
                    <a:pt x="428625" y="28575"/>
                  </a:lnTo>
                  <a:lnTo>
                    <a:pt x="428625" y="0"/>
                  </a:lnTo>
                  <a:close/>
                </a:path>
                <a:path w="1857375" h="28575">
                  <a:moveTo>
                    <a:pt x="485775" y="0"/>
                  </a:moveTo>
                  <a:lnTo>
                    <a:pt x="457200" y="0"/>
                  </a:lnTo>
                  <a:lnTo>
                    <a:pt x="457200" y="28575"/>
                  </a:lnTo>
                  <a:lnTo>
                    <a:pt x="485775" y="28575"/>
                  </a:lnTo>
                  <a:lnTo>
                    <a:pt x="485775" y="0"/>
                  </a:lnTo>
                  <a:close/>
                </a:path>
                <a:path w="1857375" h="28575">
                  <a:moveTo>
                    <a:pt x="542925" y="0"/>
                  </a:moveTo>
                  <a:lnTo>
                    <a:pt x="514350" y="0"/>
                  </a:lnTo>
                  <a:lnTo>
                    <a:pt x="514350" y="28575"/>
                  </a:lnTo>
                  <a:lnTo>
                    <a:pt x="542925" y="28575"/>
                  </a:lnTo>
                  <a:lnTo>
                    <a:pt x="542925" y="0"/>
                  </a:lnTo>
                  <a:close/>
                </a:path>
                <a:path w="1857375" h="28575">
                  <a:moveTo>
                    <a:pt x="600075" y="0"/>
                  </a:moveTo>
                  <a:lnTo>
                    <a:pt x="571500" y="0"/>
                  </a:lnTo>
                  <a:lnTo>
                    <a:pt x="571500" y="28575"/>
                  </a:lnTo>
                  <a:lnTo>
                    <a:pt x="600075" y="28575"/>
                  </a:lnTo>
                  <a:lnTo>
                    <a:pt x="600075" y="0"/>
                  </a:lnTo>
                  <a:close/>
                </a:path>
                <a:path w="1857375" h="28575">
                  <a:moveTo>
                    <a:pt x="657225" y="0"/>
                  </a:moveTo>
                  <a:lnTo>
                    <a:pt x="628650" y="0"/>
                  </a:lnTo>
                  <a:lnTo>
                    <a:pt x="628650" y="28575"/>
                  </a:lnTo>
                  <a:lnTo>
                    <a:pt x="657225" y="28575"/>
                  </a:lnTo>
                  <a:lnTo>
                    <a:pt x="657225" y="0"/>
                  </a:lnTo>
                  <a:close/>
                </a:path>
                <a:path w="1857375" h="28575">
                  <a:moveTo>
                    <a:pt x="714375" y="0"/>
                  </a:moveTo>
                  <a:lnTo>
                    <a:pt x="685800" y="0"/>
                  </a:lnTo>
                  <a:lnTo>
                    <a:pt x="685800" y="28575"/>
                  </a:lnTo>
                  <a:lnTo>
                    <a:pt x="714375" y="28575"/>
                  </a:lnTo>
                  <a:lnTo>
                    <a:pt x="714375" y="0"/>
                  </a:lnTo>
                  <a:close/>
                </a:path>
                <a:path w="1857375" h="28575">
                  <a:moveTo>
                    <a:pt x="771525" y="0"/>
                  </a:moveTo>
                  <a:lnTo>
                    <a:pt x="742950" y="0"/>
                  </a:lnTo>
                  <a:lnTo>
                    <a:pt x="742950" y="28575"/>
                  </a:lnTo>
                  <a:lnTo>
                    <a:pt x="771525" y="28575"/>
                  </a:lnTo>
                  <a:lnTo>
                    <a:pt x="771525" y="0"/>
                  </a:lnTo>
                  <a:close/>
                </a:path>
                <a:path w="1857375" h="28575">
                  <a:moveTo>
                    <a:pt x="828675" y="0"/>
                  </a:moveTo>
                  <a:lnTo>
                    <a:pt x="800100" y="0"/>
                  </a:lnTo>
                  <a:lnTo>
                    <a:pt x="800100" y="28575"/>
                  </a:lnTo>
                  <a:lnTo>
                    <a:pt x="828675" y="28575"/>
                  </a:lnTo>
                  <a:lnTo>
                    <a:pt x="828675" y="0"/>
                  </a:lnTo>
                  <a:close/>
                </a:path>
                <a:path w="1857375" h="28575">
                  <a:moveTo>
                    <a:pt x="885825" y="0"/>
                  </a:moveTo>
                  <a:lnTo>
                    <a:pt x="857250" y="0"/>
                  </a:lnTo>
                  <a:lnTo>
                    <a:pt x="857250" y="28575"/>
                  </a:lnTo>
                  <a:lnTo>
                    <a:pt x="885825" y="28575"/>
                  </a:lnTo>
                  <a:lnTo>
                    <a:pt x="885825" y="0"/>
                  </a:lnTo>
                  <a:close/>
                </a:path>
                <a:path w="1857375" h="28575">
                  <a:moveTo>
                    <a:pt x="942975" y="0"/>
                  </a:moveTo>
                  <a:lnTo>
                    <a:pt x="914400" y="0"/>
                  </a:lnTo>
                  <a:lnTo>
                    <a:pt x="914400" y="28575"/>
                  </a:lnTo>
                  <a:lnTo>
                    <a:pt x="942975" y="28575"/>
                  </a:lnTo>
                  <a:lnTo>
                    <a:pt x="942975" y="0"/>
                  </a:lnTo>
                  <a:close/>
                </a:path>
                <a:path w="1857375" h="28575">
                  <a:moveTo>
                    <a:pt x="1000125" y="0"/>
                  </a:moveTo>
                  <a:lnTo>
                    <a:pt x="971550" y="0"/>
                  </a:lnTo>
                  <a:lnTo>
                    <a:pt x="971550" y="28575"/>
                  </a:lnTo>
                  <a:lnTo>
                    <a:pt x="1000125" y="28575"/>
                  </a:lnTo>
                  <a:lnTo>
                    <a:pt x="1000125" y="0"/>
                  </a:lnTo>
                  <a:close/>
                </a:path>
                <a:path w="1857375" h="28575">
                  <a:moveTo>
                    <a:pt x="1057275" y="0"/>
                  </a:moveTo>
                  <a:lnTo>
                    <a:pt x="1028700" y="0"/>
                  </a:lnTo>
                  <a:lnTo>
                    <a:pt x="1028700" y="28575"/>
                  </a:lnTo>
                  <a:lnTo>
                    <a:pt x="1057275" y="28575"/>
                  </a:lnTo>
                  <a:lnTo>
                    <a:pt x="1057275" y="0"/>
                  </a:lnTo>
                  <a:close/>
                </a:path>
                <a:path w="1857375" h="28575">
                  <a:moveTo>
                    <a:pt x="1114425" y="0"/>
                  </a:moveTo>
                  <a:lnTo>
                    <a:pt x="1085850" y="0"/>
                  </a:lnTo>
                  <a:lnTo>
                    <a:pt x="1085850" y="28575"/>
                  </a:lnTo>
                  <a:lnTo>
                    <a:pt x="1114425" y="28575"/>
                  </a:lnTo>
                  <a:lnTo>
                    <a:pt x="1114425" y="0"/>
                  </a:lnTo>
                  <a:close/>
                </a:path>
                <a:path w="1857375" h="28575">
                  <a:moveTo>
                    <a:pt x="1171575" y="0"/>
                  </a:moveTo>
                  <a:lnTo>
                    <a:pt x="1143000" y="0"/>
                  </a:lnTo>
                  <a:lnTo>
                    <a:pt x="1143000" y="28575"/>
                  </a:lnTo>
                  <a:lnTo>
                    <a:pt x="1171575" y="28575"/>
                  </a:lnTo>
                  <a:lnTo>
                    <a:pt x="1171575" y="0"/>
                  </a:lnTo>
                  <a:close/>
                </a:path>
                <a:path w="1857375" h="28575">
                  <a:moveTo>
                    <a:pt x="1228725" y="0"/>
                  </a:moveTo>
                  <a:lnTo>
                    <a:pt x="1200150" y="0"/>
                  </a:lnTo>
                  <a:lnTo>
                    <a:pt x="1200150" y="28575"/>
                  </a:lnTo>
                  <a:lnTo>
                    <a:pt x="1228725" y="28575"/>
                  </a:lnTo>
                  <a:lnTo>
                    <a:pt x="1228725" y="0"/>
                  </a:lnTo>
                  <a:close/>
                </a:path>
                <a:path w="1857375" h="28575">
                  <a:moveTo>
                    <a:pt x="1285875" y="0"/>
                  </a:moveTo>
                  <a:lnTo>
                    <a:pt x="1257300" y="0"/>
                  </a:lnTo>
                  <a:lnTo>
                    <a:pt x="1257300" y="28575"/>
                  </a:lnTo>
                  <a:lnTo>
                    <a:pt x="1285875" y="28575"/>
                  </a:lnTo>
                  <a:lnTo>
                    <a:pt x="1285875" y="0"/>
                  </a:lnTo>
                  <a:close/>
                </a:path>
                <a:path w="1857375" h="28575">
                  <a:moveTo>
                    <a:pt x="1343025" y="0"/>
                  </a:moveTo>
                  <a:lnTo>
                    <a:pt x="1314450" y="0"/>
                  </a:lnTo>
                  <a:lnTo>
                    <a:pt x="1314450" y="28575"/>
                  </a:lnTo>
                  <a:lnTo>
                    <a:pt x="1343025" y="28575"/>
                  </a:lnTo>
                  <a:lnTo>
                    <a:pt x="1343025" y="0"/>
                  </a:lnTo>
                  <a:close/>
                </a:path>
                <a:path w="1857375" h="28575">
                  <a:moveTo>
                    <a:pt x="1400175" y="0"/>
                  </a:moveTo>
                  <a:lnTo>
                    <a:pt x="1371600" y="0"/>
                  </a:lnTo>
                  <a:lnTo>
                    <a:pt x="1371600" y="28575"/>
                  </a:lnTo>
                  <a:lnTo>
                    <a:pt x="1400175" y="28575"/>
                  </a:lnTo>
                  <a:lnTo>
                    <a:pt x="1400175" y="0"/>
                  </a:lnTo>
                  <a:close/>
                </a:path>
                <a:path w="1857375" h="28575">
                  <a:moveTo>
                    <a:pt x="1457325" y="0"/>
                  </a:moveTo>
                  <a:lnTo>
                    <a:pt x="1428750" y="0"/>
                  </a:lnTo>
                  <a:lnTo>
                    <a:pt x="1428750" y="28575"/>
                  </a:lnTo>
                  <a:lnTo>
                    <a:pt x="1457325" y="28575"/>
                  </a:lnTo>
                  <a:lnTo>
                    <a:pt x="1457325" y="0"/>
                  </a:lnTo>
                  <a:close/>
                </a:path>
                <a:path w="1857375" h="28575">
                  <a:moveTo>
                    <a:pt x="1514475" y="0"/>
                  </a:moveTo>
                  <a:lnTo>
                    <a:pt x="1485900" y="0"/>
                  </a:lnTo>
                  <a:lnTo>
                    <a:pt x="1485900" y="28575"/>
                  </a:lnTo>
                  <a:lnTo>
                    <a:pt x="1514475" y="28575"/>
                  </a:lnTo>
                  <a:lnTo>
                    <a:pt x="1514475" y="0"/>
                  </a:lnTo>
                  <a:close/>
                </a:path>
                <a:path w="1857375" h="28575">
                  <a:moveTo>
                    <a:pt x="1571625" y="0"/>
                  </a:moveTo>
                  <a:lnTo>
                    <a:pt x="1543050" y="0"/>
                  </a:lnTo>
                  <a:lnTo>
                    <a:pt x="1543050" y="28575"/>
                  </a:lnTo>
                  <a:lnTo>
                    <a:pt x="1571625" y="28575"/>
                  </a:lnTo>
                  <a:lnTo>
                    <a:pt x="1571625" y="0"/>
                  </a:lnTo>
                  <a:close/>
                </a:path>
                <a:path w="1857375" h="28575">
                  <a:moveTo>
                    <a:pt x="1628775" y="0"/>
                  </a:moveTo>
                  <a:lnTo>
                    <a:pt x="1600200" y="0"/>
                  </a:lnTo>
                  <a:lnTo>
                    <a:pt x="1600200" y="28575"/>
                  </a:lnTo>
                  <a:lnTo>
                    <a:pt x="1628775" y="28575"/>
                  </a:lnTo>
                  <a:lnTo>
                    <a:pt x="1628775" y="0"/>
                  </a:lnTo>
                  <a:close/>
                </a:path>
                <a:path w="1857375" h="28575">
                  <a:moveTo>
                    <a:pt x="1685925" y="0"/>
                  </a:moveTo>
                  <a:lnTo>
                    <a:pt x="1657350" y="0"/>
                  </a:lnTo>
                  <a:lnTo>
                    <a:pt x="1657350" y="28575"/>
                  </a:lnTo>
                  <a:lnTo>
                    <a:pt x="1685925" y="28575"/>
                  </a:lnTo>
                  <a:lnTo>
                    <a:pt x="1685925" y="0"/>
                  </a:lnTo>
                  <a:close/>
                </a:path>
                <a:path w="1857375" h="28575">
                  <a:moveTo>
                    <a:pt x="1743075" y="0"/>
                  </a:moveTo>
                  <a:lnTo>
                    <a:pt x="1714500" y="0"/>
                  </a:lnTo>
                  <a:lnTo>
                    <a:pt x="1714500" y="28575"/>
                  </a:lnTo>
                  <a:lnTo>
                    <a:pt x="1743075" y="28575"/>
                  </a:lnTo>
                  <a:lnTo>
                    <a:pt x="1743075" y="0"/>
                  </a:lnTo>
                  <a:close/>
                </a:path>
                <a:path w="1857375" h="28575">
                  <a:moveTo>
                    <a:pt x="1800225" y="0"/>
                  </a:moveTo>
                  <a:lnTo>
                    <a:pt x="1771650" y="0"/>
                  </a:lnTo>
                  <a:lnTo>
                    <a:pt x="1771650" y="28575"/>
                  </a:lnTo>
                  <a:lnTo>
                    <a:pt x="1800225" y="28575"/>
                  </a:lnTo>
                  <a:lnTo>
                    <a:pt x="1800225" y="0"/>
                  </a:lnTo>
                  <a:close/>
                </a:path>
                <a:path w="1857375" h="28575">
                  <a:moveTo>
                    <a:pt x="1857375" y="0"/>
                  </a:moveTo>
                  <a:lnTo>
                    <a:pt x="1828800" y="0"/>
                  </a:lnTo>
                  <a:lnTo>
                    <a:pt x="1828800" y="28575"/>
                  </a:lnTo>
                  <a:lnTo>
                    <a:pt x="1857375" y="28575"/>
                  </a:lnTo>
                  <a:lnTo>
                    <a:pt x="1857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933450" y="41338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05625" y="41338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62025" y="4133850"/>
            <a:ext cx="19050" cy="28575"/>
          </a:xfrm>
          <a:custGeom>
            <a:avLst/>
            <a:gdLst/>
            <a:ahLst/>
            <a:cxnLst/>
            <a:rect l="l" t="t" r="r" b="b"/>
            <a:pathLst>
              <a:path w="19050" h="28575">
                <a:moveTo>
                  <a:pt x="19050" y="28575"/>
                </a:moveTo>
                <a:lnTo>
                  <a:pt x="0" y="28575"/>
                </a:lnTo>
                <a:lnTo>
                  <a:pt x="0" y="0"/>
                </a:lnTo>
                <a:lnTo>
                  <a:pt x="19050" y="0"/>
                </a:lnTo>
                <a:lnTo>
                  <a:pt x="1905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96100" y="4133850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9525" y="28575"/>
                </a:moveTo>
                <a:lnTo>
                  <a:pt x="0" y="28575"/>
                </a:lnTo>
                <a:lnTo>
                  <a:pt x="0" y="0"/>
                </a:lnTo>
                <a:lnTo>
                  <a:pt x="9525" y="0"/>
                </a:lnTo>
                <a:lnTo>
                  <a:pt x="952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009650" y="4133850"/>
            <a:ext cx="5857875" cy="28575"/>
            <a:chOff x="1009650" y="4133850"/>
            <a:chExt cx="5857875" cy="28575"/>
          </a:xfrm>
        </p:grpSpPr>
        <p:sp>
          <p:nvSpPr>
            <p:cNvPr id="14" name="object 14"/>
            <p:cNvSpPr/>
            <p:nvPr/>
          </p:nvSpPr>
          <p:spPr>
            <a:xfrm>
              <a:off x="1009650" y="4133849"/>
              <a:ext cx="4029075" cy="28575"/>
            </a:xfrm>
            <a:custGeom>
              <a:avLst/>
              <a:gdLst/>
              <a:ahLst/>
              <a:cxnLst/>
              <a:rect l="l" t="t" r="r" b="b"/>
              <a:pathLst>
                <a:path w="4029075" h="28575">
                  <a:moveTo>
                    <a:pt x="28575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28575" y="28575"/>
                  </a:lnTo>
                  <a:lnTo>
                    <a:pt x="28575" y="0"/>
                  </a:lnTo>
                  <a:close/>
                </a:path>
                <a:path w="4029075" h="28575">
                  <a:moveTo>
                    <a:pt x="85725" y="0"/>
                  </a:moveTo>
                  <a:lnTo>
                    <a:pt x="57150" y="0"/>
                  </a:lnTo>
                  <a:lnTo>
                    <a:pt x="57150" y="28575"/>
                  </a:lnTo>
                  <a:lnTo>
                    <a:pt x="85725" y="28575"/>
                  </a:lnTo>
                  <a:lnTo>
                    <a:pt x="85725" y="0"/>
                  </a:lnTo>
                  <a:close/>
                </a:path>
                <a:path w="4029075" h="28575">
                  <a:moveTo>
                    <a:pt x="142875" y="0"/>
                  </a:moveTo>
                  <a:lnTo>
                    <a:pt x="114300" y="0"/>
                  </a:lnTo>
                  <a:lnTo>
                    <a:pt x="114300" y="28575"/>
                  </a:lnTo>
                  <a:lnTo>
                    <a:pt x="142875" y="28575"/>
                  </a:lnTo>
                  <a:lnTo>
                    <a:pt x="142875" y="0"/>
                  </a:lnTo>
                  <a:close/>
                </a:path>
                <a:path w="4029075" h="28575">
                  <a:moveTo>
                    <a:pt x="200025" y="0"/>
                  </a:moveTo>
                  <a:lnTo>
                    <a:pt x="171450" y="0"/>
                  </a:lnTo>
                  <a:lnTo>
                    <a:pt x="171450" y="28575"/>
                  </a:lnTo>
                  <a:lnTo>
                    <a:pt x="200025" y="28575"/>
                  </a:lnTo>
                  <a:lnTo>
                    <a:pt x="200025" y="0"/>
                  </a:lnTo>
                  <a:close/>
                </a:path>
                <a:path w="4029075" h="28575">
                  <a:moveTo>
                    <a:pt x="257175" y="0"/>
                  </a:moveTo>
                  <a:lnTo>
                    <a:pt x="228600" y="0"/>
                  </a:lnTo>
                  <a:lnTo>
                    <a:pt x="228600" y="28575"/>
                  </a:lnTo>
                  <a:lnTo>
                    <a:pt x="257175" y="28575"/>
                  </a:lnTo>
                  <a:lnTo>
                    <a:pt x="257175" y="0"/>
                  </a:lnTo>
                  <a:close/>
                </a:path>
                <a:path w="4029075" h="28575">
                  <a:moveTo>
                    <a:pt x="314325" y="0"/>
                  </a:moveTo>
                  <a:lnTo>
                    <a:pt x="285750" y="0"/>
                  </a:lnTo>
                  <a:lnTo>
                    <a:pt x="285750" y="28575"/>
                  </a:lnTo>
                  <a:lnTo>
                    <a:pt x="314325" y="28575"/>
                  </a:lnTo>
                  <a:lnTo>
                    <a:pt x="314325" y="0"/>
                  </a:lnTo>
                  <a:close/>
                </a:path>
                <a:path w="4029075" h="28575">
                  <a:moveTo>
                    <a:pt x="371475" y="0"/>
                  </a:moveTo>
                  <a:lnTo>
                    <a:pt x="342900" y="0"/>
                  </a:lnTo>
                  <a:lnTo>
                    <a:pt x="342900" y="28575"/>
                  </a:lnTo>
                  <a:lnTo>
                    <a:pt x="371475" y="28575"/>
                  </a:lnTo>
                  <a:lnTo>
                    <a:pt x="371475" y="0"/>
                  </a:lnTo>
                  <a:close/>
                </a:path>
                <a:path w="4029075" h="28575">
                  <a:moveTo>
                    <a:pt x="428625" y="0"/>
                  </a:moveTo>
                  <a:lnTo>
                    <a:pt x="400050" y="0"/>
                  </a:lnTo>
                  <a:lnTo>
                    <a:pt x="400050" y="28575"/>
                  </a:lnTo>
                  <a:lnTo>
                    <a:pt x="428625" y="28575"/>
                  </a:lnTo>
                  <a:lnTo>
                    <a:pt x="428625" y="0"/>
                  </a:lnTo>
                  <a:close/>
                </a:path>
                <a:path w="4029075" h="28575">
                  <a:moveTo>
                    <a:pt x="485775" y="0"/>
                  </a:moveTo>
                  <a:lnTo>
                    <a:pt x="457200" y="0"/>
                  </a:lnTo>
                  <a:lnTo>
                    <a:pt x="457200" y="28575"/>
                  </a:lnTo>
                  <a:lnTo>
                    <a:pt x="485775" y="28575"/>
                  </a:lnTo>
                  <a:lnTo>
                    <a:pt x="485775" y="0"/>
                  </a:lnTo>
                  <a:close/>
                </a:path>
                <a:path w="4029075" h="28575">
                  <a:moveTo>
                    <a:pt x="542925" y="0"/>
                  </a:moveTo>
                  <a:lnTo>
                    <a:pt x="514350" y="0"/>
                  </a:lnTo>
                  <a:lnTo>
                    <a:pt x="514350" y="28575"/>
                  </a:lnTo>
                  <a:lnTo>
                    <a:pt x="542925" y="28575"/>
                  </a:lnTo>
                  <a:lnTo>
                    <a:pt x="542925" y="0"/>
                  </a:lnTo>
                  <a:close/>
                </a:path>
                <a:path w="4029075" h="28575">
                  <a:moveTo>
                    <a:pt x="600075" y="0"/>
                  </a:moveTo>
                  <a:lnTo>
                    <a:pt x="571500" y="0"/>
                  </a:lnTo>
                  <a:lnTo>
                    <a:pt x="571500" y="28575"/>
                  </a:lnTo>
                  <a:lnTo>
                    <a:pt x="600075" y="28575"/>
                  </a:lnTo>
                  <a:lnTo>
                    <a:pt x="600075" y="0"/>
                  </a:lnTo>
                  <a:close/>
                </a:path>
                <a:path w="4029075" h="28575">
                  <a:moveTo>
                    <a:pt x="657225" y="0"/>
                  </a:moveTo>
                  <a:lnTo>
                    <a:pt x="628650" y="0"/>
                  </a:lnTo>
                  <a:lnTo>
                    <a:pt x="628650" y="28575"/>
                  </a:lnTo>
                  <a:lnTo>
                    <a:pt x="657225" y="28575"/>
                  </a:lnTo>
                  <a:lnTo>
                    <a:pt x="657225" y="0"/>
                  </a:lnTo>
                  <a:close/>
                </a:path>
                <a:path w="4029075" h="28575">
                  <a:moveTo>
                    <a:pt x="714375" y="0"/>
                  </a:moveTo>
                  <a:lnTo>
                    <a:pt x="685800" y="0"/>
                  </a:lnTo>
                  <a:lnTo>
                    <a:pt x="685800" y="28575"/>
                  </a:lnTo>
                  <a:lnTo>
                    <a:pt x="714375" y="28575"/>
                  </a:lnTo>
                  <a:lnTo>
                    <a:pt x="714375" y="0"/>
                  </a:lnTo>
                  <a:close/>
                </a:path>
                <a:path w="4029075" h="28575">
                  <a:moveTo>
                    <a:pt x="771525" y="0"/>
                  </a:moveTo>
                  <a:lnTo>
                    <a:pt x="742950" y="0"/>
                  </a:lnTo>
                  <a:lnTo>
                    <a:pt x="742950" y="28575"/>
                  </a:lnTo>
                  <a:lnTo>
                    <a:pt x="771525" y="28575"/>
                  </a:lnTo>
                  <a:lnTo>
                    <a:pt x="771525" y="0"/>
                  </a:lnTo>
                  <a:close/>
                </a:path>
                <a:path w="4029075" h="28575">
                  <a:moveTo>
                    <a:pt x="828675" y="0"/>
                  </a:moveTo>
                  <a:lnTo>
                    <a:pt x="800100" y="0"/>
                  </a:lnTo>
                  <a:lnTo>
                    <a:pt x="800100" y="28575"/>
                  </a:lnTo>
                  <a:lnTo>
                    <a:pt x="828675" y="28575"/>
                  </a:lnTo>
                  <a:lnTo>
                    <a:pt x="828675" y="0"/>
                  </a:lnTo>
                  <a:close/>
                </a:path>
                <a:path w="4029075" h="28575">
                  <a:moveTo>
                    <a:pt x="885825" y="0"/>
                  </a:moveTo>
                  <a:lnTo>
                    <a:pt x="857250" y="0"/>
                  </a:lnTo>
                  <a:lnTo>
                    <a:pt x="857250" y="28575"/>
                  </a:lnTo>
                  <a:lnTo>
                    <a:pt x="885825" y="28575"/>
                  </a:lnTo>
                  <a:lnTo>
                    <a:pt x="885825" y="0"/>
                  </a:lnTo>
                  <a:close/>
                </a:path>
                <a:path w="4029075" h="28575">
                  <a:moveTo>
                    <a:pt x="942975" y="0"/>
                  </a:moveTo>
                  <a:lnTo>
                    <a:pt x="914400" y="0"/>
                  </a:lnTo>
                  <a:lnTo>
                    <a:pt x="914400" y="28575"/>
                  </a:lnTo>
                  <a:lnTo>
                    <a:pt x="942975" y="28575"/>
                  </a:lnTo>
                  <a:lnTo>
                    <a:pt x="942975" y="0"/>
                  </a:lnTo>
                  <a:close/>
                </a:path>
                <a:path w="4029075" h="28575">
                  <a:moveTo>
                    <a:pt x="1000125" y="0"/>
                  </a:moveTo>
                  <a:lnTo>
                    <a:pt x="971550" y="0"/>
                  </a:lnTo>
                  <a:lnTo>
                    <a:pt x="971550" y="28575"/>
                  </a:lnTo>
                  <a:lnTo>
                    <a:pt x="1000125" y="28575"/>
                  </a:lnTo>
                  <a:lnTo>
                    <a:pt x="1000125" y="0"/>
                  </a:lnTo>
                  <a:close/>
                </a:path>
                <a:path w="4029075" h="28575">
                  <a:moveTo>
                    <a:pt x="1057275" y="0"/>
                  </a:moveTo>
                  <a:lnTo>
                    <a:pt x="1028700" y="0"/>
                  </a:lnTo>
                  <a:lnTo>
                    <a:pt x="1028700" y="28575"/>
                  </a:lnTo>
                  <a:lnTo>
                    <a:pt x="1057275" y="28575"/>
                  </a:lnTo>
                  <a:lnTo>
                    <a:pt x="1057275" y="0"/>
                  </a:lnTo>
                  <a:close/>
                </a:path>
                <a:path w="4029075" h="28575">
                  <a:moveTo>
                    <a:pt x="1114425" y="0"/>
                  </a:moveTo>
                  <a:lnTo>
                    <a:pt x="1085850" y="0"/>
                  </a:lnTo>
                  <a:lnTo>
                    <a:pt x="1085850" y="28575"/>
                  </a:lnTo>
                  <a:lnTo>
                    <a:pt x="1114425" y="28575"/>
                  </a:lnTo>
                  <a:lnTo>
                    <a:pt x="1114425" y="0"/>
                  </a:lnTo>
                  <a:close/>
                </a:path>
                <a:path w="4029075" h="28575">
                  <a:moveTo>
                    <a:pt x="1171575" y="0"/>
                  </a:moveTo>
                  <a:lnTo>
                    <a:pt x="1143000" y="0"/>
                  </a:lnTo>
                  <a:lnTo>
                    <a:pt x="1143000" y="28575"/>
                  </a:lnTo>
                  <a:lnTo>
                    <a:pt x="1171575" y="28575"/>
                  </a:lnTo>
                  <a:lnTo>
                    <a:pt x="1171575" y="0"/>
                  </a:lnTo>
                  <a:close/>
                </a:path>
                <a:path w="4029075" h="28575">
                  <a:moveTo>
                    <a:pt x="1228725" y="0"/>
                  </a:moveTo>
                  <a:lnTo>
                    <a:pt x="1200150" y="0"/>
                  </a:lnTo>
                  <a:lnTo>
                    <a:pt x="1200150" y="28575"/>
                  </a:lnTo>
                  <a:lnTo>
                    <a:pt x="1228725" y="28575"/>
                  </a:lnTo>
                  <a:lnTo>
                    <a:pt x="1228725" y="0"/>
                  </a:lnTo>
                  <a:close/>
                </a:path>
                <a:path w="4029075" h="28575">
                  <a:moveTo>
                    <a:pt x="1285875" y="0"/>
                  </a:moveTo>
                  <a:lnTo>
                    <a:pt x="1257300" y="0"/>
                  </a:lnTo>
                  <a:lnTo>
                    <a:pt x="1257300" y="28575"/>
                  </a:lnTo>
                  <a:lnTo>
                    <a:pt x="1285875" y="28575"/>
                  </a:lnTo>
                  <a:lnTo>
                    <a:pt x="1285875" y="0"/>
                  </a:lnTo>
                  <a:close/>
                </a:path>
                <a:path w="4029075" h="28575">
                  <a:moveTo>
                    <a:pt x="1343025" y="0"/>
                  </a:moveTo>
                  <a:lnTo>
                    <a:pt x="1314450" y="0"/>
                  </a:lnTo>
                  <a:lnTo>
                    <a:pt x="1314450" y="28575"/>
                  </a:lnTo>
                  <a:lnTo>
                    <a:pt x="1343025" y="28575"/>
                  </a:lnTo>
                  <a:lnTo>
                    <a:pt x="1343025" y="0"/>
                  </a:lnTo>
                  <a:close/>
                </a:path>
                <a:path w="4029075" h="28575">
                  <a:moveTo>
                    <a:pt x="1400175" y="0"/>
                  </a:moveTo>
                  <a:lnTo>
                    <a:pt x="1371600" y="0"/>
                  </a:lnTo>
                  <a:lnTo>
                    <a:pt x="1371600" y="28575"/>
                  </a:lnTo>
                  <a:lnTo>
                    <a:pt x="1400175" y="28575"/>
                  </a:lnTo>
                  <a:lnTo>
                    <a:pt x="1400175" y="0"/>
                  </a:lnTo>
                  <a:close/>
                </a:path>
                <a:path w="4029075" h="28575">
                  <a:moveTo>
                    <a:pt x="1457325" y="0"/>
                  </a:moveTo>
                  <a:lnTo>
                    <a:pt x="1428750" y="0"/>
                  </a:lnTo>
                  <a:lnTo>
                    <a:pt x="1428750" y="28575"/>
                  </a:lnTo>
                  <a:lnTo>
                    <a:pt x="1457325" y="28575"/>
                  </a:lnTo>
                  <a:lnTo>
                    <a:pt x="1457325" y="0"/>
                  </a:lnTo>
                  <a:close/>
                </a:path>
                <a:path w="4029075" h="28575">
                  <a:moveTo>
                    <a:pt x="1514475" y="0"/>
                  </a:moveTo>
                  <a:lnTo>
                    <a:pt x="1485900" y="0"/>
                  </a:lnTo>
                  <a:lnTo>
                    <a:pt x="1485900" y="28575"/>
                  </a:lnTo>
                  <a:lnTo>
                    <a:pt x="1514475" y="28575"/>
                  </a:lnTo>
                  <a:lnTo>
                    <a:pt x="1514475" y="0"/>
                  </a:lnTo>
                  <a:close/>
                </a:path>
                <a:path w="4029075" h="28575">
                  <a:moveTo>
                    <a:pt x="1571625" y="0"/>
                  </a:moveTo>
                  <a:lnTo>
                    <a:pt x="1543050" y="0"/>
                  </a:lnTo>
                  <a:lnTo>
                    <a:pt x="1543050" y="28575"/>
                  </a:lnTo>
                  <a:lnTo>
                    <a:pt x="1571625" y="28575"/>
                  </a:lnTo>
                  <a:lnTo>
                    <a:pt x="1571625" y="0"/>
                  </a:lnTo>
                  <a:close/>
                </a:path>
                <a:path w="4029075" h="28575">
                  <a:moveTo>
                    <a:pt x="1628775" y="0"/>
                  </a:moveTo>
                  <a:lnTo>
                    <a:pt x="1600200" y="0"/>
                  </a:lnTo>
                  <a:lnTo>
                    <a:pt x="1600200" y="28575"/>
                  </a:lnTo>
                  <a:lnTo>
                    <a:pt x="1628775" y="28575"/>
                  </a:lnTo>
                  <a:lnTo>
                    <a:pt x="1628775" y="0"/>
                  </a:lnTo>
                  <a:close/>
                </a:path>
                <a:path w="4029075" h="28575">
                  <a:moveTo>
                    <a:pt x="1685925" y="0"/>
                  </a:moveTo>
                  <a:lnTo>
                    <a:pt x="1657350" y="0"/>
                  </a:lnTo>
                  <a:lnTo>
                    <a:pt x="1657350" y="28575"/>
                  </a:lnTo>
                  <a:lnTo>
                    <a:pt x="1685925" y="28575"/>
                  </a:lnTo>
                  <a:lnTo>
                    <a:pt x="1685925" y="0"/>
                  </a:lnTo>
                  <a:close/>
                </a:path>
                <a:path w="4029075" h="28575">
                  <a:moveTo>
                    <a:pt x="1743075" y="0"/>
                  </a:moveTo>
                  <a:lnTo>
                    <a:pt x="1714500" y="0"/>
                  </a:lnTo>
                  <a:lnTo>
                    <a:pt x="1714500" y="28575"/>
                  </a:lnTo>
                  <a:lnTo>
                    <a:pt x="1743075" y="28575"/>
                  </a:lnTo>
                  <a:lnTo>
                    <a:pt x="1743075" y="0"/>
                  </a:lnTo>
                  <a:close/>
                </a:path>
                <a:path w="4029075" h="28575">
                  <a:moveTo>
                    <a:pt x="1800225" y="0"/>
                  </a:moveTo>
                  <a:lnTo>
                    <a:pt x="1771650" y="0"/>
                  </a:lnTo>
                  <a:lnTo>
                    <a:pt x="1771650" y="28575"/>
                  </a:lnTo>
                  <a:lnTo>
                    <a:pt x="1800225" y="28575"/>
                  </a:lnTo>
                  <a:lnTo>
                    <a:pt x="1800225" y="0"/>
                  </a:lnTo>
                  <a:close/>
                </a:path>
                <a:path w="4029075" h="28575">
                  <a:moveTo>
                    <a:pt x="1857375" y="0"/>
                  </a:moveTo>
                  <a:lnTo>
                    <a:pt x="1828800" y="0"/>
                  </a:lnTo>
                  <a:lnTo>
                    <a:pt x="1828800" y="28575"/>
                  </a:lnTo>
                  <a:lnTo>
                    <a:pt x="1857375" y="28575"/>
                  </a:lnTo>
                  <a:lnTo>
                    <a:pt x="1857375" y="0"/>
                  </a:lnTo>
                  <a:close/>
                </a:path>
                <a:path w="4029075" h="28575">
                  <a:moveTo>
                    <a:pt x="1914525" y="0"/>
                  </a:moveTo>
                  <a:lnTo>
                    <a:pt x="1885950" y="0"/>
                  </a:lnTo>
                  <a:lnTo>
                    <a:pt x="1885950" y="28575"/>
                  </a:lnTo>
                  <a:lnTo>
                    <a:pt x="1914525" y="28575"/>
                  </a:lnTo>
                  <a:lnTo>
                    <a:pt x="1914525" y="0"/>
                  </a:lnTo>
                  <a:close/>
                </a:path>
                <a:path w="4029075" h="28575">
                  <a:moveTo>
                    <a:pt x="1971675" y="0"/>
                  </a:moveTo>
                  <a:lnTo>
                    <a:pt x="1943100" y="0"/>
                  </a:lnTo>
                  <a:lnTo>
                    <a:pt x="1943100" y="28575"/>
                  </a:lnTo>
                  <a:lnTo>
                    <a:pt x="1971675" y="28575"/>
                  </a:lnTo>
                  <a:lnTo>
                    <a:pt x="1971675" y="0"/>
                  </a:lnTo>
                  <a:close/>
                </a:path>
                <a:path w="4029075" h="28575">
                  <a:moveTo>
                    <a:pt x="2028825" y="0"/>
                  </a:moveTo>
                  <a:lnTo>
                    <a:pt x="2000250" y="0"/>
                  </a:lnTo>
                  <a:lnTo>
                    <a:pt x="2000250" y="28575"/>
                  </a:lnTo>
                  <a:lnTo>
                    <a:pt x="2028825" y="28575"/>
                  </a:lnTo>
                  <a:lnTo>
                    <a:pt x="2028825" y="0"/>
                  </a:lnTo>
                  <a:close/>
                </a:path>
                <a:path w="4029075" h="28575">
                  <a:moveTo>
                    <a:pt x="2085975" y="0"/>
                  </a:moveTo>
                  <a:lnTo>
                    <a:pt x="2057400" y="0"/>
                  </a:lnTo>
                  <a:lnTo>
                    <a:pt x="2057400" y="28575"/>
                  </a:lnTo>
                  <a:lnTo>
                    <a:pt x="2085975" y="28575"/>
                  </a:lnTo>
                  <a:lnTo>
                    <a:pt x="2085975" y="0"/>
                  </a:lnTo>
                  <a:close/>
                </a:path>
                <a:path w="4029075" h="28575">
                  <a:moveTo>
                    <a:pt x="2143125" y="0"/>
                  </a:moveTo>
                  <a:lnTo>
                    <a:pt x="2114550" y="0"/>
                  </a:lnTo>
                  <a:lnTo>
                    <a:pt x="2114550" y="28575"/>
                  </a:lnTo>
                  <a:lnTo>
                    <a:pt x="2143125" y="28575"/>
                  </a:lnTo>
                  <a:lnTo>
                    <a:pt x="2143125" y="0"/>
                  </a:lnTo>
                  <a:close/>
                </a:path>
                <a:path w="4029075" h="28575">
                  <a:moveTo>
                    <a:pt x="2200275" y="0"/>
                  </a:moveTo>
                  <a:lnTo>
                    <a:pt x="2171700" y="0"/>
                  </a:lnTo>
                  <a:lnTo>
                    <a:pt x="2171700" y="28575"/>
                  </a:lnTo>
                  <a:lnTo>
                    <a:pt x="2200275" y="28575"/>
                  </a:lnTo>
                  <a:lnTo>
                    <a:pt x="2200275" y="0"/>
                  </a:lnTo>
                  <a:close/>
                </a:path>
                <a:path w="4029075" h="28575">
                  <a:moveTo>
                    <a:pt x="2257425" y="0"/>
                  </a:moveTo>
                  <a:lnTo>
                    <a:pt x="2228850" y="0"/>
                  </a:lnTo>
                  <a:lnTo>
                    <a:pt x="2228850" y="28575"/>
                  </a:lnTo>
                  <a:lnTo>
                    <a:pt x="2257425" y="28575"/>
                  </a:lnTo>
                  <a:lnTo>
                    <a:pt x="2257425" y="0"/>
                  </a:lnTo>
                  <a:close/>
                </a:path>
                <a:path w="4029075" h="28575">
                  <a:moveTo>
                    <a:pt x="2314575" y="0"/>
                  </a:moveTo>
                  <a:lnTo>
                    <a:pt x="2286000" y="0"/>
                  </a:lnTo>
                  <a:lnTo>
                    <a:pt x="2286000" y="28575"/>
                  </a:lnTo>
                  <a:lnTo>
                    <a:pt x="2314575" y="28575"/>
                  </a:lnTo>
                  <a:lnTo>
                    <a:pt x="2314575" y="0"/>
                  </a:lnTo>
                  <a:close/>
                </a:path>
                <a:path w="4029075" h="28575">
                  <a:moveTo>
                    <a:pt x="2371725" y="0"/>
                  </a:moveTo>
                  <a:lnTo>
                    <a:pt x="2343150" y="0"/>
                  </a:lnTo>
                  <a:lnTo>
                    <a:pt x="2343150" y="28575"/>
                  </a:lnTo>
                  <a:lnTo>
                    <a:pt x="2371725" y="28575"/>
                  </a:lnTo>
                  <a:lnTo>
                    <a:pt x="2371725" y="0"/>
                  </a:lnTo>
                  <a:close/>
                </a:path>
                <a:path w="4029075" h="28575">
                  <a:moveTo>
                    <a:pt x="2428875" y="0"/>
                  </a:moveTo>
                  <a:lnTo>
                    <a:pt x="2400300" y="0"/>
                  </a:lnTo>
                  <a:lnTo>
                    <a:pt x="2400300" y="28575"/>
                  </a:lnTo>
                  <a:lnTo>
                    <a:pt x="2428875" y="28575"/>
                  </a:lnTo>
                  <a:lnTo>
                    <a:pt x="2428875" y="0"/>
                  </a:lnTo>
                  <a:close/>
                </a:path>
                <a:path w="4029075" h="28575">
                  <a:moveTo>
                    <a:pt x="2486025" y="0"/>
                  </a:moveTo>
                  <a:lnTo>
                    <a:pt x="2457450" y="0"/>
                  </a:lnTo>
                  <a:lnTo>
                    <a:pt x="2457450" y="28575"/>
                  </a:lnTo>
                  <a:lnTo>
                    <a:pt x="2486025" y="28575"/>
                  </a:lnTo>
                  <a:lnTo>
                    <a:pt x="2486025" y="0"/>
                  </a:lnTo>
                  <a:close/>
                </a:path>
                <a:path w="4029075" h="28575">
                  <a:moveTo>
                    <a:pt x="2543175" y="0"/>
                  </a:moveTo>
                  <a:lnTo>
                    <a:pt x="2514600" y="0"/>
                  </a:lnTo>
                  <a:lnTo>
                    <a:pt x="2514600" y="28575"/>
                  </a:lnTo>
                  <a:lnTo>
                    <a:pt x="2543175" y="28575"/>
                  </a:lnTo>
                  <a:lnTo>
                    <a:pt x="2543175" y="0"/>
                  </a:lnTo>
                  <a:close/>
                </a:path>
                <a:path w="4029075" h="28575">
                  <a:moveTo>
                    <a:pt x="2600325" y="0"/>
                  </a:moveTo>
                  <a:lnTo>
                    <a:pt x="2571750" y="0"/>
                  </a:lnTo>
                  <a:lnTo>
                    <a:pt x="2571750" y="28575"/>
                  </a:lnTo>
                  <a:lnTo>
                    <a:pt x="2600325" y="28575"/>
                  </a:lnTo>
                  <a:lnTo>
                    <a:pt x="2600325" y="0"/>
                  </a:lnTo>
                  <a:close/>
                </a:path>
                <a:path w="4029075" h="28575">
                  <a:moveTo>
                    <a:pt x="2657475" y="0"/>
                  </a:moveTo>
                  <a:lnTo>
                    <a:pt x="2628900" y="0"/>
                  </a:lnTo>
                  <a:lnTo>
                    <a:pt x="2628900" y="28575"/>
                  </a:lnTo>
                  <a:lnTo>
                    <a:pt x="2657475" y="28575"/>
                  </a:lnTo>
                  <a:lnTo>
                    <a:pt x="2657475" y="0"/>
                  </a:lnTo>
                  <a:close/>
                </a:path>
                <a:path w="4029075" h="28575">
                  <a:moveTo>
                    <a:pt x="2714625" y="0"/>
                  </a:moveTo>
                  <a:lnTo>
                    <a:pt x="2686050" y="0"/>
                  </a:lnTo>
                  <a:lnTo>
                    <a:pt x="2686050" y="28575"/>
                  </a:lnTo>
                  <a:lnTo>
                    <a:pt x="2714625" y="28575"/>
                  </a:lnTo>
                  <a:lnTo>
                    <a:pt x="2714625" y="0"/>
                  </a:lnTo>
                  <a:close/>
                </a:path>
                <a:path w="4029075" h="28575">
                  <a:moveTo>
                    <a:pt x="2771775" y="0"/>
                  </a:moveTo>
                  <a:lnTo>
                    <a:pt x="2743200" y="0"/>
                  </a:lnTo>
                  <a:lnTo>
                    <a:pt x="2743200" y="28575"/>
                  </a:lnTo>
                  <a:lnTo>
                    <a:pt x="2771775" y="28575"/>
                  </a:lnTo>
                  <a:lnTo>
                    <a:pt x="2771775" y="0"/>
                  </a:lnTo>
                  <a:close/>
                </a:path>
                <a:path w="4029075" h="28575">
                  <a:moveTo>
                    <a:pt x="2828925" y="0"/>
                  </a:moveTo>
                  <a:lnTo>
                    <a:pt x="2800350" y="0"/>
                  </a:lnTo>
                  <a:lnTo>
                    <a:pt x="2800350" y="28575"/>
                  </a:lnTo>
                  <a:lnTo>
                    <a:pt x="2828925" y="28575"/>
                  </a:lnTo>
                  <a:lnTo>
                    <a:pt x="2828925" y="0"/>
                  </a:lnTo>
                  <a:close/>
                </a:path>
                <a:path w="4029075" h="28575">
                  <a:moveTo>
                    <a:pt x="2886075" y="0"/>
                  </a:moveTo>
                  <a:lnTo>
                    <a:pt x="2857500" y="0"/>
                  </a:lnTo>
                  <a:lnTo>
                    <a:pt x="2857500" y="28575"/>
                  </a:lnTo>
                  <a:lnTo>
                    <a:pt x="2886075" y="28575"/>
                  </a:lnTo>
                  <a:lnTo>
                    <a:pt x="2886075" y="0"/>
                  </a:lnTo>
                  <a:close/>
                </a:path>
                <a:path w="4029075" h="28575">
                  <a:moveTo>
                    <a:pt x="2943225" y="0"/>
                  </a:moveTo>
                  <a:lnTo>
                    <a:pt x="2914650" y="0"/>
                  </a:lnTo>
                  <a:lnTo>
                    <a:pt x="2914650" y="28575"/>
                  </a:lnTo>
                  <a:lnTo>
                    <a:pt x="2943225" y="28575"/>
                  </a:lnTo>
                  <a:lnTo>
                    <a:pt x="2943225" y="0"/>
                  </a:lnTo>
                  <a:close/>
                </a:path>
                <a:path w="4029075" h="28575">
                  <a:moveTo>
                    <a:pt x="3000375" y="0"/>
                  </a:moveTo>
                  <a:lnTo>
                    <a:pt x="2971800" y="0"/>
                  </a:lnTo>
                  <a:lnTo>
                    <a:pt x="2971800" y="28575"/>
                  </a:lnTo>
                  <a:lnTo>
                    <a:pt x="3000375" y="28575"/>
                  </a:lnTo>
                  <a:lnTo>
                    <a:pt x="3000375" y="0"/>
                  </a:lnTo>
                  <a:close/>
                </a:path>
                <a:path w="4029075" h="28575">
                  <a:moveTo>
                    <a:pt x="3057525" y="0"/>
                  </a:moveTo>
                  <a:lnTo>
                    <a:pt x="3028950" y="0"/>
                  </a:lnTo>
                  <a:lnTo>
                    <a:pt x="3028950" y="28575"/>
                  </a:lnTo>
                  <a:lnTo>
                    <a:pt x="3057525" y="28575"/>
                  </a:lnTo>
                  <a:lnTo>
                    <a:pt x="3057525" y="0"/>
                  </a:lnTo>
                  <a:close/>
                </a:path>
                <a:path w="4029075" h="28575">
                  <a:moveTo>
                    <a:pt x="3114675" y="0"/>
                  </a:moveTo>
                  <a:lnTo>
                    <a:pt x="3086100" y="0"/>
                  </a:lnTo>
                  <a:lnTo>
                    <a:pt x="3086100" y="28575"/>
                  </a:lnTo>
                  <a:lnTo>
                    <a:pt x="3114675" y="28575"/>
                  </a:lnTo>
                  <a:lnTo>
                    <a:pt x="3114675" y="0"/>
                  </a:lnTo>
                  <a:close/>
                </a:path>
                <a:path w="4029075" h="28575">
                  <a:moveTo>
                    <a:pt x="3171825" y="0"/>
                  </a:moveTo>
                  <a:lnTo>
                    <a:pt x="3143250" y="0"/>
                  </a:lnTo>
                  <a:lnTo>
                    <a:pt x="3143250" y="28575"/>
                  </a:lnTo>
                  <a:lnTo>
                    <a:pt x="3171825" y="28575"/>
                  </a:lnTo>
                  <a:lnTo>
                    <a:pt x="3171825" y="0"/>
                  </a:lnTo>
                  <a:close/>
                </a:path>
                <a:path w="4029075" h="28575">
                  <a:moveTo>
                    <a:pt x="3228975" y="0"/>
                  </a:moveTo>
                  <a:lnTo>
                    <a:pt x="3200400" y="0"/>
                  </a:lnTo>
                  <a:lnTo>
                    <a:pt x="3200400" y="28575"/>
                  </a:lnTo>
                  <a:lnTo>
                    <a:pt x="3228975" y="28575"/>
                  </a:lnTo>
                  <a:lnTo>
                    <a:pt x="3228975" y="0"/>
                  </a:lnTo>
                  <a:close/>
                </a:path>
                <a:path w="4029075" h="28575">
                  <a:moveTo>
                    <a:pt x="3286125" y="0"/>
                  </a:moveTo>
                  <a:lnTo>
                    <a:pt x="3257550" y="0"/>
                  </a:lnTo>
                  <a:lnTo>
                    <a:pt x="3257550" y="28575"/>
                  </a:lnTo>
                  <a:lnTo>
                    <a:pt x="3286125" y="28575"/>
                  </a:lnTo>
                  <a:lnTo>
                    <a:pt x="3286125" y="0"/>
                  </a:lnTo>
                  <a:close/>
                </a:path>
                <a:path w="4029075" h="28575">
                  <a:moveTo>
                    <a:pt x="3343275" y="0"/>
                  </a:moveTo>
                  <a:lnTo>
                    <a:pt x="3314700" y="0"/>
                  </a:lnTo>
                  <a:lnTo>
                    <a:pt x="3314700" y="28575"/>
                  </a:lnTo>
                  <a:lnTo>
                    <a:pt x="3343275" y="28575"/>
                  </a:lnTo>
                  <a:lnTo>
                    <a:pt x="3343275" y="0"/>
                  </a:lnTo>
                  <a:close/>
                </a:path>
                <a:path w="4029075" h="28575">
                  <a:moveTo>
                    <a:pt x="3400425" y="0"/>
                  </a:moveTo>
                  <a:lnTo>
                    <a:pt x="3371850" y="0"/>
                  </a:lnTo>
                  <a:lnTo>
                    <a:pt x="3371850" y="28575"/>
                  </a:lnTo>
                  <a:lnTo>
                    <a:pt x="3400425" y="28575"/>
                  </a:lnTo>
                  <a:lnTo>
                    <a:pt x="3400425" y="0"/>
                  </a:lnTo>
                  <a:close/>
                </a:path>
                <a:path w="4029075" h="28575">
                  <a:moveTo>
                    <a:pt x="3457575" y="0"/>
                  </a:moveTo>
                  <a:lnTo>
                    <a:pt x="3429000" y="0"/>
                  </a:lnTo>
                  <a:lnTo>
                    <a:pt x="3429000" y="28575"/>
                  </a:lnTo>
                  <a:lnTo>
                    <a:pt x="3457575" y="28575"/>
                  </a:lnTo>
                  <a:lnTo>
                    <a:pt x="3457575" y="0"/>
                  </a:lnTo>
                  <a:close/>
                </a:path>
                <a:path w="4029075" h="28575">
                  <a:moveTo>
                    <a:pt x="3514725" y="0"/>
                  </a:moveTo>
                  <a:lnTo>
                    <a:pt x="3486150" y="0"/>
                  </a:lnTo>
                  <a:lnTo>
                    <a:pt x="3486150" y="28575"/>
                  </a:lnTo>
                  <a:lnTo>
                    <a:pt x="3514725" y="28575"/>
                  </a:lnTo>
                  <a:lnTo>
                    <a:pt x="3514725" y="0"/>
                  </a:lnTo>
                  <a:close/>
                </a:path>
                <a:path w="4029075" h="28575">
                  <a:moveTo>
                    <a:pt x="3571875" y="0"/>
                  </a:moveTo>
                  <a:lnTo>
                    <a:pt x="3543300" y="0"/>
                  </a:lnTo>
                  <a:lnTo>
                    <a:pt x="3543300" y="28575"/>
                  </a:lnTo>
                  <a:lnTo>
                    <a:pt x="3571875" y="28575"/>
                  </a:lnTo>
                  <a:lnTo>
                    <a:pt x="3571875" y="0"/>
                  </a:lnTo>
                  <a:close/>
                </a:path>
                <a:path w="4029075" h="28575">
                  <a:moveTo>
                    <a:pt x="3629025" y="0"/>
                  </a:moveTo>
                  <a:lnTo>
                    <a:pt x="3600450" y="0"/>
                  </a:lnTo>
                  <a:lnTo>
                    <a:pt x="3600450" y="28575"/>
                  </a:lnTo>
                  <a:lnTo>
                    <a:pt x="3629025" y="28575"/>
                  </a:lnTo>
                  <a:lnTo>
                    <a:pt x="3629025" y="0"/>
                  </a:lnTo>
                  <a:close/>
                </a:path>
                <a:path w="4029075" h="28575">
                  <a:moveTo>
                    <a:pt x="3686175" y="0"/>
                  </a:moveTo>
                  <a:lnTo>
                    <a:pt x="3657600" y="0"/>
                  </a:lnTo>
                  <a:lnTo>
                    <a:pt x="3657600" y="28575"/>
                  </a:lnTo>
                  <a:lnTo>
                    <a:pt x="3686175" y="28575"/>
                  </a:lnTo>
                  <a:lnTo>
                    <a:pt x="3686175" y="0"/>
                  </a:lnTo>
                  <a:close/>
                </a:path>
                <a:path w="4029075" h="28575">
                  <a:moveTo>
                    <a:pt x="3743325" y="0"/>
                  </a:moveTo>
                  <a:lnTo>
                    <a:pt x="3714750" y="0"/>
                  </a:lnTo>
                  <a:lnTo>
                    <a:pt x="3714750" y="28575"/>
                  </a:lnTo>
                  <a:lnTo>
                    <a:pt x="3743325" y="28575"/>
                  </a:lnTo>
                  <a:lnTo>
                    <a:pt x="3743325" y="0"/>
                  </a:lnTo>
                  <a:close/>
                </a:path>
                <a:path w="4029075" h="28575">
                  <a:moveTo>
                    <a:pt x="3800475" y="0"/>
                  </a:moveTo>
                  <a:lnTo>
                    <a:pt x="3771900" y="0"/>
                  </a:lnTo>
                  <a:lnTo>
                    <a:pt x="3771900" y="28575"/>
                  </a:lnTo>
                  <a:lnTo>
                    <a:pt x="3800475" y="28575"/>
                  </a:lnTo>
                  <a:lnTo>
                    <a:pt x="3800475" y="0"/>
                  </a:lnTo>
                  <a:close/>
                </a:path>
                <a:path w="4029075" h="28575">
                  <a:moveTo>
                    <a:pt x="3857625" y="0"/>
                  </a:moveTo>
                  <a:lnTo>
                    <a:pt x="3829050" y="0"/>
                  </a:lnTo>
                  <a:lnTo>
                    <a:pt x="3829050" y="28575"/>
                  </a:lnTo>
                  <a:lnTo>
                    <a:pt x="3857625" y="28575"/>
                  </a:lnTo>
                  <a:lnTo>
                    <a:pt x="3857625" y="0"/>
                  </a:lnTo>
                  <a:close/>
                </a:path>
                <a:path w="4029075" h="28575">
                  <a:moveTo>
                    <a:pt x="3914775" y="0"/>
                  </a:moveTo>
                  <a:lnTo>
                    <a:pt x="3886200" y="0"/>
                  </a:lnTo>
                  <a:lnTo>
                    <a:pt x="3886200" y="28575"/>
                  </a:lnTo>
                  <a:lnTo>
                    <a:pt x="3914775" y="28575"/>
                  </a:lnTo>
                  <a:lnTo>
                    <a:pt x="3914775" y="0"/>
                  </a:lnTo>
                  <a:close/>
                </a:path>
                <a:path w="4029075" h="28575">
                  <a:moveTo>
                    <a:pt x="3971925" y="0"/>
                  </a:moveTo>
                  <a:lnTo>
                    <a:pt x="3943350" y="0"/>
                  </a:lnTo>
                  <a:lnTo>
                    <a:pt x="3943350" y="28575"/>
                  </a:lnTo>
                  <a:lnTo>
                    <a:pt x="3971925" y="28575"/>
                  </a:lnTo>
                  <a:lnTo>
                    <a:pt x="3971925" y="0"/>
                  </a:lnTo>
                  <a:close/>
                </a:path>
                <a:path w="4029075" h="28575">
                  <a:moveTo>
                    <a:pt x="4029075" y="0"/>
                  </a:moveTo>
                  <a:lnTo>
                    <a:pt x="4000500" y="0"/>
                  </a:lnTo>
                  <a:lnTo>
                    <a:pt x="4000500" y="28575"/>
                  </a:lnTo>
                  <a:lnTo>
                    <a:pt x="4029075" y="28575"/>
                  </a:lnTo>
                  <a:lnTo>
                    <a:pt x="40290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10150" y="4133849"/>
              <a:ext cx="1857375" cy="28575"/>
            </a:xfrm>
            <a:custGeom>
              <a:avLst/>
              <a:gdLst/>
              <a:ahLst/>
              <a:cxnLst/>
              <a:rect l="l" t="t" r="r" b="b"/>
              <a:pathLst>
                <a:path w="1857375" h="28575">
                  <a:moveTo>
                    <a:pt x="28575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28575" y="28575"/>
                  </a:lnTo>
                  <a:lnTo>
                    <a:pt x="28575" y="0"/>
                  </a:lnTo>
                  <a:close/>
                </a:path>
                <a:path w="1857375" h="28575">
                  <a:moveTo>
                    <a:pt x="85725" y="0"/>
                  </a:moveTo>
                  <a:lnTo>
                    <a:pt x="57150" y="0"/>
                  </a:lnTo>
                  <a:lnTo>
                    <a:pt x="57150" y="28575"/>
                  </a:lnTo>
                  <a:lnTo>
                    <a:pt x="85725" y="28575"/>
                  </a:lnTo>
                  <a:lnTo>
                    <a:pt x="85725" y="0"/>
                  </a:lnTo>
                  <a:close/>
                </a:path>
                <a:path w="1857375" h="28575">
                  <a:moveTo>
                    <a:pt x="142875" y="0"/>
                  </a:moveTo>
                  <a:lnTo>
                    <a:pt x="114300" y="0"/>
                  </a:lnTo>
                  <a:lnTo>
                    <a:pt x="114300" y="28575"/>
                  </a:lnTo>
                  <a:lnTo>
                    <a:pt x="142875" y="28575"/>
                  </a:lnTo>
                  <a:lnTo>
                    <a:pt x="142875" y="0"/>
                  </a:lnTo>
                  <a:close/>
                </a:path>
                <a:path w="1857375" h="28575">
                  <a:moveTo>
                    <a:pt x="200025" y="0"/>
                  </a:moveTo>
                  <a:lnTo>
                    <a:pt x="171450" y="0"/>
                  </a:lnTo>
                  <a:lnTo>
                    <a:pt x="171450" y="28575"/>
                  </a:lnTo>
                  <a:lnTo>
                    <a:pt x="200025" y="28575"/>
                  </a:lnTo>
                  <a:lnTo>
                    <a:pt x="200025" y="0"/>
                  </a:lnTo>
                  <a:close/>
                </a:path>
                <a:path w="1857375" h="28575">
                  <a:moveTo>
                    <a:pt x="257175" y="0"/>
                  </a:moveTo>
                  <a:lnTo>
                    <a:pt x="228600" y="0"/>
                  </a:lnTo>
                  <a:lnTo>
                    <a:pt x="228600" y="28575"/>
                  </a:lnTo>
                  <a:lnTo>
                    <a:pt x="257175" y="28575"/>
                  </a:lnTo>
                  <a:lnTo>
                    <a:pt x="257175" y="0"/>
                  </a:lnTo>
                  <a:close/>
                </a:path>
                <a:path w="1857375" h="28575">
                  <a:moveTo>
                    <a:pt x="314325" y="0"/>
                  </a:moveTo>
                  <a:lnTo>
                    <a:pt x="285750" y="0"/>
                  </a:lnTo>
                  <a:lnTo>
                    <a:pt x="285750" y="28575"/>
                  </a:lnTo>
                  <a:lnTo>
                    <a:pt x="314325" y="28575"/>
                  </a:lnTo>
                  <a:lnTo>
                    <a:pt x="314325" y="0"/>
                  </a:lnTo>
                  <a:close/>
                </a:path>
                <a:path w="1857375" h="28575">
                  <a:moveTo>
                    <a:pt x="371475" y="0"/>
                  </a:moveTo>
                  <a:lnTo>
                    <a:pt x="342900" y="0"/>
                  </a:lnTo>
                  <a:lnTo>
                    <a:pt x="342900" y="28575"/>
                  </a:lnTo>
                  <a:lnTo>
                    <a:pt x="371475" y="28575"/>
                  </a:lnTo>
                  <a:lnTo>
                    <a:pt x="371475" y="0"/>
                  </a:lnTo>
                  <a:close/>
                </a:path>
                <a:path w="1857375" h="28575">
                  <a:moveTo>
                    <a:pt x="428625" y="0"/>
                  </a:moveTo>
                  <a:lnTo>
                    <a:pt x="400050" y="0"/>
                  </a:lnTo>
                  <a:lnTo>
                    <a:pt x="400050" y="28575"/>
                  </a:lnTo>
                  <a:lnTo>
                    <a:pt x="428625" y="28575"/>
                  </a:lnTo>
                  <a:lnTo>
                    <a:pt x="428625" y="0"/>
                  </a:lnTo>
                  <a:close/>
                </a:path>
                <a:path w="1857375" h="28575">
                  <a:moveTo>
                    <a:pt x="485775" y="0"/>
                  </a:moveTo>
                  <a:lnTo>
                    <a:pt x="457200" y="0"/>
                  </a:lnTo>
                  <a:lnTo>
                    <a:pt x="457200" y="28575"/>
                  </a:lnTo>
                  <a:lnTo>
                    <a:pt x="485775" y="28575"/>
                  </a:lnTo>
                  <a:lnTo>
                    <a:pt x="485775" y="0"/>
                  </a:lnTo>
                  <a:close/>
                </a:path>
                <a:path w="1857375" h="28575">
                  <a:moveTo>
                    <a:pt x="542925" y="0"/>
                  </a:moveTo>
                  <a:lnTo>
                    <a:pt x="514350" y="0"/>
                  </a:lnTo>
                  <a:lnTo>
                    <a:pt x="514350" y="28575"/>
                  </a:lnTo>
                  <a:lnTo>
                    <a:pt x="542925" y="28575"/>
                  </a:lnTo>
                  <a:lnTo>
                    <a:pt x="542925" y="0"/>
                  </a:lnTo>
                  <a:close/>
                </a:path>
                <a:path w="1857375" h="28575">
                  <a:moveTo>
                    <a:pt x="600075" y="0"/>
                  </a:moveTo>
                  <a:lnTo>
                    <a:pt x="571500" y="0"/>
                  </a:lnTo>
                  <a:lnTo>
                    <a:pt x="571500" y="28575"/>
                  </a:lnTo>
                  <a:lnTo>
                    <a:pt x="600075" y="28575"/>
                  </a:lnTo>
                  <a:lnTo>
                    <a:pt x="600075" y="0"/>
                  </a:lnTo>
                  <a:close/>
                </a:path>
                <a:path w="1857375" h="28575">
                  <a:moveTo>
                    <a:pt x="657225" y="0"/>
                  </a:moveTo>
                  <a:lnTo>
                    <a:pt x="628650" y="0"/>
                  </a:lnTo>
                  <a:lnTo>
                    <a:pt x="628650" y="28575"/>
                  </a:lnTo>
                  <a:lnTo>
                    <a:pt x="657225" y="28575"/>
                  </a:lnTo>
                  <a:lnTo>
                    <a:pt x="657225" y="0"/>
                  </a:lnTo>
                  <a:close/>
                </a:path>
                <a:path w="1857375" h="28575">
                  <a:moveTo>
                    <a:pt x="714375" y="0"/>
                  </a:moveTo>
                  <a:lnTo>
                    <a:pt x="685800" y="0"/>
                  </a:lnTo>
                  <a:lnTo>
                    <a:pt x="685800" y="28575"/>
                  </a:lnTo>
                  <a:lnTo>
                    <a:pt x="714375" y="28575"/>
                  </a:lnTo>
                  <a:lnTo>
                    <a:pt x="714375" y="0"/>
                  </a:lnTo>
                  <a:close/>
                </a:path>
                <a:path w="1857375" h="28575">
                  <a:moveTo>
                    <a:pt x="771525" y="0"/>
                  </a:moveTo>
                  <a:lnTo>
                    <a:pt x="742950" y="0"/>
                  </a:lnTo>
                  <a:lnTo>
                    <a:pt x="742950" y="28575"/>
                  </a:lnTo>
                  <a:lnTo>
                    <a:pt x="771525" y="28575"/>
                  </a:lnTo>
                  <a:lnTo>
                    <a:pt x="771525" y="0"/>
                  </a:lnTo>
                  <a:close/>
                </a:path>
                <a:path w="1857375" h="28575">
                  <a:moveTo>
                    <a:pt x="828675" y="0"/>
                  </a:moveTo>
                  <a:lnTo>
                    <a:pt x="800100" y="0"/>
                  </a:lnTo>
                  <a:lnTo>
                    <a:pt x="800100" y="28575"/>
                  </a:lnTo>
                  <a:lnTo>
                    <a:pt x="828675" y="28575"/>
                  </a:lnTo>
                  <a:lnTo>
                    <a:pt x="828675" y="0"/>
                  </a:lnTo>
                  <a:close/>
                </a:path>
                <a:path w="1857375" h="28575">
                  <a:moveTo>
                    <a:pt x="885825" y="0"/>
                  </a:moveTo>
                  <a:lnTo>
                    <a:pt x="857250" y="0"/>
                  </a:lnTo>
                  <a:lnTo>
                    <a:pt x="857250" y="28575"/>
                  </a:lnTo>
                  <a:lnTo>
                    <a:pt x="885825" y="28575"/>
                  </a:lnTo>
                  <a:lnTo>
                    <a:pt x="885825" y="0"/>
                  </a:lnTo>
                  <a:close/>
                </a:path>
                <a:path w="1857375" h="28575">
                  <a:moveTo>
                    <a:pt x="942975" y="0"/>
                  </a:moveTo>
                  <a:lnTo>
                    <a:pt x="914400" y="0"/>
                  </a:lnTo>
                  <a:lnTo>
                    <a:pt x="914400" y="28575"/>
                  </a:lnTo>
                  <a:lnTo>
                    <a:pt x="942975" y="28575"/>
                  </a:lnTo>
                  <a:lnTo>
                    <a:pt x="942975" y="0"/>
                  </a:lnTo>
                  <a:close/>
                </a:path>
                <a:path w="1857375" h="28575">
                  <a:moveTo>
                    <a:pt x="1000125" y="0"/>
                  </a:moveTo>
                  <a:lnTo>
                    <a:pt x="971550" y="0"/>
                  </a:lnTo>
                  <a:lnTo>
                    <a:pt x="971550" y="28575"/>
                  </a:lnTo>
                  <a:lnTo>
                    <a:pt x="1000125" y="28575"/>
                  </a:lnTo>
                  <a:lnTo>
                    <a:pt x="1000125" y="0"/>
                  </a:lnTo>
                  <a:close/>
                </a:path>
                <a:path w="1857375" h="28575">
                  <a:moveTo>
                    <a:pt x="1057275" y="0"/>
                  </a:moveTo>
                  <a:lnTo>
                    <a:pt x="1028700" y="0"/>
                  </a:lnTo>
                  <a:lnTo>
                    <a:pt x="1028700" y="28575"/>
                  </a:lnTo>
                  <a:lnTo>
                    <a:pt x="1057275" y="28575"/>
                  </a:lnTo>
                  <a:lnTo>
                    <a:pt x="1057275" y="0"/>
                  </a:lnTo>
                  <a:close/>
                </a:path>
                <a:path w="1857375" h="28575">
                  <a:moveTo>
                    <a:pt x="1114425" y="0"/>
                  </a:moveTo>
                  <a:lnTo>
                    <a:pt x="1085850" y="0"/>
                  </a:lnTo>
                  <a:lnTo>
                    <a:pt x="1085850" y="28575"/>
                  </a:lnTo>
                  <a:lnTo>
                    <a:pt x="1114425" y="28575"/>
                  </a:lnTo>
                  <a:lnTo>
                    <a:pt x="1114425" y="0"/>
                  </a:lnTo>
                  <a:close/>
                </a:path>
                <a:path w="1857375" h="28575">
                  <a:moveTo>
                    <a:pt x="1171575" y="0"/>
                  </a:moveTo>
                  <a:lnTo>
                    <a:pt x="1143000" y="0"/>
                  </a:lnTo>
                  <a:lnTo>
                    <a:pt x="1143000" y="28575"/>
                  </a:lnTo>
                  <a:lnTo>
                    <a:pt x="1171575" y="28575"/>
                  </a:lnTo>
                  <a:lnTo>
                    <a:pt x="1171575" y="0"/>
                  </a:lnTo>
                  <a:close/>
                </a:path>
                <a:path w="1857375" h="28575">
                  <a:moveTo>
                    <a:pt x="1228725" y="0"/>
                  </a:moveTo>
                  <a:lnTo>
                    <a:pt x="1200150" y="0"/>
                  </a:lnTo>
                  <a:lnTo>
                    <a:pt x="1200150" y="28575"/>
                  </a:lnTo>
                  <a:lnTo>
                    <a:pt x="1228725" y="28575"/>
                  </a:lnTo>
                  <a:lnTo>
                    <a:pt x="1228725" y="0"/>
                  </a:lnTo>
                  <a:close/>
                </a:path>
                <a:path w="1857375" h="28575">
                  <a:moveTo>
                    <a:pt x="1285875" y="0"/>
                  </a:moveTo>
                  <a:lnTo>
                    <a:pt x="1257300" y="0"/>
                  </a:lnTo>
                  <a:lnTo>
                    <a:pt x="1257300" y="28575"/>
                  </a:lnTo>
                  <a:lnTo>
                    <a:pt x="1285875" y="28575"/>
                  </a:lnTo>
                  <a:lnTo>
                    <a:pt x="1285875" y="0"/>
                  </a:lnTo>
                  <a:close/>
                </a:path>
                <a:path w="1857375" h="28575">
                  <a:moveTo>
                    <a:pt x="1343025" y="0"/>
                  </a:moveTo>
                  <a:lnTo>
                    <a:pt x="1314450" y="0"/>
                  </a:lnTo>
                  <a:lnTo>
                    <a:pt x="1314450" y="28575"/>
                  </a:lnTo>
                  <a:lnTo>
                    <a:pt x="1343025" y="28575"/>
                  </a:lnTo>
                  <a:lnTo>
                    <a:pt x="1343025" y="0"/>
                  </a:lnTo>
                  <a:close/>
                </a:path>
                <a:path w="1857375" h="28575">
                  <a:moveTo>
                    <a:pt x="1400175" y="0"/>
                  </a:moveTo>
                  <a:lnTo>
                    <a:pt x="1371600" y="0"/>
                  </a:lnTo>
                  <a:lnTo>
                    <a:pt x="1371600" y="28575"/>
                  </a:lnTo>
                  <a:lnTo>
                    <a:pt x="1400175" y="28575"/>
                  </a:lnTo>
                  <a:lnTo>
                    <a:pt x="1400175" y="0"/>
                  </a:lnTo>
                  <a:close/>
                </a:path>
                <a:path w="1857375" h="28575">
                  <a:moveTo>
                    <a:pt x="1457325" y="0"/>
                  </a:moveTo>
                  <a:lnTo>
                    <a:pt x="1428750" y="0"/>
                  </a:lnTo>
                  <a:lnTo>
                    <a:pt x="1428750" y="28575"/>
                  </a:lnTo>
                  <a:lnTo>
                    <a:pt x="1457325" y="28575"/>
                  </a:lnTo>
                  <a:lnTo>
                    <a:pt x="1457325" y="0"/>
                  </a:lnTo>
                  <a:close/>
                </a:path>
                <a:path w="1857375" h="28575">
                  <a:moveTo>
                    <a:pt x="1514475" y="0"/>
                  </a:moveTo>
                  <a:lnTo>
                    <a:pt x="1485900" y="0"/>
                  </a:lnTo>
                  <a:lnTo>
                    <a:pt x="1485900" y="28575"/>
                  </a:lnTo>
                  <a:lnTo>
                    <a:pt x="1514475" y="28575"/>
                  </a:lnTo>
                  <a:lnTo>
                    <a:pt x="1514475" y="0"/>
                  </a:lnTo>
                  <a:close/>
                </a:path>
                <a:path w="1857375" h="28575">
                  <a:moveTo>
                    <a:pt x="1571625" y="0"/>
                  </a:moveTo>
                  <a:lnTo>
                    <a:pt x="1543050" y="0"/>
                  </a:lnTo>
                  <a:lnTo>
                    <a:pt x="1543050" y="28575"/>
                  </a:lnTo>
                  <a:lnTo>
                    <a:pt x="1571625" y="28575"/>
                  </a:lnTo>
                  <a:lnTo>
                    <a:pt x="1571625" y="0"/>
                  </a:lnTo>
                  <a:close/>
                </a:path>
                <a:path w="1857375" h="28575">
                  <a:moveTo>
                    <a:pt x="1628775" y="0"/>
                  </a:moveTo>
                  <a:lnTo>
                    <a:pt x="1600200" y="0"/>
                  </a:lnTo>
                  <a:lnTo>
                    <a:pt x="1600200" y="28575"/>
                  </a:lnTo>
                  <a:lnTo>
                    <a:pt x="1628775" y="28575"/>
                  </a:lnTo>
                  <a:lnTo>
                    <a:pt x="1628775" y="0"/>
                  </a:lnTo>
                  <a:close/>
                </a:path>
                <a:path w="1857375" h="28575">
                  <a:moveTo>
                    <a:pt x="1685925" y="0"/>
                  </a:moveTo>
                  <a:lnTo>
                    <a:pt x="1657350" y="0"/>
                  </a:lnTo>
                  <a:lnTo>
                    <a:pt x="1657350" y="28575"/>
                  </a:lnTo>
                  <a:lnTo>
                    <a:pt x="1685925" y="28575"/>
                  </a:lnTo>
                  <a:lnTo>
                    <a:pt x="1685925" y="0"/>
                  </a:lnTo>
                  <a:close/>
                </a:path>
                <a:path w="1857375" h="28575">
                  <a:moveTo>
                    <a:pt x="1743075" y="0"/>
                  </a:moveTo>
                  <a:lnTo>
                    <a:pt x="1714500" y="0"/>
                  </a:lnTo>
                  <a:lnTo>
                    <a:pt x="1714500" y="28575"/>
                  </a:lnTo>
                  <a:lnTo>
                    <a:pt x="1743075" y="28575"/>
                  </a:lnTo>
                  <a:lnTo>
                    <a:pt x="1743075" y="0"/>
                  </a:lnTo>
                  <a:close/>
                </a:path>
                <a:path w="1857375" h="28575">
                  <a:moveTo>
                    <a:pt x="1800225" y="0"/>
                  </a:moveTo>
                  <a:lnTo>
                    <a:pt x="1771650" y="0"/>
                  </a:lnTo>
                  <a:lnTo>
                    <a:pt x="1771650" y="28575"/>
                  </a:lnTo>
                  <a:lnTo>
                    <a:pt x="1800225" y="28575"/>
                  </a:lnTo>
                  <a:lnTo>
                    <a:pt x="1800225" y="0"/>
                  </a:lnTo>
                  <a:close/>
                </a:path>
                <a:path w="1857375" h="28575">
                  <a:moveTo>
                    <a:pt x="1857375" y="0"/>
                  </a:moveTo>
                  <a:lnTo>
                    <a:pt x="1828800" y="0"/>
                  </a:lnTo>
                  <a:lnTo>
                    <a:pt x="1828800" y="28575"/>
                  </a:lnTo>
                  <a:lnTo>
                    <a:pt x="1857375" y="28575"/>
                  </a:lnTo>
                  <a:lnTo>
                    <a:pt x="1857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933450" y="9334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33450" y="41338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3450" y="990599"/>
            <a:ext cx="28575" cy="3114675"/>
          </a:xfrm>
          <a:custGeom>
            <a:avLst/>
            <a:gdLst/>
            <a:ahLst/>
            <a:cxnLst/>
            <a:rect l="l" t="t" r="r" b="b"/>
            <a:pathLst>
              <a:path w="28575" h="3114675">
                <a:moveTo>
                  <a:pt x="28575" y="3086100"/>
                </a:moveTo>
                <a:lnTo>
                  <a:pt x="0" y="3086100"/>
                </a:lnTo>
                <a:lnTo>
                  <a:pt x="0" y="3114675"/>
                </a:lnTo>
                <a:lnTo>
                  <a:pt x="28575" y="3114675"/>
                </a:lnTo>
                <a:lnTo>
                  <a:pt x="28575" y="3086100"/>
                </a:lnTo>
                <a:close/>
              </a:path>
              <a:path w="28575" h="3114675">
                <a:moveTo>
                  <a:pt x="28575" y="3028950"/>
                </a:moveTo>
                <a:lnTo>
                  <a:pt x="0" y="3028950"/>
                </a:lnTo>
                <a:lnTo>
                  <a:pt x="0" y="3057525"/>
                </a:lnTo>
                <a:lnTo>
                  <a:pt x="28575" y="3057525"/>
                </a:lnTo>
                <a:lnTo>
                  <a:pt x="28575" y="3028950"/>
                </a:lnTo>
                <a:close/>
              </a:path>
              <a:path w="28575" h="3114675">
                <a:moveTo>
                  <a:pt x="28575" y="2971800"/>
                </a:moveTo>
                <a:lnTo>
                  <a:pt x="0" y="2971800"/>
                </a:lnTo>
                <a:lnTo>
                  <a:pt x="0" y="3000375"/>
                </a:lnTo>
                <a:lnTo>
                  <a:pt x="28575" y="3000375"/>
                </a:lnTo>
                <a:lnTo>
                  <a:pt x="28575" y="2971800"/>
                </a:lnTo>
                <a:close/>
              </a:path>
              <a:path w="28575" h="3114675">
                <a:moveTo>
                  <a:pt x="28575" y="2914650"/>
                </a:moveTo>
                <a:lnTo>
                  <a:pt x="0" y="2914650"/>
                </a:lnTo>
                <a:lnTo>
                  <a:pt x="0" y="2943225"/>
                </a:lnTo>
                <a:lnTo>
                  <a:pt x="28575" y="2943225"/>
                </a:lnTo>
                <a:lnTo>
                  <a:pt x="28575" y="2914650"/>
                </a:lnTo>
                <a:close/>
              </a:path>
              <a:path w="28575" h="3114675">
                <a:moveTo>
                  <a:pt x="28575" y="2857500"/>
                </a:moveTo>
                <a:lnTo>
                  <a:pt x="0" y="2857500"/>
                </a:lnTo>
                <a:lnTo>
                  <a:pt x="0" y="2886075"/>
                </a:lnTo>
                <a:lnTo>
                  <a:pt x="28575" y="2886075"/>
                </a:lnTo>
                <a:lnTo>
                  <a:pt x="28575" y="2857500"/>
                </a:lnTo>
                <a:close/>
              </a:path>
              <a:path w="28575" h="3114675">
                <a:moveTo>
                  <a:pt x="28575" y="2800350"/>
                </a:moveTo>
                <a:lnTo>
                  <a:pt x="0" y="2800350"/>
                </a:lnTo>
                <a:lnTo>
                  <a:pt x="0" y="2828925"/>
                </a:lnTo>
                <a:lnTo>
                  <a:pt x="28575" y="2828925"/>
                </a:lnTo>
                <a:lnTo>
                  <a:pt x="28575" y="2800350"/>
                </a:lnTo>
                <a:close/>
              </a:path>
              <a:path w="28575" h="3114675">
                <a:moveTo>
                  <a:pt x="28575" y="2743200"/>
                </a:moveTo>
                <a:lnTo>
                  <a:pt x="0" y="2743200"/>
                </a:lnTo>
                <a:lnTo>
                  <a:pt x="0" y="2771775"/>
                </a:lnTo>
                <a:lnTo>
                  <a:pt x="28575" y="2771775"/>
                </a:lnTo>
                <a:lnTo>
                  <a:pt x="28575" y="2743200"/>
                </a:lnTo>
                <a:close/>
              </a:path>
              <a:path w="28575" h="3114675">
                <a:moveTo>
                  <a:pt x="28575" y="2686050"/>
                </a:moveTo>
                <a:lnTo>
                  <a:pt x="0" y="2686050"/>
                </a:lnTo>
                <a:lnTo>
                  <a:pt x="0" y="2714625"/>
                </a:lnTo>
                <a:lnTo>
                  <a:pt x="28575" y="2714625"/>
                </a:lnTo>
                <a:lnTo>
                  <a:pt x="28575" y="2686050"/>
                </a:lnTo>
                <a:close/>
              </a:path>
              <a:path w="28575" h="3114675">
                <a:moveTo>
                  <a:pt x="28575" y="2628900"/>
                </a:moveTo>
                <a:lnTo>
                  <a:pt x="0" y="2628900"/>
                </a:lnTo>
                <a:lnTo>
                  <a:pt x="0" y="2657475"/>
                </a:lnTo>
                <a:lnTo>
                  <a:pt x="28575" y="2657475"/>
                </a:lnTo>
                <a:lnTo>
                  <a:pt x="28575" y="2628900"/>
                </a:lnTo>
                <a:close/>
              </a:path>
              <a:path w="28575" h="3114675">
                <a:moveTo>
                  <a:pt x="28575" y="2571750"/>
                </a:moveTo>
                <a:lnTo>
                  <a:pt x="0" y="2571750"/>
                </a:lnTo>
                <a:lnTo>
                  <a:pt x="0" y="2600325"/>
                </a:lnTo>
                <a:lnTo>
                  <a:pt x="28575" y="2600325"/>
                </a:lnTo>
                <a:lnTo>
                  <a:pt x="28575" y="2571750"/>
                </a:lnTo>
                <a:close/>
              </a:path>
              <a:path w="28575" h="3114675">
                <a:moveTo>
                  <a:pt x="28575" y="2514600"/>
                </a:moveTo>
                <a:lnTo>
                  <a:pt x="0" y="2514600"/>
                </a:lnTo>
                <a:lnTo>
                  <a:pt x="0" y="2543175"/>
                </a:lnTo>
                <a:lnTo>
                  <a:pt x="28575" y="2543175"/>
                </a:lnTo>
                <a:lnTo>
                  <a:pt x="28575" y="2514600"/>
                </a:lnTo>
                <a:close/>
              </a:path>
              <a:path w="28575" h="3114675">
                <a:moveTo>
                  <a:pt x="28575" y="2457450"/>
                </a:moveTo>
                <a:lnTo>
                  <a:pt x="0" y="2457450"/>
                </a:lnTo>
                <a:lnTo>
                  <a:pt x="0" y="2486025"/>
                </a:lnTo>
                <a:lnTo>
                  <a:pt x="28575" y="2486025"/>
                </a:lnTo>
                <a:lnTo>
                  <a:pt x="28575" y="2457450"/>
                </a:lnTo>
                <a:close/>
              </a:path>
              <a:path w="28575" h="3114675">
                <a:moveTo>
                  <a:pt x="28575" y="2400300"/>
                </a:moveTo>
                <a:lnTo>
                  <a:pt x="0" y="2400300"/>
                </a:lnTo>
                <a:lnTo>
                  <a:pt x="0" y="2428875"/>
                </a:lnTo>
                <a:lnTo>
                  <a:pt x="28575" y="2428875"/>
                </a:lnTo>
                <a:lnTo>
                  <a:pt x="28575" y="2400300"/>
                </a:lnTo>
                <a:close/>
              </a:path>
              <a:path w="28575" h="3114675">
                <a:moveTo>
                  <a:pt x="28575" y="2343150"/>
                </a:moveTo>
                <a:lnTo>
                  <a:pt x="0" y="2343150"/>
                </a:lnTo>
                <a:lnTo>
                  <a:pt x="0" y="2371725"/>
                </a:lnTo>
                <a:lnTo>
                  <a:pt x="28575" y="2371725"/>
                </a:lnTo>
                <a:lnTo>
                  <a:pt x="28575" y="2343150"/>
                </a:lnTo>
                <a:close/>
              </a:path>
              <a:path w="28575" h="3114675">
                <a:moveTo>
                  <a:pt x="28575" y="2286000"/>
                </a:moveTo>
                <a:lnTo>
                  <a:pt x="0" y="2286000"/>
                </a:lnTo>
                <a:lnTo>
                  <a:pt x="0" y="2314575"/>
                </a:lnTo>
                <a:lnTo>
                  <a:pt x="28575" y="2314575"/>
                </a:lnTo>
                <a:lnTo>
                  <a:pt x="28575" y="2286000"/>
                </a:lnTo>
                <a:close/>
              </a:path>
              <a:path w="28575" h="3114675">
                <a:moveTo>
                  <a:pt x="28575" y="2228850"/>
                </a:moveTo>
                <a:lnTo>
                  <a:pt x="0" y="2228850"/>
                </a:lnTo>
                <a:lnTo>
                  <a:pt x="0" y="2257425"/>
                </a:lnTo>
                <a:lnTo>
                  <a:pt x="28575" y="2257425"/>
                </a:lnTo>
                <a:lnTo>
                  <a:pt x="28575" y="2228850"/>
                </a:lnTo>
                <a:close/>
              </a:path>
              <a:path w="28575" h="3114675">
                <a:moveTo>
                  <a:pt x="28575" y="2171700"/>
                </a:moveTo>
                <a:lnTo>
                  <a:pt x="0" y="2171700"/>
                </a:lnTo>
                <a:lnTo>
                  <a:pt x="0" y="2200275"/>
                </a:lnTo>
                <a:lnTo>
                  <a:pt x="28575" y="2200275"/>
                </a:lnTo>
                <a:lnTo>
                  <a:pt x="28575" y="2171700"/>
                </a:lnTo>
                <a:close/>
              </a:path>
              <a:path w="28575" h="3114675">
                <a:moveTo>
                  <a:pt x="28575" y="2114550"/>
                </a:moveTo>
                <a:lnTo>
                  <a:pt x="0" y="2114550"/>
                </a:lnTo>
                <a:lnTo>
                  <a:pt x="0" y="2143125"/>
                </a:lnTo>
                <a:lnTo>
                  <a:pt x="28575" y="2143125"/>
                </a:lnTo>
                <a:lnTo>
                  <a:pt x="28575" y="2114550"/>
                </a:lnTo>
                <a:close/>
              </a:path>
              <a:path w="28575" h="3114675">
                <a:moveTo>
                  <a:pt x="28575" y="2057400"/>
                </a:moveTo>
                <a:lnTo>
                  <a:pt x="0" y="2057400"/>
                </a:lnTo>
                <a:lnTo>
                  <a:pt x="0" y="2085975"/>
                </a:lnTo>
                <a:lnTo>
                  <a:pt x="28575" y="2085975"/>
                </a:lnTo>
                <a:lnTo>
                  <a:pt x="28575" y="2057400"/>
                </a:lnTo>
                <a:close/>
              </a:path>
              <a:path w="28575" h="3114675">
                <a:moveTo>
                  <a:pt x="28575" y="2000250"/>
                </a:moveTo>
                <a:lnTo>
                  <a:pt x="0" y="2000250"/>
                </a:lnTo>
                <a:lnTo>
                  <a:pt x="0" y="2028825"/>
                </a:lnTo>
                <a:lnTo>
                  <a:pt x="28575" y="2028825"/>
                </a:lnTo>
                <a:lnTo>
                  <a:pt x="28575" y="2000250"/>
                </a:lnTo>
                <a:close/>
              </a:path>
              <a:path w="28575" h="3114675">
                <a:moveTo>
                  <a:pt x="28575" y="1943100"/>
                </a:moveTo>
                <a:lnTo>
                  <a:pt x="0" y="1943100"/>
                </a:lnTo>
                <a:lnTo>
                  <a:pt x="0" y="1971675"/>
                </a:lnTo>
                <a:lnTo>
                  <a:pt x="28575" y="1971675"/>
                </a:lnTo>
                <a:lnTo>
                  <a:pt x="28575" y="1943100"/>
                </a:lnTo>
                <a:close/>
              </a:path>
              <a:path w="28575" h="3114675">
                <a:moveTo>
                  <a:pt x="28575" y="1885950"/>
                </a:moveTo>
                <a:lnTo>
                  <a:pt x="0" y="1885950"/>
                </a:lnTo>
                <a:lnTo>
                  <a:pt x="0" y="1914525"/>
                </a:lnTo>
                <a:lnTo>
                  <a:pt x="28575" y="1914525"/>
                </a:lnTo>
                <a:lnTo>
                  <a:pt x="28575" y="1885950"/>
                </a:lnTo>
                <a:close/>
              </a:path>
              <a:path w="28575" h="3114675">
                <a:moveTo>
                  <a:pt x="28575" y="1828800"/>
                </a:moveTo>
                <a:lnTo>
                  <a:pt x="0" y="1828800"/>
                </a:lnTo>
                <a:lnTo>
                  <a:pt x="0" y="1857375"/>
                </a:lnTo>
                <a:lnTo>
                  <a:pt x="28575" y="1857375"/>
                </a:lnTo>
                <a:lnTo>
                  <a:pt x="28575" y="1828800"/>
                </a:lnTo>
                <a:close/>
              </a:path>
              <a:path w="28575" h="3114675">
                <a:moveTo>
                  <a:pt x="28575" y="1771650"/>
                </a:moveTo>
                <a:lnTo>
                  <a:pt x="0" y="1771650"/>
                </a:lnTo>
                <a:lnTo>
                  <a:pt x="0" y="1800225"/>
                </a:lnTo>
                <a:lnTo>
                  <a:pt x="28575" y="1800225"/>
                </a:lnTo>
                <a:lnTo>
                  <a:pt x="28575" y="1771650"/>
                </a:lnTo>
                <a:close/>
              </a:path>
              <a:path w="28575" h="3114675">
                <a:moveTo>
                  <a:pt x="28575" y="1714500"/>
                </a:moveTo>
                <a:lnTo>
                  <a:pt x="0" y="1714500"/>
                </a:lnTo>
                <a:lnTo>
                  <a:pt x="0" y="1743075"/>
                </a:lnTo>
                <a:lnTo>
                  <a:pt x="28575" y="1743075"/>
                </a:lnTo>
                <a:lnTo>
                  <a:pt x="28575" y="1714500"/>
                </a:lnTo>
                <a:close/>
              </a:path>
              <a:path w="28575" h="3114675">
                <a:moveTo>
                  <a:pt x="28575" y="1657350"/>
                </a:moveTo>
                <a:lnTo>
                  <a:pt x="0" y="1657350"/>
                </a:lnTo>
                <a:lnTo>
                  <a:pt x="0" y="1685925"/>
                </a:lnTo>
                <a:lnTo>
                  <a:pt x="28575" y="1685925"/>
                </a:lnTo>
                <a:lnTo>
                  <a:pt x="28575" y="1657350"/>
                </a:lnTo>
                <a:close/>
              </a:path>
              <a:path w="28575" h="3114675">
                <a:moveTo>
                  <a:pt x="28575" y="1600200"/>
                </a:moveTo>
                <a:lnTo>
                  <a:pt x="0" y="1600200"/>
                </a:lnTo>
                <a:lnTo>
                  <a:pt x="0" y="1628775"/>
                </a:lnTo>
                <a:lnTo>
                  <a:pt x="28575" y="1628775"/>
                </a:lnTo>
                <a:lnTo>
                  <a:pt x="28575" y="1600200"/>
                </a:lnTo>
                <a:close/>
              </a:path>
              <a:path w="28575" h="3114675">
                <a:moveTo>
                  <a:pt x="28575" y="1543050"/>
                </a:moveTo>
                <a:lnTo>
                  <a:pt x="0" y="1543050"/>
                </a:lnTo>
                <a:lnTo>
                  <a:pt x="0" y="1571625"/>
                </a:lnTo>
                <a:lnTo>
                  <a:pt x="28575" y="1571625"/>
                </a:lnTo>
                <a:lnTo>
                  <a:pt x="28575" y="1543050"/>
                </a:lnTo>
                <a:close/>
              </a:path>
              <a:path w="28575" h="3114675">
                <a:moveTo>
                  <a:pt x="28575" y="1485900"/>
                </a:moveTo>
                <a:lnTo>
                  <a:pt x="0" y="1485900"/>
                </a:lnTo>
                <a:lnTo>
                  <a:pt x="0" y="1514475"/>
                </a:lnTo>
                <a:lnTo>
                  <a:pt x="28575" y="1514475"/>
                </a:lnTo>
                <a:lnTo>
                  <a:pt x="28575" y="1485900"/>
                </a:lnTo>
                <a:close/>
              </a:path>
              <a:path w="28575" h="3114675">
                <a:moveTo>
                  <a:pt x="28575" y="1428750"/>
                </a:moveTo>
                <a:lnTo>
                  <a:pt x="0" y="1428750"/>
                </a:lnTo>
                <a:lnTo>
                  <a:pt x="0" y="1457325"/>
                </a:lnTo>
                <a:lnTo>
                  <a:pt x="28575" y="1457325"/>
                </a:lnTo>
                <a:lnTo>
                  <a:pt x="28575" y="1428750"/>
                </a:lnTo>
                <a:close/>
              </a:path>
              <a:path w="28575" h="3114675">
                <a:moveTo>
                  <a:pt x="28575" y="1371600"/>
                </a:moveTo>
                <a:lnTo>
                  <a:pt x="0" y="1371600"/>
                </a:lnTo>
                <a:lnTo>
                  <a:pt x="0" y="1400175"/>
                </a:lnTo>
                <a:lnTo>
                  <a:pt x="28575" y="1400175"/>
                </a:lnTo>
                <a:lnTo>
                  <a:pt x="28575" y="1371600"/>
                </a:lnTo>
                <a:close/>
              </a:path>
              <a:path w="28575" h="3114675">
                <a:moveTo>
                  <a:pt x="28575" y="1314450"/>
                </a:moveTo>
                <a:lnTo>
                  <a:pt x="0" y="1314450"/>
                </a:lnTo>
                <a:lnTo>
                  <a:pt x="0" y="1343025"/>
                </a:lnTo>
                <a:lnTo>
                  <a:pt x="28575" y="1343025"/>
                </a:lnTo>
                <a:lnTo>
                  <a:pt x="28575" y="1314450"/>
                </a:lnTo>
                <a:close/>
              </a:path>
              <a:path w="28575" h="3114675">
                <a:moveTo>
                  <a:pt x="28575" y="1257300"/>
                </a:moveTo>
                <a:lnTo>
                  <a:pt x="0" y="1257300"/>
                </a:lnTo>
                <a:lnTo>
                  <a:pt x="0" y="1285875"/>
                </a:lnTo>
                <a:lnTo>
                  <a:pt x="28575" y="1285875"/>
                </a:lnTo>
                <a:lnTo>
                  <a:pt x="28575" y="1257300"/>
                </a:lnTo>
                <a:close/>
              </a:path>
              <a:path w="28575" h="3114675">
                <a:moveTo>
                  <a:pt x="28575" y="1200150"/>
                </a:moveTo>
                <a:lnTo>
                  <a:pt x="0" y="1200150"/>
                </a:lnTo>
                <a:lnTo>
                  <a:pt x="0" y="1228725"/>
                </a:lnTo>
                <a:lnTo>
                  <a:pt x="28575" y="1228725"/>
                </a:lnTo>
                <a:lnTo>
                  <a:pt x="28575" y="1200150"/>
                </a:lnTo>
                <a:close/>
              </a:path>
              <a:path w="28575" h="3114675">
                <a:moveTo>
                  <a:pt x="28575" y="1143000"/>
                </a:moveTo>
                <a:lnTo>
                  <a:pt x="0" y="1143000"/>
                </a:lnTo>
                <a:lnTo>
                  <a:pt x="0" y="1171575"/>
                </a:lnTo>
                <a:lnTo>
                  <a:pt x="28575" y="1171575"/>
                </a:lnTo>
                <a:lnTo>
                  <a:pt x="28575" y="1143000"/>
                </a:lnTo>
                <a:close/>
              </a:path>
              <a:path w="28575" h="3114675">
                <a:moveTo>
                  <a:pt x="28575" y="1085850"/>
                </a:moveTo>
                <a:lnTo>
                  <a:pt x="0" y="1085850"/>
                </a:lnTo>
                <a:lnTo>
                  <a:pt x="0" y="1114425"/>
                </a:lnTo>
                <a:lnTo>
                  <a:pt x="28575" y="1114425"/>
                </a:lnTo>
                <a:lnTo>
                  <a:pt x="28575" y="1085850"/>
                </a:lnTo>
                <a:close/>
              </a:path>
              <a:path w="28575" h="3114675">
                <a:moveTo>
                  <a:pt x="28575" y="1028700"/>
                </a:moveTo>
                <a:lnTo>
                  <a:pt x="0" y="1028700"/>
                </a:lnTo>
                <a:lnTo>
                  <a:pt x="0" y="1057275"/>
                </a:lnTo>
                <a:lnTo>
                  <a:pt x="28575" y="1057275"/>
                </a:lnTo>
                <a:lnTo>
                  <a:pt x="28575" y="1028700"/>
                </a:lnTo>
                <a:close/>
              </a:path>
              <a:path w="28575" h="3114675">
                <a:moveTo>
                  <a:pt x="28575" y="971550"/>
                </a:moveTo>
                <a:lnTo>
                  <a:pt x="0" y="971550"/>
                </a:lnTo>
                <a:lnTo>
                  <a:pt x="0" y="1000125"/>
                </a:lnTo>
                <a:lnTo>
                  <a:pt x="28575" y="1000125"/>
                </a:lnTo>
                <a:lnTo>
                  <a:pt x="28575" y="971550"/>
                </a:lnTo>
                <a:close/>
              </a:path>
              <a:path w="28575" h="3114675">
                <a:moveTo>
                  <a:pt x="28575" y="914400"/>
                </a:moveTo>
                <a:lnTo>
                  <a:pt x="0" y="914400"/>
                </a:lnTo>
                <a:lnTo>
                  <a:pt x="0" y="942975"/>
                </a:lnTo>
                <a:lnTo>
                  <a:pt x="28575" y="942975"/>
                </a:lnTo>
                <a:lnTo>
                  <a:pt x="28575" y="914400"/>
                </a:lnTo>
                <a:close/>
              </a:path>
              <a:path w="28575" h="3114675">
                <a:moveTo>
                  <a:pt x="28575" y="857250"/>
                </a:moveTo>
                <a:lnTo>
                  <a:pt x="0" y="857250"/>
                </a:lnTo>
                <a:lnTo>
                  <a:pt x="0" y="885825"/>
                </a:lnTo>
                <a:lnTo>
                  <a:pt x="28575" y="885825"/>
                </a:lnTo>
                <a:lnTo>
                  <a:pt x="28575" y="857250"/>
                </a:lnTo>
                <a:close/>
              </a:path>
              <a:path w="28575" h="3114675">
                <a:moveTo>
                  <a:pt x="28575" y="800100"/>
                </a:moveTo>
                <a:lnTo>
                  <a:pt x="0" y="800100"/>
                </a:lnTo>
                <a:lnTo>
                  <a:pt x="0" y="828675"/>
                </a:lnTo>
                <a:lnTo>
                  <a:pt x="28575" y="828675"/>
                </a:lnTo>
                <a:lnTo>
                  <a:pt x="28575" y="800100"/>
                </a:lnTo>
                <a:close/>
              </a:path>
              <a:path w="28575" h="3114675">
                <a:moveTo>
                  <a:pt x="28575" y="742950"/>
                </a:moveTo>
                <a:lnTo>
                  <a:pt x="0" y="742950"/>
                </a:lnTo>
                <a:lnTo>
                  <a:pt x="0" y="771525"/>
                </a:lnTo>
                <a:lnTo>
                  <a:pt x="28575" y="771525"/>
                </a:lnTo>
                <a:lnTo>
                  <a:pt x="28575" y="742950"/>
                </a:lnTo>
                <a:close/>
              </a:path>
              <a:path w="28575" h="3114675">
                <a:moveTo>
                  <a:pt x="28575" y="685800"/>
                </a:moveTo>
                <a:lnTo>
                  <a:pt x="0" y="685800"/>
                </a:lnTo>
                <a:lnTo>
                  <a:pt x="0" y="714375"/>
                </a:lnTo>
                <a:lnTo>
                  <a:pt x="28575" y="714375"/>
                </a:lnTo>
                <a:lnTo>
                  <a:pt x="28575" y="685800"/>
                </a:lnTo>
                <a:close/>
              </a:path>
              <a:path w="28575" h="3114675">
                <a:moveTo>
                  <a:pt x="28575" y="628650"/>
                </a:moveTo>
                <a:lnTo>
                  <a:pt x="0" y="628650"/>
                </a:lnTo>
                <a:lnTo>
                  <a:pt x="0" y="657225"/>
                </a:lnTo>
                <a:lnTo>
                  <a:pt x="28575" y="657225"/>
                </a:lnTo>
                <a:lnTo>
                  <a:pt x="28575" y="628650"/>
                </a:lnTo>
                <a:close/>
              </a:path>
              <a:path w="28575" h="3114675">
                <a:moveTo>
                  <a:pt x="28575" y="571500"/>
                </a:moveTo>
                <a:lnTo>
                  <a:pt x="0" y="571500"/>
                </a:lnTo>
                <a:lnTo>
                  <a:pt x="0" y="600075"/>
                </a:lnTo>
                <a:lnTo>
                  <a:pt x="28575" y="600075"/>
                </a:lnTo>
                <a:lnTo>
                  <a:pt x="28575" y="571500"/>
                </a:lnTo>
                <a:close/>
              </a:path>
              <a:path w="28575" h="3114675">
                <a:moveTo>
                  <a:pt x="28575" y="514350"/>
                </a:moveTo>
                <a:lnTo>
                  <a:pt x="0" y="514350"/>
                </a:lnTo>
                <a:lnTo>
                  <a:pt x="0" y="542925"/>
                </a:lnTo>
                <a:lnTo>
                  <a:pt x="28575" y="542925"/>
                </a:lnTo>
                <a:lnTo>
                  <a:pt x="28575" y="514350"/>
                </a:lnTo>
                <a:close/>
              </a:path>
              <a:path w="28575" h="3114675">
                <a:moveTo>
                  <a:pt x="28575" y="457200"/>
                </a:moveTo>
                <a:lnTo>
                  <a:pt x="0" y="457200"/>
                </a:lnTo>
                <a:lnTo>
                  <a:pt x="0" y="485775"/>
                </a:lnTo>
                <a:lnTo>
                  <a:pt x="28575" y="485775"/>
                </a:lnTo>
                <a:lnTo>
                  <a:pt x="28575" y="457200"/>
                </a:lnTo>
                <a:close/>
              </a:path>
              <a:path w="28575" h="3114675">
                <a:moveTo>
                  <a:pt x="28575" y="400050"/>
                </a:moveTo>
                <a:lnTo>
                  <a:pt x="0" y="400050"/>
                </a:lnTo>
                <a:lnTo>
                  <a:pt x="0" y="428625"/>
                </a:lnTo>
                <a:lnTo>
                  <a:pt x="28575" y="428625"/>
                </a:lnTo>
                <a:lnTo>
                  <a:pt x="28575" y="400050"/>
                </a:lnTo>
                <a:close/>
              </a:path>
              <a:path w="28575" h="3114675">
                <a:moveTo>
                  <a:pt x="28575" y="342900"/>
                </a:moveTo>
                <a:lnTo>
                  <a:pt x="0" y="342900"/>
                </a:lnTo>
                <a:lnTo>
                  <a:pt x="0" y="371475"/>
                </a:lnTo>
                <a:lnTo>
                  <a:pt x="28575" y="371475"/>
                </a:lnTo>
                <a:lnTo>
                  <a:pt x="28575" y="342900"/>
                </a:lnTo>
                <a:close/>
              </a:path>
              <a:path w="28575" h="3114675">
                <a:moveTo>
                  <a:pt x="28575" y="285750"/>
                </a:moveTo>
                <a:lnTo>
                  <a:pt x="0" y="285750"/>
                </a:lnTo>
                <a:lnTo>
                  <a:pt x="0" y="314325"/>
                </a:lnTo>
                <a:lnTo>
                  <a:pt x="28575" y="314325"/>
                </a:lnTo>
                <a:lnTo>
                  <a:pt x="28575" y="285750"/>
                </a:lnTo>
                <a:close/>
              </a:path>
              <a:path w="28575" h="3114675">
                <a:moveTo>
                  <a:pt x="28575" y="228600"/>
                </a:moveTo>
                <a:lnTo>
                  <a:pt x="0" y="228600"/>
                </a:lnTo>
                <a:lnTo>
                  <a:pt x="0" y="257175"/>
                </a:lnTo>
                <a:lnTo>
                  <a:pt x="28575" y="257175"/>
                </a:lnTo>
                <a:lnTo>
                  <a:pt x="28575" y="228600"/>
                </a:lnTo>
                <a:close/>
              </a:path>
              <a:path w="28575" h="3114675">
                <a:moveTo>
                  <a:pt x="28575" y="171450"/>
                </a:moveTo>
                <a:lnTo>
                  <a:pt x="0" y="171450"/>
                </a:lnTo>
                <a:lnTo>
                  <a:pt x="0" y="200025"/>
                </a:lnTo>
                <a:lnTo>
                  <a:pt x="28575" y="200025"/>
                </a:lnTo>
                <a:lnTo>
                  <a:pt x="28575" y="171450"/>
                </a:lnTo>
                <a:close/>
              </a:path>
              <a:path w="28575" h="3114675">
                <a:moveTo>
                  <a:pt x="28575" y="114300"/>
                </a:moveTo>
                <a:lnTo>
                  <a:pt x="0" y="114300"/>
                </a:lnTo>
                <a:lnTo>
                  <a:pt x="0" y="142875"/>
                </a:lnTo>
                <a:lnTo>
                  <a:pt x="28575" y="142875"/>
                </a:lnTo>
                <a:lnTo>
                  <a:pt x="28575" y="114300"/>
                </a:lnTo>
                <a:close/>
              </a:path>
              <a:path w="28575" h="3114675">
                <a:moveTo>
                  <a:pt x="28575" y="57150"/>
                </a:moveTo>
                <a:lnTo>
                  <a:pt x="0" y="57150"/>
                </a:lnTo>
                <a:lnTo>
                  <a:pt x="0" y="85725"/>
                </a:lnTo>
                <a:lnTo>
                  <a:pt x="28575" y="85725"/>
                </a:lnTo>
                <a:lnTo>
                  <a:pt x="28575" y="57150"/>
                </a:lnTo>
                <a:close/>
              </a:path>
              <a:path w="28575" h="3114675">
                <a:moveTo>
                  <a:pt x="28575" y="0"/>
                </a:moveTo>
                <a:lnTo>
                  <a:pt x="0" y="0"/>
                </a:lnTo>
                <a:lnTo>
                  <a:pt x="0" y="28575"/>
                </a:lnTo>
                <a:lnTo>
                  <a:pt x="28575" y="28575"/>
                </a:lnTo>
                <a:lnTo>
                  <a:pt x="28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05625" y="9334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05625" y="41338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962025" y="962025"/>
            <a:ext cx="5972175" cy="3171825"/>
            <a:chOff x="962025" y="962025"/>
            <a:chExt cx="5972175" cy="3171825"/>
          </a:xfrm>
        </p:grpSpPr>
        <p:sp>
          <p:nvSpPr>
            <p:cNvPr id="22" name="object 22"/>
            <p:cNvSpPr/>
            <p:nvPr/>
          </p:nvSpPr>
          <p:spPr>
            <a:xfrm>
              <a:off x="6905625" y="990599"/>
              <a:ext cx="28575" cy="3114675"/>
            </a:xfrm>
            <a:custGeom>
              <a:avLst/>
              <a:gdLst/>
              <a:ahLst/>
              <a:cxnLst/>
              <a:rect l="l" t="t" r="r" b="b"/>
              <a:pathLst>
                <a:path w="28575" h="3114675">
                  <a:moveTo>
                    <a:pt x="28575" y="3086100"/>
                  </a:moveTo>
                  <a:lnTo>
                    <a:pt x="0" y="3086100"/>
                  </a:lnTo>
                  <a:lnTo>
                    <a:pt x="0" y="3114675"/>
                  </a:lnTo>
                  <a:lnTo>
                    <a:pt x="28575" y="3114675"/>
                  </a:lnTo>
                  <a:lnTo>
                    <a:pt x="28575" y="3086100"/>
                  </a:lnTo>
                  <a:close/>
                </a:path>
                <a:path w="28575" h="3114675">
                  <a:moveTo>
                    <a:pt x="28575" y="3028950"/>
                  </a:moveTo>
                  <a:lnTo>
                    <a:pt x="0" y="3028950"/>
                  </a:lnTo>
                  <a:lnTo>
                    <a:pt x="0" y="3057525"/>
                  </a:lnTo>
                  <a:lnTo>
                    <a:pt x="28575" y="3057525"/>
                  </a:lnTo>
                  <a:lnTo>
                    <a:pt x="28575" y="3028950"/>
                  </a:lnTo>
                  <a:close/>
                </a:path>
                <a:path w="28575" h="3114675">
                  <a:moveTo>
                    <a:pt x="28575" y="2971800"/>
                  </a:moveTo>
                  <a:lnTo>
                    <a:pt x="0" y="2971800"/>
                  </a:lnTo>
                  <a:lnTo>
                    <a:pt x="0" y="3000375"/>
                  </a:lnTo>
                  <a:lnTo>
                    <a:pt x="28575" y="3000375"/>
                  </a:lnTo>
                  <a:lnTo>
                    <a:pt x="28575" y="2971800"/>
                  </a:lnTo>
                  <a:close/>
                </a:path>
                <a:path w="28575" h="3114675">
                  <a:moveTo>
                    <a:pt x="28575" y="2914650"/>
                  </a:moveTo>
                  <a:lnTo>
                    <a:pt x="0" y="2914650"/>
                  </a:lnTo>
                  <a:lnTo>
                    <a:pt x="0" y="2943225"/>
                  </a:lnTo>
                  <a:lnTo>
                    <a:pt x="28575" y="2943225"/>
                  </a:lnTo>
                  <a:lnTo>
                    <a:pt x="28575" y="2914650"/>
                  </a:lnTo>
                  <a:close/>
                </a:path>
                <a:path w="28575" h="3114675">
                  <a:moveTo>
                    <a:pt x="28575" y="2857500"/>
                  </a:moveTo>
                  <a:lnTo>
                    <a:pt x="0" y="2857500"/>
                  </a:lnTo>
                  <a:lnTo>
                    <a:pt x="0" y="2886075"/>
                  </a:lnTo>
                  <a:lnTo>
                    <a:pt x="28575" y="2886075"/>
                  </a:lnTo>
                  <a:lnTo>
                    <a:pt x="28575" y="2857500"/>
                  </a:lnTo>
                  <a:close/>
                </a:path>
                <a:path w="28575" h="3114675">
                  <a:moveTo>
                    <a:pt x="28575" y="2800350"/>
                  </a:moveTo>
                  <a:lnTo>
                    <a:pt x="0" y="2800350"/>
                  </a:lnTo>
                  <a:lnTo>
                    <a:pt x="0" y="2828925"/>
                  </a:lnTo>
                  <a:lnTo>
                    <a:pt x="28575" y="2828925"/>
                  </a:lnTo>
                  <a:lnTo>
                    <a:pt x="28575" y="2800350"/>
                  </a:lnTo>
                  <a:close/>
                </a:path>
                <a:path w="28575" h="3114675">
                  <a:moveTo>
                    <a:pt x="28575" y="2743200"/>
                  </a:moveTo>
                  <a:lnTo>
                    <a:pt x="0" y="2743200"/>
                  </a:lnTo>
                  <a:lnTo>
                    <a:pt x="0" y="2771775"/>
                  </a:lnTo>
                  <a:lnTo>
                    <a:pt x="28575" y="2771775"/>
                  </a:lnTo>
                  <a:lnTo>
                    <a:pt x="28575" y="2743200"/>
                  </a:lnTo>
                  <a:close/>
                </a:path>
                <a:path w="28575" h="3114675">
                  <a:moveTo>
                    <a:pt x="28575" y="2686050"/>
                  </a:moveTo>
                  <a:lnTo>
                    <a:pt x="0" y="2686050"/>
                  </a:lnTo>
                  <a:lnTo>
                    <a:pt x="0" y="2714625"/>
                  </a:lnTo>
                  <a:lnTo>
                    <a:pt x="28575" y="2714625"/>
                  </a:lnTo>
                  <a:lnTo>
                    <a:pt x="28575" y="2686050"/>
                  </a:lnTo>
                  <a:close/>
                </a:path>
                <a:path w="28575" h="3114675">
                  <a:moveTo>
                    <a:pt x="28575" y="2628900"/>
                  </a:moveTo>
                  <a:lnTo>
                    <a:pt x="0" y="2628900"/>
                  </a:lnTo>
                  <a:lnTo>
                    <a:pt x="0" y="2657475"/>
                  </a:lnTo>
                  <a:lnTo>
                    <a:pt x="28575" y="2657475"/>
                  </a:lnTo>
                  <a:lnTo>
                    <a:pt x="28575" y="2628900"/>
                  </a:lnTo>
                  <a:close/>
                </a:path>
                <a:path w="28575" h="3114675">
                  <a:moveTo>
                    <a:pt x="28575" y="2571750"/>
                  </a:moveTo>
                  <a:lnTo>
                    <a:pt x="0" y="2571750"/>
                  </a:lnTo>
                  <a:lnTo>
                    <a:pt x="0" y="2600325"/>
                  </a:lnTo>
                  <a:lnTo>
                    <a:pt x="28575" y="2600325"/>
                  </a:lnTo>
                  <a:lnTo>
                    <a:pt x="28575" y="2571750"/>
                  </a:lnTo>
                  <a:close/>
                </a:path>
                <a:path w="28575" h="3114675">
                  <a:moveTo>
                    <a:pt x="28575" y="2514600"/>
                  </a:moveTo>
                  <a:lnTo>
                    <a:pt x="0" y="2514600"/>
                  </a:lnTo>
                  <a:lnTo>
                    <a:pt x="0" y="2543175"/>
                  </a:lnTo>
                  <a:lnTo>
                    <a:pt x="28575" y="2543175"/>
                  </a:lnTo>
                  <a:lnTo>
                    <a:pt x="28575" y="2514600"/>
                  </a:lnTo>
                  <a:close/>
                </a:path>
                <a:path w="28575" h="3114675">
                  <a:moveTo>
                    <a:pt x="28575" y="2457450"/>
                  </a:moveTo>
                  <a:lnTo>
                    <a:pt x="0" y="2457450"/>
                  </a:lnTo>
                  <a:lnTo>
                    <a:pt x="0" y="2486025"/>
                  </a:lnTo>
                  <a:lnTo>
                    <a:pt x="28575" y="2486025"/>
                  </a:lnTo>
                  <a:lnTo>
                    <a:pt x="28575" y="2457450"/>
                  </a:lnTo>
                  <a:close/>
                </a:path>
                <a:path w="28575" h="3114675">
                  <a:moveTo>
                    <a:pt x="28575" y="2400300"/>
                  </a:moveTo>
                  <a:lnTo>
                    <a:pt x="0" y="2400300"/>
                  </a:lnTo>
                  <a:lnTo>
                    <a:pt x="0" y="2428875"/>
                  </a:lnTo>
                  <a:lnTo>
                    <a:pt x="28575" y="2428875"/>
                  </a:lnTo>
                  <a:lnTo>
                    <a:pt x="28575" y="2400300"/>
                  </a:lnTo>
                  <a:close/>
                </a:path>
                <a:path w="28575" h="3114675">
                  <a:moveTo>
                    <a:pt x="28575" y="2343150"/>
                  </a:moveTo>
                  <a:lnTo>
                    <a:pt x="0" y="2343150"/>
                  </a:lnTo>
                  <a:lnTo>
                    <a:pt x="0" y="2371725"/>
                  </a:lnTo>
                  <a:lnTo>
                    <a:pt x="28575" y="2371725"/>
                  </a:lnTo>
                  <a:lnTo>
                    <a:pt x="28575" y="2343150"/>
                  </a:lnTo>
                  <a:close/>
                </a:path>
                <a:path w="28575" h="3114675">
                  <a:moveTo>
                    <a:pt x="28575" y="2286000"/>
                  </a:moveTo>
                  <a:lnTo>
                    <a:pt x="0" y="2286000"/>
                  </a:lnTo>
                  <a:lnTo>
                    <a:pt x="0" y="2314575"/>
                  </a:lnTo>
                  <a:lnTo>
                    <a:pt x="28575" y="2314575"/>
                  </a:lnTo>
                  <a:lnTo>
                    <a:pt x="28575" y="2286000"/>
                  </a:lnTo>
                  <a:close/>
                </a:path>
                <a:path w="28575" h="3114675">
                  <a:moveTo>
                    <a:pt x="28575" y="2228850"/>
                  </a:moveTo>
                  <a:lnTo>
                    <a:pt x="0" y="2228850"/>
                  </a:lnTo>
                  <a:lnTo>
                    <a:pt x="0" y="2257425"/>
                  </a:lnTo>
                  <a:lnTo>
                    <a:pt x="28575" y="2257425"/>
                  </a:lnTo>
                  <a:lnTo>
                    <a:pt x="28575" y="2228850"/>
                  </a:lnTo>
                  <a:close/>
                </a:path>
                <a:path w="28575" h="3114675">
                  <a:moveTo>
                    <a:pt x="28575" y="2171700"/>
                  </a:moveTo>
                  <a:lnTo>
                    <a:pt x="0" y="2171700"/>
                  </a:lnTo>
                  <a:lnTo>
                    <a:pt x="0" y="2200275"/>
                  </a:lnTo>
                  <a:lnTo>
                    <a:pt x="28575" y="2200275"/>
                  </a:lnTo>
                  <a:lnTo>
                    <a:pt x="28575" y="2171700"/>
                  </a:lnTo>
                  <a:close/>
                </a:path>
                <a:path w="28575" h="3114675">
                  <a:moveTo>
                    <a:pt x="28575" y="2114550"/>
                  </a:moveTo>
                  <a:lnTo>
                    <a:pt x="0" y="2114550"/>
                  </a:lnTo>
                  <a:lnTo>
                    <a:pt x="0" y="2143125"/>
                  </a:lnTo>
                  <a:lnTo>
                    <a:pt x="28575" y="2143125"/>
                  </a:lnTo>
                  <a:lnTo>
                    <a:pt x="28575" y="2114550"/>
                  </a:lnTo>
                  <a:close/>
                </a:path>
                <a:path w="28575" h="3114675">
                  <a:moveTo>
                    <a:pt x="28575" y="2057400"/>
                  </a:moveTo>
                  <a:lnTo>
                    <a:pt x="0" y="2057400"/>
                  </a:lnTo>
                  <a:lnTo>
                    <a:pt x="0" y="2085975"/>
                  </a:lnTo>
                  <a:lnTo>
                    <a:pt x="28575" y="2085975"/>
                  </a:lnTo>
                  <a:lnTo>
                    <a:pt x="28575" y="2057400"/>
                  </a:lnTo>
                  <a:close/>
                </a:path>
                <a:path w="28575" h="3114675">
                  <a:moveTo>
                    <a:pt x="28575" y="2000250"/>
                  </a:moveTo>
                  <a:lnTo>
                    <a:pt x="0" y="2000250"/>
                  </a:lnTo>
                  <a:lnTo>
                    <a:pt x="0" y="2028825"/>
                  </a:lnTo>
                  <a:lnTo>
                    <a:pt x="28575" y="2028825"/>
                  </a:lnTo>
                  <a:lnTo>
                    <a:pt x="28575" y="2000250"/>
                  </a:lnTo>
                  <a:close/>
                </a:path>
                <a:path w="28575" h="3114675">
                  <a:moveTo>
                    <a:pt x="28575" y="1943100"/>
                  </a:moveTo>
                  <a:lnTo>
                    <a:pt x="0" y="1943100"/>
                  </a:lnTo>
                  <a:lnTo>
                    <a:pt x="0" y="1971675"/>
                  </a:lnTo>
                  <a:lnTo>
                    <a:pt x="28575" y="1971675"/>
                  </a:lnTo>
                  <a:lnTo>
                    <a:pt x="28575" y="1943100"/>
                  </a:lnTo>
                  <a:close/>
                </a:path>
                <a:path w="28575" h="3114675">
                  <a:moveTo>
                    <a:pt x="28575" y="1885950"/>
                  </a:moveTo>
                  <a:lnTo>
                    <a:pt x="0" y="1885950"/>
                  </a:lnTo>
                  <a:lnTo>
                    <a:pt x="0" y="1914525"/>
                  </a:lnTo>
                  <a:lnTo>
                    <a:pt x="28575" y="1914525"/>
                  </a:lnTo>
                  <a:lnTo>
                    <a:pt x="28575" y="1885950"/>
                  </a:lnTo>
                  <a:close/>
                </a:path>
                <a:path w="28575" h="3114675">
                  <a:moveTo>
                    <a:pt x="28575" y="1828800"/>
                  </a:moveTo>
                  <a:lnTo>
                    <a:pt x="0" y="1828800"/>
                  </a:lnTo>
                  <a:lnTo>
                    <a:pt x="0" y="1857375"/>
                  </a:lnTo>
                  <a:lnTo>
                    <a:pt x="28575" y="1857375"/>
                  </a:lnTo>
                  <a:lnTo>
                    <a:pt x="28575" y="1828800"/>
                  </a:lnTo>
                  <a:close/>
                </a:path>
                <a:path w="28575" h="3114675">
                  <a:moveTo>
                    <a:pt x="28575" y="1771650"/>
                  </a:moveTo>
                  <a:lnTo>
                    <a:pt x="0" y="1771650"/>
                  </a:lnTo>
                  <a:lnTo>
                    <a:pt x="0" y="1800225"/>
                  </a:lnTo>
                  <a:lnTo>
                    <a:pt x="28575" y="1800225"/>
                  </a:lnTo>
                  <a:lnTo>
                    <a:pt x="28575" y="1771650"/>
                  </a:lnTo>
                  <a:close/>
                </a:path>
                <a:path w="28575" h="3114675">
                  <a:moveTo>
                    <a:pt x="28575" y="1714500"/>
                  </a:moveTo>
                  <a:lnTo>
                    <a:pt x="0" y="1714500"/>
                  </a:lnTo>
                  <a:lnTo>
                    <a:pt x="0" y="1743075"/>
                  </a:lnTo>
                  <a:lnTo>
                    <a:pt x="28575" y="1743075"/>
                  </a:lnTo>
                  <a:lnTo>
                    <a:pt x="28575" y="1714500"/>
                  </a:lnTo>
                  <a:close/>
                </a:path>
                <a:path w="28575" h="3114675">
                  <a:moveTo>
                    <a:pt x="28575" y="1657350"/>
                  </a:moveTo>
                  <a:lnTo>
                    <a:pt x="0" y="1657350"/>
                  </a:lnTo>
                  <a:lnTo>
                    <a:pt x="0" y="1685925"/>
                  </a:lnTo>
                  <a:lnTo>
                    <a:pt x="28575" y="1685925"/>
                  </a:lnTo>
                  <a:lnTo>
                    <a:pt x="28575" y="1657350"/>
                  </a:lnTo>
                  <a:close/>
                </a:path>
                <a:path w="28575" h="3114675">
                  <a:moveTo>
                    <a:pt x="28575" y="1600200"/>
                  </a:moveTo>
                  <a:lnTo>
                    <a:pt x="0" y="1600200"/>
                  </a:lnTo>
                  <a:lnTo>
                    <a:pt x="0" y="1628775"/>
                  </a:lnTo>
                  <a:lnTo>
                    <a:pt x="28575" y="1628775"/>
                  </a:lnTo>
                  <a:lnTo>
                    <a:pt x="28575" y="1600200"/>
                  </a:lnTo>
                  <a:close/>
                </a:path>
                <a:path w="28575" h="3114675">
                  <a:moveTo>
                    <a:pt x="28575" y="1543050"/>
                  </a:moveTo>
                  <a:lnTo>
                    <a:pt x="0" y="1543050"/>
                  </a:lnTo>
                  <a:lnTo>
                    <a:pt x="0" y="1571625"/>
                  </a:lnTo>
                  <a:lnTo>
                    <a:pt x="28575" y="1571625"/>
                  </a:lnTo>
                  <a:lnTo>
                    <a:pt x="28575" y="1543050"/>
                  </a:lnTo>
                  <a:close/>
                </a:path>
                <a:path w="28575" h="3114675">
                  <a:moveTo>
                    <a:pt x="28575" y="1485900"/>
                  </a:moveTo>
                  <a:lnTo>
                    <a:pt x="0" y="1485900"/>
                  </a:lnTo>
                  <a:lnTo>
                    <a:pt x="0" y="1514475"/>
                  </a:lnTo>
                  <a:lnTo>
                    <a:pt x="28575" y="1514475"/>
                  </a:lnTo>
                  <a:lnTo>
                    <a:pt x="28575" y="1485900"/>
                  </a:lnTo>
                  <a:close/>
                </a:path>
                <a:path w="28575" h="3114675">
                  <a:moveTo>
                    <a:pt x="28575" y="1428750"/>
                  </a:moveTo>
                  <a:lnTo>
                    <a:pt x="0" y="1428750"/>
                  </a:lnTo>
                  <a:lnTo>
                    <a:pt x="0" y="1457325"/>
                  </a:lnTo>
                  <a:lnTo>
                    <a:pt x="28575" y="1457325"/>
                  </a:lnTo>
                  <a:lnTo>
                    <a:pt x="28575" y="1428750"/>
                  </a:lnTo>
                  <a:close/>
                </a:path>
                <a:path w="28575" h="3114675">
                  <a:moveTo>
                    <a:pt x="28575" y="1371600"/>
                  </a:moveTo>
                  <a:lnTo>
                    <a:pt x="0" y="1371600"/>
                  </a:lnTo>
                  <a:lnTo>
                    <a:pt x="0" y="1400175"/>
                  </a:lnTo>
                  <a:lnTo>
                    <a:pt x="28575" y="1400175"/>
                  </a:lnTo>
                  <a:lnTo>
                    <a:pt x="28575" y="1371600"/>
                  </a:lnTo>
                  <a:close/>
                </a:path>
                <a:path w="28575" h="3114675">
                  <a:moveTo>
                    <a:pt x="28575" y="1314450"/>
                  </a:moveTo>
                  <a:lnTo>
                    <a:pt x="0" y="1314450"/>
                  </a:lnTo>
                  <a:lnTo>
                    <a:pt x="0" y="1343025"/>
                  </a:lnTo>
                  <a:lnTo>
                    <a:pt x="28575" y="1343025"/>
                  </a:lnTo>
                  <a:lnTo>
                    <a:pt x="28575" y="1314450"/>
                  </a:lnTo>
                  <a:close/>
                </a:path>
                <a:path w="28575" h="3114675">
                  <a:moveTo>
                    <a:pt x="28575" y="1257300"/>
                  </a:moveTo>
                  <a:lnTo>
                    <a:pt x="0" y="1257300"/>
                  </a:lnTo>
                  <a:lnTo>
                    <a:pt x="0" y="1285875"/>
                  </a:lnTo>
                  <a:lnTo>
                    <a:pt x="28575" y="1285875"/>
                  </a:lnTo>
                  <a:lnTo>
                    <a:pt x="28575" y="1257300"/>
                  </a:lnTo>
                  <a:close/>
                </a:path>
                <a:path w="28575" h="3114675">
                  <a:moveTo>
                    <a:pt x="28575" y="1200150"/>
                  </a:moveTo>
                  <a:lnTo>
                    <a:pt x="0" y="1200150"/>
                  </a:lnTo>
                  <a:lnTo>
                    <a:pt x="0" y="1228725"/>
                  </a:lnTo>
                  <a:lnTo>
                    <a:pt x="28575" y="1228725"/>
                  </a:lnTo>
                  <a:lnTo>
                    <a:pt x="28575" y="1200150"/>
                  </a:lnTo>
                  <a:close/>
                </a:path>
                <a:path w="28575" h="3114675">
                  <a:moveTo>
                    <a:pt x="28575" y="1143000"/>
                  </a:moveTo>
                  <a:lnTo>
                    <a:pt x="0" y="1143000"/>
                  </a:lnTo>
                  <a:lnTo>
                    <a:pt x="0" y="1171575"/>
                  </a:lnTo>
                  <a:lnTo>
                    <a:pt x="28575" y="1171575"/>
                  </a:lnTo>
                  <a:lnTo>
                    <a:pt x="28575" y="1143000"/>
                  </a:lnTo>
                  <a:close/>
                </a:path>
                <a:path w="28575" h="3114675">
                  <a:moveTo>
                    <a:pt x="28575" y="1085850"/>
                  </a:moveTo>
                  <a:lnTo>
                    <a:pt x="0" y="1085850"/>
                  </a:lnTo>
                  <a:lnTo>
                    <a:pt x="0" y="1114425"/>
                  </a:lnTo>
                  <a:lnTo>
                    <a:pt x="28575" y="1114425"/>
                  </a:lnTo>
                  <a:lnTo>
                    <a:pt x="28575" y="1085850"/>
                  </a:lnTo>
                  <a:close/>
                </a:path>
                <a:path w="28575" h="3114675">
                  <a:moveTo>
                    <a:pt x="28575" y="1028700"/>
                  </a:moveTo>
                  <a:lnTo>
                    <a:pt x="0" y="1028700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1028700"/>
                  </a:lnTo>
                  <a:close/>
                </a:path>
                <a:path w="28575" h="3114675">
                  <a:moveTo>
                    <a:pt x="28575" y="971550"/>
                  </a:moveTo>
                  <a:lnTo>
                    <a:pt x="0" y="971550"/>
                  </a:lnTo>
                  <a:lnTo>
                    <a:pt x="0" y="1000125"/>
                  </a:lnTo>
                  <a:lnTo>
                    <a:pt x="28575" y="1000125"/>
                  </a:lnTo>
                  <a:lnTo>
                    <a:pt x="28575" y="971550"/>
                  </a:lnTo>
                  <a:close/>
                </a:path>
                <a:path w="28575" h="3114675">
                  <a:moveTo>
                    <a:pt x="28575" y="914400"/>
                  </a:moveTo>
                  <a:lnTo>
                    <a:pt x="0" y="914400"/>
                  </a:lnTo>
                  <a:lnTo>
                    <a:pt x="0" y="942975"/>
                  </a:lnTo>
                  <a:lnTo>
                    <a:pt x="28575" y="942975"/>
                  </a:lnTo>
                  <a:lnTo>
                    <a:pt x="28575" y="914400"/>
                  </a:lnTo>
                  <a:close/>
                </a:path>
                <a:path w="28575" h="3114675">
                  <a:moveTo>
                    <a:pt x="28575" y="857250"/>
                  </a:moveTo>
                  <a:lnTo>
                    <a:pt x="0" y="857250"/>
                  </a:lnTo>
                  <a:lnTo>
                    <a:pt x="0" y="885825"/>
                  </a:lnTo>
                  <a:lnTo>
                    <a:pt x="28575" y="885825"/>
                  </a:lnTo>
                  <a:lnTo>
                    <a:pt x="28575" y="857250"/>
                  </a:lnTo>
                  <a:close/>
                </a:path>
                <a:path w="28575" h="3114675">
                  <a:moveTo>
                    <a:pt x="28575" y="800100"/>
                  </a:moveTo>
                  <a:lnTo>
                    <a:pt x="0" y="800100"/>
                  </a:lnTo>
                  <a:lnTo>
                    <a:pt x="0" y="828675"/>
                  </a:lnTo>
                  <a:lnTo>
                    <a:pt x="28575" y="828675"/>
                  </a:lnTo>
                  <a:lnTo>
                    <a:pt x="28575" y="800100"/>
                  </a:lnTo>
                  <a:close/>
                </a:path>
                <a:path w="28575" h="3114675">
                  <a:moveTo>
                    <a:pt x="28575" y="742950"/>
                  </a:moveTo>
                  <a:lnTo>
                    <a:pt x="0" y="742950"/>
                  </a:lnTo>
                  <a:lnTo>
                    <a:pt x="0" y="771525"/>
                  </a:lnTo>
                  <a:lnTo>
                    <a:pt x="28575" y="771525"/>
                  </a:lnTo>
                  <a:lnTo>
                    <a:pt x="28575" y="742950"/>
                  </a:lnTo>
                  <a:close/>
                </a:path>
                <a:path w="28575" h="3114675">
                  <a:moveTo>
                    <a:pt x="28575" y="685800"/>
                  </a:moveTo>
                  <a:lnTo>
                    <a:pt x="0" y="685800"/>
                  </a:lnTo>
                  <a:lnTo>
                    <a:pt x="0" y="714375"/>
                  </a:lnTo>
                  <a:lnTo>
                    <a:pt x="28575" y="714375"/>
                  </a:lnTo>
                  <a:lnTo>
                    <a:pt x="28575" y="685800"/>
                  </a:lnTo>
                  <a:close/>
                </a:path>
                <a:path w="28575" h="3114675">
                  <a:moveTo>
                    <a:pt x="28575" y="628650"/>
                  </a:moveTo>
                  <a:lnTo>
                    <a:pt x="0" y="628650"/>
                  </a:lnTo>
                  <a:lnTo>
                    <a:pt x="0" y="657225"/>
                  </a:lnTo>
                  <a:lnTo>
                    <a:pt x="28575" y="657225"/>
                  </a:lnTo>
                  <a:lnTo>
                    <a:pt x="28575" y="628650"/>
                  </a:lnTo>
                  <a:close/>
                </a:path>
                <a:path w="28575" h="3114675">
                  <a:moveTo>
                    <a:pt x="28575" y="571500"/>
                  </a:moveTo>
                  <a:lnTo>
                    <a:pt x="0" y="571500"/>
                  </a:lnTo>
                  <a:lnTo>
                    <a:pt x="0" y="600075"/>
                  </a:lnTo>
                  <a:lnTo>
                    <a:pt x="28575" y="600075"/>
                  </a:lnTo>
                  <a:lnTo>
                    <a:pt x="28575" y="571500"/>
                  </a:lnTo>
                  <a:close/>
                </a:path>
                <a:path w="28575" h="3114675">
                  <a:moveTo>
                    <a:pt x="28575" y="514350"/>
                  </a:moveTo>
                  <a:lnTo>
                    <a:pt x="0" y="514350"/>
                  </a:lnTo>
                  <a:lnTo>
                    <a:pt x="0" y="542925"/>
                  </a:lnTo>
                  <a:lnTo>
                    <a:pt x="28575" y="542925"/>
                  </a:lnTo>
                  <a:lnTo>
                    <a:pt x="28575" y="514350"/>
                  </a:lnTo>
                  <a:close/>
                </a:path>
                <a:path w="28575" h="3114675">
                  <a:moveTo>
                    <a:pt x="28575" y="457200"/>
                  </a:moveTo>
                  <a:lnTo>
                    <a:pt x="0" y="457200"/>
                  </a:lnTo>
                  <a:lnTo>
                    <a:pt x="0" y="485775"/>
                  </a:lnTo>
                  <a:lnTo>
                    <a:pt x="28575" y="485775"/>
                  </a:lnTo>
                  <a:lnTo>
                    <a:pt x="28575" y="457200"/>
                  </a:lnTo>
                  <a:close/>
                </a:path>
                <a:path w="28575" h="3114675">
                  <a:moveTo>
                    <a:pt x="28575" y="400050"/>
                  </a:moveTo>
                  <a:lnTo>
                    <a:pt x="0" y="400050"/>
                  </a:lnTo>
                  <a:lnTo>
                    <a:pt x="0" y="428625"/>
                  </a:lnTo>
                  <a:lnTo>
                    <a:pt x="28575" y="428625"/>
                  </a:lnTo>
                  <a:lnTo>
                    <a:pt x="28575" y="400050"/>
                  </a:lnTo>
                  <a:close/>
                </a:path>
                <a:path w="28575" h="3114675">
                  <a:moveTo>
                    <a:pt x="28575" y="342900"/>
                  </a:moveTo>
                  <a:lnTo>
                    <a:pt x="0" y="342900"/>
                  </a:lnTo>
                  <a:lnTo>
                    <a:pt x="0" y="371475"/>
                  </a:lnTo>
                  <a:lnTo>
                    <a:pt x="28575" y="371475"/>
                  </a:lnTo>
                  <a:lnTo>
                    <a:pt x="28575" y="342900"/>
                  </a:lnTo>
                  <a:close/>
                </a:path>
                <a:path w="28575" h="3114675">
                  <a:moveTo>
                    <a:pt x="28575" y="285750"/>
                  </a:moveTo>
                  <a:lnTo>
                    <a:pt x="0" y="285750"/>
                  </a:lnTo>
                  <a:lnTo>
                    <a:pt x="0" y="314325"/>
                  </a:lnTo>
                  <a:lnTo>
                    <a:pt x="28575" y="314325"/>
                  </a:lnTo>
                  <a:lnTo>
                    <a:pt x="28575" y="285750"/>
                  </a:lnTo>
                  <a:close/>
                </a:path>
                <a:path w="28575" h="3114675">
                  <a:moveTo>
                    <a:pt x="28575" y="228600"/>
                  </a:moveTo>
                  <a:lnTo>
                    <a:pt x="0" y="228600"/>
                  </a:lnTo>
                  <a:lnTo>
                    <a:pt x="0" y="257175"/>
                  </a:lnTo>
                  <a:lnTo>
                    <a:pt x="28575" y="257175"/>
                  </a:lnTo>
                  <a:lnTo>
                    <a:pt x="28575" y="228600"/>
                  </a:lnTo>
                  <a:close/>
                </a:path>
                <a:path w="28575" h="3114675">
                  <a:moveTo>
                    <a:pt x="28575" y="171450"/>
                  </a:moveTo>
                  <a:lnTo>
                    <a:pt x="0" y="171450"/>
                  </a:lnTo>
                  <a:lnTo>
                    <a:pt x="0" y="200025"/>
                  </a:lnTo>
                  <a:lnTo>
                    <a:pt x="28575" y="200025"/>
                  </a:lnTo>
                  <a:lnTo>
                    <a:pt x="28575" y="171450"/>
                  </a:lnTo>
                  <a:close/>
                </a:path>
                <a:path w="28575" h="3114675">
                  <a:moveTo>
                    <a:pt x="28575" y="114300"/>
                  </a:moveTo>
                  <a:lnTo>
                    <a:pt x="0" y="114300"/>
                  </a:lnTo>
                  <a:lnTo>
                    <a:pt x="0" y="142875"/>
                  </a:lnTo>
                  <a:lnTo>
                    <a:pt x="28575" y="142875"/>
                  </a:lnTo>
                  <a:lnTo>
                    <a:pt x="28575" y="114300"/>
                  </a:lnTo>
                  <a:close/>
                </a:path>
                <a:path w="28575" h="3114675">
                  <a:moveTo>
                    <a:pt x="28575" y="57150"/>
                  </a:moveTo>
                  <a:lnTo>
                    <a:pt x="0" y="57150"/>
                  </a:lnTo>
                  <a:lnTo>
                    <a:pt x="0" y="85725"/>
                  </a:lnTo>
                  <a:lnTo>
                    <a:pt x="28575" y="85725"/>
                  </a:lnTo>
                  <a:lnTo>
                    <a:pt x="28575" y="57150"/>
                  </a:lnTo>
                  <a:close/>
                </a:path>
                <a:path w="28575" h="3114675">
                  <a:moveTo>
                    <a:pt x="28575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28575" y="28575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2025" y="962025"/>
              <a:ext cx="5943600" cy="3171825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7820" y="4608113"/>
            <a:ext cx="135472" cy="135555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130300" y="4553013"/>
            <a:ext cx="4853305" cy="449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MS Gothic"/>
              <a:buChar char="❖"/>
              <a:tabLst>
                <a:tab pos="241300" algn="l"/>
              </a:tabLst>
            </a:pPr>
            <a:r>
              <a:rPr sz="1400" b="1" spc="-5" dirty="0">
                <a:solidFill>
                  <a:srgbClr val="8B7252"/>
                </a:solidFill>
                <a:latin typeface="Arial"/>
                <a:cs typeface="Arial"/>
              </a:rPr>
              <a:t>Linux</a:t>
            </a:r>
            <a:r>
              <a:rPr sz="1400" b="1" spc="-50" dirty="0">
                <a:solidFill>
                  <a:srgbClr val="8B7252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8B7252"/>
                </a:solidFill>
                <a:latin typeface="Arial"/>
                <a:cs typeface="Arial"/>
              </a:rPr>
              <a:t>Security: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MS Gothic"/>
              <a:buChar char="❖"/>
            </a:pPr>
            <a:endParaRPr sz="2000">
              <a:latin typeface="Arial"/>
              <a:cs typeface="Arial"/>
            </a:endParaRPr>
          </a:p>
          <a:p>
            <a:pPr marL="669925" marR="6350" algn="just">
              <a:lnSpc>
                <a:spcPct val="113599"/>
              </a:lnSpc>
            </a:pPr>
            <a:r>
              <a:rPr sz="1100" spc="-5" dirty="0">
                <a:latin typeface="Arial MT"/>
                <a:cs typeface="Arial MT"/>
              </a:rPr>
              <a:t>Security should be one of the foremost thoughts at all stages of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setting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up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your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Linux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computer.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To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implement</a:t>
            </a:r>
            <a:r>
              <a:rPr sz="1100" dirty="0">
                <a:latin typeface="Arial MT"/>
                <a:cs typeface="Arial MT"/>
              </a:rPr>
              <a:t> a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good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security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policy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on</a:t>
            </a:r>
            <a:r>
              <a:rPr sz="1100" dirty="0">
                <a:latin typeface="Arial MT"/>
                <a:cs typeface="Arial MT"/>
              </a:rPr>
              <a:t> a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machine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requires</a:t>
            </a:r>
            <a:r>
              <a:rPr sz="1100" dirty="0">
                <a:latin typeface="Arial MT"/>
                <a:cs typeface="Arial MT"/>
              </a:rPr>
              <a:t> a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good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knowledge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</a:t>
            </a:r>
            <a:r>
              <a:rPr sz="1100" spc="3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fundamentals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Linux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well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as some of the applications and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protocols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that are used.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Arial MT"/>
              <a:cs typeface="Arial MT"/>
            </a:endParaRPr>
          </a:p>
          <a:p>
            <a:pPr marL="669925" marR="5715" algn="just">
              <a:lnSpc>
                <a:spcPct val="113599"/>
              </a:lnSpc>
            </a:pPr>
            <a:r>
              <a:rPr sz="1100" spc="-5" dirty="0">
                <a:latin typeface="Arial MT"/>
                <a:cs typeface="Arial MT"/>
              </a:rPr>
              <a:t>Security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Linux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dirty="0">
                <a:latin typeface="Arial MT"/>
                <a:cs typeface="Arial MT"/>
              </a:rPr>
              <a:t> a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massive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subject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there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are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many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complete books on the subject. </a:t>
            </a:r>
            <a:r>
              <a:rPr sz="1100" dirty="0">
                <a:latin typeface="Arial MT"/>
                <a:cs typeface="Arial MT"/>
              </a:rPr>
              <a:t>I </a:t>
            </a:r>
            <a:r>
              <a:rPr sz="1100" spc="-5" dirty="0">
                <a:latin typeface="Arial MT"/>
                <a:cs typeface="Arial MT"/>
              </a:rPr>
              <a:t>couldn't put everything in this one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tutorial, but this does give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-5" dirty="0">
                <a:latin typeface="Arial MT"/>
                <a:cs typeface="Arial MT"/>
              </a:rPr>
              <a:t>basic introduction to security and how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 techniques, and tools can be used to provide additional security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on</a:t>
            </a:r>
            <a:r>
              <a:rPr sz="1100" dirty="0">
                <a:latin typeface="Arial MT"/>
                <a:cs typeface="Arial MT"/>
              </a:rPr>
              <a:t> a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Linux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computer.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Hopefully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this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will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provide</a:t>
            </a:r>
            <a:r>
              <a:rPr sz="1100" spc="3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sufficient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information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to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able to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investigate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other sources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information.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buChar char="●"/>
              <a:tabLst>
                <a:tab pos="697865" algn="l"/>
                <a:tab pos="698500" algn="l"/>
              </a:tabLst>
            </a:pPr>
            <a:r>
              <a:rPr sz="1100" b="1" spc="-5" dirty="0">
                <a:latin typeface="Arial"/>
                <a:cs typeface="Arial"/>
              </a:rPr>
              <a:t>Why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do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we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need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security?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669925" marR="5080" algn="just">
              <a:lnSpc>
                <a:spcPct val="113599"/>
              </a:lnSpc>
            </a:pPr>
            <a:r>
              <a:rPr sz="1100" spc="-5" dirty="0">
                <a:latin typeface="Arial MT"/>
                <a:cs typeface="Arial MT"/>
              </a:rPr>
              <a:t>Although Linux users are must less prone to viruses than some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other major operating systems, there are still many security issues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facing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Linux users and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administrators.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Arial MT"/>
              <a:cs typeface="Arial MT"/>
            </a:endParaRPr>
          </a:p>
          <a:p>
            <a:pPr marL="669925" marR="5080" algn="just">
              <a:lnSpc>
                <a:spcPct val="113599"/>
              </a:lnSpc>
              <a:spcBef>
                <a:spcPts val="5"/>
              </a:spcBef>
            </a:pPr>
            <a:r>
              <a:rPr sz="1100" spc="-5" dirty="0">
                <a:latin typeface="Arial MT"/>
                <a:cs typeface="Arial MT"/>
              </a:rPr>
              <a:t>One of the most important steps in any task is to identify why you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are</a:t>
            </a:r>
            <a:r>
              <a:rPr sz="1100" spc="2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doing</a:t>
            </a:r>
            <a:r>
              <a:rPr sz="1100" spc="2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it.</a:t>
            </a:r>
            <a:r>
              <a:rPr sz="1100" spc="2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Rather</a:t>
            </a:r>
            <a:r>
              <a:rPr sz="1100" spc="2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than</a:t>
            </a:r>
            <a:r>
              <a:rPr sz="1100" spc="2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just</a:t>
            </a:r>
            <a:r>
              <a:rPr sz="1100" spc="1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saying</a:t>
            </a:r>
            <a:r>
              <a:rPr sz="1100" spc="1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we</a:t>
            </a:r>
            <a:r>
              <a:rPr sz="1100" spc="14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need</a:t>
            </a:r>
            <a:r>
              <a:rPr sz="1100" spc="1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to</a:t>
            </a:r>
            <a:r>
              <a:rPr sz="1100" spc="14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make</a:t>
            </a:r>
            <a:r>
              <a:rPr sz="1100" spc="1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1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system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925" y="9315450"/>
            <a:ext cx="5943600" cy="28575"/>
          </a:xfrm>
          <a:prstGeom prst="rect">
            <a:avLst/>
          </a:prstGeom>
        </p:spPr>
      </p:pic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165" dirty="0"/>
              <a:t>13</a:t>
            </a:fld>
            <a:endParaRPr spc="-16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7500" y="872477"/>
            <a:ext cx="4396105" cy="7702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725" marR="7620" algn="just">
              <a:lnSpc>
                <a:spcPct val="113599"/>
              </a:lnSpc>
              <a:spcBef>
                <a:spcPts val="100"/>
              </a:spcBef>
            </a:pPr>
            <a:r>
              <a:rPr sz="1100" spc="-5" dirty="0">
                <a:latin typeface="Arial MT"/>
                <a:cs typeface="Arial MT"/>
              </a:rPr>
              <a:t>secure you need to consider what is meant by secure, what risks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there</a:t>
            </a:r>
            <a:r>
              <a:rPr sz="1100" spc="2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are</a:t>
            </a:r>
            <a:r>
              <a:rPr sz="1100" spc="2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associated</a:t>
            </a:r>
            <a:r>
              <a:rPr sz="1100" spc="2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with</a:t>
            </a:r>
            <a:r>
              <a:rPr sz="1100" spc="2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any</a:t>
            </a:r>
            <a:r>
              <a:rPr sz="1100" spc="2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data</a:t>
            </a:r>
            <a:r>
              <a:rPr sz="1100" spc="2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that's</a:t>
            </a:r>
            <a:r>
              <a:rPr sz="1100" spc="2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available,</a:t>
            </a:r>
            <a:r>
              <a:rPr sz="1100" spc="2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what</a:t>
            </a:r>
            <a:r>
              <a:rPr sz="1100" spc="2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impact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your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security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measures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will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have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your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users.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Without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first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considering</a:t>
            </a:r>
            <a:r>
              <a:rPr sz="1100" spc="1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any</a:t>
            </a:r>
            <a:r>
              <a:rPr sz="1100" spc="1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</a:t>
            </a:r>
            <a:r>
              <a:rPr sz="1100" spc="1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these</a:t>
            </a:r>
            <a:r>
              <a:rPr sz="1100" spc="14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factors</a:t>
            </a:r>
            <a:r>
              <a:rPr sz="1100" spc="1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how</a:t>
            </a:r>
            <a:r>
              <a:rPr sz="1100" spc="1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else</a:t>
            </a:r>
            <a:r>
              <a:rPr sz="1100" spc="14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will</a:t>
            </a:r>
            <a:r>
              <a:rPr sz="1100" spc="1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you</a:t>
            </a:r>
            <a:r>
              <a:rPr sz="1100" spc="1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know</a:t>
            </a:r>
            <a:r>
              <a:rPr sz="1100" spc="1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if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you've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met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your goal of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making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5" dirty="0">
                <a:latin typeface="Arial MT"/>
                <a:cs typeface="Arial MT"/>
              </a:rPr>
              <a:t> system secure.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0665" algn="l"/>
                <a:tab pos="241300" algn="l"/>
              </a:tabLst>
            </a:pPr>
            <a:r>
              <a:rPr sz="1100" b="1" spc="-5" dirty="0">
                <a:latin typeface="Arial"/>
                <a:cs typeface="Arial"/>
              </a:rPr>
              <a:t>Security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requirements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endParaRPr sz="1500">
              <a:latin typeface="Arial"/>
              <a:cs typeface="Arial"/>
            </a:endParaRPr>
          </a:p>
          <a:p>
            <a:pPr marL="212725" marR="10160" algn="just">
              <a:lnSpc>
                <a:spcPct val="113599"/>
              </a:lnSpc>
            </a:pPr>
            <a:r>
              <a:rPr sz="1100" spc="-5" dirty="0">
                <a:latin typeface="Arial MT"/>
                <a:cs typeface="Arial MT"/>
              </a:rPr>
              <a:t>After establishing why security is to be implemented you should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consider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aspects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security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that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are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required.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main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security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requirements are: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Arial MT"/>
              <a:cs typeface="Arial MT"/>
            </a:endParaRPr>
          </a:p>
          <a:p>
            <a:pPr marL="212725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Authorisation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-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Only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allow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those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that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need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access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to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 data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Arial MT"/>
              <a:cs typeface="Arial MT"/>
            </a:endParaRPr>
          </a:p>
          <a:p>
            <a:pPr marL="212725">
              <a:lnSpc>
                <a:spcPct val="100000"/>
              </a:lnSpc>
              <a:spcBef>
                <a:spcPts val="5"/>
              </a:spcBef>
            </a:pPr>
            <a:r>
              <a:rPr sz="1100" b="1" spc="-5" dirty="0">
                <a:latin typeface="Arial"/>
                <a:cs typeface="Arial"/>
              </a:rPr>
              <a:t>Authenticity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-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Verifying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are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who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say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are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Arial MT"/>
              <a:cs typeface="Arial MT"/>
            </a:endParaRPr>
          </a:p>
          <a:p>
            <a:pPr marL="212725" marR="8255" algn="just">
              <a:lnSpc>
                <a:spcPct val="113599"/>
              </a:lnSpc>
            </a:pPr>
            <a:r>
              <a:rPr sz="1100" b="1" spc="-5" dirty="0">
                <a:latin typeface="Arial"/>
                <a:cs typeface="Arial"/>
              </a:rPr>
              <a:t>Privacy</a:t>
            </a:r>
            <a:r>
              <a:rPr sz="1100" b="1" dirty="0">
                <a:latin typeface="Arial"/>
                <a:cs typeface="Arial"/>
              </a:rPr>
              <a:t> /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Confidentiality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-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Ensure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personal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information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not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being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compromised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Arial MT"/>
              <a:cs typeface="Arial MT"/>
            </a:endParaRPr>
          </a:p>
          <a:p>
            <a:pPr marL="212725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Integrity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-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Ensuring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that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data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has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not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been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tampered with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Arial MT"/>
              <a:cs typeface="Arial MT"/>
            </a:endParaRPr>
          </a:p>
          <a:p>
            <a:pPr marL="212725" marR="6350" algn="just">
              <a:lnSpc>
                <a:spcPct val="113599"/>
              </a:lnSpc>
            </a:pPr>
            <a:r>
              <a:rPr sz="1100" b="1" spc="-5" dirty="0">
                <a:latin typeface="Arial"/>
                <a:cs typeface="Arial"/>
              </a:rPr>
              <a:t>Non-repudiation </a:t>
            </a:r>
            <a:r>
              <a:rPr sz="1100" dirty="0">
                <a:latin typeface="Arial MT"/>
                <a:cs typeface="Arial MT"/>
              </a:rPr>
              <a:t>- </a:t>
            </a:r>
            <a:r>
              <a:rPr sz="1100" spc="-5" dirty="0">
                <a:latin typeface="Arial MT"/>
                <a:cs typeface="Arial MT"/>
              </a:rPr>
              <a:t>Confirmation that data is received. The ability to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prove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it in court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Arial MT"/>
              <a:cs typeface="Arial MT"/>
            </a:endParaRPr>
          </a:p>
          <a:p>
            <a:pPr marL="212725" marR="5080" algn="just">
              <a:lnSpc>
                <a:spcPct val="113599"/>
              </a:lnSpc>
            </a:pPr>
            <a:r>
              <a:rPr sz="1100" b="1" spc="-5" dirty="0">
                <a:latin typeface="Arial"/>
                <a:cs typeface="Arial"/>
              </a:rPr>
              <a:t>Availability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-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Ensure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that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system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can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perform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it's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required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function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0665" algn="l"/>
                <a:tab pos="241300" algn="l"/>
              </a:tabLst>
            </a:pPr>
            <a:r>
              <a:rPr sz="1100" b="1" spc="-5" dirty="0">
                <a:latin typeface="Arial"/>
                <a:cs typeface="Arial"/>
              </a:rPr>
              <a:t>Imposed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requirements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Arial"/>
              <a:cs typeface="Arial"/>
            </a:endParaRPr>
          </a:p>
          <a:p>
            <a:pPr marL="212725" marR="5715" algn="just">
              <a:lnSpc>
                <a:spcPct val="113599"/>
              </a:lnSpc>
              <a:spcBef>
                <a:spcPts val="5"/>
              </a:spcBef>
            </a:pPr>
            <a:r>
              <a:rPr sz="1100" spc="-5" dirty="0">
                <a:latin typeface="Arial MT"/>
                <a:cs typeface="Arial MT"/>
              </a:rPr>
              <a:t>Some security requirements are not ones that are directly under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your control but are instead imposed upon you. These may be legal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requirements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(e.g.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Data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Protection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Act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1998),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compliance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with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standards (e.g. ISO 7984-2 International Standards Organisation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Security Standard), or corporate policy. If you handle credit card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transactions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then you may be required to comply with minimum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security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standards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described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Payment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Card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Industry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(PCI).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Arial MT"/>
              <a:cs typeface="Arial MT"/>
            </a:endParaRPr>
          </a:p>
          <a:p>
            <a:pPr marL="212725" marR="5080" algn="just">
              <a:lnSpc>
                <a:spcPct val="113599"/>
              </a:lnSpc>
            </a:pPr>
            <a:r>
              <a:rPr sz="1100" spc="-5" dirty="0">
                <a:latin typeface="Arial MT"/>
                <a:cs typeface="Arial MT"/>
              </a:rPr>
              <a:t>Some of these standards are very vague (e.g. the Data Protection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Act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just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specifies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that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appropriate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security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should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place)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whereas some may be more specific (e.g.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-5" dirty="0">
                <a:latin typeface="Arial MT"/>
                <a:cs typeface="Arial MT"/>
              </a:rPr>
              <a:t>corporate policy may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insist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on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5" dirty="0">
                <a:latin typeface="Arial MT"/>
                <a:cs typeface="Arial MT"/>
              </a:rPr>
              <a:t> minimum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length of passwords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etc.)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9315450"/>
            <a:ext cx="5943600" cy="285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165" dirty="0"/>
              <a:t>14</a:t>
            </a:fld>
            <a:endParaRPr spc="-16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7820" y="1102913"/>
            <a:ext cx="135472" cy="13555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7820" y="3474638"/>
            <a:ext cx="135472" cy="1355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1700" y="1047813"/>
            <a:ext cx="5967730" cy="466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2286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MS Gothic"/>
              <a:buChar char="❖"/>
              <a:tabLst>
                <a:tab pos="469900" algn="l"/>
              </a:tabLst>
            </a:pPr>
            <a:r>
              <a:rPr sz="1400" b="1" spc="-5" dirty="0">
                <a:solidFill>
                  <a:srgbClr val="8B7252"/>
                </a:solidFill>
                <a:latin typeface="Arial"/>
                <a:cs typeface="Arial"/>
              </a:rPr>
              <a:t>Relation</a:t>
            </a:r>
            <a:r>
              <a:rPr sz="1400" b="1" spc="-25" dirty="0">
                <a:solidFill>
                  <a:srgbClr val="8B7252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8B7252"/>
                </a:solidFill>
                <a:latin typeface="Arial"/>
                <a:cs typeface="Arial"/>
              </a:rPr>
              <a:t>with</a:t>
            </a:r>
            <a:r>
              <a:rPr sz="1400" b="1" spc="-25" dirty="0">
                <a:solidFill>
                  <a:srgbClr val="8B7252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8B7252"/>
                </a:solidFill>
                <a:latin typeface="Arial"/>
                <a:cs typeface="Arial"/>
              </a:rPr>
              <a:t>Linux</a:t>
            </a:r>
            <a:r>
              <a:rPr sz="1400" b="1" spc="-25" dirty="0">
                <a:solidFill>
                  <a:srgbClr val="8B7252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8B7252"/>
                </a:solidFill>
                <a:latin typeface="Arial"/>
                <a:cs typeface="Arial"/>
              </a:rPr>
              <a:t>distributions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MS Gothic"/>
              <a:buChar char="❖"/>
            </a:pPr>
            <a:endParaRPr sz="2000">
              <a:latin typeface="Arial"/>
              <a:cs typeface="Arial"/>
            </a:endParaRPr>
          </a:p>
          <a:p>
            <a:pPr marL="12700" marR="12065" algn="just">
              <a:lnSpc>
                <a:spcPct val="113599"/>
              </a:lnSpc>
            </a:pPr>
            <a:r>
              <a:rPr sz="1100" spc="-5" dirty="0">
                <a:latin typeface="Arial MT"/>
                <a:cs typeface="Arial MT"/>
              </a:rPr>
              <a:t>Most Linux users run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-5" dirty="0">
                <a:latin typeface="Arial MT"/>
                <a:cs typeface="Arial MT"/>
              </a:rPr>
              <a:t>kernel supplied by their Linux distribution. Some distributions ship the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"vanilla"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or "stable" kernels.</a:t>
            </a:r>
            <a:endParaRPr sz="1100">
              <a:latin typeface="Arial MT"/>
              <a:cs typeface="Arial MT"/>
            </a:endParaRPr>
          </a:p>
          <a:p>
            <a:pPr marL="12700" marR="13335" indent="57150" algn="just">
              <a:lnSpc>
                <a:spcPct val="113599"/>
              </a:lnSpc>
              <a:spcBef>
                <a:spcPts val="600"/>
              </a:spcBef>
            </a:pPr>
            <a:r>
              <a:rPr sz="1100" spc="-5" dirty="0">
                <a:latin typeface="Arial MT"/>
                <a:cs typeface="Arial MT"/>
              </a:rPr>
              <a:t>However,</a:t>
            </a:r>
            <a:r>
              <a:rPr sz="1100" spc="1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several</a:t>
            </a:r>
            <a:r>
              <a:rPr sz="1100" spc="1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Linux</a:t>
            </a:r>
            <a:r>
              <a:rPr sz="1100" spc="14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distribution</a:t>
            </a:r>
            <a:r>
              <a:rPr sz="1100" spc="1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vendors</a:t>
            </a:r>
            <a:r>
              <a:rPr sz="1100" spc="14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(such</a:t>
            </a:r>
            <a:r>
              <a:rPr sz="1100" spc="1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as</a:t>
            </a:r>
            <a:r>
              <a:rPr sz="1100" spc="1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Red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Hat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Debian)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maintain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another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set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 Linux kernel branches which are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integrated into their products.</a:t>
            </a:r>
            <a:endParaRPr sz="1100">
              <a:latin typeface="Arial MT"/>
              <a:cs typeface="Arial MT"/>
            </a:endParaRPr>
          </a:p>
          <a:p>
            <a:pPr marL="12700" marR="7620" algn="just">
              <a:lnSpc>
                <a:spcPct val="113599"/>
              </a:lnSpc>
              <a:spcBef>
                <a:spcPts val="600"/>
              </a:spcBef>
            </a:pPr>
            <a:r>
              <a:rPr sz="1100" spc="-5" dirty="0">
                <a:latin typeface="Arial MT"/>
                <a:cs typeface="Arial MT"/>
              </a:rPr>
              <a:t>These are usually updated at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-5" dirty="0">
                <a:latin typeface="Arial MT"/>
                <a:cs typeface="Arial MT"/>
              </a:rPr>
              <a:t>slower pace compared to the "vanilla" branch, and they usually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include</a:t>
            </a:r>
            <a:r>
              <a:rPr sz="1100" spc="2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all</a:t>
            </a:r>
            <a:r>
              <a:rPr sz="1100" spc="2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fixes</a:t>
            </a:r>
            <a:r>
              <a:rPr sz="1100" spc="2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from</a:t>
            </a:r>
            <a:r>
              <a:rPr sz="1100" spc="2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spc="2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relevant</a:t>
            </a:r>
            <a:r>
              <a:rPr sz="1100" spc="2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"stable"</a:t>
            </a:r>
            <a:r>
              <a:rPr sz="1100" spc="2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branch,</a:t>
            </a:r>
            <a:r>
              <a:rPr sz="1100" spc="2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but</a:t>
            </a:r>
            <a:r>
              <a:rPr sz="1100" spc="2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at</a:t>
            </a:r>
            <a:r>
              <a:rPr sz="1100" spc="2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spc="2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same</a:t>
            </a:r>
            <a:r>
              <a:rPr sz="1100" spc="2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time</a:t>
            </a:r>
            <a:r>
              <a:rPr sz="1100" spc="2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they</a:t>
            </a:r>
            <a:r>
              <a:rPr sz="1100" spc="2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can</a:t>
            </a:r>
            <a:r>
              <a:rPr sz="1100" spc="2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also</a:t>
            </a:r>
            <a:r>
              <a:rPr sz="1100" spc="2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add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support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for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drivers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features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which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had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not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been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released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"vanilla"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version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distribution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vendor started basing their branch from.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469900" indent="-228600">
              <a:lnSpc>
                <a:spcPct val="100000"/>
              </a:lnSpc>
              <a:buClr>
                <a:srgbClr val="000000"/>
              </a:buClr>
              <a:buFont typeface="MS Gothic"/>
              <a:buChar char="❖"/>
              <a:tabLst>
                <a:tab pos="469900" algn="l"/>
              </a:tabLst>
            </a:pPr>
            <a:r>
              <a:rPr sz="1400" b="1" spc="-5" dirty="0">
                <a:solidFill>
                  <a:srgbClr val="8B7252"/>
                </a:solidFill>
                <a:latin typeface="Arial"/>
                <a:cs typeface="Arial"/>
              </a:rPr>
              <a:t>Maintenance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"/>
              <a:cs typeface="Arial"/>
            </a:endParaRPr>
          </a:p>
          <a:p>
            <a:pPr marL="12700" marR="9525" algn="just">
              <a:lnSpc>
                <a:spcPct val="113599"/>
              </a:lnSpc>
            </a:pPr>
            <a:r>
              <a:rPr sz="1100" spc="-5" dirty="0">
                <a:latin typeface="Arial MT"/>
                <a:cs typeface="Arial MT"/>
              </a:rPr>
              <a:t>The latest kernel version and older kernel versions are maintained separately. Most latest kernel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releases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were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supervised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Linus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Torvalds.Current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versions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are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released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Greg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Kroah-Hartman.</a:t>
            </a:r>
            <a:endParaRPr sz="1100">
              <a:latin typeface="Arial MT"/>
              <a:cs typeface="Arial MT"/>
            </a:endParaRPr>
          </a:p>
          <a:p>
            <a:pPr marL="12700" marR="5080" algn="just">
              <a:lnSpc>
                <a:spcPct val="113599"/>
              </a:lnSpc>
              <a:spcBef>
                <a:spcPts val="600"/>
              </a:spcBef>
            </a:pPr>
            <a:r>
              <a:rPr sz="1100" spc="-5" dirty="0">
                <a:latin typeface="Arial MT"/>
                <a:cs typeface="Arial MT"/>
              </a:rPr>
              <a:t>Maintenance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older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kernel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versions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happens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separately.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Major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releases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as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old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as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2.0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(officially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made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obsolete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with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kernel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2.2.0 release in January 1999) are maintained as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needed,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although at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5" dirty="0">
                <a:latin typeface="Arial MT"/>
                <a:cs typeface="Arial MT"/>
              </a:rPr>
              <a:t> very slow pace.</a:t>
            </a:r>
            <a:endParaRPr sz="1100">
              <a:latin typeface="Arial MT"/>
              <a:cs typeface="Arial MT"/>
            </a:endParaRPr>
          </a:p>
          <a:p>
            <a:pPr marL="12700" marR="5080" algn="just">
              <a:lnSpc>
                <a:spcPct val="113599"/>
              </a:lnSpc>
              <a:spcBef>
                <a:spcPts val="600"/>
              </a:spcBef>
            </a:pPr>
            <a:r>
              <a:rPr sz="1100" spc="-5" dirty="0">
                <a:latin typeface="Arial MT"/>
                <a:cs typeface="Arial MT"/>
              </a:rPr>
              <a:t>Linux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kernel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4.14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has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been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released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with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it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long-term support (LTS)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has been increased to </a:t>
            </a:r>
            <a:r>
              <a:rPr sz="1100" dirty="0">
                <a:latin typeface="Arial MT"/>
                <a:cs typeface="Arial MT"/>
              </a:rPr>
              <a:t> 6 </a:t>
            </a:r>
            <a:r>
              <a:rPr sz="1100" spc="-5" dirty="0">
                <a:latin typeface="Arial MT"/>
                <a:cs typeface="Arial MT"/>
              </a:rPr>
              <a:t>years, which was partially motivated by Google's desire to provide longer support for Android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devices.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87700" y="6515163"/>
            <a:ext cx="24320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8B7252"/>
                </a:solidFill>
                <a:latin typeface="Arial"/>
                <a:cs typeface="Arial"/>
              </a:rPr>
              <a:t>-0</a:t>
            </a:r>
            <a:r>
              <a:rPr sz="1400" b="1" dirty="0">
                <a:solidFill>
                  <a:srgbClr val="8B7252"/>
                </a:solidFill>
                <a:latin typeface="Arial"/>
                <a:cs typeface="Arial"/>
              </a:rPr>
              <a:t>-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925" y="9315450"/>
            <a:ext cx="5943600" cy="285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165" dirty="0"/>
              <a:t>15</a:t>
            </a:fld>
            <a:endParaRPr spc="-16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3925" y="1692275"/>
            <a:ext cx="821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Index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583740" y="2374931"/>
            <a:ext cx="8388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-5" dirty="0">
                <a:latin typeface="Arial"/>
                <a:cs typeface="Arial"/>
              </a:rPr>
              <a:t>Con</a:t>
            </a:r>
            <a:r>
              <a:rPr sz="1600" i="1" dirty="0">
                <a:latin typeface="Arial"/>
                <a:cs typeface="Arial"/>
              </a:rPr>
              <a:t>t</a:t>
            </a:r>
            <a:r>
              <a:rPr sz="1600" i="1" spc="-5" dirty="0">
                <a:latin typeface="Arial"/>
                <a:cs typeface="Arial"/>
              </a:rPr>
              <a:t>en</a:t>
            </a:r>
            <a:r>
              <a:rPr sz="1600" i="1" dirty="0">
                <a:latin typeface="Arial"/>
                <a:cs typeface="Arial"/>
              </a:rPr>
              <a:t>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0900" y="2374931"/>
            <a:ext cx="8388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-5" dirty="0">
                <a:latin typeface="Arial"/>
                <a:cs typeface="Arial"/>
              </a:rPr>
              <a:t>Page</a:t>
            </a:r>
            <a:r>
              <a:rPr sz="1600" i="1" spc="-7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no.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00" y="2867088"/>
            <a:ext cx="3702685" cy="4572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MS Gothic"/>
              <a:buChar char="❖"/>
              <a:tabLst>
                <a:tab pos="241300" algn="l"/>
              </a:tabLst>
            </a:pPr>
            <a:r>
              <a:rPr sz="1400" spc="-30" dirty="0">
                <a:latin typeface="Lucida Sans Unicode"/>
                <a:cs typeface="Lucida Sans Unicode"/>
              </a:rPr>
              <a:t>Introduction</a:t>
            </a:r>
            <a:endParaRPr sz="14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1695"/>
              </a:spcBef>
              <a:buFont typeface="MS Gothic"/>
              <a:buChar char="❖"/>
              <a:tabLst>
                <a:tab pos="241300" algn="l"/>
              </a:tabLst>
            </a:pPr>
            <a:r>
              <a:rPr sz="1400" spc="-30" dirty="0">
                <a:latin typeface="Lucida Sans Unicode"/>
                <a:cs typeface="Lucida Sans Unicode"/>
              </a:rPr>
              <a:t>Architecture</a:t>
            </a:r>
            <a:endParaRPr sz="14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1695"/>
              </a:spcBef>
              <a:buFont typeface="MS Gothic"/>
              <a:buChar char="❖"/>
              <a:tabLst>
                <a:tab pos="241300" algn="l"/>
              </a:tabLst>
            </a:pPr>
            <a:r>
              <a:rPr sz="1400" spc="-5" dirty="0">
                <a:latin typeface="Lucida Sans Unicode"/>
                <a:cs typeface="Lucida Sans Unicode"/>
              </a:rPr>
              <a:t>Hardware</a:t>
            </a:r>
            <a:r>
              <a:rPr sz="1400" spc="-10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support</a:t>
            </a:r>
            <a:endParaRPr sz="14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1695"/>
              </a:spcBef>
              <a:buFont typeface="MS Gothic"/>
              <a:buChar char="❖"/>
              <a:tabLst>
                <a:tab pos="241300" algn="l"/>
              </a:tabLst>
            </a:pPr>
            <a:r>
              <a:rPr sz="1400" spc="-95" dirty="0">
                <a:latin typeface="Lucida Sans Unicode"/>
                <a:cs typeface="Lucida Sans Unicode"/>
              </a:rPr>
              <a:t>C</a:t>
            </a:r>
            <a:r>
              <a:rPr sz="1400" spc="-20" dirty="0">
                <a:latin typeface="Lucida Sans Unicode"/>
                <a:cs typeface="Lucida Sans Unicode"/>
              </a:rPr>
              <a:t>o</a:t>
            </a:r>
            <a:r>
              <a:rPr sz="1400" spc="-10" dirty="0">
                <a:latin typeface="Lucida Sans Unicode"/>
                <a:cs typeface="Lucida Sans Unicode"/>
              </a:rPr>
              <a:t>m</a:t>
            </a:r>
            <a:r>
              <a:rPr sz="1400" spc="-30" dirty="0">
                <a:latin typeface="Lucida Sans Unicode"/>
                <a:cs typeface="Lucida Sans Unicode"/>
              </a:rPr>
              <a:t>p</a:t>
            </a:r>
            <a:r>
              <a:rPr sz="1400" spc="-20" dirty="0">
                <a:latin typeface="Lucida Sans Unicode"/>
                <a:cs typeface="Lucida Sans Unicode"/>
              </a:rPr>
              <a:t>o</a:t>
            </a:r>
            <a:r>
              <a:rPr sz="1400" spc="-15" dirty="0">
                <a:latin typeface="Lucida Sans Unicode"/>
                <a:cs typeface="Lucida Sans Unicode"/>
              </a:rPr>
              <a:t>n</a:t>
            </a:r>
            <a:r>
              <a:rPr sz="1400" dirty="0">
                <a:latin typeface="Lucida Sans Unicode"/>
                <a:cs typeface="Lucida Sans Unicode"/>
              </a:rPr>
              <a:t>e</a:t>
            </a:r>
            <a:r>
              <a:rPr sz="1400" spc="-15" dirty="0">
                <a:latin typeface="Lucida Sans Unicode"/>
                <a:cs typeface="Lucida Sans Unicode"/>
              </a:rPr>
              <a:t>n</a:t>
            </a:r>
            <a:r>
              <a:rPr sz="1400" spc="-35" dirty="0">
                <a:latin typeface="Lucida Sans Unicode"/>
                <a:cs typeface="Lucida Sans Unicode"/>
              </a:rPr>
              <a:t>t</a:t>
            </a:r>
            <a:r>
              <a:rPr sz="1400" spc="-50" dirty="0">
                <a:latin typeface="Lucida Sans Unicode"/>
                <a:cs typeface="Lucida Sans Unicode"/>
              </a:rPr>
              <a:t>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a</a:t>
            </a:r>
            <a:r>
              <a:rPr sz="1400" spc="-15" dirty="0">
                <a:latin typeface="Lucida Sans Unicode"/>
                <a:cs typeface="Lucida Sans Unicode"/>
              </a:rPr>
              <a:t>n</a:t>
            </a:r>
            <a:r>
              <a:rPr sz="1400" spc="-25" dirty="0">
                <a:latin typeface="Lucida Sans Unicode"/>
                <a:cs typeface="Lucida Sans Unicode"/>
              </a:rPr>
              <a:t>d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I</a:t>
            </a:r>
            <a:r>
              <a:rPr sz="1400" spc="-15" dirty="0">
                <a:latin typeface="Lucida Sans Unicode"/>
                <a:cs typeface="Lucida Sans Unicode"/>
              </a:rPr>
              <a:t>n</a:t>
            </a:r>
            <a:r>
              <a:rPr sz="1400" spc="-55" dirty="0">
                <a:latin typeface="Lucida Sans Unicode"/>
                <a:cs typeface="Lucida Sans Unicode"/>
              </a:rPr>
              <a:t>s</a:t>
            </a:r>
            <a:r>
              <a:rPr sz="1400" spc="-35" dirty="0">
                <a:latin typeface="Lucida Sans Unicode"/>
                <a:cs typeface="Lucida Sans Unicode"/>
              </a:rPr>
              <a:t>t</a:t>
            </a:r>
            <a:r>
              <a:rPr sz="1400" dirty="0">
                <a:latin typeface="Lucida Sans Unicode"/>
                <a:cs typeface="Lucida Sans Unicode"/>
              </a:rPr>
              <a:t>a</a:t>
            </a:r>
            <a:r>
              <a:rPr sz="1400" spc="-60" dirty="0">
                <a:latin typeface="Lucida Sans Unicode"/>
                <a:cs typeface="Lucida Sans Unicode"/>
              </a:rPr>
              <a:t>ll</a:t>
            </a:r>
            <a:r>
              <a:rPr sz="1400" dirty="0">
                <a:latin typeface="Lucida Sans Unicode"/>
                <a:cs typeface="Lucida Sans Unicode"/>
              </a:rPr>
              <a:t>a</a:t>
            </a:r>
            <a:r>
              <a:rPr sz="1400" spc="-35" dirty="0">
                <a:latin typeface="Lucida Sans Unicode"/>
                <a:cs typeface="Lucida Sans Unicode"/>
              </a:rPr>
              <a:t>t</a:t>
            </a:r>
            <a:r>
              <a:rPr sz="1400" spc="-60" dirty="0">
                <a:latin typeface="Lucida Sans Unicode"/>
                <a:cs typeface="Lucida Sans Unicode"/>
              </a:rPr>
              <a:t>i</a:t>
            </a:r>
            <a:r>
              <a:rPr sz="1400" spc="-20" dirty="0">
                <a:latin typeface="Lucida Sans Unicode"/>
                <a:cs typeface="Lucida Sans Unicode"/>
              </a:rPr>
              <a:t>o</a:t>
            </a:r>
            <a:r>
              <a:rPr sz="1400" spc="-15" dirty="0">
                <a:latin typeface="Lucida Sans Unicode"/>
                <a:cs typeface="Lucida Sans Unicode"/>
              </a:rPr>
              <a:t>n</a:t>
            </a:r>
            <a:r>
              <a:rPr sz="1400" spc="-50" dirty="0">
                <a:latin typeface="Lucida Sans Unicode"/>
                <a:cs typeface="Lucida Sans Unicode"/>
              </a:rPr>
              <a:t>s</a:t>
            </a:r>
            <a:endParaRPr sz="14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1695"/>
              </a:spcBef>
              <a:buFont typeface="MS Gothic"/>
              <a:buChar char="❖"/>
              <a:tabLst>
                <a:tab pos="241300" algn="l"/>
              </a:tabLst>
            </a:pPr>
            <a:r>
              <a:rPr sz="1400" spc="-15" dirty="0">
                <a:latin typeface="Lucida Sans Unicode"/>
                <a:cs typeface="Lucida Sans Unicode"/>
              </a:rPr>
              <a:t>Servers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Mainframes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and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Supercomputers</a:t>
            </a:r>
            <a:endParaRPr sz="14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1695"/>
              </a:spcBef>
              <a:buFont typeface="MS Gothic"/>
              <a:buChar char="❖"/>
              <a:tabLst>
                <a:tab pos="241300" algn="l"/>
              </a:tabLst>
            </a:pPr>
            <a:r>
              <a:rPr sz="1400" spc="-95" dirty="0">
                <a:latin typeface="Lucida Sans Unicode"/>
                <a:cs typeface="Lucida Sans Unicode"/>
              </a:rPr>
              <a:t>C</a:t>
            </a:r>
            <a:r>
              <a:rPr sz="1400" spc="-20" dirty="0">
                <a:latin typeface="Lucida Sans Unicode"/>
                <a:cs typeface="Lucida Sans Unicode"/>
              </a:rPr>
              <a:t>o</a:t>
            </a:r>
            <a:r>
              <a:rPr sz="1400" spc="-30" dirty="0">
                <a:latin typeface="Lucida Sans Unicode"/>
                <a:cs typeface="Lucida Sans Unicode"/>
              </a:rPr>
              <a:t>p</a:t>
            </a:r>
            <a:r>
              <a:rPr sz="1400" spc="-35" dirty="0">
                <a:latin typeface="Lucida Sans Unicode"/>
                <a:cs typeface="Lucida Sans Unicode"/>
              </a:rPr>
              <a:t>y</a:t>
            </a:r>
            <a:r>
              <a:rPr sz="1400" spc="-10" dirty="0">
                <a:latin typeface="Lucida Sans Unicode"/>
                <a:cs typeface="Lucida Sans Unicode"/>
              </a:rPr>
              <a:t>r</a:t>
            </a:r>
            <a:r>
              <a:rPr sz="1400" spc="-60" dirty="0">
                <a:latin typeface="Lucida Sans Unicode"/>
                <a:cs typeface="Lucida Sans Unicode"/>
              </a:rPr>
              <a:t>i</a:t>
            </a:r>
            <a:r>
              <a:rPr sz="1400" spc="-114" dirty="0">
                <a:latin typeface="Lucida Sans Unicode"/>
                <a:cs typeface="Lucida Sans Unicode"/>
              </a:rPr>
              <a:t>g</a:t>
            </a:r>
            <a:r>
              <a:rPr sz="1400" spc="-15" dirty="0">
                <a:latin typeface="Lucida Sans Unicode"/>
                <a:cs typeface="Lucida Sans Unicode"/>
              </a:rPr>
              <a:t>h</a:t>
            </a:r>
            <a:r>
              <a:rPr sz="1400" spc="-30" dirty="0">
                <a:latin typeface="Lucida Sans Unicode"/>
                <a:cs typeface="Lucida Sans Unicode"/>
              </a:rPr>
              <a:t>t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20" dirty="0">
                <a:latin typeface="Lucida Sans Unicode"/>
                <a:cs typeface="Lucida Sans Unicode"/>
              </a:rPr>
              <a:t>T</a:t>
            </a:r>
            <a:r>
              <a:rPr sz="1400" spc="-10" dirty="0">
                <a:latin typeface="Lucida Sans Unicode"/>
                <a:cs typeface="Lucida Sans Unicode"/>
              </a:rPr>
              <a:t>r</a:t>
            </a:r>
            <a:r>
              <a:rPr sz="1400" dirty="0">
                <a:latin typeface="Lucida Sans Unicode"/>
                <a:cs typeface="Lucida Sans Unicode"/>
              </a:rPr>
              <a:t>a</a:t>
            </a:r>
            <a:r>
              <a:rPr sz="1400" spc="-30" dirty="0">
                <a:latin typeface="Lucida Sans Unicode"/>
                <a:cs typeface="Lucida Sans Unicode"/>
              </a:rPr>
              <a:t>d</a:t>
            </a:r>
            <a:r>
              <a:rPr sz="1400" spc="-60" dirty="0">
                <a:latin typeface="Lucida Sans Unicode"/>
                <a:cs typeface="Lucida Sans Unicode"/>
              </a:rPr>
              <a:t>i</a:t>
            </a:r>
            <a:r>
              <a:rPr sz="1400" spc="-15" dirty="0">
                <a:latin typeface="Lucida Sans Unicode"/>
                <a:cs typeface="Lucida Sans Unicode"/>
              </a:rPr>
              <a:t>n</a:t>
            </a:r>
            <a:r>
              <a:rPr sz="1400" spc="-110" dirty="0">
                <a:latin typeface="Lucida Sans Unicode"/>
                <a:cs typeface="Lucida Sans Unicode"/>
              </a:rPr>
              <a:t>g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a</a:t>
            </a:r>
            <a:r>
              <a:rPr sz="1400" spc="-15" dirty="0">
                <a:latin typeface="Lucida Sans Unicode"/>
                <a:cs typeface="Lucida Sans Unicode"/>
              </a:rPr>
              <a:t>n</a:t>
            </a:r>
            <a:r>
              <a:rPr sz="1400" spc="-25" dirty="0">
                <a:latin typeface="Lucida Sans Unicode"/>
                <a:cs typeface="Lucida Sans Unicode"/>
              </a:rPr>
              <a:t>d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15" dirty="0">
                <a:latin typeface="Lucida Sans Unicode"/>
                <a:cs typeface="Lucida Sans Unicode"/>
              </a:rPr>
              <a:t>N</a:t>
            </a:r>
            <a:r>
              <a:rPr sz="1400" dirty="0">
                <a:latin typeface="Lucida Sans Unicode"/>
                <a:cs typeface="Lucida Sans Unicode"/>
              </a:rPr>
              <a:t>a</a:t>
            </a:r>
            <a:r>
              <a:rPr sz="1400" spc="-10" dirty="0">
                <a:latin typeface="Lucida Sans Unicode"/>
                <a:cs typeface="Lucida Sans Unicode"/>
              </a:rPr>
              <a:t>m</a:t>
            </a:r>
            <a:r>
              <a:rPr sz="1400" spc="-60" dirty="0">
                <a:latin typeface="Lucida Sans Unicode"/>
                <a:cs typeface="Lucida Sans Unicode"/>
              </a:rPr>
              <a:t>i</a:t>
            </a:r>
            <a:r>
              <a:rPr sz="1400" spc="-15" dirty="0">
                <a:latin typeface="Lucida Sans Unicode"/>
                <a:cs typeface="Lucida Sans Unicode"/>
              </a:rPr>
              <a:t>n</a:t>
            </a:r>
            <a:r>
              <a:rPr sz="1400" spc="-110" dirty="0">
                <a:latin typeface="Lucida Sans Unicode"/>
                <a:cs typeface="Lucida Sans Unicode"/>
              </a:rPr>
              <a:t>g</a:t>
            </a:r>
            <a:endParaRPr sz="14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1695"/>
              </a:spcBef>
              <a:buFont typeface="MS Gothic"/>
              <a:buChar char="❖"/>
              <a:tabLst>
                <a:tab pos="241300" algn="l"/>
              </a:tabLst>
            </a:pPr>
            <a:r>
              <a:rPr sz="1400" spc="-95" dirty="0">
                <a:latin typeface="Lucida Sans Unicode"/>
                <a:cs typeface="Lucida Sans Unicode"/>
              </a:rPr>
              <a:t>C</a:t>
            </a:r>
            <a:r>
              <a:rPr sz="1400" spc="-15" dirty="0">
                <a:latin typeface="Lucida Sans Unicode"/>
                <a:cs typeface="Lucida Sans Unicode"/>
              </a:rPr>
              <a:t>h</a:t>
            </a:r>
            <a:r>
              <a:rPr sz="1400" dirty="0">
                <a:latin typeface="Lucida Sans Unicode"/>
                <a:cs typeface="Lucida Sans Unicode"/>
              </a:rPr>
              <a:t>a</a:t>
            </a:r>
            <a:r>
              <a:rPr sz="1400" spc="-10" dirty="0">
                <a:latin typeface="Lucida Sans Unicode"/>
                <a:cs typeface="Lucida Sans Unicode"/>
              </a:rPr>
              <a:t>r</a:t>
            </a:r>
            <a:r>
              <a:rPr sz="1400" dirty="0">
                <a:latin typeface="Lucida Sans Unicode"/>
                <a:cs typeface="Lucida Sans Unicode"/>
              </a:rPr>
              <a:t>a</a:t>
            </a:r>
            <a:r>
              <a:rPr sz="1400" spc="-60" dirty="0">
                <a:latin typeface="Lucida Sans Unicode"/>
                <a:cs typeface="Lucida Sans Unicode"/>
              </a:rPr>
              <a:t>c</a:t>
            </a:r>
            <a:r>
              <a:rPr sz="1400" spc="-35" dirty="0">
                <a:latin typeface="Lucida Sans Unicode"/>
                <a:cs typeface="Lucida Sans Unicode"/>
              </a:rPr>
              <a:t>t</a:t>
            </a:r>
            <a:r>
              <a:rPr sz="1400" dirty="0">
                <a:latin typeface="Lucida Sans Unicode"/>
                <a:cs typeface="Lucida Sans Unicode"/>
              </a:rPr>
              <a:t>e</a:t>
            </a:r>
            <a:r>
              <a:rPr sz="1400" spc="-10" dirty="0">
                <a:latin typeface="Lucida Sans Unicode"/>
                <a:cs typeface="Lucida Sans Unicode"/>
              </a:rPr>
              <a:t>r</a:t>
            </a:r>
            <a:r>
              <a:rPr sz="1400" spc="-50" dirty="0">
                <a:latin typeface="Lucida Sans Unicode"/>
                <a:cs typeface="Lucida Sans Unicode"/>
              </a:rPr>
              <a:t>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o</a:t>
            </a:r>
            <a:r>
              <a:rPr sz="1400" spc="-45" dirty="0">
                <a:latin typeface="Lucida Sans Unicode"/>
                <a:cs typeface="Lucida Sans Unicode"/>
              </a:rPr>
              <a:t>f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O</a:t>
            </a:r>
            <a:r>
              <a:rPr sz="1400" spc="10" dirty="0">
                <a:latin typeface="Lucida Sans Unicode"/>
                <a:cs typeface="Lucida Sans Unicode"/>
              </a:rPr>
              <a:t>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75" dirty="0">
                <a:latin typeface="Lucida Sans Unicode"/>
                <a:cs typeface="Lucida Sans Unicode"/>
              </a:rPr>
              <a:t>:</a:t>
            </a:r>
            <a:endParaRPr sz="1400">
              <a:latin typeface="Lucida Sans Unicode"/>
              <a:cs typeface="Lucida Sans Unicode"/>
            </a:endParaRPr>
          </a:p>
          <a:p>
            <a:pPr marL="698500" lvl="1" indent="-228600">
              <a:lnSpc>
                <a:spcPct val="100000"/>
              </a:lnSpc>
              <a:spcBef>
                <a:spcPts val="1695"/>
              </a:spcBef>
              <a:buFont typeface="MS Gothic"/>
              <a:buChar char="➢"/>
              <a:tabLst>
                <a:tab pos="698500" algn="l"/>
              </a:tabLst>
            </a:pPr>
            <a:r>
              <a:rPr sz="1100" spc="5" dirty="0">
                <a:latin typeface="Lucida Sans Unicode"/>
                <a:cs typeface="Lucida Sans Unicode"/>
              </a:rPr>
              <a:t>S</a:t>
            </a:r>
            <a:r>
              <a:rPr sz="1100" spc="-25" dirty="0">
                <a:latin typeface="Lucida Sans Unicode"/>
                <a:cs typeface="Lucida Sans Unicode"/>
              </a:rPr>
              <a:t>p</a:t>
            </a:r>
            <a:r>
              <a:rPr sz="1100" spc="-5" dirty="0">
                <a:latin typeface="Lucida Sans Unicode"/>
                <a:cs typeface="Lucida Sans Unicode"/>
              </a:rPr>
              <a:t>a</a:t>
            </a:r>
            <a:r>
              <a:rPr sz="1100" spc="-45" dirty="0">
                <a:latin typeface="Lucida Sans Unicode"/>
                <a:cs typeface="Lucida Sans Unicode"/>
              </a:rPr>
              <a:t>c</a:t>
            </a:r>
            <a:r>
              <a:rPr sz="1100" dirty="0">
                <a:latin typeface="Lucida Sans Unicode"/>
                <a:cs typeface="Lucida Sans Unicode"/>
              </a:rPr>
              <a:t>e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spc="40" dirty="0">
                <a:latin typeface="Lucida Sans Unicode"/>
                <a:cs typeface="Lucida Sans Unicode"/>
              </a:rPr>
              <a:t>M</a:t>
            </a:r>
            <a:r>
              <a:rPr sz="1100" spc="-5" dirty="0">
                <a:latin typeface="Lucida Sans Unicode"/>
                <a:cs typeface="Lucida Sans Unicode"/>
              </a:rPr>
              <a:t>a</a:t>
            </a:r>
            <a:r>
              <a:rPr sz="1100" spc="-15" dirty="0">
                <a:latin typeface="Lucida Sans Unicode"/>
                <a:cs typeface="Lucida Sans Unicode"/>
              </a:rPr>
              <a:t>n</a:t>
            </a:r>
            <a:r>
              <a:rPr sz="1100" spc="-5" dirty="0">
                <a:latin typeface="Lucida Sans Unicode"/>
                <a:cs typeface="Lucida Sans Unicode"/>
              </a:rPr>
              <a:t>a</a:t>
            </a:r>
            <a:r>
              <a:rPr sz="1100" spc="-90" dirty="0">
                <a:latin typeface="Lucida Sans Unicode"/>
                <a:cs typeface="Lucida Sans Unicode"/>
              </a:rPr>
              <a:t>g</a:t>
            </a:r>
            <a:r>
              <a:rPr sz="1100" spc="-5" dirty="0">
                <a:latin typeface="Lucida Sans Unicode"/>
                <a:cs typeface="Lucida Sans Unicode"/>
              </a:rPr>
              <a:t>e</a:t>
            </a:r>
            <a:r>
              <a:rPr sz="1100" spc="-10" dirty="0">
                <a:latin typeface="Lucida Sans Unicode"/>
                <a:cs typeface="Lucida Sans Unicode"/>
              </a:rPr>
              <a:t>m</a:t>
            </a:r>
            <a:r>
              <a:rPr sz="1100" spc="-5" dirty="0">
                <a:latin typeface="Lucida Sans Unicode"/>
                <a:cs typeface="Lucida Sans Unicode"/>
              </a:rPr>
              <a:t>e</a:t>
            </a:r>
            <a:r>
              <a:rPr sz="1100" spc="-15" dirty="0">
                <a:latin typeface="Lucida Sans Unicode"/>
                <a:cs typeface="Lucida Sans Unicode"/>
              </a:rPr>
              <a:t>n</a:t>
            </a:r>
            <a:r>
              <a:rPr sz="1100" spc="-30" dirty="0">
                <a:latin typeface="Lucida Sans Unicode"/>
                <a:cs typeface="Lucida Sans Unicode"/>
              </a:rPr>
              <a:t>t</a:t>
            </a:r>
            <a:r>
              <a:rPr sz="1100" spc="-60" dirty="0">
                <a:latin typeface="Lucida Sans Unicode"/>
                <a:cs typeface="Lucida Sans Unicode"/>
              </a:rPr>
              <a:t>.</a:t>
            </a:r>
            <a:endParaRPr sz="1100">
              <a:latin typeface="Lucida Sans Unicode"/>
              <a:cs typeface="Lucida Sans Unicode"/>
            </a:endParaRPr>
          </a:p>
          <a:p>
            <a:pPr marL="698500" lvl="1" indent="-228600">
              <a:lnSpc>
                <a:spcPct val="100000"/>
              </a:lnSpc>
              <a:spcBef>
                <a:spcPts val="1305"/>
              </a:spcBef>
              <a:buFont typeface="MS Gothic"/>
              <a:buChar char="➢"/>
              <a:tabLst>
                <a:tab pos="698500" algn="l"/>
              </a:tabLst>
            </a:pPr>
            <a:r>
              <a:rPr sz="1100" spc="40" dirty="0">
                <a:latin typeface="Lucida Sans Unicode"/>
                <a:cs typeface="Lucida Sans Unicode"/>
              </a:rPr>
              <a:t>M</a:t>
            </a:r>
            <a:r>
              <a:rPr sz="1100" spc="-5" dirty="0">
                <a:latin typeface="Lucida Sans Unicode"/>
                <a:cs typeface="Lucida Sans Unicode"/>
              </a:rPr>
              <a:t>e</a:t>
            </a:r>
            <a:r>
              <a:rPr sz="1100" spc="-10" dirty="0">
                <a:latin typeface="Lucida Sans Unicode"/>
                <a:cs typeface="Lucida Sans Unicode"/>
              </a:rPr>
              <a:t>m</a:t>
            </a:r>
            <a:r>
              <a:rPr sz="1100" spc="-20" dirty="0">
                <a:latin typeface="Lucida Sans Unicode"/>
                <a:cs typeface="Lucida Sans Unicode"/>
              </a:rPr>
              <a:t>o</a:t>
            </a:r>
            <a:r>
              <a:rPr sz="1100" spc="-10" dirty="0">
                <a:latin typeface="Lucida Sans Unicode"/>
                <a:cs typeface="Lucida Sans Unicode"/>
              </a:rPr>
              <a:t>r</a:t>
            </a:r>
            <a:r>
              <a:rPr sz="1100" spc="-25" dirty="0">
                <a:latin typeface="Lucida Sans Unicode"/>
                <a:cs typeface="Lucida Sans Unicode"/>
              </a:rPr>
              <a:t>y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m</a:t>
            </a:r>
            <a:r>
              <a:rPr sz="1100" spc="-5" dirty="0">
                <a:latin typeface="Lucida Sans Unicode"/>
                <a:cs typeface="Lucida Sans Unicode"/>
              </a:rPr>
              <a:t>a</a:t>
            </a:r>
            <a:r>
              <a:rPr sz="1100" spc="-15" dirty="0">
                <a:latin typeface="Lucida Sans Unicode"/>
                <a:cs typeface="Lucida Sans Unicode"/>
              </a:rPr>
              <a:t>n</a:t>
            </a:r>
            <a:r>
              <a:rPr sz="1100" spc="-5" dirty="0">
                <a:latin typeface="Lucida Sans Unicode"/>
                <a:cs typeface="Lucida Sans Unicode"/>
              </a:rPr>
              <a:t>a</a:t>
            </a:r>
            <a:r>
              <a:rPr sz="1100" spc="-90" dirty="0">
                <a:latin typeface="Lucida Sans Unicode"/>
                <a:cs typeface="Lucida Sans Unicode"/>
              </a:rPr>
              <a:t>g</a:t>
            </a:r>
            <a:r>
              <a:rPr sz="1100" spc="-5" dirty="0">
                <a:latin typeface="Lucida Sans Unicode"/>
                <a:cs typeface="Lucida Sans Unicode"/>
              </a:rPr>
              <a:t>e</a:t>
            </a:r>
            <a:r>
              <a:rPr sz="1100" spc="-10" dirty="0">
                <a:latin typeface="Lucida Sans Unicode"/>
                <a:cs typeface="Lucida Sans Unicode"/>
              </a:rPr>
              <a:t>m</a:t>
            </a:r>
            <a:r>
              <a:rPr sz="1100" spc="-5" dirty="0">
                <a:latin typeface="Lucida Sans Unicode"/>
                <a:cs typeface="Lucida Sans Unicode"/>
              </a:rPr>
              <a:t>e</a:t>
            </a:r>
            <a:r>
              <a:rPr sz="1100" spc="-15" dirty="0">
                <a:latin typeface="Lucida Sans Unicode"/>
                <a:cs typeface="Lucida Sans Unicode"/>
              </a:rPr>
              <a:t>n</a:t>
            </a:r>
            <a:r>
              <a:rPr sz="1100" spc="-30" dirty="0">
                <a:latin typeface="Lucida Sans Unicode"/>
                <a:cs typeface="Lucida Sans Unicode"/>
              </a:rPr>
              <a:t>t</a:t>
            </a:r>
            <a:r>
              <a:rPr sz="1100" spc="-60" dirty="0">
                <a:latin typeface="Lucida Sans Unicode"/>
                <a:cs typeface="Lucida Sans Unicode"/>
              </a:rPr>
              <a:t>.</a:t>
            </a:r>
            <a:endParaRPr sz="1100">
              <a:latin typeface="Lucida Sans Unicode"/>
              <a:cs typeface="Lucida Sans Unicode"/>
            </a:endParaRPr>
          </a:p>
          <a:p>
            <a:pPr marL="698500" lvl="1" indent="-228600">
              <a:lnSpc>
                <a:spcPct val="100000"/>
              </a:lnSpc>
              <a:spcBef>
                <a:spcPts val="1305"/>
              </a:spcBef>
              <a:buFont typeface="MS Gothic"/>
              <a:buChar char="➢"/>
              <a:tabLst>
                <a:tab pos="698500" algn="l"/>
              </a:tabLst>
            </a:pPr>
            <a:r>
              <a:rPr sz="1100" spc="45" dirty="0">
                <a:latin typeface="Lucida Sans Unicode"/>
                <a:cs typeface="Lucida Sans Unicode"/>
              </a:rPr>
              <a:t>P</a:t>
            </a:r>
            <a:r>
              <a:rPr sz="1100" spc="-10" dirty="0">
                <a:latin typeface="Lucida Sans Unicode"/>
                <a:cs typeface="Lucida Sans Unicode"/>
              </a:rPr>
              <a:t>r</a:t>
            </a:r>
            <a:r>
              <a:rPr sz="1100" spc="-20" dirty="0">
                <a:latin typeface="Lucida Sans Unicode"/>
                <a:cs typeface="Lucida Sans Unicode"/>
              </a:rPr>
              <a:t>o</a:t>
            </a:r>
            <a:r>
              <a:rPr sz="1100" spc="-45" dirty="0">
                <a:latin typeface="Lucida Sans Unicode"/>
                <a:cs typeface="Lucida Sans Unicode"/>
              </a:rPr>
              <a:t>c</a:t>
            </a:r>
            <a:r>
              <a:rPr sz="1100" spc="-5" dirty="0">
                <a:latin typeface="Lucida Sans Unicode"/>
                <a:cs typeface="Lucida Sans Unicode"/>
              </a:rPr>
              <a:t>e</a:t>
            </a:r>
            <a:r>
              <a:rPr sz="1100" spc="-45" dirty="0">
                <a:latin typeface="Lucida Sans Unicode"/>
                <a:cs typeface="Lucida Sans Unicode"/>
              </a:rPr>
              <a:t>s</a:t>
            </a:r>
            <a:r>
              <a:rPr sz="1100" spc="-40" dirty="0">
                <a:latin typeface="Lucida Sans Unicode"/>
                <a:cs typeface="Lucida Sans Unicode"/>
              </a:rPr>
              <a:t>s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spc="40" dirty="0">
                <a:latin typeface="Lucida Sans Unicode"/>
                <a:cs typeface="Lucida Sans Unicode"/>
              </a:rPr>
              <a:t>M</a:t>
            </a:r>
            <a:r>
              <a:rPr sz="1100" spc="-5" dirty="0">
                <a:latin typeface="Lucida Sans Unicode"/>
                <a:cs typeface="Lucida Sans Unicode"/>
              </a:rPr>
              <a:t>a</a:t>
            </a:r>
            <a:r>
              <a:rPr sz="1100" spc="-15" dirty="0">
                <a:latin typeface="Lucida Sans Unicode"/>
                <a:cs typeface="Lucida Sans Unicode"/>
              </a:rPr>
              <a:t>n</a:t>
            </a:r>
            <a:r>
              <a:rPr sz="1100" spc="-5" dirty="0">
                <a:latin typeface="Lucida Sans Unicode"/>
                <a:cs typeface="Lucida Sans Unicode"/>
              </a:rPr>
              <a:t>a</a:t>
            </a:r>
            <a:r>
              <a:rPr sz="1100" spc="-90" dirty="0">
                <a:latin typeface="Lucida Sans Unicode"/>
                <a:cs typeface="Lucida Sans Unicode"/>
              </a:rPr>
              <a:t>g</a:t>
            </a:r>
            <a:r>
              <a:rPr sz="1100" spc="-5" dirty="0">
                <a:latin typeface="Lucida Sans Unicode"/>
                <a:cs typeface="Lucida Sans Unicode"/>
              </a:rPr>
              <a:t>e</a:t>
            </a:r>
            <a:r>
              <a:rPr sz="1100" spc="-10" dirty="0">
                <a:latin typeface="Lucida Sans Unicode"/>
                <a:cs typeface="Lucida Sans Unicode"/>
              </a:rPr>
              <a:t>m</a:t>
            </a:r>
            <a:r>
              <a:rPr sz="1100" spc="-5" dirty="0">
                <a:latin typeface="Lucida Sans Unicode"/>
                <a:cs typeface="Lucida Sans Unicode"/>
              </a:rPr>
              <a:t>e</a:t>
            </a:r>
            <a:r>
              <a:rPr sz="1100" spc="-15" dirty="0">
                <a:latin typeface="Lucida Sans Unicode"/>
                <a:cs typeface="Lucida Sans Unicode"/>
              </a:rPr>
              <a:t>n</a:t>
            </a:r>
            <a:r>
              <a:rPr sz="1100" spc="-30" dirty="0">
                <a:latin typeface="Lucida Sans Unicode"/>
                <a:cs typeface="Lucida Sans Unicode"/>
              </a:rPr>
              <a:t>t</a:t>
            </a:r>
            <a:r>
              <a:rPr sz="1100" spc="-60" dirty="0">
                <a:latin typeface="Lucida Sans Unicode"/>
                <a:cs typeface="Lucida Sans Unicode"/>
              </a:rPr>
              <a:t>.</a:t>
            </a:r>
            <a:endParaRPr sz="1100">
              <a:latin typeface="Lucida Sans Unicode"/>
              <a:cs typeface="Lucida Sans Unicode"/>
            </a:endParaRPr>
          </a:p>
          <a:p>
            <a:pPr marL="698500" lvl="1" indent="-228600">
              <a:lnSpc>
                <a:spcPct val="100000"/>
              </a:lnSpc>
              <a:spcBef>
                <a:spcPts val="1305"/>
              </a:spcBef>
              <a:buFont typeface="MS Gothic"/>
              <a:buChar char="➢"/>
              <a:tabLst>
                <a:tab pos="698500" algn="l"/>
              </a:tabLst>
            </a:pPr>
            <a:r>
              <a:rPr sz="1100" spc="10" dirty="0">
                <a:latin typeface="Lucida Sans Unicode"/>
                <a:cs typeface="Lucida Sans Unicode"/>
              </a:rPr>
              <a:t>N</a:t>
            </a:r>
            <a:r>
              <a:rPr sz="1100" spc="-5" dirty="0">
                <a:latin typeface="Lucida Sans Unicode"/>
                <a:cs typeface="Lucida Sans Unicode"/>
              </a:rPr>
              <a:t>e</a:t>
            </a:r>
            <a:r>
              <a:rPr sz="1100" spc="-30" dirty="0">
                <a:latin typeface="Lucida Sans Unicode"/>
                <a:cs typeface="Lucida Sans Unicode"/>
              </a:rPr>
              <a:t>t</a:t>
            </a:r>
            <a:r>
              <a:rPr sz="1100" dirty="0">
                <a:latin typeface="Lucida Sans Unicode"/>
                <a:cs typeface="Lucida Sans Unicode"/>
              </a:rPr>
              <a:t>w</a:t>
            </a:r>
            <a:r>
              <a:rPr sz="1100" spc="-20" dirty="0">
                <a:latin typeface="Lucida Sans Unicode"/>
                <a:cs typeface="Lucida Sans Unicode"/>
              </a:rPr>
              <a:t>o</a:t>
            </a:r>
            <a:r>
              <a:rPr sz="1100" spc="-10" dirty="0">
                <a:latin typeface="Lucida Sans Unicode"/>
                <a:cs typeface="Lucida Sans Unicode"/>
              </a:rPr>
              <a:t>r</a:t>
            </a:r>
            <a:r>
              <a:rPr sz="1100" spc="-70" dirty="0">
                <a:latin typeface="Lucida Sans Unicode"/>
                <a:cs typeface="Lucida Sans Unicode"/>
              </a:rPr>
              <a:t>k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spc="-70" dirty="0">
                <a:latin typeface="Lucida Sans Unicode"/>
                <a:cs typeface="Lucida Sans Unicode"/>
              </a:rPr>
              <a:t>A</a:t>
            </a:r>
            <a:r>
              <a:rPr sz="1100" spc="-15" dirty="0">
                <a:latin typeface="Lucida Sans Unicode"/>
                <a:cs typeface="Lucida Sans Unicode"/>
              </a:rPr>
              <a:t>n</a:t>
            </a:r>
            <a:r>
              <a:rPr sz="1100" spc="-20" dirty="0">
                <a:latin typeface="Lucida Sans Unicode"/>
                <a:cs typeface="Lucida Sans Unicode"/>
              </a:rPr>
              <a:t>d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spc="5" dirty="0">
                <a:latin typeface="Lucida Sans Unicode"/>
                <a:cs typeface="Lucida Sans Unicode"/>
              </a:rPr>
              <a:t>S</a:t>
            </a:r>
            <a:r>
              <a:rPr sz="1100" spc="-5" dirty="0">
                <a:latin typeface="Lucida Sans Unicode"/>
                <a:cs typeface="Lucida Sans Unicode"/>
              </a:rPr>
              <a:t>e</a:t>
            </a:r>
            <a:r>
              <a:rPr sz="1100" spc="-45" dirty="0">
                <a:latin typeface="Lucida Sans Unicode"/>
                <a:cs typeface="Lucida Sans Unicode"/>
              </a:rPr>
              <a:t>c</a:t>
            </a:r>
            <a:r>
              <a:rPr sz="1100" spc="-15" dirty="0">
                <a:latin typeface="Lucida Sans Unicode"/>
                <a:cs typeface="Lucida Sans Unicode"/>
              </a:rPr>
              <a:t>u</a:t>
            </a:r>
            <a:r>
              <a:rPr sz="1100" spc="-10" dirty="0">
                <a:latin typeface="Lucida Sans Unicode"/>
                <a:cs typeface="Lucida Sans Unicode"/>
              </a:rPr>
              <a:t>r</a:t>
            </a:r>
            <a:r>
              <a:rPr sz="1100" spc="-45" dirty="0">
                <a:latin typeface="Lucida Sans Unicode"/>
                <a:cs typeface="Lucida Sans Unicode"/>
              </a:rPr>
              <a:t>i</a:t>
            </a:r>
            <a:r>
              <a:rPr sz="1100" spc="-30" dirty="0">
                <a:latin typeface="Lucida Sans Unicode"/>
                <a:cs typeface="Lucida Sans Unicode"/>
              </a:rPr>
              <a:t>ty</a:t>
            </a:r>
            <a:r>
              <a:rPr sz="1100" spc="-60" dirty="0">
                <a:latin typeface="Lucida Sans Unicode"/>
                <a:cs typeface="Lucida Sans Unicode"/>
              </a:rPr>
              <a:t>.</a:t>
            </a:r>
            <a:endParaRPr sz="11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1305"/>
              </a:spcBef>
              <a:buFont typeface="MS Gothic"/>
              <a:buChar char="❖"/>
              <a:tabLst>
                <a:tab pos="241300" algn="l"/>
              </a:tabLst>
            </a:pPr>
            <a:r>
              <a:rPr sz="1400" spc="-25" dirty="0">
                <a:latin typeface="Lucida Sans Unicode"/>
                <a:cs typeface="Lucida Sans Unicode"/>
              </a:rPr>
              <a:t>R</a:t>
            </a:r>
            <a:r>
              <a:rPr sz="1400" dirty="0">
                <a:latin typeface="Lucida Sans Unicode"/>
                <a:cs typeface="Lucida Sans Unicode"/>
              </a:rPr>
              <a:t>e</a:t>
            </a:r>
            <a:r>
              <a:rPr sz="1400" spc="-60" dirty="0">
                <a:latin typeface="Lucida Sans Unicode"/>
                <a:cs typeface="Lucida Sans Unicode"/>
              </a:rPr>
              <a:t>l</a:t>
            </a:r>
            <a:r>
              <a:rPr sz="1400" dirty="0">
                <a:latin typeface="Lucida Sans Unicode"/>
                <a:cs typeface="Lucida Sans Unicode"/>
              </a:rPr>
              <a:t>a</a:t>
            </a:r>
            <a:r>
              <a:rPr sz="1400" spc="-35" dirty="0">
                <a:latin typeface="Lucida Sans Unicode"/>
                <a:cs typeface="Lucida Sans Unicode"/>
              </a:rPr>
              <a:t>t</a:t>
            </a:r>
            <a:r>
              <a:rPr sz="1400" spc="-60" dirty="0">
                <a:latin typeface="Lucida Sans Unicode"/>
                <a:cs typeface="Lucida Sans Unicode"/>
              </a:rPr>
              <a:t>i</a:t>
            </a:r>
            <a:r>
              <a:rPr sz="1400" spc="-20" dirty="0">
                <a:latin typeface="Lucida Sans Unicode"/>
                <a:cs typeface="Lucida Sans Unicode"/>
              </a:rPr>
              <a:t>o</a:t>
            </a:r>
            <a:r>
              <a:rPr sz="1400" spc="-15" dirty="0">
                <a:latin typeface="Lucida Sans Unicode"/>
                <a:cs typeface="Lucida Sans Unicode"/>
              </a:rPr>
              <a:t>n</a:t>
            </a:r>
            <a:r>
              <a:rPr sz="1400" spc="-50" dirty="0">
                <a:latin typeface="Lucida Sans Unicode"/>
                <a:cs typeface="Lucida Sans Unicode"/>
              </a:rPr>
              <a:t>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45" dirty="0">
                <a:latin typeface="Lucida Sans Unicode"/>
                <a:cs typeface="Lucida Sans Unicode"/>
              </a:rPr>
              <a:t>&amp;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50" dirty="0">
                <a:latin typeface="Lucida Sans Unicode"/>
                <a:cs typeface="Lucida Sans Unicode"/>
              </a:rPr>
              <a:t>M</a:t>
            </a:r>
            <a:r>
              <a:rPr sz="1400" dirty="0">
                <a:latin typeface="Lucida Sans Unicode"/>
                <a:cs typeface="Lucida Sans Unicode"/>
              </a:rPr>
              <a:t>a</a:t>
            </a:r>
            <a:r>
              <a:rPr sz="1400" spc="-60" dirty="0">
                <a:latin typeface="Lucida Sans Unicode"/>
                <a:cs typeface="Lucida Sans Unicode"/>
              </a:rPr>
              <a:t>i</a:t>
            </a:r>
            <a:r>
              <a:rPr sz="1400" spc="-15" dirty="0">
                <a:latin typeface="Lucida Sans Unicode"/>
                <a:cs typeface="Lucida Sans Unicode"/>
              </a:rPr>
              <a:t>n</a:t>
            </a:r>
            <a:r>
              <a:rPr sz="1400" spc="-35" dirty="0">
                <a:latin typeface="Lucida Sans Unicode"/>
                <a:cs typeface="Lucida Sans Unicode"/>
              </a:rPr>
              <a:t>t</a:t>
            </a:r>
            <a:r>
              <a:rPr sz="1400" dirty="0">
                <a:latin typeface="Lucida Sans Unicode"/>
                <a:cs typeface="Lucida Sans Unicode"/>
              </a:rPr>
              <a:t>e</a:t>
            </a:r>
            <a:r>
              <a:rPr sz="1400" spc="-15" dirty="0">
                <a:latin typeface="Lucida Sans Unicode"/>
                <a:cs typeface="Lucida Sans Unicode"/>
              </a:rPr>
              <a:t>n</a:t>
            </a:r>
            <a:r>
              <a:rPr sz="1400" dirty="0">
                <a:latin typeface="Lucida Sans Unicode"/>
                <a:cs typeface="Lucida Sans Unicode"/>
              </a:rPr>
              <a:t>a</a:t>
            </a:r>
            <a:r>
              <a:rPr sz="1400" spc="-15" dirty="0">
                <a:latin typeface="Lucida Sans Unicode"/>
                <a:cs typeface="Lucida Sans Unicode"/>
              </a:rPr>
              <a:t>n</a:t>
            </a:r>
            <a:r>
              <a:rPr sz="1400" spc="-60" dirty="0">
                <a:latin typeface="Lucida Sans Unicode"/>
                <a:cs typeface="Lucida Sans Unicode"/>
              </a:rPr>
              <a:t>c</a:t>
            </a:r>
            <a:r>
              <a:rPr sz="1400" spc="5" dirty="0">
                <a:latin typeface="Lucida Sans Unicode"/>
                <a:cs typeface="Lucida Sans Unicode"/>
              </a:rPr>
              <a:t>e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0900" y="2867088"/>
            <a:ext cx="127635" cy="2381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5" dirty="0"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1400" spc="-85" dirty="0"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1400" spc="-85" dirty="0">
                <a:latin typeface="Lucida Sans Unicode"/>
                <a:cs typeface="Lucida Sans Unicode"/>
              </a:rPr>
              <a:t>6</a:t>
            </a:r>
            <a:endParaRPr sz="1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1400" spc="-85" dirty="0">
                <a:latin typeface="Lucida Sans Unicode"/>
                <a:cs typeface="Lucida Sans Unicode"/>
              </a:rPr>
              <a:t>8</a:t>
            </a:r>
            <a:endParaRPr sz="1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1400" spc="-85" dirty="0">
                <a:latin typeface="Lucida Sans Unicode"/>
                <a:cs typeface="Lucida Sans Unicode"/>
              </a:rPr>
              <a:t>8</a:t>
            </a:r>
            <a:endParaRPr sz="1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1400" spc="-85" dirty="0">
                <a:latin typeface="Lucida Sans Unicode"/>
                <a:cs typeface="Lucida Sans Unicode"/>
              </a:rPr>
              <a:t>9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0900" y="5867463"/>
            <a:ext cx="185420" cy="1193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75" dirty="0">
                <a:latin typeface="Lucida Sans Unicode"/>
                <a:cs typeface="Lucida Sans Unicode"/>
              </a:rPr>
              <a:t>1</a:t>
            </a:r>
            <a:r>
              <a:rPr sz="1100" spc="-7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1100" spc="-75" dirty="0">
                <a:latin typeface="Lucida Sans Unicode"/>
                <a:cs typeface="Lucida Sans Unicode"/>
              </a:rPr>
              <a:t>1</a:t>
            </a:r>
            <a:r>
              <a:rPr sz="1100" spc="-7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1100" spc="-75" dirty="0">
                <a:latin typeface="Lucida Sans Unicode"/>
                <a:cs typeface="Lucida Sans Unicode"/>
              </a:rPr>
              <a:t>1</a:t>
            </a:r>
            <a:r>
              <a:rPr sz="1100" spc="-7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1100" spc="-75" dirty="0">
                <a:latin typeface="Lucida Sans Unicode"/>
                <a:cs typeface="Lucida Sans Unicode"/>
              </a:rPr>
              <a:t>1</a:t>
            </a:r>
            <a:r>
              <a:rPr sz="1100" spc="-70" dirty="0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9315450"/>
            <a:ext cx="5943600" cy="2857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165" dirty="0"/>
              <a:t>2</a:t>
            </a:fld>
            <a:endParaRPr spc="-16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7820" y="1074333"/>
            <a:ext cx="135472" cy="13555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30300" y="1019238"/>
            <a:ext cx="12909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MS Gothic"/>
              <a:buChar char="❖"/>
              <a:tabLst>
                <a:tab pos="241300" algn="l"/>
              </a:tabLst>
            </a:pPr>
            <a:r>
              <a:rPr sz="1400" b="1" spc="-5" dirty="0">
                <a:solidFill>
                  <a:srgbClr val="8B7252"/>
                </a:solidFill>
                <a:latin typeface="Arial"/>
                <a:cs typeface="Arial"/>
              </a:rPr>
              <a:t>Introduction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7820" y="5970183"/>
            <a:ext cx="135472" cy="13555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0300" y="1701152"/>
            <a:ext cx="5739130" cy="6997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 algn="just">
              <a:lnSpc>
                <a:spcPct val="113599"/>
              </a:lnSpc>
              <a:spcBef>
                <a:spcPts val="100"/>
              </a:spcBef>
              <a:buAutoNum type="arabicPeriod"/>
              <a:tabLst>
                <a:tab pos="241300" algn="l"/>
              </a:tabLst>
            </a:pPr>
            <a:r>
              <a:rPr sz="1100" spc="-5" dirty="0">
                <a:latin typeface="Arial MT"/>
                <a:cs typeface="Arial MT"/>
              </a:rPr>
              <a:t>Linux is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-5" dirty="0">
                <a:latin typeface="Arial MT"/>
                <a:cs typeface="Arial MT"/>
              </a:rPr>
              <a:t>family of free and open-source software operating systems built around the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Linux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kernel.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Typically,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Linux is packaged in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-5" dirty="0">
                <a:latin typeface="Arial MT"/>
                <a:cs typeface="Arial MT"/>
              </a:rPr>
              <a:t>form known as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-5" dirty="0">
                <a:latin typeface="Arial MT"/>
                <a:cs typeface="Arial MT"/>
              </a:rPr>
              <a:t>Linux distribution (or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distro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for short) for both desktop and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server use.</a:t>
            </a:r>
            <a:endParaRPr sz="1100">
              <a:latin typeface="Arial MT"/>
              <a:cs typeface="Arial MT"/>
            </a:endParaRPr>
          </a:p>
          <a:p>
            <a:pPr marL="241300" marR="12700" indent="-228600" algn="just">
              <a:lnSpc>
                <a:spcPct val="113599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 MT"/>
                <a:cs typeface="Arial MT"/>
              </a:rPr>
              <a:t>The defining component of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-5" dirty="0">
                <a:latin typeface="Arial MT"/>
                <a:cs typeface="Arial MT"/>
              </a:rPr>
              <a:t>Linux distribution is the Linux kernel, an operating system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kernel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first released on September 17,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1991, by Linus Torvalds.</a:t>
            </a:r>
            <a:endParaRPr sz="1100">
              <a:latin typeface="Arial MT"/>
              <a:cs typeface="Arial MT"/>
            </a:endParaRPr>
          </a:p>
          <a:p>
            <a:pPr marL="241300" marR="5080" indent="-228600" algn="just">
              <a:lnSpc>
                <a:spcPct val="113599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 MT"/>
                <a:cs typeface="Arial MT"/>
              </a:rPr>
              <a:t>Linux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was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originally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developed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for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personal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computers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based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Intel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x86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architecture,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but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has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since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been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ported to more platforms than any other operating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system.Because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dominance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Linux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kernel-based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Android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on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smartphones,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Linux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has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largest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installed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base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all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general-purpose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operating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systems.</a:t>
            </a:r>
            <a:endParaRPr sz="1100">
              <a:latin typeface="Arial MT"/>
              <a:cs typeface="Arial MT"/>
            </a:endParaRPr>
          </a:p>
          <a:p>
            <a:pPr marL="241300" marR="12065" indent="-228600" algn="just">
              <a:lnSpc>
                <a:spcPct val="113599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 MT"/>
                <a:cs typeface="Arial MT"/>
              </a:rPr>
              <a:t>Linux is also the leading operating system on servers and other big iron systems such as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mainframe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computers,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only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used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TOP500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supercomputers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(since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November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2017, having gradually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eliminated all competitors).</a:t>
            </a:r>
            <a:endParaRPr sz="1100">
              <a:latin typeface="Arial MT"/>
              <a:cs typeface="Arial MT"/>
            </a:endParaRPr>
          </a:p>
          <a:p>
            <a:pPr marL="241300" marR="7620" indent="-228600" algn="just">
              <a:lnSpc>
                <a:spcPct val="113599"/>
              </a:lnSpc>
              <a:buFont typeface="Arial MT"/>
              <a:buAutoNum type="arabicPeriod"/>
              <a:tabLst>
                <a:tab pos="289560" algn="l"/>
              </a:tabLst>
            </a:pPr>
            <a:r>
              <a:rPr dirty="0"/>
              <a:t>	</a:t>
            </a:r>
            <a:r>
              <a:rPr sz="1100" spc="-5" dirty="0">
                <a:latin typeface="Arial MT"/>
                <a:cs typeface="Arial MT"/>
              </a:rPr>
              <a:t>It is used by around 2.3% of desktop computers.The Chromebook, which runs the Linux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kernel-based Chrome OS, dominates the US K–12 education market and represents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nearly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20% of the sub-$300 notebook sales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 the US.</a:t>
            </a:r>
            <a:endParaRPr sz="1100">
              <a:latin typeface="Arial MT"/>
              <a:cs typeface="Arial MT"/>
            </a:endParaRPr>
          </a:p>
          <a:p>
            <a:pPr marL="241300" marR="8255" indent="-228600" algn="just">
              <a:lnSpc>
                <a:spcPct val="113599"/>
              </a:lnSpc>
              <a:buFont typeface="Arial MT"/>
              <a:buAutoNum type="arabicPeriod"/>
              <a:tabLst>
                <a:tab pos="289560" algn="l"/>
              </a:tabLst>
            </a:pPr>
            <a:r>
              <a:rPr dirty="0"/>
              <a:t>	</a:t>
            </a:r>
            <a:r>
              <a:rPr sz="1100" spc="-5" dirty="0">
                <a:latin typeface="Arial MT"/>
                <a:cs typeface="Arial MT"/>
              </a:rPr>
              <a:t>Linux also runs on embedded systems, i.e. devices whose operating system is typically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built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into the firmware and is highly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tailored to the system.</a:t>
            </a:r>
            <a:endParaRPr sz="1100">
              <a:latin typeface="Arial MT"/>
              <a:cs typeface="Arial MT"/>
            </a:endParaRPr>
          </a:p>
          <a:p>
            <a:pPr marL="241300" marR="13335" indent="-228600" algn="just">
              <a:lnSpc>
                <a:spcPct val="113599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 MT"/>
                <a:cs typeface="Arial MT"/>
              </a:rPr>
              <a:t>This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includes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TiVo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similar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DVR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devices,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network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routers,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facility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automation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controls, televisions, video game consoles and smartwatches. Many smartphones and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tablet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computers run Android and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other Linux derivatives.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000000"/>
              </a:buClr>
              <a:buFont typeface="MS Gothic"/>
              <a:buChar char="❖"/>
              <a:tabLst>
                <a:tab pos="241300" algn="l"/>
              </a:tabLst>
            </a:pPr>
            <a:r>
              <a:rPr sz="1400" b="1" spc="-5" dirty="0">
                <a:solidFill>
                  <a:srgbClr val="8B7252"/>
                </a:solidFill>
                <a:latin typeface="Arial"/>
                <a:cs typeface="Arial"/>
              </a:rPr>
              <a:t>Architecture: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MS Gothic"/>
              <a:buChar char="❖"/>
            </a:pPr>
            <a:endParaRPr sz="1750">
              <a:latin typeface="Arial"/>
              <a:cs typeface="Arial"/>
            </a:endParaRPr>
          </a:p>
          <a:p>
            <a:pPr marL="698500" marR="8255" lvl="1" indent="-228600" algn="just">
              <a:lnSpc>
                <a:spcPct val="113599"/>
              </a:lnSpc>
              <a:spcBef>
                <a:spcPts val="5"/>
              </a:spcBef>
              <a:buAutoNum type="arabicPeriod"/>
              <a:tabLst>
                <a:tab pos="698500" algn="l"/>
              </a:tabLst>
            </a:pPr>
            <a:r>
              <a:rPr sz="1100" spc="-5" dirty="0">
                <a:latin typeface="Arial MT"/>
                <a:cs typeface="Arial MT"/>
              </a:rPr>
              <a:t>The Linux kernel is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-5" dirty="0">
                <a:latin typeface="Arial MT"/>
                <a:cs typeface="Arial MT"/>
              </a:rPr>
              <a:t>monolithic kernel, supporting true preemptive multitasking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(both in user mode and, since the 2.6 series, in kernel mode), virtual memory,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shared libraries, demand loading, shared copy-on-write executables (via KSM),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memory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management, 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Internet protocol suite,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 threading.</a:t>
            </a:r>
            <a:endParaRPr sz="11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Font typeface="Arial MT"/>
              <a:buAutoNum type="arabicPeriod"/>
            </a:pPr>
            <a:endParaRPr sz="1300">
              <a:latin typeface="Arial MT"/>
              <a:cs typeface="Arial MT"/>
            </a:endParaRPr>
          </a:p>
          <a:p>
            <a:pPr marL="698500" marR="8890" lvl="1" indent="-228600" algn="just">
              <a:lnSpc>
                <a:spcPct val="113599"/>
              </a:lnSpc>
              <a:spcBef>
                <a:spcPts val="5"/>
              </a:spcBef>
              <a:buAutoNum type="arabicPeriod"/>
              <a:tabLst>
                <a:tab pos="698500" algn="l"/>
              </a:tabLst>
            </a:pPr>
            <a:r>
              <a:rPr sz="1100" spc="-5" dirty="0">
                <a:latin typeface="Arial MT"/>
                <a:cs typeface="Arial MT"/>
              </a:rPr>
              <a:t>Device drivers and kernel extensions run in kernel space (ring </a:t>
            </a:r>
            <a:r>
              <a:rPr sz="1100" dirty="0">
                <a:latin typeface="Arial MT"/>
                <a:cs typeface="Arial MT"/>
              </a:rPr>
              <a:t>0 </a:t>
            </a:r>
            <a:r>
              <a:rPr sz="1100" spc="-5" dirty="0">
                <a:latin typeface="Arial MT"/>
                <a:cs typeface="Arial MT"/>
              </a:rPr>
              <a:t>in many CPU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architectures), with full access to the hardware, although some exceptions run in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user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space, for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example, filesystems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based on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FUSE/CUSE, and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parts of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UIO.</a:t>
            </a:r>
            <a:endParaRPr sz="11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AutoNum type="arabicPeriod"/>
            </a:pPr>
            <a:endParaRPr sz="1300">
              <a:latin typeface="Arial MT"/>
              <a:cs typeface="Arial MT"/>
            </a:endParaRPr>
          </a:p>
          <a:p>
            <a:pPr marL="698500" marR="6985" lvl="1" indent="-228600" algn="just">
              <a:lnSpc>
                <a:spcPct val="113599"/>
              </a:lnSpc>
              <a:buFont typeface="Arial MT"/>
              <a:buAutoNum type="arabicPeriod"/>
              <a:tabLst>
                <a:tab pos="746760" algn="l"/>
              </a:tabLst>
            </a:pPr>
            <a:r>
              <a:rPr dirty="0"/>
              <a:t>	</a:t>
            </a:r>
            <a:r>
              <a:rPr sz="1100" spc="-5" dirty="0">
                <a:latin typeface="Arial MT"/>
                <a:cs typeface="Arial MT"/>
              </a:rPr>
              <a:t>The graphics system most people use with Linux does not run within the kernel.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Unlike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standard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monolithic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kernels,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device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drivers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are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easily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configured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as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modules,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 loaded or unloaded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while the system is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running.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925" y="9315450"/>
            <a:ext cx="5943600" cy="285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165" dirty="0"/>
              <a:t>3</a:t>
            </a:fld>
            <a:endParaRPr spc="-16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7500" y="872477"/>
            <a:ext cx="528256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 algn="just">
              <a:lnSpc>
                <a:spcPct val="113599"/>
              </a:lnSpc>
              <a:spcBef>
                <a:spcPts val="100"/>
              </a:spcBef>
              <a:buAutoNum type="arabicPeriod" startAt="4"/>
              <a:tabLst>
                <a:tab pos="241300" algn="l"/>
              </a:tabLst>
            </a:pPr>
            <a:r>
              <a:rPr sz="1100" spc="-5" dirty="0">
                <a:latin typeface="Arial MT"/>
                <a:cs typeface="Arial MT"/>
              </a:rPr>
              <a:t>Also, unlike standard monolithic kernels, device drivers can be preempted under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certain conditions; this feature was added to handle hardware interrupts correctly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 to better support symmetric multiprocessing. By choice, the Linux kernel has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no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binary kernel interface.</a:t>
            </a:r>
            <a:endParaRPr sz="1100">
              <a:latin typeface="Arial MT"/>
              <a:cs typeface="Arial MT"/>
            </a:endParaRPr>
          </a:p>
          <a:p>
            <a:pPr marL="241300" marR="12700" indent="-228600" algn="just">
              <a:lnSpc>
                <a:spcPct val="113599"/>
              </a:lnSpc>
              <a:buAutoNum type="arabicPeriod" startAt="4"/>
              <a:tabLst>
                <a:tab pos="241300" algn="l"/>
              </a:tabLst>
            </a:pPr>
            <a:r>
              <a:rPr sz="1100" spc="-5" dirty="0">
                <a:latin typeface="Arial MT"/>
                <a:cs typeface="Arial MT"/>
              </a:rPr>
              <a:t>The hardware is also incorporated into the file hierarchy. Device drivers interface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to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user applications via an entry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 the </a:t>
            </a:r>
            <a:r>
              <a:rPr sz="1100" spc="-5" dirty="0">
                <a:latin typeface="Arial MT"/>
                <a:cs typeface="Arial MT"/>
                <a:hlinkClick r:id="rId2"/>
              </a:rPr>
              <a:t>/dev </a:t>
            </a:r>
            <a:r>
              <a:rPr sz="1100" spc="-5" dirty="0">
                <a:latin typeface="Arial MT"/>
                <a:cs typeface="Arial MT"/>
              </a:rPr>
              <a:t>or </a:t>
            </a:r>
            <a:r>
              <a:rPr sz="1100" spc="-5" dirty="0">
                <a:latin typeface="Arial MT"/>
                <a:cs typeface="Arial MT"/>
                <a:hlinkClick r:id="rId3"/>
              </a:rPr>
              <a:t>/sys</a:t>
            </a:r>
            <a:r>
              <a:rPr sz="1100" spc="-10" dirty="0">
                <a:latin typeface="Arial MT"/>
                <a:cs typeface="Arial MT"/>
                <a:hlinkClick r:id="rId3"/>
              </a:rPr>
              <a:t> </a:t>
            </a:r>
            <a:r>
              <a:rPr sz="1100" spc="-5" dirty="0">
                <a:latin typeface="Arial MT"/>
                <a:cs typeface="Arial MT"/>
              </a:rPr>
              <a:t>directories.</a:t>
            </a:r>
            <a:endParaRPr sz="1100">
              <a:latin typeface="Arial MT"/>
              <a:cs typeface="Arial MT"/>
            </a:endParaRPr>
          </a:p>
          <a:p>
            <a:pPr marL="241300" marR="5080" indent="-228600" algn="just">
              <a:lnSpc>
                <a:spcPct val="113599"/>
              </a:lnSpc>
              <a:buAutoNum type="arabicPeriod" startAt="4"/>
              <a:tabLst>
                <a:tab pos="241300" algn="l"/>
              </a:tabLst>
            </a:pPr>
            <a:r>
              <a:rPr sz="1100" spc="-5" dirty="0">
                <a:latin typeface="Arial MT"/>
                <a:cs typeface="Arial MT"/>
              </a:rPr>
              <a:t>Process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information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well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mapped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to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file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system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through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  <a:hlinkClick r:id="rId4"/>
              </a:rPr>
              <a:t>/proc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directory.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3450" y="2647950"/>
            <a:ext cx="6362700" cy="475353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1700" y="7724838"/>
            <a:ext cx="14770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 MT"/>
                <a:cs typeface="Arial MT"/>
              </a:rPr>
              <a:t>Map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Linux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kernel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23925" y="9315450"/>
            <a:ext cx="5943600" cy="285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165" dirty="0"/>
              <a:t>4</a:t>
            </a:fld>
            <a:endParaRPr spc="-16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7820" y="950510"/>
            <a:ext cx="135472" cy="13555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30300" y="895413"/>
            <a:ext cx="5739130" cy="354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MS Gothic"/>
              <a:buChar char="❖"/>
              <a:tabLst>
                <a:tab pos="241300" algn="l"/>
              </a:tabLst>
            </a:pPr>
            <a:r>
              <a:rPr sz="1400" b="1" spc="-5" dirty="0">
                <a:solidFill>
                  <a:srgbClr val="8B7252"/>
                </a:solidFill>
                <a:latin typeface="Arial"/>
                <a:cs typeface="Arial"/>
              </a:rPr>
              <a:t>Hardware</a:t>
            </a:r>
            <a:r>
              <a:rPr sz="1400" b="1" spc="-50" dirty="0">
                <a:solidFill>
                  <a:srgbClr val="8B7252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8B7252"/>
                </a:solidFill>
                <a:latin typeface="Arial"/>
                <a:cs typeface="Arial"/>
              </a:rPr>
              <a:t>Support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"/>
              <a:cs typeface="Arial"/>
            </a:endParaRPr>
          </a:p>
          <a:p>
            <a:pPr marL="241300" marR="7620" indent="-228600" algn="just">
              <a:lnSpc>
                <a:spcPct val="113599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Linux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kernel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dirty="0">
                <a:latin typeface="Arial MT"/>
                <a:cs typeface="Arial MT"/>
              </a:rPr>
              <a:t> a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widely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ported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operating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system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kernel,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available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for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devices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ranging from mobile phones to supercomputers; it runs on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-5" dirty="0">
                <a:latin typeface="Arial MT"/>
                <a:cs typeface="Arial MT"/>
              </a:rPr>
              <a:t>highly diverse range of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computer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architectures,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including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hand-held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ARM-based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iPAQ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IBM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mainframes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System z9 or System z10.</a:t>
            </a:r>
            <a:endParaRPr sz="1100">
              <a:latin typeface="Arial MT"/>
              <a:cs typeface="Arial MT"/>
            </a:endParaRPr>
          </a:p>
          <a:p>
            <a:pPr marL="241300" marR="5080" indent="-228600" algn="just">
              <a:lnSpc>
                <a:spcPct val="113599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 MT"/>
                <a:cs typeface="Arial MT"/>
              </a:rPr>
              <a:t>Specialized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distributions and kernel forks exist for less mainstream architectures; for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example,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ELKS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kernel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fork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can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run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Intel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8086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Intel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80286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16-bit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microprocessors, while the µClinux kernel fork may run on systems without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-5" dirty="0">
                <a:latin typeface="Arial MT"/>
                <a:cs typeface="Arial MT"/>
              </a:rPr>
              <a:t>memory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management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unit.</a:t>
            </a:r>
            <a:endParaRPr sz="1100">
              <a:latin typeface="Arial MT"/>
              <a:cs typeface="Arial MT"/>
            </a:endParaRPr>
          </a:p>
          <a:p>
            <a:pPr marL="241300" marR="8255" indent="-228600" algn="just">
              <a:lnSpc>
                <a:spcPct val="113599"/>
              </a:lnSpc>
              <a:buFont typeface="Arial MT"/>
              <a:buAutoNum type="arabicPeriod"/>
              <a:tabLst>
                <a:tab pos="346710" algn="l"/>
              </a:tabLst>
            </a:pPr>
            <a:r>
              <a:rPr dirty="0"/>
              <a:t>	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kernel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also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runs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architectures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that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were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only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ever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intended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to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use</a:t>
            </a:r>
            <a:r>
              <a:rPr sz="1100" dirty="0">
                <a:latin typeface="Arial MT"/>
                <a:cs typeface="Arial MT"/>
              </a:rPr>
              <a:t> a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manufacturer-created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operating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system,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such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Macintosh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computers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(with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both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PowerPC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Intel processors), PDAs, video game consoles, portable music players,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mobile phones.</a:t>
            </a:r>
            <a:endParaRPr sz="1100">
              <a:latin typeface="Arial MT"/>
              <a:cs typeface="Arial MT"/>
            </a:endParaRPr>
          </a:p>
          <a:p>
            <a:pPr marL="241300" marR="6985" indent="-228600" algn="just">
              <a:lnSpc>
                <a:spcPct val="113599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sz="1100" spc="-5" dirty="0">
                <a:latin typeface="Arial MT"/>
                <a:cs typeface="Arial MT"/>
              </a:rPr>
              <a:t>There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are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several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industry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associations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hardware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conferences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devoted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to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maintaining and improving support for diverse hardware under Linux, such as Freedom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HEC. Over time, support for different hardware has improved in Linux, resulting in any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off-the-shelf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purchase having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"good chance" of being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compatible.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4667250"/>
            <a:ext cx="6000750" cy="3400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92200" y="8372538"/>
            <a:ext cx="35331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 MT"/>
                <a:cs typeface="Arial MT"/>
              </a:rPr>
              <a:t>Linux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ubiquitously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found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various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types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hardware.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925" y="9315450"/>
            <a:ext cx="5943600" cy="285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165" dirty="0"/>
              <a:t>5</a:t>
            </a:fld>
            <a:endParaRPr spc="-16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7820" y="950511"/>
            <a:ext cx="135472" cy="13555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1700" y="895413"/>
            <a:ext cx="5966460" cy="4879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2286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MS Gothic"/>
              <a:buChar char="❖"/>
              <a:tabLst>
                <a:tab pos="469900" algn="l"/>
              </a:tabLst>
            </a:pPr>
            <a:r>
              <a:rPr sz="1400" b="1" spc="-5" dirty="0">
                <a:solidFill>
                  <a:srgbClr val="8B7252"/>
                </a:solidFill>
                <a:latin typeface="Arial"/>
                <a:cs typeface="Arial"/>
              </a:rPr>
              <a:t>Desktop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Desktop</a:t>
            </a:r>
            <a:r>
              <a:rPr sz="11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environment</a:t>
            </a:r>
            <a:r>
              <a:rPr sz="11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sz="11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Linux</a:t>
            </a:r>
            <a:r>
              <a:rPr sz="11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adoption: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"/>
              <a:cs typeface="Arial"/>
            </a:endParaRPr>
          </a:p>
          <a:p>
            <a:pPr marL="469900" marR="5080" indent="-228600" algn="just">
              <a:lnSpc>
                <a:spcPct val="113599"/>
              </a:lnSpc>
              <a:buAutoNum type="arabicPeriod"/>
              <a:tabLst>
                <a:tab pos="469900" algn="l"/>
              </a:tabLst>
            </a:pPr>
            <a:r>
              <a:rPr sz="1100" spc="-5" dirty="0">
                <a:latin typeface="Arial MT"/>
                <a:cs typeface="Arial MT"/>
              </a:rPr>
              <a:t>The popularity of Linux on standard desktop computers and laptops has been increasing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over the years. Most modern distributions include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-5" dirty="0">
                <a:latin typeface="Arial MT"/>
                <a:cs typeface="Arial MT"/>
              </a:rPr>
              <a:t>graphical user environment, with, as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 February 2015, the two most popular environments being the KDE Plasma Desktop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Xfce.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/>
            </a:pPr>
            <a:endParaRPr sz="1300">
              <a:latin typeface="Arial MT"/>
              <a:cs typeface="Arial MT"/>
            </a:endParaRPr>
          </a:p>
          <a:p>
            <a:pPr marL="469900" marR="5715" indent="-228600" algn="just">
              <a:lnSpc>
                <a:spcPct val="113599"/>
              </a:lnSpc>
              <a:buAutoNum type="arabicPeriod"/>
              <a:tabLst>
                <a:tab pos="469900" algn="l"/>
              </a:tabLst>
            </a:pPr>
            <a:r>
              <a:rPr sz="1100" spc="-5" dirty="0">
                <a:latin typeface="Arial MT"/>
                <a:cs typeface="Arial MT"/>
              </a:rPr>
              <a:t>No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single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official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Linux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desktop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exists: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rather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desktop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environments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Linux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distributions select components from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-5" dirty="0">
                <a:latin typeface="Arial MT"/>
                <a:cs typeface="Arial MT"/>
              </a:rPr>
              <a:t>pool of free and open-source software with which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construct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5" dirty="0">
                <a:latin typeface="Arial MT"/>
                <a:cs typeface="Arial MT"/>
              </a:rPr>
              <a:t> GUI implementing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some more or less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strict design guide.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/>
            </a:pPr>
            <a:endParaRPr sz="1300">
              <a:latin typeface="Arial MT"/>
              <a:cs typeface="Arial MT"/>
            </a:endParaRPr>
          </a:p>
          <a:p>
            <a:pPr marL="469900" marR="6350" indent="-228600" algn="just">
              <a:lnSpc>
                <a:spcPct val="113599"/>
              </a:lnSpc>
              <a:buAutoNum type="arabicPeriod"/>
              <a:tabLst>
                <a:tab pos="469900" algn="l"/>
              </a:tabLst>
            </a:pPr>
            <a:r>
              <a:rPr sz="1100" spc="-5" dirty="0">
                <a:latin typeface="Arial MT"/>
                <a:cs typeface="Arial MT"/>
              </a:rPr>
              <a:t>GNOME, for example, has its human interface guidelines as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-5" dirty="0">
                <a:latin typeface="Arial MT"/>
                <a:cs typeface="Arial MT"/>
              </a:rPr>
              <a:t>design guide, which gives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human–machine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interface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important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role,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not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just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when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doing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graphical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design, but also when considering people with disabilities, and even when focusing on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security.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/>
            </a:pPr>
            <a:endParaRPr sz="1300">
              <a:latin typeface="Arial MT"/>
              <a:cs typeface="Arial MT"/>
            </a:endParaRPr>
          </a:p>
          <a:p>
            <a:pPr marL="469900" marR="11430" indent="-228600" algn="just">
              <a:lnSpc>
                <a:spcPct val="113599"/>
              </a:lnSpc>
              <a:buFont typeface="Lucida Sans Unicode"/>
              <a:buAutoNum type="arabicPeriod"/>
              <a:tabLst>
                <a:tab pos="469900" algn="l"/>
              </a:tabLst>
            </a:pP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collaborative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nature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free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software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development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allows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distributed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teams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to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perform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language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localization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some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Linux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distributions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for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use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locales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where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localizing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proprietary systems would not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be cost-effective.</a:t>
            </a:r>
            <a:endParaRPr sz="1100">
              <a:latin typeface="Arial MT"/>
              <a:cs typeface="Arial MT"/>
            </a:endParaRPr>
          </a:p>
          <a:p>
            <a:pPr marL="469900" marR="5080" indent="-228600" algn="just">
              <a:lnSpc>
                <a:spcPct val="113599"/>
              </a:lnSpc>
              <a:buFont typeface="Lucida Sans Unicode"/>
              <a:buAutoNum type="arabicPeriod"/>
              <a:tabLst>
                <a:tab pos="556260" algn="l"/>
              </a:tabLst>
            </a:pPr>
            <a:r>
              <a:rPr dirty="0"/>
              <a:t>	</a:t>
            </a:r>
            <a:r>
              <a:rPr sz="1100" spc="-5" dirty="0">
                <a:latin typeface="Arial MT"/>
                <a:cs typeface="Arial MT"/>
              </a:rPr>
              <a:t>For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example,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Sinhalese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language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version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Knoppix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distribution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became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available</a:t>
            </a:r>
            <a:r>
              <a:rPr sz="1100" spc="2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significantly</a:t>
            </a:r>
            <a:r>
              <a:rPr sz="1100" spc="2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before</a:t>
            </a:r>
            <a:r>
              <a:rPr sz="1100" spc="2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Microsoft</a:t>
            </a:r>
            <a:r>
              <a:rPr sz="1100" spc="2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translated</a:t>
            </a:r>
            <a:r>
              <a:rPr sz="1100" spc="2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Windows</a:t>
            </a:r>
            <a:r>
              <a:rPr sz="1100" spc="2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XP</a:t>
            </a:r>
            <a:r>
              <a:rPr sz="1100" spc="2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into</a:t>
            </a:r>
            <a:r>
              <a:rPr sz="1100" spc="2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Sinhalese.</a:t>
            </a:r>
            <a:r>
              <a:rPr sz="1100" spc="2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</a:t>
            </a:r>
            <a:r>
              <a:rPr sz="1100" spc="2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this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case the Lanka Linux User Group played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-5" dirty="0">
                <a:latin typeface="Arial MT"/>
                <a:cs typeface="Arial MT"/>
              </a:rPr>
              <a:t>major part in developing the localized system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combining 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knowledge of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university professors,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linguists, and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local developers.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6000750"/>
            <a:ext cx="6000750" cy="27717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925" y="9315450"/>
            <a:ext cx="5943600" cy="285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165" dirty="0"/>
              <a:t>6</a:t>
            </a:fld>
            <a:endParaRPr spc="-16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5020" y="1712511"/>
            <a:ext cx="135472" cy="13555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5020" y="5770161"/>
            <a:ext cx="135472" cy="13555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1700" y="872477"/>
            <a:ext cx="5967730" cy="7626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065" algn="just">
              <a:lnSpc>
                <a:spcPct val="113599"/>
              </a:lnSpc>
              <a:spcBef>
                <a:spcPts val="100"/>
              </a:spcBef>
            </a:pPr>
            <a:r>
              <a:rPr sz="1100" spc="-5" dirty="0">
                <a:latin typeface="Arial MT"/>
                <a:cs typeface="Arial MT"/>
              </a:rPr>
              <a:t>Visible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software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components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Linux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desktop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stack include the display server, widget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engines, and some of the more widespread widget toolkits. There are also components not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directly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visible to end users, including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D-Bus and PulseAudio.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marL="927100" indent="-228600">
              <a:lnSpc>
                <a:spcPct val="100000"/>
              </a:lnSpc>
              <a:buClr>
                <a:srgbClr val="000000"/>
              </a:buClr>
              <a:buFont typeface="MS Gothic"/>
              <a:buChar char="❖"/>
              <a:tabLst>
                <a:tab pos="927100" algn="l"/>
              </a:tabLst>
            </a:pPr>
            <a:r>
              <a:rPr sz="1400" b="1" spc="-5" dirty="0">
                <a:solidFill>
                  <a:srgbClr val="8B7252"/>
                </a:solidFill>
                <a:latin typeface="Arial"/>
                <a:cs typeface="Arial"/>
              </a:rPr>
              <a:t>Components</a:t>
            </a:r>
            <a:r>
              <a:rPr sz="1400" b="1" spc="-35" dirty="0">
                <a:solidFill>
                  <a:srgbClr val="8B7252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8B7252"/>
                </a:solidFill>
                <a:latin typeface="Arial"/>
                <a:cs typeface="Arial"/>
              </a:rPr>
              <a:t>and</a:t>
            </a:r>
            <a:r>
              <a:rPr sz="1400" b="1" spc="-30" dirty="0">
                <a:solidFill>
                  <a:srgbClr val="8B7252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8B7252"/>
                </a:solidFill>
                <a:latin typeface="Arial"/>
                <a:cs typeface="Arial"/>
              </a:rPr>
              <a:t>installation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Arial"/>
              <a:cs typeface="Arial"/>
            </a:endParaRPr>
          </a:p>
          <a:p>
            <a:pPr marL="469900" marR="10795" indent="-228600" algn="just">
              <a:lnSpc>
                <a:spcPct val="113599"/>
              </a:lnSpc>
              <a:buAutoNum type="arabicPeriod"/>
              <a:tabLst>
                <a:tab pos="469900" algn="l"/>
              </a:tabLst>
            </a:pPr>
            <a:r>
              <a:rPr sz="1100" spc="-5" dirty="0">
                <a:latin typeface="Arial MT"/>
                <a:cs typeface="Arial MT"/>
              </a:rPr>
              <a:t>Besides externally visible components, such as </a:t>
            </a:r>
            <a:r>
              <a:rPr sz="1100" dirty="0">
                <a:latin typeface="Arial MT"/>
                <a:cs typeface="Arial MT"/>
              </a:rPr>
              <a:t>X </a:t>
            </a:r>
            <a:r>
              <a:rPr sz="1100" spc="-5" dirty="0">
                <a:latin typeface="Arial MT"/>
                <a:cs typeface="Arial MT"/>
              </a:rPr>
              <a:t>window managers,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-5" dirty="0">
                <a:latin typeface="Arial MT"/>
                <a:cs typeface="Arial MT"/>
              </a:rPr>
              <a:t>non-obvious but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quite central role is played by the programs hosted by freedesktop.org, such as D-Bus or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PulseAudio; both major desktop environments (GNOME and KDE) include them, each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offering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graphical front-ends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written using 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corresponding toolkit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(GTK+ or Qt).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AutoNum type="arabicPeriod"/>
            </a:pPr>
            <a:endParaRPr sz="1300">
              <a:latin typeface="Arial MT"/>
              <a:cs typeface="Arial MT"/>
            </a:endParaRPr>
          </a:p>
          <a:p>
            <a:pPr marL="469900" marR="8255" indent="-228600" algn="just">
              <a:lnSpc>
                <a:spcPct val="113599"/>
              </a:lnSpc>
              <a:buFont typeface="Arial MT"/>
              <a:buAutoNum type="arabicPeriod"/>
              <a:tabLst>
                <a:tab pos="575310" algn="l"/>
              </a:tabLst>
            </a:pPr>
            <a:r>
              <a:rPr dirty="0"/>
              <a:t>	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display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server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another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component,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which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for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longest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time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has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been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communicating in the X11 display server protocol with its clients; prominent software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talking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X11 includes the X.Org Server and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Xlib.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AutoNum type="arabicPeriod"/>
            </a:pPr>
            <a:endParaRPr sz="1300">
              <a:latin typeface="Arial MT"/>
              <a:cs typeface="Arial MT"/>
            </a:endParaRPr>
          </a:p>
          <a:p>
            <a:pPr marL="469900" marR="10160" indent="-228600" algn="just">
              <a:lnSpc>
                <a:spcPct val="113599"/>
              </a:lnSpc>
              <a:buAutoNum type="arabicPeriod"/>
              <a:tabLst>
                <a:tab pos="469900" algn="l"/>
              </a:tabLst>
            </a:pPr>
            <a:r>
              <a:rPr sz="1100" spc="-5" dirty="0">
                <a:latin typeface="Arial MT"/>
                <a:cs typeface="Arial MT"/>
              </a:rPr>
              <a:t>Frustration over the cumbersome X11 core protocol, and especially over its numerous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extensions,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has led to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 creation of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new display server protocol,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Wayland.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AutoNum type="arabicPeriod"/>
            </a:pPr>
            <a:endParaRPr sz="1300">
              <a:latin typeface="Arial MT"/>
              <a:cs typeface="Arial MT"/>
            </a:endParaRPr>
          </a:p>
          <a:p>
            <a:pPr marL="469900" marR="5715" indent="-228600" algn="just">
              <a:lnSpc>
                <a:spcPct val="113599"/>
              </a:lnSpc>
              <a:buAutoNum type="arabicPeriod"/>
              <a:tabLst>
                <a:tab pos="469900" algn="l"/>
              </a:tabLst>
            </a:pPr>
            <a:r>
              <a:rPr sz="1100" spc="-5" dirty="0">
                <a:latin typeface="Arial MT"/>
                <a:cs typeface="Arial MT"/>
              </a:rPr>
              <a:t>Installing, updating and removing software in Linux is typically done through the use of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package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managers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such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Synaptic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Package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Manager,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PackageKit,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 Yum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Extender.</a:t>
            </a:r>
            <a:endParaRPr sz="1100">
              <a:latin typeface="Arial MT"/>
              <a:cs typeface="Arial MT"/>
            </a:endParaRPr>
          </a:p>
          <a:p>
            <a:pPr marL="469900" marR="5080" indent="-228600" algn="just">
              <a:lnSpc>
                <a:spcPct val="113599"/>
              </a:lnSpc>
              <a:buAutoNum type="arabicPeriod"/>
              <a:tabLst>
                <a:tab pos="469900" algn="l"/>
              </a:tabLst>
            </a:pPr>
            <a:r>
              <a:rPr sz="1100" spc="-5" dirty="0">
                <a:latin typeface="Arial MT"/>
                <a:cs typeface="Arial MT"/>
              </a:rPr>
              <a:t>While most major Linux distributions have extensive repositories, often containing tens of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thousands of packages, not all the software that can run on Linux is available from the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official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repositories.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eriod"/>
            </a:pPr>
            <a:endParaRPr sz="1450">
              <a:latin typeface="Arial MT"/>
              <a:cs typeface="Arial MT"/>
            </a:endParaRPr>
          </a:p>
          <a:p>
            <a:pPr marL="927100" lvl="1" indent="-228600">
              <a:lnSpc>
                <a:spcPct val="100000"/>
              </a:lnSpc>
              <a:buClr>
                <a:srgbClr val="000000"/>
              </a:buClr>
              <a:buFont typeface="MS Gothic"/>
              <a:buChar char="❖"/>
              <a:tabLst>
                <a:tab pos="927100" algn="l"/>
              </a:tabLst>
            </a:pPr>
            <a:r>
              <a:rPr sz="1400" b="1" spc="-5" dirty="0">
                <a:solidFill>
                  <a:srgbClr val="8B7252"/>
                </a:solidFill>
                <a:latin typeface="Arial"/>
                <a:cs typeface="Arial"/>
              </a:rPr>
              <a:t>Servers,</a:t>
            </a:r>
            <a:r>
              <a:rPr sz="1400" b="1" spc="-25" dirty="0">
                <a:solidFill>
                  <a:srgbClr val="8B7252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8B7252"/>
                </a:solidFill>
                <a:latin typeface="Arial"/>
                <a:cs typeface="Arial"/>
              </a:rPr>
              <a:t>mainframes</a:t>
            </a:r>
            <a:r>
              <a:rPr sz="1400" b="1" spc="-25" dirty="0">
                <a:solidFill>
                  <a:srgbClr val="8B7252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8B7252"/>
                </a:solidFill>
                <a:latin typeface="Arial"/>
                <a:cs typeface="Arial"/>
              </a:rPr>
              <a:t>and</a:t>
            </a:r>
            <a:r>
              <a:rPr sz="1400" b="1" spc="-25" dirty="0">
                <a:solidFill>
                  <a:srgbClr val="8B7252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8B7252"/>
                </a:solidFill>
                <a:latin typeface="Arial"/>
                <a:cs typeface="Arial"/>
              </a:rPr>
              <a:t>supercomputers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"/>
              <a:cs typeface="Arial"/>
            </a:endParaRPr>
          </a:p>
          <a:p>
            <a:pPr marL="469900" marR="11430" indent="-228600" algn="just">
              <a:lnSpc>
                <a:spcPct val="113599"/>
              </a:lnSpc>
              <a:spcBef>
                <a:spcPts val="5"/>
              </a:spcBef>
              <a:buAutoNum type="arabicParenR"/>
              <a:tabLst>
                <a:tab pos="469900" algn="l"/>
              </a:tabLst>
            </a:pPr>
            <a:r>
              <a:rPr sz="1100" spc="-5" dirty="0">
                <a:latin typeface="Arial MT"/>
                <a:cs typeface="Arial MT"/>
              </a:rPr>
              <a:t>Broad overview of the LAMP software bundle, displayed here together with Squid.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high-performance and high-availability web server solution providing security in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-5" dirty="0">
                <a:latin typeface="Arial MT"/>
                <a:cs typeface="Arial MT"/>
              </a:rPr>
              <a:t>hostile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environment.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AutoNum type="arabicParenR"/>
            </a:pPr>
            <a:endParaRPr sz="1300">
              <a:latin typeface="Arial MT"/>
              <a:cs typeface="Arial MT"/>
            </a:endParaRPr>
          </a:p>
          <a:p>
            <a:pPr marL="469900" marR="7620" indent="-228600" algn="just">
              <a:lnSpc>
                <a:spcPct val="113599"/>
              </a:lnSpc>
              <a:buAutoNum type="arabicParenR"/>
              <a:tabLst>
                <a:tab pos="469900" algn="l"/>
              </a:tabLst>
            </a:pPr>
            <a:r>
              <a:rPr sz="1100" spc="-5" dirty="0">
                <a:latin typeface="Arial MT"/>
                <a:cs typeface="Arial MT"/>
              </a:rPr>
              <a:t>Linux distributions have long been used as server operating systems, and have risen to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prominence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that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area; Netcraft reported in September 2006, that eight of the ten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(other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two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with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"unknown"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OS)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most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reliable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internet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hosting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companies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ran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Linux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distributions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on their web servers, with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Linux in the top position.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AutoNum type="arabicParenR"/>
            </a:pPr>
            <a:endParaRPr sz="1300">
              <a:latin typeface="Arial MT"/>
              <a:cs typeface="Arial MT"/>
            </a:endParaRPr>
          </a:p>
          <a:p>
            <a:pPr marL="469900" marR="6350" indent="-228600" algn="just">
              <a:lnSpc>
                <a:spcPct val="113599"/>
              </a:lnSpc>
              <a:buAutoNum type="arabicParenR"/>
              <a:tabLst>
                <a:tab pos="469900" algn="l"/>
              </a:tabLst>
            </a:pPr>
            <a:r>
              <a:rPr sz="1100" spc="-5" dirty="0">
                <a:latin typeface="Arial MT"/>
                <a:cs typeface="Arial MT"/>
              </a:rPr>
              <a:t>In June 2008, Linux distributions represented five of the top ten, FreeBSD three of ten,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 Microsoft two of ten; since February 2010, Linux distributions represented six of the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top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ten, FreeBSD three of ten, and Microsoft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one of ten, with Linux in the top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position.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925" y="9315450"/>
            <a:ext cx="5943600" cy="285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165" dirty="0"/>
              <a:t>7</a:t>
            </a:fld>
            <a:endParaRPr spc="-16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7820" y="3674661"/>
            <a:ext cx="135472" cy="1355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30300" y="872477"/>
            <a:ext cx="5739130" cy="814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9525" indent="-228600" algn="just">
              <a:lnSpc>
                <a:spcPct val="113599"/>
              </a:lnSpc>
              <a:spcBef>
                <a:spcPts val="100"/>
              </a:spcBef>
              <a:buAutoNum type="arabicParenR" startAt="4"/>
              <a:tabLst>
                <a:tab pos="241300" algn="l"/>
              </a:tabLst>
            </a:pPr>
            <a:r>
              <a:rPr sz="1100" spc="-5" dirty="0">
                <a:latin typeface="Arial MT"/>
                <a:cs typeface="Arial MT"/>
              </a:rPr>
              <a:t>Linux distributions are the cornerstone of the LAMP server-software combination (Linux,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Apache,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MariaDB/MySQL,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Perl/PHP/Python)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which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has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achieved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popularity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among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developers,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 which is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one of the more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common platforms for website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hosting.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AutoNum type="arabicParenR" startAt="4"/>
            </a:pPr>
            <a:endParaRPr sz="1300">
              <a:latin typeface="Arial MT"/>
              <a:cs typeface="Arial MT"/>
            </a:endParaRPr>
          </a:p>
          <a:p>
            <a:pPr marL="241300" marR="7620" indent="-228600" algn="just">
              <a:lnSpc>
                <a:spcPct val="113599"/>
              </a:lnSpc>
              <a:buAutoNum type="arabicParenR" startAt="4"/>
              <a:tabLst>
                <a:tab pos="241300" algn="l"/>
              </a:tabLst>
            </a:pPr>
            <a:r>
              <a:rPr sz="1100" spc="-5" dirty="0">
                <a:latin typeface="Arial MT"/>
                <a:cs typeface="Arial MT"/>
              </a:rPr>
              <a:t>Linux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distributions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have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become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increasingly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popular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mainframes,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partly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due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to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pricing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open-source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model.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 December 2009, computer giant IBM reported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that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would predominantly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market and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sell mainframe-based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Enterprise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Linux Server.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AutoNum type="arabicParenR" startAt="4"/>
            </a:pPr>
            <a:endParaRPr sz="1300">
              <a:latin typeface="Arial MT"/>
              <a:cs typeface="Arial MT"/>
            </a:endParaRPr>
          </a:p>
          <a:p>
            <a:pPr marL="241300" marR="10160" indent="-228600" algn="just">
              <a:lnSpc>
                <a:spcPct val="113599"/>
              </a:lnSpc>
              <a:buFont typeface="Arial MT"/>
              <a:buAutoNum type="arabicParenR" startAt="4"/>
              <a:tabLst>
                <a:tab pos="299085" algn="l"/>
              </a:tabLst>
            </a:pPr>
            <a:r>
              <a:rPr dirty="0"/>
              <a:t>	</a:t>
            </a:r>
            <a:r>
              <a:rPr sz="1100" spc="-5" dirty="0">
                <a:latin typeface="Arial MT"/>
                <a:cs typeface="Arial MT"/>
              </a:rPr>
              <a:t>At LinuxCon North America 2015, IBM announced LinuxONE,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-5" dirty="0">
                <a:latin typeface="Arial MT"/>
                <a:cs typeface="Arial MT"/>
              </a:rPr>
              <a:t>series of mainframes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specifically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designed to run Linux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 open-source software.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AutoNum type="arabicParenR" startAt="4"/>
            </a:pPr>
            <a:endParaRPr sz="1300">
              <a:latin typeface="Arial MT"/>
              <a:cs typeface="Arial MT"/>
            </a:endParaRPr>
          </a:p>
          <a:p>
            <a:pPr marL="241300" marR="10795" indent="-228600" algn="just">
              <a:lnSpc>
                <a:spcPct val="113599"/>
              </a:lnSpc>
              <a:buAutoNum type="arabicParenR" startAt="4"/>
              <a:tabLst>
                <a:tab pos="241300" algn="l"/>
              </a:tabLst>
            </a:pPr>
            <a:r>
              <a:rPr sz="1100" spc="-5" dirty="0">
                <a:latin typeface="Arial MT"/>
                <a:cs typeface="Arial MT"/>
              </a:rPr>
              <a:t>Linux distributions are also dominant as operating systems for supercomputers. As of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November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2017, all supercomputers on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 500 list run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some variant of Linux.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50"/>
              </a:spcBef>
              <a:buClr>
                <a:srgbClr val="000000"/>
              </a:buClr>
              <a:buFont typeface="MS Gothic"/>
              <a:buChar char="❖"/>
              <a:tabLst>
                <a:tab pos="241300" algn="l"/>
              </a:tabLst>
            </a:pPr>
            <a:r>
              <a:rPr sz="1400" b="1" spc="-5" dirty="0">
                <a:solidFill>
                  <a:srgbClr val="8B7252"/>
                </a:solidFill>
                <a:latin typeface="Arial"/>
                <a:cs typeface="Arial"/>
              </a:rPr>
              <a:t>Copyright,</a:t>
            </a:r>
            <a:r>
              <a:rPr sz="1400" b="1" spc="-25" dirty="0">
                <a:solidFill>
                  <a:srgbClr val="8B7252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8B7252"/>
                </a:solidFill>
                <a:latin typeface="Arial"/>
                <a:cs typeface="Arial"/>
              </a:rPr>
              <a:t>trademark,</a:t>
            </a:r>
            <a:r>
              <a:rPr sz="1400" b="1" spc="-25" dirty="0">
                <a:solidFill>
                  <a:srgbClr val="8B7252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8B7252"/>
                </a:solidFill>
                <a:latin typeface="Arial"/>
                <a:cs typeface="Arial"/>
              </a:rPr>
              <a:t>and</a:t>
            </a:r>
            <a:r>
              <a:rPr sz="1400" b="1" spc="-25" dirty="0">
                <a:solidFill>
                  <a:srgbClr val="8B7252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8B7252"/>
                </a:solidFill>
                <a:latin typeface="Arial"/>
                <a:cs typeface="Arial"/>
              </a:rPr>
              <a:t>naming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Arial"/>
              <a:cs typeface="Arial"/>
            </a:endParaRPr>
          </a:p>
          <a:p>
            <a:pPr marL="241300" marR="6350" indent="-228600" algn="just">
              <a:lnSpc>
                <a:spcPct val="113599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 MT"/>
                <a:cs typeface="Arial MT"/>
              </a:rPr>
              <a:t>Linux kernel is licensed under the GNU General Public License (GPL), version 2. The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GPL requires that anyone who distributes software based on source code under this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license, must make the originating source code (and any modifications) available to the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recipient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under the same terms.</a:t>
            </a:r>
            <a:endParaRPr sz="1100">
              <a:latin typeface="Arial MT"/>
              <a:cs typeface="Arial MT"/>
            </a:endParaRPr>
          </a:p>
          <a:p>
            <a:pPr marL="241300" marR="10795" indent="-228600" algn="just">
              <a:lnSpc>
                <a:spcPct val="113599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 MT"/>
                <a:cs typeface="Arial MT"/>
              </a:rPr>
              <a:t>Other key components of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-5" dirty="0">
                <a:latin typeface="Arial MT"/>
                <a:cs typeface="Arial MT"/>
              </a:rPr>
              <a:t>typical Linux distribution are also mainly licensed under the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GPL,</a:t>
            </a:r>
            <a:r>
              <a:rPr sz="1100" spc="2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but</a:t>
            </a:r>
            <a:r>
              <a:rPr sz="1100" spc="2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they</a:t>
            </a:r>
            <a:r>
              <a:rPr sz="1100" spc="2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may</a:t>
            </a:r>
            <a:r>
              <a:rPr sz="1100" spc="2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use</a:t>
            </a:r>
            <a:r>
              <a:rPr sz="1100" spc="2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other</a:t>
            </a:r>
            <a:r>
              <a:rPr sz="1100" spc="2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licenses;</a:t>
            </a:r>
            <a:r>
              <a:rPr sz="1100" spc="2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many</a:t>
            </a:r>
            <a:r>
              <a:rPr sz="1100" spc="2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libraries</a:t>
            </a:r>
            <a:r>
              <a:rPr sz="1100" spc="2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use</a:t>
            </a:r>
            <a:r>
              <a:rPr sz="1100" spc="2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spc="2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GNU</a:t>
            </a:r>
            <a:r>
              <a:rPr sz="1100" spc="2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Lesser</a:t>
            </a:r>
            <a:r>
              <a:rPr sz="1100" spc="2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General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Public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License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(LGPL),</a:t>
            </a:r>
            <a:r>
              <a:rPr sz="1100" dirty="0">
                <a:latin typeface="Arial MT"/>
                <a:cs typeface="Arial MT"/>
              </a:rPr>
              <a:t> a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more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permissive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variant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GPL,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X.Org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implementation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 the </a:t>
            </a:r>
            <a:r>
              <a:rPr sz="1100" dirty="0">
                <a:latin typeface="Arial MT"/>
                <a:cs typeface="Arial MT"/>
              </a:rPr>
              <a:t>X</a:t>
            </a:r>
            <a:r>
              <a:rPr sz="1100" spc="-5" dirty="0">
                <a:latin typeface="Arial MT"/>
                <a:cs typeface="Arial MT"/>
              </a:rPr>
              <a:t> Window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System uses the MIT License.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eriod"/>
            </a:pPr>
            <a:endParaRPr sz="14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 MT"/>
                <a:cs typeface="Arial MT"/>
              </a:rPr>
              <a:t>Torvalds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states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that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Linux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kernel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will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not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move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from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version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 GPL to version</a:t>
            </a:r>
            <a:endParaRPr sz="1100">
              <a:latin typeface="Arial MT"/>
              <a:cs typeface="Arial MT"/>
            </a:endParaRPr>
          </a:p>
          <a:p>
            <a:pPr marL="241300" marR="6350">
              <a:lnSpc>
                <a:spcPct val="113599"/>
              </a:lnSpc>
              <a:spcBef>
                <a:spcPts val="5"/>
              </a:spcBef>
            </a:pPr>
            <a:r>
              <a:rPr sz="1100" spc="-5" dirty="0">
                <a:latin typeface="Arial MT"/>
                <a:cs typeface="Arial MT"/>
              </a:rPr>
              <a:t>3.</a:t>
            </a:r>
            <a:r>
              <a:rPr sz="1100" spc="1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He</a:t>
            </a:r>
            <a:r>
              <a:rPr sz="1100" spc="14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specifically</a:t>
            </a:r>
            <a:r>
              <a:rPr sz="1100" spc="1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dislikes</a:t>
            </a:r>
            <a:r>
              <a:rPr sz="1100" spc="14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some</a:t>
            </a:r>
            <a:r>
              <a:rPr sz="1100" spc="14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provisions</a:t>
            </a:r>
            <a:r>
              <a:rPr sz="1100" spc="1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</a:t>
            </a:r>
            <a:r>
              <a:rPr sz="1100" spc="14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new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license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which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prohibit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use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software in digital rights management.</a:t>
            </a:r>
            <a:endParaRPr sz="1100">
              <a:latin typeface="Arial MT"/>
              <a:cs typeface="Arial MT"/>
            </a:endParaRPr>
          </a:p>
          <a:p>
            <a:pPr marL="241300" marR="9525" indent="-228600">
              <a:lnSpc>
                <a:spcPct val="113599"/>
              </a:lnSpc>
              <a:buAutoNum type="arabicPeriod" startAt="4"/>
              <a:tabLst>
                <a:tab pos="241300" algn="l"/>
              </a:tabLst>
            </a:pPr>
            <a:r>
              <a:rPr sz="1100" spc="-5" dirty="0">
                <a:latin typeface="Arial MT"/>
                <a:cs typeface="Arial MT"/>
              </a:rPr>
              <a:t>It</a:t>
            </a:r>
            <a:r>
              <a:rPr sz="1100" spc="2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would</a:t>
            </a:r>
            <a:r>
              <a:rPr sz="1100" spc="2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also</a:t>
            </a:r>
            <a:r>
              <a:rPr sz="1100" spc="2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be</a:t>
            </a:r>
            <a:r>
              <a:rPr sz="1100" spc="2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impractical</a:t>
            </a:r>
            <a:r>
              <a:rPr sz="1100" spc="2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to</a:t>
            </a:r>
            <a:r>
              <a:rPr sz="1100" spc="2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obtain</a:t>
            </a:r>
            <a:r>
              <a:rPr sz="1100" spc="2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permission</a:t>
            </a:r>
            <a:r>
              <a:rPr sz="1100" spc="2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from</a:t>
            </a:r>
            <a:r>
              <a:rPr sz="1100" spc="2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all</a:t>
            </a:r>
            <a:r>
              <a:rPr sz="1100" spc="2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spc="2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copyright</a:t>
            </a:r>
            <a:r>
              <a:rPr sz="1100" spc="14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holders,</a:t>
            </a:r>
            <a:r>
              <a:rPr sz="1100" spc="1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who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number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 the thousands.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AutoNum type="arabicPeriod" startAt="4"/>
            </a:pPr>
            <a:endParaRPr sz="1300">
              <a:latin typeface="Arial MT"/>
              <a:cs typeface="Arial MT"/>
            </a:endParaRPr>
          </a:p>
          <a:p>
            <a:pPr marL="241300" marR="5080" indent="-228600" algn="just">
              <a:lnSpc>
                <a:spcPct val="113599"/>
              </a:lnSpc>
              <a:buAutoNum type="arabicPeriod" startAt="4"/>
              <a:tabLst>
                <a:tab pos="241300" algn="l"/>
              </a:tabLst>
            </a:pPr>
            <a:r>
              <a:rPr sz="1100" dirty="0">
                <a:latin typeface="Arial MT"/>
                <a:cs typeface="Arial MT"/>
              </a:rPr>
              <a:t>A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2001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study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Red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Hat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Linux 7.1 found that this distribution contained 30 million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source lines of code. Using the Constructive Cost Model, the study estimated that this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distribution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required about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eight thousand person-years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 development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time.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AutoNum type="arabicPeriod" startAt="4"/>
            </a:pPr>
            <a:endParaRPr sz="1300">
              <a:latin typeface="Arial MT"/>
              <a:cs typeface="Arial MT"/>
            </a:endParaRPr>
          </a:p>
          <a:p>
            <a:pPr marL="241300" marR="10160" indent="-228600" algn="just">
              <a:lnSpc>
                <a:spcPct val="113599"/>
              </a:lnSpc>
              <a:buAutoNum type="arabicPeriod" startAt="4"/>
              <a:tabLst>
                <a:tab pos="241300" algn="l"/>
              </a:tabLst>
            </a:pPr>
            <a:r>
              <a:rPr sz="1100" spc="-5" dirty="0">
                <a:latin typeface="Arial MT"/>
                <a:cs typeface="Arial MT"/>
              </a:rPr>
              <a:t>According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to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study,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if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all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this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software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had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been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developed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by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conventional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proprietary means, it would have cost about $1.57 billion (2019 US dollars) to develop in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United States.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AutoNum type="arabicPeriod" startAt="4"/>
            </a:pPr>
            <a:endParaRPr sz="1300">
              <a:latin typeface="Arial MT"/>
              <a:cs typeface="Arial MT"/>
            </a:endParaRPr>
          </a:p>
          <a:p>
            <a:pPr marL="241300" marR="5715" indent="-228600" algn="just">
              <a:lnSpc>
                <a:spcPct val="113599"/>
              </a:lnSpc>
              <a:buFont typeface="Arial MT"/>
              <a:buAutoNum type="arabicPeriod" startAt="4"/>
              <a:tabLst>
                <a:tab pos="299085" algn="l"/>
              </a:tabLst>
            </a:pPr>
            <a:r>
              <a:rPr dirty="0"/>
              <a:t>	</a:t>
            </a:r>
            <a:r>
              <a:rPr sz="1100" spc="-5" dirty="0">
                <a:latin typeface="Arial MT"/>
                <a:cs typeface="Arial MT"/>
              </a:rPr>
              <a:t>Most of the source code (71%) was written in the </a:t>
            </a:r>
            <a:r>
              <a:rPr sz="1100" dirty="0">
                <a:latin typeface="Arial MT"/>
                <a:cs typeface="Arial MT"/>
              </a:rPr>
              <a:t>C </a:t>
            </a:r>
            <a:r>
              <a:rPr sz="1100" spc="-5" dirty="0">
                <a:latin typeface="Arial MT"/>
                <a:cs typeface="Arial MT"/>
              </a:rPr>
              <a:t>programming language, but many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other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languages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were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used,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including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C++,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Lisp,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assembly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language,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Perl, Python,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Fortran,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various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shell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scripting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languages.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Slightly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over half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 all lines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 code were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925" y="9315450"/>
            <a:ext cx="5943600" cy="285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165" dirty="0"/>
              <a:t>8</a:t>
            </a:fld>
            <a:endParaRPr spc="-16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7820" y="2912662"/>
            <a:ext cx="135472" cy="13555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7820" y="5636812"/>
            <a:ext cx="135472" cy="1355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0300" y="872477"/>
            <a:ext cx="5738495" cy="781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2065" algn="just">
              <a:lnSpc>
                <a:spcPct val="113599"/>
              </a:lnSpc>
              <a:spcBef>
                <a:spcPts val="100"/>
              </a:spcBef>
            </a:pPr>
            <a:r>
              <a:rPr sz="1100" spc="-5" dirty="0">
                <a:latin typeface="Arial MT"/>
                <a:cs typeface="Arial MT"/>
              </a:rPr>
              <a:t>licensed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under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GPL.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Linux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kernel itself was 2.4 million lines of code, or 8% of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total.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 MT"/>
              <a:cs typeface="Arial MT"/>
            </a:endParaRPr>
          </a:p>
          <a:p>
            <a:pPr marL="241300" marR="10160" indent="-228600" algn="just">
              <a:lnSpc>
                <a:spcPct val="113599"/>
              </a:lnSpc>
              <a:buAutoNum type="arabicPeriod" startAt="8"/>
              <a:tabLst>
                <a:tab pos="241300" algn="l"/>
              </a:tabLst>
            </a:pPr>
            <a:r>
              <a:rPr sz="1100" spc="-5" dirty="0">
                <a:latin typeface="Arial MT"/>
                <a:cs typeface="Arial MT"/>
              </a:rPr>
              <a:t>In</a:t>
            </a:r>
            <a:r>
              <a:rPr sz="1100" spc="1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14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later</a:t>
            </a:r>
            <a:r>
              <a:rPr sz="1100" spc="1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study,</a:t>
            </a:r>
            <a:r>
              <a:rPr sz="1100" spc="14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spc="1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same</a:t>
            </a:r>
            <a:r>
              <a:rPr sz="1100" spc="14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analysis</a:t>
            </a:r>
            <a:r>
              <a:rPr sz="1100" spc="1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was</a:t>
            </a:r>
            <a:r>
              <a:rPr sz="1100" spc="14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performed</a:t>
            </a:r>
            <a:r>
              <a:rPr sz="1100" spc="14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for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Debian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version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4.0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(etch,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which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was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released in 2007).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AutoNum type="arabicPeriod" startAt="8"/>
            </a:pPr>
            <a:endParaRPr sz="1300">
              <a:latin typeface="Arial MT"/>
              <a:cs typeface="Arial MT"/>
            </a:endParaRPr>
          </a:p>
          <a:p>
            <a:pPr marL="241300" marR="8255" indent="-228600" algn="just">
              <a:lnSpc>
                <a:spcPct val="113599"/>
              </a:lnSpc>
              <a:buAutoNum type="arabicPeriod" startAt="8"/>
              <a:tabLst>
                <a:tab pos="241300" algn="l"/>
              </a:tabLst>
            </a:pPr>
            <a:r>
              <a:rPr sz="1100" spc="-5" dirty="0">
                <a:latin typeface="Arial MT"/>
                <a:cs typeface="Arial MT"/>
              </a:rPr>
              <a:t>This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distribution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contained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close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to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283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million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source lines of code, and the study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estimated that it would have required about seventy three thousand man-years and cost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US$8.66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billion (in 2019 dollars)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to develop by conventional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means.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50"/>
              </a:spcBef>
              <a:buClr>
                <a:srgbClr val="000000"/>
              </a:buClr>
              <a:buFont typeface="MS Gothic"/>
              <a:buChar char="❖"/>
              <a:tabLst>
                <a:tab pos="241300" algn="l"/>
              </a:tabLst>
            </a:pPr>
            <a:r>
              <a:rPr sz="1400" b="1" spc="-5" dirty="0">
                <a:solidFill>
                  <a:srgbClr val="8B7252"/>
                </a:solidFill>
                <a:latin typeface="Arial"/>
                <a:cs typeface="Arial"/>
              </a:rPr>
              <a:t>SPACE</a:t>
            </a:r>
            <a:r>
              <a:rPr sz="1400" b="1" spc="-50" dirty="0">
                <a:solidFill>
                  <a:srgbClr val="8B7252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8B7252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MS Gothic"/>
              <a:buChar char="❖"/>
            </a:pPr>
            <a:endParaRPr sz="1350">
              <a:latin typeface="Arial"/>
              <a:cs typeface="Arial"/>
            </a:endParaRPr>
          </a:p>
          <a:p>
            <a:pPr marL="241300" marR="5080" algn="just">
              <a:lnSpc>
                <a:spcPct val="113599"/>
              </a:lnSpc>
            </a:pPr>
            <a:r>
              <a:rPr sz="1100" spc="-5" dirty="0">
                <a:latin typeface="Arial MT"/>
                <a:cs typeface="Arial MT"/>
              </a:rPr>
              <a:t>The „du“ (Disk Usage) command line is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-5" dirty="0">
                <a:latin typeface="Arial MT"/>
                <a:cs typeface="Arial MT"/>
              </a:rPr>
              <a:t>standard command under Unix and Linux. It is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used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to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list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disk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space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used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files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on</a:t>
            </a:r>
            <a:r>
              <a:rPr sz="1100" dirty="0">
                <a:latin typeface="Arial MT"/>
                <a:cs typeface="Arial MT"/>
              </a:rPr>
              <a:t> a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machine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crucial for disk space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management on unix and linux systems. Several paramaters enable users to format and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filter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 results.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marL="241300" algn="just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Using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du is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5" dirty="0">
                <a:latin typeface="Arial MT"/>
                <a:cs typeface="Arial MT"/>
              </a:rPr>
              <a:t> good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starting point when trying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to clean up unsed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disk space under Unix.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 MT"/>
              <a:cs typeface="Arial MT"/>
            </a:endParaRPr>
          </a:p>
          <a:p>
            <a:pPr marL="241300" marR="7620" algn="just">
              <a:lnSpc>
                <a:spcPct val="113599"/>
              </a:lnSpc>
            </a:pPr>
            <a:r>
              <a:rPr sz="1100" spc="-5" dirty="0">
                <a:latin typeface="Arial MT"/>
                <a:cs typeface="Arial MT"/>
              </a:rPr>
              <a:t>Many smaller machines run Microsoft Windows. There is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-5" dirty="0">
                <a:latin typeface="Arial MT"/>
                <a:cs typeface="Arial MT"/>
              </a:rPr>
              <a:t>wide range of graphical disk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space managers for Windows, but few will enable you to scan Linux and Unix servers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without having to resort to Samba. The Enterprise Edition of SpaceObServer will scan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Unix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 Linux servers via SSH.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000000"/>
              </a:buClr>
              <a:buFont typeface="MS Gothic"/>
              <a:buChar char="❖"/>
              <a:tabLst>
                <a:tab pos="241300" algn="l"/>
              </a:tabLst>
            </a:pPr>
            <a:r>
              <a:rPr sz="1400" b="1" spc="-5" dirty="0">
                <a:solidFill>
                  <a:srgbClr val="8B7252"/>
                </a:solidFill>
                <a:latin typeface="Arial"/>
                <a:cs typeface="Arial"/>
              </a:rPr>
              <a:t>The</a:t>
            </a:r>
            <a:r>
              <a:rPr sz="1400" b="1" spc="-35" dirty="0">
                <a:solidFill>
                  <a:srgbClr val="8B7252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8B7252"/>
                </a:solidFill>
                <a:latin typeface="Arial"/>
                <a:cs typeface="Arial"/>
              </a:rPr>
              <a:t>Memory</a:t>
            </a:r>
            <a:r>
              <a:rPr sz="1400" b="1" spc="-30" dirty="0">
                <a:solidFill>
                  <a:srgbClr val="8B7252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8B7252"/>
                </a:solidFill>
                <a:latin typeface="Arial"/>
                <a:cs typeface="Arial"/>
              </a:rPr>
              <a:t>Management:</a:t>
            </a:r>
            <a:endParaRPr sz="1400">
              <a:latin typeface="Arial"/>
              <a:cs typeface="Arial"/>
            </a:endParaRPr>
          </a:p>
          <a:p>
            <a:pPr marL="698500" marR="6350" lvl="1" indent="-228600" algn="just">
              <a:lnSpc>
                <a:spcPct val="113599"/>
              </a:lnSpc>
              <a:spcBef>
                <a:spcPts val="90"/>
              </a:spcBef>
              <a:buAutoNum type="arabicPeriod"/>
              <a:tabLst>
                <a:tab pos="698500" algn="l"/>
              </a:tabLst>
            </a:pPr>
            <a:r>
              <a:rPr sz="1100" spc="-5" dirty="0">
                <a:latin typeface="Arial MT"/>
                <a:cs typeface="Arial MT"/>
              </a:rPr>
              <a:t>The memory management subsystem is one of the most important parts of the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operating system. Since the early days of computing, there has been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-5" dirty="0">
                <a:latin typeface="Arial MT"/>
                <a:cs typeface="Arial MT"/>
              </a:rPr>
              <a:t>need for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more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memory than exists physically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5" dirty="0">
                <a:latin typeface="Arial MT"/>
                <a:cs typeface="Arial MT"/>
              </a:rPr>
              <a:t> system.</a:t>
            </a:r>
            <a:endParaRPr sz="1100">
              <a:latin typeface="Arial MT"/>
              <a:cs typeface="Arial MT"/>
            </a:endParaRPr>
          </a:p>
          <a:p>
            <a:pPr marL="698500" marR="7620" lvl="1" indent="-228600" algn="just">
              <a:lnSpc>
                <a:spcPct val="113599"/>
              </a:lnSpc>
              <a:buFont typeface="Arial MT"/>
              <a:buAutoNum type="arabicPeriod"/>
              <a:tabLst>
                <a:tab pos="784860" algn="l"/>
              </a:tabLst>
            </a:pPr>
            <a:r>
              <a:rPr dirty="0"/>
              <a:t>	</a:t>
            </a:r>
            <a:r>
              <a:rPr sz="1100" spc="-5" dirty="0">
                <a:latin typeface="Arial MT"/>
                <a:cs typeface="Arial MT"/>
              </a:rPr>
              <a:t>Strategies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have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been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developed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to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overcome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this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limitation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most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successful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these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virtual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memory.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Virtual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memory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makes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 system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appear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to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have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more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memory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than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it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actually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has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sharing it between competing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processes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as they need it.</a:t>
            </a:r>
            <a:endParaRPr sz="1100">
              <a:latin typeface="Arial MT"/>
              <a:cs typeface="Arial MT"/>
            </a:endParaRPr>
          </a:p>
          <a:p>
            <a:pPr marL="698500" marR="13335" lvl="1" indent="-228600" algn="just">
              <a:lnSpc>
                <a:spcPct val="113599"/>
              </a:lnSpc>
              <a:buAutoNum type="arabicPeriod"/>
              <a:tabLst>
                <a:tab pos="698500" algn="l"/>
              </a:tabLst>
            </a:pPr>
            <a:r>
              <a:rPr sz="1100" spc="-5" dirty="0">
                <a:latin typeface="Arial MT"/>
                <a:cs typeface="Arial MT"/>
              </a:rPr>
              <a:t>Virtual memory does more than just make your computer's memory go further.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memory management subsystem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provides: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1.</a:t>
            </a:r>
            <a:r>
              <a:rPr sz="1100" b="1" spc="535" dirty="0">
                <a:latin typeface="Arial"/>
                <a:cs typeface="Arial"/>
              </a:rPr>
              <a:t> </a:t>
            </a: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Large</a:t>
            </a:r>
            <a:r>
              <a:rPr sz="1100" b="1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Address</a:t>
            </a:r>
            <a:r>
              <a:rPr sz="11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Spaces:</a:t>
            </a:r>
            <a:endParaRPr sz="1100">
              <a:latin typeface="Arial"/>
              <a:cs typeface="Arial"/>
            </a:endParaRPr>
          </a:p>
          <a:p>
            <a:pPr marL="241300" marR="5080" algn="just">
              <a:lnSpc>
                <a:spcPct val="113599"/>
              </a:lnSpc>
            </a:pPr>
            <a:r>
              <a:rPr sz="1100" spc="-5" dirty="0">
                <a:latin typeface="Arial MT"/>
                <a:cs typeface="Arial MT"/>
              </a:rPr>
              <a:t>The operating system makes the system appear as if it has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-5" dirty="0">
                <a:latin typeface="Arial MT"/>
                <a:cs typeface="Arial MT"/>
              </a:rPr>
              <a:t>larger amount of memory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than it actually has. The virtual memory can be many times larger than the physical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memory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 the system,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925" y="9315450"/>
            <a:ext cx="5943600" cy="285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165" dirty="0"/>
              <a:t>9</a:t>
            </a:fld>
            <a:endParaRPr spc="-16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</TotalTime>
  <Words>3674</Words>
  <Application>Microsoft Office PowerPoint</Application>
  <PresentationFormat>Custom</PresentationFormat>
  <Paragraphs>240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 MT</vt:lpstr>
      <vt:lpstr>MS Gothic</vt:lpstr>
      <vt:lpstr>Arial</vt:lpstr>
      <vt:lpstr>Calibri</vt:lpstr>
      <vt:lpstr>Lucida Sans Unicode</vt:lpstr>
      <vt:lpstr>Microsoft Sans Serif</vt:lpstr>
      <vt:lpstr>Office Theme</vt:lpstr>
      <vt:lpstr>Linux</vt:lpstr>
      <vt:lpstr>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cp:lastModifiedBy>arjun magotra</cp:lastModifiedBy>
  <cp:revision>2</cp:revision>
  <dcterms:created xsi:type="dcterms:W3CDTF">2023-05-26T05:06:23Z</dcterms:created>
  <dcterms:modified xsi:type="dcterms:W3CDTF">2023-05-29T14:28:12Z</dcterms:modified>
</cp:coreProperties>
</file>