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45"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337" r:id="rId23"/>
    <p:sldId id="338" r:id="rId24"/>
    <p:sldId id="339" r:id="rId25"/>
    <p:sldId id="340" r:id="rId26"/>
    <p:sldId id="341" r:id="rId27"/>
    <p:sldId id="342" r:id="rId28"/>
    <p:sldId id="343" r:id="rId29"/>
    <p:sldId id="344" r:id="rId30"/>
    <p:sldId id="346" r:id="rId31"/>
    <p:sldId id="347" r:id="rId32"/>
    <p:sldId id="348" r:id="rId33"/>
    <p:sldId id="349" r:id="rId34"/>
    <p:sldId id="350" r:id="rId35"/>
    <p:sldId id="351" r:id="rId36"/>
    <p:sldId id="352" r:id="rId37"/>
    <p:sldId id="353" r:id="rId38"/>
    <p:sldId id="354" r:id="rId39"/>
    <p:sldId id="355" r:id="rId40"/>
    <p:sldId id="356" r:id="rId41"/>
    <p:sldId id="357" r:id="rId42"/>
    <p:sldId id="358" r:id="rId43"/>
    <p:sldId id="359" r:id="rId44"/>
    <p:sldId id="360" r:id="rId45"/>
    <p:sldId id="361" r:id="rId46"/>
    <p:sldId id="362" r:id="rId47"/>
    <p:sldId id="363" r:id="rId48"/>
    <p:sldId id="364" r:id="rId49"/>
    <p:sldId id="365" r:id="rId50"/>
    <p:sldId id="366" r:id="rId51"/>
    <p:sldId id="367" r:id="rId52"/>
    <p:sldId id="368" r:id="rId53"/>
    <p:sldId id="369" r:id="rId54"/>
    <p:sldId id="370" r:id="rId55"/>
    <p:sldId id="371" r:id="rId56"/>
    <p:sldId id="372" r:id="rId57"/>
    <p:sldId id="373" r:id="rId58"/>
    <p:sldId id="374" r:id="rId59"/>
    <p:sldId id="375" r:id="rId60"/>
    <p:sldId id="376" r:id="rId61"/>
    <p:sldId id="377" r:id="rId62"/>
    <p:sldId id="378" r:id="rId63"/>
    <p:sldId id="379" r:id="rId64"/>
    <p:sldId id="380" r:id="rId65"/>
    <p:sldId id="381" r:id="rId66"/>
    <p:sldId id="382" r:id="rId67"/>
    <p:sldId id="383" r:id="rId68"/>
    <p:sldId id="385" r:id="rId69"/>
    <p:sldId id="386" r:id="rId70"/>
    <p:sldId id="387" r:id="rId71"/>
    <p:sldId id="388" r:id="rId72"/>
    <p:sldId id="389" r:id="rId73"/>
    <p:sldId id="390" r:id="rId74"/>
    <p:sldId id="391" r:id="rId75"/>
    <p:sldId id="392" r:id="rId76"/>
    <p:sldId id="393" r:id="rId77"/>
    <p:sldId id="394" r:id="rId78"/>
    <p:sldId id="395" r:id="rId79"/>
    <p:sldId id="396" r:id="rId80"/>
    <p:sldId id="399" r:id="rId81"/>
    <p:sldId id="397" r:id="rId82"/>
    <p:sldId id="398" r:id="rId83"/>
    <p:sldId id="400" r:id="rId8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11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F2A968-0FB0-4352-9C28-302DE588D632}" v="16" dt="2023-01-01T10:56:37.7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19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microsoft.com/office/2016/11/relationships/changesInfo" Target="changesInfos/changesInfo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microsoft.com/office/2015/10/relationships/revisionInfo" Target="revisionInfo.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f523f08c812193a9" providerId="Windows Live" clId="Web-{EBF2A968-0FB0-4352-9C28-302DE588D632}"/>
    <pc:docChg chg="addSld delSld modSld">
      <pc:chgData name="Guest User" userId="f523f08c812193a9" providerId="Windows Live" clId="Web-{EBF2A968-0FB0-4352-9C28-302DE588D632}" dt="2023-01-01T10:56:37.740" v="9"/>
      <pc:docMkLst>
        <pc:docMk/>
      </pc:docMkLst>
      <pc:sldChg chg="modSp">
        <pc:chgData name="Guest User" userId="f523f08c812193a9" providerId="Windows Live" clId="Web-{EBF2A968-0FB0-4352-9C28-302DE588D632}" dt="2023-01-01T10:27:17.915" v="7" actId="20577"/>
        <pc:sldMkLst>
          <pc:docMk/>
          <pc:sldMk cId="0" sldId="274"/>
        </pc:sldMkLst>
        <pc:spChg chg="mod">
          <ac:chgData name="Guest User" userId="f523f08c812193a9" providerId="Windows Live" clId="Web-{EBF2A968-0FB0-4352-9C28-302DE588D632}" dt="2023-01-01T10:27:17.915" v="7" actId="20577"/>
          <ac:spMkLst>
            <pc:docMk/>
            <pc:sldMk cId="0" sldId="274"/>
            <ac:spMk id="20484" creationId="{BA488B18-781A-73D4-2657-A71245AEEBAA}"/>
          </ac:spMkLst>
        </pc:spChg>
      </pc:sldChg>
      <pc:sldChg chg="new del">
        <pc:chgData name="Guest User" userId="f523f08c812193a9" providerId="Windows Live" clId="Web-{EBF2A968-0FB0-4352-9C28-302DE588D632}" dt="2023-01-01T10:56:37.740" v="9"/>
        <pc:sldMkLst>
          <pc:docMk/>
          <pc:sldMk cId="3067480800" sldId="40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2734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6">
            <a:extLst>
              <a:ext uri="{FF2B5EF4-FFF2-40B4-BE49-F238E27FC236}">
                <a16:creationId xmlns:a16="http://schemas.microsoft.com/office/drawing/2014/main" id="{5A2814ED-ACBF-6871-E919-D582AA0775A9}"/>
              </a:ext>
            </a:extLst>
          </p:cNvPr>
          <p:cNvSpPr>
            <a:spLocks noGrp="1"/>
          </p:cNvSpPr>
          <p:nvPr>
            <p:ph type="dt" sz="half" idx="10"/>
          </p:nvPr>
        </p:nvSpPr>
        <p:spPr>
          <a:xfrm>
            <a:off x="6019800" y="6400800"/>
            <a:ext cx="2590800" cy="457200"/>
          </a:xfrm>
          <a:prstGeom prst="rect">
            <a:avLst/>
          </a:prstGeom>
        </p:spPr>
        <p:txBody>
          <a:bodyPr/>
          <a:lstStyle>
            <a:lvl1pPr algn="ctr">
              <a:defRPr sz="1400" b="1">
                <a:solidFill>
                  <a:schemeClr val="tx1">
                    <a:lumMod val="65000"/>
                    <a:lumOff val="35000"/>
                  </a:schemeClr>
                </a:solidFill>
              </a:defRPr>
            </a:lvl1pPr>
          </a:lstStyle>
          <a:p>
            <a:pPr>
              <a:defRPr/>
            </a:pPr>
            <a:fld id="{A30F8854-3B8E-4DC6-854F-D7FC4CFEFC1E}" type="datetime2">
              <a:rPr lang="en-US"/>
              <a:pPr>
                <a:defRPr/>
              </a:pPr>
              <a:t>Sunday, January 1, 2023</a:t>
            </a:fld>
            <a:endParaRPr lang="en-US" dirty="0"/>
          </a:p>
        </p:txBody>
      </p:sp>
      <p:sp>
        <p:nvSpPr>
          <p:cNvPr id="3" name="Slide Number Placeholder 7">
            <a:extLst>
              <a:ext uri="{FF2B5EF4-FFF2-40B4-BE49-F238E27FC236}">
                <a16:creationId xmlns:a16="http://schemas.microsoft.com/office/drawing/2014/main" id="{9BAF31B9-EB70-775F-EB22-EBC862717660}"/>
              </a:ext>
            </a:extLst>
          </p:cNvPr>
          <p:cNvSpPr>
            <a:spLocks noGrp="1"/>
          </p:cNvSpPr>
          <p:nvPr>
            <p:ph type="sldNum" sz="quarter" idx="11"/>
          </p:nvPr>
        </p:nvSpPr>
        <p:spPr>
          <a:xfrm>
            <a:off x="8686800" y="6400800"/>
            <a:ext cx="457200" cy="457200"/>
          </a:xfrm>
          <a:prstGeom prst="rect">
            <a:avLst/>
          </a:prstGeom>
        </p:spPr>
        <p:txBody>
          <a:bodyPr vert="horz" wrap="square" lIns="91440" tIns="45720" rIns="91440" bIns="45720" numCol="1" anchor="t" anchorCtr="0" compatLnSpc="1">
            <a:prstTxWarp prst="textNoShape">
              <a:avLst/>
            </a:prstTxWarp>
          </a:bodyPr>
          <a:lstStyle>
            <a:lvl1pPr algn="ctr">
              <a:defRPr b="1">
                <a:solidFill>
                  <a:schemeClr val="bg1"/>
                </a:solidFill>
              </a:defRPr>
            </a:lvl1pPr>
          </a:lstStyle>
          <a:p>
            <a:fld id="{80DCDA38-928A-427D-8014-218EB50C8289}" type="slidenum">
              <a:rPr lang="en-US" altLang="de-DE"/>
              <a:pPr/>
              <a:t>‹#›</a:t>
            </a:fld>
            <a:endParaRPr lang="en-US" altLang="de-DE"/>
          </a:p>
        </p:txBody>
      </p:sp>
      <p:sp>
        <p:nvSpPr>
          <p:cNvPr id="4" name="Footer Placeholder 8">
            <a:extLst>
              <a:ext uri="{FF2B5EF4-FFF2-40B4-BE49-F238E27FC236}">
                <a16:creationId xmlns:a16="http://schemas.microsoft.com/office/drawing/2014/main" id="{24D09898-7EB5-F4D6-1A21-C73997D6E1CC}"/>
              </a:ext>
            </a:extLst>
          </p:cNvPr>
          <p:cNvSpPr>
            <a:spLocks noGrp="1"/>
          </p:cNvSpPr>
          <p:nvPr>
            <p:ph type="ftr" sz="quarter" idx="12"/>
          </p:nvPr>
        </p:nvSpPr>
        <p:spPr>
          <a:xfrm>
            <a:off x="152400" y="6400800"/>
            <a:ext cx="3505200" cy="457200"/>
          </a:xfrm>
          <a:prstGeom prst="rect">
            <a:avLst/>
          </a:prstGeom>
        </p:spPr>
        <p:txBody>
          <a:bodyPr/>
          <a:lstStyle>
            <a:lvl1pPr>
              <a:defRPr sz="1400" b="1"/>
            </a:lvl1pPr>
          </a:lstStyle>
          <a:p>
            <a:pPr>
              <a:defRPr/>
            </a:pPr>
            <a:r>
              <a:rPr lang="en-US"/>
              <a:t>B.Tech           Seminar 806(P): 2010-2014</a:t>
            </a:r>
            <a:endParaRPr lang="en-US" b="0">
              <a:solidFill>
                <a:schemeClr val="accent1">
                  <a:lumMod val="75000"/>
                </a:schemeClr>
              </a:solidFill>
            </a:endParaRPr>
          </a:p>
        </p:txBody>
      </p:sp>
    </p:spTree>
    <p:extLst>
      <p:ext uri="{BB962C8B-B14F-4D97-AF65-F5344CB8AC3E}">
        <p14:creationId xmlns:p14="http://schemas.microsoft.com/office/powerpoint/2010/main" val="536734563"/>
      </p:ext>
    </p:extLst>
  </p:cSld>
  <p:clrMapOvr>
    <a:masterClrMapping/>
  </p:clrMapOvr>
  <p:transition spd="med">
    <p:cut thruBlk="1"/>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pitchFamily="34" charset="0"/>
        </a:defRPr>
      </a:lvl2pPr>
      <a:lvl3pPr algn="l" rtl="0" eaLnBrk="0" fontAlgn="base" hangingPunct="0">
        <a:lnSpc>
          <a:spcPct val="90000"/>
        </a:lnSpc>
        <a:spcBef>
          <a:spcPct val="0"/>
        </a:spcBef>
        <a:spcAft>
          <a:spcPct val="0"/>
        </a:spcAft>
        <a:defRPr sz="4400">
          <a:solidFill>
            <a:schemeClr val="tx1"/>
          </a:solidFill>
          <a:latin typeface="Calibri" pitchFamily="34" charset="0"/>
        </a:defRPr>
      </a:lvl3pPr>
      <a:lvl4pPr algn="l" rtl="0" eaLnBrk="0" fontAlgn="base" hangingPunct="0">
        <a:lnSpc>
          <a:spcPct val="90000"/>
        </a:lnSpc>
        <a:spcBef>
          <a:spcPct val="0"/>
        </a:spcBef>
        <a:spcAft>
          <a:spcPct val="0"/>
        </a:spcAft>
        <a:defRPr sz="4400">
          <a:solidFill>
            <a:schemeClr val="tx1"/>
          </a:solidFill>
          <a:latin typeface="Calibri" pitchFamily="34" charset="0"/>
        </a:defRPr>
      </a:lvl4pPr>
      <a:lvl5pPr algn="l" rtl="0" eaLnBrk="0" fontAlgn="base" hangingPunct="0">
        <a:lnSpc>
          <a:spcPct val="90000"/>
        </a:lnSpc>
        <a:spcBef>
          <a:spcPct val="0"/>
        </a:spcBef>
        <a:spcAft>
          <a:spcPct val="0"/>
        </a:spcAft>
        <a:defRPr sz="4400">
          <a:solidFill>
            <a:schemeClr val="tx1"/>
          </a:solidFill>
          <a:latin typeface="Calibri" pitchFamily="34" charset="0"/>
        </a:defRPr>
      </a:lvl5pPr>
      <a:lvl6pPr marL="457200" algn="l" rtl="0" fontAlgn="base">
        <a:lnSpc>
          <a:spcPct val="90000"/>
        </a:lnSpc>
        <a:spcBef>
          <a:spcPct val="0"/>
        </a:spcBef>
        <a:spcAft>
          <a:spcPct val="0"/>
        </a:spcAft>
        <a:defRPr sz="4400">
          <a:solidFill>
            <a:schemeClr val="tx1"/>
          </a:solidFill>
          <a:latin typeface="Calibri" pitchFamily="34" charset="0"/>
        </a:defRPr>
      </a:lvl6pPr>
      <a:lvl7pPr marL="914400" algn="l" rtl="0" fontAlgn="base">
        <a:lnSpc>
          <a:spcPct val="90000"/>
        </a:lnSpc>
        <a:spcBef>
          <a:spcPct val="0"/>
        </a:spcBef>
        <a:spcAft>
          <a:spcPct val="0"/>
        </a:spcAft>
        <a:defRPr sz="4400">
          <a:solidFill>
            <a:schemeClr val="tx1"/>
          </a:solidFill>
          <a:latin typeface="Calibri" pitchFamily="34" charset="0"/>
        </a:defRPr>
      </a:lvl7pPr>
      <a:lvl8pPr marL="1371600" algn="l" rtl="0" fontAlgn="base">
        <a:lnSpc>
          <a:spcPct val="90000"/>
        </a:lnSpc>
        <a:spcBef>
          <a:spcPct val="0"/>
        </a:spcBef>
        <a:spcAft>
          <a:spcPct val="0"/>
        </a:spcAft>
        <a:defRPr sz="4400">
          <a:solidFill>
            <a:schemeClr val="tx1"/>
          </a:solidFill>
          <a:latin typeface="Calibri" pitchFamily="34" charset="0"/>
        </a:defRPr>
      </a:lvl8pPr>
      <a:lvl9pPr marL="1828800" algn="l" rtl="0" fontAlgn="base">
        <a:lnSpc>
          <a:spcPct val="90000"/>
        </a:lnSpc>
        <a:spcBef>
          <a:spcPct val="0"/>
        </a:spcBef>
        <a:spcAft>
          <a:spcPct val="0"/>
        </a:spcAft>
        <a:defRPr sz="4400">
          <a:solidFill>
            <a:schemeClr val="tx1"/>
          </a:solidFill>
          <a:latin typeface="Calibri"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4.jpeg"/></Relationships>
</file>

<file path=ppt/slides/_rels/slide42.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44.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46.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47.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8.jpeg"/></Relationships>
</file>

<file path=ppt/slides/_rels/slide48.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9.jpeg"/></Relationships>
</file>

<file path=ppt/slides/_rels/slide57.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0.jpeg"/></Relationships>
</file>

<file path=ppt/slides/_rels/slide58.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1.jpeg"/></Relationships>
</file>

<file path=ppt/slides/_rels/slide59.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2.jpeg"/></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3.jpeg"/></Relationships>
</file>

<file path=ppt/slides/_rels/slide61.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4.jpeg"/></Relationships>
</file>

<file path=ppt/slides/_rels/slide65.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5.jpeg"/></Relationships>
</file>

<file path=ppt/slides/_rels/slide66.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hyperlink" Target="http://www.javatpoint.com/data-structure-introduction"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tags" Target="../tags/tag28.xml"/><Relationship Id="rId18" Type="http://schemas.openxmlformats.org/officeDocument/2006/relationships/tags" Target="../tags/tag33.xml"/><Relationship Id="rId3" Type="http://schemas.openxmlformats.org/officeDocument/2006/relationships/tags" Target="../tags/tag18.xml"/><Relationship Id="rId21" Type="http://schemas.openxmlformats.org/officeDocument/2006/relationships/tags" Target="../tags/tag36.xml"/><Relationship Id="rId7" Type="http://schemas.openxmlformats.org/officeDocument/2006/relationships/tags" Target="../tags/tag22.xml"/><Relationship Id="rId12" Type="http://schemas.openxmlformats.org/officeDocument/2006/relationships/tags" Target="../tags/tag27.xml"/><Relationship Id="rId17" Type="http://schemas.openxmlformats.org/officeDocument/2006/relationships/tags" Target="../tags/tag32.xml"/><Relationship Id="rId2" Type="http://schemas.openxmlformats.org/officeDocument/2006/relationships/tags" Target="../tags/tag17.xml"/><Relationship Id="rId16" Type="http://schemas.openxmlformats.org/officeDocument/2006/relationships/tags" Target="../tags/tag31.xml"/><Relationship Id="rId20" Type="http://schemas.openxmlformats.org/officeDocument/2006/relationships/tags" Target="../tags/tag35.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tags" Target="../tags/tag26.xml"/><Relationship Id="rId5" Type="http://schemas.openxmlformats.org/officeDocument/2006/relationships/tags" Target="../tags/tag20.xml"/><Relationship Id="rId15" Type="http://schemas.openxmlformats.org/officeDocument/2006/relationships/tags" Target="../tags/tag30.xml"/><Relationship Id="rId23" Type="http://schemas.openxmlformats.org/officeDocument/2006/relationships/slideLayout" Target="../slideLayouts/slideLayout2.xml"/><Relationship Id="rId10" Type="http://schemas.openxmlformats.org/officeDocument/2006/relationships/tags" Target="../tags/tag25.xml"/><Relationship Id="rId19" Type="http://schemas.openxmlformats.org/officeDocument/2006/relationships/tags" Target="../tags/tag34.xml"/><Relationship Id="rId4" Type="http://schemas.openxmlformats.org/officeDocument/2006/relationships/tags" Target="../tags/tag19.xml"/><Relationship Id="rId9" Type="http://schemas.openxmlformats.org/officeDocument/2006/relationships/tags" Target="../tags/tag24.xml"/><Relationship Id="rId14" Type="http://schemas.openxmlformats.org/officeDocument/2006/relationships/tags" Target="../tags/tag29.xml"/><Relationship Id="rId22" Type="http://schemas.openxmlformats.org/officeDocument/2006/relationships/tags" Target="../tags/tag37.xml"/></Relationships>
</file>

<file path=ppt/slides/_rels/slide74.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slideLayout" Target="../slideLayouts/slideLayout2.xml"/><Relationship Id="rId4" Type="http://schemas.openxmlformats.org/officeDocument/2006/relationships/tags" Target="../tags/tag41.xml"/></Relationships>
</file>

<file path=ppt/slides/_rels/slide75.xml.rels><?xml version="1.0" encoding="UTF-8" standalone="yes"?>
<Relationships xmlns="http://schemas.openxmlformats.org/package/2006/relationships"><Relationship Id="rId8" Type="http://schemas.openxmlformats.org/officeDocument/2006/relationships/tags" Target="../tags/tag49.xml"/><Relationship Id="rId13" Type="http://schemas.openxmlformats.org/officeDocument/2006/relationships/tags" Target="../tags/tag54.xml"/><Relationship Id="rId18" Type="http://schemas.openxmlformats.org/officeDocument/2006/relationships/tags" Target="../tags/tag59.xml"/><Relationship Id="rId3" Type="http://schemas.openxmlformats.org/officeDocument/2006/relationships/tags" Target="../tags/tag44.xml"/><Relationship Id="rId21" Type="http://schemas.openxmlformats.org/officeDocument/2006/relationships/slideLayout" Target="../slideLayouts/slideLayout2.xml"/><Relationship Id="rId7" Type="http://schemas.openxmlformats.org/officeDocument/2006/relationships/tags" Target="../tags/tag48.xml"/><Relationship Id="rId12" Type="http://schemas.openxmlformats.org/officeDocument/2006/relationships/tags" Target="../tags/tag53.xml"/><Relationship Id="rId17" Type="http://schemas.openxmlformats.org/officeDocument/2006/relationships/tags" Target="../tags/tag58.xml"/><Relationship Id="rId2" Type="http://schemas.openxmlformats.org/officeDocument/2006/relationships/tags" Target="../tags/tag43.xml"/><Relationship Id="rId16" Type="http://schemas.openxmlformats.org/officeDocument/2006/relationships/tags" Target="../tags/tag57.xml"/><Relationship Id="rId20" Type="http://schemas.openxmlformats.org/officeDocument/2006/relationships/tags" Target="../tags/tag61.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tags" Target="../tags/tag52.xml"/><Relationship Id="rId5" Type="http://schemas.openxmlformats.org/officeDocument/2006/relationships/tags" Target="../tags/tag46.xml"/><Relationship Id="rId15" Type="http://schemas.openxmlformats.org/officeDocument/2006/relationships/tags" Target="../tags/tag56.xml"/><Relationship Id="rId10" Type="http://schemas.openxmlformats.org/officeDocument/2006/relationships/tags" Target="../tags/tag51.xml"/><Relationship Id="rId19" Type="http://schemas.openxmlformats.org/officeDocument/2006/relationships/tags" Target="../tags/tag60.xml"/><Relationship Id="rId4" Type="http://schemas.openxmlformats.org/officeDocument/2006/relationships/tags" Target="../tags/tag45.xml"/><Relationship Id="rId9" Type="http://schemas.openxmlformats.org/officeDocument/2006/relationships/tags" Target="../tags/tag50.xml"/><Relationship Id="rId14" Type="http://schemas.openxmlformats.org/officeDocument/2006/relationships/tags" Target="../tags/tag55.xml"/></Relationships>
</file>

<file path=ppt/slides/_rels/slide76.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image" Target="../media/image26.wmf"/><Relationship Id="rId5" Type="http://schemas.openxmlformats.org/officeDocument/2006/relationships/oleObject" Target="../embeddings/oleObject1.bin"/><Relationship Id="rId4"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4"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tags" Target="../tags/tag70.xml"/><Relationship Id="rId7" Type="http://schemas.openxmlformats.org/officeDocument/2006/relationships/oleObject" Target="../embeddings/oleObject3.bin"/><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image" Target="../media/image27.wmf"/><Relationship Id="rId5" Type="http://schemas.openxmlformats.org/officeDocument/2006/relationships/oleObject" Target="../embeddings/oleObject2.bin"/><Relationship Id="rId10" Type="http://schemas.openxmlformats.org/officeDocument/2006/relationships/image" Target="../media/image29.wmf"/><Relationship Id="rId4" Type="http://schemas.openxmlformats.org/officeDocument/2006/relationships/slideLayout" Target="../slideLayouts/slideLayout2.xml"/><Relationship Id="rId9" Type="http://schemas.openxmlformats.org/officeDocument/2006/relationships/oleObject" Target="../embeddings/oleObject4.bin"/></Relationships>
</file>

<file path=ppt/slides/_rels/slide79.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tags" Target="../tags/tag76.xml"/><Relationship Id="rId7" Type="http://schemas.openxmlformats.org/officeDocument/2006/relationships/oleObject" Target="../embeddings/oleObject6.bin"/><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image" Target="../media/image30.wmf"/><Relationship Id="rId5" Type="http://schemas.openxmlformats.org/officeDocument/2006/relationships/oleObject" Target="../embeddings/oleObject5.bin"/><Relationship Id="rId4"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 Id="rId4"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 Id="rId4"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1">
            <a:extLst>
              <a:ext uri="{FF2B5EF4-FFF2-40B4-BE49-F238E27FC236}">
                <a16:creationId xmlns:a16="http://schemas.microsoft.com/office/drawing/2014/main" id="{4E59AE86-4B08-960E-B881-A6F8C5ABE80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Rectangle 3">
            <a:extLst>
              <a:ext uri="{FF2B5EF4-FFF2-40B4-BE49-F238E27FC236}">
                <a16:creationId xmlns:a16="http://schemas.microsoft.com/office/drawing/2014/main" id="{DF782132-39CD-1351-FBDD-061DD6655E5F}"/>
              </a:ext>
            </a:extLst>
          </p:cNvPr>
          <p:cNvSpPr>
            <a:spLocks noChangeArrowheads="1"/>
          </p:cNvSpPr>
          <p:nvPr/>
        </p:nvSpPr>
        <p:spPr bwMode="auto">
          <a:xfrm>
            <a:off x="209550" y="1295400"/>
            <a:ext cx="851693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92100" indent="-292100" algn="just" eaLnBrk="1" hangingPunct="1">
              <a:lnSpc>
                <a:spcPts val="2850"/>
              </a:lnSpc>
              <a:spcAft>
                <a:spcPts val="2525"/>
              </a:spcAft>
              <a:defRPr/>
            </a:pPr>
            <a:r>
              <a:rPr lang="en-US" sz="2400" dirty="0">
                <a:latin typeface="Times New Roman" pitchFamily="18" charset="0"/>
              </a:rPr>
              <a:t>               </a:t>
            </a:r>
            <a:r>
              <a:rPr lang="en-US" sz="2400" dirty="0">
                <a:solidFill>
                  <a:srgbClr val="C00000"/>
                </a:solidFill>
                <a:latin typeface="Times New Roman"/>
              </a:rPr>
              <a:t>Subject Name : </a:t>
            </a:r>
            <a:r>
              <a:rPr lang="en-US" sz="2400" b="1" spc="-50" dirty="0">
                <a:solidFill>
                  <a:srgbClr val="C00000"/>
                </a:solidFill>
                <a:latin typeface="Calibri"/>
              </a:rPr>
              <a:t>Data Structures and Algorithms</a:t>
            </a:r>
          </a:p>
          <a:p>
            <a:pPr marL="292100" indent="-292100" algn="just" eaLnBrk="1" hangingPunct="1">
              <a:lnSpc>
                <a:spcPts val="2850"/>
              </a:lnSpc>
              <a:spcAft>
                <a:spcPts val="2525"/>
              </a:spcAft>
              <a:defRPr/>
            </a:pPr>
            <a:endParaRPr lang="en-US" sz="2400" dirty="0">
              <a:solidFill>
                <a:srgbClr val="C00000"/>
              </a:solidFill>
              <a:latin typeface="Times New Roman" pitchFamily="18" charset="0"/>
              <a:cs typeface="Times New Roman" pitchFamily="18" charset="0"/>
            </a:endParaRPr>
          </a:p>
          <a:p>
            <a:pPr marL="292100" indent="-292100" algn="ctr" eaLnBrk="1" hangingPunct="1">
              <a:lnSpc>
                <a:spcPts val="2850"/>
              </a:lnSpc>
              <a:spcAft>
                <a:spcPts val="2525"/>
              </a:spcAft>
              <a:defRPr/>
            </a:pPr>
            <a:r>
              <a:rPr lang="en-US" sz="2400" dirty="0">
                <a:solidFill>
                  <a:srgbClr val="C00000"/>
                </a:solidFill>
                <a:latin typeface="Times New Roman"/>
              </a:rPr>
              <a:t>Subject Code : </a:t>
            </a:r>
            <a:r>
              <a:rPr lang="en-US" sz="2400" spc="-50" dirty="0">
                <a:solidFill>
                  <a:srgbClr val="C00000"/>
                </a:solidFill>
                <a:latin typeface="Calibri"/>
              </a:rPr>
              <a:t>22</a:t>
            </a:r>
            <a:r>
              <a:rPr lang="en-US" sz="2400" dirty="0">
                <a:solidFill>
                  <a:srgbClr val="C00000"/>
                </a:solidFill>
                <a:latin typeface="Calibri"/>
              </a:rPr>
              <a:t>CSE</a:t>
            </a:r>
            <a:r>
              <a:rPr lang="en-US" sz="2400" spc="-50" dirty="0">
                <a:solidFill>
                  <a:srgbClr val="C00000"/>
                </a:solidFill>
                <a:latin typeface="Calibri"/>
              </a:rPr>
              <a:t>108 </a:t>
            </a:r>
          </a:p>
          <a:p>
            <a:pPr marL="292100" indent="-292100" algn="just" eaLnBrk="1" hangingPunct="1">
              <a:lnSpc>
                <a:spcPts val="2850"/>
              </a:lnSpc>
              <a:spcAft>
                <a:spcPts val="2525"/>
              </a:spcAft>
              <a:defRPr/>
            </a:pPr>
            <a:endParaRPr lang="en-US" sz="2400" dirty="0">
              <a:latin typeface="Times New Roman" pitchFamily="18" charset="0"/>
            </a:endParaRPr>
          </a:p>
        </p:txBody>
      </p:sp>
      <p:sp>
        <p:nvSpPr>
          <p:cNvPr id="2052" name="Rectangle 4">
            <a:extLst>
              <a:ext uri="{FF2B5EF4-FFF2-40B4-BE49-F238E27FC236}">
                <a16:creationId xmlns:a16="http://schemas.microsoft.com/office/drawing/2014/main" id="{01DD4FF1-0ACF-3E24-B7A4-836A2B55520D}"/>
              </a:ext>
            </a:extLst>
          </p:cNvPr>
          <p:cNvSpPr>
            <a:spLocks noChangeArrowheads="1"/>
          </p:cNvSpPr>
          <p:nvPr/>
        </p:nvSpPr>
        <p:spPr bwMode="auto">
          <a:xfrm>
            <a:off x="1752600" y="2584450"/>
            <a:ext cx="8542338"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92100" indent="-2921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lnSpc>
                <a:spcPts val="2850"/>
              </a:lnSpc>
              <a:spcBef>
                <a:spcPts val="2525"/>
              </a:spcBef>
              <a:spcAft>
                <a:spcPts val="2525"/>
              </a:spcAft>
            </a:pPr>
            <a:r>
              <a:rPr lang="en-US" altLang="de-DE" sz="2400">
                <a:latin typeface="Times New Roman" panose="02020603050405020304" pitchFamily="18" charset="0"/>
              </a:rPr>
              <a:t> </a:t>
            </a:r>
          </a:p>
        </p:txBody>
      </p:sp>
      <p:sp>
        <p:nvSpPr>
          <p:cNvPr id="21510" name="Rectangle 5">
            <a:extLst>
              <a:ext uri="{FF2B5EF4-FFF2-40B4-BE49-F238E27FC236}">
                <a16:creationId xmlns:a16="http://schemas.microsoft.com/office/drawing/2014/main" id="{C5A3770F-6A27-9E53-B56D-1B7931F5C115}"/>
              </a:ext>
            </a:extLst>
          </p:cNvPr>
          <p:cNvSpPr>
            <a:spLocks noChangeArrowheads="1"/>
          </p:cNvSpPr>
          <p:nvPr/>
        </p:nvSpPr>
        <p:spPr bwMode="auto">
          <a:xfrm>
            <a:off x="196850" y="3429000"/>
            <a:ext cx="85169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88900" algn="ctr" eaLnBrk="1" fontAlgn="auto" hangingPunct="1">
              <a:lnSpc>
                <a:spcPts val="4152"/>
              </a:lnSpc>
              <a:spcBef>
                <a:spcPts val="0"/>
              </a:spcBef>
              <a:spcAft>
                <a:spcPts val="10290"/>
              </a:spcAft>
              <a:defRPr/>
            </a:pPr>
            <a:r>
              <a:rPr lang="en-US" sz="2400" dirty="0">
                <a:solidFill>
                  <a:srgbClr val="C00000"/>
                </a:solidFill>
                <a:latin typeface="Times New Roman"/>
              </a:rPr>
              <a:t>Total Contact Hours : </a:t>
            </a:r>
            <a:r>
              <a:rPr lang="en-US" sz="2400" dirty="0">
                <a:solidFill>
                  <a:srgbClr val="C00000"/>
                </a:solidFill>
                <a:latin typeface="Times New Roman" pitchFamily="18" charset="0"/>
              </a:rPr>
              <a:t>45</a:t>
            </a:r>
            <a:r>
              <a:rPr lang="en-US" sz="2400" dirty="0">
                <a:solidFill>
                  <a:srgbClr val="C00000"/>
                </a:solidFill>
                <a:latin typeface="Times New Roman"/>
              </a:rPr>
              <a:t> </a:t>
            </a:r>
          </a:p>
          <a:p>
            <a:pPr>
              <a:defRPr/>
            </a:pPr>
            <a:endParaRPr lang="en-US" sz="2400" dirty="0">
              <a:latin typeface="Times New Roman" pitchFamily="18" charset="0"/>
            </a:endParaRPr>
          </a:p>
        </p:txBody>
      </p:sp>
      <p:sp>
        <p:nvSpPr>
          <p:cNvPr id="2054" name="Rectangle 6">
            <a:extLst>
              <a:ext uri="{FF2B5EF4-FFF2-40B4-BE49-F238E27FC236}">
                <a16:creationId xmlns:a16="http://schemas.microsoft.com/office/drawing/2014/main" id="{4B75941D-14A7-1671-C1A0-ADC4F68AA74B}"/>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de-DE" altLang="de-DE"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8F3F1E88-8BC7-F490-2775-36C114B8318B}"/>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2056" name="Rectangle 5">
            <a:extLst>
              <a:ext uri="{FF2B5EF4-FFF2-40B4-BE49-F238E27FC236}">
                <a16:creationId xmlns:a16="http://schemas.microsoft.com/office/drawing/2014/main" id="{36483F3B-75F2-0D48-DC9D-DAAA1763508E}"/>
              </a:ext>
            </a:extLst>
          </p:cNvPr>
          <p:cNvSpPr>
            <a:spLocks noChangeArrowheads="1"/>
          </p:cNvSpPr>
          <p:nvPr/>
        </p:nvSpPr>
        <p:spPr bwMode="auto">
          <a:xfrm>
            <a:off x="239713" y="4500563"/>
            <a:ext cx="8516937"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de-DE" sz="2400">
                <a:solidFill>
                  <a:srgbClr val="C00000"/>
                </a:solidFill>
                <a:latin typeface="Times New Roman" panose="02020603050405020304" pitchFamily="18" charset="0"/>
              </a:rPr>
              <a:t>			Credits : 03 L-T-P    : 1</a:t>
            </a:r>
            <a:r>
              <a:rPr lang="en-US" altLang="de-DE" sz="2400" b="1">
                <a:solidFill>
                  <a:srgbClr val="C00000"/>
                </a:solidFill>
                <a:latin typeface="Times New Roman" panose="02020603050405020304" pitchFamily="18" charset="0"/>
              </a:rPr>
              <a:t>-1</a:t>
            </a:r>
            <a:r>
              <a:rPr lang="en-US" altLang="de-DE" sz="2400">
                <a:solidFill>
                  <a:srgbClr val="C00000"/>
                </a:solidFill>
                <a:latin typeface="Times New Roman" panose="02020603050405020304" pitchFamily="18" charset="0"/>
              </a:rPr>
              <a:t>-2</a:t>
            </a:r>
          </a:p>
          <a:p>
            <a:endParaRPr lang="en-US" altLang="de-DE" sz="2400">
              <a:latin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
            <a:extLst>
              <a:ext uri="{FF2B5EF4-FFF2-40B4-BE49-F238E27FC236}">
                <a16:creationId xmlns:a16="http://schemas.microsoft.com/office/drawing/2014/main" id="{E0FD54A2-5D29-59A7-5F02-E19DEA7DAFD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6115050"/>
            <a:ext cx="4267200"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2">
            <a:extLst>
              <a:ext uri="{FF2B5EF4-FFF2-40B4-BE49-F238E27FC236}">
                <a16:creationId xmlns:a16="http://schemas.microsoft.com/office/drawing/2014/main" id="{7408D771-1BDF-13F4-A73B-44CB637B4002}"/>
              </a:ext>
            </a:extLst>
          </p:cNvPr>
          <p:cNvSpPr>
            <a:spLocks noChangeArrowheads="1"/>
          </p:cNvSpPr>
          <p:nvPr/>
        </p:nvSpPr>
        <p:spPr bwMode="auto">
          <a:xfrm>
            <a:off x="3636963" y="477838"/>
            <a:ext cx="1873250" cy="512762"/>
          </a:xfrm>
          <a:prstGeom prst="rect">
            <a:avLst/>
          </a:prstGeom>
          <a:solidFill>
            <a:srgbClr val="EBDBB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Aft>
                <a:spcPts val="4413"/>
              </a:spcAft>
            </a:pPr>
            <a:r>
              <a:rPr lang="en-US" altLang="de-DE" sz="3500" b="1"/>
              <a:t>Definition</a:t>
            </a:r>
          </a:p>
        </p:txBody>
      </p:sp>
      <p:sp>
        <p:nvSpPr>
          <p:cNvPr id="4" name="Rectangle 3">
            <a:extLst>
              <a:ext uri="{FF2B5EF4-FFF2-40B4-BE49-F238E27FC236}">
                <a16:creationId xmlns:a16="http://schemas.microsoft.com/office/drawing/2014/main" id="{09A0294C-0479-1525-2AFB-3ABDE794D646}"/>
              </a:ext>
            </a:extLst>
          </p:cNvPr>
          <p:cNvSpPr/>
          <p:nvPr/>
        </p:nvSpPr>
        <p:spPr>
          <a:xfrm>
            <a:off x="57150" y="1639888"/>
            <a:ext cx="8526463" cy="3867150"/>
          </a:xfrm>
          <a:prstGeom prst="rect">
            <a:avLst/>
          </a:prstGeom>
        </p:spPr>
        <p:txBody>
          <a:bodyPr lIns="0" tIns="0" rIns="0" bIns="0"/>
          <a:lstStyle/>
          <a:p>
            <a:pPr marL="254000" indent="-254000" eaLnBrk="1" fontAlgn="auto" hangingPunct="1">
              <a:lnSpc>
                <a:spcPts val="4032"/>
              </a:lnSpc>
              <a:spcBef>
                <a:spcPts val="4410"/>
              </a:spcBef>
              <a:spcAft>
                <a:spcPts val="0"/>
              </a:spcAft>
              <a:defRPr/>
            </a:pPr>
            <a:r>
              <a:rPr lang="en-US" sz="2400">
                <a:latin typeface="Times New Roman"/>
              </a:rPr>
              <a:t>•    Data is assumed as </a:t>
            </a:r>
            <a:r>
              <a:rPr lang="en-US" sz="2400">
                <a:solidFill>
                  <a:srgbClr val="00B050"/>
                </a:solidFill>
                <a:latin typeface="Times New Roman"/>
              </a:rPr>
              <a:t>values or set of values </a:t>
            </a:r>
            <a:r>
              <a:rPr lang="en-US" sz="2400">
                <a:latin typeface="Times New Roman"/>
              </a:rPr>
              <a:t>- Entered through system’s input and stored as Files.</a:t>
            </a:r>
          </a:p>
          <a:p>
            <a:pPr marL="419100" indent="-419100" algn="just" eaLnBrk="1" fontAlgn="auto" hangingPunct="1">
              <a:lnSpc>
                <a:spcPts val="4008"/>
              </a:lnSpc>
              <a:spcBef>
                <a:spcPts val="0"/>
              </a:spcBef>
              <a:spcAft>
                <a:spcPts val="0"/>
              </a:spcAft>
              <a:defRPr/>
            </a:pPr>
            <a:r>
              <a:rPr lang="en-US" sz="2400">
                <a:latin typeface="Times New Roman"/>
              </a:rPr>
              <a:t>•    A </a:t>
            </a:r>
            <a:r>
              <a:rPr lang="en-US" sz="2400">
                <a:solidFill>
                  <a:srgbClr val="FFC000"/>
                </a:solidFill>
                <a:latin typeface="Times New Roman"/>
              </a:rPr>
              <a:t>powerful and efficient storage mechanism </a:t>
            </a:r>
            <a:r>
              <a:rPr lang="en-US" sz="2400">
                <a:latin typeface="Times New Roman"/>
              </a:rPr>
              <a:t>is required for representation of </a:t>
            </a:r>
            <a:r>
              <a:rPr lang="en-US" sz="2400">
                <a:solidFill>
                  <a:srgbClr val="00B0F0"/>
                </a:solidFill>
                <a:latin typeface="Times New Roman"/>
              </a:rPr>
              <a:t>data physically on the hard disk or computer’s memory </a:t>
            </a:r>
            <a:r>
              <a:rPr lang="en-US" sz="2400">
                <a:latin typeface="Times New Roman"/>
              </a:rPr>
              <a:t>to preserve the logical relationships.</a:t>
            </a:r>
          </a:p>
          <a:p>
            <a:pPr marL="419100" indent="-419100" algn="just" eaLnBrk="1" fontAlgn="auto" hangingPunct="1">
              <a:lnSpc>
                <a:spcPts val="4032"/>
              </a:lnSpc>
              <a:spcBef>
                <a:spcPts val="0"/>
              </a:spcBef>
              <a:spcAft>
                <a:spcPts val="3150"/>
              </a:spcAft>
              <a:defRPr/>
            </a:pPr>
            <a:r>
              <a:rPr lang="en-US" sz="2400">
                <a:latin typeface="Times New Roman"/>
              </a:rPr>
              <a:t>•    A </a:t>
            </a:r>
            <a:r>
              <a:rPr lang="en-US" sz="2400">
                <a:solidFill>
                  <a:srgbClr val="7030A0"/>
                </a:solidFill>
                <a:latin typeface="Times New Roman"/>
              </a:rPr>
              <a:t>storage and organization structure is required </a:t>
            </a:r>
            <a:r>
              <a:rPr lang="en-US" sz="2400">
                <a:latin typeface="Times New Roman"/>
              </a:rPr>
              <a:t>which </a:t>
            </a:r>
            <a:r>
              <a:rPr lang="en-US" sz="2400">
                <a:solidFill>
                  <a:srgbClr val="FFC000"/>
                </a:solidFill>
                <a:latin typeface="Times New Roman"/>
              </a:rPr>
              <a:t>enables efficiency </a:t>
            </a:r>
            <a:r>
              <a:rPr lang="en-US" sz="2400">
                <a:latin typeface="Times New Roman"/>
              </a:rPr>
              <a:t>by allowing the </a:t>
            </a:r>
            <a:r>
              <a:rPr lang="en-US" sz="2400">
                <a:solidFill>
                  <a:srgbClr val="FF0000"/>
                </a:solidFill>
                <a:latin typeface="Times New Roman"/>
              </a:rPr>
              <a:t>users manage all the data access or retrievals.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1">
            <a:extLst>
              <a:ext uri="{FF2B5EF4-FFF2-40B4-BE49-F238E27FC236}">
                <a16:creationId xmlns:a16="http://schemas.microsoft.com/office/drawing/2014/main" id="{5047C286-61FA-5E2B-1F9E-6F4D699F94A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Rectangle 2">
            <a:extLst>
              <a:ext uri="{FF2B5EF4-FFF2-40B4-BE49-F238E27FC236}">
                <a16:creationId xmlns:a16="http://schemas.microsoft.com/office/drawing/2014/main" id="{1493AC75-C2DB-4FA2-22C8-19BFBCFF69F3}"/>
              </a:ext>
            </a:extLst>
          </p:cNvPr>
          <p:cNvSpPr>
            <a:spLocks noChangeArrowheads="1"/>
          </p:cNvSpPr>
          <p:nvPr/>
        </p:nvSpPr>
        <p:spPr bwMode="auto">
          <a:xfrm>
            <a:off x="3636963" y="477838"/>
            <a:ext cx="1873250" cy="588962"/>
          </a:xfrm>
          <a:prstGeom prst="rect">
            <a:avLst/>
          </a:prstGeom>
          <a:solidFill>
            <a:srgbClr val="EBDBB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Aft>
                <a:spcPts val="4413"/>
              </a:spcAft>
            </a:pPr>
            <a:r>
              <a:rPr lang="en-US" altLang="de-DE" sz="3500" b="1"/>
              <a:t>Definition</a:t>
            </a:r>
          </a:p>
        </p:txBody>
      </p:sp>
      <p:sp>
        <p:nvSpPr>
          <p:cNvPr id="12292" name="Rectangle 3">
            <a:extLst>
              <a:ext uri="{FF2B5EF4-FFF2-40B4-BE49-F238E27FC236}">
                <a16:creationId xmlns:a16="http://schemas.microsoft.com/office/drawing/2014/main" id="{979B8455-2A70-C695-7430-368C2968551C}"/>
              </a:ext>
            </a:extLst>
          </p:cNvPr>
          <p:cNvSpPr>
            <a:spLocks noChangeArrowheads="1"/>
          </p:cNvSpPr>
          <p:nvPr/>
        </p:nvSpPr>
        <p:spPr bwMode="auto">
          <a:xfrm>
            <a:off x="57150" y="1639888"/>
            <a:ext cx="8532813" cy="186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54000" indent="-2540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ts val="4050"/>
              </a:lnSpc>
              <a:spcBef>
                <a:spcPts val="4413"/>
              </a:spcBef>
            </a:pPr>
            <a:r>
              <a:rPr lang="en-US" altLang="de-DE" sz="2400">
                <a:latin typeface="Times New Roman" panose="02020603050405020304" pitchFamily="18" charset="0"/>
              </a:rPr>
              <a:t>•    The representation of </a:t>
            </a:r>
            <a:r>
              <a:rPr lang="en-US" altLang="de-DE" sz="2400">
                <a:solidFill>
                  <a:srgbClr val="00B0F0"/>
                </a:solidFill>
                <a:latin typeface="Times New Roman" panose="02020603050405020304" pitchFamily="18" charset="0"/>
              </a:rPr>
              <a:t>particular data structure </a:t>
            </a:r>
            <a:r>
              <a:rPr lang="en-US" altLang="de-DE" sz="2400">
                <a:latin typeface="Times New Roman" panose="02020603050405020304" pitchFamily="18" charset="0"/>
              </a:rPr>
              <a:t>in the </a:t>
            </a:r>
            <a:r>
              <a:rPr lang="en-US" altLang="de-DE" sz="2400">
                <a:solidFill>
                  <a:srgbClr val="7030A0"/>
                </a:solidFill>
                <a:latin typeface="Times New Roman" panose="02020603050405020304" pitchFamily="18" charset="0"/>
              </a:rPr>
              <a:t>main memory of a computer </a:t>
            </a:r>
            <a:r>
              <a:rPr lang="en-US" altLang="de-DE" sz="2400">
                <a:latin typeface="Times New Roman" panose="02020603050405020304" pitchFamily="18" charset="0"/>
              </a:rPr>
              <a:t>is called as </a:t>
            </a:r>
            <a:r>
              <a:rPr lang="en-US" altLang="de-DE" sz="2400">
                <a:solidFill>
                  <a:srgbClr val="FFC000"/>
                </a:solidFill>
                <a:latin typeface="Times New Roman" panose="02020603050405020304" pitchFamily="18" charset="0"/>
              </a:rPr>
              <a:t>storage structure</a:t>
            </a:r>
            <a:r>
              <a:rPr lang="en-US" altLang="de-DE" sz="2400">
                <a:latin typeface="Times New Roman" panose="02020603050405020304" pitchFamily="18" charset="0"/>
              </a:rPr>
              <a:t>.</a:t>
            </a:r>
          </a:p>
          <a:p>
            <a:pPr eaLnBrk="1" hangingPunct="1">
              <a:lnSpc>
                <a:spcPts val="3988"/>
              </a:lnSpc>
              <a:spcAft>
                <a:spcPts val="15538"/>
              </a:spcAft>
            </a:pPr>
            <a:r>
              <a:rPr lang="en-US" altLang="de-DE" sz="2400">
                <a:latin typeface="Times New Roman" panose="02020603050405020304" pitchFamily="18" charset="0"/>
              </a:rPr>
              <a:t>•    The </a:t>
            </a:r>
            <a:r>
              <a:rPr lang="en-US" altLang="de-DE" sz="2400">
                <a:solidFill>
                  <a:srgbClr val="7030A0"/>
                </a:solidFill>
                <a:latin typeface="Times New Roman" panose="02020603050405020304" pitchFamily="18" charset="0"/>
              </a:rPr>
              <a:t>storage structure representation in auxiliary memory</a:t>
            </a:r>
            <a:r>
              <a:rPr lang="en-US" altLang="de-DE" sz="2400">
                <a:latin typeface="Times New Roman" panose="02020603050405020304" pitchFamily="18" charset="0"/>
              </a:rPr>
              <a:t>(secondary storage) is called as </a:t>
            </a:r>
            <a:r>
              <a:rPr lang="en-US" altLang="de-DE" sz="2400">
                <a:solidFill>
                  <a:srgbClr val="FF0000"/>
                </a:solidFill>
                <a:latin typeface="Times New Roman" panose="02020603050405020304" pitchFamily="18" charset="0"/>
              </a:rPr>
              <a:t>file structure</a:t>
            </a:r>
            <a:r>
              <a:rPr lang="en-US" altLang="de-DE" sz="2400">
                <a:latin typeface="Times New Roman" panose="02020603050405020304" pitchFamily="18" charset="0"/>
              </a:rPr>
              <a:t>.</a:t>
            </a:r>
          </a:p>
        </p:txBody>
      </p:sp>
      <p:sp>
        <p:nvSpPr>
          <p:cNvPr id="5" name="Rectangle 4">
            <a:extLst>
              <a:ext uri="{FF2B5EF4-FFF2-40B4-BE49-F238E27FC236}">
                <a16:creationId xmlns:a16="http://schemas.microsoft.com/office/drawing/2014/main" id="{74E80893-1ED7-E1C3-B32F-CBF7B86FFDCD}"/>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1">
            <a:extLst>
              <a:ext uri="{FF2B5EF4-FFF2-40B4-BE49-F238E27FC236}">
                <a16:creationId xmlns:a16="http://schemas.microsoft.com/office/drawing/2014/main" id="{88D9B8FF-38DE-8576-C91B-09CCCA590A2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Rectangle 2">
            <a:extLst>
              <a:ext uri="{FF2B5EF4-FFF2-40B4-BE49-F238E27FC236}">
                <a16:creationId xmlns:a16="http://schemas.microsoft.com/office/drawing/2014/main" id="{0DC79B18-871A-229A-7D5E-44D9B303E045}"/>
              </a:ext>
            </a:extLst>
          </p:cNvPr>
          <p:cNvSpPr>
            <a:spLocks noChangeArrowheads="1"/>
          </p:cNvSpPr>
          <p:nvPr/>
        </p:nvSpPr>
        <p:spPr bwMode="auto">
          <a:xfrm>
            <a:off x="3840163" y="423863"/>
            <a:ext cx="1463675" cy="490537"/>
          </a:xfrm>
          <a:prstGeom prst="rect">
            <a:avLst/>
          </a:prstGeom>
          <a:solidFill>
            <a:srgbClr val="EBDBB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Aft>
                <a:spcPts val="5875"/>
              </a:spcAft>
            </a:pPr>
            <a:r>
              <a:rPr lang="en-US" altLang="de-DE" sz="2700" b="1"/>
              <a:t>Definition</a:t>
            </a:r>
          </a:p>
        </p:txBody>
      </p:sp>
      <p:sp>
        <p:nvSpPr>
          <p:cNvPr id="4" name="Rectangle 3">
            <a:extLst>
              <a:ext uri="{FF2B5EF4-FFF2-40B4-BE49-F238E27FC236}">
                <a16:creationId xmlns:a16="http://schemas.microsoft.com/office/drawing/2014/main" id="{9F045224-695F-9A12-258B-1E5DFB68929A}"/>
              </a:ext>
            </a:extLst>
          </p:cNvPr>
          <p:cNvSpPr/>
          <p:nvPr/>
        </p:nvSpPr>
        <p:spPr>
          <a:xfrm>
            <a:off x="207963" y="1771650"/>
            <a:ext cx="8759825" cy="3973513"/>
          </a:xfrm>
          <a:prstGeom prst="rect">
            <a:avLst/>
          </a:prstGeom>
        </p:spPr>
        <p:txBody>
          <a:bodyPr lIns="0" tIns="0" rIns="0" bIns="0"/>
          <a:lstStyle/>
          <a:p>
            <a:pPr marL="460248" indent="-406400" eaLnBrk="1" fontAlgn="auto" hangingPunct="1">
              <a:lnSpc>
                <a:spcPts val="4728"/>
              </a:lnSpc>
              <a:spcBef>
                <a:spcPts val="5880"/>
              </a:spcBef>
              <a:spcAft>
                <a:spcPts val="0"/>
              </a:spcAft>
              <a:defRPr/>
            </a:pPr>
            <a:r>
              <a:rPr lang="en-US" sz="2800">
                <a:latin typeface="Times New Roman"/>
              </a:rPr>
              <a:t>•    Data Structure is a way of </a:t>
            </a:r>
            <a:r>
              <a:rPr lang="en-US" sz="2800">
                <a:solidFill>
                  <a:srgbClr val="FF0000"/>
                </a:solidFill>
                <a:latin typeface="Times New Roman"/>
              </a:rPr>
              <a:t>collecting and organising data </a:t>
            </a:r>
            <a:r>
              <a:rPr lang="en-US" sz="2800">
                <a:latin typeface="Times New Roman"/>
              </a:rPr>
              <a:t>in such a way that we can </a:t>
            </a:r>
            <a:r>
              <a:rPr lang="en-US" sz="2800">
                <a:solidFill>
                  <a:srgbClr val="00B0F0"/>
                </a:solidFill>
                <a:latin typeface="Times New Roman"/>
              </a:rPr>
              <a:t>perform operations on</a:t>
            </a:r>
          </a:p>
          <a:p>
            <a:pPr marL="460248" eaLnBrk="1" fontAlgn="auto" hangingPunct="1">
              <a:lnSpc>
                <a:spcPts val="4728"/>
              </a:lnSpc>
              <a:spcBef>
                <a:spcPts val="0"/>
              </a:spcBef>
              <a:spcAft>
                <a:spcPts val="0"/>
              </a:spcAft>
              <a:defRPr/>
            </a:pPr>
            <a:r>
              <a:rPr lang="en-US" sz="2800">
                <a:solidFill>
                  <a:srgbClr val="00B0F0"/>
                </a:solidFill>
                <a:latin typeface="Times New Roman"/>
              </a:rPr>
              <a:t>these data in an effective way</a:t>
            </a:r>
            <a:r>
              <a:rPr lang="en-US" sz="2800">
                <a:latin typeface="Times New Roman"/>
              </a:rPr>
              <a:t>.</a:t>
            </a:r>
          </a:p>
          <a:p>
            <a:pPr algn="just" eaLnBrk="1" fontAlgn="auto" hangingPunct="1">
              <a:spcBef>
                <a:spcPts val="0"/>
              </a:spcBef>
              <a:spcAft>
                <a:spcPts val="1680"/>
              </a:spcAft>
              <a:defRPr/>
            </a:pPr>
            <a:r>
              <a:rPr lang="en-US" sz="2800">
                <a:latin typeface="Times New Roman"/>
              </a:rPr>
              <a:t>•    A data structure is a class of data that can characterized</a:t>
            </a:r>
          </a:p>
          <a:p>
            <a:pPr marL="460248" eaLnBrk="1" fontAlgn="auto" hangingPunct="1">
              <a:lnSpc>
                <a:spcPts val="4752"/>
              </a:lnSpc>
              <a:spcBef>
                <a:spcPts val="0"/>
              </a:spcBef>
              <a:spcAft>
                <a:spcPts val="420"/>
              </a:spcAft>
              <a:defRPr/>
            </a:pPr>
            <a:r>
              <a:rPr lang="en-US" sz="2800">
                <a:latin typeface="Times New Roman"/>
              </a:rPr>
              <a:t>by its organization and the operations that are defined on it. Hence</a:t>
            </a:r>
          </a:p>
          <a:p>
            <a:pPr algn="just" eaLnBrk="1" fontAlgn="auto" hangingPunct="1">
              <a:spcBef>
                <a:spcPts val="0"/>
              </a:spcBef>
              <a:spcAft>
                <a:spcPts val="3360"/>
              </a:spcAft>
              <a:defRPr/>
            </a:pPr>
            <a:r>
              <a:rPr lang="en-US" sz="2800">
                <a:latin typeface="Times New Roman"/>
              </a:rPr>
              <a:t>•    Data Structure= Organized Data + Allowed Operations</a:t>
            </a:r>
          </a:p>
        </p:txBody>
      </p:sp>
      <p:sp>
        <p:nvSpPr>
          <p:cNvPr id="5" name="Rectangle 4">
            <a:extLst>
              <a:ext uri="{FF2B5EF4-FFF2-40B4-BE49-F238E27FC236}">
                <a16:creationId xmlns:a16="http://schemas.microsoft.com/office/drawing/2014/main" id="{E0AAA0AE-6B68-B963-0A2B-65E28E1814D5}"/>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1">
            <a:extLst>
              <a:ext uri="{FF2B5EF4-FFF2-40B4-BE49-F238E27FC236}">
                <a16:creationId xmlns:a16="http://schemas.microsoft.com/office/drawing/2014/main" id="{C9354BAB-7808-847C-0691-13851E6FA07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8525" y="1878013"/>
            <a:ext cx="6688138"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9" name="Picture 2">
            <a:extLst>
              <a:ext uri="{FF2B5EF4-FFF2-40B4-BE49-F238E27FC236}">
                <a16:creationId xmlns:a16="http://schemas.microsoft.com/office/drawing/2014/main" id="{289C9E8D-AB15-8CE5-E43F-C568D0B1AE4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9900" y="3560763"/>
            <a:ext cx="8229600" cy="235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Picture 3">
            <a:extLst>
              <a:ext uri="{FF2B5EF4-FFF2-40B4-BE49-F238E27FC236}">
                <a16:creationId xmlns:a16="http://schemas.microsoft.com/office/drawing/2014/main" id="{DC793193-3824-611D-8CDD-EAB895BFCCC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Rectangle 4">
            <a:extLst>
              <a:ext uri="{FF2B5EF4-FFF2-40B4-BE49-F238E27FC236}">
                <a16:creationId xmlns:a16="http://schemas.microsoft.com/office/drawing/2014/main" id="{31541D27-9EB4-3B73-D8F2-6A309C63A203}"/>
              </a:ext>
            </a:extLst>
          </p:cNvPr>
          <p:cNvSpPr>
            <a:spLocks noChangeArrowheads="1"/>
          </p:cNvSpPr>
          <p:nvPr/>
        </p:nvSpPr>
        <p:spPr bwMode="auto">
          <a:xfrm>
            <a:off x="2374900" y="420688"/>
            <a:ext cx="4486275" cy="493712"/>
          </a:xfrm>
          <a:prstGeom prst="rect">
            <a:avLst/>
          </a:prstGeom>
          <a:solidFill>
            <a:srgbClr val="EBDBB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de-DE" sz="2800">
                <a:latin typeface="Times New Roman" panose="02020603050405020304" pitchFamily="18" charset="0"/>
              </a:rPr>
              <a:t>Classification of Data Structure</a:t>
            </a:r>
          </a:p>
        </p:txBody>
      </p:sp>
      <p:sp>
        <p:nvSpPr>
          <p:cNvPr id="6" name="Rectangle 5">
            <a:extLst>
              <a:ext uri="{FF2B5EF4-FFF2-40B4-BE49-F238E27FC236}">
                <a16:creationId xmlns:a16="http://schemas.microsoft.com/office/drawing/2014/main" id="{49D14881-8C6A-697C-4C41-88318DB77CC3}"/>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1">
            <a:extLst>
              <a:ext uri="{FF2B5EF4-FFF2-40B4-BE49-F238E27FC236}">
                <a16:creationId xmlns:a16="http://schemas.microsoft.com/office/drawing/2014/main" id="{711EFFF3-C716-5688-DDBC-BA64B4D8763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6300" y="6115050"/>
            <a:ext cx="6997700"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2">
            <a:extLst>
              <a:ext uri="{FF2B5EF4-FFF2-40B4-BE49-F238E27FC236}">
                <a16:creationId xmlns:a16="http://schemas.microsoft.com/office/drawing/2014/main" id="{6399836D-C31B-CE80-9353-C5A6C838C8BC}"/>
              </a:ext>
            </a:extLst>
          </p:cNvPr>
          <p:cNvSpPr>
            <a:spLocks noChangeArrowheads="1"/>
          </p:cNvSpPr>
          <p:nvPr/>
        </p:nvSpPr>
        <p:spPr bwMode="auto">
          <a:xfrm>
            <a:off x="115888" y="1666875"/>
            <a:ext cx="832167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de-DE" sz="2400" u="sng"/>
              <a:t>Primitive Data Structure:-</a:t>
            </a:r>
            <a:r>
              <a:rPr lang="en-US" altLang="de-DE" sz="2400"/>
              <a:t> The data structure that are </a:t>
            </a:r>
            <a:r>
              <a:rPr lang="en-US" altLang="de-DE" sz="2400">
                <a:solidFill>
                  <a:srgbClr val="FFC000"/>
                </a:solidFill>
              </a:rPr>
              <a:t>atomic or</a:t>
            </a:r>
          </a:p>
        </p:txBody>
      </p:sp>
      <p:sp>
        <p:nvSpPr>
          <p:cNvPr id="15364" name="Rectangle 3">
            <a:extLst>
              <a:ext uri="{FF2B5EF4-FFF2-40B4-BE49-F238E27FC236}">
                <a16:creationId xmlns:a16="http://schemas.microsoft.com/office/drawing/2014/main" id="{38C6FBFC-AB89-DE12-F34E-DC6E1340EB1F}"/>
              </a:ext>
            </a:extLst>
          </p:cNvPr>
          <p:cNvSpPr>
            <a:spLocks noChangeArrowheads="1"/>
          </p:cNvSpPr>
          <p:nvPr/>
        </p:nvSpPr>
        <p:spPr bwMode="auto">
          <a:xfrm>
            <a:off x="103188" y="2176463"/>
            <a:ext cx="8891587" cy="345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ts val="4038"/>
              </a:lnSpc>
              <a:spcAft>
                <a:spcPts val="213"/>
              </a:spcAft>
            </a:pPr>
            <a:r>
              <a:rPr lang="en-US" altLang="de-DE" sz="2400">
                <a:solidFill>
                  <a:srgbClr val="FFC000"/>
                </a:solidFill>
              </a:rPr>
              <a:t>indivisible </a:t>
            </a:r>
            <a:r>
              <a:rPr lang="en-US" altLang="de-DE" sz="2400"/>
              <a:t>are called primitive. Example are </a:t>
            </a:r>
            <a:r>
              <a:rPr lang="en-US" altLang="de-DE" sz="2400">
                <a:solidFill>
                  <a:srgbClr val="00B0F0"/>
                </a:solidFill>
              </a:rPr>
              <a:t>integer, real, float, Boolean and characters.</a:t>
            </a:r>
          </a:p>
          <a:p>
            <a:pPr eaLnBrk="1" hangingPunct="1">
              <a:lnSpc>
                <a:spcPts val="4038"/>
              </a:lnSpc>
            </a:pPr>
            <a:r>
              <a:rPr lang="en-US" altLang="de-DE" sz="2400" u="sng"/>
              <a:t>Non-Primitive data structure</a:t>
            </a:r>
            <a:r>
              <a:rPr lang="en-US" altLang="de-DE" sz="2400"/>
              <a:t>:- The data structure that are </a:t>
            </a:r>
            <a:r>
              <a:rPr lang="en-US" altLang="de-DE" sz="2400">
                <a:solidFill>
                  <a:srgbClr val="00B050"/>
                </a:solidFill>
              </a:rPr>
              <a:t>not atomic </a:t>
            </a:r>
            <a:r>
              <a:rPr lang="en-US" altLang="de-DE" sz="2400"/>
              <a:t>are called </a:t>
            </a:r>
            <a:r>
              <a:rPr lang="en-US" altLang="de-DE" sz="2400">
                <a:solidFill>
                  <a:srgbClr val="7030A0"/>
                </a:solidFill>
              </a:rPr>
              <a:t>non primitive or composite</a:t>
            </a:r>
            <a:r>
              <a:rPr lang="en-US" altLang="de-DE" sz="2400"/>
              <a:t>.</a:t>
            </a:r>
          </a:p>
          <a:p>
            <a:pPr algn="just" eaLnBrk="1" hangingPunct="1">
              <a:lnSpc>
                <a:spcPts val="4038"/>
              </a:lnSpc>
              <a:spcAft>
                <a:spcPts val="2938"/>
              </a:spcAft>
            </a:pPr>
            <a:r>
              <a:rPr lang="en-US" altLang="de-DE" sz="2400"/>
              <a:t>Examples are </a:t>
            </a:r>
            <a:r>
              <a:rPr lang="en-US" altLang="de-DE" sz="2400">
                <a:solidFill>
                  <a:srgbClr val="00B050"/>
                </a:solidFill>
              </a:rPr>
              <a:t>records, arrays and strings</a:t>
            </a:r>
            <a:r>
              <a:rPr lang="en-US" altLang="de-DE" sz="2400"/>
              <a:t>. These are more sophisticated. The </a:t>
            </a:r>
            <a:r>
              <a:rPr lang="en-US" altLang="de-DE" sz="2400">
                <a:solidFill>
                  <a:srgbClr val="FF0000"/>
                </a:solidFill>
              </a:rPr>
              <a:t>non primitive data structures </a:t>
            </a:r>
            <a:r>
              <a:rPr lang="en-US" altLang="de-DE" sz="2400"/>
              <a:t>emphasize on structuring a </a:t>
            </a:r>
            <a:r>
              <a:rPr lang="en-US" altLang="de-DE" sz="2400">
                <a:solidFill>
                  <a:srgbClr val="0070C0"/>
                </a:solidFill>
              </a:rPr>
              <a:t>group of homogenous or heterogeneous data items.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1">
            <a:extLst>
              <a:ext uri="{FF2B5EF4-FFF2-40B4-BE49-F238E27FC236}">
                <a16:creationId xmlns:a16="http://schemas.microsoft.com/office/drawing/2014/main" id="{B01739AE-BD6F-B73E-29D4-C60ECACAD97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Rectangle 2">
            <a:extLst>
              <a:ext uri="{FF2B5EF4-FFF2-40B4-BE49-F238E27FC236}">
                <a16:creationId xmlns:a16="http://schemas.microsoft.com/office/drawing/2014/main" id="{536AFFF1-E55C-D856-2F71-35CB74DB92D7}"/>
              </a:ext>
            </a:extLst>
          </p:cNvPr>
          <p:cNvSpPr>
            <a:spLocks noChangeArrowheads="1"/>
          </p:cNvSpPr>
          <p:nvPr/>
        </p:nvSpPr>
        <p:spPr bwMode="auto">
          <a:xfrm>
            <a:off x="82550" y="2292350"/>
            <a:ext cx="8882063" cy="227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ts val="5038"/>
              </a:lnSpc>
              <a:spcAft>
                <a:spcPts val="9875"/>
              </a:spcAft>
            </a:pPr>
            <a:r>
              <a:rPr lang="en-US" altLang="de-DE" sz="2800" u="sng"/>
              <a:t>Linear Data Structure</a:t>
            </a:r>
            <a:r>
              <a:rPr lang="en-US" altLang="de-DE" sz="2800"/>
              <a:t>:- In a linear data structure, </a:t>
            </a:r>
            <a:r>
              <a:rPr lang="en-US" altLang="de-DE" sz="2800">
                <a:solidFill>
                  <a:srgbClr val="0070C0"/>
                </a:solidFill>
              </a:rPr>
              <a:t>the data items are arranged in a linear sequence</a:t>
            </a:r>
            <a:r>
              <a:rPr lang="en-US" altLang="de-DE" sz="2800"/>
              <a:t>. Example is </a:t>
            </a:r>
            <a:r>
              <a:rPr lang="en-US" altLang="de-DE" sz="2800">
                <a:solidFill>
                  <a:srgbClr val="FFC000"/>
                </a:solidFill>
              </a:rPr>
              <a:t>array. </a:t>
            </a:r>
            <a:r>
              <a:rPr lang="en-US" altLang="de-DE" sz="2800" u="sng"/>
              <a:t>Non Linear data structure</a:t>
            </a:r>
            <a:r>
              <a:rPr lang="en-US" altLang="de-DE" sz="2800"/>
              <a:t>:- In a non-linear data structure, the </a:t>
            </a:r>
            <a:r>
              <a:rPr lang="en-US" altLang="de-DE" sz="2800">
                <a:solidFill>
                  <a:srgbClr val="00B050"/>
                </a:solidFill>
              </a:rPr>
              <a:t>data items are not in sequence</a:t>
            </a:r>
            <a:r>
              <a:rPr lang="en-US" altLang="de-DE" sz="2800"/>
              <a:t>. Example is </a:t>
            </a:r>
            <a:r>
              <a:rPr lang="en-US" altLang="de-DE" sz="2800">
                <a:solidFill>
                  <a:srgbClr val="FFC000"/>
                </a:solidFill>
              </a:rPr>
              <a:t>tree</a:t>
            </a:r>
            <a:r>
              <a:rPr lang="en-US" altLang="de-DE" sz="2800"/>
              <a:t>.</a:t>
            </a:r>
          </a:p>
        </p:txBody>
      </p:sp>
      <p:sp>
        <p:nvSpPr>
          <p:cNvPr id="4" name="Rectangle 3">
            <a:extLst>
              <a:ext uri="{FF2B5EF4-FFF2-40B4-BE49-F238E27FC236}">
                <a16:creationId xmlns:a16="http://schemas.microsoft.com/office/drawing/2014/main" id="{2B886F88-9649-3CC3-846A-7CD2A7714321}"/>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1">
            <a:extLst>
              <a:ext uri="{FF2B5EF4-FFF2-40B4-BE49-F238E27FC236}">
                <a16:creationId xmlns:a16="http://schemas.microsoft.com/office/drawing/2014/main" id="{785761E9-6C60-BC56-4076-D38F1020AA6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91013" y="6115050"/>
            <a:ext cx="4852987"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2">
            <a:extLst>
              <a:ext uri="{FF2B5EF4-FFF2-40B4-BE49-F238E27FC236}">
                <a16:creationId xmlns:a16="http://schemas.microsoft.com/office/drawing/2014/main" id="{25C5EBDF-5A91-FAFA-3640-A4C1EDC1D568}"/>
              </a:ext>
            </a:extLst>
          </p:cNvPr>
          <p:cNvSpPr>
            <a:spLocks noChangeArrowheads="1"/>
          </p:cNvSpPr>
          <p:nvPr/>
        </p:nvSpPr>
        <p:spPr bwMode="auto">
          <a:xfrm>
            <a:off x="82550" y="990600"/>
            <a:ext cx="8905875" cy="484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lnSpc>
                <a:spcPts val="5038"/>
              </a:lnSpc>
            </a:pPr>
            <a:r>
              <a:rPr lang="en-US" altLang="de-DE" sz="2800" u="sng"/>
              <a:t>Homogenous Data Structure</a:t>
            </a:r>
            <a:r>
              <a:rPr lang="en-US" altLang="de-DE" sz="2800"/>
              <a:t>:- In homogenous data structure, </a:t>
            </a:r>
            <a:r>
              <a:rPr lang="en-US" altLang="de-DE" sz="2800">
                <a:solidFill>
                  <a:srgbClr val="FFC000"/>
                </a:solidFill>
              </a:rPr>
              <a:t>all the elements are of same type</a:t>
            </a:r>
            <a:r>
              <a:rPr lang="en-US" altLang="de-DE" sz="2800"/>
              <a:t>. Example is </a:t>
            </a:r>
            <a:r>
              <a:rPr lang="en-US" altLang="de-DE" sz="2800">
                <a:solidFill>
                  <a:srgbClr val="FF0000"/>
                </a:solidFill>
              </a:rPr>
              <a:t>array</a:t>
            </a:r>
            <a:r>
              <a:rPr lang="en-US" altLang="de-DE" sz="2800"/>
              <a:t>.</a:t>
            </a:r>
          </a:p>
          <a:p>
            <a:pPr algn="just" eaLnBrk="1" hangingPunct="1">
              <a:lnSpc>
                <a:spcPts val="5038"/>
              </a:lnSpc>
              <a:spcAft>
                <a:spcPts val="1675"/>
              </a:spcAft>
            </a:pPr>
            <a:r>
              <a:rPr lang="en-US" altLang="de-DE" sz="2800" u="sng"/>
              <a:t>Non Homogenous Data Structure</a:t>
            </a:r>
            <a:r>
              <a:rPr lang="en-US" altLang="de-DE" sz="2800"/>
              <a:t>:- In non-homogenous structures, </a:t>
            </a:r>
            <a:r>
              <a:rPr lang="en-US" altLang="de-DE" sz="2800">
                <a:solidFill>
                  <a:srgbClr val="00B050"/>
                </a:solidFill>
              </a:rPr>
              <a:t>all the elements may or may not be of the same types</a:t>
            </a:r>
            <a:r>
              <a:rPr lang="en-US" altLang="de-DE" sz="2800"/>
              <a:t>. Example is </a:t>
            </a:r>
            <a:r>
              <a:rPr lang="en-US" altLang="de-DE" sz="2800">
                <a:solidFill>
                  <a:srgbClr val="FF0000"/>
                </a:solidFill>
              </a:rPr>
              <a:t>records</a:t>
            </a:r>
            <a:r>
              <a:rPr lang="en-US" altLang="de-DE" sz="280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
            <a:extLst>
              <a:ext uri="{FF2B5EF4-FFF2-40B4-BE49-F238E27FC236}">
                <a16:creationId xmlns:a16="http://schemas.microsoft.com/office/drawing/2014/main" id="{F5A728AE-F7E4-F1C9-5A11-C68C7A8FE49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15050"/>
            <a:ext cx="9144000"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Rectangle 2">
            <a:extLst>
              <a:ext uri="{FF2B5EF4-FFF2-40B4-BE49-F238E27FC236}">
                <a16:creationId xmlns:a16="http://schemas.microsoft.com/office/drawing/2014/main" id="{66D9BB9E-53B2-48D1-AB39-281EB3F0C5D6}"/>
              </a:ext>
            </a:extLst>
          </p:cNvPr>
          <p:cNvSpPr>
            <a:spLocks noChangeArrowheads="1"/>
          </p:cNvSpPr>
          <p:nvPr/>
        </p:nvSpPr>
        <p:spPr bwMode="auto">
          <a:xfrm>
            <a:off x="85725" y="914400"/>
            <a:ext cx="8832850" cy="442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lnSpc>
                <a:spcPts val="4700"/>
              </a:lnSpc>
            </a:pPr>
            <a:r>
              <a:rPr lang="en-US" altLang="de-DE" sz="2800" u="sng"/>
              <a:t>Static Data Structure</a:t>
            </a:r>
            <a:r>
              <a:rPr lang="en-US" altLang="de-DE" sz="2800"/>
              <a:t>:- Static structures are ones </a:t>
            </a:r>
            <a:r>
              <a:rPr lang="en-US" altLang="de-DE" sz="2800">
                <a:solidFill>
                  <a:srgbClr val="00B050"/>
                </a:solidFill>
              </a:rPr>
              <a:t>whose sizes, structures</a:t>
            </a:r>
            <a:r>
              <a:rPr lang="en-US" altLang="de-DE" sz="2800"/>
              <a:t>, and </a:t>
            </a:r>
            <a:r>
              <a:rPr lang="en-US" altLang="de-DE" sz="2800">
                <a:solidFill>
                  <a:srgbClr val="FFC000"/>
                </a:solidFill>
              </a:rPr>
              <a:t>associated memory location </a:t>
            </a:r>
            <a:r>
              <a:rPr lang="en-US" altLang="de-DE" sz="2800">
                <a:solidFill>
                  <a:srgbClr val="FF0000"/>
                </a:solidFill>
              </a:rPr>
              <a:t>are fixed at compile time.</a:t>
            </a:r>
          </a:p>
          <a:p>
            <a:pPr algn="just" eaLnBrk="1" hangingPunct="1">
              <a:lnSpc>
                <a:spcPts val="4700"/>
              </a:lnSpc>
              <a:spcAft>
                <a:spcPts val="4625"/>
              </a:spcAft>
            </a:pPr>
            <a:r>
              <a:rPr lang="en-US" altLang="de-DE" sz="2800" u="sng"/>
              <a:t>Dynamic Data Structure</a:t>
            </a:r>
            <a:r>
              <a:rPr lang="en-US" altLang="de-DE" sz="2800"/>
              <a:t>:- Dynamic structures are </a:t>
            </a:r>
            <a:r>
              <a:rPr lang="en-US" altLang="de-DE" sz="2800">
                <a:solidFill>
                  <a:srgbClr val="00B050"/>
                </a:solidFill>
              </a:rPr>
              <a:t>ones which </a:t>
            </a:r>
            <a:r>
              <a:rPr lang="en-US" altLang="de-DE" sz="2800">
                <a:solidFill>
                  <a:srgbClr val="7030A0"/>
                </a:solidFill>
              </a:rPr>
              <a:t>expand or shrink </a:t>
            </a:r>
            <a:r>
              <a:rPr lang="en-US" altLang="de-DE" sz="2800">
                <a:solidFill>
                  <a:srgbClr val="00B050"/>
                </a:solidFill>
              </a:rPr>
              <a:t>as required during the program execution </a:t>
            </a:r>
            <a:r>
              <a:rPr lang="en-US" altLang="de-DE" sz="2800"/>
              <a:t>and their </a:t>
            </a:r>
            <a:r>
              <a:rPr lang="en-US" altLang="de-DE" sz="2800">
                <a:solidFill>
                  <a:srgbClr val="00B0F0"/>
                </a:solidFill>
              </a:rPr>
              <a:t>associated memory location changes</a:t>
            </a:r>
            <a:r>
              <a:rPr lang="en-US" altLang="de-DE" sz="280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1">
            <a:extLst>
              <a:ext uri="{FF2B5EF4-FFF2-40B4-BE49-F238E27FC236}">
                <a16:creationId xmlns:a16="http://schemas.microsoft.com/office/drawing/2014/main" id="{96C733B3-570F-2E1E-78E8-C30F437E62B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Rectangle 2">
            <a:extLst>
              <a:ext uri="{FF2B5EF4-FFF2-40B4-BE49-F238E27FC236}">
                <a16:creationId xmlns:a16="http://schemas.microsoft.com/office/drawing/2014/main" id="{7A368057-F6BC-022F-717A-1AAF5A8A9C66}"/>
              </a:ext>
            </a:extLst>
          </p:cNvPr>
          <p:cNvSpPr>
            <a:spLocks noChangeArrowheads="1"/>
          </p:cNvSpPr>
          <p:nvPr/>
        </p:nvSpPr>
        <p:spPr bwMode="auto">
          <a:xfrm>
            <a:off x="2606675" y="414338"/>
            <a:ext cx="4019550" cy="423862"/>
          </a:xfrm>
          <a:prstGeom prst="rect">
            <a:avLst/>
          </a:prstGeom>
          <a:solidFill>
            <a:srgbClr val="EBDBB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de-DE" sz="2800">
                <a:latin typeface="Times New Roman" panose="02020603050405020304" pitchFamily="18" charset="0"/>
              </a:rPr>
              <a:t>Operations on data structure</a:t>
            </a:r>
          </a:p>
        </p:txBody>
      </p:sp>
      <p:sp>
        <p:nvSpPr>
          <p:cNvPr id="4" name="Rectangle 3">
            <a:extLst>
              <a:ext uri="{FF2B5EF4-FFF2-40B4-BE49-F238E27FC236}">
                <a16:creationId xmlns:a16="http://schemas.microsoft.com/office/drawing/2014/main" id="{57BC9A79-0421-AF78-3180-1571E9E5D780}"/>
              </a:ext>
            </a:extLst>
          </p:cNvPr>
          <p:cNvSpPr/>
          <p:nvPr/>
        </p:nvSpPr>
        <p:spPr>
          <a:xfrm>
            <a:off x="609600" y="1652588"/>
            <a:ext cx="2938463" cy="4092575"/>
          </a:xfrm>
          <a:prstGeom prst="rect">
            <a:avLst/>
          </a:prstGeom>
        </p:spPr>
        <p:txBody>
          <a:bodyPr lIns="0" tIns="0" rIns="0" bIns="0"/>
          <a:lstStyle/>
          <a:p>
            <a:pPr algn="just" eaLnBrk="1" fontAlgn="auto" hangingPunct="1">
              <a:lnSpc>
                <a:spcPts val="4200"/>
              </a:lnSpc>
              <a:spcBef>
                <a:spcPts val="0"/>
              </a:spcBef>
              <a:spcAft>
                <a:spcPts val="0"/>
              </a:spcAft>
              <a:defRPr/>
            </a:pPr>
            <a:r>
              <a:rPr lang="en-US" sz="3000">
                <a:latin typeface="Calibri"/>
              </a:rPr>
              <a:t>•    Create</a:t>
            </a:r>
          </a:p>
          <a:p>
            <a:pPr algn="just" eaLnBrk="1" fontAlgn="auto" hangingPunct="1">
              <a:lnSpc>
                <a:spcPts val="4200"/>
              </a:lnSpc>
              <a:spcBef>
                <a:spcPts val="0"/>
              </a:spcBef>
              <a:spcAft>
                <a:spcPts val="0"/>
              </a:spcAft>
              <a:defRPr/>
            </a:pPr>
            <a:r>
              <a:rPr lang="en-US" sz="3000">
                <a:latin typeface="Calibri"/>
              </a:rPr>
              <a:t>•    Selection</a:t>
            </a:r>
          </a:p>
          <a:p>
            <a:pPr algn="just" eaLnBrk="1" fontAlgn="auto" hangingPunct="1">
              <a:lnSpc>
                <a:spcPts val="4200"/>
              </a:lnSpc>
              <a:spcBef>
                <a:spcPts val="0"/>
              </a:spcBef>
              <a:spcAft>
                <a:spcPts val="0"/>
              </a:spcAft>
              <a:defRPr/>
            </a:pPr>
            <a:r>
              <a:rPr lang="en-US" sz="3000">
                <a:latin typeface="Calibri"/>
              </a:rPr>
              <a:t>•    Deletion</a:t>
            </a:r>
          </a:p>
          <a:p>
            <a:pPr eaLnBrk="1" fontAlgn="auto" hangingPunct="1">
              <a:lnSpc>
                <a:spcPts val="3840"/>
              </a:lnSpc>
              <a:spcBef>
                <a:spcPts val="0"/>
              </a:spcBef>
              <a:spcAft>
                <a:spcPts val="0"/>
              </a:spcAft>
              <a:defRPr/>
            </a:pPr>
            <a:r>
              <a:rPr lang="en-US" sz="3000">
                <a:latin typeface="Calibri"/>
              </a:rPr>
              <a:t>•    Updation Other Operations</a:t>
            </a:r>
          </a:p>
          <a:p>
            <a:pPr marL="406400" eaLnBrk="1" fontAlgn="auto" hangingPunct="1">
              <a:lnSpc>
                <a:spcPts val="4344"/>
              </a:lnSpc>
              <a:spcBef>
                <a:spcPts val="0"/>
              </a:spcBef>
              <a:spcAft>
                <a:spcPts val="0"/>
              </a:spcAft>
              <a:defRPr/>
            </a:pPr>
            <a:r>
              <a:rPr lang="en-US" sz="3000">
                <a:latin typeface="Calibri"/>
              </a:rPr>
              <a:t>Searching</a:t>
            </a:r>
          </a:p>
          <a:p>
            <a:pPr marL="406400" eaLnBrk="1" fontAlgn="auto" hangingPunct="1">
              <a:lnSpc>
                <a:spcPts val="4344"/>
              </a:lnSpc>
              <a:spcBef>
                <a:spcPts val="0"/>
              </a:spcBef>
              <a:spcAft>
                <a:spcPts val="0"/>
              </a:spcAft>
              <a:defRPr/>
            </a:pPr>
            <a:r>
              <a:rPr lang="en-US" sz="3000">
                <a:latin typeface="Calibri"/>
              </a:rPr>
              <a:t>Sorting</a:t>
            </a:r>
          </a:p>
          <a:p>
            <a:pPr marL="406400" eaLnBrk="1" fontAlgn="auto" hangingPunct="1">
              <a:lnSpc>
                <a:spcPts val="4344"/>
              </a:lnSpc>
              <a:spcBef>
                <a:spcPts val="0"/>
              </a:spcBef>
              <a:spcAft>
                <a:spcPts val="0"/>
              </a:spcAft>
              <a:defRPr/>
            </a:pPr>
            <a:r>
              <a:rPr lang="en-US" sz="3000">
                <a:latin typeface="Calibri"/>
              </a:rPr>
              <a:t>Merging</a:t>
            </a:r>
          </a:p>
        </p:txBody>
      </p:sp>
      <p:sp>
        <p:nvSpPr>
          <p:cNvPr id="5" name="Rectangle 4">
            <a:extLst>
              <a:ext uri="{FF2B5EF4-FFF2-40B4-BE49-F238E27FC236}">
                <a16:creationId xmlns:a16="http://schemas.microsoft.com/office/drawing/2014/main" id="{53C1999B-8709-992A-4104-8B58ABD951AE}"/>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1">
            <a:extLst>
              <a:ext uri="{FF2B5EF4-FFF2-40B4-BE49-F238E27FC236}">
                <a16:creationId xmlns:a16="http://schemas.microsoft.com/office/drawing/2014/main" id="{E1981166-698E-0868-73D6-EAC24A5685E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25763" y="6115050"/>
            <a:ext cx="6218237"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Rectangle 2">
            <a:extLst>
              <a:ext uri="{FF2B5EF4-FFF2-40B4-BE49-F238E27FC236}">
                <a16:creationId xmlns:a16="http://schemas.microsoft.com/office/drawing/2014/main" id="{32EAE1F9-CA31-B351-DEFE-9C993C710E50}"/>
              </a:ext>
            </a:extLst>
          </p:cNvPr>
          <p:cNvSpPr>
            <a:spLocks noChangeArrowheads="1"/>
          </p:cNvSpPr>
          <p:nvPr/>
        </p:nvSpPr>
        <p:spPr bwMode="auto">
          <a:xfrm>
            <a:off x="222250" y="414338"/>
            <a:ext cx="8855075"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de-DE" sz="2800">
                <a:latin typeface="Times New Roman" panose="02020603050405020304" pitchFamily="18" charset="0"/>
              </a:rPr>
              <a:t>Operations on data structure</a:t>
            </a:r>
          </a:p>
        </p:txBody>
      </p:sp>
      <p:sp>
        <p:nvSpPr>
          <p:cNvPr id="20484" name="Rectangle 3">
            <a:extLst>
              <a:ext uri="{FF2B5EF4-FFF2-40B4-BE49-F238E27FC236}">
                <a16:creationId xmlns:a16="http://schemas.microsoft.com/office/drawing/2014/main" id="{BA488B18-781A-73D4-2657-A71245AEEBAA}"/>
              </a:ext>
            </a:extLst>
          </p:cNvPr>
          <p:cNvSpPr>
            <a:spLocks noChangeArrowheads="1"/>
          </p:cNvSpPr>
          <p:nvPr/>
        </p:nvSpPr>
        <p:spPr bwMode="auto">
          <a:xfrm>
            <a:off x="222250" y="1265238"/>
            <a:ext cx="8855075" cy="453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lnSpc>
                <a:spcPts val="2875"/>
              </a:lnSpc>
              <a:spcAft>
                <a:spcPts val="213"/>
              </a:spcAft>
            </a:pPr>
            <a:r>
              <a:rPr lang="en-US" altLang="de-DE" sz="2400" dirty="0">
                <a:latin typeface="Times New Roman" panose="02020603050405020304" pitchFamily="18" charset="0"/>
              </a:rPr>
              <a:t>• Design of efficient data structure must take operations to be performed on the data structures into account. The most</a:t>
            </a:r>
          </a:p>
          <a:p>
            <a:pPr algn="just" eaLnBrk="1" hangingPunct="1">
              <a:lnSpc>
                <a:spcPts val="2850"/>
              </a:lnSpc>
              <a:spcAft>
                <a:spcPts val="213"/>
              </a:spcAft>
            </a:pPr>
            <a:r>
              <a:rPr lang="en-US" altLang="de-DE" sz="2400" dirty="0">
                <a:latin typeface="Times New Roman" panose="02020603050405020304" pitchFamily="18" charset="0"/>
              </a:rPr>
              <a:t>1.    </a:t>
            </a:r>
            <a:r>
              <a:rPr lang="en-US" altLang="de-DE" sz="2400" b="1" dirty="0">
                <a:latin typeface="Times New Roman" panose="02020603050405020304" pitchFamily="18" charset="0"/>
              </a:rPr>
              <a:t>Create</a:t>
            </a:r>
            <a:r>
              <a:rPr lang="en-US" altLang="de-DE" sz="2400" dirty="0">
                <a:latin typeface="Times New Roman" panose="02020603050405020304" pitchFamily="18" charset="0"/>
              </a:rPr>
              <a:t>:- The </a:t>
            </a:r>
            <a:r>
              <a:rPr lang="en-US" altLang="de-DE" sz="2400" dirty="0">
                <a:solidFill>
                  <a:srgbClr val="7030A0"/>
                </a:solidFill>
                <a:latin typeface="Times New Roman" panose="02020603050405020304" pitchFamily="18" charset="0"/>
              </a:rPr>
              <a:t>create operation results in reserving memory for program elements</a:t>
            </a:r>
            <a:r>
              <a:rPr lang="en-US" altLang="de-DE" sz="2400" dirty="0">
                <a:latin typeface="Times New Roman" panose="02020603050405020304" pitchFamily="18" charset="0"/>
              </a:rPr>
              <a:t>. This can be done by declaration statement. Creation of data structure may take place either during compile-time or run-time. </a:t>
            </a:r>
            <a:r>
              <a:rPr lang="en-US" altLang="de-DE" sz="2400" dirty="0">
                <a:solidFill>
                  <a:srgbClr val="00B0F0"/>
                </a:solidFill>
                <a:latin typeface="Times New Roman" panose="02020603050405020304" pitchFamily="18" charset="0"/>
              </a:rPr>
              <a:t>malloc() function </a:t>
            </a:r>
            <a:r>
              <a:rPr lang="en-US" altLang="de-DE" sz="2400" dirty="0">
                <a:latin typeface="Times New Roman" panose="02020603050405020304" pitchFamily="18" charset="0"/>
              </a:rPr>
              <a:t>of C language is used for creation.</a:t>
            </a:r>
          </a:p>
          <a:p>
            <a:pPr algn="just" eaLnBrk="1" hangingPunct="1">
              <a:lnSpc>
                <a:spcPts val="2850"/>
              </a:lnSpc>
              <a:spcAft>
                <a:spcPts val="213"/>
              </a:spcAft>
            </a:pPr>
            <a:r>
              <a:rPr lang="en-US" altLang="de-DE" sz="2400" dirty="0">
                <a:latin typeface="Times New Roman" panose="02020603050405020304" pitchFamily="18" charset="0"/>
              </a:rPr>
              <a:t>2.    </a:t>
            </a:r>
            <a:r>
              <a:rPr lang="en-US" altLang="de-DE" sz="2400" b="1" dirty="0">
                <a:latin typeface="Times New Roman" panose="02020603050405020304" pitchFamily="18" charset="0"/>
              </a:rPr>
              <a:t>Destroy:- </a:t>
            </a:r>
            <a:r>
              <a:rPr lang="en-US" altLang="de-DE" sz="2400" dirty="0">
                <a:solidFill>
                  <a:srgbClr val="7030A0"/>
                </a:solidFill>
                <a:latin typeface="Times New Roman" panose="02020603050405020304" pitchFamily="18" charset="0"/>
              </a:rPr>
              <a:t>Destroy operation destroys memory space allocated for specified data structure</a:t>
            </a:r>
            <a:r>
              <a:rPr lang="en-US" altLang="de-DE" sz="2400" dirty="0">
                <a:latin typeface="Times New Roman" panose="02020603050405020304" pitchFamily="18" charset="0"/>
              </a:rPr>
              <a:t>. </a:t>
            </a:r>
            <a:r>
              <a:rPr lang="en-US" altLang="de-DE" sz="2400" dirty="0">
                <a:solidFill>
                  <a:srgbClr val="FFC000"/>
                </a:solidFill>
                <a:latin typeface="Times New Roman" panose="02020603050405020304" pitchFamily="18" charset="0"/>
              </a:rPr>
              <a:t>free() </a:t>
            </a:r>
            <a:r>
              <a:rPr lang="en-US" altLang="de-DE" sz="2400" dirty="0">
                <a:latin typeface="Times New Roman" panose="02020603050405020304" pitchFamily="18" charset="0"/>
              </a:rPr>
              <a:t>function of C language is used to destroy data structure.</a:t>
            </a:r>
          </a:p>
          <a:p>
            <a:pPr algn="just" eaLnBrk="1" hangingPunct="1">
              <a:lnSpc>
                <a:spcPts val="2925"/>
              </a:lnSpc>
              <a:spcAft>
                <a:spcPts val="213"/>
              </a:spcAft>
            </a:pPr>
            <a:r>
              <a:rPr lang="en-US" altLang="de-DE" sz="2400" dirty="0">
                <a:latin typeface="Times New Roman" panose="02020603050405020304" pitchFamily="18" charset="0"/>
              </a:rPr>
              <a:t>3.    </a:t>
            </a:r>
            <a:r>
              <a:rPr lang="en-US" altLang="de-DE" sz="2400" b="1" dirty="0">
                <a:latin typeface="Times New Roman" panose="02020603050405020304" pitchFamily="18" charset="0"/>
              </a:rPr>
              <a:t>Selection:- </a:t>
            </a:r>
            <a:r>
              <a:rPr lang="en-US" altLang="de-DE" sz="2400" dirty="0">
                <a:latin typeface="Times New Roman" panose="02020603050405020304" pitchFamily="18" charset="0"/>
              </a:rPr>
              <a:t>Selection operation deals with </a:t>
            </a:r>
            <a:r>
              <a:rPr lang="en-US" altLang="de-DE" sz="2400" dirty="0">
                <a:solidFill>
                  <a:srgbClr val="00B050"/>
                </a:solidFill>
                <a:latin typeface="Times New Roman" panose="02020603050405020304" pitchFamily="18" charset="0"/>
              </a:rPr>
              <a:t>accessing a particular data within a data structure.</a:t>
            </a:r>
          </a:p>
          <a:p>
            <a:pPr algn="just" eaLnBrk="1" hangingPunct="1">
              <a:spcAft>
                <a:spcPts val="1888"/>
              </a:spcAft>
            </a:pPr>
            <a:r>
              <a:rPr lang="en-US" altLang="de-DE" sz="2400" dirty="0">
                <a:latin typeface="Times New Roman" panose="02020603050405020304" pitchFamily="18" charset="0"/>
              </a:rPr>
              <a:t>4.    </a:t>
            </a:r>
            <a:r>
              <a:rPr lang="en-US" altLang="de-DE" sz="2400" b="1" dirty="0" err="1">
                <a:latin typeface="Times New Roman" panose="02020603050405020304" pitchFamily="18" charset="0"/>
              </a:rPr>
              <a:t>Updation</a:t>
            </a:r>
            <a:r>
              <a:rPr lang="en-US" altLang="de-DE" sz="2400" b="1" dirty="0">
                <a:latin typeface="Times New Roman" panose="02020603050405020304" pitchFamily="18" charset="0"/>
              </a:rPr>
              <a:t>:- </a:t>
            </a:r>
            <a:r>
              <a:rPr lang="en-US" altLang="de-DE" sz="2400" dirty="0">
                <a:latin typeface="Times New Roman" panose="02020603050405020304" pitchFamily="18" charset="0"/>
              </a:rPr>
              <a:t>It </a:t>
            </a:r>
            <a:r>
              <a:rPr lang="en-US" altLang="de-DE" sz="2400" dirty="0">
                <a:solidFill>
                  <a:srgbClr val="FFC000"/>
                </a:solidFill>
                <a:latin typeface="Times New Roman" panose="02020603050405020304" pitchFamily="18" charset="0"/>
              </a:rPr>
              <a:t>updates or modifies the data in the data structure</a:t>
            </a:r>
            <a:r>
              <a:rPr lang="en-US" altLang="de-DE" sz="2400" dirty="0">
                <a:latin typeface="Times New Roman" panose="02020603050405020304" pitchFamily="18"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
            <a:extLst>
              <a:ext uri="{FF2B5EF4-FFF2-40B4-BE49-F238E27FC236}">
                <a16:creationId xmlns:a16="http://schemas.microsoft.com/office/drawing/2014/main" id="{65EED29D-2EA9-9F7A-31DE-3A7E480E627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54763" y="6191250"/>
            <a:ext cx="2789237"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2">
            <a:extLst>
              <a:ext uri="{FF2B5EF4-FFF2-40B4-BE49-F238E27FC236}">
                <a16:creationId xmlns:a16="http://schemas.microsoft.com/office/drawing/2014/main" id="{9E12F229-D73D-ECD0-D7F8-F3B68FC513DA}"/>
              </a:ext>
            </a:extLst>
          </p:cNvPr>
          <p:cNvSpPr>
            <a:spLocks noChangeArrowheads="1"/>
          </p:cNvSpPr>
          <p:nvPr/>
        </p:nvSpPr>
        <p:spPr bwMode="auto">
          <a:xfrm>
            <a:off x="128588" y="347663"/>
            <a:ext cx="8726487" cy="1968500"/>
          </a:xfrm>
          <a:prstGeom prst="rect">
            <a:avLst/>
          </a:prstGeom>
          <a:solidFill>
            <a:srgbClr val="C8DBD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Aft>
                <a:spcPts val="2100"/>
              </a:spcAft>
            </a:pPr>
            <a:r>
              <a:rPr lang="en-US" altLang="de-DE" sz="3200" b="1"/>
              <a:t>Course Objectives</a:t>
            </a:r>
          </a:p>
          <a:p>
            <a:pPr eaLnBrk="1" hangingPunct="1">
              <a:lnSpc>
                <a:spcPts val="3388"/>
              </a:lnSpc>
              <a:spcAft>
                <a:spcPts val="6925"/>
              </a:spcAft>
            </a:pPr>
            <a:r>
              <a:rPr lang="en-US" altLang="de-DE" sz="2800" b="1">
                <a:solidFill>
                  <a:srgbClr val="C00000"/>
                </a:solidFill>
                <a:latin typeface="Times New Roman" panose="02020603050405020304" pitchFamily="18" charset="0"/>
              </a:rPr>
              <a:t>• Describe the fundamentals of data structures and their applications essential for programming/problem solving.</a:t>
            </a:r>
          </a:p>
        </p:txBody>
      </p:sp>
      <p:sp>
        <p:nvSpPr>
          <p:cNvPr id="3076" name="Rectangle 3">
            <a:extLst>
              <a:ext uri="{FF2B5EF4-FFF2-40B4-BE49-F238E27FC236}">
                <a16:creationId xmlns:a16="http://schemas.microsoft.com/office/drawing/2014/main" id="{0995D972-5C3C-699A-670A-EF0E085E9BE4}"/>
              </a:ext>
            </a:extLst>
          </p:cNvPr>
          <p:cNvSpPr>
            <a:spLocks noChangeArrowheads="1"/>
          </p:cNvSpPr>
          <p:nvPr/>
        </p:nvSpPr>
        <p:spPr bwMode="auto">
          <a:xfrm>
            <a:off x="128588" y="2590800"/>
            <a:ext cx="8723312" cy="3048000"/>
          </a:xfrm>
          <a:prstGeom prst="rect">
            <a:avLst/>
          </a:prstGeom>
          <a:solidFill>
            <a:srgbClr val="C8DBD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indent="-4064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ts val="3388"/>
              </a:lnSpc>
            </a:pPr>
            <a:r>
              <a:rPr lang="en-US" altLang="de-DE" sz="2800" b="1">
                <a:solidFill>
                  <a:srgbClr val="00B0F0"/>
                </a:solidFill>
                <a:latin typeface="Times New Roman" panose="02020603050405020304" pitchFamily="18" charset="0"/>
              </a:rPr>
              <a:t>•    Demonstrate operations like searching, sorting, Insertion, deletion, traversing component to create solutions of diversified problems.</a:t>
            </a:r>
          </a:p>
          <a:p>
            <a:pPr eaLnBrk="1" hangingPunct="1">
              <a:lnSpc>
                <a:spcPts val="3388"/>
              </a:lnSpc>
            </a:pPr>
            <a:r>
              <a:rPr lang="en-US" altLang="de-DE" sz="2800" b="1">
                <a:solidFill>
                  <a:srgbClr val="C00000"/>
                </a:solidFill>
                <a:latin typeface="Times New Roman" panose="02020603050405020304" pitchFamily="18" charset="0"/>
              </a:rPr>
              <a:t>•    Apply the concepts of data structures in different areas like DBMS, Compiler, Operating system etc.</a:t>
            </a:r>
          </a:p>
          <a:p>
            <a:pPr eaLnBrk="1" hangingPunct="1">
              <a:lnSpc>
                <a:spcPts val="3388"/>
              </a:lnSpc>
            </a:pPr>
            <a:r>
              <a:rPr lang="en-US" altLang="de-DE" sz="2800" b="1">
                <a:solidFill>
                  <a:srgbClr val="C00000"/>
                </a:solidFill>
                <a:latin typeface="Times New Roman" panose="02020603050405020304" pitchFamily="18" charset="0"/>
              </a:rPr>
              <a:t>•    Choose efficient data structure and apply them to solve problems.</a:t>
            </a:r>
          </a:p>
          <a:p>
            <a:pPr eaLnBrk="1" hangingPunct="1">
              <a:lnSpc>
                <a:spcPts val="3388"/>
              </a:lnSpc>
            </a:pPr>
            <a:endParaRPr lang="en-US" altLang="de-DE" sz="2800" b="1">
              <a:solidFill>
                <a:srgbClr val="C00000"/>
              </a:solidFill>
              <a:latin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1">
            <a:extLst>
              <a:ext uri="{FF2B5EF4-FFF2-40B4-BE49-F238E27FC236}">
                <a16:creationId xmlns:a16="http://schemas.microsoft.com/office/drawing/2014/main" id="{3BF98937-132B-874E-E4FF-13B1D214D7F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Rectangle 2">
            <a:extLst>
              <a:ext uri="{FF2B5EF4-FFF2-40B4-BE49-F238E27FC236}">
                <a16:creationId xmlns:a16="http://schemas.microsoft.com/office/drawing/2014/main" id="{EA4380A3-655E-3DDA-F4D4-77A2F7B88E3E}"/>
              </a:ext>
            </a:extLst>
          </p:cNvPr>
          <p:cNvSpPr>
            <a:spLocks noChangeArrowheads="1"/>
          </p:cNvSpPr>
          <p:nvPr/>
        </p:nvSpPr>
        <p:spPr bwMode="auto">
          <a:xfrm>
            <a:off x="2606675" y="414338"/>
            <a:ext cx="4019550" cy="360362"/>
          </a:xfrm>
          <a:prstGeom prst="rect">
            <a:avLst/>
          </a:prstGeom>
          <a:solidFill>
            <a:srgbClr val="EBDBB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de-DE" sz="2800">
                <a:latin typeface="Times New Roman" panose="02020603050405020304" pitchFamily="18" charset="0"/>
              </a:rPr>
              <a:t>Operations on data structure</a:t>
            </a:r>
          </a:p>
        </p:txBody>
      </p:sp>
      <p:sp>
        <p:nvSpPr>
          <p:cNvPr id="21508" name="Rectangle 3">
            <a:extLst>
              <a:ext uri="{FF2B5EF4-FFF2-40B4-BE49-F238E27FC236}">
                <a16:creationId xmlns:a16="http://schemas.microsoft.com/office/drawing/2014/main" id="{BE42AF49-7FA8-559C-D1A5-598247370230}"/>
              </a:ext>
            </a:extLst>
          </p:cNvPr>
          <p:cNvSpPr>
            <a:spLocks noChangeArrowheads="1"/>
          </p:cNvSpPr>
          <p:nvPr/>
        </p:nvSpPr>
        <p:spPr bwMode="auto">
          <a:xfrm>
            <a:off x="209550" y="1600200"/>
            <a:ext cx="848360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04800" indent="-3048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ts val="2838"/>
              </a:lnSpc>
              <a:spcAft>
                <a:spcPts val="213"/>
              </a:spcAft>
            </a:pPr>
            <a:r>
              <a:rPr lang="en-US" altLang="de-DE" sz="2400">
                <a:latin typeface="Times New Roman" panose="02020603050405020304" pitchFamily="18" charset="0"/>
              </a:rPr>
              <a:t>• Searching:- It </a:t>
            </a:r>
            <a:r>
              <a:rPr lang="en-US" altLang="de-DE" sz="2400">
                <a:solidFill>
                  <a:srgbClr val="00B0F0"/>
                </a:solidFill>
                <a:latin typeface="Times New Roman" panose="02020603050405020304" pitchFamily="18" charset="0"/>
              </a:rPr>
              <a:t>finds the presence of desired data item in the list of data items</a:t>
            </a:r>
            <a:r>
              <a:rPr lang="en-US" altLang="de-DE" sz="2400">
                <a:latin typeface="Times New Roman" panose="02020603050405020304" pitchFamily="18" charset="0"/>
              </a:rPr>
              <a:t>, it may also find the locations of all elements that satisfy certain conditions.</a:t>
            </a:r>
          </a:p>
        </p:txBody>
      </p:sp>
      <p:sp>
        <p:nvSpPr>
          <p:cNvPr id="21509" name="Rectangle 4">
            <a:extLst>
              <a:ext uri="{FF2B5EF4-FFF2-40B4-BE49-F238E27FC236}">
                <a16:creationId xmlns:a16="http://schemas.microsoft.com/office/drawing/2014/main" id="{758A4B75-E8F0-A3CC-F6C5-25CDBC27B083}"/>
              </a:ext>
            </a:extLst>
          </p:cNvPr>
          <p:cNvSpPr>
            <a:spLocks noChangeArrowheads="1"/>
          </p:cNvSpPr>
          <p:nvPr/>
        </p:nvSpPr>
        <p:spPr bwMode="auto">
          <a:xfrm>
            <a:off x="209550" y="2746375"/>
            <a:ext cx="8391525" cy="341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04800" indent="-3048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ts val="2850"/>
              </a:lnSpc>
              <a:spcBef>
                <a:spcPts val="213"/>
              </a:spcBef>
              <a:spcAft>
                <a:spcPts val="213"/>
              </a:spcAft>
            </a:pPr>
            <a:r>
              <a:rPr lang="en-US" altLang="de-DE" sz="2400">
                <a:latin typeface="Times New Roman" panose="02020603050405020304" pitchFamily="18" charset="0"/>
              </a:rPr>
              <a:t>•    Sorting:- Sorting is a process of </a:t>
            </a:r>
            <a:r>
              <a:rPr lang="en-US" altLang="de-DE" sz="2400">
                <a:solidFill>
                  <a:srgbClr val="7030A0"/>
                </a:solidFill>
                <a:latin typeface="Times New Roman" panose="02020603050405020304" pitchFamily="18" charset="0"/>
              </a:rPr>
              <a:t>arranging all data items in a data structure in a particular order</a:t>
            </a:r>
            <a:r>
              <a:rPr lang="en-US" altLang="de-DE" sz="2400">
                <a:latin typeface="Times New Roman" panose="02020603050405020304" pitchFamily="18" charset="0"/>
              </a:rPr>
              <a:t>, say for example, either in ascending order or in descending order.</a:t>
            </a:r>
          </a:p>
          <a:p>
            <a:pPr eaLnBrk="1" hangingPunct="1">
              <a:lnSpc>
                <a:spcPts val="2875"/>
              </a:lnSpc>
              <a:spcAft>
                <a:spcPts val="213"/>
              </a:spcAft>
            </a:pPr>
            <a:r>
              <a:rPr lang="en-US" altLang="de-DE" sz="2400">
                <a:latin typeface="Times New Roman" panose="02020603050405020304" pitchFamily="18" charset="0"/>
              </a:rPr>
              <a:t>•    Merging:- Merging is a process of </a:t>
            </a:r>
            <a:r>
              <a:rPr lang="en-US" altLang="de-DE" sz="2400">
                <a:solidFill>
                  <a:srgbClr val="FFC000"/>
                </a:solidFill>
                <a:latin typeface="Times New Roman" panose="02020603050405020304" pitchFamily="18" charset="0"/>
              </a:rPr>
              <a:t>combining the data items of two different sorted list into a single sorted list</a:t>
            </a:r>
            <a:r>
              <a:rPr lang="en-US" altLang="de-DE" sz="2400">
                <a:latin typeface="Times New Roman" panose="02020603050405020304" pitchFamily="18" charset="0"/>
              </a:rPr>
              <a:t>.</a:t>
            </a:r>
          </a:p>
          <a:p>
            <a:pPr eaLnBrk="1" hangingPunct="1">
              <a:lnSpc>
                <a:spcPts val="2925"/>
              </a:lnSpc>
              <a:spcAft>
                <a:spcPts val="213"/>
              </a:spcAft>
            </a:pPr>
            <a:r>
              <a:rPr lang="en-US" altLang="de-DE" sz="2400">
                <a:latin typeface="Times New Roman" panose="02020603050405020304" pitchFamily="18" charset="0"/>
              </a:rPr>
              <a:t>•    Splitting:- Splitting is a process of </a:t>
            </a:r>
            <a:r>
              <a:rPr lang="en-US" altLang="de-DE" sz="2400">
                <a:solidFill>
                  <a:srgbClr val="00B050"/>
                </a:solidFill>
                <a:latin typeface="Times New Roman" panose="02020603050405020304" pitchFamily="18" charset="0"/>
              </a:rPr>
              <a:t>partitioning single list to multiple list</a:t>
            </a:r>
            <a:r>
              <a:rPr lang="en-US" altLang="de-DE" sz="2400">
                <a:latin typeface="Times New Roman" panose="02020603050405020304" pitchFamily="18" charset="0"/>
              </a:rPr>
              <a:t>.</a:t>
            </a:r>
          </a:p>
          <a:p>
            <a:pPr eaLnBrk="1" hangingPunct="1">
              <a:lnSpc>
                <a:spcPts val="2925"/>
              </a:lnSpc>
            </a:pPr>
            <a:r>
              <a:rPr lang="en-US" altLang="de-DE" sz="2400">
                <a:latin typeface="Times New Roman" panose="02020603050405020304" pitchFamily="18" charset="0"/>
              </a:rPr>
              <a:t>•    Traversal:- Traversal is a process of </a:t>
            </a:r>
            <a:r>
              <a:rPr lang="en-US" altLang="de-DE" sz="2400">
                <a:solidFill>
                  <a:srgbClr val="7030A0"/>
                </a:solidFill>
                <a:latin typeface="Times New Roman" panose="02020603050405020304" pitchFamily="18" charset="0"/>
              </a:rPr>
              <a:t>visiting each and every node of a list in systematic manner.</a:t>
            </a:r>
          </a:p>
        </p:txBody>
      </p:sp>
      <p:sp>
        <p:nvSpPr>
          <p:cNvPr id="6" name="Rectangle 5">
            <a:extLst>
              <a:ext uri="{FF2B5EF4-FFF2-40B4-BE49-F238E27FC236}">
                <a16:creationId xmlns:a16="http://schemas.microsoft.com/office/drawing/2014/main" id="{94554333-25C9-BD5A-2FC4-B03A8181E6E2}"/>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1">
            <a:extLst>
              <a:ext uri="{FF2B5EF4-FFF2-40B4-BE49-F238E27FC236}">
                <a16:creationId xmlns:a16="http://schemas.microsoft.com/office/drawing/2014/main" id="{233190B1-1053-B82E-305E-5A0594AA683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Rectangle 2">
            <a:extLst>
              <a:ext uri="{FF2B5EF4-FFF2-40B4-BE49-F238E27FC236}">
                <a16:creationId xmlns:a16="http://schemas.microsoft.com/office/drawing/2014/main" id="{B677AF6A-9A3B-45CA-DEFA-0AD1C66496D1}"/>
              </a:ext>
            </a:extLst>
          </p:cNvPr>
          <p:cNvSpPr>
            <a:spLocks noChangeArrowheads="1"/>
          </p:cNvSpPr>
          <p:nvPr/>
        </p:nvSpPr>
        <p:spPr bwMode="auto">
          <a:xfrm>
            <a:off x="2566988" y="414338"/>
            <a:ext cx="4089400" cy="423862"/>
          </a:xfrm>
          <a:prstGeom prst="rect">
            <a:avLst/>
          </a:prstGeom>
          <a:solidFill>
            <a:srgbClr val="EBDBB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de-DE" sz="2800">
                <a:latin typeface="Times New Roman" panose="02020603050405020304" pitchFamily="18" charset="0"/>
              </a:rPr>
              <a:t>Advantages of data structure</a:t>
            </a:r>
          </a:p>
        </p:txBody>
      </p:sp>
      <p:sp>
        <p:nvSpPr>
          <p:cNvPr id="22532" name="Rectangle 3">
            <a:extLst>
              <a:ext uri="{FF2B5EF4-FFF2-40B4-BE49-F238E27FC236}">
                <a16:creationId xmlns:a16="http://schemas.microsoft.com/office/drawing/2014/main" id="{611EE111-D0AA-89F8-34E2-7D70D74F22EB}"/>
              </a:ext>
            </a:extLst>
          </p:cNvPr>
          <p:cNvSpPr>
            <a:spLocks noChangeArrowheads="1"/>
          </p:cNvSpPr>
          <p:nvPr/>
        </p:nvSpPr>
        <p:spPr bwMode="auto">
          <a:xfrm>
            <a:off x="209550" y="1600200"/>
            <a:ext cx="808037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92100" indent="-2921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ts val="2850"/>
              </a:lnSpc>
              <a:spcAft>
                <a:spcPts val="2525"/>
              </a:spcAft>
            </a:pPr>
            <a:r>
              <a:rPr lang="en-US" altLang="de-DE" sz="2400">
                <a:latin typeface="Times New Roman" panose="02020603050405020304" pitchFamily="18" charset="0"/>
              </a:rPr>
              <a:t>• Efficiency: Efficiency of a program depends upon the choice of data structures.</a:t>
            </a:r>
          </a:p>
        </p:txBody>
      </p:sp>
      <p:sp>
        <p:nvSpPr>
          <p:cNvPr id="22533" name="Rectangle 4">
            <a:extLst>
              <a:ext uri="{FF2B5EF4-FFF2-40B4-BE49-F238E27FC236}">
                <a16:creationId xmlns:a16="http://schemas.microsoft.com/office/drawing/2014/main" id="{F1AA01FF-EA6C-B93C-54D9-317C30129746}"/>
              </a:ext>
            </a:extLst>
          </p:cNvPr>
          <p:cNvSpPr>
            <a:spLocks noChangeArrowheads="1"/>
          </p:cNvSpPr>
          <p:nvPr/>
        </p:nvSpPr>
        <p:spPr bwMode="auto">
          <a:xfrm>
            <a:off x="209550" y="2809875"/>
            <a:ext cx="8318500" cy="140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92100" indent="-2921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ts val="2850"/>
              </a:lnSpc>
              <a:spcBef>
                <a:spcPts val="2525"/>
              </a:spcBef>
              <a:spcAft>
                <a:spcPts val="2525"/>
              </a:spcAft>
            </a:pPr>
            <a:r>
              <a:rPr lang="en-US" altLang="de-DE" sz="2400">
                <a:latin typeface="Times New Roman" panose="02020603050405020304" pitchFamily="18" charset="0"/>
              </a:rPr>
              <a:t>• Reusability: Data structures are reusable, i.e. once we have implemented a particular data structure, we can use it at any other place. Implementation of data structures can be compiled into libraries which can be used by different clients.</a:t>
            </a:r>
          </a:p>
        </p:txBody>
      </p:sp>
      <p:sp>
        <p:nvSpPr>
          <p:cNvPr id="22534" name="Rectangle 5">
            <a:extLst>
              <a:ext uri="{FF2B5EF4-FFF2-40B4-BE49-F238E27FC236}">
                <a16:creationId xmlns:a16="http://schemas.microsoft.com/office/drawing/2014/main" id="{2C9D0D24-5BE7-CCDA-45DC-C08F05E7FD68}"/>
              </a:ext>
            </a:extLst>
          </p:cNvPr>
          <p:cNvSpPr>
            <a:spLocks noChangeArrowheads="1"/>
          </p:cNvSpPr>
          <p:nvPr/>
        </p:nvSpPr>
        <p:spPr bwMode="auto">
          <a:xfrm>
            <a:off x="209550" y="4751388"/>
            <a:ext cx="8516938"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92100" indent="-2921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ts val="2925"/>
              </a:lnSpc>
              <a:spcBef>
                <a:spcPts val="2525"/>
              </a:spcBef>
              <a:spcAft>
                <a:spcPts val="625"/>
              </a:spcAft>
            </a:pPr>
            <a:r>
              <a:rPr lang="en-US" altLang="de-DE" sz="2400">
                <a:latin typeface="Times New Roman" panose="02020603050405020304" pitchFamily="18" charset="0"/>
              </a:rPr>
              <a:t>• Abstraction: Data structure is specified by the ADT which provides a level of abstraction.</a:t>
            </a:r>
          </a:p>
        </p:txBody>
      </p:sp>
      <p:sp>
        <p:nvSpPr>
          <p:cNvPr id="22535" name="Rectangle 6">
            <a:extLst>
              <a:ext uri="{FF2B5EF4-FFF2-40B4-BE49-F238E27FC236}">
                <a16:creationId xmlns:a16="http://schemas.microsoft.com/office/drawing/2014/main" id="{2B664A03-1C5E-7B42-90CB-1C5F7C5F1871}"/>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de-DE" altLang="de-DE"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089427D5-A052-7971-7A11-CE499CB71CDF}"/>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1">
            <a:extLst>
              <a:ext uri="{FF2B5EF4-FFF2-40B4-BE49-F238E27FC236}">
                <a16:creationId xmlns:a16="http://schemas.microsoft.com/office/drawing/2014/main" id="{555D4349-91AD-255F-03E5-0443B2D4BA4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Rectangle 2">
            <a:extLst>
              <a:ext uri="{FF2B5EF4-FFF2-40B4-BE49-F238E27FC236}">
                <a16:creationId xmlns:a16="http://schemas.microsoft.com/office/drawing/2014/main" id="{F7A633A1-96D3-1664-A044-C209F8CCEB96}"/>
              </a:ext>
            </a:extLst>
          </p:cNvPr>
          <p:cNvSpPr>
            <a:spLocks noChangeArrowheads="1"/>
          </p:cNvSpPr>
          <p:nvPr/>
        </p:nvSpPr>
        <p:spPr bwMode="auto">
          <a:xfrm>
            <a:off x="2566988" y="414338"/>
            <a:ext cx="4089400" cy="423862"/>
          </a:xfrm>
          <a:prstGeom prst="rect">
            <a:avLst/>
          </a:prstGeom>
          <a:solidFill>
            <a:srgbClr val="EBDBB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de-DE" sz="2800">
                <a:latin typeface="Times New Roman" panose="02020603050405020304" pitchFamily="18" charset="0"/>
              </a:rPr>
              <a:t>Need of Data Structure</a:t>
            </a:r>
          </a:p>
        </p:txBody>
      </p:sp>
      <p:sp>
        <p:nvSpPr>
          <p:cNvPr id="23556" name="Rectangle 3">
            <a:extLst>
              <a:ext uri="{FF2B5EF4-FFF2-40B4-BE49-F238E27FC236}">
                <a16:creationId xmlns:a16="http://schemas.microsoft.com/office/drawing/2014/main" id="{3154AF93-4AFD-89F6-9290-ECEE8FED5C36}"/>
              </a:ext>
            </a:extLst>
          </p:cNvPr>
          <p:cNvSpPr>
            <a:spLocks noChangeArrowheads="1"/>
          </p:cNvSpPr>
          <p:nvPr/>
        </p:nvSpPr>
        <p:spPr bwMode="auto">
          <a:xfrm>
            <a:off x="209550" y="1219200"/>
            <a:ext cx="808037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92100" indent="-2921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lnSpc>
                <a:spcPts val="2850"/>
              </a:lnSpc>
              <a:spcAft>
                <a:spcPts val="2525"/>
              </a:spcAft>
            </a:pPr>
            <a:r>
              <a:rPr lang="en-US" altLang="de-DE" sz="2400">
                <a:latin typeface="Times New Roman" panose="02020603050405020304" pitchFamily="18" charset="0"/>
              </a:rPr>
              <a:t>• </a:t>
            </a:r>
            <a:r>
              <a:rPr lang="en-IN" altLang="de-DE" sz="2400" b="1"/>
              <a:t>Storing data - </a:t>
            </a:r>
            <a:r>
              <a:rPr lang="en-IN" altLang="de-DE" sz="2400"/>
              <a:t>Data structures are used for efficient data persistence, such as specifying the collection of attributes and corresponding structures used to store records in a database management system.</a:t>
            </a:r>
            <a:endParaRPr lang="en-US" altLang="de-DE" sz="2400">
              <a:latin typeface="Times New Roman" panose="02020603050405020304" pitchFamily="18" charset="0"/>
            </a:endParaRPr>
          </a:p>
        </p:txBody>
      </p:sp>
      <p:sp>
        <p:nvSpPr>
          <p:cNvPr id="23557" name="Rectangle 4">
            <a:extLst>
              <a:ext uri="{FF2B5EF4-FFF2-40B4-BE49-F238E27FC236}">
                <a16:creationId xmlns:a16="http://schemas.microsoft.com/office/drawing/2014/main" id="{2201D1E0-95D5-1CC4-77A9-5B0B052CAEB7}"/>
              </a:ext>
            </a:extLst>
          </p:cNvPr>
          <p:cNvSpPr>
            <a:spLocks noChangeArrowheads="1"/>
          </p:cNvSpPr>
          <p:nvPr/>
        </p:nvSpPr>
        <p:spPr bwMode="auto">
          <a:xfrm>
            <a:off x="209550" y="2809875"/>
            <a:ext cx="8318500" cy="140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92100" indent="-2921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lnSpc>
                <a:spcPts val="2850"/>
              </a:lnSpc>
              <a:spcBef>
                <a:spcPts val="2525"/>
              </a:spcBef>
              <a:spcAft>
                <a:spcPts val="2525"/>
              </a:spcAft>
            </a:pPr>
            <a:r>
              <a:rPr lang="en-US" altLang="de-DE" sz="2400">
                <a:latin typeface="Times New Roman" panose="02020603050405020304" pitchFamily="18" charset="0"/>
              </a:rPr>
              <a:t>• </a:t>
            </a:r>
            <a:r>
              <a:rPr lang="en-IN" altLang="de-DE" sz="2400" b="1"/>
              <a:t>Managing resources and services.</a:t>
            </a:r>
            <a:r>
              <a:rPr lang="en-IN" altLang="de-DE" sz="2400"/>
              <a:t>  Core operating system (OS) resources and services are enabled through the use of data structures such as linked lists for memory allocation, file directory management and file structure trees</a:t>
            </a:r>
            <a:endParaRPr lang="en-US" altLang="de-DE" sz="2400">
              <a:latin typeface="Times New Roman" panose="02020603050405020304" pitchFamily="18" charset="0"/>
            </a:endParaRPr>
          </a:p>
        </p:txBody>
      </p:sp>
      <p:sp>
        <p:nvSpPr>
          <p:cNvPr id="23558" name="Rectangle 5">
            <a:extLst>
              <a:ext uri="{FF2B5EF4-FFF2-40B4-BE49-F238E27FC236}">
                <a16:creationId xmlns:a16="http://schemas.microsoft.com/office/drawing/2014/main" id="{A9089E7D-7410-1686-6323-DED02DDD63FB}"/>
              </a:ext>
            </a:extLst>
          </p:cNvPr>
          <p:cNvSpPr>
            <a:spLocks noChangeArrowheads="1"/>
          </p:cNvSpPr>
          <p:nvPr/>
        </p:nvSpPr>
        <p:spPr bwMode="auto">
          <a:xfrm>
            <a:off x="209550" y="4751388"/>
            <a:ext cx="8516938"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92100" indent="-2921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lnSpc>
                <a:spcPts val="2925"/>
              </a:lnSpc>
              <a:spcBef>
                <a:spcPts val="2525"/>
              </a:spcBef>
              <a:spcAft>
                <a:spcPts val="625"/>
              </a:spcAft>
            </a:pPr>
            <a:r>
              <a:rPr lang="en-US" altLang="de-DE" sz="2400">
                <a:latin typeface="Times New Roman" panose="02020603050405020304" pitchFamily="18" charset="0"/>
              </a:rPr>
              <a:t>• </a:t>
            </a:r>
            <a:r>
              <a:rPr lang="en-IN" altLang="de-DE" sz="2400" b="1"/>
              <a:t>Data exchange. </a:t>
            </a:r>
            <a:r>
              <a:rPr lang="en-IN" altLang="de-DE" sz="2400"/>
              <a:t>Data structures define the organization of information shared between applications, such as TCP/IP packets.  </a:t>
            </a:r>
            <a:endParaRPr lang="en-US" altLang="de-DE" sz="2400">
              <a:latin typeface="Times New Roman" panose="02020603050405020304" pitchFamily="18" charset="0"/>
            </a:endParaRPr>
          </a:p>
        </p:txBody>
      </p:sp>
      <p:sp>
        <p:nvSpPr>
          <p:cNvPr id="23559" name="Rectangle 6">
            <a:extLst>
              <a:ext uri="{FF2B5EF4-FFF2-40B4-BE49-F238E27FC236}">
                <a16:creationId xmlns:a16="http://schemas.microsoft.com/office/drawing/2014/main" id="{B2FC696E-E861-B5FC-62AB-86FA6799FF90}"/>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de-DE" altLang="de-DE"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D49BE9B9-8E34-3A22-BCE2-CF53E1873610}"/>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
            <a:extLst>
              <a:ext uri="{FF2B5EF4-FFF2-40B4-BE49-F238E27FC236}">
                <a16:creationId xmlns:a16="http://schemas.microsoft.com/office/drawing/2014/main" id="{5628C39B-68A4-C2D2-F8D3-D056A497A29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Rectangle 2">
            <a:extLst>
              <a:ext uri="{FF2B5EF4-FFF2-40B4-BE49-F238E27FC236}">
                <a16:creationId xmlns:a16="http://schemas.microsoft.com/office/drawing/2014/main" id="{46940FA5-A8DC-2D91-E769-704314F19DBA}"/>
              </a:ext>
            </a:extLst>
          </p:cNvPr>
          <p:cNvSpPr>
            <a:spLocks noChangeArrowheads="1"/>
          </p:cNvSpPr>
          <p:nvPr/>
        </p:nvSpPr>
        <p:spPr bwMode="auto">
          <a:xfrm>
            <a:off x="2566988" y="414338"/>
            <a:ext cx="4089400" cy="423862"/>
          </a:xfrm>
          <a:prstGeom prst="rect">
            <a:avLst/>
          </a:prstGeom>
          <a:solidFill>
            <a:srgbClr val="EBDBB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de-DE" sz="2800">
                <a:latin typeface="Times New Roman" panose="02020603050405020304" pitchFamily="18" charset="0"/>
              </a:rPr>
              <a:t>Need of Data Structure</a:t>
            </a:r>
          </a:p>
        </p:txBody>
      </p:sp>
      <p:sp>
        <p:nvSpPr>
          <p:cNvPr id="24580" name="Rectangle 3">
            <a:extLst>
              <a:ext uri="{FF2B5EF4-FFF2-40B4-BE49-F238E27FC236}">
                <a16:creationId xmlns:a16="http://schemas.microsoft.com/office/drawing/2014/main" id="{5AA029E5-A055-B007-AAAC-02C55120399E}"/>
              </a:ext>
            </a:extLst>
          </p:cNvPr>
          <p:cNvSpPr>
            <a:spLocks noChangeArrowheads="1"/>
          </p:cNvSpPr>
          <p:nvPr/>
        </p:nvSpPr>
        <p:spPr bwMode="auto">
          <a:xfrm>
            <a:off x="209550" y="990600"/>
            <a:ext cx="8516938"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92100" indent="-2921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lnSpc>
                <a:spcPts val="2850"/>
              </a:lnSpc>
              <a:spcAft>
                <a:spcPts val="2525"/>
              </a:spcAft>
            </a:pPr>
            <a:r>
              <a:rPr lang="en-US" altLang="de-DE" sz="2400">
                <a:latin typeface="Times New Roman" panose="02020603050405020304" pitchFamily="18" charset="0"/>
              </a:rPr>
              <a:t>• </a:t>
            </a:r>
            <a:r>
              <a:rPr lang="en-IN" altLang="de-DE" sz="2400" b="1"/>
              <a:t>Ordering and sorting </a:t>
            </a:r>
            <a:r>
              <a:rPr lang="en-IN" altLang="de-DE" sz="2400"/>
              <a:t>- Data structures such as binary search trees -- also known as an ordered or sorted binary tree -- provide efficient methods of sorting objects, such as character strings used as tags. With data structures such as priority queues, programmers can manage items organized according to a specific priority..</a:t>
            </a:r>
            <a:endParaRPr lang="en-US" altLang="de-DE" sz="2400">
              <a:latin typeface="Times New Roman" panose="02020603050405020304" pitchFamily="18" charset="0"/>
            </a:endParaRPr>
          </a:p>
        </p:txBody>
      </p:sp>
      <p:sp>
        <p:nvSpPr>
          <p:cNvPr id="24581" name="Rectangle 4">
            <a:extLst>
              <a:ext uri="{FF2B5EF4-FFF2-40B4-BE49-F238E27FC236}">
                <a16:creationId xmlns:a16="http://schemas.microsoft.com/office/drawing/2014/main" id="{2C7A8856-CC3B-C63D-915E-6DD9DB6A8261}"/>
              </a:ext>
            </a:extLst>
          </p:cNvPr>
          <p:cNvSpPr>
            <a:spLocks noChangeArrowheads="1"/>
          </p:cNvSpPr>
          <p:nvPr/>
        </p:nvSpPr>
        <p:spPr bwMode="auto">
          <a:xfrm>
            <a:off x="230188" y="3343275"/>
            <a:ext cx="8318500" cy="140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92100" indent="-2921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lnSpc>
                <a:spcPts val="2850"/>
              </a:lnSpc>
              <a:spcBef>
                <a:spcPts val="2525"/>
              </a:spcBef>
              <a:spcAft>
                <a:spcPts val="2525"/>
              </a:spcAft>
            </a:pPr>
            <a:r>
              <a:rPr lang="en-US" altLang="de-DE" sz="2400">
                <a:latin typeface="Times New Roman" panose="02020603050405020304" pitchFamily="18" charset="0"/>
              </a:rPr>
              <a:t>• </a:t>
            </a:r>
            <a:r>
              <a:rPr lang="en-IN" altLang="de-DE" sz="2400" b="1"/>
              <a:t>Indexing - </a:t>
            </a:r>
            <a:r>
              <a:rPr lang="en-IN" altLang="de-DE" sz="2400"/>
              <a:t>Even more sophisticated data structures such as B-trees are used to index objects, such as those stored in a database.</a:t>
            </a:r>
            <a:endParaRPr lang="en-US" altLang="de-DE" sz="2400">
              <a:latin typeface="Times New Roman" panose="02020603050405020304" pitchFamily="18" charset="0"/>
            </a:endParaRPr>
          </a:p>
        </p:txBody>
      </p:sp>
      <p:sp>
        <p:nvSpPr>
          <p:cNvPr id="24582" name="Rectangle 5">
            <a:extLst>
              <a:ext uri="{FF2B5EF4-FFF2-40B4-BE49-F238E27FC236}">
                <a16:creationId xmlns:a16="http://schemas.microsoft.com/office/drawing/2014/main" id="{ECCB4158-D59D-5B36-C665-0F056ED58862}"/>
              </a:ext>
            </a:extLst>
          </p:cNvPr>
          <p:cNvSpPr>
            <a:spLocks noChangeArrowheads="1"/>
          </p:cNvSpPr>
          <p:nvPr/>
        </p:nvSpPr>
        <p:spPr bwMode="auto">
          <a:xfrm>
            <a:off x="230188" y="4876800"/>
            <a:ext cx="8516937"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92100" indent="-2921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lnSpc>
                <a:spcPts val="2925"/>
              </a:lnSpc>
              <a:spcBef>
                <a:spcPts val="2525"/>
              </a:spcBef>
              <a:spcAft>
                <a:spcPts val="625"/>
              </a:spcAft>
            </a:pPr>
            <a:r>
              <a:rPr lang="en-US" altLang="de-DE" sz="2400">
                <a:latin typeface="Times New Roman" panose="02020603050405020304" pitchFamily="18" charset="0"/>
              </a:rPr>
              <a:t>• </a:t>
            </a:r>
            <a:r>
              <a:rPr lang="en-IN" altLang="de-DE" sz="2400" b="1"/>
              <a:t>Searching - </a:t>
            </a:r>
            <a:r>
              <a:rPr lang="en-IN" altLang="de-DE" sz="2400"/>
              <a:t>Indexes created using binary search trees, B-trees or hash tables speed the ability to find a specific sought-after item. </a:t>
            </a:r>
            <a:endParaRPr lang="en-US" altLang="de-DE" sz="2400">
              <a:latin typeface="Times New Roman" panose="02020603050405020304" pitchFamily="18" charset="0"/>
            </a:endParaRPr>
          </a:p>
        </p:txBody>
      </p:sp>
      <p:sp>
        <p:nvSpPr>
          <p:cNvPr id="24583" name="Rectangle 6">
            <a:extLst>
              <a:ext uri="{FF2B5EF4-FFF2-40B4-BE49-F238E27FC236}">
                <a16:creationId xmlns:a16="http://schemas.microsoft.com/office/drawing/2014/main" id="{37F18273-84D9-3756-8176-27694CD64733}"/>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de-DE" altLang="de-DE"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4A9D1969-2CD2-C238-6B73-30174B134906}"/>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1">
            <a:extLst>
              <a:ext uri="{FF2B5EF4-FFF2-40B4-BE49-F238E27FC236}">
                <a16:creationId xmlns:a16="http://schemas.microsoft.com/office/drawing/2014/main" id="{6C07F681-E44E-9AB7-FF3F-22913C8F89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Rectangle 2">
            <a:extLst>
              <a:ext uri="{FF2B5EF4-FFF2-40B4-BE49-F238E27FC236}">
                <a16:creationId xmlns:a16="http://schemas.microsoft.com/office/drawing/2014/main" id="{06600F26-A8F6-6F26-0875-BE9E6A3F8A6A}"/>
              </a:ext>
            </a:extLst>
          </p:cNvPr>
          <p:cNvSpPr>
            <a:spLocks noChangeArrowheads="1"/>
          </p:cNvSpPr>
          <p:nvPr/>
        </p:nvSpPr>
        <p:spPr bwMode="auto">
          <a:xfrm>
            <a:off x="2566988" y="414338"/>
            <a:ext cx="4089400" cy="423862"/>
          </a:xfrm>
          <a:prstGeom prst="rect">
            <a:avLst/>
          </a:prstGeom>
          <a:solidFill>
            <a:srgbClr val="EBDBB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de-DE" sz="2800">
                <a:latin typeface="Times New Roman" panose="02020603050405020304" pitchFamily="18" charset="0"/>
              </a:rPr>
              <a:t>Need of Data Structure</a:t>
            </a:r>
          </a:p>
        </p:txBody>
      </p:sp>
      <p:sp>
        <p:nvSpPr>
          <p:cNvPr id="25604" name="Rectangle 3">
            <a:extLst>
              <a:ext uri="{FF2B5EF4-FFF2-40B4-BE49-F238E27FC236}">
                <a16:creationId xmlns:a16="http://schemas.microsoft.com/office/drawing/2014/main" id="{6E9CFF13-C70E-2C8C-AD5C-1FD4DE649225}"/>
              </a:ext>
            </a:extLst>
          </p:cNvPr>
          <p:cNvSpPr>
            <a:spLocks noChangeArrowheads="1"/>
          </p:cNvSpPr>
          <p:nvPr/>
        </p:nvSpPr>
        <p:spPr bwMode="auto">
          <a:xfrm>
            <a:off x="209550" y="990600"/>
            <a:ext cx="8516938"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92100" indent="-2921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lnSpc>
                <a:spcPts val="2850"/>
              </a:lnSpc>
              <a:spcAft>
                <a:spcPts val="2525"/>
              </a:spcAft>
            </a:pPr>
            <a:r>
              <a:rPr lang="en-US" altLang="de-DE" sz="2400">
                <a:latin typeface="Times New Roman" panose="02020603050405020304" pitchFamily="18" charset="0"/>
              </a:rPr>
              <a:t>• </a:t>
            </a:r>
            <a:r>
              <a:rPr lang="en-IN" altLang="de-DE" sz="2400" b="1"/>
              <a:t>Scalability - </a:t>
            </a:r>
            <a:r>
              <a:rPr lang="en-IN" altLang="de-DE" sz="2400"/>
              <a:t>Big data applications use data structures for allocating and managing data storage across distributed storage locations, ensuring scalability and performance.</a:t>
            </a:r>
          </a:p>
          <a:p>
            <a:pPr algn="just" eaLnBrk="1" hangingPunct="1">
              <a:lnSpc>
                <a:spcPts val="2850"/>
              </a:lnSpc>
              <a:spcAft>
                <a:spcPts val="2525"/>
              </a:spcAft>
            </a:pPr>
            <a:r>
              <a:rPr lang="en-IN" altLang="de-DE" sz="2400">
                <a:latin typeface="Times New Roman" panose="02020603050405020304" pitchFamily="18" charset="0"/>
              </a:rPr>
              <a:t>	</a:t>
            </a:r>
            <a:r>
              <a:rPr lang="en-IN" altLang="de-DE" sz="2400"/>
              <a:t>Certain big data programming environments -- such as Apache Spark, provide data structures that mirror the underlying structure of database records to simplify querying.</a:t>
            </a:r>
            <a:endParaRPr lang="en-US" altLang="de-DE" sz="2400">
              <a:latin typeface="Times New Roman" panose="02020603050405020304" pitchFamily="18" charset="0"/>
            </a:endParaRPr>
          </a:p>
        </p:txBody>
      </p:sp>
      <p:sp>
        <p:nvSpPr>
          <p:cNvPr id="25605" name="Rectangle 5">
            <a:extLst>
              <a:ext uri="{FF2B5EF4-FFF2-40B4-BE49-F238E27FC236}">
                <a16:creationId xmlns:a16="http://schemas.microsoft.com/office/drawing/2014/main" id="{A218DF59-CDEA-34BE-DBAF-9A22F655B1E3}"/>
              </a:ext>
            </a:extLst>
          </p:cNvPr>
          <p:cNvSpPr>
            <a:spLocks noChangeArrowheads="1"/>
          </p:cNvSpPr>
          <p:nvPr/>
        </p:nvSpPr>
        <p:spPr bwMode="auto">
          <a:xfrm>
            <a:off x="230188" y="4876800"/>
            <a:ext cx="8516937"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92100" indent="-2921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lnSpc>
                <a:spcPts val="2925"/>
              </a:lnSpc>
              <a:spcBef>
                <a:spcPts val="2525"/>
              </a:spcBef>
              <a:spcAft>
                <a:spcPts val="625"/>
              </a:spcAft>
            </a:pPr>
            <a:endParaRPr lang="de-DE" altLang="de-DE" sz="2400">
              <a:latin typeface="Times New Roman" panose="02020603050405020304" pitchFamily="18" charset="0"/>
            </a:endParaRPr>
          </a:p>
        </p:txBody>
      </p:sp>
      <p:sp>
        <p:nvSpPr>
          <p:cNvPr id="25606" name="Rectangle 6">
            <a:extLst>
              <a:ext uri="{FF2B5EF4-FFF2-40B4-BE49-F238E27FC236}">
                <a16:creationId xmlns:a16="http://schemas.microsoft.com/office/drawing/2014/main" id="{0C7AF400-C9C3-7A06-CBDE-8239C9725070}"/>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de-DE" altLang="de-DE"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FCA27A09-524B-39F7-73B4-23851444E5F1}"/>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1">
            <a:extLst>
              <a:ext uri="{FF2B5EF4-FFF2-40B4-BE49-F238E27FC236}">
                <a16:creationId xmlns:a16="http://schemas.microsoft.com/office/drawing/2014/main" id="{2A755CF8-7661-2135-8E30-06D3A4117DC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Rectangle 2">
            <a:extLst>
              <a:ext uri="{FF2B5EF4-FFF2-40B4-BE49-F238E27FC236}">
                <a16:creationId xmlns:a16="http://schemas.microsoft.com/office/drawing/2014/main" id="{3121901C-222A-1AEB-9EAD-A685792E52B3}"/>
              </a:ext>
            </a:extLst>
          </p:cNvPr>
          <p:cNvSpPr>
            <a:spLocks noChangeArrowheads="1"/>
          </p:cNvSpPr>
          <p:nvPr/>
        </p:nvSpPr>
        <p:spPr bwMode="auto">
          <a:xfrm>
            <a:off x="2566988" y="414338"/>
            <a:ext cx="4089400" cy="423862"/>
          </a:xfrm>
          <a:prstGeom prst="rect">
            <a:avLst/>
          </a:prstGeom>
          <a:solidFill>
            <a:srgbClr val="EBDBB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IN" altLang="de-DE" sz="2800">
                <a:latin typeface="Times New Roman" panose="02020603050405020304" pitchFamily="18" charset="0"/>
                <a:cs typeface="Times New Roman" panose="02020603050405020304" pitchFamily="18" charset="0"/>
              </a:rPr>
              <a:t>Algorithm-definition</a:t>
            </a:r>
            <a:endParaRPr lang="en-US" altLang="de-DE" sz="2800">
              <a:latin typeface="Times New Roman" panose="02020603050405020304" pitchFamily="18" charset="0"/>
            </a:endParaRPr>
          </a:p>
        </p:txBody>
      </p:sp>
      <p:sp>
        <p:nvSpPr>
          <p:cNvPr id="21508" name="Rectangle 3">
            <a:extLst>
              <a:ext uri="{FF2B5EF4-FFF2-40B4-BE49-F238E27FC236}">
                <a16:creationId xmlns:a16="http://schemas.microsoft.com/office/drawing/2014/main" id="{4FC83C77-4F1A-84AC-E6D1-65DA1254E3A3}"/>
              </a:ext>
            </a:extLst>
          </p:cNvPr>
          <p:cNvSpPr>
            <a:spLocks noChangeArrowheads="1"/>
          </p:cNvSpPr>
          <p:nvPr/>
        </p:nvSpPr>
        <p:spPr bwMode="auto">
          <a:xfrm>
            <a:off x="209550" y="990600"/>
            <a:ext cx="8516938" cy="550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92100" indent="-292100" algn="just" eaLnBrk="1" hangingPunct="1">
              <a:lnSpc>
                <a:spcPts val="2850"/>
              </a:lnSpc>
              <a:spcAft>
                <a:spcPts val="2525"/>
              </a:spcAft>
              <a:defRPr/>
            </a:pPr>
            <a:r>
              <a:rPr lang="en-US" sz="2400" dirty="0">
                <a:latin typeface="Times New Roman" pitchFamily="18" charset="0"/>
              </a:rPr>
              <a:t>• </a:t>
            </a:r>
            <a:r>
              <a:rPr lang="en-US" sz="2400" dirty="0">
                <a:latin typeface="Times New Roman" pitchFamily="18" charset="0"/>
                <a:cs typeface="Times New Roman" pitchFamily="18" charset="0"/>
              </a:rPr>
              <a:t>An </a:t>
            </a:r>
            <a:r>
              <a:rPr lang="en-US" sz="2400" i="1" dirty="0">
                <a:solidFill>
                  <a:schemeClr val="tx2">
                    <a:lumMod val="75000"/>
                  </a:schemeClr>
                </a:solidFill>
                <a:latin typeface="Times New Roman" pitchFamily="18" charset="0"/>
                <a:cs typeface="Times New Roman" pitchFamily="18" charset="0"/>
              </a:rPr>
              <a:t>algorithm is a finite set of instructions which, if followed, accomplish a particular task.</a:t>
            </a:r>
          </a:p>
          <a:p>
            <a:pPr marL="342900" indent="-342900" algn="just" eaLnBrk="1" hangingPunct="1">
              <a:lnSpc>
                <a:spcPts val="2850"/>
              </a:lnSpc>
              <a:spcAft>
                <a:spcPts val="2525"/>
              </a:spcAft>
              <a:buFont typeface="Arial" pitchFamily="34" charset="0"/>
              <a:buChar char="•"/>
              <a:defRPr/>
            </a:pPr>
            <a:r>
              <a:rPr lang="en-US" sz="2400" dirty="0">
                <a:latin typeface="Times New Roman" pitchFamily="18" charset="0"/>
                <a:cs typeface="Times New Roman" pitchFamily="18" charset="0"/>
              </a:rPr>
              <a:t>In addition every algorithm must satisfy the following criteria:</a:t>
            </a:r>
          </a:p>
          <a:p>
            <a:pPr lvl="1" algn="just">
              <a:defRPr/>
            </a:pPr>
            <a:r>
              <a:rPr lang="en-US" sz="2400" i="1" dirty="0">
                <a:solidFill>
                  <a:srgbClr val="C00000"/>
                </a:solidFill>
                <a:latin typeface="Times New Roman"/>
              </a:rPr>
              <a:t>1.	Input: there are zero or more quantities which are externally  supplied</a:t>
            </a:r>
          </a:p>
          <a:p>
            <a:pPr lvl="1" algn="just">
              <a:defRPr/>
            </a:pPr>
            <a:r>
              <a:rPr lang="en-US" sz="2400" i="1" dirty="0">
                <a:solidFill>
                  <a:srgbClr val="C00000"/>
                </a:solidFill>
                <a:latin typeface="Times New Roman"/>
              </a:rPr>
              <a:t>2.	Output: at least one quantity is produced</a:t>
            </a:r>
          </a:p>
          <a:p>
            <a:pPr lvl="1" algn="just">
              <a:defRPr/>
            </a:pPr>
            <a:r>
              <a:rPr lang="en-US" sz="2400" i="1" dirty="0">
                <a:solidFill>
                  <a:srgbClr val="C00000"/>
                </a:solidFill>
                <a:latin typeface="Times New Roman"/>
              </a:rPr>
              <a:t>3.	Definiteness: each instruction must be clear and unambiguous</a:t>
            </a:r>
          </a:p>
          <a:p>
            <a:pPr lvl="1" algn="just">
              <a:defRPr/>
            </a:pPr>
            <a:r>
              <a:rPr lang="en-US" sz="2400" i="1" dirty="0">
                <a:solidFill>
                  <a:srgbClr val="C00000"/>
                </a:solidFill>
                <a:latin typeface="Times New Roman"/>
              </a:rPr>
              <a:t>4.	Finiteness: if we trace out the instructions of an algorithm, then for all cases the algorithm will terminate after a finite number of steps</a:t>
            </a:r>
          </a:p>
          <a:p>
            <a:pPr lvl="1" algn="just">
              <a:defRPr/>
            </a:pPr>
            <a:r>
              <a:rPr lang="en-US" sz="2400" i="1" dirty="0">
                <a:solidFill>
                  <a:srgbClr val="C00000"/>
                </a:solidFill>
                <a:latin typeface="Times New Roman"/>
              </a:rPr>
              <a:t>5.	Effectiveness: every instruction must be sufficiently basic that it can in principle be carried out by a person using only pencil and paper</a:t>
            </a:r>
            <a:r>
              <a:rPr lang="en-US" sz="2400" dirty="0">
                <a:solidFill>
                  <a:srgbClr val="C00000"/>
                </a:solidFill>
                <a:latin typeface="Times New Roman"/>
              </a:rPr>
              <a:t>. </a:t>
            </a:r>
            <a:endParaRPr lang="en-IN" sz="2400" i="1" dirty="0">
              <a:solidFill>
                <a:srgbClr val="C00000"/>
              </a:solidFill>
              <a:latin typeface="Times New Roman" pitchFamily="18" charset="0"/>
              <a:cs typeface="Times New Roman" pitchFamily="18" charset="0"/>
            </a:endParaRPr>
          </a:p>
          <a:p>
            <a:pPr marL="800100" lvl="1" indent="-342900" algn="just" eaLnBrk="1" hangingPunct="1">
              <a:lnSpc>
                <a:spcPts val="2850"/>
              </a:lnSpc>
              <a:spcAft>
                <a:spcPts val="2525"/>
              </a:spcAft>
              <a:buFont typeface="Arial" pitchFamily="34" charset="0"/>
              <a:buChar char="•"/>
              <a:defRPr/>
            </a:pPr>
            <a:endParaRPr lang="en-US" sz="2400" i="1" dirty="0">
              <a:solidFill>
                <a:schemeClr val="tx2">
                  <a:lumMod val="75000"/>
                </a:schemeClr>
              </a:solidFill>
              <a:latin typeface="Times New Roman" pitchFamily="18" charset="0"/>
              <a:cs typeface="Times New Roman" pitchFamily="18" charset="0"/>
            </a:endParaRPr>
          </a:p>
          <a:p>
            <a:pPr marL="292100" indent="-292100" algn="just" eaLnBrk="1" hangingPunct="1">
              <a:lnSpc>
                <a:spcPts val="2850"/>
              </a:lnSpc>
              <a:spcAft>
                <a:spcPts val="2525"/>
              </a:spcAft>
              <a:defRPr/>
            </a:pPr>
            <a:endParaRPr lang="en-US" sz="2400" dirty="0">
              <a:latin typeface="Times New Roman" pitchFamily="18" charset="0"/>
            </a:endParaRPr>
          </a:p>
        </p:txBody>
      </p:sp>
      <p:sp>
        <p:nvSpPr>
          <p:cNvPr id="26629" name="Rectangle 5">
            <a:extLst>
              <a:ext uri="{FF2B5EF4-FFF2-40B4-BE49-F238E27FC236}">
                <a16:creationId xmlns:a16="http://schemas.microsoft.com/office/drawing/2014/main" id="{955D7584-D8DC-B203-76EC-99DEFB049B81}"/>
              </a:ext>
            </a:extLst>
          </p:cNvPr>
          <p:cNvSpPr>
            <a:spLocks noChangeArrowheads="1"/>
          </p:cNvSpPr>
          <p:nvPr/>
        </p:nvSpPr>
        <p:spPr bwMode="auto">
          <a:xfrm>
            <a:off x="230188" y="4876800"/>
            <a:ext cx="8516937"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92100" indent="-2921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lnSpc>
                <a:spcPts val="2925"/>
              </a:lnSpc>
              <a:spcBef>
                <a:spcPts val="2525"/>
              </a:spcBef>
              <a:spcAft>
                <a:spcPts val="625"/>
              </a:spcAft>
            </a:pPr>
            <a:endParaRPr lang="de-DE" altLang="de-DE" sz="2400">
              <a:latin typeface="Times New Roman" panose="02020603050405020304" pitchFamily="18" charset="0"/>
            </a:endParaRPr>
          </a:p>
        </p:txBody>
      </p:sp>
      <p:sp>
        <p:nvSpPr>
          <p:cNvPr id="26630" name="Rectangle 6">
            <a:extLst>
              <a:ext uri="{FF2B5EF4-FFF2-40B4-BE49-F238E27FC236}">
                <a16:creationId xmlns:a16="http://schemas.microsoft.com/office/drawing/2014/main" id="{61F4377D-9B3D-5D36-8AA6-B0ABC3665305}"/>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de-DE" altLang="de-DE"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58C78E75-2DC0-7F16-3B93-D21D2DE6C998}"/>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1">
            <a:extLst>
              <a:ext uri="{FF2B5EF4-FFF2-40B4-BE49-F238E27FC236}">
                <a16:creationId xmlns:a16="http://schemas.microsoft.com/office/drawing/2014/main" id="{9605CBAC-103D-5397-062D-CED910ADA90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Rectangle 2">
            <a:extLst>
              <a:ext uri="{FF2B5EF4-FFF2-40B4-BE49-F238E27FC236}">
                <a16:creationId xmlns:a16="http://schemas.microsoft.com/office/drawing/2014/main" id="{39A5C8D2-42EB-B720-3E89-8C21B60A994D}"/>
              </a:ext>
            </a:extLst>
          </p:cNvPr>
          <p:cNvSpPr>
            <a:spLocks noChangeArrowheads="1"/>
          </p:cNvSpPr>
          <p:nvPr/>
        </p:nvSpPr>
        <p:spPr bwMode="auto">
          <a:xfrm>
            <a:off x="2566988" y="414338"/>
            <a:ext cx="4089400" cy="423862"/>
          </a:xfrm>
          <a:prstGeom prst="rect">
            <a:avLst/>
          </a:prstGeom>
          <a:solidFill>
            <a:srgbClr val="EBDBB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IN" altLang="de-DE" sz="2800">
                <a:latin typeface="Times New Roman" panose="02020603050405020304" pitchFamily="18" charset="0"/>
                <a:cs typeface="Times New Roman" panose="02020603050405020304" pitchFamily="18" charset="0"/>
              </a:rPr>
              <a:t>Algorithm-definition</a:t>
            </a:r>
            <a:endParaRPr lang="en-US" altLang="de-DE" sz="2800">
              <a:latin typeface="Times New Roman" panose="02020603050405020304" pitchFamily="18" charset="0"/>
            </a:endParaRPr>
          </a:p>
          <a:p>
            <a:pPr eaLnBrk="1" hangingPunct="1"/>
            <a:endParaRPr lang="en-US" altLang="de-DE" sz="2800">
              <a:latin typeface="Times New Roman" panose="02020603050405020304" pitchFamily="18" charset="0"/>
            </a:endParaRPr>
          </a:p>
        </p:txBody>
      </p:sp>
      <p:sp>
        <p:nvSpPr>
          <p:cNvPr id="27652" name="Rectangle 3">
            <a:extLst>
              <a:ext uri="{FF2B5EF4-FFF2-40B4-BE49-F238E27FC236}">
                <a16:creationId xmlns:a16="http://schemas.microsoft.com/office/drawing/2014/main" id="{055B5186-F76C-F4C3-8A96-3EBE41C90C8A}"/>
              </a:ext>
            </a:extLst>
          </p:cNvPr>
          <p:cNvSpPr>
            <a:spLocks noChangeArrowheads="1"/>
          </p:cNvSpPr>
          <p:nvPr/>
        </p:nvSpPr>
        <p:spPr bwMode="auto">
          <a:xfrm>
            <a:off x="209550" y="990600"/>
            <a:ext cx="8516938"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92100" indent="-2921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lnSpc>
                <a:spcPts val="2850"/>
              </a:lnSpc>
              <a:spcAft>
                <a:spcPts val="2525"/>
              </a:spcAft>
            </a:pPr>
            <a:r>
              <a:rPr lang="en-US" altLang="de-DE" sz="2400">
                <a:latin typeface="Times New Roman" panose="02020603050405020304" pitchFamily="18" charset="0"/>
              </a:rPr>
              <a:t>• </a:t>
            </a:r>
            <a:r>
              <a:rPr lang="en-US" altLang="de-DE" sz="2400">
                <a:latin typeface="Times New Roman" panose="02020603050405020304" pitchFamily="18" charset="0"/>
                <a:cs typeface="Times New Roman" panose="02020603050405020304" pitchFamily="18" charset="0"/>
              </a:rPr>
              <a:t>If we have an algorithm for a specific problem, then we can implement it in any programming language, meaning that </a:t>
            </a:r>
            <a:r>
              <a:rPr lang="en-US" altLang="de-DE" sz="2400">
                <a:solidFill>
                  <a:srgbClr val="C00000"/>
                </a:solidFill>
                <a:latin typeface="Times New Roman" panose="02020603050405020304" pitchFamily="18" charset="0"/>
                <a:cs typeface="Times New Roman" panose="02020603050405020304" pitchFamily="18" charset="0"/>
              </a:rPr>
              <a:t>the algorithm is independent from any programming languages</a:t>
            </a:r>
          </a:p>
          <a:p>
            <a:pPr algn="just" eaLnBrk="1" hangingPunct="1">
              <a:lnSpc>
                <a:spcPts val="2850"/>
              </a:lnSpc>
              <a:spcAft>
                <a:spcPts val="2525"/>
              </a:spcAft>
            </a:pPr>
            <a:endParaRPr lang="en-US" altLang="de-DE" sz="2400">
              <a:latin typeface="Times New Roman" panose="02020603050405020304" pitchFamily="18" charset="0"/>
            </a:endParaRPr>
          </a:p>
        </p:txBody>
      </p:sp>
      <p:sp>
        <p:nvSpPr>
          <p:cNvPr id="27653" name="Rectangle 4">
            <a:extLst>
              <a:ext uri="{FF2B5EF4-FFF2-40B4-BE49-F238E27FC236}">
                <a16:creationId xmlns:a16="http://schemas.microsoft.com/office/drawing/2014/main" id="{8E04EC45-A685-A6C5-8B98-4495DE019E32}"/>
              </a:ext>
            </a:extLst>
          </p:cNvPr>
          <p:cNvSpPr>
            <a:spLocks noChangeArrowheads="1"/>
          </p:cNvSpPr>
          <p:nvPr/>
        </p:nvSpPr>
        <p:spPr bwMode="auto">
          <a:xfrm>
            <a:off x="184150" y="2286000"/>
            <a:ext cx="8542338"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92100" indent="-2921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lnSpc>
                <a:spcPts val="2850"/>
              </a:lnSpc>
              <a:spcBef>
                <a:spcPts val="2525"/>
              </a:spcBef>
              <a:spcAft>
                <a:spcPts val="2525"/>
              </a:spcAft>
            </a:pPr>
            <a:r>
              <a:rPr lang="en-US" altLang="de-DE" sz="2400">
                <a:latin typeface="Times New Roman" panose="02020603050405020304" pitchFamily="18" charset="0"/>
              </a:rPr>
              <a:t>• </a:t>
            </a:r>
            <a:r>
              <a:rPr lang="en-US" altLang="de-DE" sz="2400">
                <a:latin typeface="Times New Roman" panose="02020603050405020304" pitchFamily="18" charset="0"/>
                <a:cs typeface="Times New Roman" panose="02020603050405020304" pitchFamily="18" charset="0"/>
              </a:rPr>
              <a:t>The important aspects of algorithm design include creating an efficient algorithm to solve a problem in an efficient way using minimum time and space</a:t>
            </a:r>
          </a:p>
          <a:p>
            <a:pPr algn="just" eaLnBrk="1" hangingPunct="1">
              <a:lnSpc>
                <a:spcPts val="2850"/>
              </a:lnSpc>
              <a:spcBef>
                <a:spcPts val="2525"/>
              </a:spcBef>
              <a:spcAft>
                <a:spcPts val="2525"/>
              </a:spcAft>
            </a:pPr>
            <a:endParaRPr lang="en-US" altLang="de-DE" sz="2400">
              <a:latin typeface="Times New Roman" panose="02020603050405020304" pitchFamily="18" charset="0"/>
            </a:endParaRPr>
          </a:p>
        </p:txBody>
      </p:sp>
      <p:sp>
        <p:nvSpPr>
          <p:cNvPr id="21510" name="Rectangle 5">
            <a:extLst>
              <a:ext uri="{FF2B5EF4-FFF2-40B4-BE49-F238E27FC236}">
                <a16:creationId xmlns:a16="http://schemas.microsoft.com/office/drawing/2014/main" id="{D1143746-0AD9-C12E-9FDD-E1594A9A0978}"/>
              </a:ext>
            </a:extLst>
          </p:cNvPr>
          <p:cNvSpPr>
            <a:spLocks noChangeArrowheads="1"/>
          </p:cNvSpPr>
          <p:nvPr/>
        </p:nvSpPr>
        <p:spPr bwMode="auto">
          <a:xfrm>
            <a:off x="230188" y="3522663"/>
            <a:ext cx="8516937"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defRPr/>
            </a:pPr>
            <a:r>
              <a:rPr lang="en-US" sz="2400" dirty="0">
                <a:latin typeface="Times New Roman" pitchFamily="18" charset="0"/>
              </a:rPr>
              <a:t>• </a:t>
            </a:r>
            <a:r>
              <a:rPr lang="en-IN" sz="2400" dirty="0">
                <a:latin typeface="Times New Roman" pitchFamily="18" charset="0"/>
                <a:cs typeface="Times New Roman" pitchFamily="18" charset="0"/>
              </a:rPr>
              <a:t>Properties of Algorithms</a:t>
            </a:r>
          </a:p>
          <a:p>
            <a:pPr lvl="1">
              <a:defRPr/>
            </a:pPr>
            <a:r>
              <a:rPr lang="en-IN" sz="2400" dirty="0">
                <a:latin typeface="Times New Roman" pitchFamily="18" charset="0"/>
                <a:cs typeface="Times New Roman" pitchFamily="18" charset="0"/>
              </a:rPr>
              <a:t>Correctness</a:t>
            </a:r>
          </a:p>
          <a:p>
            <a:pPr lvl="1">
              <a:defRPr/>
            </a:pPr>
            <a:r>
              <a:rPr lang="en-IN" sz="2400" dirty="0">
                <a:latin typeface="Times New Roman" pitchFamily="18" charset="0"/>
                <a:cs typeface="Times New Roman" pitchFamily="18" charset="0"/>
              </a:rPr>
              <a:t>Simplicity</a:t>
            </a:r>
            <a:endParaRPr lang="en-US" sz="2400" dirty="0">
              <a:latin typeface="Times New Roman" pitchFamily="18" charset="0"/>
              <a:cs typeface="Times New Roman" pitchFamily="18" charset="0"/>
            </a:endParaRPr>
          </a:p>
          <a:p>
            <a:pPr marL="292100" indent="-292100" algn="just" eaLnBrk="1" hangingPunct="1">
              <a:lnSpc>
                <a:spcPts val="2925"/>
              </a:lnSpc>
              <a:spcBef>
                <a:spcPts val="2525"/>
              </a:spcBef>
              <a:spcAft>
                <a:spcPts val="625"/>
              </a:spcAft>
              <a:defRPr/>
            </a:pPr>
            <a:r>
              <a:rPr lang="en-IN" sz="2400" dirty="0"/>
              <a:t> </a:t>
            </a:r>
            <a:endParaRPr lang="en-US" sz="2400" dirty="0">
              <a:latin typeface="Times New Roman" pitchFamily="18" charset="0"/>
            </a:endParaRPr>
          </a:p>
        </p:txBody>
      </p:sp>
      <p:sp>
        <p:nvSpPr>
          <p:cNvPr id="27655" name="Rectangle 6">
            <a:extLst>
              <a:ext uri="{FF2B5EF4-FFF2-40B4-BE49-F238E27FC236}">
                <a16:creationId xmlns:a16="http://schemas.microsoft.com/office/drawing/2014/main" id="{9371CC6F-D31C-E338-2C03-67F931F4F27C}"/>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de-DE" altLang="de-DE"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3D6179D9-57D2-7A24-A2BB-88592A97C43E}"/>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1">
            <a:extLst>
              <a:ext uri="{FF2B5EF4-FFF2-40B4-BE49-F238E27FC236}">
                <a16:creationId xmlns:a16="http://schemas.microsoft.com/office/drawing/2014/main" id="{3ACB30EB-6647-C178-987C-4644D3D4EAE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Rectangle 2">
            <a:extLst>
              <a:ext uri="{FF2B5EF4-FFF2-40B4-BE49-F238E27FC236}">
                <a16:creationId xmlns:a16="http://schemas.microsoft.com/office/drawing/2014/main" id="{4643C740-BC14-B9F5-70EF-E73DD8F6FE07}"/>
              </a:ext>
            </a:extLst>
          </p:cNvPr>
          <p:cNvSpPr>
            <a:spLocks noChangeArrowheads="1"/>
          </p:cNvSpPr>
          <p:nvPr/>
        </p:nvSpPr>
        <p:spPr bwMode="auto">
          <a:xfrm>
            <a:off x="2566988" y="414338"/>
            <a:ext cx="4089400" cy="423862"/>
          </a:xfrm>
          <a:prstGeom prst="rect">
            <a:avLst/>
          </a:prstGeom>
          <a:solidFill>
            <a:srgbClr val="EBDBB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IN" altLang="de-DE" sz="2800">
                <a:latin typeface="Times New Roman" panose="02020603050405020304" pitchFamily="18" charset="0"/>
                <a:cs typeface="Times New Roman" panose="02020603050405020304" pitchFamily="18" charset="0"/>
              </a:rPr>
              <a:t>Algorithm-definition</a:t>
            </a:r>
            <a:endParaRPr lang="en-US" altLang="de-DE" sz="2800">
              <a:latin typeface="Times New Roman" panose="02020603050405020304" pitchFamily="18" charset="0"/>
            </a:endParaRPr>
          </a:p>
          <a:p>
            <a:pPr eaLnBrk="1" hangingPunct="1"/>
            <a:endParaRPr lang="en-US" altLang="de-DE" sz="2800">
              <a:latin typeface="Times New Roman" panose="02020603050405020304" pitchFamily="18" charset="0"/>
            </a:endParaRPr>
          </a:p>
        </p:txBody>
      </p:sp>
      <p:sp>
        <p:nvSpPr>
          <p:cNvPr id="28676" name="Rectangle 3">
            <a:extLst>
              <a:ext uri="{FF2B5EF4-FFF2-40B4-BE49-F238E27FC236}">
                <a16:creationId xmlns:a16="http://schemas.microsoft.com/office/drawing/2014/main" id="{16E2B0A4-73C2-A7D8-7540-E84636717330}"/>
              </a:ext>
            </a:extLst>
          </p:cNvPr>
          <p:cNvSpPr>
            <a:spLocks noChangeArrowheads="1"/>
          </p:cNvSpPr>
          <p:nvPr/>
        </p:nvSpPr>
        <p:spPr bwMode="auto">
          <a:xfrm>
            <a:off x="209550" y="990600"/>
            <a:ext cx="85169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92100" indent="-2921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lnSpc>
                <a:spcPts val="2850"/>
              </a:lnSpc>
              <a:spcAft>
                <a:spcPts val="2525"/>
              </a:spcAft>
            </a:pPr>
            <a:r>
              <a:rPr lang="en-US" altLang="de-DE" sz="2400">
                <a:latin typeface="Times New Roman" panose="02020603050405020304" pitchFamily="18" charset="0"/>
              </a:rPr>
              <a:t>• </a:t>
            </a:r>
            <a:r>
              <a:rPr lang="en-US" altLang="de-DE" sz="2400">
                <a:latin typeface="Times New Roman" panose="02020603050405020304" pitchFamily="18" charset="0"/>
                <a:cs typeface="Times New Roman" panose="02020603050405020304" pitchFamily="18" charset="0"/>
              </a:rPr>
              <a:t>Correctness of an algorithm is asserted when it is said that the algorithm is correct with respect to a specification</a:t>
            </a:r>
          </a:p>
          <a:p>
            <a:pPr algn="just" eaLnBrk="1" hangingPunct="1">
              <a:lnSpc>
                <a:spcPts val="2850"/>
              </a:lnSpc>
              <a:spcAft>
                <a:spcPts val="2525"/>
              </a:spcAft>
            </a:pPr>
            <a:endParaRPr lang="en-US" altLang="de-DE" sz="2400">
              <a:latin typeface="Times New Roman" panose="02020603050405020304" pitchFamily="18" charset="0"/>
            </a:endParaRPr>
          </a:p>
        </p:txBody>
      </p:sp>
      <p:sp>
        <p:nvSpPr>
          <p:cNvPr id="28677" name="Rectangle 4">
            <a:extLst>
              <a:ext uri="{FF2B5EF4-FFF2-40B4-BE49-F238E27FC236}">
                <a16:creationId xmlns:a16="http://schemas.microsoft.com/office/drawing/2014/main" id="{9E9C2331-9250-5FB5-D2ED-BF74623A3114}"/>
              </a:ext>
            </a:extLst>
          </p:cNvPr>
          <p:cNvSpPr>
            <a:spLocks noChangeArrowheads="1"/>
          </p:cNvSpPr>
          <p:nvPr/>
        </p:nvSpPr>
        <p:spPr bwMode="auto">
          <a:xfrm>
            <a:off x="184150" y="1905000"/>
            <a:ext cx="854233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92100" indent="-2921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lnSpc>
                <a:spcPts val="2850"/>
              </a:lnSpc>
              <a:spcBef>
                <a:spcPts val="2525"/>
              </a:spcBef>
              <a:spcAft>
                <a:spcPts val="2525"/>
              </a:spcAft>
            </a:pPr>
            <a:r>
              <a:rPr lang="en-US" altLang="de-DE" sz="2400">
                <a:latin typeface="Times New Roman" panose="02020603050405020304" pitchFamily="18" charset="0"/>
              </a:rPr>
              <a:t>• </a:t>
            </a:r>
            <a:r>
              <a:rPr lang="en-US" altLang="de-DE" sz="2400">
                <a:latin typeface="Times New Roman" panose="02020603050405020304" pitchFamily="18" charset="0"/>
                <a:cs typeface="Times New Roman" panose="02020603050405020304" pitchFamily="18" charset="0"/>
              </a:rPr>
              <a:t>Functional correctness refers to the input-output behavior of the algorithm (i.e., for each input it produces the expected output)</a:t>
            </a:r>
          </a:p>
          <a:p>
            <a:pPr algn="just" eaLnBrk="1" hangingPunct="1">
              <a:lnSpc>
                <a:spcPts val="2850"/>
              </a:lnSpc>
              <a:spcBef>
                <a:spcPts val="2525"/>
              </a:spcBef>
              <a:spcAft>
                <a:spcPts val="2525"/>
              </a:spcAft>
            </a:pPr>
            <a:endParaRPr lang="en-US" altLang="de-DE" sz="2400">
              <a:latin typeface="Times New Roman" panose="02020603050405020304" pitchFamily="18" charset="0"/>
            </a:endParaRPr>
          </a:p>
        </p:txBody>
      </p:sp>
      <p:sp>
        <p:nvSpPr>
          <p:cNvPr id="28678" name="Rectangle 5">
            <a:extLst>
              <a:ext uri="{FF2B5EF4-FFF2-40B4-BE49-F238E27FC236}">
                <a16:creationId xmlns:a16="http://schemas.microsoft.com/office/drawing/2014/main" id="{99C2A76F-8B12-7C06-0BD3-6FA1A7E25A32}"/>
              </a:ext>
            </a:extLst>
          </p:cNvPr>
          <p:cNvSpPr>
            <a:spLocks noChangeArrowheads="1"/>
          </p:cNvSpPr>
          <p:nvPr/>
        </p:nvSpPr>
        <p:spPr bwMode="auto">
          <a:xfrm>
            <a:off x="209550" y="3011488"/>
            <a:ext cx="8516938"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de-DE" altLang="de-DE" sz="2400">
              <a:latin typeface="Times New Roman" panose="02020603050405020304" pitchFamily="18" charset="0"/>
            </a:endParaRPr>
          </a:p>
        </p:txBody>
      </p:sp>
      <p:sp>
        <p:nvSpPr>
          <p:cNvPr id="28679" name="Rectangle 6">
            <a:extLst>
              <a:ext uri="{FF2B5EF4-FFF2-40B4-BE49-F238E27FC236}">
                <a16:creationId xmlns:a16="http://schemas.microsoft.com/office/drawing/2014/main" id="{0564DF0C-D5FD-7B6C-04D6-7A4BD867C26F}"/>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de-DE" altLang="de-DE"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CDAC1CA7-3D47-51CB-8704-72BD3CB403E6}"/>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1">
            <a:extLst>
              <a:ext uri="{FF2B5EF4-FFF2-40B4-BE49-F238E27FC236}">
                <a16:creationId xmlns:a16="http://schemas.microsoft.com/office/drawing/2014/main" id="{C0B9D643-D782-F15A-5417-DB201878DBF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Rectangle 2">
            <a:extLst>
              <a:ext uri="{FF2B5EF4-FFF2-40B4-BE49-F238E27FC236}">
                <a16:creationId xmlns:a16="http://schemas.microsoft.com/office/drawing/2014/main" id="{6A33C7EA-9A50-0883-FE2F-C38236ECE854}"/>
              </a:ext>
            </a:extLst>
          </p:cNvPr>
          <p:cNvSpPr>
            <a:spLocks noChangeArrowheads="1"/>
          </p:cNvSpPr>
          <p:nvPr/>
        </p:nvSpPr>
        <p:spPr bwMode="auto">
          <a:xfrm>
            <a:off x="2566988" y="414338"/>
            <a:ext cx="4089400" cy="423862"/>
          </a:xfrm>
          <a:prstGeom prst="rect">
            <a:avLst/>
          </a:prstGeom>
          <a:solidFill>
            <a:srgbClr val="EBDBB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IN" altLang="de-DE" sz="2800">
                <a:latin typeface="Times New Roman" panose="02020603050405020304" pitchFamily="18" charset="0"/>
                <a:cs typeface="Times New Roman" panose="02020603050405020304" pitchFamily="18" charset="0"/>
              </a:rPr>
              <a:t>Algorithm- Example</a:t>
            </a:r>
            <a:endParaRPr lang="en-US" altLang="de-DE" sz="2800">
              <a:latin typeface="Times New Roman" panose="02020603050405020304" pitchFamily="18" charset="0"/>
            </a:endParaRPr>
          </a:p>
          <a:p>
            <a:pPr eaLnBrk="1" hangingPunct="1"/>
            <a:endParaRPr lang="en-US" altLang="de-DE" sz="2800">
              <a:latin typeface="Times New Roman" panose="02020603050405020304" pitchFamily="18" charset="0"/>
            </a:endParaRPr>
          </a:p>
        </p:txBody>
      </p:sp>
      <p:sp>
        <p:nvSpPr>
          <p:cNvPr id="21508" name="Rectangle 3">
            <a:extLst>
              <a:ext uri="{FF2B5EF4-FFF2-40B4-BE49-F238E27FC236}">
                <a16:creationId xmlns:a16="http://schemas.microsoft.com/office/drawing/2014/main" id="{AA08DF0C-7F35-1FAF-68FF-1414B036173C}"/>
              </a:ext>
            </a:extLst>
          </p:cNvPr>
          <p:cNvSpPr>
            <a:spLocks noChangeArrowheads="1"/>
          </p:cNvSpPr>
          <p:nvPr/>
        </p:nvSpPr>
        <p:spPr bwMode="auto">
          <a:xfrm>
            <a:off x="209550" y="990600"/>
            <a:ext cx="8516938" cy="495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buFont typeface="Arial" charset="0"/>
              <a:buNone/>
              <a:defRPr/>
            </a:pPr>
            <a:r>
              <a:rPr lang="en-US" sz="2400" dirty="0">
                <a:latin typeface="Times New Roman" pitchFamily="18" charset="0"/>
              </a:rPr>
              <a:t>• </a:t>
            </a:r>
            <a:r>
              <a:rPr lang="en-IN" sz="2400" dirty="0">
                <a:latin typeface="Times New Roman" pitchFamily="18" charset="0"/>
                <a:cs typeface="Times New Roman" pitchFamily="18" charset="0"/>
              </a:rPr>
              <a:t>Algorithm </a:t>
            </a:r>
            <a:r>
              <a:rPr lang="en-IN" sz="2400" dirty="0" err="1">
                <a:latin typeface="Times New Roman" pitchFamily="18" charset="0"/>
                <a:cs typeface="Times New Roman" pitchFamily="18" charset="0"/>
              </a:rPr>
              <a:t>Greatest_of_Three_Nos</a:t>
            </a:r>
            <a:endParaRPr lang="en-IN" sz="2400" dirty="0">
              <a:latin typeface="Times New Roman" pitchFamily="18" charset="0"/>
              <a:cs typeface="Times New Roman" pitchFamily="18" charset="0"/>
            </a:endParaRPr>
          </a:p>
          <a:p>
            <a:pPr>
              <a:buFont typeface="Arial" charset="0"/>
              <a:buNone/>
              <a:defRPr/>
            </a:pPr>
            <a:r>
              <a:rPr lang="en-IN" sz="2400" dirty="0">
                <a:latin typeface="Times New Roman" pitchFamily="18" charset="0"/>
                <a:cs typeface="Times New Roman" pitchFamily="18" charset="0"/>
              </a:rPr>
              <a:t>	//Algorithm to find the greatest of three numbers</a:t>
            </a:r>
          </a:p>
          <a:p>
            <a:pPr>
              <a:buFont typeface="Arial" charset="0"/>
              <a:buNone/>
              <a:defRPr/>
            </a:pPr>
            <a:r>
              <a:rPr lang="en-IN" sz="2400" dirty="0">
                <a:latin typeface="Times New Roman" pitchFamily="18" charset="0"/>
                <a:cs typeface="Times New Roman" pitchFamily="18" charset="0"/>
              </a:rPr>
              <a:t>	//Input: Three integers</a:t>
            </a:r>
          </a:p>
          <a:p>
            <a:pPr>
              <a:buFont typeface="Arial" charset="0"/>
              <a:buNone/>
              <a:defRPr/>
            </a:pPr>
            <a:r>
              <a:rPr lang="en-IN" sz="2400" dirty="0">
                <a:latin typeface="Times New Roman" pitchFamily="18" charset="0"/>
                <a:cs typeface="Times New Roman" pitchFamily="18" charset="0"/>
              </a:rPr>
              <a:t>	//Output: Displays the greatest among the three nos.</a:t>
            </a:r>
          </a:p>
          <a:p>
            <a:pPr>
              <a:buFont typeface="Arial" charset="0"/>
              <a:buNone/>
              <a:defRPr/>
            </a:pPr>
            <a:r>
              <a:rPr lang="en-IN" sz="2400" dirty="0">
                <a:latin typeface="Times New Roman" pitchFamily="18" charset="0"/>
                <a:cs typeface="Times New Roman" pitchFamily="18" charset="0"/>
              </a:rPr>
              <a:t> </a:t>
            </a:r>
            <a:r>
              <a:rPr lang="en-IN" sz="2400" dirty="0">
                <a:solidFill>
                  <a:srgbClr val="C00000"/>
                </a:solidFill>
                <a:latin typeface="Times New Roman" pitchFamily="18" charset="0"/>
                <a:cs typeface="Times New Roman" pitchFamily="18" charset="0"/>
              </a:rPr>
              <a:t>Step 1. Start</a:t>
            </a:r>
          </a:p>
          <a:p>
            <a:pPr>
              <a:buFont typeface="Arial" charset="0"/>
              <a:buNone/>
              <a:defRPr/>
            </a:pPr>
            <a:r>
              <a:rPr lang="en-IN" sz="2400" dirty="0">
                <a:solidFill>
                  <a:srgbClr val="C00000"/>
                </a:solidFill>
                <a:latin typeface="Times New Roman" pitchFamily="18" charset="0"/>
                <a:cs typeface="Times New Roman" pitchFamily="18" charset="0"/>
              </a:rPr>
              <a:t> Step 2. Read three numbers a, b, c.</a:t>
            </a:r>
          </a:p>
          <a:p>
            <a:pPr>
              <a:buFont typeface="Arial" charset="0"/>
              <a:buNone/>
              <a:defRPr/>
            </a:pPr>
            <a:r>
              <a:rPr lang="en-IN" sz="2400" dirty="0">
                <a:solidFill>
                  <a:srgbClr val="C00000"/>
                </a:solidFill>
                <a:latin typeface="Times New Roman" pitchFamily="18" charset="0"/>
                <a:cs typeface="Times New Roman" pitchFamily="18" charset="0"/>
              </a:rPr>
              <a:t> Step 3. Check if(a&gt;b) and (a&gt;c), then a is </a:t>
            </a:r>
            <a:r>
              <a:rPr lang="en-IN" sz="2400" dirty="0" err="1">
                <a:solidFill>
                  <a:srgbClr val="C00000"/>
                </a:solidFill>
                <a:latin typeface="Times New Roman" pitchFamily="18" charset="0"/>
                <a:cs typeface="Times New Roman" pitchFamily="18" charset="0"/>
              </a:rPr>
              <a:t>gratest</a:t>
            </a:r>
            <a:endParaRPr lang="en-IN" sz="2400" dirty="0">
              <a:solidFill>
                <a:srgbClr val="C00000"/>
              </a:solidFill>
              <a:latin typeface="Times New Roman" pitchFamily="18" charset="0"/>
              <a:cs typeface="Times New Roman" pitchFamily="18" charset="0"/>
            </a:endParaRPr>
          </a:p>
          <a:p>
            <a:pPr>
              <a:buFont typeface="Arial" charset="0"/>
              <a:buNone/>
              <a:defRPr/>
            </a:pPr>
            <a:r>
              <a:rPr lang="en-IN" sz="2400" dirty="0">
                <a:solidFill>
                  <a:srgbClr val="C00000"/>
                </a:solidFill>
                <a:latin typeface="Times New Roman" pitchFamily="18" charset="0"/>
                <a:cs typeface="Times New Roman" pitchFamily="18" charset="0"/>
              </a:rPr>
              <a:t> Step 4. else, if(b&gt;c), then b is </a:t>
            </a:r>
            <a:r>
              <a:rPr lang="en-IN" sz="2400" dirty="0" err="1">
                <a:solidFill>
                  <a:srgbClr val="C00000"/>
                </a:solidFill>
                <a:latin typeface="Times New Roman" pitchFamily="18" charset="0"/>
                <a:cs typeface="Times New Roman" pitchFamily="18" charset="0"/>
              </a:rPr>
              <a:t>gratest</a:t>
            </a:r>
            <a:endParaRPr lang="en-IN" sz="2400" dirty="0">
              <a:solidFill>
                <a:srgbClr val="C00000"/>
              </a:solidFill>
              <a:latin typeface="Times New Roman" pitchFamily="18" charset="0"/>
              <a:cs typeface="Times New Roman" pitchFamily="18" charset="0"/>
            </a:endParaRPr>
          </a:p>
          <a:p>
            <a:pPr>
              <a:buFont typeface="Arial" charset="0"/>
              <a:buNone/>
              <a:defRPr/>
            </a:pPr>
            <a:r>
              <a:rPr lang="en-IN" sz="2400" dirty="0">
                <a:solidFill>
                  <a:srgbClr val="C00000"/>
                </a:solidFill>
                <a:latin typeface="Times New Roman" pitchFamily="18" charset="0"/>
                <a:cs typeface="Times New Roman" pitchFamily="18" charset="0"/>
              </a:rPr>
              <a:t> Step 5. c is </a:t>
            </a:r>
            <a:r>
              <a:rPr lang="en-IN" sz="2400" dirty="0" err="1">
                <a:solidFill>
                  <a:srgbClr val="C00000"/>
                </a:solidFill>
                <a:latin typeface="Times New Roman" pitchFamily="18" charset="0"/>
                <a:cs typeface="Times New Roman" pitchFamily="18" charset="0"/>
              </a:rPr>
              <a:t>gratest</a:t>
            </a:r>
            <a:r>
              <a:rPr lang="en-IN" sz="2400" dirty="0">
                <a:solidFill>
                  <a:srgbClr val="C00000"/>
                </a:solidFill>
                <a:latin typeface="Times New Roman" pitchFamily="18" charset="0"/>
                <a:cs typeface="Times New Roman" pitchFamily="18" charset="0"/>
              </a:rPr>
              <a:t>.</a:t>
            </a:r>
          </a:p>
          <a:p>
            <a:pPr>
              <a:buFont typeface="Arial" charset="0"/>
              <a:buNone/>
              <a:defRPr/>
            </a:pPr>
            <a:endParaRPr lang="en-IN" sz="2400" dirty="0">
              <a:latin typeface="Times New Roman" pitchFamily="18" charset="0"/>
              <a:cs typeface="Times New Roman" pitchFamily="18" charset="0"/>
            </a:endParaRPr>
          </a:p>
          <a:p>
            <a:pPr>
              <a:buFont typeface="Arial" charset="0"/>
              <a:buNone/>
              <a:defRPr/>
            </a:pPr>
            <a:r>
              <a:rPr lang="en-IN" sz="2400" dirty="0">
                <a:latin typeface="Times New Roman" pitchFamily="18" charset="0"/>
                <a:cs typeface="Times New Roman" pitchFamily="18" charset="0"/>
              </a:rPr>
              <a:t>Input a=10, b=5, c=15 ; works properly</a:t>
            </a:r>
          </a:p>
          <a:p>
            <a:pPr>
              <a:buFont typeface="Arial" charset="0"/>
              <a:buNone/>
              <a:defRPr/>
            </a:pPr>
            <a:r>
              <a:rPr lang="en-IN" sz="2400" dirty="0">
                <a:latin typeface="Times New Roman" pitchFamily="18" charset="0"/>
                <a:cs typeface="Times New Roman" pitchFamily="18" charset="0"/>
              </a:rPr>
              <a:t>Input a=5, b=10, c=15 ; works properly</a:t>
            </a:r>
          </a:p>
          <a:p>
            <a:pPr>
              <a:buFont typeface="Arial" charset="0"/>
              <a:buNone/>
              <a:defRPr/>
            </a:pPr>
            <a:r>
              <a:rPr lang="en-IN" sz="2400" dirty="0">
                <a:latin typeface="Times New Roman" pitchFamily="18" charset="0"/>
                <a:cs typeface="Times New Roman" pitchFamily="18" charset="0"/>
              </a:rPr>
              <a:t>Input a=5, b=15, c=10 ; works properly</a:t>
            </a:r>
          </a:p>
          <a:p>
            <a:pPr marL="292100" indent="-292100" algn="just" eaLnBrk="1" hangingPunct="1">
              <a:lnSpc>
                <a:spcPts val="2850"/>
              </a:lnSpc>
              <a:spcAft>
                <a:spcPts val="2525"/>
              </a:spcAft>
              <a:defRPr/>
            </a:pPr>
            <a:endParaRPr lang="en-US" sz="2400" dirty="0">
              <a:latin typeface="Times New Roman" pitchFamily="18" charset="0"/>
            </a:endParaRPr>
          </a:p>
        </p:txBody>
      </p:sp>
      <p:sp>
        <p:nvSpPr>
          <p:cNvPr id="29701" name="Rectangle 5">
            <a:extLst>
              <a:ext uri="{FF2B5EF4-FFF2-40B4-BE49-F238E27FC236}">
                <a16:creationId xmlns:a16="http://schemas.microsoft.com/office/drawing/2014/main" id="{1A7043EF-0361-EF30-B1B3-2FF3E7F3AAFB}"/>
              </a:ext>
            </a:extLst>
          </p:cNvPr>
          <p:cNvSpPr>
            <a:spLocks noChangeArrowheads="1"/>
          </p:cNvSpPr>
          <p:nvPr/>
        </p:nvSpPr>
        <p:spPr bwMode="auto">
          <a:xfrm>
            <a:off x="209550" y="3011488"/>
            <a:ext cx="8516938"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de-DE" altLang="de-DE" sz="2400">
              <a:latin typeface="Times New Roman" panose="02020603050405020304" pitchFamily="18" charset="0"/>
            </a:endParaRPr>
          </a:p>
        </p:txBody>
      </p:sp>
      <p:sp>
        <p:nvSpPr>
          <p:cNvPr id="29702" name="Rectangle 6">
            <a:extLst>
              <a:ext uri="{FF2B5EF4-FFF2-40B4-BE49-F238E27FC236}">
                <a16:creationId xmlns:a16="http://schemas.microsoft.com/office/drawing/2014/main" id="{521A659E-FF80-6F49-CA93-1A3BA1AD99F0}"/>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de-DE" altLang="de-DE"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613E1A45-AF5C-3F51-18A1-8C826617F7C3}"/>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1">
            <a:extLst>
              <a:ext uri="{FF2B5EF4-FFF2-40B4-BE49-F238E27FC236}">
                <a16:creationId xmlns:a16="http://schemas.microsoft.com/office/drawing/2014/main" id="{3AC7CC6B-05BD-1C3F-D245-1525C302606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Rectangle 2">
            <a:extLst>
              <a:ext uri="{FF2B5EF4-FFF2-40B4-BE49-F238E27FC236}">
                <a16:creationId xmlns:a16="http://schemas.microsoft.com/office/drawing/2014/main" id="{85F270F3-543B-1CF8-DBBF-CBA7AB1EA283}"/>
              </a:ext>
            </a:extLst>
          </p:cNvPr>
          <p:cNvSpPr>
            <a:spLocks noChangeArrowheads="1"/>
          </p:cNvSpPr>
          <p:nvPr/>
        </p:nvSpPr>
        <p:spPr bwMode="auto">
          <a:xfrm>
            <a:off x="2566988" y="414338"/>
            <a:ext cx="4089400" cy="423862"/>
          </a:xfrm>
          <a:prstGeom prst="rect">
            <a:avLst/>
          </a:prstGeom>
          <a:solidFill>
            <a:srgbClr val="EBDBB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de-DE" sz="2800" b="1">
                <a:latin typeface="Times New Roman" panose="02020603050405020304" pitchFamily="18" charset="0"/>
                <a:cs typeface="Times New Roman" panose="02020603050405020304" pitchFamily="18" charset="0"/>
              </a:rPr>
              <a:t>Analysis of Algorithm</a:t>
            </a:r>
            <a:endParaRPr lang="en-US" altLang="de-DE" sz="2800">
              <a:latin typeface="Times New Roman" panose="02020603050405020304" pitchFamily="18" charset="0"/>
            </a:endParaRPr>
          </a:p>
        </p:txBody>
      </p:sp>
      <p:sp>
        <p:nvSpPr>
          <p:cNvPr id="30724" name="Rectangle 3">
            <a:extLst>
              <a:ext uri="{FF2B5EF4-FFF2-40B4-BE49-F238E27FC236}">
                <a16:creationId xmlns:a16="http://schemas.microsoft.com/office/drawing/2014/main" id="{9A9B05CD-6CA0-4C01-8BE3-79539D909166}"/>
              </a:ext>
            </a:extLst>
          </p:cNvPr>
          <p:cNvSpPr>
            <a:spLocks noChangeArrowheads="1"/>
          </p:cNvSpPr>
          <p:nvPr/>
        </p:nvSpPr>
        <p:spPr bwMode="auto">
          <a:xfrm>
            <a:off x="209550" y="990600"/>
            <a:ext cx="8516938"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92100" indent="-2921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lnSpc>
                <a:spcPts val="2850"/>
              </a:lnSpc>
              <a:spcAft>
                <a:spcPts val="2525"/>
              </a:spcAft>
            </a:pPr>
            <a:r>
              <a:rPr lang="en-US" altLang="de-DE" sz="2400">
                <a:latin typeface="Times New Roman" panose="02020603050405020304" pitchFamily="18" charset="0"/>
              </a:rPr>
              <a:t>• </a:t>
            </a:r>
            <a:r>
              <a:rPr lang="en-US" altLang="de-DE" sz="2400">
                <a:latin typeface="Times New Roman" panose="02020603050405020304" pitchFamily="18" charset="0"/>
                <a:cs typeface="Times New Roman" panose="02020603050405020304" pitchFamily="18" charset="0"/>
              </a:rPr>
              <a:t>The algorithm can be analyzed by tracing all step-by-step instructions, reading the algorithm for logical correctness, and testing it on some data using mathematical techniques to prove it’s correctness.</a:t>
            </a:r>
          </a:p>
          <a:p>
            <a:pPr algn="just" eaLnBrk="1" hangingPunct="1">
              <a:lnSpc>
                <a:spcPts val="2850"/>
              </a:lnSpc>
              <a:spcAft>
                <a:spcPts val="2525"/>
              </a:spcAft>
            </a:pPr>
            <a:endParaRPr lang="en-US" altLang="de-DE" sz="2400">
              <a:solidFill>
                <a:srgbClr val="C00000"/>
              </a:solidFill>
              <a:latin typeface="Times New Roman" panose="02020603050405020304" pitchFamily="18" charset="0"/>
              <a:cs typeface="Times New Roman" panose="02020603050405020304" pitchFamily="18" charset="0"/>
            </a:endParaRPr>
          </a:p>
          <a:p>
            <a:pPr algn="just" eaLnBrk="1" hangingPunct="1">
              <a:lnSpc>
                <a:spcPts val="2850"/>
              </a:lnSpc>
              <a:spcAft>
                <a:spcPts val="2525"/>
              </a:spcAft>
            </a:pPr>
            <a:endParaRPr lang="en-US" altLang="de-DE" sz="2400">
              <a:latin typeface="Times New Roman" panose="02020603050405020304" pitchFamily="18" charset="0"/>
            </a:endParaRPr>
          </a:p>
        </p:txBody>
      </p:sp>
      <p:sp>
        <p:nvSpPr>
          <p:cNvPr id="30725" name="Rectangle 4">
            <a:extLst>
              <a:ext uri="{FF2B5EF4-FFF2-40B4-BE49-F238E27FC236}">
                <a16:creationId xmlns:a16="http://schemas.microsoft.com/office/drawing/2014/main" id="{7C8B18B7-C445-600E-A8B0-5F44D22B7BCF}"/>
              </a:ext>
            </a:extLst>
          </p:cNvPr>
          <p:cNvSpPr>
            <a:spLocks noChangeArrowheads="1"/>
          </p:cNvSpPr>
          <p:nvPr/>
        </p:nvSpPr>
        <p:spPr bwMode="auto">
          <a:xfrm>
            <a:off x="196850" y="2584450"/>
            <a:ext cx="8542338"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92100" indent="-2921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lnSpc>
                <a:spcPts val="2850"/>
              </a:lnSpc>
              <a:spcBef>
                <a:spcPts val="2525"/>
              </a:spcBef>
              <a:spcAft>
                <a:spcPts val="2525"/>
              </a:spcAft>
            </a:pPr>
            <a:r>
              <a:rPr lang="en-US" altLang="de-DE" sz="2400">
                <a:latin typeface="Times New Roman" panose="02020603050405020304" pitchFamily="18" charset="0"/>
              </a:rPr>
              <a:t>• </a:t>
            </a:r>
            <a:r>
              <a:rPr lang="en-US" altLang="de-DE" sz="2400">
                <a:latin typeface="Times New Roman" panose="02020603050405020304" pitchFamily="18" charset="0"/>
                <a:cs typeface="Times New Roman" panose="02020603050405020304" pitchFamily="18" charset="0"/>
              </a:rPr>
              <a:t>Design the algorithm in a simple way so that it becomes easier to be implemented</a:t>
            </a:r>
          </a:p>
          <a:p>
            <a:pPr algn="just" eaLnBrk="1" hangingPunct="1">
              <a:lnSpc>
                <a:spcPts val="2850"/>
              </a:lnSpc>
              <a:spcBef>
                <a:spcPts val="2525"/>
              </a:spcBef>
              <a:spcAft>
                <a:spcPts val="2525"/>
              </a:spcAft>
            </a:pPr>
            <a:endParaRPr lang="en-US" altLang="de-DE" sz="2400">
              <a:latin typeface="Times New Roman" panose="02020603050405020304" pitchFamily="18" charset="0"/>
            </a:endParaRPr>
          </a:p>
        </p:txBody>
      </p:sp>
      <p:sp>
        <p:nvSpPr>
          <p:cNvPr id="30726" name="Rectangle 5">
            <a:extLst>
              <a:ext uri="{FF2B5EF4-FFF2-40B4-BE49-F238E27FC236}">
                <a16:creationId xmlns:a16="http://schemas.microsoft.com/office/drawing/2014/main" id="{3927F26A-D4B3-662F-6CAA-9AF6AC1BB1D9}"/>
              </a:ext>
            </a:extLst>
          </p:cNvPr>
          <p:cNvSpPr>
            <a:spLocks noChangeArrowheads="1"/>
          </p:cNvSpPr>
          <p:nvPr/>
        </p:nvSpPr>
        <p:spPr bwMode="auto">
          <a:xfrm>
            <a:off x="196850" y="3429000"/>
            <a:ext cx="8516938"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de-DE" sz="2400">
                <a:latin typeface="Times New Roman" panose="02020603050405020304" pitchFamily="18" charset="0"/>
              </a:rPr>
              <a:t>• </a:t>
            </a:r>
            <a:r>
              <a:rPr lang="en-US" altLang="de-DE" sz="2400">
                <a:latin typeface="Times New Roman" panose="02020603050405020304" pitchFamily="18" charset="0"/>
                <a:cs typeface="Times New Roman" panose="02020603050405020304" pitchFamily="18" charset="0"/>
              </a:rPr>
              <a:t>However, the simplest and most straight forward way of solving a problem may not be sometimes the best one</a:t>
            </a:r>
          </a:p>
          <a:p>
            <a:r>
              <a:rPr lang="en-IN" altLang="de-DE" sz="2400"/>
              <a:t> </a:t>
            </a:r>
            <a:endParaRPr lang="en-US" altLang="de-DE" sz="2400">
              <a:latin typeface="Times New Roman" panose="02020603050405020304" pitchFamily="18" charset="0"/>
            </a:endParaRPr>
          </a:p>
        </p:txBody>
      </p:sp>
      <p:sp>
        <p:nvSpPr>
          <p:cNvPr id="30727" name="Rectangle 6">
            <a:extLst>
              <a:ext uri="{FF2B5EF4-FFF2-40B4-BE49-F238E27FC236}">
                <a16:creationId xmlns:a16="http://schemas.microsoft.com/office/drawing/2014/main" id="{5BC5147E-323E-65BC-53BF-6D3EFF5B32C0}"/>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de-DE" altLang="de-DE"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3FB72461-8BF5-431D-371E-4C9D40587188}"/>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30729" name="Rectangle 5">
            <a:extLst>
              <a:ext uri="{FF2B5EF4-FFF2-40B4-BE49-F238E27FC236}">
                <a16:creationId xmlns:a16="http://schemas.microsoft.com/office/drawing/2014/main" id="{2E0D8F80-A984-2B1F-A140-F97BF499599C}"/>
              </a:ext>
            </a:extLst>
          </p:cNvPr>
          <p:cNvSpPr>
            <a:spLocks noChangeArrowheads="1"/>
          </p:cNvSpPr>
          <p:nvPr/>
        </p:nvSpPr>
        <p:spPr bwMode="auto">
          <a:xfrm>
            <a:off x="239713" y="4500563"/>
            <a:ext cx="8516937"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800100" indent="-34290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de-DE" sz="2400">
                <a:latin typeface="Times New Roman" panose="02020603050405020304" pitchFamily="18" charset="0"/>
              </a:rPr>
              <a:t>• </a:t>
            </a:r>
            <a:r>
              <a:rPr lang="en-US" altLang="de-DE" sz="2400">
                <a:latin typeface="Times New Roman" panose="02020603050405020304" pitchFamily="18" charset="0"/>
                <a:cs typeface="Times New Roman" panose="02020603050405020304" pitchFamily="18" charset="0"/>
              </a:rPr>
              <a:t>The choice of a particular algorithm depends on following performance analysis and measurements:</a:t>
            </a:r>
          </a:p>
          <a:p>
            <a:pPr lvl="1">
              <a:buFont typeface="Wingdings" panose="05000000000000000000" pitchFamily="2" charset="2"/>
              <a:buChar char="§"/>
            </a:pPr>
            <a:r>
              <a:rPr lang="en-US" altLang="de-DE" sz="2400">
                <a:latin typeface="Times New Roman" panose="02020603050405020304" pitchFamily="18" charset="0"/>
                <a:cs typeface="Times New Roman" panose="02020603050405020304" pitchFamily="18" charset="0"/>
              </a:rPr>
              <a:t>Space complexity</a:t>
            </a:r>
          </a:p>
          <a:p>
            <a:pPr lvl="1">
              <a:buFont typeface="Wingdings" panose="05000000000000000000" pitchFamily="2" charset="2"/>
              <a:buChar char="§"/>
            </a:pPr>
            <a:r>
              <a:rPr lang="en-US" altLang="de-DE" sz="2400">
                <a:latin typeface="Times New Roman" panose="02020603050405020304" pitchFamily="18" charset="0"/>
                <a:cs typeface="Times New Roman" panose="02020603050405020304" pitchFamily="18" charset="0"/>
              </a:rPr>
              <a:t>Time complexity</a:t>
            </a:r>
          </a:p>
          <a:p>
            <a:endParaRPr lang="en-US" altLang="de-DE" sz="2400">
              <a:latin typeface="Times New Roman" panose="02020603050405020304" pitchFamily="18" charset="0"/>
              <a:cs typeface="Times New Roman" panose="02020603050405020304" pitchFamily="18" charset="0"/>
            </a:endParaRPr>
          </a:p>
          <a:p>
            <a:r>
              <a:rPr lang="en-IN" altLang="de-DE" sz="2400"/>
              <a:t> </a:t>
            </a:r>
            <a:endParaRPr lang="en-US" altLang="de-DE" sz="2400">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1">
            <a:extLst>
              <a:ext uri="{FF2B5EF4-FFF2-40B4-BE49-F238E27FC236}">
                <a16:creationId xmlns:a16="http://schemas.microsoft.com/office/drawing/2014/main" id="{DAA2492B-EE0A-445F-0BEF-E8BA5260891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37300" y="6191250"/>
            <a:ext cx="2787650"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D1C9AE01-6B8B-F8C1-EA7D-B15CDCF8C292}"/>
              </a:ext>
            </a:extLst>
          </p:cNvPr>
          <p:cNvSpPr/>
          <p:nvPr/>
        </p:nvSpPr>
        <p:spPr>
          <a:xfrm>
            <a:off x="3017838" y="357188"/>
            <a:ext cx="3098800" cy="557212"/>
          </a:xfrm>
          <a:prstGeom prst="rect">
            <a:avLst/>
          </a:prstGeom>
          <a:solidFill>
            <a:srgbClr val="EBDBBB"/>
          </a:solidFill>
        </p:spPr>
        <p:txBody>
          <a:bodyPr wrap="none" lIns="0" tIns="0" rIns="0" bIns="0"/>
          <a:lstStyle/>
          <a:p>
            <a:pPr algn="ctr" eaLnBrk="1" fontAlgn="auto" hangingPunct="1">
              <a:spcBef>
                <a:spcPts val="0"/>
              </a:spcBef>
              <a:spcAft>
                <a:spcPts val="4620"/>
              </a:spcAft>
              <a:defRPr/>
            </a:pPr>
            <a:r>
              <a:rPr lang="en-US" sz="3200" b="1" spc="-50" dirty="0">
                <a:latin typeface="Calibri"/>
              </a:rPr>
              <a:t>Course Outcomes</a:t>
            </a:r>
          </a:p>
        </p:txBody>
      </p:sp>
      <p:sp>
        <p:nvSpPr>
          <p:cNvPr id="4" name="Rectangle 3">
            <a:extLst>
              <a:ext uri="{FF2B5EF4-FFF2-40B4-BE49-F238E27FC236}">
                <a16:creationId xmlns:a16="http://schemas.microsoft.com/office/drawing/2014/main" id="{596BE09B-9C5E-083A-DDCA-65CE2D4E1E95}"/>
              </a:ext>
            </a:extLst>
          </p:cNvPr>
          <p:cNvSpPr/>
          <p:nvPr/>
        </p:nvSpPr>
        <p:spPr>
          <a:xfrm>
            <a:off x="166688" y="990600"/>
            <a:ext cx="8842375" cy="3355975"/>
          </a:xfrm>
          <a:prstGeom prst="rect">
            <a:avLst/>
          </a:prstGeom>
          <a:solidFill>
            <a:srgbClr val="C8DBD7"/>
          </a:solidFill>
        </p:spPr>
        <p:txBody>
          <a:bodyPr lIns="0" tIns="0" rIns="0" bIns="0"/>
          <a:lstStyle/>
          <a:p>
            <a:pPr marL="430784" indent="-406400" algn="just" eaLnBrk="1" fontAlgn="auto" hangingPunct="1">
              <a:lnSpc>
                <a:spcPts val="3360"/>
              </a:lnSpc>
              <a:spcBef>
                <a:spcPts val="4620"/>
              </a:spcBef>
              <a:spcAft>
                <a:spcPts val="0"/>
              </a:spcAft>
              <a:defRPr/>
            </a:pPr>
            <a:r>
              <a:rPr lang="en-US" sz="2800" b="1" dirty="0">
                <a:solidFill>
                  <a:srgbClr val="C00000"/>
                </a:solidFill>
                <a:latin typeface="Times New Roman"/>
              </a:rPr>
              <a:t>• </a:t>
            </a:r>
            <a:r>
              <a:rPr lang="en-IN" sz="2800" dirty="0"/>
              <a:t>Demonstrate the different programming constructs to solve computational problems. </a:t>
            </a:r>
          </a:p>
          <a:p>
            <a:pPr algn="just">
              <a:defRPr/>
            </a:pPr>
            <a:r>
              <a:rPr lang="en-US" sz="2800" b="1" dirty="0">
                <a:solidFill>
                  <a:srgbClr val="00B0F0"/>
                </a:solidFill>
                <a:latin typeface="Times New Roman"/>
              </a:rPr>
              <a:t>• </a:t>
            </a:r>
            <a:r>
              <a:rPr lang="en-IN" sz="2800" dirty="0"/>
              <a:t>Implement basic data structures such as arrays, linked   lists, stacks and queues. 	</a:t>
            </a:r>
          </a:p>
          <a:p>
            <a:pPr algn="just">
              <a:defRPr/>
            </a:pPr>
            <a:r>
              <a:rPr lang="en-US" sz="2800" b="1" dirty="0">
                <a:solidFill>
                  <a:srgbClr val="7030A0"/>
                </a:solidFill>
                <a:latin typeface="Times New Roman"/>
              </a:rPr>
              <a:t>• </a:t>
            </a:r>
            <a:r>
              <a:rPr lang="en-IN" sz="2800" dirty="0"/>
              <a:t>Use optimised algorithms for solving problems like sorting,    searching, insertion and deletion of data. 	</a:t>
            </a:r>
          </a:p>
          <a:p>
            <a:pPr>
              <a:defRPr/>
            </a:pPr>
            <a:r>
              <a:rPr lang="en-US" sz="2800" b="1" dirty="0">
                <a:solidFill>
                  <a:srgbClr val="C00000"/>
                </a:solidFill>
                <a:latin typeface="Times New Roman"/>
              </a:rPr>
              <a:t>•    </a:t>
            </a:r>
            <a:r>
              <a:rPr lang="en-IN" sz="2800" dirty="0"/>
              <a:t>Solve computation problems using trees and graphs. 	</a:t>
            </a:r>
          </a:p>
        </p:txBody>
      </p:sp>
      <p:sp>
        <p:nvSpPr>
          <p:cNvPr id="3077" name="Rectangle 4">
            <a:extLst>
              <a:ext uri="{FF2B5EF4-FFF2-40B4-BE49-F238E27FC236}">
                <a16:creationId xmlns:a16="http://schemas.microsoft.com/office/drawing/2014/main" id="{E13E0594-D5B1-C63D-B6BA-C7B6198ACA92}"/>
              </a:ext>
            </a:extLst>
          </p:cNvPr>
          <p:cNvSpPr>
            <a:spLocks noChangeArrowheads="1"/>
          </p:cNvSpPr>
          <p:nvPr/>
        </p:nvSpPr>
        <p:spPr bwMode="auto">
          <a:xfrm>
            <a:off x="149225" y="4346575"/>
            <a:ext cx="8859838" cy="1844675"/>
          </a:xfrm>
          <a:prstGeom prst="rect">
            <a:avLst/>
          </a:prstGeom>
          <a:solidFill>
            <a:srgbClr val="C8DBD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a:defRPr/>
            </a:pPr>
            <a:r>
              <a:rPr lang="en-US" sz="2800" b="1" dirty="0">
                <a:solidFill>
                  <a:srgbClr val="C00000"/>
                </a:solidFill>
                <a:latin typeface="Times New Roman" pitchFamily="18" charset="0"/>
              </a:rPr>
              <a:t>• </a:t>
            </a:r>
            <a:r>
              <a:rPr lang="en-IN" sz="2800" dirty="0"/>
              <a:t>Illustrate hash functions, collision detection techniques and</a:t>
            </a:r>
          </a:p>
          <a:p>
            <a:pPr>
              <a:defRPr/>
            </a:pPr>
            <a:r>
              <a:rPr lang="en-IN" sz="2800" dirty="0"/>
              <a:t>   its resolution methods.</a:t>
            </a:r>
          </a:p>
          <a:p>
            <a:pPr marL="457200" indent="-457200">
              <a:buFont typeface="Arial" pitchFamily="34" charset="0"/>
              <a:buChar char="•"/>
              <a:defRPr/>
            </a:pPr>
            <a:r>
              <a:rPr lang="en-IN" sz="2800" dirty="0"/>
              <a:t>Use appropriate data structures focusing space and time </a:t>
            </a:r>
          </a:p>
          <a:p>
            <a:pPr>
              <a:defRPr/>
            </a:pPr>
            <a:r>
              <a:rPr lang="en-IN" sz="2800" dirty="0"/>
              <a:t>    complexity for a given problem specification. 	</a:t>
            </a:r>
          </a:p>
          <a:p>
            <a:pPr>
              <a:defRPr/>
            </a:pPr>
            <a:r>
              <a:rPr lang="en-IN" sz="2800" dirty="0"/>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1">
            <a:extLst>
              <a:ext uri="{FF2B5EF4-FFF2-40B4-BE49-F238E27FC236}">
                <a16:creationId xmlns:a16="http://schemas.microsoft.com/office/drawing/2014/main" id="{40B30D3F-107C-5EFA-822A-1579DB3D5CC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Rectangle 2">
            <a:extLst>
              <a:ext uri="{FF2B5EF4-FFF2-40B4-BE49-F238E27FC236}">
                <a16:creationId xmlns:a16="http://schemas.microsoft.com/office/drawing/2014/main" id="{54DDFD88-5226-56C3-28A0-10E9A91C9A52}"/>
              </a:ext>
            </a:extLst>
          </p:cNvPr>
          <p:cNvSpPr>
            <a:spLocks noChangeArrowheads="1"/>
          </p:cNvSpPr>
          <p:nvPr/>
        </p:nvSpPr>
        <p:spPr bwMode="auto">
          <a:xfrm>
            <a:off x="2566988" y="414338"/>
            <a:ext cx="4089400" cy="423862"/>
          </a:xfrm>
          <a:prstGeom prst="rect">
            <a:avLst/>
          </a:prstGeom>
          <a:solidFill>
            <a:srgbClr val="EBDBB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IN" altLang="de-DE" sz="2800">
                <a:latin typeface="Times New Roman" panose="02020603050405020304" pitchFamily="18" charset="0"/>
                <a:cs typeface="Times New Roman" panose="02020603050405020304" pitchFamily="18" charset="0"/>
              </a:rPr>
              <a:t>      Space Complexity</a:t>
            </a:r>
            <a:endParaRPr lang="en-US" altLang="de-DE" sz="2800">
              <a:latin typeface="Times New Roman" panose="02020603050405020304" pitchFamily="18" charset="0"/>
            </a:endParaRPr>
          </a:p>
        </p:txBody>
      </p:sp>
      <p:sp>
        <p:nvSpPr>
          <p:cNvPr id="31748" name="Rectangle 6">
            <a:extLst>
              <a:ext uri="{FF2B5EF4-FFF2-40B4-BE49-F238E27FC236}">
                <a16:creationId xmlns:a16="http://schemas.microsoft.com/office/drawing/2014/main" id="{DAC8D036-7367-754F-582A-849C4EF8E3BC}"/>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de-DE" altLang="de-DE"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AA2030FD-20D6-D57D-96D5-F3970E086136}"/>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31750" name="Content Placeholder 2">
            <a:extLst>
              <a:ext uri="{FF2B5EF4-FFF2-40B4-BE49-F238E27FC236}">
                <a16:creationId xmlns:a16="http://schemas.microsoft.com/office/drawing/2014/main" id="{2B342307-4E7D-103E-5133-24706ED4BD75}"/>
              </a:ext>
            </a:extLst>
          </p:cNvPr>
          <p:cNvSpPr txBox="1">
            <a:spLocks/>
          </p:cNvSpPr>
          <p:nvPr/>
        </p:nvSpPr>
        <p:spPr bwMode="auto">
          <a:xfrm>
            <a:off x="457200" y="11763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685800" indent="-22860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US" altLang="de-DE" sz="2300">
                <a:latin typeface="Times New Roman" panose="02020603050405020304" pitchFamily="18" charset="0"/>
                <a:cs typeface="Times New Roman" panose="02020603050405020304" pitchFamily="18" charset="0"/>
              </a:rPr>
              <a:t>Space complexity of an algorithm or program is the amount of memory it needs to run to completion</a:t>
            </a:r>
          </a:p>
          <a:p>
            <a:pPr>
              <a:lnSpc>
                <a:spcPct val="90000"/>
              </a:lnSpc>
              <a:spcBef>
                <a:spcPts val="1000"/>
              </a:spcBef>
              <a:buFont typeface="Arial" panose="020B0604020202020204" pitchFamily="34" charset="0"/>
              <a:buChar char="•"/>
            </a:pPr>
            <a:r>
              <a:rPr lang="en-US" altLang="de-DE" sz="2300">
                <a:latin typeface="Times New Roman" panose="02020603050405020304" pitchFamily="18" charset="0"/>
                <a:cs typeface="Times New Roman" panose="02020603050405020304" pitchFamily="18" charset="0"/>
              </a:rPr>
              <a:t>Some of the reasons for studying space complexity are:</a:t>
            </a:r>
          </a:p>
          <a:p>
            <a:pPr lvl="1">
              <a:lnSpc>
                <a:spcPct val="90000"/>
              </a:lnSpc>
              <a:spcBef>
                <a:spcPts val="500"/>
              </a:spcBef>
              <a:buFont typeface="Calibri" panose="020F0502020204030204" pitchFamily="34" charset="0"/>
              <a:buAutoNum type="arabicPeriod"/>
            </a:pPr>
            <a:r>
              <a:rPr lang="en-US" altLang="de-DE" sz="2300">
                <a:latin typeface="Times New Roman" panose="02020603050405020304" pitchFamily="18" charset="0"/>
                <a:cs typeface="Times New Roman" panose="02020603050405020304" pitchFamily="18" charset="0"/>
              </a:rPr>
              <a:t>If the program is to run on multi user system, it may be required to specify the amount of memory to be allocated to the program</a:t>
            </a:r>
          </a:p>
          <a:p>
            <a:pPr lvl="1">
              <a:lnSpc>
                <a:spcPct val="90000"/>
              </a:lnSpc>
              <a:spcBef>
                <a:spcPts val="500"/>
              </a:spcBef>
              <a:buFont typeface="Calibri" panose="020F0502020204030204" pitchFamily="34" charset="0"/>
              <a:buAutoNum type="arabicPeriod"/>
            </a:pPr>
            <a:r>
              <a:rPr lang="en-US" altLang="de-DE" sz="2300">
                <a:latin typeface="Times New Roman" panose="02020603050405020304" pitchFamily="18" charset="0"/>
                <a:cs typeface="Times New Roman" panose="02020603050405020304" pitchFamily="18" charset="0"/>
              </a:rPr>
              <a:t>We may be interested to know in advance that whether sufficient memory is available to run the program</a:t>
            </a:r>
          </a:p>
          <a:p>
            <a:pPr lvl="1">
              <a:lnSpc>
                <a:spcPct val="90000"/>
              </a:lnSpc>
              <a:spcBef>
                <a:spcPts val="500"/>
              </a:spcBef>
              <a:buFont typeface="Calibri" panose="020F0502020204030204" pitchFamily="34" charset="0"/>
              <a:buAutoNum type="arabicPeriod"/>
            </a:pPr>
            <a:r>
              <a:rPr lang="en-US" altLang="de-DE" sz="2300">
                <a:latin typeface="Times New Roman" panose="02020603050405020304" pitchFamily="18" charset="0"/>
                <a:cs typeface="Times New Roman" panose="02020603050405020304" pitchFamily="18" charset="0"/>
              </a:rPr>
              <a:t>There may be several possible solutions with different space requirements</a:t>
            </a:r>
          </a:p>
          <a:p>
            <a:pPr lvl="1">
              <a:lnSpc>
                <a:spcPct val="90000"/>
              </a:lnSpc>
              <a:spcBef>
                <a:spcPts val="500"/>
              </a:spcBef>
              <a:buFont typeface="Calibri" panose="020F0502020204030204" pitchFamily="34" charset="0"/>
              <a:buAutoNum type="arabicPeriod"/>
            </a:pPr>
            <a:r>
              <a:rPr lang="en-US" altLang="de-DE" sz="2300">
                <a:latin typeface="Times New Roman" panose="02020603050405020304" pitchFamily="18" charset="0"/>
                <a:cs typeface="Times New Roman" panose="02020603050405020304" pitchFamily="18" charset="0"/>
              </a:rPr>
              <a:t>Can be used to estimate the size of the largest problem that a program can solve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1">
            <a:extLst>
              <a:ext uri="{FF2B5EF4-FFF2-40B4-BE49-F238E27FC236}">
                <a16:creationId xmlns:a16="http://schemas.microsoft.com/office/drawing/2014/main" id="{4FAE67DC-E51B-7312-694B-4EFE3B1991B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Rectangle 6">
            <a:extLst>
              <a:ext uri="{FF2B5EF4-FFF2-40B4-BE49-F238E27FC236}">
                <a16:creationId xmlns:a16="http://schemas.microsoft.com/office/drawing/2014/main" id="{D8716D33-E603-69E2-1E5C-027498B63671}"/>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de-DE" altLang="de-DE"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B0E691E5-BAAE-76FD-08FE-AC49C1FE257C}"/>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32773" name="Content Placeholder 2">
            <a:extLst>
              <a:ext uri="{FF2B5EF4-FFF2-40B4-BE49-F238E27FC236}">
                <a16:creationId xmlns:a16="http://schemas.microsoft.com/office/drawing/2014/main" id="{A29C3BE5-4D5A-7172-1B44-FAB3E253464C}"/>
              </a:ext>
            </a:extLst>
          </p:cNvPr>
          <p:cNvSpPr txBox="1">
            <a:spLocks/>
          </p:cNvSpPr>
          <p:nvPr/>
        </p:nvSpPr>
        <p:spPr bwMode="auto">
          <a:xfrm>
            <a:off x="161925" y="57150"/>
            <a:ext cx="8469313" cy="564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685800" indent="-228600">
              <a:defRPr>
                <a:solidFill>
                  <a:schemeClr val="tx1"/>
                </a:solidFill>
                <a:latin typeface="Calibri" panose="020F0502020204030204" pitchFamily="34" charset="0"/>
              </a:defRPr>
            </a:lvl2pPr>
            <a:lvl3pPr marL="1371600" indent="-4572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US" altLang="de-DE" sz="2300">
                <a:latin typeface="Times New Roman" panose="02020603050405020304" pitchFamily="18" charset="0"/>
                <a:cs typeface="Times New Roman" panose="02020603050405020304" pitchFamily="18" charset="0"/>
              </a:rPr>
              <a:t>The space needed by a program consists of following components</a:t>
            </a:r>
          </a:p>
          <a:p>
            <a:pPr lvl="1">
              <a:lnSpc>
                <a:spcPct val="90000"/>
              </a:lnSpc>
              <a:spcBef>
                <a:spcPts val="500"/>
              </a:spcBef>
              <a:buFont typeface="Calibri" panose="020F0502020204030204" pitchFamily="34" charset="0"/>
              <a:buAutoNum type="arabicPeriod"/>
            </a:pPr>
            <a:r>
              <a:rPr lang="en-US" altLang="de-DE" sz="2300" b="1" i="1">
                <a:latin typeface="Times New Roman" panose="02020603050405020304" pitchFamily="18" charset="0"/>
                <a:cs typeface="Times New Roman" panose="02020603050405020304" pitchFamily="18" charset="0"/>
              </a:rPr>
              <a:t>Instruction space : </a:t>
            </a:r>
            <a:r>
              <a:rPr lang="en-US" altLang="de-DE" sz="2300">
                <a:latin typeface="Times New Roman" panose="02020603050405020304" pitchFamily="18" charset="0"/>
                <a:cs typeface="Times New Roman" panose="02020603050405020304" pitchFamily="18" charset="0"/>
              </a:rPr>
              <a:t>Space needed to store the executable version of the program and it is fixed</a:t>
            </a:r>
          </a:p>
          <a:p>
            <a:pPr lvl="1">
              <a:lnSpc>
                <a:spcPct val="90000"/>
              </a:lnSpc>
              <a:spcBef>
                <a:spcPts val="500"/>
              </a:spcBef>
              <a:buFont typeface="Calibri" panose="020F0502020204030204" pitchFamily="34" charset="0"/>
              <a:buAutoNum type="arabicPeriod"/>
            </a:pPr>
            <a:r>
              <a:rPr lang="en-US" altLang="de-DE" sz="2300" b="1" i="1">
                <a:latin typeface="Times New Roman" panose="02020603050405020304" pitchFamily="18" charset="0"/>
                <a:cs typeface="Times New Roman" panose="02020603050405020304" pitchFamily="18" charset="0"/>
              </a:rPr>
              <a:t>Data space :</a:t>
            </a:r>
            <a:r>
              <a:rPr lang="en-US" altLang="de-DE" sz="2300">
                <a:latin typeface="Times New Roman" panose="02020603050405020304" pitchFamily="18" charset="0"/>
                <a:cs typeface="Times New Roman" panose="02020603050405020304" pitchFamily="18" charset="0"/>
              </a:rPr>
              <a:t> Space needed to store all constants, variable values and has further two components :</a:t>
            </a:r>
          </a:p>
          <a:p>
            <a:pPr lvl="2">
              <a:lnSpc>
                <a:spcPct val="90000"/>
              </a:lnSpc>
              <a:spcBef>
                <a:spcPts val="500"/>
              </a:spcBef>
              <a:buFont typeface="Calibri" panose="020F0502020204030204" pitchFamily="34" charset="0"/>
              <a:buAutoNum type="alphaLcPeriod"/>
            </a:pPr>
            <a:r>
              <a:rPr lang="en-US" altLang="de-DE" sz="2300">
                <a:latin typeface="Times New Roman" panose="02020603050405020304" pitchFamily="18" charset="0"/>
                <a:cs typeface="Times New Roman" panose="02020603050405020304" pitchFamily="18" charset="0"/>
              </a:rPr>
              <a:t>Space needed by constants and simple variables. This space is fixed.</a:t>
            </a:r>
          </a:p>
          <a:p>
            <a:pPr lvl="2">
              <a:lnSpc>
                <a:spcPct val="90000"/>
              </a:lnSpc>
              <a:spcBef>
                <a:spcPts val="500"/>
              </a:spcBef>
              <a:buFont typeface="Calibri" panose="020F0502020204030204" pitchFamily="34" charset="0"/>
              <a:buAutoNum type="alphaLcPeriod"/>
            </a:pPr>
            <a:r>
              <a:rPr lang="en-US" altLang="de-DE" sz="2300">
                <a:latin typeface="Times New Roman" panose="02020603050405020304" pitchFamily="18" charset="0"/>
                <a:cs typeface="Times New Roman" panose="02020603050405020304" pitchFamily="18" charset="0"/>
              </a:rPr>
              <a:t>Space needed by fixed sized structural variables, such as arrays and structures</a:t>
            </a:r>
          </a:p>
          <a:p>
            <a:pPr lvl="2">
              <a:lnSpc>
                <a:spcPct val="90000"/>
              </a:lnSpc>
              <a:spcBef>
                <a:spcPts val="500"/>
              </a:spcBef>
              <a:buFont typeface="Calibri" panose="020F0502020204030204" pitchFamily="34" charset="0"/>
              <a:buAutoNum type="alphaLcPeriod"/>
            </a:pPr>
            <a:r>
              <a:rPr lang="en-US" altLang="de-DE" sz="2300">
                <a:latin typeface="Times New Roman" panose="02020603050405020304" pitchFamily="18" charset="0"/>
                <a:cs typeface="Times New Roman" panose="02020603050405020304" pitchFamily="18" charset="0"/>
              </a:rPr>
              <a:t>Dynamically allocated space. This space usually varies</a:t>
            </a:r>
          </a:p>
          <a:p>
            <a:pPr lvl="1">
              <a:lnSpc>
                <a:spcPct val="90000"/>
              </a:lnSpc>
              <a:spcBef>
                <a:spcPts val="500"/>
              </a:spcBef>
              <a:buFont typeface="Calibri" panose="020F0502020204030204" pitchFamily="34" charset="0"/>
              <a:buAutoNum type="arabicPeriod"/>
            </a:pPr>
            <a:r>
              <a:rPr lang="en-US" altLang="de-DE" sz="2300" b="1" i="1">
                <a:latin typeface="Times New Roman" panose="02020603050405020304" pitchFamily="18" charset="0"/>
                <a:cs typeface="Times New Roman" panose="02020603050405020304" pitchFamily="18" charset="0"/>
              </a:rPr>
              <a:t>Environment stack space: </a:t>
            </a:r>
            <a:r>
              <a:rPr lang="en-US" altLang="de-DE" sz="2300">
                <a:latin typeface="Times New Roman" panose="02020603050405020304" pitchFamily="18" charset="0"/>
                <a:cs typeface="Times New Roman" panose="02020603050405020304" pitchFamily="18" charset="0"/>
              </a:rPr>
              <a:t>This space is needed to store the information to resume the suspended (partially completed) functions. Each time a function is invoked the following data is saved on the environment stack :</a:t>
            </a:r>
          </a:p>
          <a:p>
            <a:pPr lvl="2">
              <a:lnSpc>
                <a:spcPct val="90000"/>
              </a:lnSpc>
              <a:spcBef>
                <a:spcPts val="500"/>
              </a:spcBef>
              <a:buFont typeface="Calibri" panose="020F0502020204030204" pitchFamily="34" charset="0"/>
              <a:buAutoNum type="alphaLcPeriod"/>
            </a:pPr>
            <a:r>
              <a:rPr lang="en-US" altLang="de-DE" sz="2300">
                <a:latin typeface="Times New Roman" panose="02020603050405020304" pitchFamily="18" charset="0"/>
                <a:cs typeface="Times New Roman" panose="02020603050405020304" pitchFamily="18" charset="0"/>
              </a:rPr>
              <a:t>Return address : i.e., from where it has to resume after completion of the Called function</a:t>
            </a:r>
          </a:p>
          <a:p>
            <a:pPr lvl="2">
              <a:lnSpc>
                <a:spcPct val="90000"/>
              </a:lnSpc>
              <a:spcBef>
                <a:spcPts val="500"/>
              </a:spcBef>
              <a:buFont typeface="Calibri" panose="020F0502020204030204" pitchFamily="34" charset="0"/>
              <a:buAutoNum type="alphaLcPeriod"/>
            </a:pPr>
            <a:r>
              <a:rPr lang="en-US" altLang="de-DE" sz="2300">
                <a:latin typeface="Times New Roman" panose="02020603050405020304" pitchFamily="18" charset="0"/>
                <a:cs typeface="Times New Roman" panose="02020603050405020304" pitchFamily="18" charset="0"/>
              </a:rPr>
              <a:t>Values of all lead variables and the values of formal parameters in the function being invoked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1">
            <a:extLst>
              <a:ext uri="{FF2B5EF4-FFF2-40B4-BE49-F238E27FC236}">
                <a16:creationId xmlns:a16="http://schemas.microsoft.com/office/drawing/2014/main" id="{27C93F49-7BD8-B4ED-AFEF-63D8C34536C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Rectangle 2">
            <a:extLst>
              <a:ext uri="{FF2B5EF4-FFF2-40B4-BE49-F238E27FC236}">
                <a16:creationId xmlns:a16="http://schemas.microsoft.com/office/drawing/2014/main" id="{F4C50E52-78C9-42B6-B0D3-5A1EC7D7CF16}"/>
              </a:ext>
            </a:extLst>
          </p:cNvPr>
          <p:cNvSpPr>
            <a:spLocks noChangeArrowheads="1"/>
          </p:cNvSpPr>
          <p:nvPr/>
        </p:nvSpPr>
        <p:spPr bwMode="auto">
          <a:xfrm>
            <a:off x="2566988" y="414338"/>
            <a:ext cx="4089400" cy="423862"/>
          </a:xfrm>
          <a:prstGeom prst="rect">
            <a:avLst/>
          </a:prstGeom>
          <a:solidFill>
            <a:srgbClr val="EBDBB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IN" altLang="de-DE" sz="2800">
                <a:latin typeface="Times New Roman" panose="02020603050405020304" pitchFamily="18" charset="0"/>
                <a:cs typeface="Times New Roman" panose="02020603050405020304" pitchFamily="18" charset="0"/>
              </a:rPr>
              <a:t>      Space Complexity</a:t>
            </a:r>
            <a:endParaRPr lang="en-US" altLang="de-DE" sz="2800">
              <a:latin typeface="Times New Roman" panose="02020603050405020304" pitchFamily="18" charset="0"/>
            </a:endParaRPr>
          </a:p>
        </p:txBody>
      </p:sp>
      <p:sp>
        <p:nvSpPr>
          <p:cNvPr id="33796" name="Rectangle 6">
            <a:extLst>
              <a:ext uri="{FF2B5EF4-FFF2-40B4-BE49-F238E27FC236}">
                <a16:creationId xmlns:a16="http://schemas.microsoft.com/office/drawing/2014/main" id="{F4630D3B-D1EE-5226-6040-97F94ADC5332}"/>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de-DE" altLang="de-DE"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5FFC2BD1-C7DC-D883-F439-BD3163F1F6DF}"/>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33798" name="Content Placeholder 2">
            <a:extLst>
              <a:ext uri="{FF2B5EF4-FFF2-40B4-BE49-F238E27FC236}">
                <a16:creationId xmlns:a16="http://schemas.microsoft.com/office/drawing/2014/main" id="{9A56FE9A-8716-8223-02FE-CC5B7004A09C}"/>
              </a:ext>
            </a:extLst>
          </p:cNvPr>
          <p:cNvSpPr txBox="1">
            <a:spLocks/>
          </p:cNvSpPr>
          <p:nvPr/>
        </p:nvSpPr>
        <p:spPr bwMode="auto">
          <a:xfrm>
            <a:off x="401638" y="129857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US" altLang="de-DE" sz="2400">
                <a:latin typeface="Times New Roman" panose="02020603050405020304" pitchFamily="18" charset="0"/>
                <a:cs typeface="Times New Roman" panose="02020603050405020304" pitchFamily="18" charset="0"/>
              </a:rPr>
              <a:t>The amount of space needed by recursive function is called the recursion stack space</a:t>
            </a:r>
            <a:r>
              <a:rPr lang="en-US" altLang="de-DE" sz="2400"/>
              <a:t>.</a:t>
            </a:r>
          </a:p>
          <a:p>
            <a:pPr>
              <a:lnSpc>
                <a:spcPct val="90000"/>
              </a:lnSpc>
              <a:spcBef>
                <a:spcPts val="1000"/>
              </a:spcBef>
              <a:buFont typeface="Arial" panose="020B0604020202020204" pitchFamily="34" charset="0"/>
              <a:buChar char="•"/>
            </a:pPr>
            <a:r>
              <a:rPr lang="en-US" altLang="de-DE" sz="2400">
                <a:latin typeface="Times New Roman" panose="02020603050405020304" pitchFamily="18" charset="0"/>
                <a:cs typeface="Times New Roman" panose="02020603050405020304" pitchFamily="18" charset="0"/>
              </a:rPr>
              <a:t>For each recursive function, this space depends on the space needed by the local variables and the formal parameter.</a:t>
            </a:r>
          </a:p>
          <a:p>
            <a:pPr>
              <a:lnSpc>
                <a:spcPct val="90000"/>
              </a:lnSpc>
              <a:spcBef>
                <a:spcPts val="1000"/>
              </a:spcBef>
              <a:buFont typeface="Arial" panose="020B0604020202020204" pitchFamily="34" charset="0"/>
              <a:buChar char="•"/>
            </a:pPr>
            <a:endParaRPr lang="en-US" altLang="de-DE"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1">
            <a:extLst>
              <a:ext uri="{FF2B5EF4-FFF2-40B4-BE49-F238E27FC236}">
                <a16:creationId xmlns:a16="http://schemas.microsoft.com/office/drawing/2014/main" id="{113FAE96-190F-CE0C-4303-0A6E44B554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Rectangle 2">
            <a:extLst>
              <a:ext uri="{FF2B5EF4-FFF2-40B4-BE49-F238E27FC236}">
                <a16:creationId xmlns:a16="http://schemas.microsoft.com/office/drawing/2014/main" id="{3E1B30ED-80A2-6603-F63A-F10AD42963CD}"/>
              </a:ext>
            </a:extLst>
          </p:cNvPr>
          <p:cNvSpPr>
            <a:spLocks noChangeArrowheads="1"/>
          </p:cNvSpPr>
          <p:nvPr/>
        </p:nvSpPr>
        <p:spPr bwMode="auto">
          <a:xfrm>
            <a:off x="2566988" y="414338"/>
            <a:ext cx="4089400" cy="423862"/>
          </a:xfrm>
          <a:prstGeom prst="rect">
            <a:avLst/>
          </a:prstGeom>
          <a:solidFill>
            <a:srgbClr val="EBDBB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de-DE" sz="2800">
                <a:latin typeface="Times New Roman" panose="02020603050405020304" pitchFamily="18" charset="0"/>
                <a:cs typeface="Times New Roman" panose="02020603050405020304" pitchFamily="18" charset="0"/>
              </a:rPr>
              <a:t>      Time Complexity</a:t>
            </a:r>
            <a:endParaRPr lang="en-US" altLang="de-DE" sz="2800">
              <a:latin typeface="Times New Roman" panose="02020603050405020304" pitchFamily="18" charset="0"/>
            </a:endParaRPr>
          </a:p>
        </p:txBody>
      </p:sp>
      <p:sp>
        <p:nvSpPr>
          <p:cNvPr id="34820" name="Rectangle 6">
            <a:extLst>
              <a:ext uri="{FF2B5EF4-FFF2-40B4-BE49-F238E27FC236}">
                <a16:creationId xmlns:a16="http://schemas.microsoft.com/office/drawing/2014/main" id="{A345F72C-A993-A54F-55E3-ADEDB07D9A6D}"/>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de-DE" altLang="de-DE"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DB12BB27-3DC8-D6DB-2092-63083329A42A}"/>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34822" name="Content Placeholder 2">
            <a:extLst>
              <a:ext uri="{FF2B5EF4-FFF2-40B4-BE49-F238E27FC236}">
                <a16:creationId xmlns:a16="http://schemas.microsoft.com/office/drawing/2014/main" id="{3C401607-A965-2241-610A-2A6353ECCA30}"/>
              </a:ext>
            </a:extLst>
          </p:cNvPr>
          <p:cNvSpPr txBox="1">
            <a:spLocks/>
          </p:cNvSpPr>
          <p:nvPr/>
        </p:nvSpPr>
        <p:spPr bwMode="auto">
          <a:xfrm>
            <a:off x="398463" y="993775"/>
            <a:ext cx="8516937" cy="48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ct val="90000"/>
              </a:lnSpc>
              <a:spcBef>
                <a:spcPts val="1000"/>
              </a:spcBef>
              <a:buFont typeface="Arial" panose="020B0604020202020204" pitchFamily="34" charset="0"/>
              <a:buChar char="•"/>
            </a:pPr>
            <a:r>
              <a:rPr lang="en-US" altLang="de-DE" sz="2400">
                <a:latin typeface="Times New Roman" panose="02020603050405020304" pitchFamily="18" charset="0"/>
                <a:cs typeface="Times New Roman" panose="02020603050405020304" pitchFamily="18" charset="0"/>
              </a:rPr>
              <a:t>The time complexity of an algorithm or a program is the amount of time it needs to run to completion.</a:t>
            </a:r>
          </a:p>
          <a:p>
            <a:pPr algn="just">
              <a:lnSpc>
                <a:spcPct val="90000"/>
              </a:lnSpc>
              <a:spcBef>
                <a:spcPts val="1000"/>
              </a:spcBef>
              <a:buFont typeface="Arial" panose="020B0604020202020204" pitchFamily="34" charset="0"/>
              <a:buChar char="•"/>
            </a:pPr>
            <a:r>
              <a:rPr lang="en-US" altLang="de-DE" sz="2400">
                <a:latin typeface="Times New Roman" panose="02020603050405020304" pitchFamily="18" charset="0"/>
                <a:cs typeface="Times New Roman" panose="02020603050405020304" pitchFamily="18" charset="0"/>
              </a:rPr>
              <a:t>The exact time will depend on the implementation of the algorithm, programming language, optimizing the capabilities of the compiler used, the CPU speed, other hardware characteristics/specifications and so on</a:t>
            </a:r>
          </a:p>
          <a:p>
            <a:pPr algn="just">
              <a:lnSpc>
                <a:spcPct val="90000"/>
              </a:lnSpc>
              <a:spcBef>
                <a:spcPts val="1000"/>
              </a:spcBef>
              <a:buFont typeface="Arial" panose="020B0604020202020204" pitchFamily="34" charset="0"/>
              <a:buChar char="•"/>
            </a:pPr>
            <a:r>
              <a:rPr lang="en-US" altLang="de-DE" sz="2400">
                <a:latin typeface="Times New Roman" panose="02020603050405020304" pitchFamily="18" charset="0"/>
                <a:cs typeface="Times New Roman" panose="02020603050405020304" pitchFamily="18" charset="0"/>
              </a:rPr>
              <a:t>To measure the time complexity accurately, we have to count all sorts of operations performed in an algorithm</a:t>
            </a:r>
          </a:p>
          <a:p>
            <a:pPr algn="just">
              <a:lnSpc>
                <a:spcPct val="90000"/>
              </a:lnSpc>
              <a:spcBef>
                <a:spcPts val="1000"/>
              </a:spcBef>
              <a:buFont typeface="Arial" panose="020B0604020202020204" pitchFamily="34" charset="0"/>
              <a:buChar char="•"/>
            </a:pPr>
            <a:r>
              <a:rPr lang="en-US" altLang="de-DE" sz="2400">
                <a:latin typeface="Times New Roman" panose="02020603050405020304" pitchFamily="18" charset="0"/>
                <a:cs typeface="Times New Roman" panose="02020603050405020304" pitchFamily="18" charset="0"/>
              </a:rPr>
              <a:t>If we know the time for each one of the primitive operations performed in a given computer, we can easily compute the time taken by an algorithm to complete its execution. This time will vary from machine to machine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1">
            <a:extLst>
              <a:ext uri="{FF2B5EF4-FFF2-40B4-BE49-F238E27FC236}">
                <a16:creationId xmlns:a16="http://schemas.microsoft.com/office/drawing/2014/main" id="{FD55E5DE-88D1-6F3D-496E-6E415E092B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Rectangle 2">
            <a:extLst>
              <a:ext uri="{FF2B5EF4-FFF2-40B4-BE49-F238E27FC236}">
                <a16:creationId xmlns:a16="http://schemas.microsoft.com/office/drawing/2014/main" id="{18C30F66-A300-03D7-8738-2AE6CD3C2E76}"/>
              </a:ext>
            </a:extLst>
          </p:cNvPr>
          <p:cNvSpPr>
            <a:spLocks noChangeArrowheads="1"/>
          </p:cNvSpPr>
          <p:nvPr/>
        </p:nvSpPr>
        <p:spPr bwMode="auto">
          <a:xfrm>
            <a:off x="2527300" y="63500"/>
            <a:ext cx="4089400" cy="423863"/>
          </a:xfrm>
          <a:prstGeom prst="rect">
            <a:avLst/>
          </a:prstGeom>
          <a:solidFill>
            <a:srgbClr val="EBDBB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de-DE" sz="2800">
                <a:latin typeface="Times New Roman" panose="02020603050405020304" pitchFamily="18" charset="0"/>
                <a:cs typeface="Times New Roman" panose="02020603050405020304" pitchFamily="18" charset="0"/>
              </a:rPr>
              <a:t>      Time Complexity</a:t>
            </a:r>
            <a:endParaRPr lang="en-US" altLang="de-DE" sz="2800">
              <a:latin typeface="Times New Roman" panose="02020603050405020304" pitchFamily="18" charset="0"/>
            </a:endParaRPr>
          </a:p>
        </p:txBody>
      </p:sp>
      <p:sp>
        <p:nvSpPr>
          <p:cNvPr id="35844" name="Rectangle 6">
            <a:extLst>
              <a:ext uri="{FF2B5EF4-FFF2-40B4-BE49-F238E27FC236}">
                <a16:creationId xmlns:a16="http://schemas.microsoft.com/office/drawing/2014/main" id="{4E5D1877-5E3F-75C1-955E-9202404826DE}"/>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de-DE" altLang="de-DE"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38D39DDE-928D-5469-13A3-D2C7094287CF}"/>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35846" name="Content Placeholder 2">
            <a:extLst>
              <a:ext uri="{FF2B5EF4-FFF2-40B4-BE49-F238E27FC236}">
                <a16:creationId xmlns:a16="http://schemas.microsoft.com/office/drawing/2014/main" id="{AE9FADFA-D098-BACE-8459-77B6757AE224}"/>
              </a:ext>
            </a:extLst>
          </p:cNvPr>
          <p:cNvSpPr txBox="1">
            <a:spLocks/>
          </p:cNvSpPr>
          <p:nvPr/>
        </p:nvSpPr>
        <p:spPr bwMode="auto">
          <a:xfrm>
            <a:off x="450850" y="515938"/>
            <a:ext cx="8388350" cy="544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ct val="90000"/>
              </a:lnSpc>
              <a:spcBef>
                <a:spcPts val="1000"/>
              </a:spcBef>
              <a:buFont typeface="Arial" panose="020B0604020202020204" pitchFamily="34" charset="0"/>
              <a:buChar char="•"/>
            </a:pPr>
            <a:r>
              <a:rPr lang="en-US" altLang="de-DE" sz="2400">
                <a:latin typeface="Times New Roman" panose="02020603050405020304" pitchFamily="18" charset="0"/>
                <a:cs typeface="Times New Roman" panose="02020603050405020304" pitchFamily="18" charset="0"/>
              </a:rPr>
              <a:t>By analyzing an algorithm, it is hard to come out with an exact time required</a:t>
            </a:r>
          </a:p>
          <a:p>
            <a:pPr algn="just">
              <a:lnSpc>
                <a:spcPct val="90000"/>
              </a:lnSpc>
              <a:spcBef>
                <a:spcPts val="1000"/>
              </a:spcBef>
              <a:buFont typeface="Arial" panose="020B0604020202020204" pitchFamily="34" charset="0"/>
              <a:buChar char="•"/>
            </a:pPr>
            <a:r>
              <a:rPr lang="en-US" altLang="de-DE" sz="2400">
                <a:latin typeface="Times New Roman" panose="02020603050405020304" pitchFamily="18" charset="0"/>
                <a:cs typeface="Times New Roman" panose="02020603050405020304" pitchFamily="18" charset="0"/>
              </a:rPr>
              <a:t>To find out exact time complexity, we need to know the exact instructions executed by the hardware and the time required for the instruction</a:t>
            </a:r>
          </a:p>
          <a:p>
            <a:pPr algn="just">
              <a:lnSpc>
                <a:spcPct val="90000"/>
              </a:lnSpc>
              <a:spcBef>
                <a:spcPts val="1000"/>
              </a:spcBef>
              <a:buFont typeface="Arial" panose="020B0604020202020204" pitchFamily="34" charset="0"/>
              <a:buChar char="•"/>
            </a:pPr>
            <a:r>
              <a:rPr lang="en-US" altLang="de-DE" sz="2400">
                <a:latin typeface="Times New Roman" panose="02020603050405020304" pitchFamily="18" charset="0"/>
                <a:cs typeface="Times New Roman" panose="02020603050405020304" pitchFamily="18" charset="0"/>
              </a:rPr>
              <a:t>The time complexity also depends on the amount of data inputted to an algorithm. But we can calculate the order of magnitude for the time required</a:t>
            </a:r>
          </a:p>
          <a:p>
            <a:pPr algn="just">
              <a:lnSpc>
                <a:spcPct val="90000"/>
              </a:lnSpc>
              <a:spcBef>
                <a:spcPts val="1000"/>
              </a:spcBef>
              <a:buFont typeface="Arial" panose="020B0604020202020204" pitchFamily="34" charset="0"/>
              <a:buChar char="•"/>
            </a:pPr>
            <a:r>
              <a:rPr lang="en-US" altLang="de-DE" sz="2400">
                <a:latin typeface="Times New Roman" panose="02020603050405020304" pitchFamily="18" charset="0"/>
                <a:cs typeface="Times New Roman" panose="02020603050405020304" pitchFamily="18" charset="0"/>
              </a:rPr>
              <a:t>The time complexity also depends on the amount of data input to an algorithm, but we can calculate the order of magnitude for the time required</a:t>
            </a:r>
          </a:p>
          <a:p>
            <a:pPr algn="just">
              <a:lnSpc>
                <a:spcPct val="90000"/>
              </a:lnSpc>
              <a:spcBef>
                <a:spcPts val="1000"/>
              </a:spcBef>
              <a:buFont typeface="Arial" panose="020B0604020202020204" pitchFamily="34" charset="0"/>
              <a:buChar char="•"/>
            </a:pPr>
            <a:r>
              <a:rPr lang="en-US" altLang="de-DE" sz="2400">
                <a:latin typeface="Times New Roman" panose="02020603050405020304" pitchFamily="18" charset="0"/>
                <a:cs typeface="Times New Roman" panose="02020603050405020304" pitchFamily="18" charset="0"/>
              </a:rPr>
              <a:t>That is, our intention is to estimate the execution time of an algorithm irrespective of the computer machine on which it will be used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1">
            <a:extLst>
              <a:ext uri="{FF2B5EF4-FFF2-40B4-BE49-F238E27FC236}">
                <a16:creationId xmlns:a16="http://schemas.microsoft.com/office/drawing/2014/main" id="{9AB9E4B9-6B6C-84A5-3913-F0BDE277034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Rectangle 6">
            <a:extLst>
              <a:ext uri="{FF2B5EF4-FFF2-40B4-BE49-F238E27FC236}">
                <a16:creationId xmlns:a16="http://schemas.microsoft.com/office/drawing/2014/main" id="{8D201BD7-F54C-D619-A719-170819F00EB7}"/>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de-DE" altLang="de-DE"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8A454F7C-75CF-1A6A-A8B0-0CBC3CB91D76}"/>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36869" name="Content Placeholder 2">
            <a:extLst>
              <a:ext uri="{FF2B5EF4-FFF2-40B4-BE49-F238E27FC236}">
                <a16:creationId xmlns:a16="http://schemas.microsoft.com/office/drawing/2014/main" id="{43AC9761-DA3E-29D1-2194-098FB46E4E4F}"/>
              </a:ext>
            </a:extLst>
          </p:cNvPr>
          <p:cNvSpPr txBox="1">
            <a:spLocks/>
          </p:cNvSpPr>
          <p:nvPr/>
        </p:nvSpPr>
        <p:spPr bwMode="auto">
          <a:xfrm>
            <a:off x="457200" y="152400"/>
            <a:ext cx="8305800"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685800" indent="-22860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ct val="90000"/>
              </a:lnSpc>
              <a:spcBef>
                <a:spcPts val="1000"/>
              </a:spcBef>
              <a:buFont typeface="Arial" panose="020B0604020202020204" pitchFamily="34" charset="0"/>
              <a:buChar char="•"/>
            </a:pPr>
            <a:r>
              <a:rPr lang="en-US" altLang="de-DE" sz="2300">
                <a:latin typeface="Times New Roman" panose="02020603050405020304" pitchFamily="18" charset="0"/>
                <a:cs typeface="Times New Roman" panose="02020603050405020304" pitchFamily="18" charset="0"/>
              </a:rPr>
              <a:t>Some of the reasons for studying time complexity are;</a:t>
            </a:r>
          </a:p>
          <a:p>
            <a:pPr lvl="1" algn="just">
              <a:lnSpc>
                <a:spcPct val="90000"/>
              </a:lnSpc>
              <a:spcBef>
                <a:spcPts val="500"/>
              </a:spcBef>
              <a:buFont typeface="Calibri" panose="020F0502020204030204" pitchFamily="34" charset="0"/>
              <a:buAutoNum type="arabicPeriod"/>
            </a:pPr>
            <a:r>
              <a:rPr lang="en-US" altLang="de-DE" sz="2300">
                <a:latin typeface="Times New Roman" panose="02020603050405020304" pitchFamily="18" charset="0"/>
                <a:cs typeface="Times New Roman" panose="02020603050405020304" pitchFamily="18" charset="0"/>
              </a:rPr>
              <a:t>We may be interest to know in advance that whether an algorithm or program will provide a satisfactory real time response</a:t>
            </a:r>
          </a:p>
          <a:p>
            <a:pPr lvl="1" algn="just">
              <a:lnSpc>
                <a:spcPct val="90000"/>
              </a:lnSpc>
              <a:spcBef>
                <a:spcPts val="500"/>
              </a:spcBef>
              <a:buFont typeface="Calibri" panose="020F0502020204030204" pitchFamily="34" charset="0"/>
              <a:buAutoNum type="arabicPeriod"/>
            </a:pPr>
            <a:r>
              <a:rPr lang="en-US" altLang="de-DE" sz="2300">
                <a:latin typeface="Times New Roman" panose="02020603050405020304" pitchFamily="18" charset="0"/>
                <a:cs typeface="Times New Roman" panose="02020603050405020304" pitchFamily="18" charset="0"/>
              </a:rPr>
              <a:t>There may be several possible solutions with different time requirements</a:t>
            </a:r>
          </a:p>
          <a:p>
            <a:pPr algn="just">
              <a:lnSpc>
                <a:spcPct val="90000"/>
              </a:lnSpc>
              <a:spcBef>
                <a:spcPts val="1000"/>
              </a:spcBef>
              <a:buFont typeface="Arial" panose="020B0604020202020204" pitchFamily="34" charset="0"/>
              <a:buChar char="•"/>
            </a:pPr>
            <a:r>
              <a:rPr lang="en-US" altLang="de-DE" sz="2300">
                <a:latin typeface="Times New Roman" panose="02020603050405020304" pitchFamily="18" charset="0"/>
                <a:cs typeface="Times New Roman" panose="02020603050405020304" pitchFamily="18" charset="0"/>
              </a:rPr>
              <a:t>Here, the more sophisticated method is to identify the key operations and count such operations performed till the program completes its execution</a:t>
            </a:r>
          </a:p>
          <a:p>
            <a:pPr algn="just">
              <a:lnSpc>
                <a:spcPct val="90000"/>
              </a:lnSpc>
              <a:spcBef>
                <a:spcPts val="1000"/>
              </a:spcBef>
              <a:buFont typeface="Arial" panose="020B0604020202020204" pitchFamily="34" charset="0"/>
              <a:buChar char="•"/>
            </a:pPr>
            <a:r>
              <a:rPr lang="en-US" altLang="de-DE" sz="2300">
                <a:latin typeface="Times New Roman" panose="02020603050405020304" pitchFamily="18" charset="0"/>
                <a:cs typeface="Times New Roman" panose="02020603050405020304" pitchFamily="18" charset="0"/>
              </a:rPr>
              <a:t>A key operation in our algorithm is an operation that takes maximum time among all possible operations in the algorithm</a:t>
            </a:r>
          </a:p>
          <a:p>
            <a:pPr algn="just">
              <a:lnSpc>
                <a:spcPct val="90000"/>
              </a:lnSpc>
              <a:spcBef>
                <a:spcPts val="1000"/>
              </a:spcBef>
              <a:buFont typeface="Arial" panose="020B0604020202020204" pitchFamily="34" charset="0"/>
              <a:buChar char="•"/>
            </a:pPr>
            <a:r>
              <a:rPr lang="en-US" altLang="de-DE" sz="2300">
                <a:latin typeface="Times New Roman" panose="02020603050405020304" pitchFamily="18" charset="0"/>
                <a:cs typeface="Times New Roman" panose="02020603050405020304" pitchFamily="18" charset="0"/>
              </a:rPr>
              <a:t>Such an abstract, theoretical approach is not only useful for discussing and comparing algorithms, but also it is useful to improve solutions to practical problems</a:t>
            </a:r>
          </a:p>
          <a:p>
            <a:pPr algn="just">
              <a:lnSpc>
                <a:spcPct val="90000"/>
              </a:lnSpc>
              <a:spcBef>
                <a:spcPts val="1000"/>
              </a:spcBef>
              <a:buFont typeface="Arial" panose="020B0604020202020204" pitchFamily="34" charset="0"/>
              <a:buChar char="•"/>
            </a:pPr>
            <a:r>
              <a:rPr lang="en-US" altLang="de-DE" sz="2300">
                <a:latin typeface="Times New Roman" panose="02020603050405020304" pitchFamily="18" charset="0"/>
                <a:cs typeface="Times New Roman" panose="02020603050405020304" pitchFamily="18" charset="0"/>
              </a:rPr>
              <a:t>The time complexity can now be expressed as function of number of key operations performed</a:t>
            </a:r>
          </a:p>
          <a:p>
            <a:pPr lvl="1" algn="just">
              <a:lnSpc>
                <a:spcPct val="90000"/>
              </a:lnSpc>
              <a:spcBef>
                <a:spcPts val="500"/>
              </a:spcBef>
              <a:buFont typeface="Calibri" panose="020F0502020204030204" pitchFamily="34" charset="0"/>
              <a:buNone/>
            </a:pPr>
            <a:endParaRPr lang="en-US" altLang="de-DE" sz="2300">
              <a:latin typeface="Times New Roman" panose="02020603050405020304"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1">
            <a:extLst>
              <a:ext uri="{FF2B5EF4-FFF2-40B4-BE49-F238E27FC236}">
                <a16:creationId xmlns:a16="http://schemas.microsoft.com/office/drawing/2014/main" id="{4AF0F856-1D4D-9A02-8D5F-784C036CD9D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Rectangle 6">
            <a:extLst>
              <a:ext uri="{FF2B5EF4-FFF2-40B4-BE49-F238E27FC236}">
                <a16:creationId xmlns:a16="http://schemas.microsoft.com/office/drawing/2014/main" id="{A7D417A3-8B8B-3966-44C8-33300C6734FF}"/>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de-DE" altLang="de-DE"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5BD68D31-ABA5-6DB9-3C8D-591AD8C137AB}"/>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37893" name="Content Placeholder 2">
            <a:extLst>
              <a:ext uri="{FF2B5EF4-FFF2-40B4-BE49-F238E27FC236}">
                <a16:creationId xmlns:a16="http://schemas.microsoft.com/office/drawing/2014/main" id="{9BDEF218-A185-6158-29D9-89871889BE94}"/>
              </a:ext>
            </a:extLst>
          </p:cNvPr>
          <p:cNvSpPr txBox="1">
            <a:spLocks/>
          </p:cNvSpPr>
          <p:nvPr/>
        </p:nvSpPr>
        <p:spPr bwMode="auto">
          <a:xfrm>
            <a:off x="304800" y="457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685800" indent="-22860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US" altLang="de-DE" sz="2300">
                <a:latin typeface="Times New Roman" panose="02020603050405020304" pitchFamily="18" charset="0"/>
                <a:cs typeface="Times New Roman" panose="02020603050405020304" pitchFamily="18" charset="0"/>
              </a:rPr>
              <a:t>When we analyze an algorithm it depends on the input data, there are three cases :</a:t>
            </a:r>
          </a:p>
          <a:p>
            <a:pPr lvl="1">
              <a:lnSpc>
                <a:spcPct val="90000"/>
              </a:lnSpc>
              <a:spcBef>
                <a:spcPts val="500"/>
              </a:spcBef>
              <a:buFont typeface="Calibri" panose="020F0502020204030204" pitchFamily="34" charset="0"/>
              <a:buAutoNum type="arabicPeriod"/>
            </a:pPr>
            <a:r>
              <a:rPr lang="en-US" altLang="de-DE" sz="2300">
                <a:latin typeface="Times New Roman" panose="02020603050405020304" pitchFamily="18" charset="0"/>
                <a:cs typeface="Times New Roman" panose="02020603050405020304" pitchFamily="18" charset="0"/>
              </a:rPr>
              <a:t>Best case</a:t>
            </a:r>
          </a:p>
          <a:p>
            <a:pPr lvl="1">
              <a:lnSpc>
                <a:spcPct val="90000"/>
              </a:lnSpc>
              <a:spcBef>
                <a:spcPts val="500"/>
              </a:spcBef>
              <a:buFont typeface="Calibri" panose="020F0502020204030204" pitchFamily="34" charset="0"/>
              <a:buAutoNum type="arabicPeriod"/>
            </a:pPr>
            <a:r>
              <a:rPr lang="en-US" altLang="de-DE" sz="2300">
                <a:latin typeface="Times New Roman" panose="02020603050405020304" pitchFamily="18" charset="0"/>
                <a:cs typeface="Times New Roman" panose="02020603050405020304" pitchFamily="18" charset="0"/>
              </a:rPr>
              <a:t>Average case</a:t>
            </a:r>
          </a:p>
          <a:p>
            <a:pPr lvl="1">
              <a:lnSpc>
                <a:spcPct val="90000"/>
              </a:lnSpc>
              <a:spcBef>
                <a:spcPts val="500"/>
              </a:spcBef>
              <a:buFont typeface="Calibri" panose="020F0502020204030204" pitchFamily="34" charset="0"/>
              <a:buAutoNum type="arabicPeriod"/>
            </a:pPr>
            <a:r>
              <a:rPr lang="en-US" altLang="de-DE" sz="2300">
                <a:latin typeface="Times New Roman" panose="02020603050405020304" pitchFamily="18" charset="0"/>
                <a:cs typeface="Times New Roman" panose="02020603050405020304" pitchFamily="18" charset="0"/>
              </a:rPr>
              <a:t>Worst case</a:t>
            </a:r>
          </a:p>
          <a:p>
            <a:pPr>
              <a:lnSpc>
                <a:spcPct val="90000"/>
              </a:lnSpc>
              <a:spcBef>
                <a:spcPts val="1000"/>
              </a:spcBef>
              <a:buFont typeface="Arial" panose="020B0604020202020204" pitchFamily="34" charset="0"/>
              <a:buChar char="•"/>
            </a:pPr>
            <a:r>
              <a:rPr lang="en-US" altLang="de-DE" sz="2300">
                <a:latin typeface="Times New Roman" panose="02020603050405020304" pitchFamily="18" charset="0"/>
                <a:cs typeface="Times New Roman" panose="02020603050405020304" pitchFamily="18" charset="0"/>
              </a:rPr>
              <a:t>In the best case, the amount of time a program might be expected to take on best possible input data.</a:t>
            </a:r>
          </a:p>
          <a:p>
            <a:pPr>
              <a:lnSpc>
                <a:spcPct val="90000"/>
              </a:lnSpc>
              <a:spcBef>
                <a:spcPts val="1000"/>
              </a:spcBef>
              <a:buFont typeface="Arial" panose="020B0604020202020204" pitchFamily="34" charset="0"/>
              <a:buChar char="•"/>
            </a:pPr>
            <a:r>
              <a:rPr lang="en-US" altLang="de-DE" sz="2300">
                <a:latin typeface="Times New Roman" panose="02020603050405020304" pitchFamily="18" charset="0"/>
                <a:cs typeface="Times New Roman" panose="02020603050405020304" pitchFamily="18" charset="0"/>
              </a:rPr>
              <a:t>In the average case, the amount of time a program might be expected to take on typical (or average) input data</a:t>
            </a:r>
          </a:p>
          <a:p>
            <a:pPr>
              <a:lnSpc>
                <a:spcPct val="90000"/>
              </a:lnSpc>
              <a:spcBef>
                <a:spcPts val="1000"/>
              </a:spcBef>
              <a:buFont typeface="Arial" panose="020B0604020202020204" pitchFamily="34" charset="0"/>
              <a:buChar char="•"/>
            </a:pPr>
            <a:r>
              <a:rPr lang="en-US" altLang="de-DE" sz="2300">
                <a:latin typeface="Times New Roman" panose="02020603050405020304" pitchFamily="18" charset="0"/>
                <a:cs typeface="Times New Roman" panose="02020603050405020304" pitchFamily="18" charset="0"/>
              </a:rPr>
              <a:t>In the worst case, the amount of time a program would take on the worst possible input configuration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1">
            <a:extLst>
              <a:ext uri="{FF2B5EF4-FFF2-40B4-BE49-F238E27FC236}">
                <a16:creationId xmlns:a16="http://schemas.microsoft.com/office/drawing/2014/main" id="{05D23164-3F5A-55C8-D338-C4277CBA57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Rectangle 6">
            <a:extLst>
              <a:ext uri="{FF2B5EF4-FFF2-40B4-BE49-F238E27FC236}">
                <a16:creationId xmlns:a16="http://schemas.microsoft.com/office/drawing/2014/main" id="{A625B2B0-9F29-A853-ED1B-9B2C15C69125}"/>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de-DE" altLang="de-DE"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E8E05A0E-9DEF-F5F7-97DD-F037F98A32D5}"/>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38917" name="Title 1">
            <a:extLst>
              <a:ext uri="{FF2B5EF4-FFF2-40B4-BE49-F238E27FC236}">
                <a16:creationId xmlns:a16="http://schemas.microsoft.com/office/drawing/2014/main" id="{5110C431-B467-4199-A2F1-166BCF29913F}"/>
              </a:ext>
            </a:extLst>
          </p:cNvPr>
          <p:cNvSpPr txBox="1">
            <a:spLocks/>
          </p:cNvSpPr>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de-DE" sz="3000">
                <a:latin typeface="Times New Roman" panose="02020603050405020304" pitchFamily="18" charset="0"/>
                <a:cs typeface="Times New Roman" panose="02020603050405020304" pitchFamily="18" charset="0"/>
              </a:rPr>
              <a:t>Frequency Count</a:t>
            </a:r>
          </a:p>
        </p:txBody>
      </p:sp>
      <p:sp>
        <p:nvSpPr>
          <p:cNvPr id="38918" name="Content Placeholder 2">
            <a:extLst>
              <a:ext uri="{FF2B5EF4-FFF2-40B4-BE49-F238E27FC236}">
                <a16:creationId xmlns:a16="http://schemas.microsoft.com/office/drawing/2014/main" id="{FF62D7B1-466E-09BF-9EFE-8053BB1ED761}"/>
              </a:ext>
            </a:extLst>
          </p:cNvPr>
          <p:cNvSpPr txBox="1">
            <a:spLocks/>
          </p:cNvSpPr>
          <p:nvPr/>
        </p:nvSpPr>
        <p:spPr bwMode="auto">
          <a:xfrm>
            <a:off x="457200" y="11763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685800" indent="-22860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US" altLang="de-DE" sz="2300">
                <a:latin typeface="Times New Roman" panose="02020603050405020304" pitchFamily="18" charset="0"/>
                <a:cs typeface="Times New Roman" panose="02020603050405020304" pitchFamily="18" charset="0"/>
              </a:rPr>
              <a:t>Frequency count method can be used to analyze a program</a:t>
            </a:r>
          </a:p>
          <a:p>
            <a:pPr>
              <a:lnSpc>
                <a:spcPct val="90000"/>
              </a:lnSpc>
              <a:spcBef>
                <a:spcPts val="1000"/>
              </a:spcBef>
              <a:buFont typeface="Arial" panose="020B0604020202020204" pitchFamily="34" charset="0"/>
              <a:buChar char="•"/>
            </a:pPr>
            <a:r>
              <a:rPr lang="en-US" altLang="de-DE" sz="2300">
                <a:latin typeface="Times New Roman" panose="02020603050405020304" pitchFamily="18" charset="0"/>
                <a:cs typeface="Times New Roman" panose="02020603050405020304" pitchFamily="18" charset="0"/>
              </a:rPr>
              <a:t>Here we assume that every statement takes the same constant amount of time for its execution.</a:t>
            </a:r>
          </a:p>
          <a:p>
            <a:pPr>
              <a:lnSpc>
                <a:spcPct val="90000"/>
              </a:lnSpc>
              <a:spcBef>
                <a:spcPts val="1000"/>
              </a:spcBef>
              <a:buFont typeface="Arial" panose="020B0604020202020204" pitchFamily="34" charset="0"/>
              <a:buChar char="•"/>
            </a:pPr>
            <a:r>
              <a:rPr lang="en-US" altLang="de-DE" sz="2300">
                <a:latin typeface="Times New Roman" panose="02020603050405020304" pitchFamily="18" charset="0"/>
                <a:cs typeface="Times New Roman" panose="02020603050405020304" pitchFamily="18" charset="0"/>
              </a:rPr>
              <a:t>Hence the determination of time complexity of a given program is just matter of summing the frequency counts of all the statements of that program</a:t>
            </a:r>
          </a:p>
          <a:p>
            <a:pPr>
              <a:lnSpc>
                <a:spcPct val="90000"/>
              </a:lnSpc>
              <a:spcBef>
                <a:spcPts val="1000"/>
              </a:spcBef>
              <a:buFont typeface="Arial" panose="020B0604020202020204" pitchFamily="34" charset="0"/>
              <a:buChar char="•"/>
            </a:pPr>
            <a:endParaRPr lang="en-IN" altLang="de-DE" sz="2300">
              <a:latin typeface="Times New Roman" panose="02020603050405020304" pitchFamily="18" charset="0"/>
              <a:cs typeface="Times New Roman" panose="02020603050405020304" pitchFamily="18" charset="0"/>
            </a:endParaRPr>
          </a:p>
          <a:p>
            <a:pPr lvl="1">
              <a:lnSpc>
                <a:spcPct val="90000"/>
              </a:lnSpc>
              <a:spcBef>
                <a:spcPts val="500"/>
              </a:spcBef>
              <a:buFont typeface="Calibri" panose="020F0502020204030204" pitchFamily="34" charset="0"/>
              <a:buNone/>
            </a:pPr>
            <a:r>
              <a:rPr lang="en-IN" altLang="de-DE" sz="2300">
                <a:latin typeface="Times New Roman" panose="02020603050405020304" pitchFamily="18" charset="0"/>
                <a:cs typeface="Times New Roman" panose="02020603050405020304" pitchFamily="18" charset="0"/>
              </a:rPr>
              <a:t>	</a:t>
            </a:r>
            <a:endParaRPr lang="en-US" altLang="de-DE" sz="2300">
              <a:latin typeface="Times New Roman" panose="02020603050405020304" pitchFamily="18" charset="0"/>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1">
            <a:extLst>
              <a:ext uri="{FF2B5EF4-FFF2-40B4-BE49-F238E27FC236}">
                <a16:creationId xmlns:a16="http://schemas.microsoft.com/office/drawing/2014/main" id="{FF4B9FA6-4345-2FBB-641C-6ED4D2E332B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Rectangle 6">
            <a:extLst>
              <a:ext uri="{FF2B5EF4-FFF2-40B4-BE49-F238E27FC236}">
                <a16:creationId xmlns:a16="http://schemas.microsoft.com/office/drawing/2014/main" id="{C42AE3EA-4DEB-8284-B3CA-627F7ED16535}"/>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de-DE" altLang="de-DE"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19EAE4FE-56C3-9E5D-724E-48B373327890}"/>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39941" name="Title 1">
            <a:extLst>
              <a:ext uri="{FF2B5EF4-FFF2-40B4-BE49-F238E27FC236}">
                <a16:creationId xmlns:a16="http://schemas.microsoft.com/office/drawing/2014/main" id="{213BDEA6-2F6F-6B4C-35E8-26F321D979BC}"/>
              </a:ext>
            </a:extLst>
          </p:cNvPr>
          <p:cNvSpPr txBox="1">
            <a:spLocks/>
          </p:cNvSpPr>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de-DE" sz="3000">
                <a:latin typeface="Times New Roman" panose="02020603050405020304" pitchFamily="18" charset="0"/>
                <a:cs typeface="Times New Roman" panose="02020603050405020304" pitchFamily="18" charset="0"/>
              </a:rPr>
              <a:t>Frequency Count</a:t>
            </a:r>
          </a:p>
        </p:txBody>
      </p:sp>
      <p:sp>
        <p:nvSpPr>
          <p:cNvPr id="39942" name="Content Placeholder 2">
            <a:extLst>
              <a:ext uri="{FF2B5EF4-FFF2-40B4-BE49-F238E27FC236}">
                <a16:creationId xmlns:a16="http://schemas.microsoft.com/office/drawing/2014/main" id="{11BAF864-D056-C630-54F0-5A2ACB14C8B2}"/>
              </a:ext>
            </a:extLst>
          </p:cNvPr>
          <p:cNvSpPr txBox="1">
            <a:spLocks/>
          </p:cNvSpPr>
          <p:nvPr/>
        </p:nvSpPr>
        <p:spPr bwMode="auto">
          <a:xfrm>
            <a:off x="304800" y="676275"/>
            <a:ext cx="8686800" cy="566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endParaRPr lang="en-IN" altLang="de-DE" sz="2300">
              <a:latin typeface="Times New Roman" panose="02020603050405020304" pitchFamily="18" charset="0"/>
              <a:cs typeface="Times New Roman" panose="02020603050405020304" pitchFamily="18" charset="0"/>
            </a:endParaRPr>
          </a:p>
          <a:p>
            <a:pPr>
              <a:lnSpc>
                <a:spcPct val="90000"/>
              </a:lnSpc>
              <a:spcBef>
                <a:spcPts val="1000"/>
              </a:spcBef>
              <a:buFont typeface="Arial" panose="020B0604020202020204" pitchFamily="34" charset="0"/>
              <a:buChar char="•"/>
            </a:pPr>
            <a:r>
              <a:rPr lang="en-IN" altLang="de-DE" sz="2300">
                <a:latin typeface="Times New Roman" panose="02020603050405020304" pitchFamily="18" charset="0"/>
                <a:cs typeface="Times New Roman" panose="02020603050405020304" pitchFamily="18" charset="0"/>
              </a:rPr>
              <a:t>Consider the examples</a:t>
            </a:r>
          </a:p>
          <a:p>
            <a:pPr>
              <a:lnSpc>
                <a:spcPct val="90000"/>
              </a:lnSpc>
              <a:spcBef>
                <a:spcPts val="1000"/>
              </a:spcBef>
              <a:buFont typeface="Arial" panose="020B0604020202020204" pitchFamily="34" charset="0"/>
              <a:buChar char="•"/>
            </a:pPr>
            <a:endParaRPr lang="en-IN" altLang="de-DE" sz="2300"/>
          </a:p>
          <a:p>
            <a:pPr>
              <a:lnSpc>
                <a:spcPct val="90000"/>
              </a:lnSpc>
              <a:spcBef>
                <a:spcPts val="1000"/>
              </a:spcBef>
              <a:buFont typeface="Arial" panose="020B0604020202020204" pitchFamily="34" charset="0"/>
              <a:buChar char="•"/>
            </a:pPr>
            <a:endParaRPr lang="en-IN" altLang="de-DE" sz="2300"/>
          </a:p>
          <a:p>
            <a:pPr>
              <a:lnSpc>
                <a:spcPct val="90000"/>
              </a:lnSpc>
              <a:spcBef>
                <a:spcPts val="1000"/>
              </a:spcBef>
              <a:buFont typeface="Arial" panose="020B0604020202020204" pitchFamily="34" charset="0"/>
              <a:buChar char="•"/>
            </a:pPr>
            <a:endParaRPr lang="en-IN" altLang="de-DE" sz="2300"/>
          </a:p>
          <a:p>
            <a:pPr>
              <a:lnSpc>
                <a:spcPct val="90000"/>
              </a:lnSpc>
              <a:spcBef>
                <a:spcPts val="1000"/>
              </a:spcBef>
              <a:buFont typeface="Arial" panose="020B0604020202020204" pitchFamily="34" charset="0"/>
              <a:buChar char="•"/>
            </a:pPr>
            <a:endParaRPr lang="en-IN" altLang="de-DE" sz="2300"/>
          </a:p>
          <a:p>
            <a:pPr>
              <a:lnSpc>
                <a:spcPct val="90000"/>
              </a:lnSpc>
              <a:spcBef>
                <a:spcPts val="1000"/>
              </a:spcBef>
              <a:buFont typeface="Arial" panose="020B0604020202020204" pitchFamily="34" charset="0"/>
              <a:buChar char="•"/>
            </a:pPr>
            <a:endParaRPr lang="en-IN" altLang="de-DE" sz="2300"/>
          </a:p>
          <a:p>
            <a:pPr>
              <a:lnSpc>
                <a:spcPct val="90000"/>
              </a:lnSpc>
              <a:spcBef>
                <a:spcPts val="1000"/>
              </a:spcBef>
              <a:buFont typeface="Arial" panose="020B0604020202020204" pitchFamily="34" charset="0"/>
              <a:buChar char="•"/>
            </a:pPr>
            <a:endParaRPr lang="en-IN" altLang="de-DE" sz="2300"/>
          </a:p>
          <a:p>
            <a:pPr>
              <a:lnSpc>
                <a:spcPct val="90000"/>
              </a:lnSpc>
              <a:spcBef>
                <a:spcPts val="1000"/>
              </a:spcBef>
              <a:buFont typeface="Arial" panose="020B0604020202020204" pitchFamily="34" charset="0"/>
              <a:buChar char="•"/>
            </a:pPr>
            <a:r>
              <a:rPr lang="en-IN" altLang="de-DE" sz="2300">
                <a:latin typeface="Times New Roman" panose="02020603050405020304" pitchFamily="18" charset="0"/>
                <a:cs typeface="Times New Roman" panose="02020603050405020304" pitchFamily="18" charset="0"/>
              </a:rPr>
              <a:t>In (a) the statement X++ executes only once; frequency count is 1</a:t>
            </a:r>
          </a:p>
          <a:p>
            <a:pPr>
              <a:lnSpc>
                <a:spcPct val="90000"/>
              </a:lnSpc>
              <a:spcBef>
                <a:spcPts val="1000"/>
              </a:spcBef>
              <a:buFont typeface="Arial" panose="020B0604020202020204" pitchFamily="34" charset="0"/>
              <a:buChar char="•"/>
            </a:pPr>
            <a:r>
              <a:rPr lang="en-IN" altLang="de-DE" sz="2300">
                <a:latin typeface="Times New Roman" panose="02020603050405020304" pitchFamily="18" charset="0"/>
                <a:cs typeface="Times New Roman" panose="02020603050405020304" pitchFamily="18" charset="0"/>
              </a:rPr>
              <a:t>In (b) the statement X++ executes n times; frequency count is n</a:t>
            </a:r>
          </a:p>
          <a:p>
            <a:pPr>
              <a:lnSpc>
                <a:spcPct val="90000"/>
              </a:lnSpc>
              <a:spcBef>
                <a:spcPts val="1000"/>
              </a:spcBef>
              <a:buFont typeface="Arial" panose="020B0604020202020204" pitchFamily="34" charset="0"/>
              <a:buChar char="•"/>
            </a:pPr>
            <a:r>
              <a:rPr lang="en-IN" altLang="de-DE" sz="2300">
                <a:latin typeface="Times New Roman" panose="02020603050405020304" pitchFamily="18" charset="0"/>
                <a:cs typeface="Times New Roman" panose="02020603050405020304" pitchFamily="18" charset="0"/>
              </a:rPr>
              <a:t>In (c) the statement x++ executes n*n times; frequency count is </a:t>
            </a:r>
            <a:r>
              <a:rPr lang="en-US" altLang="de-DE" sz="2300">
                <a:latin typeface="Times New Roman" panose="02020603050405020304" pitchFamily="18" charset="0"/>
                <a:cs typeface="Times New Roman" panose="02020603050405020304" pitchFamily="18" charset="0"/>
              </a:rPr>
              <a:t>n</a:t>
            </a:r>
            <a:r>
              <a:rPr lang="en-US" altLang="de-DE" sz="2300" baseline="30000">
                <a:latin typeface="Times New Roman" panose="02020603050405020304" pitchFamily="18" charset="0"/>
                <a:cs typeface="Times New Roman" panose="02020603050405020304" pitchFamily="18" charset="0"/>
              </a:rPr>
              <a:t>2</a:t>
            </a:r>
            <a:endParaRPr lang="en-US" altLang="de-DE" sz="2300">
              <a:latin typeface="Times New Roman" panose="02020603050405020304" pitchFamily="18" charset="0"/>
              <a:cs typeface="Times New Roman" panose="02020603050405020304" pitchFamily="18" charset="0"/>
            </a:endParaRPr>
          </a:p>
          <a:p>
            <a:pPr>
              <a:lnSpc>
                <a:spcPct val="90000"/>
              </a:lnSpc>
              <a:spcBef>
                <a:spcPts val="1000"/>
              </a:spcBef>
              <a:buFont typeface="Arial" panose="020B0604020202020204" pitchFamily="34" charset="0"/>
              <a:buNone/>
            </a:pPr>
            <a:endParaRPr lang="en-US" altLang="de-DE" sz="2300">
              <a:latin typeface="Times New Roman" panose="02020603050405020304" pitchFamily="18" charset="0"/>
              <a:cs typeface="Times New Roman" panose="02020603050405020304" pitchFamily="18" charset="0"/>
            </a:endParaRPr>
          </a:p>
        </p:txBody>
      </p:sp>
      <p:pic>
        <p:nvPicPr>
          <p:cNvPr id="39943" name="Picture 2">
            <a:extLst>
              <a:ext uri="{FF2B5EF4-FFF2-40B4-BE49-F238E27FC236}">
                <a16:creationId xmlns:a16="http://schemas.microsoft.com/office/drawing/2014/main" id="{500883C7-EF41-DE07-17E8-0587C6B809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828800"/>
            <a:ext cx="17145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4" name="Picture 4">
            <a:extLst>
              <a:ext uri="{FF2B5EF4-FFF2-40B4-BE49-F238E27FC236}">
                <a16:creationId xmlns:a16="http://schemas.microsoft.com/office/drawing/2014/main" id="{858EEDC3-AA6F-7955-B1FB-FA12540646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1828800"/>
            <a:ext cx="2820988"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5" name="Picture 5">
            <a:extLst>
              <a:ext uri="{FF2B5EF4-FFF2-40B4-BE49-F238E27FC236}">
                <a16:creationId xmlns:a16="http://schemas.microsoft.com/office/drawing/2014/main" id="{893EDA18-D0F3-7D86-A647-E81249D79E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1828800"/>
            <a:ext cx="2763838"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1">
            <a:extLst>
              <a:ext uri="{FF2B5EF4-FFF2-40B4-BE49-F238E27FC236}">
                <a16:creationId xmlns:a16="http://schemas.microsoft.com/office/drawing/2014/main" id="{19E9B6B9-A325-727D-99AB-C1B20E9CBF3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Rectangle 6">
            <a:extLst>
              <a:ext uri="{FF2B5EF4-FFF2-40B4-BE49-F238E27FC236}">
                <a16:creationId xmlns:a16="http://schemas.microsoft.com/office/drawing/2014/main" id="{D4641239-3FE9-2DD8-864F-A0FC913C6D20}"/>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de-DE" altLang="de-DE"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A3E93DC9-CA18-E1C9-BC85-D657FCE243B3}"/>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40965" name="Title 1">
            <a:extLst>
              <a:ext uri="{FF2B5EF4-FFF2-40B4-BE49-F238E27FC236}">
                <a16:creationId xmlns:a16="http://schemas.microsoft.com/office/drawing/2014/main" id="{38655C22-1CD4-F3C7-2897-6C3B9F09F17E}"/>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de-DE" sz="2800"/>
              <a:t>Asymptotic Notations</a:t>
            </a:r>
            <a:endParaRPr lang="en-US" altLang="de-DE" sz="2800"/>
          </a:p>
        </p:txBody>
      </p:sp>
      <p:sp>
        <p:nvSpPr>
          <p:cNvPr id="40966" name="Content Placeholder 2">
            <a:extLst>
              <a:ext uri="{FF2B5EF4-FFF2-40B4-BE49-F238E27FC236}">
                <a16:creationId xmlns:a16="http://schemas.microsoft.com/office/drawing/2014/main" id="{8D531378-B231-33C2-3CD7-1460AA32013F}"/>
              </a:ext>
            </a:extLst>
          </p:cNvPr>
          <p:cNvSpPr txBox="1">
            <a:spLocks/>
          </p:cNvSpPr>
          <p:nvPr/>
        </p:nvSpPr>
        <p:spPr bwMode="auto">
          <a:xfrm>
            <a:off x="457200" y="838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685800" indent="-22860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US" altLang="de-DE" sz="2400" b="1"/>
              <a:t>Asymptotic notations</a:t>
            </a:r>
            <a:r>
              <a:rPr lang="en-US" altLang="de-DE" sz="2400"/>
              <a:t> are the mathematical </a:t>
            </a:r>
            <a:r>
              <a:rPr lang="en-US" altLang="de-DE" sz="2400" b="1"/>
              <a:t>notations</a:t>
            </a:r>
            <a:r>
              <a:rPr lang="en-US" altLang="de-DE" sz="2400"/>
              <a:t> used to describe the running time of an algorithm when the input tends towards a particular value or a limiting value.</a:t>
            </a:r>
          </a:p>
          <a:p>
            <a:pPr>
              <a:lnSpc>
                <a:spcPct val="90000"/>
              </a:lnSpc>
              <a:spcBef>
                <a:spcPts val="1000"/>
              </a:spcBef>
              <a:buFont typeface="Arial" panose="020B0604020202020204" pitchFamily="34" charset="0"/>
              <a:buChar char="•"/>
            </a:pPr>
            <a:r>
              <a:rPr lang="en-IN" altLang="de-DE" sz="2400"/>
              <a:t>Commonly used asymptotic notations are</a:t>
            </a:r>
          </a:p>
          <a:p>
            <a:pPr lvl="1">
              <a:lnSpc>
                <a:spcPct val="90000"/>
              </a:lnSpc>
              <a:spcBef>
                <a:spcPts val="500"/>
              </a:spcBef>
              <a:buFont typeface="Arial" panose="020B0604020202020204" pitchFamily="34" charset="0"/>
              <a:buChar char="•"/>
            </a:pPr>
            <a:r>
              <a:rPr lang="en-IN" altLang="de-DE" sz="2400"/>
              <a:t>Big Oh (O)</a:t>
            </a:r>
          </a:p>
          <a:p>
            <a:pPr lvl="1">
              <a:lnSpc>
                <a:spcPct val="90000"/>
              </a:lnSpc>
              <a:spcBef>
                <a:spcPts val="500"/>
              </a:spcBef>
              <a:buFont typeface="Arial" panose="020B0604020202020204" pitchFamily="34" charset="0"/>
              <a:buChar char="•"/>
            </a:pPr>
            <a:r>
              <a:rPr lang="en-IN" altLang="de-DE" sz="2400"/>
              <a:t>Big Omega (</a:t>
            </a:r>
            <a:r>
              <a:rPr lang="el-GR" altLang="de-DE" sz="2400"/>
              <a:t>Ω</a:t>
            </a:r>
            <a:r>
              <a:rPr lang="en-IN" altLang="de-DE" sz="2400"/>
              <a:t>)</a:t>
            </a:r>
          </a:p>
          <a:p>
            <a:pPr lvl="1">
              <a:lnSpc>
                <a:spcPct val="90000"/>
              </a:lnSpc>
              <a:spcBef>
                <a:spcPts val="500"/>
              </a:spcBef>
              <a:buFont typeface="Arial" panose="020B0604020202020204" pitchFamily="34" charset="0"/>
              <a:buChar char="•"/>
            </a:pPr>
            <a:r>
              <a:rPr lang="en-IN" altLang="de-DE" sz="2400"/>
              <a:t>Theta (</a:t>
            </a:r>
            <a:r>
              <a:rPr lang="az-Cyrl-AZ" altLang="de-DE" sz="2400"/>
              <a:t>Ө</a:t>
            </a:r>
            <a:r>
              <a:rPr lang="en-IN" altLang="de-DE" sz="2400"/>
              <a:t>)</a:t>
            </a:r>
          </a:p>
          <a:p>
            <a:pPr lvl="1">
              <a:lnSpc>
                <a:spcPct val="90000"/>
              </a:lnSpc>
              <a:spcBef>
                <a:spcPts val="500"/>
              </a:spcBef>
              <a:buFont typeface="Arial" panose="020B0604020202020204" pitchFamily="34" charset="0"/>
              <a:buChar char="•"/>
            </a:pPr>
            <a:r>
              <a:rPr lang="en-IN" altLang="de-DE" sz="2400"/>
              <a:t>Littile Oh (o)</a:t>
            </a:r>
          </a:p>
          <a:p>
            <a:pPr lvl="1">
              <a:lnSpc>
                <a:spcPct val="90000"/>
              </a:lnSpc>
              <a:spcBef>
                <a:spcPts val="500"/>
              </a:spcBef>
              <a:buFont typeface="Arial" panose="020B0604020202020204" pitchFamily="34" charset="0"/>
              <a:buChar char="•"/>
            </a:pPr>
            <a:r>
              <a:rPr lang="en-IN" altLang="de-DE" sz="2400"/>
              <a:t>Little Omega(</a:t>
            </a:r>
            <a:r>
              <a:rPr lang="el-GR" altLang="de-DE" sz="2400"/>
              <a:t>ῴ</a:t>
            </a:r>
            <a:r>
              <a:rPr lang="en-IN" altLang="de-DE" sz="2400"/>
              <a:t>)</a:t>
            </a:r>
            <a:endParaRPr lang="en-US" altLang="de-DE"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1">
            <a:extLst>
              <a:ext uri="{FF2B5EF4-FFF2-40B4-BE49-F238E27FC236}">
                <a16:creationId xmlns:a16="http://schemas.microsoft.com/office/drawing/2014/main" id="{36E8109C-0D87-D3BB-479C-64F7F6DB7A7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DF2DC782-75DE-5662-9A0E-170BC4CFE099}"/>
              </a:ext>
            </a:extLst>
          </p:cNvPr>
          <p:cNvSpPr/>
          <p:nvPr/>
        </p:nvSpPr>
        <p:spPr>
          <a:xfrm>
            <a:off x="3938588" y="357188"/>
            <a:ext cx="1776412" cy="481012"/>
          </a:xfrm>
          <a:prstGeom prst="rect">
            <a:avLst/>
          </a:prstGeom>
          <a:solidFill>
            <a:srgbClr val="EBDBBB"/>
          </a:solidFill>
        </p:spPr>
        <p:txBody>
          <a:bodyPr wrap="none" lIns="0" tIns="0" rIns="0" bIns="0"/>
          <a:lstStyle/>
          <a:p>
            <a:pPr eaLnBrk="1" fontAlgn="auto" hangingPunct="1">
              <a:spcBef>
                <a:spcPts val="0"/>
              </a:spcBef>
              <a:spcAft>
                <a:spcPts val="0"/>
              </a:spcAft>
              <a:defRPr/>
            </a:pPr>
            <a:r>
              <a:rPr lang="en-US" sz="2900" spc="-50" dirty="0">
                <a:latin typeface="Trebuchet MS"/>
              </a:rPr>
              <a:t>Module - 1</a:t>
            </a:r>
          </a:p>
        </p:txBody>
      </p:sp>
      <p:sp>
        <p:nvSpPr>
          <p:cNvPr id="5124" name="Rectangle 3">
            <a:extLst>
              <a:ext uri="{FF2B5EF4-FFF2-40B4-BE49-F238E27FC236}">
                <a16:creationId xmlns:a16="http://schemas.microsoft.com/office/drawing/2014/main" id="{77070F42-36B7-E26B-3510-020F945EB008}"/>
              </a:ext>
            </a:extLst>
          </p:cNvPr>
          <p:cNvSpPr>
            <a:spLocks noChangeArrowheads="1"/>
          </p:cNvSpPr>
          <p:nvPr/>
        </p:nvSpPr>
        <p:spPr bwMode="auto">
          <a:xfrm>
            <a:off x="84138" y="982663"/>
            <a:ext cx="9037637" cy="5456237"/>
          </a:xfrm>
          <a:prstGeom prst="rect">
            <a:avLst/>
          </a:prstGeom>
          <a:solidFill>
            <a:srgbClr val="C8DBD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IN" altLang="de-DE" sz="2400"/>
          </a:p>
          <a:p>
            <a:endParaRPr lang="en-IN" altLang="de-DE" sz="2400"/>
          </a:p>
          <a:p>
            <a:r>
              <a:rPr lang="en-IN" altLang="de-DE" sz="2400"/>
              <a:t> </a:t>
            </a:r>
            <a:r>
              <a:rPr lang="en-IN" altLang="de-DE" sz="2400" b="1">
                <a:solidFill>
                  <a:srgbClr val="00B0F0"/>
                </a:solidFill>
              </a:rPr>
              <a:t>Introduction to Data Structures and Algorithms  </a:t>
            </a:r>
          </a:p>
          <a:p>
            <a:r>
              <a:rPr lang="en-IN" altLang="de-DE" sz="2400"/>
              <a:t>Course overview, introduction to the data structure, motivation, need for data structures, understanding the role of data structures for efficient data processing, classification of data structures. Brief idea of algorithms, Asymptotic notations, the notion of time and space complexity. Introduce object-oriented programming (using Java). </a:t>
            </a:r>
          </a:p>
          <a:p>
            <a:endParaRPr lang="en-IN" altLang="de-DE" sz="2400"/>
          </a:p>
          <a:p>
            <a:r>
              <a:rPr lang="en-IN" altLang="de-DE" sz="2400" i="1"/>
              <a:t>Arrays</a:t>
            </a:r>
            <a:r>
              <a:rPr lang="en-IN" altLang="de-DE" sz="2400"/>
              <a:t>: Representation of Linear Arrays in Memory, Single-Dimensional Arrays With Traversal, Selection, Searching, Insertion, Deletion, Sorting Operations. Two-Dimensional Arrays, Array of Strings, Multidimensional Arrays, Variable Length Arrays, Pointers and Arrays, Dynamically Allocated Arrays. </a:t>
            </a:r>
            <a:r>
              <a:rPr lang="en-IN" altLang="de-DE" sz="2400" i="1"/>
              <a:t>Sets and Maps. </a:t>
            </a:r>
            <a:endParaRPr lang="en-US" altLang="de-DE" sz="2400">
              <a:latin typeface="Times New Roman" panose="02020603050405020304" pitchFamily="18" charset="0"/>
            </a:endParaRPr>
          </a:p>
        </p:txBody>
      </p:sp>
      <p:sp>
        <p:nvSpPr>
          <p:cNvPr id="5" name="Rectangle 4">
            <a:extLst>
              <a:ext uri="{FF2B5EF4-FFF2-40B4-BE49-F238E27FC236}">
                <a16:creationId xmlns:a16="http://schemas.microsoft.com/office/drawing/2014/main" id="{F68D5D95-D03E-0D6A-301D-8799B1D75900}"/>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5126" name="Rectangle 5">
            <a:extLst>
              <a:ext uri="{FF2B5EF4-FFF2-40B4-BE49-F238E27FC236}">
                <a16:creationId xmlns:a16="http://schemas.microsoft.com/office/drawing/2014/main" id="{3B154A7C-BD93-FA41-E1DC-1D215A1F993E}"/>
              </a:ext>
            </a:extLst>
          </p:cNvPr>
          <p:cNvSpPr>
            <a:spLocks noChangeArrowheads="1"/>
          </p:cNvSpPr>
          <p:nvPr/>
        </p:nvSpPr>
        <p:spPr bwMode="auto">
          <a:xfrm>
            <a:off x="0" y="6669088"/>
            <a:ext cx="2252663" cy="188912"/>
          </a:xfrm>
          <a:prstGeom prst="rect">
            <a:avLst/>
          </a:prstGeom>
          <a:solidFill>
            <a:srgbClr val="A5A5A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de-DE" sz="1500">
                <a:latin typeface="Times New Roman" panose="02020603050405020304" pitchFamily="18" charset="0"/>
              </a:rPr>
              <a:t>Faculty Name : Dr. Vianny</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1">
            <a:extLst>
              <a:ext uri="{FF2B5EF4-FFF2-40B4-BE49-F238E27FC236}">
                <a16:creationId xmlns:a16="http://schemas.microsoft.com/office/drawing/2014/main" id="{B712CD21-F633-1805-A806-95203CC58F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Rectangle 6">
            <a:extLst>
              <a:ext uri="{FF2B5EF4-FFF2-40B4-BE49-F238E27FC236}">
                <a16:creationId xmlns:a16="http://schemas.microsoft.com/office/drawing/2014/main" id="{36FFEB65-AB1E-6179-1FF8-8F693C7A35C4}"/>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de-DE" altLang="de-DE"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9B6ACF9E-2215-CDF8-A1B3-4CE1EA075D81}"/>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41989" name="Title 1">
            <a:extLst>
              <a:ext uri="{FF2B5EF4-FFF2-40B4-BE49-F238E27FC236}">
                <a16:creationId xmlns:a16="http://schemas.microsoft.com/office/drawing/2014/main" id="{B0BFD755-62E4-6470-2B33-EA595DAD6496}"/>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de-DE" sz="2800"/>
              <a:t>Asymptotic Notations</a:t>
            </a:r>
            <a:endParaRPr lang="en-US" altLang="de-DE" sz="2800"/>
          </a:p>
        </p:txBody>
      </p:sp>
      <p:sp>
        <p:nvSpPr>
          <p:cNvPr id="39942" name="Content Placeholder 2">
            <a:extLst>
              <a:ext uri="{FF2B5EF4-FFF2-40B4-BE49-F238E27FC236}">
                <a16:creationId xmlns:a16="http://schemas.microsoft.com/office/drawing/2014/main" id="{0087708F-AD13-95D8-B29A-2C9BC15CF092}"/>
              </a:ext>
            </a:extLst>
          </p:cNvPr>
          <p:cNvSpPr txBox="1">
            <a:spLocks/>
          </p:cNvSpPr>
          <p:nvPr/>
        </p:nvSpPr>
        <p:spPr bwMode="auto">
          <a:xfrm>
            <a:off x="457200" y="838200"/>
            <a:ext cx="8229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itchFamily="34" charset="0"/>
              </a:defRPr>
            </a:lvl1pPr>
            <a:lvl2pPr marL="685800" indent="-22860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nSpc>
                <a:spcPct val="90000"/>
              </a:lnSpc>
              <a:spcBef>
                <a:spcPts val="1000"/>
              </a:spcBef>
              <a:buFont typeface="Arial" charset="0"/>
              <a:buChar char="•"/>
              <a:defRPr/>
            </a:pPr>
            <a:r>
              <a:rPr lang="en-IN" sz="2400" b="1" dirty="0"/>
              <a:t>Big Oh Notation, </a:t>
            </a:r>
            <a:r>
              <a:rPr lang="el-GR" sz="2400" b="1" dirty="0"/>
              <a:t>Ο</a:t>
            </a:r>
            <a:endParaRPr lang="en-IN" sz="2400" b="1" dirty="0"/>
          </a:p>
          <a:p>
            <a:pPr>
              <a:lnSpc>
                <a:spcPct val="90000"/>
              </a:lnSpc>
              <a:spcBef>
                <a:spcPts val="1000"/>
              </a:spcBef>
              <a:buFont typeface="Arial" charset="0"/>
              <a:buChar char="•"/>
              <a:defRPr/>
            </a:pPr>
            <a:r>
              <a:rPr lang="en-IN" sz="2400" dirty="0"/>
              <a:t>The Big Oh is the formal way to express the upper bound of an algorithm's running time.</a:t>
            </a:r>
          </a:p>
          <a:p>
            <a:pPr>
              <a:lnSpc>
                <a:spcPct val="90000"/>
              </a:lnSpc>
              <a:spcBef>
                <a:spcPts val="1000"/>
              </a:spcBef>
              <a:buFont typeface="Arial" charset="0"/>
              <a:buChar char="•"/>
              <a:defRPr/>
            </a:pPr>
            <a:r>
              <a:rPr lang="en-IN" sz="2400" dirty="0"/>
              <a:t>It measures the worst case time complexity or longest amount of time an algorithm can possibly take to complete. </a:t>
            </a:r>
          </a:p>
          <a:p>
            <a:pPr marL="342900" indent="-342900">
              <a:buFont typeface="Arial" pitchFamily="34" charset="0"/>
              <a:buChar char="•"/>
              <a:defRPr/>
            </a:pPr>
            <a:r>
              <a:rPr lang="en-IN" sz="2400" dirty="0"/>
              <a:t>The function </a:t>
            </a:r>
            <a:r>
              <a:rPr lang="en-IN" sz="2400" dirty="0">
                <a:solidFill>
                  <a:srgbClr val="FF0000"/>
                </a:solidFill>
              </a:rPr>
              <a:t>f(n) = O(g(n)) </a:t>
            </a:r>
            <a:r>
              <a:rPr lang="en-IN" sz="2400" dirty="0"/>
              <a:t>if and only if there exist positive constants c, n0 such that </a:t>
            </a:r>
          </a:p>
          <a:p>
            <a:pPr>
              <a:defRPr/>
            </a:pPr>
            <a:r>
              <a:rPr lang="en-IN" sz="2400" dirty="0"/>
              <a:t>	</a:t>
            </a:r>
            <a:r>
              <a:rPr lang="en-IN" sz="2400" dirty="0">
                <a:solidFill>
                  <a:srgbClr val="FF0000"/>
                </a:solidFill>
              </a:rPr>
              <a:t>f(n) &lt;- cg(n), for all n &gt;- n0.</a:t>
            </a:r>
          </a:p>
          <a:p>
            <a:pPr marL="342900" indent="-342900">
              <a:buFont typeface="Arial" pitchFamily="34" charset="0"/>
              <a:buChar char="•"/>
              <a:defRPr/>
            </a:pPr>
            <a:r>
              <a:rPr lang="en-IN" sz="2400" dirty="0"/>
              <a:t>Big-oh can be used to denote all upper bounds on the time complexity of an algorithm.</a:t>
            </a:r>
          </a:p>
          <a:p>
            <a:pPr marL="342900" indent="-342900">
              <a:buFont typeface="Arial" pitchFamily="34" charset="0"/>
              <a:buChar char="•"/>
              <a:defRPr/>
            </a:pPr>
            <a:r>
              <a:rPr lang="en-IN" sz="2400" dirty="0"/>
              <a:t>Big-oh also captures the worst case analysis of an algorithm.</a:t>
            </a:r>
          </a:p>
          <a:p>
            <a:pPr marL="342900" indent="-342900">
              <a:buFont typeface="Arial" pitchFamily="34" charset="0"/>
              <a:buChar char="•"/>
              <a:defRPr/>
            </a:pPr>
            <a:r>
              <a:rPr lang="en-IN" sz="2400" dirty="0"/>
              <a:t>For any value of n, the running time of an algorithm does not cross the time provided by O(g(n)).</a:t>
            </a:r>
          </a:p>
          <a:p>
            <a:pPr>
              <a:lnSpc>
                <a:spcPct val="90000"/>
              </a:lnSpc>
              <a:spcBef>
                <a:spcPts val="1000"/>
              </a:spcBef>
              <a:buFont typeface="Arial" charset="0"/>
              <a:buChar char="•"/>
              <a:defRPr/>
            </a:pPr>
            <a:endParaRPr lang="en-US" sz="2400"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1">
            <a:extLst>
              <a:ext uri="{FF2B5EF4-FFF2-40B4-BE49-F238E27FC236}">
                <a16:creationId xmlns:a16="http://schemas.microsoft.com/office/drawing/2014/main" id="{4C3CACA6-375C-284C-A11A-9E468540B3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Rectangle 6">
            <a:extLst>
              <a:ext uri="{FF2B5EF4-FFF2-40B4-BE49-F238E27FC236}">
                <a16:creationId xmlns:a16="http://schemas.microsoft.com/office/drawing/2014/main" id="{CF77CEED-426D-8826-513D-898B338F14D5}"/>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de-DE" altLang="de-DE"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29474931-08DB-7018-193D-286EC4BE4613}"/>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43013" name="Title 1">
            <a:extLst>
              <a:ext uri="{FF2B5EF4-FFF2-40B4-BE49-F238E27FC236}">
                <a16:creationId xmlns:a16="http://schemas.microsoft.com/office/drawing/2014/main" id="{3A09B4B8-9091-2F40-1ED3-E907272F424D}"/>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de-DE" sz="2800"/>
              <a:t>Asymptotic Notations</a:t>
            </a:r>
            <a:endParaRPr lang="en-US" altLang="de-DE" sz="2800"/>
          </a:p>
        </p:txBody>
      </p:sp>
      <p:sp>
        <p:nvSpPr>
          <p:cNvPr id="43014" name="Content Placeholder 2">
            <a:extLst>
              <a:ext uri="{FF2B5EF4-FFF2-40B4-BE49-F238E27FC236}">
                <a16:creationId xmlns:a16="http://schemas.microsoft.com/office/drawing/2014/main" id="{79264B4C-463C-3714-C93C-C7B2A530FE37}"/>
              </a:ext>
            </a:extLst>
          </p:cNvPr>
          <p:cNvSpPr txBox="1">
            <a:spLocks/>
          </p:cNvSpPr>
          <p:nvPr/>
        </p:nvSpPr>
        <p:spPr bwMode="auto">
          <a:xfrm>
            <a:off x="457200" y="838200"/>
            <a:ext cx="8229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IN" altLang="de-DE" sz="2400" b="1"/>
              <a:t>Big Oh Notation, </a:t>
            </a:r>
            <a:r>
              <a:rPr lang="el-GR" altLang="de-DE" sz="2400" b="1"/>
              <a:t>Ο</a:t>
            </a:r>
            <a:endParaRPr lang="en-IN" altLang="de-DE" sz="2400" b="1"/>
          </a:p>
          <a:p>
            <a:pPr>
              <a:lnSpc>
                <a:spcPct val="90000"/>
              </a:lnSpc>
              <a:spcBef>
                <a:spcPts val="1000"/>
              </a:spcBef>
              <a:buFont typeface="Arial" panose="020B0604020202020204" pitchFamily="34" charset="0"/>
              <a:buChar char="•"/>
            </a:pPr>
            <a:endParaRPr lang="en-US" altLang="de-DE" sz="2400" b="1"/>
          </a:p>
        </p:txBody>
      </p:sp>
      <p:pic>
        <p:nvPicPr>
          <p:cNvPr id="43015" name="Picture 2" descr="E:\Jain_2022\Jain_2022\T2\DS\Study Material\Jain_Temp\img\Untitled.jpg">
            <a:extLst>
              <a:ext uri="{FF2B5EF4-FFF2-40B4-BE49-F238E27FC236}">
                <a16:creationId xmlns:a16="http://schemas.microsoft.com/office/drawing/2014/main" id="{B206647E-5B17-A5DA-7ABB-7D6D25B5EA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447800"/>
            <a:ext cx="5822950"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1">
            <a:extLst>
              <a:ext uri="{FF2B5EF4-FFF2-40B4-BE49-F238E27FC236}">
                <a16:creationId xmlns:a16="http://schemas.microsoft.com/office/drawing/2014/main" id="{85F8DE1F-B7C2-E084-EC85-0F23FFF02FE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Rectangle 6">
            <a:extLst>
              <a:ext uri="{FF2B5EF4-FFF2-40B4-BE49-F238E27FC236}">
                <a16:creationId xmlns:a16="http://schemas.microsoft.com/office/drawing/2014/main" id="{8180A8A8-F331-2F0A-B4EA-2E03CFDCF768}"/>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de-DE" altLang="de-DE"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ECDA747E-7BE2-57D2-49DE-C14AB08C00C4}"/>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44037" name="Title 1">
            <a:extLst>
              <a:ext uri="{FF2B5EF4-FFF2-40B4-BE49-F238E27FC236}">
                <a16:creationId xmlns:a16="http://schemas.microsoft.com/office/drawing/2014/main" id="{00A3FD77-3B91-E24C-C1A8-F53CD9FED690}"/>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de-DE" sz="2800"/>
              <a:t>Asymptotic Notations</a:t>
            </a:r>
            <a:endParaRPr lang="en-US" altLang="de-DE" sz="2800"/>
          </a:p>
        </p:txBody>
      </p:sp>
      <p:sp>
        <p:nvSpPr>
          <p:cNvPr id="39942" name="Content Placeholder 2">
            <a:extLst>
              <a:ext uri="{FF2B5EF4-FFF2-40B4-BE49-F238E27FC236}">
                <a16:creationId xmlns:a16="http://schemas.microsoft.com/office/drawing/2014/main" id="{C7752C2B-D719-7FBF-CA0E-81DEAA540EAA}"/>
              </a:ext>
            </a:extLst>
          </p:cNvPr>
          <p:cNvSpPr txBox="1">
            <a:spLocks/>
          </p:cNvSpPr>
          <p:nvPr/>
        </p:nvSpPr>
        <p:spPr bwMode="auto">
          <a:xfrm>
            <a:off x="457200" y="838200"/>
            <a:ext cx="8229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itchFamily="34" charset="0"/>
              </a:defRPr>
            </a:lvl1pPr>
            <a:lvl2pPr marL="685800" indent="-22860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nSpc>
                <a:spcPct val="90000"/>
              </a:lnSpc>
              <a:spcBef>
                <a:spcPts val="1000"/>
              </a:spcBef>
              <a:buFont typeface="Arial" charset="0"/>
              <a:buChar char="•"/>
              <a:defRPr/>
            </a:pPr>
            <a:r>
              <a:rPr lang="en-IN" sz="2400" b="1" dirty="0"/>
              <a:t>Omega Notation, </a:t>
            </a:r>
            <a:r>
              <a:rPr lang="el-GR" sz="2400" b="1" dirty="0"/>
              <a:t>Ω</a:t>
            </a:r>
            <a:endParaRPr lang="en-IN" sz="2400" b="1" dirty="0"/>
          </a:p>
          <a:p>
            <a:pPr>
              <a:lnSpc>
                <a:spcPct val="90000"/>
              </a:lnSpc>
              <a:spcBef>
                <a:spcPts val="1000"/>
              </a:spcBef>
              <a:buFont typeface="Arial" charset="0"/>
              <a:buChar char="•"/>
              <a:defRPr/>
            </a:pPr>
            <a:r>
              <a:rPr lang="en-IN" sz="2400" dirty="0"/>
              <a:t>The </a:t>
            </a:r>
            <a:r>
              <a:rPr lang="en-IN" sz="2400" dirty="0" err="1"/>
              <a:t>Ωn</a:t>
            </a:r>
            <a:r>
              <a:rPr lang="en-IN" sz="2400" dirty="0"/>
              <a:t> is the formal way to express the lower bound of an algorithm's running time.</a:t>
            </a:r>
          </a:p>
          <a:p>
            <a:pPr>
              <a:lnSpc>
                <a:spcPct val="90000"/>
              </a:lnSpc>
              <a:spcBef>
                <a:spcPts val="1000"/>
              </a:spcBef>
              <a:buFont typeface="Arial" charset="0"/>
              <a:buChar char="•"/>
              <a:defRPr/>
            </a:pPr>
            <a:r>
              <a:rPr lang="en-IN" sz="2400" dirty="0"/>
              <a:t>It measures the best case time complexity or best amount of time an algorithm can possibly take to complete.</a:t>
            </a:r>
          </a:p>
          <a:p>
            <a:pPr>
              <a:lnSpc>
                <a:spcPct val="90000"/>
              </a:lnSpc>
              <a:spcBef>
                <a:spcPts val="1000"/>
              </a:spcBef>
              <a:buFont typeface="Arial" charset="0"/>
              <a:buChar char="•"/>
              <a:defRPr/>
            </a:pPr>
            <a:r>
              <a:rPr lang="en-IN" sz="2400" dirty="0"/>
              <a:t>The function </a:t>
            </a:r>
            <a:r>
              <a:rPr lang="en-IN" sz="2400" dirty="0">
                <a:solidFill>
                  <a:srgbClr val="C00000"/>
                </a:solidFill>
              </a:rPr>
              <a:t>f(n) = omega (g(n)) </a:t>
            </a:r>
            <a:r>
              <a:rPr lang="en-IN" sz="2400" dirty="0"/>
              <a:t>if and only if there exist positive constants c, n0 such that</a:t>
            </a:r>
          </a:p>
          <a:p>
            <a:pPr>
              <a:defRPr/>
            </a:pPr>
            <a:r>
              <a:rPr lang="en-IN" sz="2400" dirty="0"/>
              <a:t>	</a:t>
            </a:r>
            <a:r>
              <a:rPr lang="en-IN" sz="2400" dirty="0">
                <a:solidFill>
                  <a:srgbClr val="C00000"/>
                </a:solidFill>
              </a:rPr>
              <a:t>f(n) &gt;- </a:t>
            </a:r>
            <a:r>
              <a:rPr lang="en-IN" sz="2400" dirty="0" err="1">
                <a:solidFill>
                  <a:srgbClr val="C00000"/>
                </a:solidFill>
              </a:rPr>
              <a:t>c.g</a:t>
            </a:r>
            <a:r>
              <a:rPr lang="en-IN" sz="2400" dirty="0">
                <a:solidFill>
                  <a:srgbClr val="C00000"/>
                </a:solidFill>
              </a:rPr>
              <a:t>(n); for all n &gt;- n0.</a:t>
            </a:r>
          </a:p>
          <a:p>
            <a:pPr marL="342900" indent="-342900">
              <a:buFont typeface="Arial" pitchFamily="34" charset="0"/>
              <a:buChar char="•"/>
              <a:defRPr/>
            </a:pPr>
            <a:r>
              <a:rPr lang="en-IN" sz="2400" dirty="0"/>
              <a:t>Omega can be used to denote all lower bounds of an algorithm.</a:t>
            </a:r>
          </a:p>
          <a:p>
            <a:pPr marL="342900" indent="-342900">
              <a:buFont typeface="Arial" pitchFamily="34" charset="0"/>
              <a:buChar char="•"/>
              <a:defRPr/>
            </a:pPr>
            <a:r>
              <a:rPr lang="en-IN" sz="2400" dirty="0"/>
              <a:t>Omega notation also denotes the best case analysis of an algorithm.</a:t>
            </a:r>
          </a:p>
          <a:p>
            <a:pPr marL="342900" indent="-342900">
              <a:buFont typeface="Arial" pitchFamily="34" charset="0"/>
              <a:buChar char="•"/>
              <a:defRPr/>
            </a:pPr>
            <a:r>
              <a:rPr lang="en-IN" sz="2400" dirty="0"/>
              <a:t>For any value of n, the minimum time required by the algorithm is given by Omega Ω(g(n)).</a:t>
            </a:r>
          </a:p>
          <a:p>
            <a:pPr>
              <a:lnSpc>
                <a:spcPct val="90000"/>
              </a:lnSpc>
              <a:spcBef>
                <a:spcPts val="1000"/>
              </a:spcBef>
              <a:buFont typeface="Arial" charset="0"/>
              <a:buChar char="•"/>
              <a:defRPr/>
            </a:pPr>
            <a:endParaRPr lang="en-US" sz="2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1">
            <a:extLst>
              <a:ext uri="{FF2B5EF4-FFF2-40B4-BE49-F238E27FC236}">
                <a16:creationId xmlns:a16="http://schemas.microsoft.com/office/drawing/2014/main" id="{C621774E-A92F-6062-CD7A-32B83EED934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59" name="Rectangle 6">
            <a:extLst>
              <a:ext uri="{FF2B5EF4-FFF2-40B4-BE49-F238E27FC236}">
                <a16:creationId xmlns:a16="http://schemas.microsoft.com/office/drawing/2014/main" id="{0DFFCF38-6081-A6EE-980F-7F0BC1979102}"/>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de-DE" altLang="de-DE"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46ABD8B0-F808-B5B2-61B6-BC5E853AD43C}"/>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45061" name="Title 1">
            <a:extLst>
              <a:ext uri="{FF2B5EF4-FFF2-40B4-BE49-F238E27FC236}">
                <a16:creationId xmlns:a16="http://schemas.microsoft.com/office/drawing/2014/main" id="{94E014BB-EA21-3CEB-184A-5D485FEDB6CA}"/>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de-DE" sz="2800"/>
              <a:t>Asymptotic Notations</a:t>
            </a:r>
            <a:endParaRPr lang="en-US" altLang="de-DE" sz="2800"/>
          </a:p>
        </p:txBody>
      </p:sp>
      <p:sp>
        <p:nvSpPr>
          <p:cNvPr id="45062" name="Content Placeholder 2">
            <a:extLst>
              <a:ext uri="{FF2B5EF4-FFF2-40B4-BE49-F238E27FC236}">
                <a16:creationId xmlns:a16="http://schemas.microsoft.com/office/drawing/2014/main" id="{34C3792D-2267-0227-94A4-7FAD7E754400}"/>
              </a:ext>
            </a:extLst>
          </p:cNvPr>
          <p:cNvSpPr txBox="1">
            <a:spLocks/>
          </p:cNvSpPr>
          <p:nvPr/>
        </p:nvSpPr>
        <p:spPr bwMode="auto">
          <a:xfrm>
            <a:off x="457200" y="838200"/>
            <a:ext cx="8229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IN" altLang="de-DE" sz="2400" b="1"/>
              <a:t>Omega Notation, </a:t>
            </a:r>
            <a:r>
              <a:rPr lang="el-GR" altLang="de-DE" sz="2400" b="1"/>
              <a:t>Ω</a:t>
            </a:r>
            <a:endParaRPr lang="en-IN" altLang="de-DE" sz="2400" b="1"/>
          </a:p>
          <a:p>
            <a:pPr>
              <a:lnSpc>
                <a:spcPct val="90000"/>
              </a:lnSpc>
              <a:spcBef>
                <a:spcPts val="1000"/>
              </a:spcBef>
              <a:buFont typeface="Arial" panose="020B0604020202020204" pitchFamily="34" charset="0"/>
              <a:buChar char="•"/>
            </a:pPr>
            <a:endParaRPr lang="en-US" altLang="de-DE" sz="2400"/>
          </a:p>
        </p:txBody>
      </p:sp>
      <p:pic>
        <p:nvPicPr>
          <p:cNvPr id="45063" name="Picture 2">
            <a:extLst>
              <a:ext uri="{FF2B5EF4-FFF2-40B4-BE49-F238E27FC236}">
                <a16:creationId xmlns:a16="http://schemas.microsoft.com/office/drawing/2014/main" id="{AB22BDED-0731-071A-1D5F-E2F81097E3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0700" y="1676400"/>
            <a:ext cx="55626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1">
            <a:extLst>
              <a:ext uri="{FF2B5EF4-FFF2-40B4-BE49-F238E27FC236}">
                <a16:creationId xmlns:a16="http://schemas.microsoft.com/office/drawing/2014/main" id="{A626FBCC-5FC6-3A37-77F6-947B12A8683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3" name="Rectangle 6">
            <a:extLst>
              <a:ext uri="{FF2B5EF4-FFF2-40B4-BE49-F238E27FC236}">
                <a16:creationId xmlns:a16="http://schemas.microsoft.com/office/drawing/2014/main" id="{4579AB9B-5F79-C9BD-8514-7BD67F988C9B}"/>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de-DE" altLang="de-DE"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ADDD8190-353A-6624-57FE-89E4D807367F}"/>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46085" name="Title 1">
            <a:extLst>
              <a:ext uri="{FF2B5EF4-FFF2-40B4-BE49-F238E27FC236}">
                <a16:creationId xmlns:a16="http://schemas.microsoft.com/office/drawing/2014/main" id="{15F22F27-A3EB-1D47-49DA-3BC6A6EF967C}"/>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de-DE" sz="2800"/>
              <a:t>Asymptotic Notations</a:t>
            </a:r>
            <a:endParaRPr lang="en-US" altLang="de-DE" sz="2800"/>
          </a:p>
        </p:txBody>
      </p:sp>
      <p:sp>
        <p:nvSpPr>
          <p:cNvPr id="39942" name="Content Placeholder 2">
            <a:extLst>
              <a:ext uri="{FF2B5EF4-FFF2-40B4-BE49-F238E27FC236}">
                <a16:creationId xmlns:a16="http://schemas.microsoft.com/office/drawing/2014/main" id="{BDC814DB-CD7A-1F7C-36CF-BFC4BA576DD9}"/>
              </a:ext>
            </a:extLst>
          </p:cNvPr>
          <p:cNvSpPr txBox="1">
            <a:spLocks/>
          </p:cNvSpPr>
          <p:nvPr/>
        </p:nvSpPr>
        <p:spPr bwMode="auto">
          <a:xfrm>
            <a:off x="457200" y="838200"/>
            <a:ext cx="8229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itchFamily="34" charset="0"/>
              </a:defRPr>
            </a:lvl1pPr>
            <a:lvl2pPr marL="685800" indent="-22860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nSpc>
                <a:spcPct val="90000"/>
              </a:lnSpc>
              <a:spcBef>
                <a:spcPts val="1000"/>
              </a:spcBef>
              <a:buFont typeface="Arial" charset="0"/>
              <a:buChar char="•"/>
              <a:defRPr/>
            </a:pPr>
            <a:r>
              <a:rPr lang="en-IN" sz="2400" b="1" dirty="0"/>
              <a:t>Theta Notation, </a:t>
            </a:r>
            <a:r>
              <a:rPr lang="el-GR" sz="2400" b="1" dirty="0"/>
              <a:t>θ</a:t>
            </a:r>
            <a:endParaRPr lang="en-IN" sz="2400" b="1" dirty="0"/>
          </a:p>
          <a:p>
            <a:pPr>
              <a:lnSpc>
                <a:spcPct val="90000"/>
              </a:lnSpc>
              <a:spcBef>
                <a:spcPts val="1000"/>
              </a:spcBef>
              <a:buFont typeface="Arial" charset="0"/>
              <a:buChar char="•"/>
              <a:defRPr/>
            </a:pPr>
            <a:r>
              <a:rPr lang="en-IN" sz="2400" dirty="0"/>
              <a:t>The </a:t>
            </a:r>
            <a:r>
              <a:rPr lang="en-IN" sz="2400" dirty="0" err="1"/>
              <a:t>θn</a:t>
            </a:r>
            <a:r>
              <a:rPr lang="en-IN" sz="2400" dirty="0"/>
              <a:t> is the formal way to express both the lower bound and upper bound of an algorithm's running time. </a:t>
            </a:r>
          </a:p>
          <a:p>
            <a:pPr>
              <a:lnSpc>
                <a:spcPct val="90000"/>
              </a:lnSpc>
              <a:spcBef>
                <a:spcPts val="1000"/>
              </a:spcBef>
              <a:buFont typeface="Arial" charset="0"/>
              <a:buChar char="•"/>
              <a:defRPr/>
            </a:pPr>
            <a:r>
              <a:rPr lang="en-IN" sz="2400" dirty="0"/>
              <a:t>The function f(n) = Theta(g(n)) if and only if there exist positive constants c1; c2; n0 such that</a:t>
            </a:r>
          </a:p>
          <a:p>
            <a:pPr marL="0" indent="0">
              <a:lnSpc>
                <a:spcPct val="90000"/>
              </a:lnSpc>
              <a:spcBef>
                <a:spcPts val="1000"/>
              </a:spcBef>
              <a:defRPr/>
            </a:pPr>
            <a:r>
              <a:rPr lang="en-IN" sz="2400" dirty="0"/>
              <a:t>  c1g(n) &lt;- f(n) &lt;-  c2g(n), for all n &gt;- no.</a:t>
            </a:r>
          </a:p>
          <a:p>
            <a:pPr marL="342900" indent="-342900">
              <a:lnSpc>
                <a:spcPct val="90000"/>
              </a:lnSpc>
              <a:spcBef>
                <a:spcPts val="1000"/>
              </a:spcBef>
              <a:buFont typeface="Arial" pitchFamily="34" charset="0"/>
              <a:buChar char="•"/>
              <a:defRPr/>
            </a:pPr>
            <a:r>
              <a:rPr lang="en-IN" sz="2400" dirty="0"/>
              <a:t>Theta can be used to denote tight bounds of an algorithm.</a:t>
            </a:r>
          </a:p>
          <a:p>
            <a:pPr marL="342900" indent="-342900">
              <a:lnSpc>
                <a:spcPct val="90000"/>
              </a:lnSpc>
              <a:spcBef>
                <a:spcPts val="1000"/>
              </a:spcBef>
              <a:buFont typeface="Arial" pitchFamily="34" charset="0"/>
              <a:buChar char="•"/>
              <a:defRPr/>
            </a:pPr>
            <a:r>
              <a:rPr lang="en-IN" sz="2400" dirty="0"/>
              <a:t>g(n) is a lower bound as well as an upper bound for f(n).</a:t>
            </a:r>
          </a:p>
          <a:p>
            <a:pPr marL="342900" indent="-342900">
              <a:lnSpc>
                <a:spcPct val="90000"/>
              </a:lnSpc>
              <a:spcBef>
                <a:spcPts val="1000"/>
              </a:spcBef>
              <a:buFont typeface="Arial" pitchFamily="34" charset="0"/>
              <a:buChar char="•"/>
              <a:defRPr/>
            </a:pPr>
            <a:r>
              <a:rPr lang="en-IN" sz="2400" dirty="0"/>
              <a:t>Since it represents the upper and the lower bound of the running time of an algorithm, it is used for </a:t>
            </a:r>
            <a:r>
              <a:rPr lang="en-IN" sz="2400" dirty="0" err="1"/>
              <a:t>analyzing</a:t>
            </a:r>
            <a:r>
              <a:rPr lang="en-IN" sz="2400" dirty="0"/>
              <a:t> the average-case complexity of an algorithm.</a:t>
            </a:r>
          </a:p>
          <a:p>
            <a:pPr marL="342900" indent="-342900">
              <a:lnSpc>
                <a:spcPct val="90000"/>
              </a:lnSpc>
              <a:spcBef>
                <a:spcPts val="1000"/>
              </a:spcBef>
              <a:buFont typeface="Arial" pitchFamily="34" charset="0"/>
              <a:buChar char="•"/>
              <a:defRPr/>
            </a:pPr>
            <a:r>
              <a:rPr lang="en-IN" sz="2400" dirty="0"/>
              <a:t>If a function f(n) lies anywhere </a:t>
            </a:r>
            <a:r>
              <a:rPr lang="en-IN" sz="2400" dirty="0" err="1"/>
              <a:t>inbetween</a:t>
            </a:r>
            <a:r>
              <a:rPr lang="en-IN" sz="2400" dirty="0"/>
              <a:t> c</a:t>
            </a:r>
            <a:r>
              <a:rPr lang="en-IN" sz="2400" baseline="-25000" dirty="0"/>
              <a:t>1</a:t>
            </a:r>
            <a:r>
              <a:rPr lang="en-IN" sz="2400" dirty="0"/>
              <a:t>g(n) and c</a:t>
            </a:r>
            <a:r>
              <a:rPr lang="en-IN" sz="2400" baseline="-25000" dirty="0"/>
              <a:t>2</a:t>
            </a:r>
            <a:r>
              <a:rPr lang="en-IN" sz="2400" dirty="0"/>
              <a:t>g(n) for all n ≥ n0, then f(n) is said to be asymptotically tight bound.</a:t>
            </a:r>
            <a:endParaRPr lang="en-US" sz="2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1">
            <a:extLst>
              <a:ext uri="{FF2B5EF4-FFF2-40B4-BE49-F238E27FC236}">
                <a16:creationId xmlns:a16="http://schemas.microsoft.com/office/drawing/2014/main" id="{66952BCB-ADC5-A1A2-AF93-9A8DA0A9190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7" name="Rectangle 6">
            <a:extLst>
              <a:ext uri="{FF2B5EF4-FFF2-40B4-BE49-F238E27FC236}">
                <a16:creationId xmlns:a16="http://schemas.microsoft.com/office/drawing/2014/main" id="{621FA6D1-D0FF-607E-8F86-179658321EA8}"/>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de-DE" altLang="de-DE"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71D51476-8169-73BE-1E72-F693CA5006B7}"/>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47109" name="Title 1">
            <a:extLst>
              <a:ext uri="{FF2B5EF4-FFF2-40B4-BE49-F238E27FC236}">
                <a16:creationId xmlns:a16="http://schemas.microsoft.com/office/drawing/2014/main" id="{5EF13F8B-3AD3-EF12-E021-13541B5DA50F}"/>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de-DE" sz="2800"/>
              <a:t>Asymptotic Notations</a:t>
            </a:r>
            <a:endParaRPr lang="en-US" altLang="de-DE" sz="2800"/>
          </a:p>
        </p:txBody>
      </p:sp>
      <p:sp>
        <p:nvSpPr>
          <p:cNvPr id="47110" name="Content Placeholder 2">
            <a:extLst>
              <a:ext uri="{FF2B5EF4-FFF2-40B4-BE49-F238E27FC236}">
                <a16:creationId xmlns:a16="http://schemas.microsoft.com/office/drawing/2014/main" id="{7A4DE7CF-F24B-ED37-C227-33D26B31B25E}"/>
              </a:ext>
            </a:extLst>
          </p:cNvPr>
          <p:cNvSpPr txBox="1">
            <a:spLocks/>
          </p:cNvSpPr>
          <p:nvPr/>
        </p:nvSpPr>
        <p:spPr bwMode="auto">
          <a:xfrm>
            <a:off x="457200" y="838200"/>
            <a:ext cx="8229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endParaRPr lang="de-DE" altLang="de-DE" sz="2400"/>
          </a:p>
        </p:txBody>
      </p:sp>
      <p:pic>
        <p:nvPicPr>
          <p:cNvPr id="47111" name="Picture 2">
            <a:extLst>
              <a:ext uri="{FF2B5EF4-FFF2-40B4-BE49-F238E27FC236}">
                <a16:creationId xmlns:a16="http://schemas.microsoft.com/office/drawing/2014/main" id="{B38AD8AE-CF20-FBD3-BADB-2256E07303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3538" y="1785938"/>
            <a:ext cx="5876925" cy="328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1">
            <a:extLst>
              <a:ext uri="{FF2B5EF4-FFF2-40B4-BE49-F238E27FC236}">
                <a16:creationId xmlns:a16="http://schemas.microsoft.com/office/drawing/2014/main" id="{246A0E50-B895-2E27-674B-BB304C8715A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1" name="Rectangle 6">
            <a:extLst>
              <a:ext uri="{FF2B5EF4-FFF2-40B4-BE49-F238E27FC236}">
                <a16:creationId xmlns:a16="http://schemas.microsoft.com/office/drawing/2014/main" id="{12886A2C-329E-8D19-8653-3910453EF190}"/>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de-DE" altLang="de-DE"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233EDF48-EE64-F2FF-8BE7-D1D4422D960B}"/>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48133" name="Title 1">
            <a:extLst>
              <a:ext uri="{FF2B5EF4-FFF2-40B4-BE49-F238E27FC236}">
                <a16:creationId xmlns:a16="http://schemas.microsoft.com/office/drawing/2014/main" id="{50C32FAC-3BF6-48D4-0FCA-5FCC0946069F}"/>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de-DE" sz="2800"/>
              <a:t>Asymptotic Notations</a:t>
            </a:r>
            <a:endParaRPr lang="en-US" altLang="de-DE" sz="2800"/>
          </a:p>
        </p:txBody>
      </p:sp>
      <p:sp>
        <p:nvSpPr>
          <p:cNvPr id="48134" name="Content Placeholder 2">
            <a:extLst>
              <a:ext uri="{FF2B5EF4-FFF2-40B4-BE49-F238E27FC236}">
                <a16:creationId xmlns:a16="http://schemas.microsoft.com/office/drawing/2014/main" id="{EB662C4D-3133-4E18-C384-BA70A39ED0A5}"/>
              </a:ext>
            </a:extLst>
          </p:cNvPr>
          <p:cNvSpPr txBox="1">
            <a:spLocks/>
          </p:cNvSpPr>
          <p:nvPr/>
        </p:nvSpPr>
        <p:spPr bwMode="auto">
          <a:xfrm>
            <a:off x="457200" y="838200"/>
            <a:ext cx="8229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endParaRPr lang="de-DE" altLang="de-DE" sz="2400"/>
          </a:p>
        </p:txBody>
      </p:sp>
      <p:pic>
        <p:nvPicPr>
          <p:cNvPr id="48135" name="Picture 3" descr="E:\Jain_2022\Jain_2022\T2\DS\Study Material\Jain_Temp\img\Array-Sorting.png">
            <a:extLst>
              <a:ext uri="{FF2B5EF4-FFF2-40B4-BE49-F238E27FC236}">
                <a16:creationId xmlns:a16="http://schemas.microsoft.com/office/drawing/2014/main" id="{DC2B138C-CEF2-2FCE-785A-AAB6DB19EC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730250"/>
            <a:ext cx="7734300" cy="536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1">
            <a:extLst>
              <a:ext uri="{FF2B5EF4-FFF2-40B4-BE49-F238E27FC236}">
                <a16:creationId xmlns:a16="http://schemas.microsoft.com/office/drawing/2014/main" id="{11F4FFDE-EB7A-D934-6DA2-8A1248BE32E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5" name="Rectangle 6">
            <a:extLst>
              <a:ext uri="{FF2B5EF4-FFF2-40B4-BE49-F238E27FC236}">
                <a16:creationId xmlns:a16="http://schemas.microsoft.com/office/drawing/2014/main" id="{4C001A63-2D96-1854-9E64-43A37F4750C1}"/>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de-DE" altLang="de-DE"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6C5AD5C5-AF0B-9A15-762F-462F54265108}"/>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49157" name="Title 1">
            <a:extLst>
              <a:ext uri="{FF2B5EF4-FFF2-40B4-BE49-F238E27FC236}">
                <a16:creationId xmlns:a16="http://schemas.microsoft.com/office/drawing/2014/main" id="{D5D6CF5B-E908-5B57-AE7E-4A29AC96AFAF}"/>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IN" altLang="de-DE" sz="2800"/>
              <a:t>Asymptotic Notations</a:t>
            </a:r>
            <a:endParaRPr lang="en-US" altLang="de-DE" sz="2800"/>
          </a:p>
        </p:txBody>
      </p:sp>
      <p:sp>
        <p:nvSpPr>
          <p:cNvPr id="49158" name="Content Placeholder 2">
            <a:extLst>
              <a:ext uri="{FF2B5EF4-FFF2-40B4-BE49-F238E27FC236}">
                <a16:creationId xmlns:a16="http://schemas.microsoft.com/office/drawing/2014/main" id="{E782335E-F340-E0D7-96D3-6408B1B92E60}"/>
              </a:ext>
            </a:extLst>
          </p:cNvPr>
          <p:cNvSpPr txBox="1">
            <a:spLocks/>
          </p:cNvSpPr>
          <p:nvPr/>
        </p:nvSpPr>
        <p:spPr bwMode="auto">
          <a:xfrm>
            <a:off x="457200" y="838200"/>
            <a:ext cx="8229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endParaRPr lang="de-DE" altLang="de-DE" sz="2400"/>
          </a:p>
        </p:txBody>
      </p:sp>
      <p:pic>
        <p:nvPicPr>
          <p:cNvPr id="49159" name="Picture 2" descr="E:\Jain_2022\Jain_2022\T2\DS\Study Material\Jain_Temp\img\2.jpg">
            <a:extLst>
              <a:ext uri="{FF2B5EF4-FFF2-40B4-BE49-F238E27FC236}">
                <a16:creationId xmlns:a16="http://schemas.microsoft.com/office/drawing/2014/main" id="{CB758E5C-A885-4781-6FC4-2AC24B9A70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150" y="1543050"/>
            <a:ext cx="8267700"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1">
            <a:extLst>
              <a:ext uri="{FF2B5EF4-FFF2-40B4-BE49-F238E27FC236}">
                <a16:creationId xmlns:a16="http://schemas.microsoft.com/office/drawing/2014/main" id="{69716C39-67A6-5F49-E951-571588F3155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9" name="Rectangle 6">
            <a:extLst>
              <a:ext uri="{FF2B5EF4-FFF2-40B4-BE49-F238E27FC236}">
                <a16:creationId xmlns:a16="http://schemas.microsoft.com/office/drawing/2014/main" id="{0A3CE222-B65F-B792-97FA-74C4E3A1EF4B}"/>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de-DE" altLang="de-DE"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ACFB8867-7C79-2253-DBD2-DCC392A05E79}"/>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50181" name="Title 1">
            <a:extLst>
              <a:ext uri="{FF2B5EF4-FFF2-40B4-BE49-F238E27FC236}">
                <a16:creationId xmlns:a16="http://schemas.microsoft.com/office/drawing/2014/main" id="{CF19F8A3-9D95-7263-5BD8-B905B5D8E5AE}"/>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de-DE" sz="2800"/>
              <a:t>Object Oriented Programming</a:t>
            </a:r>
          </a:p>
        </p:txBody>
      </p:sp>
      <p:sp>
        <p:nvSpPr>
          <p:cNvPr id="50182" name="Content Placeholder 2">
            <a:extLst>
              <a:ext uri="{FF2B5EF4-FFF2-40B4-BE49-F238E27FC236}">
                <a16:creationId xmlns:a16="http://schemas.microsoft.com/office/drawing/2014/main" id="{B9A39518-0B48-504A-FDA8-408027E79649}"/>
              </a:ext>
            </a:extLst>
          </p:cNvPr>
          <p:cNvSpPr txBox="1">
            <a:spLocks/>
          </p:cNvSpPr>
          <p:nvPr/>
        </p:nvSpPr>
        <p:spPr bwMode="auto">
          <a:xfrm>
            <a:off x="457200" y="838200"/>
            <a:ext cx="8229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IN" altLang="de-DE" sz="2400"/>
              <a:t>Object-oriented programming (OOP) is a programming paradigm based on the concept of “objects”.</a:t>
            </a:r>
          </a:p>
          <a:p>
            <a:pPr>
              <a:lnSpc>
                <a:spcPct val="90000"/>
              </a:lnSpc>
              <a:spcBef>
                <a:spcPts val="1000"/>
              </a:spcBef>
              <a:buFont typeface="Arial" panose="020B0604020202020204" pitchFamily="34" charset="0"/>
              <a:buChar char="•"/>
            </a:pPr>
            <a:r>
              <a:rPr lang="en-IN" altLang="de-DE" sz="2400"/>
              <a:t>Objects may contain data, in the form of fields, often known as attributes; and code, in the form of procedures, often known as methods.</a:t>
            </a:r>
          </a:p>
          <a:p>
            <a:pPr>
              <a:lnSpc>
                <a:spcPct val="90000"/>
              </a:lnSpc>
              <a:spcBef>
                <a:spcPts val="1000"/>
              </a:spcBef>
              <a:buFont typeface="Arial" panose="020B0604020202020204" pitchFamily="34" charset="0"/>
              <a:buChar char="•"/>
            </a:pPr>
            <a:r>
              <a:rPr lang="en-IN" altLang="de-DE" sz="2400" b="1">
                <a:solidFill>
                  <a:srgbClr val="C00000"/>
                </a:solidFill>
              </a:rPr>
              <a:t>Objects And Classes</a:t>
            </a:r>
          </a:p>
          <a:p>
            <a:pPr>
              <a:lnSpc>
                <a:spcPct val="90000"/>
              </a:lnSpc>
              <a:spcBef>
                <a:spcPts val="1000"/>
              </a:spcBef>
              <a:buFont typeface="Arial" panose="020B0604020202020204" pitchFamily="34" charset="0"/>
              <a:buChar char="•"/>
            </a:pPr>
            <a:r>
              <a:rPr lang="en-IN" altLang="de-DE" sz="2400" b="1"/>
              <a:t>Class - </a:t>
            </a:r>
            <a:r>
              <a:rPr lang="en-IN" altLang="de-DE" sz="2400"/>
              <a:t>A class can be defined as a template/blueprint that describes the behavior/state that the object of its type support.</a:t>
            </a:r>
            <a:endParaRPr lang="en-IN" altLang="de-DE" sz="2400" b="1">
              <a:solidFill>
                <a:srgbClr val="C00000"/>
              </a:solidFill>
            </a:endParaRPr>
          </a:p>
          <a:p>
            <a:pPr>
              <a:lnSpc>
                <a:spcPct val="90000"/>
              </a:lnSpc>
              <a:spcBef>
                <a:spcPts val="1000"/>
              </a:spcBef>
              <a:buFont typeface="Arial" panose="020B0604020202020204" pitchFamily="34" charset="0"/>
              <a:buChar char="•"/>
            </a:pPr>
            <a:r>
              <a:rPr lang="en-IN" altLang="de-DE" sz="2400" b="1"/>
              <a:t>Object – Is and instance of class , </a:t>
            </a:r>
            <a:r>
              <a:rPr lang="en-IN" altLang="de-DE" sz="2400"/>
              <a:t>Objects have states and behaviors.</a:t>
            </a:r>
          </a:p>
          <a:p>
            <a:pPr>
              <a:lnSpc>
                <a:spcPct val="90000"/>
              </a:lnSpc>
              <a:spcBef>
                <a:spcPts val="1000"/>
              </a:spcBef>
              <a:buFont typeface="Arial" panose="020B0604020202020204" pitchFamily="34" charset="0"/>
              <a:buChar char="•"/>
            </a:pPr>
            <a:endParaRPr lang="en-US" altLang="de-DE" sz="2400" b="1"/>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1">
            <a:extLst>
              <a:ext uri="{FF2B5EF4-FFF2-40B4-BE49-F238E27FC236}">
                <a16:creationId xmlns:a16="http://schemas.microsoft.com/office/drawing/2014/main" id="{7ED79E47-0067-BB5D-174F-1EFB0516221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Rectangle 6">
            <a:extLst>
              <a:ext uri="{FF2B5EF4-FFF2-40B4-BE49-F238E27FC236}">
                <a16:creationId xmlns:a16="http://schemas.microsoft.com/office/drawing/2014/main" id="{B5010C3A-AB72-E3E5-C95C-20E3FEF87B1D}"/>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de-DE" altLang="de-DE"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5F6DD52A-8AD4-CDA5-062C-8E5A1EEC7D68}"/>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51205" name="Title 1">
            <a:extLst>
              <a:ext uri="{FF2B5EF4-FFF2-40B4-BE49-F238E27FC236}">
                <a16:creationId xmlns:a16="http://schemas.microsoft.com/office/drawing/2014/main" id="{C24FCADB-C559-D9D3-3955-79D2363481A6}"/>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de-DE" sz="2800"/>
              <a:t>Object Oriented Programming</a:t>
            </a:r>
          </a:p>
        </p:txBody>
      </p:sp>
      <p:sp>
        <p:nvSpPr>
          <p:cNvPr id="49158" name="Content Placeholder 2">
            <a:extLst>
              <a:ext uri="{FF2B5EF4-FFF2-40B4-BE49-F238E27FC236}">
                <a16:creationId xmlns:a16="http://schemas.microsoft.com/office/drawing/2014/main" id="{F547A2FA-A004-177B-4580-015A4A004C3F}"/>
              </a:ext>
            </a:extLst>
          </p:cNvPr>
          <p:cNvSpPr txBox="1">
            <a:spLocks/>
          </p:cNvSpPr>
          <p:nvPr/>
        </p:nvSpPr>
        <p:spPr bwMode="auto">
          <a:xfrm>
            <a:off x="457200" y="838200"/>
            <a:ext cx="8229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nSpc>
                <a:spcPct val="90000"/>
              </a:lnSpc>
              <a:spcBef>
                <a:spcPts val="1000"/>
              </a:spcBef>
              <a:buFont typeface="Arial" charset="0"/>
              <a:buChar char="•"/>
              <a:defRPr/>
            </a:pPr>
            <a:r>
              <a:rPr lang="en-IN" sz="2400" b="1" dirty="0">
                <a:solidFill>
                  <a:srgbClr val="C00000"/>
                </a:solidFill>
              </a:rPr>
              <a:t>Classes in Java</a:t>
            </a:r>
          </a:p>
          <a:p>
            <a:pPr>
              <a:lnSpc>
                <a:spcPct val="90000"/>
              </a:lnSpc>
              <a:spcBef>
                <a:spcPts val="1000"/>
              </a:spcBef>
              <a:buFont typeface="Arial" charset="0"/>
              <a:buChar char="•"/>
              <a:defRPr/>
            </a:pPr>
            <a:r>
              <a:rPr lang="en-IN" sz="2400" dirty="0"/>
              <a:t>A class is a blueprint from which individual objects are created.</a:t>
            </a:r>
          </a:p>
          <a:p>
            <a:pPr>
              <a:lnSpc>
                <a:spcPct val="90000"/>
              </a:lnSpc>
              <a:spcBef>
                <a:spcPts val="1000"/>
              </a:spcBef>
              <a:buFont typeface="Arial" charset="0"/>
              <a:buChar char="•"/>
              <a:defRPr/>
            </a:pPr>
            <a:r>
              <a:rPr lang="en-IN" sz="2400" dirty="0"/>
              <a:t>example of a class.</a:t>
            </a:r>
          </a:p>
          <a:p>
            <a:pPr lvl="1">
              <a:lnSpc>
                <a:spcPct val="90000"/>
              </a:lnSpc>
              <a:spcBef>
                <a:spcPts val="1000"/>
              </a:spcBef>
              <a:buFont typeface="Arial" charset="0"/>
              <a:buChar char="•"/>
              <a:defRPr/>
            </a:pPr>
            <a:r>
              <a:rPr lang="en-IN" sz="2400" dirty="0"/>
              <a:t>public class Dog {</a:t>
            </a:r>
          </a:p>
          <a:p>
            <a:pPr marL="457200" lvl="1" indent="0">
              <a:lnSpc>
                <a:spcPct val="90000"/>
              </a:lnSpc>
              <a:spcBef>
                <a:spcPts val="1000"/>
              </a:spcBef>
              <a:defRPr/>
            </a:pPr>
            <a:r>
              <a:rPr lang="en-IN" sz="2400" dirty="0"/>
              <a:t>    	String breed; </a:t>
            </a:r>
          </a:p>
          <a:p>
            <a:pPr marL="457200" lvl="1" indent="0">
              <a:lnSpc>
                <a:spcPct val="90000"/>
              </a:lnSpc>
              <a:spcBef>
                <a:spcPts val="1000"/>
              </a:spcBef>
              <a:defRPr/>
            </a:pPr>
            <a:r>
              <a:rPr lang="en-IN" sz="2400" dirty="0"/>
              <a:t>	</a:t>
            </a:r>
            <a:r>
              <a:rPr lang="en-IN" sz="2400" dirty="0" err="1"/>
              <a:t>int</a:t>
            </a:r>
            <a:r>
              <a:rPr lang="en-IN" sz="2400" dirty="0"/>
              <a:t> age; </a:t>
            </a:r>
          </a:p>
          <a:p>
            <a:pPr marL="457200" lvl="1" indent="0">
              <a:lnSpc>
                <a:spcPct val="90000"/>
              </a:lnSpc>
              <a:spcBef>
                <a:spcPts val="1000"/>
              </a:spcBef>
              <a:defRPr/>
            </a:pPr>
            <a:r>
              <a:rPr lang="en-IN" sz="2400" dirty="0"/>
              <a:t>	String </a:t>
            </a:r>
            <a:r>
              <a:rPr lang="en-IN" sz="2400" dirty="0" err="1"/>
              <a:t>color</a:t>
            </a:r>
            <a:r>
              <a:rPr lang="en-IN" sz="2400" dirty="0"/>
              <a:t>; </a:t>
            </a:r>
          </a:p>
          <a:p>
            <a:pPr marL="457200" lvl="1" indent="0">
              <a:lnSpc>
                <a:spcPct val="90000"/>
              </a:lnSpc>
              <a:spcBef>
                <a:spcPts val="1000"/>
              </a:spcBef>
              <a:defRPr/>
            </a:pPr>
            <a:r>
              <a:rPr lang="en-IN" sz="2400" dirty="0"/>
              <a:t>	void barking()</a:t>
            </a:r>
          </a:p>
          <a:p>
            <a:pPr marL="457200" lvl="1" indent="0">
              <a:lnSpc>
                <a:spcPct val="90000"/>
              </a:lnSpc>
              <a:spcBef>
                <a:spcPts val="1000"/>
              </a:spcBef>
              <a:defRPr/>
            </a:pPr>
            <a:r>
              <a:rPr lang="en-IN" sz="2400" dirty="0"/>
              <a:t>	 { </a:t>
            </a:r>
          </a:p>
          <a:p>
            <a:pPr marL="457200" lvl="1" indent="0">
              <a:lnSpc>
                <a:spcPct val="90000"/>
              </a:lnSpc>
              <a:spcBef>
                <a:spcPts val="1000"/>
              </a:spcBef>
              <a:defRPr/>
            </a:pPr>
            <a:r>
              <a:rPr lang="en-IN" sz="2400" dirty="0"/>
              <a:t>	} </a:t>
            </a:r>
          </a:p>
          <a:p>
            <a:pPr marL="457200" lvl="1" indent="0">
              <a:lnSpc>
                <a:spcPct val="90000"/>
              </a:lnSpc>
              <a:spcBef>
                <a:spcPts val="1000"/>
              </a:spcBef>
              <a:defRPr/>
            </a:pPr>
            <a:r>
              <a:rPr lang="en-IN" sz="2400" dirty="0"/>
              <a:t>	}</a:t>
            </a:r>
            <a:endParaRPr lang="en-US" sz="24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
            <a:extLst>
              <a:ext uri="{FF2B5EF4-FFF2-40B4-BE49-F238E27FC236}">
                <a16:creationId xmlns:a16="http://schemas.microsoft.com/office/drawing/2014/main" id="{C629C0E1-51C6-D3D5-1AA0-9041DD18AC5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E1D4819A-650E-6876-8D76-373AC0CBE4C2}"/>
              </a:ext>
            </a:extLst>
          </p:cNvPr>
          <p:cNvSpPr/>
          <p:nvPr/>
        </p:nvSpPr>
        <p:spPr>
          <a:xfrm>
            <a:off x="3938588" y="357188"/>
            <a:ext cx="1852612" cy="374650"/>
          </a:xfrm>
          <a:prstGeom prst="rect">
            <a:avLst/>
          </a:prstGeom>
          <a:solidFill>
            <a:srgbClr val="EBDBBB"/>
          </a:solidFill>
        </p:spPr>
        <p:txBody>
          <a:bodyPr wrap="none" lIns="0" tIns="0" rIns="0" bIns="0"/>
          <a:lstStyle/>
          <a:p>
            <a:pPr eaLnBrk="1" fontAlgn="auto" hangingPunct="1">
              <a:spcBef>
                <a:spcPts val="0"/>
              </a:spcBef>
              <a:spcAft>
                <a:spcPts val="0"/>
              </a:spcAft>
              <a:defRPr/>
            </a:pPr>
            <a:r>
              <a:rPr lang="en-US" sz="2900" spc="-50" dirty="0">
                <a:latin typeface="Trebuchet MS"/>
              </a:rPr>
              <a:t>Module - 2</a:t>
            </a:r>
          </a:p>
        </p:txBody>
      </p:sp>
      <p:sp>
        <p:nvSpPr>
          <p:cNvPr id="6148" name="Rectangle 3">
            <a:extLst>
              <a:ext uri="{FF2B5EF4-FFF2-40B4-BE49-F238E27FC236}">
                <a16:creationId xmlns:a16="http://schemas.microsoft.com/office/drawing/2014/main" id="{6EFD442E-DA21-56DA-B36A-882EF7B1ED85}"/>
              </a:ext>
            </a:extLst>
          </p:cNvPr>
          <p:cNvSpPr>
            <a:spLocks noChangeArrowheads="1"/>
          </p:cNvSpPr>
          <p:nvPr/>
        </p:nvSpPr>
        <p:spPr bwMode="auto">
          <a:xfrm>
            <a:off x="69850" y="1143000"/>
            <a:ext cx="9007475" cy="4800600"/>
          </a:xfrm>
          <a:prstGeom prst="rect">
            <a:avLst/>
          </a:prstGeom>
          <a:solidFill>
            <a:srgbClr val="C8DBD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IN" altLang="de-DE" sz="2800"/>
          </a:p>
          <a:p>
            <a:r>
              <a:rPr lang="en-IN" altLang="de-DE" sz="2800"/>
              <a:t> </a:t>
            </a:r>
            <a:r>
              <a:rPr lang="en-IN" altLang="de-DE" sz="2800">
                <a:solidFill>
                  <a:srgbClr val="FF0000"/>
                </a:solidFill>
              </a:rPr>
              <a:t>Stacks, Queues, Linked Lists and Recursion - </a:t>
            </a:r>
            <a:endParaRPr lang="en-IN" altLang="de-DE" sz="2800"/>
          </a:p>
          <a:p>
            <a:r>
              <a:rPr lang="en-IN" altLang="de-DE" sz="2800"/>
              <a:t> Conceptual understanding of Stacks, Queues and Linked Lists as data structures, various operations. Applications. Understanding when to use which data structure </a:t>
            </a:r>
          </a:p>
          <a:p>
            <a:r>
              <a:rPr lang="en-IN" altLang="de-DE" sz="2800"/>
              <a:t>Recursion: Design of Recursive Algorithms, Simple Recursion and Recursion Tree, Tower of Hanoi Problem, Recursion applications. </a:t>
            </a:r>
            <a:endParaRPr lang="en-US" altLang="de-DE" sz="2800">
              <a:solidFill>
                <a:srgbClr val="FF0000"/>
              </a:solidFill>
              <a:latin typeface="Times New Roman" panose="02020603050405020304" pitchFamily="18" charset="0"/>
            </a:endParaRPr>
          </a:p>
        </p:txBody>
      </p:sp>
      <p:sp>
        <p:nvSpPr>
          <p:cNvPr id="6149" name="Rectangle 4">
            <a:extLst>
              <a:ext uri="{FF2B5EF4-FFF2-40B4-BE49-F238E27FC236}">
                <a16:creationId xmlns:a16="http://schemas.microsoft.com/office/drawing/2014/main" id="{638E9455-355A-FF91-5359-A9223BA0B5BC}"/>
              </a:ext>
            </a:extLst>
          </p:cNvPr>
          <p:cNvSpPr>
            <a:spLocks noChangeArrowheads="1"/>
          </p:cNvSpPr>
          <p:nvPr/>
        </p:nvSpPr>
        <p:spPr bwMode="auto">
          <a:xfrm>
            <a:off x="0" y="6669088"/>
            <a:ext cx="2252663" cy="188912"/>
          </a:xfrm>
          <a:prstGeom prst="rect">
            <a:avLst/>
          </a:prstGeom>
          <a:solidFill>
            <a:srgbClr val="A5A5A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de-DE" sz="1500">
                <a:latin typeface="Times New Roman" panose="02020603050405020304" pitchFamily="18" charset="0"/>
              </a:rPr>
              <a:t>Faculty Name : Dr. Vianny</a:t>
            </a:r>
          </a:p>
        </p:txBody>
      </p:sp>
      <p:sp>
        <p:nvSpPr>
          <p:cNvPr id="6" name="Rectangle 5">
            <a:extLst>
              <a:ext uri="{FF2B5EF4-FFF2-40B4-BE49-F238E27FC236}">
                <a16:creationId xmlns:a16="http://schemas.microsoft.com/office/drawing/2014/main" id="{952758B5-E95F-631A-70CD-6BF3BF0B126A}"/>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1">
            <a:extLst>
              <a:ext uri="{FF2B5EF4-FFF2-40B4-BE49-F238E27FC236}">
                <a16:creationId xmlns:a16="http://schemas.microsoft.com/office/drawing/2014/main" id="{9EB4E8E8-E84E-0834-6D02-AF4882B0802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7" name="Rectangle 6">
            <a:extLst>
              <a:ext uri="{FF2B5EF4-FFF2-40B4-BE49-F238E27FC236}">
                <a16:creationId xmlns:a16="http://schemas.microsoft.com/office/drawing/2014/main" id="{D80B12AC-407E-E619-D582-39281C6D820B}"/>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de-DE" altLang="de-DE"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B3F1EDC4-EF13-819A-36F4-412C163275E1}"/>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52229" name="Title 1">
            <a:extLst>
              <a:ext uri="{FF2B5EF4-FFF2-40B4-BE49-F238E27FC236}">
                <a16:creationId xmlns:a16="http://schemas.microsoft.com/office/drawing/2014/main" id="{AB606369-5850-DDD9-0AE3-7C75A332F831}"/>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de-DE" sz="2800"/>
              <a:t>Object Oriented Programming</a:t>
            </a:r>
          </a:p>
        </p:txBody>
      </p:sp>
      <p:sp>
        <p:nvSpPr>
          <p:cNvPr id="52230" name="Content Placeholder 2">
            <a:extLst>
              <a:ext uri="{FF2B5EF4-FFF2-40B4-BE49-F238E27FC236}">
                <a16:creationId xmlns:a16="http://schemas.microsoft.com/office/drawing/2014/main" id="{447AACFA-D1F5-793F-7B1B-47F10F4FED8B}"/>
              </a:ext>
            </a:extLst>
          </p:cNvPr>
          <p:cNvSpPr txBox="1">
            <a:spLocks/>
          </p:cNvSpPr>
          <p:nvPr/>
        </p:nvSpPr>
        <p:spPr bwMode="auto">
          <a:xfrm>
            <a:off x="457200" y="838200"/>
            <a:ext cx="8229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IN" altLang="de-DE" sz="2400" b="1">
                <a:solidFill>
                  <a:srgbClr val="C00000"/>
                </a:solidFill>
              </a:rPr>
              <a:t>Classes in Java</a:t>
            </a:r>
          </a:p>
          <a:p>
            <a:pPr>
              <a:lnSpc>
                <a:spcPct val="90000"/>
              </a:lnSpc>
              <a:spcBef>
                <a:spcPts val="1000"/>
              </a:spcBef>
              <a:buFont typeface="Arial" panose="020B0604020202020204" pitchFamily="34" charset="0"/>
              <a:buChar char="•"/>
            </a:pPr>
            <a:r>
              <a:rPr lang="en-IN" altLang="de-DE" sz="2400"/>
              <a:t>A class can contain any of the following variable types.</a:t>
            </a:r>
          </a:p>
          <a:p>
            <a:pPr lvl="1" algn="just">
              <a:lnSpc>
                <a:spcPct val="90000"/>
              </a:lnSpc>
              <a:spcBef>
                <a:spcPts val="1000"/>
              </a:spcBef>
              <a:buFont typeface="Arial" panose="020B0604020202020204" pitchFamily="34" charset="0"/>
              <a:buChar char="•"/>
            </a:pPr>
            <a:r>
              <a:rPr lang="en-IN" altLang="de-DE" sz="2400" b="1"/>
              <a:t>Local variables </a:t>
            </a:r>
            <a:r>
              <a:rPr lang="en-IN" altLang="de-DE" sz="2400"/>
              <a:t>− Variables defined inside methods, constructors or blocks are called local variables.</a:t>
            </a:r>
          </a:p>
          <a:p>
            <a:pPr lvl="1" algn="just">
              <a:lnSpc>
                <a:spcPct val="90000"/>
              </a:lnSpc>
              <a:spcBef>
                <a:spcPts val="1000"/>
              </a:spcBef>
              <a:buFont typeface="Arial" panose="020B0604020202020204" pitchFamily="34" charset="0"/>
              <a:buChar char="•"/>
            </a:pPr>
            <a:r>
              <a:rPr lang="en-IN" altLang="de-DE" sz="2400" b="1"/>
              <a:t>Instance variables </a:t>
            </a:r>
            <a:r>
              <a:rPr lang="en-IN" altLang="de-DE" sz="2400"/>
              <a:t>− Instance variables are variables within a class but outside any method.</a:t>
            </a:r>
          </a:p>
          <a:p>
            <a:pPr lvl="1" algn="just">
              <a:lnSpc>
                <a:spcPct val="90000"/>
              </a:lnSpc>
              <a:spcBef>
                <a:spcPts val="1000"/>
              </a:spcBef>
              <a:buFont typeface="Arial" panose="020B0604020202020204" pitchFamily="34" charset="0"/>
              <a:buChar char="•"/>
            </a:pPr>
            <a:r>
              <a:rPr lang="en-IN" altLang="de-DE" sz="2400"/>
              <a:t>These variables are initialized when the class is instantiated.</a:t>
            </a:r>
          </a:p>
          <a:p>
            <a:pPr lvl="1" algn="just">
              <a:lnSpc>
                <a:spcPct val="90000"/>
              </a:lnSpc>
              <a:spcBef>
                <a:spcPts val="1000"/>
              </a:spcBef>
              <a:buFont typeface="Arial" panose="020B0604020202020204" pitchFamily="34" charset="0"/>
              <a:buChar char="•"/>
            </a:pPr>
            <a:r>
              <a:rPr lang="en-IN" altLang="de-DE" sz="2400"/>
              <a:t>Instance variables can be accessed from inside any method, constructor or blocks of that particular class. </a:t>
            </a:r>
          </a:p>
          <a:p>
            <a:pPr lvl="1" algn="just">
              <a:lnSpc>
                <a:spcPct val="90000"/>
              </a:lnSpc>
              <a:spcBef>
                <a:spcPts val="1000"/>
              </a:spcBef>
              <a:buFont typeface="Arial" panose="020B0604020202020204" pitchFamily="34" charset="0"/>
              <a:buChar char="•"/>
            </a:pPr>
            <a:r>
              <a:rPr lang="en-IN" altLang="de-DE" sz="2400" b="1"/>
              <a:t>Class variables </a:t>
            </a:r>
            <a:r>
              <a:rPr lang="en-IN" altLang="de-DE" sz="2400"/>
              <a:t>− Class variables are variables declared within a class, outside any method, with the static keyword.</a:t>
            </a:r>
            <a:endParaRPr lang="en-IN" altLang="de-DE" sz="2400" b="1">
              <a:solidFill>
                <a:srgbClr val="C0000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1">
            <a:extLst>
              <a:ext uri="{FF2B5EF4-FFF2-40B4-BE49-F238E27FC236}">
                <a16:creationId xmlns:a16="http://schemas.microsoft.com/office/drawing/2014/main" id="{EBB9E7D9-AC23-A725-B395-3F06A26EAEA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1" name="Rectangle 6">
            <a:extLst>
              <a:ext uri="{FF2B5EF4-FFF2-40B4-BE49-F238E27FC236}">
                <a16:creationId xmlns:a16="http://schemas.microsoft.com/office/drawing/2014/main" id="{0B37F159-00DE-F237-DCBB-061DBE97F53D}"/>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de-DE" altLang="de-DE"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E09C7D66-810A-2B24-6BF5-ECE399358CF5}"/>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53253" name="Title 1">
            <a:extLst>
              <a:ext uri="{FF2B5EF4-FFF2-40B4-BE49-F238E27FC236}">
                <a16:creationId xmlns:a16="http://schemas.microsoft.com/office/drawing/2014/main" id="{4AC25E8C-AA5F-5C54-CBD5-A01F02B3188D}"/>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de-DE" sz="2800"/>
              <a:t>Object Oriented Programming</a:t>
            </a:r>
          </a:p>
        </p:txBody>
      </p:sp>
      <p:sp>
        <p:nvSpPr>
          <p:cNvPr id="53254" name="Content Placeholder 2">
            <a:extLst>
              <a:ext uri="{FF2B5EF4-FFF2-40B4-BE49-F238E27FC236}">
                <a16:creationId xmlns:a16="http://schemas.microsoft.com/office/drawing/2014/main" id="{91DD3CE0-40BC-2492-9600-4C5A7791AF04}"/>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IN" altLang="de-DE" sz="2400" b="1">
                <a:solidFill>
                  <a:srgbClr val="C00000"/>
                </a:solidFill>
              </a:rPr>
              <a:t>OOP Concepts In Java</a:t>
            </a:r>
          </a:p>
          <a:p>
            <a:pPr>
              <a:lnSpc>
                <a:spcPct val="90000"/>
              </a:lnSpc>
              <a:spcBef>
                <a:spcPts val="1000"/>
              </a:spcBef>
              <a:buFont typeface="Arial" panose="020B0604020202020204" pitchFamily="34" charset="0"/>
              <a:buChar char="•"/>
            </a:pPr>
            <a:r>
              <a:rPr lang="en-IN" altLang="de-DE" sz="2400"/>
              <a:t>OOP concepts in Java are the main ideas behind Java’s Object Oriented Programming. They are:</a:t>
            </a:r>
          </a:p>
          <a:p>
            <a:pPr>
              <a:lnSpc>
                <a:spcPct val="90000"/>
              </a:lnSpc>
              <a:spcBef>
                <a:spcPts val="1000"/>
              </a:spcBef>
              <a:buFont typeface="Arial" panose="020B0604020202020204" pitchFamily="34" charset="0"/>
              <a:buChar char="•"/>
            </a:pPr>
            <a:r>
              <a:rPr lang="en-IN" altLang="de-DE" sz="2400" b="1"/>
              <a:t>Object </a:t>
            </a:r>
            <a:r>
              <a:rPr lang="en-IN" altLang="de-DE" sz="2400"/>
              <a:t>- Any entity that has state and behavior is known as an object. It can be either physical or logical.</a:t>
            </a:r>
          </a:p>
          <a:p>
            <a:pPr>
              <a:lnSpc>
                <a:spcPct val="90000"/>
              </a:lnSpc>
              <a:spcBef>
                <a:spcPts val="1000"/>
              </a:spcBef>
              <a:buFont typeface="Arial" panose="020B0604020202020204" pitchFamily="34" charset="0"/>
              <a:buChar char="•"/>
            </a:pPr>
            <a:r>
              <a:rPr lang="en-IN" altLang="de-DE" sz="2400" b="1"/>
              <a:t>Class &amp; Instance - </a:t>
            </a:r>
            <a:r>
              <a:rPr lang="en-IN" altLang="de-DE" sz="2400"/>
              <a:t>Collection of objects of the same kind is called class. It is a logical entity.</a:t>
            </a:r>
          </a:p>
          <a:p>
            <a:pPr>
              <a:lnSpc>
                <a:spcPct val="90000"/>
              </a:lnSpc>
              <a:spcBef>
                <a:spcPts val="1000"/>
              </a:spcBef>
              <a:buFont typeface="Arial" panose="020B0604020202020204" pitchFamily="34" charset="0"/>
              <a:buChar char="•"/>
            </a:pPr>
            <a:r>
              <a:rPr lang="en-IN" altLang="de-DE" sz="2400"/>
              <a:t>A class can be visualized as a three-compartment box, as illustrated:</a:t>
            </a:r>
          </a:p>
          <a:p>
            <a:pPr>
              <a:lnSpc>
                <a:spcPct val="90000"/>
              </a:lnSpc>
              <a:spcBef>
                <a:spcPts val="1000"/>
              </a:spcBef>
              <a:buFont typeface="Arial" panose="020B0604020202020204" pitchFamily="34" charset="0"/>
              <a:buChar char="•"/>
            </a:pPr>
            <a:r>
              <a:rPr lang="en-IN" altLang="de-DE" sz="2400"/>
              <a:t>1. Name (or identity): identifies the class.</a:t>
            </a:r>
          </a:p>
          <a:p>
            <a:pPr>
              <a:lnSpc>
                <a:spcPct val="90000"/>
              </a:lnSpc>
              <a:spcBef>
                <a:spcPts val="1000"/>
              </a:spcBef>
              <a:buFont typeface="Arial" panose="020B0604020202020204" pitchFamily="34" charset="0"/>
              <a:buChar char="•"/>
            </a:pPr>
            <a:r>
              <a:rPr lang="en-IN" altLang="de-DE" sz="2400"/>
              <a:t>2. Variables (or attribute, state, field): contain the static attributes of the class.</a:t>
            </a:r>
          </a:p>
          <a:p>
            <a:pPr>
              <a:lnSpc>
                <a:spcPct val="90000"/>
              </a:lnSpc>
              <a:spcBef>
                <a:spcPts val="1000"/>
              </a:spcBef>
              <a:buFont typeface="Arial" panose="020B0604020202020204" pitchFamily="34" charset="0"/>
              <a:buChar char="•"/>
            </a:pPr>
            <a:r>
              <a:rPr lang="en-IN" altLang="de-DE" sz="2400"/>
              <a:t>3. Methods (or behaviors, function, operation): contain the dynamic behaviors of the class.</a:t>
            </a:r>
            <a:endParaRPr lang="en-IN" altLang="de-DE" sz="2400" b="1">
              <a:solidFill>
                <a:srgbClr val="C0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1">
            <a:extLst>
              <a:ext uri="{FF2B5EF4-FFF2-40B4-BE49-F238E27FC236}">
                <a16:creationId xmlns:a16="http://schemas.microsoft.com/office/drawing/2014/main" id="{42228D3C-0360-86C1-6707-842C9C56883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Rectangle 6">
            <a:extLst>
              <a:ext uri="{FF2B5EF4-FFF2-40B4-BE49-F238E27FC236}">
                <a16:creationId xmlns:a16="http://schemas.microsoft.com/office/drawing/2014/main" id="{39011DF5-E815-8AD9-D353-C79113EAE6CE}"/>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de-DE" altLang="de-DE"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07D9BAE8-FCED-2C55-B924-8632EAC5AFBA}"/>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54277" name="Title 1">
            <a:extLst>
              <a:ext uri="{FF2B5EF4-FFF2-40B4-BE49-F238E27FC236}">
                <a16:creationId xmlns:a16="http://schemas.microsoft.com/office/drawing/2014/main" id="{800A27B0-5467-FD2B-432E-9B71D026A0FB}"/>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de-DE" sz="2800"/>
              <a:t>Object Oriented Programming</a:t>
            </a:r>
          </a:p>
        </p:txBody>
      </p:sp>
      <p:sp>
        <p:nvSpPr>
          <p:cNvPr id="54278" name="Content Placeholder 2">
            <a:extLst>
              <a:ext uri="{FF2B5EF4-FFF2-40B4-BE49-F238E27FC236}">
                <a16:creationId xmlns:a16="http://schemas.microsoft.com/office/drawing/2014/main" id="{B97BDB7A-F5C9-47E2-0706-B99E023DF4F2}"/>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IN" altLang="de-DE" sz="2400" b="1">
                <a:solidFill>
                  <a:srgbClr val="C00000"/>
                </a:solidFill>
              </a:rPr>
              <a:t>OOP Concepts In Java</a:t>
            </a:r>
          </a:p>
          <a:p>
            <a:pPr algn="just">
              <a:lnSpc>
                <a:spcPct val="90000"/>
              </a:lnSpc>
              <a:spcBef>
                <a:spcPts val="1000"/>
              </a:spcBef>
              <a:buFont typeface="Arial" panose="020B0604020202020204" pitchFamily="34" charset="0"/>
              <a:buChar char="•"/>
            </a:pPr>
            <a:r>
              <a:rPr lang="en-IN" altLang="de-DE" sz="2400" b="1"/>
              <a:t>Abstraction - </a:t>
            </a:r>
            <a:r>
              <a:rPr lang="en-IN" altLang="de-DE" sz="2400"/>
              <a:t>Abstraction refers to the quality of dealing with ideas rather than events.</a:t>
            </a:r>
          </a:p>
          <a:p>
            <a:pPr algn="just">
              <a:lnSpc>
                <a:spcPct val="90000"/>
              </a:lnSpc>
              <a:spcBef>
                <a:spcPts val="1000"/>
              </a:spcBef>
              <a:buFont typeface="Arial" panose="020B0604020202020204" pitchFamily="34" charset="0"/>
              <a:buChar char="•"/>
            </a:pPr>
            <a:r>
              <a:rPr lang="en-IN" altLang="de-DE" sz="2400"/>
              <a:t>It basically deals with hiding the details and showing the essential things to the user</a:t>
            </a:r>
          </a:p>
          <a:p>
            <a:pPr algn="just">
              <a:lnSpc>
                <a:spcPct val="90000"/>
              </a:lnSpc>
              <a:spcBef>
                <a:spcPts val="1000"/>
              </a:spcBef>
              <a:buFont typeface="Arial" panose="020B0604020202020204" pitchFamily="34" charset="0"/>
              <a:buChar char="•"/>
            </a:pPr>
            <a:r>
              <a:rPr lang="en-IN" altLang="de-DE" sz="2400"/>
              <a:t>In java, we use abstract class and interface to achieve abstraction.</a:t>
            </a:r>
          </a:p>
          <a:p>
            <a:pPr algn="just">
              <a:lnSpc>
                <a:spcPct val="90000"/>
              </a:lnSpc>
              <a:spcBef>
                <a:spcPts val="1000"/>
              </a:spcBef>
              <a:buFont typeface="Arial" panose="020B0604020202020204" pitchFamily="34" charset="0"/>
              <a:buChar char="•"/>
            </a:pPr>
            <a:r>
              <a:rPr lang="en-IN" altLang="de-DE" sz="2400" b="1"/>
              <a:t>Abstract class: - </a:t>
            </a:r>
            <a:r>
              <a:rPr lang="en-IN" altLang="de-DE" sz="2400"/>
              <a:t>Abstract class in Java contains the ‘abstract’ keyword.</a:t>
            </a:r>
          </a:p>
          <a:p>
            <a:pPr algn="just">
              <a:lnSpc>
                <a:spcPct val="90000"/>
              </a:lnSpc>
              <a:spcBef>
                <a:spcPts val="1000"/>
              </a:spcBef>
              <a:buFont typeface="Arial" panose="020B0604020202020204" pitchFamily="34" charset="0"/>
              <a:buChar char="•"/>
            </a:pPr>
            <a:r>
              <a:rPr lang="en-IN" altLang="de-DE" sz="2400"/>
              <a:t>If a class is declared abstract, it cannot be instantiated.</a:t>
            </a:r>
          </a:p>
          <a:p>
            <a:pPr algn="just">
              <a:lnSpc>
                <a:spcPct val="90000"/>
              </a:lnSpc>
              <a:spcBef>
                <a:spcPts val="1000"/>
              </a:spcBef>
              <a:buFont typeface="Arial" panose="020B0604020202020204" pitchFamily="34" charset="0"/>
              <a:buChar char="•"/>
            </a:pPr>
            <a:r>
              <a:rPr lang="en-IN" altLang="de-DE" sz="2400"/>
              <a:t>So we cannot create an object of an abstract class.</a:t>
            </a:r>
          </a:p>
          <a:p>
            <a:pPr algn="just">
              <a:lnSpc>
                <a:spcPct val="90000"/>
              </a:lnSpc>
              <a:spcBef>
                <a:spcPts val="1000"/>
              </a:spcBef>
              <a:buFont typeface="Arial" panose="020B0604020202020204" pitchFamily="34" charset="0"/>
              <a:buChar char="•"/>
            </a:pPr>
            <a:r>
              <a:rPr lang="en-IN" altLang="de-DE" sz="2400"/>
              <a:t>An abstract class can contain abstract as well as concrete methods.</a:t>
            </a:r>
            <a:endParaRPr lang="en-IN" altLang="de-DE" sz="2400" b="1"/>
          </a:p>
          <a:p>
            <a:pPr>
              <a:lnSpc>
                <a:spcPct val="90000"/>
              </a:lnSpc>
              <a:spcBef>
                <a:spcPts val="1000"/>
              </a:spcBef>
              <a:buFont typeface="Arial" panose="020B0604020202020204" pitchFamily="34" charset="0"/>
              <a:buChar char="•"/>
            </a:pPr>
            <a:endParaRPr lang="en-IN" altLang="de-DE" sz="2400" b="1">
              <a:solidFill>
                <a:srgbClr val="C000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1">
            <a:extLst>
              <a:ext uri="{FF2B5EF4-FFF2-40B4-BE49-F238E27FC236}">
                <a16:creationId xmlns:a16="http://schemas.microsoft.com/office/drawing/2014/main" id="{F2462A91-3FA1-B265-E8C2-753C041E82D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299" name="Rectangle 6">
            <a:extLst>
              <a:ext uri="{FF2B5EF4-FFF2-40B4-BE49-F238E27FC236}">
                <a16:creationId xmlns:a16="http://schemas.microsoft.com/office/drawing/2014/main" id="{A65E7259-85B4-E6CD-3B03-41E76DAF0D18}"/>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de-DE" altLang="de-DE"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A2565D90-9D44-BC1D-4996-1A035690CDE7}"/>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55301" name="Title 1">
            <a:extLst>
              <a:ext uri="{FF2B5EF4-FFF2-40B4-BE49-F238E27FC236}">
                <a16:creationId xmlns:a16="http://schemas.microsoft.com/office/drawing/2014/main" id="{D68365F4-6AC4-71A5-3119-DE993407BFDC}"/>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de-DE" sz="2800"/>
              <a:t>Object Oriented Programming</a:t>
            </a:r>
          </a:p>
        </p:txBody>
      </p:sp>
      <p:sp>
        <p:nvSpPr>
          <p:cNvPr id="55302" name="Content Placeholder 2">
            <a:extLst>
              <a:ext uri="{FF2B5EF4-FFF2-40B4-BE49-F238E27FC236}">
                <a16:creationId xmlns:a16="http://schemas.microsoft.com/office/drawing/2014/main" id="{4217A64F-D0AC-6388-0D1C-063A21E507E7}"/>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IN" altLang="de-DE" sz="2400" b="1">
                <a:solidFill>
                  <a:srgbClr val="C00000"/>
                </a:solidFill>
              </a:rPr>
              <a:t>OOP Concepts In Java</a:t>
            </a:r>
          </a:p>
          <a:p>
            <a:pPr>
              <a:lnSpc>
                <a:spcPct val="90000"/>
              </a:lnSpc>
              <a:spcBef>
                <a:spcPts val="1000"/>
              </a:spcBef>
              <a:buFont typeface="Arial" panose="020B0604020202020204" pitchFamily="34" charset="0"/>
              <a:buChar char="•"/>
            </a:pPr>
            <a:r>
              <a:rPr lang="en-IN" altLang="de-DE" sz="2400" b="1"/>
              <a:t>Interface: - </a:t>
            </a:r>
            <a:r>
              <a:rPr lang="en-IN" altLang="de-DE" sz="2400"/>
              <a:t>Interface in Java is a collection of abstract methods and static constants.</a:t>
            </a:r>
          </a:p>
          <a:p>
            <a:pPr>
              <a:lnSpc>
                <a:spcPct val="90000"/>
              </a:lnSpc>
              <a:spcBef>
                <a:spcPts val="1000"/>
              </a:spcBef>
              <a:buFont typeface="Arial" panose="020B0604020202020204" pitchFamily="34" charset="0"/>
              <a:buChar char="•"/>
            </a:pPr>
            <a:r>
              <a:rPr lang="en-IN" altLang="de-DE" sz="2400"/>
              <a:t>In an interface, each method is public and abstract but it does not contain any constructor.</a:t>
            </a:r>
          </a:p>
          <a:p>
            <a:pPr>
              <a:lnSpc>
                <a:spcPct val="90000"/>
              </a:lnSpc>
              <a:spcBef>
                <a:spcPts val="1000"/>
              </a:spcBef>
              <a:buFont typeface="Arial" panose="020B0604020202020204" pitchFamily="34" charset="0"/>
              <a:buChar char="•"/>
            </a:pPr>
            <a:r>
              <a:rPr lang="en-IN" altLang="de-DE" sz="2400"/>
              <a:t>Along with abstraction, interface also helps to achieve multiple inheritance in Java.</a:t>
            </a:r>
          </a:p>
          <a:p>
            <a:pPr>
              <a:lnSpc>
                <a:spcPct val="90000"/>
              </a:lnSpc>
              <a:spcBef>
                <a:spcPts val="1000"/>
              </a:spcBef>
              <a:buFont typeface="Arial" panose="020B0604020202020204" pitchFamily="34" charset="0"/>
              <a:buChar char="•"/>
            </a:pPr>
            <a:r>
              <a:rPr lang="en-IN" altLang="de-DE" sz="2400"/>
              <a:t>So an interface is a group of related methods with empty bodies.</a:t>
            </a:r>
          </a:p>
          <a:p>
            <a:pPr>
              <a:lnSpc>
                <a:spcPct val="90000"/>
              </a:lnSpc>
              <a:spcBef>
                <a:spcPts val="1000"/>
              </a:spcBef>
              <a:buFont typeface="Arial" panose="020B0604020202020204" pitchFamily="34" charset="0"/>
              <a:buChar char="•"/>
            </a:pPr>
            <a:endParaRPr lang="en-IN" altLang="de-DE" sz="2400"/>
          </a:p>
          <a:p>
            <a:pPr>
              <a:lnSpc>
                <a:spcPct val="90000"/>
              </a:lnSpc>
              <a:spcBef>
                <a:spcPts val="1000"/>
              </a:spcBef>
              <a:buFont typeface="Arial" panose="020B0604020202020204" pitchFamily="34" charset="0"/>
              <a:buChar char="•"/>
            </a:pPr>
            <a:endParaRPr lang="en-IN" altLang="de-DE" sz="2400" b="1">
              <a:solidFill>
                <a:srgbClr val="C0000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1">
            <a:extLst>
              <a:ext uri="{FF2B5EF4-FFF2-40B4-BE49-F238E27FC236}">
                <a16:creationId xmlns:a16="http://schemas.microsoft.com/office/drawing/2014/main" id="{A60B9312-B023-B614-1592-EDFBD5AC65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3" name="Rectangle 6">
            <a:extLst>
              <a:ext uri="{FF2B5EF4-FFF2-40B4-BE49-F238E27FC236}">
                <a16:creationId xmlns:a16="http://schemas.microsoft.com/office/drawing/2014/main" id="{CBA8D65E-CF3B-0546-F408-D0CFA0499D47}"/>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de-DE" altLang="de-DE"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60A29821-C82A-C37D-AD98-BB28B2950488}"/>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56325" name="Title 1">
            <a:extLst>
              <a:ext uri="{FF2B5EF4-FFF2-40B4-BE49-F238E27FC236}">
                <a16:creationId xmlns:a16="http://schemas.microsoft.com/office/drawing/2014/main" id="{258A5668-4C1A-DDCE-7B81-9AC477FD6A3E}"/>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de-DE" sz="2800"/>
              <a:t>Object Oriented Programming</a:t>
            </a:r>
          </a:p>
        </p:txBody>
      </p:sp>
      <p:sp>
        <p:nvSpPr>
          <p:cNvPr id="56326" name="Content Placeholder 2">
            <a:extLst>
              <a:ext uri="{FF2B5EF4-FFF2-40B4-BE49-F238E27FC236}">
                <a16:creationId xmlns:a16="http://schemas.microsoft.com/office/drawing/2014/main" id="{FB3D798D-F644-9BC7-ED04-629913EFC161}"/>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IN" altLang="de-DE" sz="2400" b="1">
                <a:solidFill>
                  <a:srgbClr val="C00000"/>
                </a:solidFill>
              </a:rPr>
              <a:t>OOP Concepts In Java</a:t>
            </a:r>
          </a:p>
          <a:p>
            <a:pPr>
              <a:lnSpc>
                <a:spcPct val="90000"/>
              </a:lnSpc>
              <a:spcBef>
                <a:spcPts val="1000"/>
              </a:spcBef>
              <a:buFont typeface="Arial" panose="020B0604020202020204" pitchFamily="34" charset="0"/>
              <a:buChar char="•"/>
            </a:pPr>
            <a:r>
              <a:rPr lang="en-IN" altLang="de-DE" sz="2400" b="1"/>
              <a:t>Encapsulation - </a:t>
            </a:r>
            <a:r>
              <a:rPr lang="en-IN" altLang="de-DE" sz="2400"/>
              <a:t>Binding (or wrapping) code and data together into a single unit is known as encapsulation. </a:t>
            </a:r>
          </a:p>
          <a:p>
            <a:pPr>
              <a:lnSpc>
                <a:spcPct val="90000"/>
              </a:lnSpc>
              <a:spcBef>
                <a:spcPts val="1000"/>
              </a:spcBef>
              <a:buFont typeface="Arial" panose="020B0604020202020204" pitchFamily="34" charset="0"/>
              <a:buChar char="•"/>
            </a:pPr>
            <a:r>
              <a:rPr lang="en-IN" altLang="de-DE" sz="2400"/>
              <a:t>It means to hide our data in order to make it safe from any modification. </a:t>
            </a:r>
          </a:p>
          <a:p>
            <a:pPr>
              <a:lnSpc>
                <a:spcPct val="90000"/>
              </a:lnSpc>
              <a:spcBef>
                <a:spcPts val="1000"/>
              </a:spcBef>
              <a:buFont typeface="Arial" panose="020B0604020202020204" pitchFamily="34" charset="0"/>
              <a:buChar char="•"/>
            </a:pPr>
            <a:r>
              <a:rPr lang="en-IN" altLang="de-DE" sz="2400"/>
              <a:t>Through encapsulation the methods and variables of a class are well hidden and safe.</a:t>
            </a:r>
          </a:p>
          <a:p>
            <a:pPr>
              <a:lnSpc>
                <a:spcPct val="90000"/>
              </a:lnSpc>
              <a:spcBef>
                <a:spcPts val="1000"/>
              </a:spcBef>
              <a:buFont typeface="Arial" panose="020B0604020202020204" pitchFamily="34" charset="0"/>
              <a:buChar char="•"/>
            </a:pPr>
            <a:r>
              <a:rPr lang="en-IN" altLang="de-DE" sz="2400"/>
              <a:t>Encapsulation can be achieved in Java by:</a:t>
            </a:r>
          </a:p>
          <a:p>
            <a:pPr lvl="1">
              <a:lnSpc>
                <a:spcPct val="90000"/>
              </a:lnSpc>
              <a:spcBef>
                <a:spcPts val="1000"/>
              </a:spcBef>
              <a:buFont typeface="Arial" panose="020B0604020202020204" pitchFamily="34" charset="0"/>
              <a:buChar char="•"/>
            </a:pPr>
            <a:r>
              <a:rPr lang="en-IN" altLang="de-DE" sz="2400"/>
              <a:t>Declaring the variables of a class as private.</a:t>
            </a:r>
          </a:p>
          <a:p>
            <a:pPr lvl="1">
              <a:lnSpc>
                <a:spcPct val="90000"/>
              </a:lnSpc>
              <a:spcBef>
                <a:spcPts val="1000"/>
              </a:spcBef>
              <a:buFont typeface="Arial" panose="020B0604020202020204" pitchFamily="34" charset="0"/>
              <a:buChar char="•"/>
            </a:pPr>
            <a:r>
              <a:rPr lang="en-IN" altLang="de-DE" sz="2400"/>
              <a:t>Providing public setter and getter methods to modify and view the variables values.</a:t>
            </a:r>
            <a:endParaRPr lang="en-IN" altLang="de-DE" sz="2400" b="1"/>
          </a:p>
          <a:p>
            <a:pPr>
              <a:lnSpc>
                <a:spcPct val="90000"/>
              </a:lnSpc>
              <a:spcBef>
                <a:spcPts val="1000"/>
              </a:spcBef>
              <a:buFont typeface="Arial" panose="020B0604020202020204" pitchFamily="34" charset="0"/>
              <a:buChar char="•"/>
            </a:pPr>
            <a:endParaRPr lang="en-IN" altLang="de-DE" sz="2400" b="1">
              <a:solidFill>
                <a:srgbClr val="C0000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1">
            <a:extLst>
              <a:ext uri="{FF2B5EF4-FFF2-40B4-BE49-F238E27FC236}">
                <a16:creationId xmlns:a16="http://schemas.microsoft.com/office/drawing/2014/main" id="{D4EFAA04-699E-C4AA-DE28-6B78B4F597D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7" name="Rectangle 6">
            <a:extLst>
              <a:ext uri="{FF2B5EF4-FFF2-40B4-BE49-F238E27FC236}">
                <a16:creationId xmlns:a16="http://schemas.microsoft.com/office/drawing/2014/main" id="{0E26E941-97CE-FE59-73D9-90227ECCE85D}"/>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de-DE" altLang="de-DE"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76F8FF1E-E8B8-AC89-5DB3-F3F58F8AB5D0}"/>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57349" name="Title 1">
            <a:extLst>
              <a:ext uri="{FF2B5EF4-FFF2-40B4-BE49-F238E27FC236}">
                <a16:creationId xmlns:a16="http://schemas.microsoft.com/office/drawing/2014/main" id="{52A74DE5-070C-8EAD-7D9F-BE7CDFC6F0D1}"/>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de-DE" sz="2800"/>
              <a:t>Object Oriented Programming</a:t>
            </a:r>
          </a:p>
        </p:txBody>
      </p:sp>
      <p:sp>
        <p:nvSpPr>
          <p:cNvPr id="57350" name="Content Placeholder 2">
            <a:extLst>
              <a:ext uri="{FF2B5EF4-FFF2-40B4-BE49-F238E27FC236}">
                <a16:creationId xmlns:a16="http://schemas.microsoft.com/office/drawing/2014/main" id="{7BD7BCB2-C4DB-4B0E-4F5F-FD21A74E3A93}"/>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IN" altLang="de-DE" sz="2400" b="1">
                <a:solidFill>
                  <a:srgbClr val="C00000"/>
                </a:solidFill>
              </a:rPr>
              <a:t>OOP Concepts In Java</a:t>
            </a:r>
          </a:p>
          <a:p>
            <a:pPr>
              <a:lnSpc>
                <a:spcPct val="90000"/>
              </a:lnSpc>
              <a:spcBef>
                <a:spcPts val="1000"/>
              </a:spcBef>
              <a:buFont typeface="Arial" panose="020B0604020202020204" pitchFamily="34" charset="0"/>
              <a:buChar char="•"/>
            </a:pPr>
            <a:r>
              <a:rPr lang="en-IN" altLang="de-DE" sz="2400" b="1"/>
              <a:t>Inheritance - </a:t>
            </a:r>
            <a:r>
              <a:rPr lang="en-IN" altLang="de-DE" sz="2400"/>
              <a:t>This is a special feature of Object Oriented Programming in Java.</a:t>
            </a:r>
          </a:p>
          <a:p>
            <a:pPr>
              <a:lnSpc>
                <a:spcPct val="90000"/>
              </a:lnSpc>
              <a:spcBef>
                <a:spcPts val="1000"/>
              </a:spcBef>
              <a:buFont typeface="Arial" panose="020B0604020202020204" pitchFamily="34" charset="0"/>
              <a:buChar char="•"/>
            </a:pPr>
            <a:r>
              <a:rPr lang="en-IN" altLang="de-DE" sz="2400"/>
              <a:t>It lets programmers create new classes that share some of the attributes of existing classes.</a:t>
            </a:r>
          </a:p>
          <a:p>
            <a:pPr>
              <a:lnSpc>
                <a:spcPct val="90000"/>
              </a:lnSpc>
              <a:spcBef>
                <a:spcPts val="1000"/>
              </a:spcBef>
              <a:buFont typeface="Arial" panose="020B0604020202020204" pitchFamily="34" charset="0"/>
              <a:buChar char="•"/>
            </a:pPr>
            <a:r>
              <a:rPr lang="en-IN" altLang="de-DE" sz="2400"/>
              <a:t>For eg, a child inherits the properties from his father. </a:t>
            </a:r>
          </a:p>
          <a:p>
            <a:pPr>
              <a:lnSpc>
                <a:spcPct val="90000"/>
              </a:lnSpc>
              <a:spcBef>
                <a:spcPts val="1000"/>
              </a:spcBef>
              <a:buFont typeface="Arial" panose="020B0604020202020204" pitchFamily="34" charset="0"/>
              <a:buChar char="•"/>
            </a:pPr>
            <a:r>
              <a:rPr lang="en-IN" altLang="de-DE" sz="2400"/>
              <a:t>Similarly, in Java, there are two classes:</a:t>
            </a:r>
          </a:p>
          <a:p>
            <a:pPr lvl="1">
              <a:lnSpc>
                <a:spcPct val="90000"/>
              </a:lnSpc>
              <a:spcBef>
                <a:spcPts val="1000"/>
              </a:spcBef>
              <a:buFont typeface="Arial" panose="020B0604020202020204" pitchFamily="34" charset="0"/>
              <a:buChar char="•"/>
            </a:pPr>
            <a:r>
              <a:rPr lang="en-IN" altLang="de-DE" sz="2400"/>
              <a:t>1. Parent class (Super or Base class)</a:t>
            </a:r>
          </a:p>
          <a:p>
            <a:pPr lvl="1">
              <a:lnSpc>
                <a:spcPct val="90000"/>
              </a:lnSpc>
              <a:spcBef>
                <a:spcPts val="1000"/>
              </a:spcBef>
              <a:buFont typeface="Arial" panose="020B0604020202020204" pitchFamily="34" charset="0"/>
              <a:buChar char="•"/>
            </a:pPr>
            <a:r>
              <a:rPr lang="en-IN" altLang="de-DE" sz="2400"/>
              <a:t>2. Child class (Subclass or Derived class)</a:t>
            </a:r>
          </a:p>
          <a:p>
            <a:pPr>
              <a:lnSpc>
                <a:spcPct val="90000"/>
              </a:lnSpc>
              <a:spcBef>
                <a:spcPts val="1000"/>
              </a:spcBef>
              <a:buFont typeface="Arial" panose="020B0604020202020204" pitchFamily="34" charset="0"/>
              <a:buChar char="•"/>
            </a:pPr>
            <a:r>
              <a:rPr lang="en-IN" altLang="de-DE" sz="2400"/>
              <a:t>A class which inherits the properties is known as ‘Child class’ whereas a class whose properties are inherited is known as ‘Parent class”.</a:t>
            </a:r>
            <a:endParaRPr lang="en-IN" altLang="de-DE" sz="2400" b="1">
              <a:solidFill>
                <a:srgbClr val="C0000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1">
            <a:extLst>
              <a:ext uri="{FF2B5EF4-FFF2-40B4-BE49-F238E27FC236}">
                <a16:creationId xmlns:a16="http://schemas.microsoft.com/office/drawing/2014/main" id="{A527A17F-49A2-0DF9-B675-48CF60D5F33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1" name="Rectangle 6">
            <a:extLst>
              <a:ext uri="{FF2B5EF4-FFF2-40B4-BE49-F238E27FC236}">
                <a16:creationId xmlns:a16="http://schemas.microsoft.com/office/drawing/2014/main" id="{029A5C87-0EF3-7BB0-312C-A413DDAE4BCC}"/>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de-DE" altLang="de-DE"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41CA12C8-82A4-01EC-CA29-F3D2D335E3C0}"/>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58373" name="Title 1">
            <a:extLst>
              <a:ext uri="{FF2B5EF4-FFF2-40B4-BE49-F238E27FC236}">
                <a16:creationId xmlns:a16="http://schemas.microsoft.com/office/drawing/2014/main" id="{3CC6D559-46BD-6BAD-51D3-7277EE7BFE95}"/>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de-DE" sz="2800"/>
              <a:t>Object Oriented Programming</a:t>
            </a:r>
          </a:p>
        </p:txBody>
      </p:sp>
      <p:sp>
        <p:nvSpPr>
          <p:cNvPr id="58374" name="Content Placeholder 2">
            <a:extLst>
              <a:ext uri="{FF2B5EF4-FFF2-40B4-BE49-F238E27FC236}">
                <a16:creationId xmlns:a16="http://schemas.microsoft.com/office/drawing/2014/main" id="{7FE2C0A5-8366-CF2F-492C-4FFE6E570D1D}"/>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IN" altLang="de-DE" sz="2400" b="1">
                <a:solidFill>
                  <a:srgbClr val="C00000"/>
                </a:solidFill>
              </a:rPr>
              <a:t>OOP Concepts In Java</a:t>
            </a:r>
          </a:p>
          <a:p>
            <a:pPr>
              <a:lnSpc>
                <a:spcPct val="90000"/>
              </a:lnSpc>
              <a:spcBef>
                <a:spcPts val="1000"/>
              </a:spcBef>
              <a:buFont typeface="Arial" panose="020B0604020202020204" pitchFamily="34" charset="0"/>
              <a:buChar char="•"/>
            </a:pPr>
            <a:r>
              <a:rPr lang="en-IN" altLang="de-DE" sz="2400"/>
              <a:t>Inheritance is classified into 4 types:</a:t>
            </a:r>
          </a:p>
          <a:p>
            <a:pPr>
              <a:lnSpc>
                <a:spcPct val="90000"/>
              </a:lnSpc>
              <a:spcBef>
                <a:spcPts val="1000"/>
              </a:spcBef>
              <a:buFont typeface="Arial" panose="020B0604020202020204" pitchFamily="34" charset="0"/>
              <a:buChar char="•"/>
            </a:pPr>
            <a:endParaRPr lang="en-IN" altLang="de-DE" sz="2400" b="1">
              <a:solidFill>
                <a:srgbClr val="C00000"/>
              </a:solidFill>
            </a:endParaRPr>
          </a:p>
        </p:txBody>
      </p:sp>
      <p:pic>
        <p:nvPicPr>
          <p:cNvPr id="58375" name="Picture 2" descr="E:\Jain_2022\Jain_2022\T2\DS\Study Material\Jain_Temp\img\3.jpg">
            <a:extLst>
              <a:ext uri="{FF2B5EF4-FFF2-40B4-BE49-F238E27FC236}">
                <a16:creationId xmlns:a16="http://schemas.microsoft.com/office/drawing/2014/main" id="{045281AF-FA26-E06E-CCF3-9C3C24F2FC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1000" y="1971675"/>
            <a:ext cx="554355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1">
            <a:extLst>
              <a:ext uri="{FF2B5EF4-FFF2-40B4-BE49-F238E27FC236}">
                <a16:creationId xmlns:a16="http://schemas.microsoft.com/office/drawing/2014/main" id="{A2FA44F1-E06C-D3DB-FC7F-103149B7709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5" name="Rectangle 6">
            <a:extLst>
              <a:ext uri="{FF2B5EF4-FFF2-40B4-BE49-F238E27FC236}">
                <a16:creationId xmlns:a16="http://schemas.microsoft.com/office/drawing/2014/main" id="{FE0F68EA-52C7-5266-B7A4-59E7109CAF18}"/>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de-DE" altLang="de-DE"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4841636C-5B04-C8CE-2AC7-AAB04E4A75F3}"/>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59397" name="Title 1">
            <a:extLst>
              <a:ext uri="{FF2B5EF4-FFF2-40B4-BE49-F238E27FC236}">
                <a16:creationId xmlns:a16="http://schemas.microsoft.com/office/drawing/2014/main" id="{283722BA-A2B3-C951-8732-FA28EFFA6BA4}"/>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de-DE" sz="2800"/>
              <a:t>Object Oriented Programming</a:t>
            </a:r>
          </a:p>
        </p:txBody>
      </p:sp>
      <p:sp>
        <p:nvSpPr>
          <p:cNvPr id="59398" name="Content Placeholder 2">
            <a:extLst>
              <a:ext uri="{FF2B5EF4-FFF2-40B4-BE49-F238E27FC236}">
                <a16:creationId xmlns:a16="http://schemas.microsoft.com/office/drawing/2014/main" id="{D052ACB6-9080-8E95-511C-7C5F176F6BC1}"/>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IN" altLang="de-DE" sz="2400" b="1">
                <a:solidFill>
                  <a:srgbClr val="C00000"/>
                </a:solidFill>
              </a:rPr>
              <a:t>OOP Concepts In Java</a:t>
            </a:r>
          </a:p>
          <a:p>
            <a:pPr>
              <a:lnSpc>
                <a:spcPct val="90000"/>
              </a:lnSpc>
              <a:spcBef>
                <a:spcPts val="1000"/>
              </a:spcBef>
              <a:buFont typeface="Arial" panose="020B0604020202020204" pitchFamily="34" charset="0"/>
              <a:buChar char="•"/>
            </a:pPr>
            <a:r>
              <a:rPr lang="en-IN" altLang="de-DE" sz="2400" b="1"/>
              <a:t>Single Inheritance - </a:t>
            </a:r>
            <a:r>
              <a:rPr lang="en-IN" altLang="de-DE" sz="2400"/>
              <a:t>It enables a derived class to inherit the properties and behavior from a single parent class.</a:t>
            </a:r>
          </a:p>
          <a:p>
            <a:pPr>
              <a:lnSpc>
                <a:spcPct val="90000"/>
              </a:lnSpc>
              <a:spcBef>
                <a:spcPts val="1000"/>
              </a:spcBef>
              <a:buFont typeface="Arial" panose="020B0604020202020204" pitchFamily="34" charset="0"/>
              <a:buChar char="•"/>
            </a:pPr>
            <a:endParaRPr lang="en-IN" altLang="de-DE" sz="2400" b="1">
              <a:solidFill>
                <a:srgbClr val="C00000"/>
              </a:solidFill>
            </a:endParaRPr>
          </a:p>
          <a:p>
            <a:pPr>
              <a:lnSpc>
                <a:spcPct val="90000"/>
              </a:lnSpc>
              <a:spcBef>
                <a:spcPts val="1000"/>
              </a:spcBef>
              <a:buFont typeface="Arial" panose="020B0604020202020204" pitchFamily="34" charset="0"/>
              <a:buChar char="•"/>
            </a:pPr>
            <a:endParaRPr lang="en-IN" altLang="de-DE" sz="2400" b="1">
              <a:solidFill>
                <a:srgbClr val="C00000"/>
              </a:solidFill>
            </a:endParaRPr>
          </a:p>
          <a:p>
            <a:pPr>
              <a:lnSpc>
                <a:spcPct val="90000"/>
              </a:lnSpc>
              <a:spcBef>
                <a:spcPts val="1000"/>
              </a:spcBef>
              <a:buFont typeface="Arial" panose="020B0604020202020204" pitchFamily="34" charset="0"/>
              <a:buChar char="•"/>
            </a:pPr>
            <a:endParaRPr lang="en-IN" altLang="de-DE" sz="2400" b="1">
              <a:solidFill>
                <a:srgbClr val="C00000"/>
              </a:solidFill>
            </a:endParaRPr>
          </a:p>
          <a:p>
            <a:pPr>
              <a:lnSpc>
                <a:spcPct val="90000"/>
              </a:lnSpc>
              <a:spcBef>
                <a:spcPts val="1000"/>
              </a:spcBef>
              <a:buFont typeface="Arial" panose="020B0604020202020204" pitchFamily="34" charset="0"/>
              <a:buChar char="•"/>
            </a:pPr>
            <a:r>
              <a:rPr lang="en-IN" altLang="de-DE" sz="2400"/>
              <a:t>Here, Class A is a parent class and Class B is a child class which inherits the properties and behavior of the parent class.</a:t>
            </a:r>
          </a:p>
          <a:p>
            <a:pPr>
              <a:lnSpc>
                <a:spcPct val="90000"/>
              </a:lnSpc>
              <a:spcBef>
                <a:spcPts val="1000"/>
              </a:spcBef>
              <a:buFont typeface="Arial" panose="020B0604020202020204" pitchFamily="34" charset="0"/>
              <a:buChar char="•"/>
            </a:pPr>
            <a:endParaRPr lang="en-IN" altLang="de-DE" sz="2400" b="1">
              <a:solidFill>
                <a:srgbClr val="C00000"/>
              </a:solidFill>
            </a:endParaRPr>
          </a:p>
          <a:p>
            <a:pPr>
              <a:lnSpc>
                <a:spcPct val="90000"/>
              </a:lnSpc>
              <a:spcBef>
                <a:spcPts val="1000"/>
              </a:spcBef>
              <a:buFont typeface="Arial" panose="020B0604020202020204" pitchFamily="34" charset="0"/>
              <a:buChar char="•"/>
            </a:pPr>
            <a:endParaRPr lang="en-IN" altLang="de-DE" sz="2400" b="1">
              <a:solidFill>
                <a:srgbClr val="C00000"/>
              </a:solidFill>
            </a:endParaRPr>
          </a:p>
        </p:txBody>
      </p:sp>
      <p:pic>
        <p:nvPicPr>
          <p:cNvPr id="59399" name="Picture 2" descr="E:\Jain_2022\Jain_2022\T2\DS\Study Material\Jain_Temp\img\5.jpg">
            <a:extLst>
              <a:ext uri="{FF2B5EF4-FFF2-40B4-BE49-F238E27FC236}">
                <a16:creationId xmlns:a16="http://schemas.microsoft.com/office/drawing/2014/main" id="{EF270FC4-C574-5A7A-DBB3-5F02AAEE9F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171700"/>
            <a:ext cx="2085975"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1">
            <a:extLst>
              <a:ext uri="{FF2B5EF4-FFF2-40B4-BE49-F238E27FC236}">
                <a16:creationId xmlns:a16="http://schemas.microsoft.com/office/drawing/2014/main" id="{BCD8226A-8E40-EA13-A55C-6E51FB15A0A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19" name="Rectangle 6">
            <a:extLst>
              <a:ext uri="{FF2B5EF4-FFF2-40B4-BE49-F238E27FC236}">
                <a16:creationId xmlns:a16="http://schemas.microsoft.com/office/drawing/2014/main" id="{98A10179-7585-EC4C-8C18-C80314740CB4}"/>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de-DE" altLang="de-DE"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4D3A07E8-301A-3B9E-65C8-AAF2DAAAEB4E}"/>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60421" name="Title 1">
            <a:extLst>
              <a:ext uri="{FF2B5EF4-FFF2-40B4-BE49-F238E27FC236}">
                <a16:creationId xmlns:a16="http://schemas.microsoft.com/office/drawing/2014/main" id="{3E788E8A-5CD3-CEB5-588F-F41E8CDCC54B}"/>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de-DE" sz="2800"/>
              <a:t>Object Oriented Programming</a:t>
            </a:r>
          </a:p>
        </p:txBody>
      </p:sp>
      <p:sp>
        <p:nvSpPr>
          <p:cNvPr id="60422" name="Content Placeholder 2">
            <a:extLst>
              <a:ext uri="{FF2B5EF4-FFF2-40B4-BE49-F238E27FC236}">
                <a16:creationId xmlns:a16="http://schemas.microsoft.com/office/drawing/2014/main" id="{2BD1321C-8AA7-93AD-CE60-8DB24973DFB7}"/>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IN" altLang="de-DE" sz="2400" b="1">
                <a:solidFill>
                  <a:srgbClr val="C00000"/>
                </a:solidFill>
              </a:rPr>
              <a:t>OOP Concepts In Java</a:t>
            </a:r>
          </a:p>
          <a:p>
            <a:pPr>
              <a:lnSpc>
                <a:spcPct val="90000"/>
              </a:lnSpc>
              <a:spcBef>
                <a:spcPts val="1000"/>
              </a:spcBef>
              <a:buFont typeface="Arial" panose="020B0604020202020204" pitchFamily="34" charset="0"/>
              <a:buChar char="•"/>
            </a:pPr>
            <a:r>
              <a:rPr lang="en-IN" altLang="de-DE" sz="2400" b="1"/>
              <a:t>Multilevel Inheritance - </a:t>
            </a:r>
            <a:r>
              <a:rPr lang="en-IN" altLang="de-DE" sz="2400"/>
              <a:t>When a class is derived from a class which is also derived from another class.</a:t>
            </a:r>
          </a:p>
          <a:p>
            <a:pPr>
              <a:lnSpc>
                <a:spcPct val="90000"/>
              </a:lnSpc>
              <a:spcBef>
                <a:spcPts val="1000"/>
              </a:spcBef>
              <a:buFont typeface="Arial" panose="020B0604020202020204" pitchFamily="34" charset="0"/>
              <a:buChar char="•"/>
            </a:pPr>
            <a:r>
              <a:rPr lang="en-IN" altLang="de-DE" sz="2400"/>
              <a:t>i.e., a class having more than one parent class but at different levels, such type of inheritance is called Multilevel Inheritance.</a:t>
            </a:r>
          </a:p>
          <a:p>
            <a:pPr>
              <a:lnSpc>
                <a:spcPct val="90000"/>
              </a:lnSpc>
              <a:spcBef>
                <a:spcPts val="1000"/>
              </a:spcBef>
              <a:buFont typeface="Arial" panose="020B0604020202020204" pitchFamily="34" charset="0"/>
              <a:buChar char="•"/>
            </a:pPr>
            <a:endParaRPr lang="en-IN" altLang="de-DE" sz="2400" b="1">
              <a:solidFill>
                <a:srgbClr val="C00000"/>
              </a:solidFill>
            </a:endParaRPr>
          </a:p>
          <a:p>
            <a:pPr>
              <a:lnSpc>
                <a:spcPct val="90000"/>
              </a:lnSpc>
              <a:spcBef>
                <a:spcPts val="1000"/>
              </a:spcBef>
              <a:buFont typeface="Arial" panose="020B0604020202020204" pitchFamily="34" charset="0"/>
              <a:buChar char="•"/>
            </a:pPr>
            <a:endParaRPr lang="en-IN" altLang="de-DE" sz="2400" b="1">
              <a:solidFill>
                <a:srgbClr val="C00000"/>
              </a:solidFill>
            </a:endParaRPr>
          </a:p>
          <a:p>
            <a:pPr>
              <a:lnSpc>
                <a:spcPct val="90000"/>
              </a:lnSpc>
              <a:spcBef>
                <a:spcPts val="1000"/>
              </a:spcBef>
              <a:buFont typeface="Arial" panose="020B0604020202020204" pitchFamily="34" charset="0"/>
              <a:buChar char="•"/>
            </a:pPr>
            <a:endParaRPr lang="en-IN" altLang="de-DE" sz="2400" b="1">
              <a:solidFill>
                <a:srgbClr val="C00000"/>
              </a:solidFill>
            </a:endParaRPr>
          </a:p>
          <a:p>
            <a:pPr>
              <a:lnSpc>
                <a:spcPct val="90000"/>
              </a:lnSpc>
              <a:spcBef>
                <a:spcPts val="1000"/>
              </a:spcBef>
              <a:buFont typeface="Arial" panose="020B0604020202020204" pitchFamily="34" charset="0"/>
              <a:buChar char="•"/>
            </a:pPr>
            <a:endParaRPr lang="en-IN" altLang="de-DE" sz="2400" b="1">
              <a:solidFill>
                <a:srgbClr val="C00000"/>
              </a:solidFill>
            </a:endParaRPr>
          </a:p>
          <a:p>
            <a:pPr>
              <a:lnSpc>
                <a:spcPct val="90000"/>
              </a:lnSpc>
              <a:spcBef>
                <a:spcPts val="1000"/>
              </a:spcBef>
              <a:buFont typeface="Arial" panose="020B0604020202020204" pitchFamily="34" charset="0"/>
              <a:buChar char="•"/>
            </a:pPr>
            <a:r>
              <a:rPr lang="en-IN" altLang="de-DE" sz="2400"/>
              <a:t>Here, class B inherits the properties and behavior of class A and class C inherits the properties of class B.</a:t>
            </a:r>
          </a:p>
          <a:p>
            <a:pPr>
              <a:lnSpc>
                <a:spcPct val="90000"/>
              </a:lnSpc>
              <a:spcBef>
                <a:spcPts val="1000"/>
              </a:spcBef>
              <a:buFont typeface="Arial" panose="020B0604020202020204" pitchFamily="34" charset="0"/>
              <a:buChar char="•"/>
            </a:pPr>
            <a:r>
              <a:rPr lang="en-IN" altLang="de-DE" sz="2400"/>
              <a:t>Class A is the parent class for B and class B is the parent class for C. So, class C implicitly inherits the properties and methods of class A along with Class B.</a:t>
            </a:r>
            <a:endParaRPr lang="en-IN" altLang="de-DE" sz="2400" b="1">
              <a:solidFill>
                <a:srgbClr val="C00000"/>
              </a:solidFill>
            </a:endParaRPr>
          </a:p>
          <a:p>
            <a:pPr>
              <a:lnSpc>
                <a:spcPct val="90000"/>
              </a:lnSpc>
              <a:spcBef>
                <a:spcPts val="1000"/>
              </a:spcBef>
              <a:buFont typeface="Arial" panose="020B0604020202020204" pitchFamily="34" charset="0"/>
              <a:buChar char="•"/>
            </a:pPr>
            <a:endParaRPr lang="en-IN" altLang="de-DE" sz="2400" b="1">
              <a:solidFill>
                <a:srgbClr val="C00000"/>
              </a:solidFill>
            </a:endParaRPr>
          </a:p>
        </p:txBody>
      </p:sp>
      <p:pic>
        <p:nvPicPr>
          <p:cNvPr id="60423" name="Picture 2" descr="E:\Jain_2022\Jain_2022\T2\DS\Study Material\Jain_Temp\img\6.jpg">
            <a:extLst>
              <a:ext uri="{FF2B5EF4-FFF2-40B4-BE49-F238E27FC236}">
                <a16:creationId xmlns:a16="http://schemas.microsoft.com/office/drawing/2014/main" id="{1211764E-B43C-4EA3-E978-E0789C3543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724150"/>
            <a:ext cx="1743075"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1">
            <a:extLst>
              <a:ext uri="{FF2B5EF4-FFF2-40B4-BE49-F238E27FC236}">
                <a16:creationId xmlns:a16="http://schemas.microsoft.com/office/drawing/2014/main" id="{B68976DB-C9F3-C198-DEE6-BA981EE9F12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3" name="Rectangle 6">
            <a:extLst>
              <a:ext uri="{FF2B5EF4-FFF2-40B4-BE49-F238E27FC236}">
                <a16:creationId xmlns:a16="http://schemas.microsoft.com/office/drawing/2014/main" id="{40CB147D-B172-2EA2-ECFB-5A63BA98B62C}"/>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de-DE" altLang="de-DE"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B12992B1-80CE-47D3-9258-9550CE189F49}"/>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61445" name="Title 1">
            <a:extLst>
              <a:ext uri="{FF2B5EF4-FFF2-40B4-BE49-F238E27FC236}">
                <a16:creationId xmlns:a16="http://schemas.microsoft.com/office/drawing/2014/main" id="{F9863781-375A-6903-1B4C-6F6581348358}"/>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de-DE" sz="2800"/>
              <a:t>Object Oriented Programming</a:t>
            </a:r>
          </a:p>
        </p:txBody>
      </p:sp>
      <p:sp>
        <p:nvSpPr>
          <p:cNvPr id="61446" name="Content Placeholder 2">
            <a:extLst>
              <a:ext uri="{FF2B5EF4-FFF2-40B4-BE49-F238E27FC236}">
                <a16:creationId xmlns:a16="http://schemas.microsoft.com/office/drawing/2014/main" id="{8DC77D0D-59F4-78DD-ADCC-F68CF8F31BAF}"/>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IN" altLang="de-DE" sz="2400" b="1">
                <a:solidFill>
                  <a:srgbClr val="C00000"/>
                </a:solidFill>
              </a:rPr>
              <a:t>OOP Concepts In Java</a:t>
            </a:r>
          </a:p>
          <a:p>
            <a:pPr>
              <a:lnSpc>
                <a:spcPct val="90000"/>
              </a:lnSpc>
              <a:spcBef>
                <a:spcPts val="1000"/>
              </a:spcBef>
              <a:buFont typeface="Arial" panose="020B0604020202020204" pitchFamily="34" charset="0"/>
              <a:buChar char="•"/>
            </a:pPr>
            <a:r>
              <a:rPr lang="en-IN" altLang="de-DE" sz="2400" b="1"/>
              <a:t>Hierarchical Inheritance - </a:t>
            </a:r>
            <a:r>
              <a:rPr lang="en-IN" altLang="de-DE" sz="2400"/>
              <a:t>When a class has more than one child class (sub class), then such kind of inheritance is known as hierarchical inheritance.</a:t>
            </a:r>
          </a:p>
          <a:p>
            <a:pPr>
              <a:lnSpc>
                <a:spcPct val="90000"/>
              </a:lnSpc>
              <a:spcBef>
                <a:spcPts val="1000"/>
              </a:spcBef>
              <a:buFont typeface="Arial" panose="020B0604020202020204" pitchFamily="34" charset="0"/>
              <a:buChar char="•"/>
            </a:pPr>
            <a:endParaRPr lang="en-IN" altLang="de-DE" sz="2400" b="1">
              <a:solidFill>
                <a:srgbClr val="C00000"/>
              </a:solidFill>
            </a:endParaRPr>
          </a:p>
          <a:p>
            <a:pPr>
              <a:lnSpc>
                <a:spcPct val="90000"/>
              </a:lnSpc>
              <a:spcBef>
                <a:spcPts val="1000"/>
              </a:spcBef>
              <a:buFont typeface="Arial" panose="020B0604020202020204" pitchFamily="34" charset="0"/>
              <a:buChar char="•"/>
            </a:pPr>
            <a:endParaRPr lang="en-IN" altLang="de-DE" sz="2400" b="1">
              <a:solidFill>
                <a:srgbClr val="C00000"/>
              </a:solidFill>
            </a:endParaRPr>
          </a:p>
          <a:p>
            <a:pPr>
              <a:lnSpc>
                <a:spcPct val="90000"/>
              </a:lnSpc>
              <a:spcBef>
                <a:spcPts val="1000"/>
              </a:spcBef>
              <a:buFont typeface="Arial" panose="020B0604020202020204" pitchFamily="34" charset="0"/>
              <a:buChar char="•"/>
            </a:pPr>
            <a:endParaRPr lang="en-IN" altLang="de-DE" sz="2400" b="1">
              <a:solidFill>
                <a:srgbClr val="C00000"/>
              </a:solidFill>
            </a:endParaRPr>
          </a:p>
          <a:p>
            <a:pPr>
              <a:lnSpc>
                <a:spcPct val="90000"/>
              </a:lnSpc>
              <a:spcBef>
                <a:spcPts val="1000"/>
              </a:spcBef>
              <a:buFont typeface="Arial" panose="020B0604020202020204" pitchFamily="34" charset="0"/>
              <a:buChar char="•"/>
            </a:pPr>
            <a:endParaRPr lang="en-IN" altLang="de-DE" sz="2400" b="1">
              <a:solidFill>
                <a:srgbClr val="C00000"/>
              </a:solidFill>
            </a:endParaRPr>
          </a:p>
          <a:p>
            <a:pPr>
              <a:lnSpc>
                <a:spcPct val="90000"/>
              </a:lnSpc>
              <a:spcBef>
                <a:spcPts val="1000"/>
              </a:spcBef>
              <a:buFont typeface="Arial" panose="020B0604020202020204" pitchFamily="34" charset="0"/>
              <a:buChar char="•"/>
            </a:pPr>
            <a:r>
              <a:rPr lang="en-IN" altLang="de-DE" sz="2400"/>
              <a:t>Here, classes B and C are the child classes which are inheriting from the parent class A.</a:t>
            </a:r>
            <a:endParaRPr lang="en-IN" altLang="de-DE" sz="2400" b="1">
              <a:solidFill>
                <a:srgbClr val="C00000"/>
              </a:solidFill>
            </a:endParaRPr>
          </a:p>
        </p:txBody>
      </p:sp>
      <p:pic>
        <p:nvPicPr>
          <p:cNvPr id="61447" name="Picture 2" descr="E:\Jain_2022\Jain_2022\T2\DS\Study Material\Jain_Temp\img\7.jpg">
            <a:extLst>
              <a:ext uri="{FF2B5EF4-FFF2-40B4-BE49-F238E27FC236}">
                <a16:creationId xmlns:a16="http://schemas.microsoft.com/office/drawing/2014/main" id="{0C1D0FC0-7780-1183-89F9-8864B1F98C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533650"/>
            <a:ext cx="310515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a:extLst>
              <a:ext uri="{FF2B5EF4-FFF2-40B4-BE49-F238E27FC236}">
                <a16:creationId xmlns:a16="http://schemas.microsoft.com/office/drawing/2014/main" id="{CA6B4F58-A57E-1BB2-CCBC-7803D1D04C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F4153BC9-7F12-787D-7CF0-E87C64296CE7}"/>
              </a:ext>
            </a:extLst>
          </p:cNvPr>
          <p:cNvSpPr/>
          <p:nvPr/>
        </p:nvSpPr>
        <p:spPr>
          <a:xfrm>
            <a:off x="3938588" y="357188"/>
            <a:ext cx="1928812" cy="374650"/>
          </a:xfrm>
          <a:prstGeom prst="rect">
            <a:avLst/>
          </a:prstGeom>
          <a:solidFill>
            <a:srgbClr val="EBDBBB"/>
          </a:solidFill>
        </p:spPr>
        <p:txBody>
          <a:bodyPr wrap="none" lIns="0" tIns="0" rIns="0" bIns="0"/>
          <a:lstStyle/>
          <a:p>
            <a:pPr eaLnBrk="1" fontAlgn="auto" hangingPunct="1">
              <a:spcBef>
                <a:spcPts val="0"/>
              </a:spcBef>
              <a:spcAft>
                <a:spcPts val="0"/>
              </a:spcAft>
              <a:defRPr/>
            </a:pPr>
            <a:r>
              <a:rPr lang="en-US" sz="2900" spc="-50" dirty="0">
                <a:latin typeface="Trebuchet MS"/>
              </a:rPr>
              <a:t>Module - 3</a:t>
            </a:r>
          </a:p>
        </p:txBody>
      </p:sp>
      <p:sp>
        <p:nvSpPr>
          <p:cNvPr id="7172" name="Rectangle 3">
            <a:extLst>
              <a:ext uri="{FF2B5EF4-FFF2-40B4-BE49-F238E27FC236}">
                <a16:creationId xmlns:a16="http://schemas.microsoft.com/office/drawing/2014/main" id="{B8376517-1E0D-31C7-0DE8-92359AF3721C}"/>
              </a:ext>
            </a:extLst>
          </p:cNvPr>
          <p:cNvSpPr>
            <a:spLocks noChangeArrowheads="1"/>
          </p:cNvSpPr>
          <p:nvPr/>
        </p:nvSpPr>
        <p:spPr bwMode="auto">
          <a:xfrm>
            <a:off x="69850" y="1066800"/>
            <a:ext cx="9004300" cy="4800600"/>
          </a:xfrm>
          <a:prstGeom prst="rect">
            <a:avLst/>
          </a:prstGeom>
          <a:solidFill>
            <a:srgbClr val="C8DBD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IN" altLang="de-DE" sz="2800"/>
          </a:p>
          <a:p>
            <a:r>
              <a:rPr lang="en-IN" altLang="de-DE" sz="2800"/>
              <a:t> </a:t>
            </a:r>
            <a:r>
              <a:rPr lang="en-IN" altLang="de-DE" sz="2800">
                <a:solidFill>
                  <a:srgbClr val="00B050"/>
                </a:solidFill>
              </a:rPr>
              <a:t>Trees and Graphs - </a:t>
            </a:r>
            <a:endParaRPr lang="en-IN" altLang="de-DE" sz="2800"/>
          </a:p>
          <a:p>
            <a:r>
              <a:rPr lang="en-IN" altLang="de-DE" sz="2800"/>
              <a:t> Definition of Trees, Binary Trees, Traversals and Threads, Binary Search Trees, Insertion and Deletion Algorithms, AVL Tree - Height-Balanced and Weight-Balanced Trees, B-Trees, B+ Trees, Heap Tree, Application of Trees; Hash tables; Graphs -Representations, Graphs Traversals - Breadth-First And Depth-First Search, Applications of Graphs – Model of www, Resource Allocation Graph </a:t>
            </a:r>
            <a:endParaRPr lang="en-US" altLang="de-DE" sz="2800">
              <a:solidFill>
                <a:srgbClr val="00B050"/>
              </a:solidFill>
              <a:latin typeface="Times New Roman" panose="02020603050405020304" pitchFamily="18" charset="0"/>
            </a:endParaRPr>
          </a:p>
        </p:txBody>
      </p:sp>
      <p:sp>
        <p:nvSpPr>
          <p:cNvPr id="7173" name="Rectangle 4">
            <a:extLst>
              <a:ext uri="{FF2B5EF4-FFF2-40B4-BE49-F238E27FC236}">
                <a16:creationId xmlns:a16="http://schemas.microsoft.com/office/drawing/2014/main" id="{2E51E75B-83B7-2A9B-C060-E3A6A06E7027}"/>
              </a:ext>
            </a:extLst>
          </p:cNvPr>
          <p:cNvSpPr>
            <a:spLocks noChangeArrowheads="1"/>
          </p:cNvSpPr>
          <p:nvPr/>
        </p:nvSpPr>
        <p:spPr bwMode="auto">
          <a:xfrm>
            <a:off x="0" y="6669088"/>
            <a:ext cx="2252663" cy="188912"/>
          </a:xfrm>
          <a:prstGeom prst="rect">
            <a:avLst/>
          </a:prstGeom>
          <a:solidFill>
            <a:srgbClr val="A5A5A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de-DE" sz="1500">
                <a:latin typeface="Times New Roman" panose="02020603050405020304" pitchFamily="18" charset="0"/>
              </a:rPr>
              <a:t>Faculty Name : Dr. Vianny</a:t>
            </a:r>
          </a:p>
        </p:txBody>
      </p:sp>
      <p:sp>
        <p:nvSpPr>
          <p:cNvPr id="6" name="Rectangle 5">
            <a:extLst>
              <a:ext uri="{FF2B5EF4-FFF2-40B4-BE49-F238E27FC236}">
                <a16:creationId xmlns:a16="http://schemas.microsoft.com/office/drawing/2014/main" id="{48EDB1DA-F177-1CA2-238D-FB4967B5E8C3}"/>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1">
            <a:extLst>
              <a:ext uri="{FF2B5EF4-FFF2-40B4-BE49-F238E27FC236}">
                <a16:creationId xmlns:a16="http://schemas.microsoft.com/office/drawing/2014/main" id="{95B0D2C5-D594-1D4E-D2C5-363C5F30C28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7" name="Rectangle 6">
            <a:extLst>
              <a:ext uri="{FF2B5EF4-FFF2-40B4-BE49-F238E27FC236}">
                <a16:creationId xmlns:a16="http://schemas.microsoft.com/office/drawing/2014/main" id="{6DA45AD2-3F83-C4D6-40AF-FA3033C4BF7E}"/>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de-DE" altLang="de-DE"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3D5A2A40-5655-26CC-48DB-8BF3974E66EB}"/>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62469" name="Title 1">
            <a:extLst>
              <a:ext uri="{FF2B5EF4-FFF2-40B4-BE49-F238E27FC236}">
                <a16:creationId xmlns:a16="http://schemas.microsoft.com/office/drawing/2014/main" id="{21F838B7-2A44-8DA8-A911-7A8D8858506B}"/>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de-DE" sz="2800"/>
              <a:t>Object Oriented Programming</a:t>
            </a:r>
          </a:p>
        </p:txBody>
      </p:sp>
      <p:sp>
        <p:nvSpPr>
          <p:cNvPr id="62470" name="Content Placeholder 2">
            <a:extLst>
              <a:ext uri="{FF2B5EF4-FFF2-40B4-BE49-F238E27FC236}">
                <a16:creationId xmlns:a16="http://schemas.microsoft.com/office/drawing/2014/main" id="{90F85AA8-7B5B-8009-AF71-FFB564E80E14}"/>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IN" altLang="de-DE" sz="2400" b="1">
                <a:solidFill>
                  <a:srgbClr val="C00000"/>
                </a:solidFill>
              </a:rPr>
              <a:t>OOP Concepts In Java</a:t>
            </a:r>
          </a:p>
          <a:p>
            <a:pPr>
              <a:lnSpc>
                <a:spcPct val="90000"/>
              </a:lnSpc>
              <a:spcBef>
                <a:spcPts val="1000"/>
              </a:spcBef>
              <a:buFont typeface="Arial" panose="020B0604020202020204" pitchFamily="34" charset="0"/>
              <a:buChar char="•"/>
            </a:pPr>
            <a:r>
              <a:rPr lang="en-IN" altLang="de-DE" sz="2400" b="1"/>
              <a:t>Hybrid Inheritance - </a:t>
            </a:r>
            <a:r>
              <a:rPr lang="en-IN" altLang="de-DE" sz="2400"/>
              <a:t>Hybrid inheritance is a combination of multiple inheritance and multilevel inheritance. </a:t>
            </a:r>
          </a:p>
          <a:p>
            <a:pPr>
              <a:lnSpc>
                <a:spcPct val="90000"/>
              </a:lnSpc>
              <a:spcBef>
                <a:spcPts val="1000"/>
              </a:spcBef>
              <a:buFont typeface="Arial" panose="020B0604020202020204" pitchFamily="34" charset="0"/>
              <a:buChar char="•"/>
            </a:pPr>
            <a:r>
              <a:rPr lang="en-IN" altLang="de-DE" sz="2400"/>
              <a:t>Since multiple inheritance is not supported in Java as it leads to ambiguity, this type of inheritance can only be achieved through the use of the interfaces.</a:t>
            </a:r>
          </a:p>
          <a:p>
            <a:pPr>
              <a:lnSpc>
                <a:spcPct val="90000"/>
              </a:lnSpc>
              <a:spcBef>
                <a:spcPts val="1000"/>
              </a:spcBef>
              <a:buFont typeface="Arial" panose="020B0604020202020204" pitchFamily="34" charset="0"/>
              <a:buChar char="•"/>
            </a:pPr>
            <a:endParaRPr lang="en-IN" altLang="de-DE" sz="2400" b="1">
              <a:solidFill>
                <a:srgbClr val="C00000"/>
              </a:solidFill>
            </a:endParaRPr>
          </a:p>
          <a:p>
            <a:pPr>
              <a:lnSpc>
                <a:spcPct val="90000"/>
              </a:lnSpc>
              <a:spcBef>
                <a:spcPts val="1000"/>
              </a:spcBef>
              <a:buFont typeface="Arial" panose="020B0604020202020204" pitchFamily="34" charset="0"/>
              <a:buChar char="•"/>
            </a:pPr>
            <a:endParaRPr lang="en-IN" altLang="de-DE" sz="2400" b="1">
              <a:solidFill>
                <a:srgbClr val="C00000"/>
              </a:solidFill>
            </a:endParaRPr>
          </a:p>
          <a:p>
            <a:pPr>
              <a:lnSpc>
                <a:spcPct val="90000"/>
              </a:lnSpc>
              <a:spcBef>
                <a:spcPts val="1000"/>
              </a:spcBef>
              <a:buFont typeface="Arial" panose="020B0604020202020204" pitchFamily="34" charset="0"/>
              <a:buChar char="•"/>
            </a:pPr>
            <a:endParaRPr lang="en-IN" altLang="de-DE" sz="2400" b="1">
              <a:solidFill>
                <a:srgbClr val="C00000"/>
              </a:solidFill>
            </a:endParaRPr>
          </a:p>
          <a:p>
            <a:pPr>
              <a:lnSpc>
                <a:spcPct val="90000"/>
              </a:lnSpc>
              <a:spcBef>
                <a:spcPts val="1000"/>
              </a:spcBef>
              <a:buFont typeface="Arial" panose="020B0604020202020204" pitchFamily="34" charset="0"/>
              <a:buChar char="•"/>
            </a:pPr>
            <a:endParaRPr lang="en-IN" altLang="de-DE" sz="2400" b="1">
              <a:solidFill>
                <a:srgbClr val="C00000"/>
              </a:solidFill>
            </a:endParaRPr>
          </a:p>
          <a:p>
            <a:pPr>
              <a:lnSpc>
                <a:spcPct val="90000"/>
              </a:lnSpc>
              <a:spcBef>
                <a:spcPts val="1000"/>
              </a:spcBef>
              <a:buFont typeface="Arial" panose="020B0604020202020204" pitchFamily="34" charset="0"/>
              <a:buChar char="•"/>
            </a:pPr>
            <a:r>
              <a:rPr lang="en-IN" altLang="de-DE" sz="2400"/>
              <a:t>Here, class A is a parent class for classes B and C, whereas classes B and C are the parent classes of D which is the only child class of B and C.</a:t>
            </a:r>
            <a:endParaRPr lang="en-IN" altLang="de-DE" sz="2400" b="1">
              <a:solidFill>
                <a:srgbClr val="C00000"/>
              </a:solidFill>
            </a:endParaRPr>
          </a:p>
          <a:p>
            <a:pPr>
              <a:lnSpc>
                <a:spcPct val="90000"/>
              </a:lnSpc>
              <a:spcBef>
                <a:spcPts val="1000"/>
              </a:spcBef>
              <a:buFont typeface="Arial" panose="020B0604020202020204" pitchFamily="34" charset="0"/>
              <a:buChar char="•"/>
            </a:pPr>
            <a:endParaRPr lang="en-IN" altLang="de-DE" sz="2400" b="1">
              <a:solidFill>
                <a:srgbClr val="C00000"/>
              </a:solidFill>
            </a:endParaRPr>
          </a:p>
        </p:txBody>
      </p:sp>
      <p:pic>
        <p:nvPicPr>
          <p:cNvPr id="62471" name="Picture 2" descr="E:\Jain_2022\Jain_2022\T2\DS\Study Material\Jain_Temp\img\8.jpg">
            <a:extLst>
              <a:ext uri="{FF2B5EF4-FFF2-40B4-BE49-F238E27FC236}">
                <a16:creationId xmlns:a16="http://schemas.microsoft.com/office/drawing/2014/main" id="{02667A8D-2FB1-E388-37CB-4B36CBEF6B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3649663"/>
            <a:ext cx="2990850"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1">
            <a:extLst>
              <a:ext uri="{FF2B5EF4-FFF2-40B4-BE49-F238E27FC236}">
                <a16:creationId xmlns:a16="http://schemas.microsoft.com/office/drawing/2014/main" id="{80E4FDF4-8632-F204-2F76-B90FA85F839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1" name="Rectangle 6">
            <a:extLst>
              <a:ext uri="{FF2B5EF4-FFF2-40B4-BE49-F238E27FC236}">
                <a16:creationId xmlns:a16="http://schemas.microsoft.com/office/drawing/2014/main" id="{F6FE0B1C-D4D0-EFEE-67F6-1D0B6EF7EB9A}"/>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de-DE" altLang="de-DE"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B752E6C8-5F2E-6406-91D7-1E61A81ECF02}"/>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63493" name="Title 1">
            <a:extLst>
              <a:ext uri="{FF2B5EF4-FFF2-40B4-BE49-F238E27FC236}">
                <a16:creationId xmlns:a16="http://schemas.microsoft.com/office/drawing/2014/main" id="{5BFD7250-1DE8-FB86-80A5-AD3C6790F959}"/>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de-DE" sz="2800"/>
              <a:t>Object Oriented Programming</a:t>
            </a:r>
          </a:p>
        </p:txBody>
      </p:sp>
      <p:sp>
        <p:nvSpPr>
          <p:cNvPr id="63494" name="Content Placeholder 2">
            <a:extLst>
              <a:ext uri="{FF2B5EF4-FFF2-40B4-BE49-F238E27FC236}">
                <a16:creationId xmlns:a16="http://schemas.microsoft.com/office/drawing/2014/main" id="{A2BF0C4F-7543-8DF9-93CA-A08EBE90AF89}"/>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IN" altLang="de-DE" sz="2400" b="1">
                <a:solidFill>
                  <a:srgbClr val="C00000"/>
                </a:solidFill>
              </a:rPr>
              <a:t>OOP Concepts In Java</a:t>
            </a:r>
          </a:p>
          <a:p>
            <a:pPr>
              <a:lnSpc>
                <a:spcPct val="90000"/>
              </a:lnSpc>
              <a:spcBef>
                <a:spcPts val="1000"/>
              </a:spcBef>
              <a:buFont typeface="Arial" panose="020B0604020202020204" pitchFamily="34" charset="0"/>
              <a:buChar char="•"/>
            </a:pPr>
            <a:r>
              <a:rPr lang="en-IN" altLang="de-DE" sz="2400" b="1">
                <a:solidFill>
                  <a:srgbClr val="C00000"/>
                </a:solidFill>
              </a:rPr>
              <a:t>Polymorphism - </a:t>
            </a:r>
            <a:r>
              <a:rPr lang="en-IN" altLang="de-DE" sz="2400"/>
              <a:t>Polymorphism means taking many forms, where ‘poly’ means many and ‘morph’ means forms. </a:t>
            </a:r>
          </a:p>
          <a:p>
            <a:pPr>
              <a:lnSpc>
                <a:spcPct val="90000"/>
              </a:lnSpc>
              <a:spcBef>
                <a:spcPts val="1000"/>
              </a:spcBef>
              <a:buFont typeface="Arial" panose="020B0604020202020204" pitchFamily="34" charset="0"/>
              <a:buChar char="•"/>
            </a:pPr>
            <a:r>
              <a:rPr lang="en-IN" altLang="de-DE" sz="2400"/>
              <a:t>It is the ability of a variable, function or object to take on multiple forms.</a:t>
            </a:r>
          </a:p>
          <a:p>
            <a:pPr>
              <a:lnSpc>
                <a:spcPct val="90000"/>
              </a:lnSpc>
              <a:spcBef>
                <a:spcPts val="1000"/>
              </a:spcBef>
              <a:buFont typeface="Arial" panose="020B0604020202020204" pitchFamily="34" charset="0"/>
              <a:buChar char="•"/>
            </a:pPr>
            <a:r>
              <a:rPr lang="en-IN" altLang="de-DE" sz="2400"/>
              <a:t>In other words, polymorphism allows us to define one interface or method and have multiple implementations.</a:t>
            </a:r>
          </a:p>
          <a:p>
            <a:pPr>
              <a:lnSpc>
                <a:spcPct val="90000"/>
              </a:lnSpc>
              <a:spcBef>
                <a:spcPts val="1000"/>
              </a:spcBef>
              <a:buFont typeface="Arial" panose="020B0604020202020204" pitchFamily="34" charset="0"/>
              <a:buChar char="•"/>
            </a:pPr>
            <a:r>
              <a:rPr lang="en-IN" altLang="de-DE" sz="2400"/>
              <a:t>Polymorphism in Java is of two types:</a:t>
            </a:r>
          </a:p>
          <a:p>
            <a:pPr lvl="1">
              <a:lnSpc>
                <a:spcPct val="90000"/>
              </a:lnSpc>
              <a:spcBef>
                <a:spcPts val="1000"/>
              </a:spcBef>
            </a:pPr>
            <a:r>
              <a:rPr lang="en-IN" altLang="de-DE" sz="2400"/>
              <a:t>• Run time polymorphism</a:t>
            </a:r>
          </a:p>
          <a:p>
            <a:pPr lvl="1">
              <a:lnSpc>
                <a:spcPct val="90000"/>
              </a:lnSpc>
              <a:spcBef>
                <a:spcPts val="1000"/>
              </a:spcBef>
            </a:pPr>
            <a:r>
              <a:rPr lang="en-IN" altLang="de-DE" sz="2400"/>
              <a:t>• Compile time polymorphism</a:t>
            </a:r>
            <a:endParaRPr lang="en-IN" altLang="de-DE" sz="2400" b="1">
              <a:solidFill>
                <a:srgbClr val="C000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1">
            <a:extLst>
              <a:ext uri="{FF2B5EF4-FFF2-40B4-BE49-F238E27FC236}">
                <a16:creationId xmlns:a16="http://schemas.microsoft.com/office/drawing/2014/main" id="{F230B681-ECD0-C5C0-1F94-C8EC059F32B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5" name="Rectangle 6">
            <a:extLst>
              <a:ext uri="{FF2B5EF4-FFF2-40B4-BE49-F238E27FC236}">
                <a16:creationId xmlns:a16="http://schemas.microsoft.com/office/drawing/2014/main" id="{96AFDE6E-65CC-5138-F9DD-CAA56DD7F458}"/>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de-DE" altLang="de-DE"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5A6E8C1A-8B32-258A-0C84-65E499A6FBDD}"/>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64517" name="Title 1">
            <a:extLst>
              <a:ext uri="{FF2B5EF4-FFF2-40B4-BE49-F238E27FC236}">
                <a16:creationId xmlns:a16="http://schemas.microsoft.com/office/drawing/2014/main" id="{70C849D5-4ADC-4639-13E4-3CEF1E3D86B5}"/>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de-DE" sz="2800"/>
              <a:t>Object Oriented Programming</a:t>
            </a:r>
          </a:p>
        </p:txBody>
      </p:sp>
      <p:sp>
        <p:nvSpPr>
          <p:cNvPr id="64518" name="Content Placeholder 2">
            <a:extLst>
              <a:ext uri="{FF2B5EF4-FFF2-40B4-BE49-F238E27FC236}">
                <a16:creationId xmlns:a16="http://schemas.microsoft.com/office/drawing/2014/main" id="{93D925D0-2AAD-9467-F698-C8D4AB6A0B80}"/>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ct val="90000"/>
              </a:lnSpc>
              <a:spcBef>
                <a:spcPts val="1000"/>
              </a:spcBef>
              <a:buFont typeface="Arial" panose="020B0604020202020204" pitchFamily="34" charset="0"/>
              <a:buChar char="•"/>
            </a:pPr>
            <a:r>
              <a:rPr lang="en-IN" altLang="de-DE" sz="2400" b="1">
                <a:solidFill>
                  <a:srgbClr val="C00000"/>
                </a:solidFill>
              </a:rPr>
              <a:t>OOP Concepts In Java</a:t>
            </a:r>
          </a:p>
          <a:p>
            <a:pPr>
              <a:lnSpc>
                <a:spcPct val="90000"/>
              </a:lnSpc>
              <a:spcBef>
                <a:spcPts val="1000"/>
              </a:spcBef>
              <a:buFont typeface="Arial" panose="020B0604020202020204" pitchFamily="34" charset="0"/>
              <a:buChar char="•"/>
            </a:pPr>
            <a:r>
              <a:rPr lang="en-IN" altLang="de-DE" sz="2400" b="1"/>
              <a:t>Run time polymorphism</a:t>
            </a:r>
            <a:r>
              <a:rPr lang="en-IN" altLang="de-DE" sz="2400"/>
              <a:t>: - In Java, runtime polymorphism refers to a process in which a call to an overridden method is resolved at runtime rather than at compile-time.</a:t>
            </a:r>
          </a:p>
          <a:p>
            <a:pPr>
              <a:lnSpc>
                <a:spcPct val="90000"/>
              </a:lnSpc>
              <a:spcBef>
                <a:spcPts val="1000"/>
              </a:spcBef>
              <a:buFont typeface="Arial" panose="020B0604020202020204" pitchFamily="34" charset="0"/>
              <a:buChar char="•"/>
            </a:pPr>
            <a:r>
              <a:rPr lang="en-IN" altLang="de-DE" sz="2400">
                <a:solidFill>
                  <a:srgbClr val="0070C0"/>
                </a:solidFill>
              </a:rPr>
              <a:t>Method overriding </a:t>
            </a:r>
            <a:r>
              <a:rPr lang="en-IN" altLang="de-DE" sz="2400"/>
              <a:t>is an example of run time polymorphism.</a:t>
            </a:r>
          </a:p>
          <a:p>
            <a:pPr>
              <a:lnSpc>
                <a:spcPct val="90000"/>
              </a:lnSpc>
              <a:spcBef>
                <a:spcPts val="1000"/>
              </a:spcBef>
              <a:buFont typeface="Arial" panose="020B0604020202020204" pitchFamily="34" charset="0"/>
              <a:buChar char="•"/>
            </a:pPr>
            <a:endParaRPr lang="en-IN" altLang="de-DE" sz="2400"/>
          </a:p>
          <a:p>
            <a:pPr>
              <a:lnSpc>
                <a:spcPct val="90000"/>
              </a:lnSpc>
              <a:spcBef>
                <a:spcPts val="1000"/>
              </a:spcBef>
              <a:buFont typeface="Arial" panose="020B0604020202020204" pitchFamily="34" charset="0"/>
              <a:buChar char="•"/>
            </a:pPr>
            <a:r>
              <a:rPr lang="en-IN" altLang="de-DE" sz="2400" b="1"/>
              <a:t>Compile time polymorphism - </a:t>
            </a:r>
            <a:r>
              <a:rPr lang="en-IN" altLang="de-DE" sz="2400"/>
              <a:t>In Java, compile time polymorphism refers to a process in which a call to an overloaded method is resolved at compile time rather than at run time.</a:t>
            </a:r>
          </a:p>
          <a:p>
            <a:pPr>
              <a:lnSpc>
                <a:spcPct val="90000"/>
              </a:lnSpc>
              <a:spcBef>
                <a:spcPts val="1000"/>
              </a:spcBef>
              <a:buFont typeface="Arial" panose="020B0604020202020204" pitchFamily="34" charset="0"/>
              <a:buChar char="•"/>
            </a:pPr>
            <a:r>
              <a:rPr lang="en-IN" altLang="de-DE" sz="2400">
                <a:solidFill>
                  <a:srgbClr val="0070C0"/>
                </a:solidFill>
              </a:rPr>
              <a:t>Method overloading </a:t>
            </a:r>
            <a:r>
              <a:rPr lang="en-IN" altLang="de-DE" sz="2400"/>
              <a:t>is an example of compile time polymorphism. </a:t>
            </a:r>
            <a:endParaRPr lang="en-IN" altLang="de-DE" sz="2400" b="1"/>
          </a:p>
          <a:p>
            <a:pPr>
              <a:lnSpc>
                <a:spcPct val="90000"/>
              </a:lnSpc>
              <a:spcBef>
                <a:spcPts val="1000"/>
              </a:spcBef>
              <a:buFont typeface="Arial" panose="020B0604020202020204" pitchFamily="34" charset="0"/>
              <a:buChar char="•"/>
            </a:pPr>
            <a:endParaRPr lang="en-IN" altLang="de-DE" sz="2400" b="1">
              <a:solidFill>
                <a:srgbClr val="C00000"/>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1">
            <a:extLst>
              <a:ext uri="{FF2B5EF4-FFF2-40B4-BE49-F238E27FC236}">
                <a16:creationId xmlns:a16="http://schemas.microsoft.com/office/drawing/2014/main" id="{3FE4D91A-E481-610A-545C-7A31EE241D6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39" name="Rectangle 6">
            <a:extLst>
              <a:ext uri="{FF2B5EF4-FFF2-40B4-BE49-F238E27FC236}">
                <a16:creationId xmlns:a16="http://schemas.microsoft.com/office/drawing/2014/main" id="{D370DC63-058A-4D98-A06E-F002189ABD67}"/>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de-DE" altLang="de-DE"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93FC3299-DA08-6E36-D7A1-2F5ACA682A4E}"/>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65541" name="Title 1">
            <a:extLst>
              <a:ext uri="{FF2B5EF4-FFF2-40B4-BE49-F238E27FC236}">
                <a16:creationId xmlns:a16="http://schemas.microsoft.com/office/drawing/2014/main" id="{D6C61CA2-5114-C35D-042A-BBA2F4604EDA}"/>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de-DE" sz="2800"/>
              <a:t>Arrays</a:t>
            </a:r>
          </a:p>
        </p:txBody>
      </p:sp>
      <p:sp>
        <p:nvSpPr>
          <p:cNvPr id="65542" name="Content Placeholder 2">
            <a:extLst>
              <a:ext uri="{FF2B5EF4-FFF2-40B4-BE49-F238E27FC236}">
                <a16:creationId xmlns:a16="http://schemas.microsoft.com/office/drawing/2014/main" id="{58EEDB30-6306-5185-F70D-F4ABDF511DCE}"/>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buFont typeface="Arial" panose="020B0604020202020204" pitchFamily="34" charset="0"/>
              <a:buChar char="•"/>
            </a:pPr>
            <a:r>
              <a:rPr lang="en-US" altLang="de-DE" sz="2400"/>
              <a:t>Arrays:- An array is defined as a set of finite number of homogenous elements or data items. </a:t>
            </a:r>
          </a:p>
          <a:p>
            <a:pPr algn="just">
              <a:buFont typeface="Arial" panose="020B0604020202020204" pitchFamily="34" charset="0"/>
              <a:buChar char="•"/>
            </a:pPr>
            <a:r>
              <a:rPr lang="en-US" altLang="de-DE" sz="2400"/>
              <a:t>It means an array can contain one type of data only, either all integers, all floating point numbers or all characters.</a:t>
            </a:r>
          </a:p>
          <a:p>
            <a:pPr algn="just">
              <a:buFont typeface="Arial" panose="020B0604020202020204" pitchFamily="34" charset="0"/>
              <a:buChar char="•"/>
            </a:pPr>
            <a:r>
              <a:rPr lang="en-US" altLang="de-DE" sz="2400"/>
              <a:t>Ex1:- int a[ ]= {1,2,3,4,5};</a:t>
            </a:r>
          </a:p>
          <a:p>
            <a:pPr algn="just">
              <a:buFont typeface="Arial" panose="020B0604020202020204" pitchFamily="34" charset="0"/>
              <a:buChar char="•"/>
            </a:pPr>
            <a:r>
              <a:rPr lang="en-US" altLang="de-DE" sz="2400"/>
              <a:t>Ex2: char b[ ] = {‘a’, ‘b’, ‘c’};</a:t>
            </a:r>
            <a:endParaRPr lang="en-IN" altLang="de-DE" sz="2400"/>
          </a:p>
          <a:p>
            <a:pPr algn="just">
              <a:buFont typeface="Arial" panose="020B0604020202020204" pitchFamily="34" charset="0"/>
              <a:buChar char="•"/>
            </a:pPr>
            <a:r>
              <a:rPr lang="en-US" altLang="de-DE" sz="2400"/>
              <a:t> Ex3: char c[ ] = “hi”;</a:t>
            </a:r>
          </a:p>
          <a:p>
            <a:pPr algn="just">
              <a:buFont typeface="Arial" panose="020B0604020202020204" pitchFamily="34" charset="0"/>
              <a:buChar char="•"/>
            </a:pPr>
            <a:r>
              <a:rPr lang="en-US" altLang="de-DE" sz="2400"/>
              <a:t>The individual element of an array can be accessed by specifying name of the array, followed by index or subscript inside square bracket.</a:t>
            </a:r>
            <a:endParaRPr lang="en-IN" altLang="de-DE" sz="2400"/>
          </a:p>
          <a:p>
            <a:pPr algn="just">
              <a:buFont typeface="Arial" panose="020B0604020202020204" pitchFamily="34" charset="0"/>
              <a:buChar char="•"/>
            </a:pPr>
            <a:r>
              <a:rPr lang="en-US" altLang="de-DE" sz="2400"/>
              <a:t>Exp. to access the 10</a:t>
            </a:r>
            <a:r>
              <a:rPr lang="en-US" altLang="de-DE" sz="2400" baseline="30000"/>
              <a:t>th</a:t>
            </a:r>
            <a:r>
              <a:rPr lang="en-US" altLang="de-DE" sz="2400"/>
              <a:t> element statement will be a[9].</a:t>
            </a:r>
            <a:endParaRPr lang="en-IN" altLang="de-DE" sz="2400"/>
          </a:p>
          <a:p>
            <a:pPr algn="just">
              <a:buFont typeface="Arial" panose="020B0604020202020204" pitchFamily="34" charset="0"/>
              <a:buChar char="•"/>
            </a:pPr>
            <a:r>
              <a:rPr lang="en-US" altLang="de-DE" sz="2400"/>
              <a:t>The first element of the array has index zero[0]. So in an   array of 10 elements the first array will be a[0] and last a[9]</a:t>
            </a:r>
            <a:endParaRPr lang="en-IN" altLang="de-DE" sz="2400"/>
          </a:p>
          <a:p>
            <a:pPr algn="just">
              <a:buFont typeface="Arial" panose="020B0604020202020204" pitchFamily="34" charset="0"/>
              <a:buChar char="•"/>
            </a:pPr>
            <a:endParaRPr lang="en-IN" altLang="de-DE" sz="2400" b="1">
              <a:solidFill>
                <a:srgbClr val="C0000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1">
            <a:extLst>
              <a:ext uri="{FF2B5EF4-FFF2-40B4-BE49-F238E27FC236}">
                <a16:creationId xmlns:a16="http://schemas.microsoft.com/office/drawing/2014/main" id="{2BF28BD5-B048-BE85-1AF5-C066E14B10C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3" name="Rectangle 6">
            <a:extLst>
              <a:ext uri="{FF2B5EF4-FFF2-40B4-BE49-F238E27FC236}">
                <a16:creationId xmlns:a16="http://schemas.microsoft.com/office/drawing/2014/main" id="{BD6CE30F-DF1A-2263-CFD2-F67A5B5CD747}"/>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de-DE" altLang="de-DE"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FE0B3602-51C2-4865-20E3-4C7E3982EC92}"/>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66565" name="Title 1">
            <a:extLst>
              <a:ext uri="{FF2B5EF4-FFF2-40B4-BE49-F238E27FC236}">
                <a16:creationId xmlns:a16="http://schemas.microsoft.com/office/drawing/2014/main" id="{8769BB3E-41FB-6098-1F49-CB230613C8D7}"/>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de-DE" sz="2800"/>
              <a:t>Arrays</a:t>
            </a:r>
          </a:p>
        </p:txBody>
      </p:sp>
      <p:sp>
        <p:nvSpPr>
          <p:cNvPr id="49158" name="Content Placeholder 2">
            <a:extLst>
              <a:ext uri="{FF2B5EF4-FFF2-40B4-BE49-F238E27FC236}">
                <a16:creationId xmlns:a16="http://schemas.microsoft.com/office/drawing/2014/main" id="{3052705F-B61B-765D-092C-00AF14C01454}"/>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marL="342900" indent="-342900" algn="just">
              <a:buFont typeface="Arial" pitchFamily="34" charset="0"/>
              <a:buChar char="•"/>
              <a:defRPr/>
            </a:pPr>
            <a:r>
              <a:rPr lang="en-US" sz="2400" dirty="0"/>
              <a:t>The elements of array will always be stored in consecutive memory location.</a:t>
            </a:r>
          </a:p>
          <a:p>
            <a:pPr marL="342900" indent="-342900">
              <a:buFont typeface="Arial" pitchFamily="34" charset="0"/>
              <a:buChar char="•"/>
              <a:defRPr/>
            </a:pPr>
            <a:r>
              <a:rPr lang="en-US" sz="2400" dirty="0"/>
              <a:t>The size of an array can be calculated by using this equation</a:t>
            </a:r>
            <a:endParaRPr lang="en-IN" sz="2400" dirty="0"/>
          </a:p>
          <a:p>
            <a:pPr>
              <a:defRPr/>
            </a:pPr>
            <a:r>
              <a:rPr lang="en-US" sz="2400" dirty="0"/>
              <a:t>(upper bound- lower bound )+1 . </a:t>
            </a:r>
          </a:p>
          <a:p>
            <a:pPr marL="342900" indent="-342900">
              <a:buFont typeface="Arial" pitchFamily="34" charset="0"/>
              <a:buChar char="•"/>
              <a:defRPr/>
            </a:pPr>
            <a:r>
              <a:rPr lang="en-US" sz="2400" dirty="0"/>
              <a:t>Ex: (9-0)+1</a:t>
            </a:r>
          </a:p>
          <a:p>
            <a:pPr marL="342900" indent="-342900">
              <a:buFont typeface="Arial" pitchFamily="34" charset="0"/>
              <a:buChar char="•"/>
              <a:defRPr/>
            </a:pPr>
            <a:r>
              <a:rPr lang="en-US" sz="2400" dirty="0"/>
              <a:t>Arrays can always be read or written through loop. </a:t>
            </a:r>
          </a:p>
          <a:p>
            <a:pPr marL="342900" indent="-342900">
              <a:buFont typeface="Arial" pitchFamily="34" charset="0"/>
              <a:buChar char="•"/>
              <a:defRPr/>
            </a:pPr>
            <a:r>
              <a:rPr lang="en-US" sz="2400" dirty="0"/>
              <a:t>In case of one dimensional array it required one loop for reading and one loop for writing.</a:t>
            </a:r>
          </a:p>
          <a:p>
            <a:pPr marL="342900" indent="-342900">
              <a:buFont typeface="Arial" pitchFamily="34" charset="0"/>
              <a:buChar char="•"/>
              <a:defRPr/>
            </a:pPr>
            <a:r>
              <a:rPr lang="en-US" sz="2400" b="1" dirty="0"/>
              <a:t>For two dimensional array it requires two loops for each Operation.</a:t>
            </a:r>
          </a:p>
          <a:p>
            <a:pPr marL="342900" indent="-342900">
              <a:buFont typeface="Arial" pitchFamily="34" charset="0"/>
              <a:buChar char="•"/>
              <a:defRPr/>
            </a:pPr>
            <a:endParaRPr lang="en-IN" sz="2400" b="1" dirty="0"/>
          </a:p>
          <a:p>
            <a:pPr marL="342900" indent="-342900">
              <a:buFont typeface="Arial" pitchFamily="34" charset="0"/>
              <a:buChar char="•"/>
              <a:defRPr/>
            </a:pPr>
            <a:endParaRPr lang="en-IN" sz="2400" dirty="0"/>
          </a:p>
          <a:p>
            <a:pPr marL="342900" indent="-342900" algn="just">
              <a:buFont typeface="Arial" pitchFamily="34" charset="0"/>
              <a:buChar char="•"/>
              <a:defRPr/>
            </a:pPr>
            <a:endParaRPr lang="en-IN" sz="2400" dirty="0"/>
          </a:p>
          <a:p>
            <a:pPr marL="342900" indent="-342900" algn="just">
              <a:buFont typeface="Arial" pitchFamily="34" charset="0"/>
              <a:buChar char="•"/>
              <a:defRPr/>
            </a:pPr>
            <a:endParaRPr lang="en-IN" sz="2400" b="1" dirty="0">
              <a:solidFill>
                <a:srgbClr val="C00000"/>
              </a:solidFill>
            </a:endParaRPr>
          </a:p>
        </p:txBody>
      </p:sp>
      <p:pic>
        <p:nvPicPr>
          <p:cNvPr id="66567" name="image7.jpeg">
            <a:extLst>
              <a:ext uri="{FF2B5EF4-FFF2-40B4-BE49-F238E27FC236}">
                <a16:creationId xmlns:a16="http://schemas.microsoft.com/office/drawing/2014/main" id="{FCEF82FD-8C5B-28E9-CF08-E1D72B72CF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579938"/>
            <a:ext cx="5559425" cy="209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1">
            <a:extLst>
              <a:ext uri="{FF2B5EF4-FFF2-40B4-BE49-F238E27FC236}">
                <a16:creationId xmlns:a16="http://schemas.microsoft.com/office/drawing/2014/main" id="{B456C8C1-644B-6027-843E-9264C2D3619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7" name="Rectangle 6">
            <a:extLst>
              <a:ext uri="{FF2B5EF4-FFF2-40B4-BE49-F238E27FC236}">
                <a16:creationId xmlns:a16="http://schemas.microsoft.com/office/drawing/2014/main" id="{8955A511-8CD3-1CD5-4008-DC4A63587B72}"/>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de-DE" altLang="de-DE"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DC3510FE-AA12-755B-8DB3-3667D19B515B}"/>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67589" name="Title 1">
            <a:extLst>
              <a:ext uri="{FF2B5EF4-FFF2-40B4-BE49-F238E27FC236}">
                <a16:creationId xmlns:a16="http://schemas.microsoft.com/office/drawing/2014/main" id="{1C57B49D-B7B8-0B8F-D543-643373CCFC4D}"/>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de-DE" sz="2800"/>
              <a:t>Arrays With Java</a:t>
            </a:r>
          </a:p>
        </p:txBody>
      </p:sp>
      <p:sp>
        <p:nvSpPr>
          <p:cNvPr id="67590" name="Content Placeholder 2">
            <a:extLst>
              <a:ext uri="{FF2B5EF4-FFF2-40B4-BE49-F238E27FC236}">
                <a16:creationId xmlns:a16="http://schemas.microsoft.com/office/drawing/2014/main" id="{DBAAFD4B-3814-B016-4D36-1ED21CB8DAE9}"/>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buFont typeface="Arial" panose="020B0604020202020204" pitchFamily="34" charset="0"/>
              <a:buChar char="•"/>
            </a:pPr>
            <a:r>
              <a:rPr lang="en-IN" altLang="de-DE" sz="2400"/>
              <a:t>// declare an array </a:t>
            </a:r>
          </a:p>
          <a:p>
            <a:pPr algn="just">
              <a:buFont typeface="Arial" panose="020B0604020202020204" pitchFamily="34" charset="0"/>
              <a:buChar char="•"/>
            </a:pPr>
            <a:r>
              <a:rPr lang="en-IN" altLang="de-DE" sz="2400">
                <a:solidFill>
                  <a:srgbClr val="0070C0"/>
                </a:solidFill>
              </a:rPr>
              <a:t>int[] age = new int[5];</a:t>
            </a:r>
          </a:p>
          <a:p>
            <a:pPr algn="just">
              <a:buFont typeface="Arial" panose="020B0604020202020204" pitchFamily="34" charset="0"/>
              <a:buChar char="•"/>
            </a:pPr>
            <a:r>
              <a:rPr lang="en-IN" altLang="de-DE" sz="2400"/>
              <a:t>// initialize array </a:t>
            </a:r>
          </a:p>
          <a:p>
            <a:pPr algn="just">
              <a:buFont typeface="Arial" panose="020B0604020202020204" pitchFamily="34" charset="0"/>
              <a:buChar char="•"/>
            </a:pPr>
            <a:r>
              <a:rPr lang="en-IN" altLang="de-DE" sz="2400"/>
              <a:t>age[0] = 12; </a:t>
            </a:r>
          </a:p>
          <a:p>
            <a:pPr algn="just">
              <a:buFont typeface="Arial" panose="020B0604020202020204" pitchFamily="34" charset="0"/>
              <a:buChar char="•"/>
            </a:pPr>
            <a:r>
              <a:rPr lang="en-IN" altLang="de-DE" sz="2400"/>
              <a:t>age[1] = 4; </a:t>
            </a:r>
          </a:p>
          <a:p>
            <a:pPr algn="just">
              <a:buFont typeface="Arial" panose="020B0604020202020204" pitchFamily="34" charset="0"/>
              <a:buChar char="•"/>
            </a:pPr>
            <a:r>
              <a:rPr lang="en-IN" altLang="de-DE" sz="2400"/>
              <a:t>age[2] = 5;</a:t>
            </a:r>
            <a:r>
              <a:rPr lang="en-IN" altLang="de-DE" sz="2400">
                <a:solidFill>
                  <a:srgbClr val="0070C0"/>
                </a:solidFill>
              </a:rPr>
              <a:t> </a:t>
            </a:r>
          </a:p>
          <a:p>
            <a:pPr algn="just">
              <a:buFont typeface="Arial" panose="020B0604020202020204" pitchFamily="34" charset="0"/>
              <a:buChar char="•"/>
            </a:pPr>
            <a:endParaRPr lang="en-IN" altLang="de-DE" sz="2400" b="1">
              <a:solidFill>
                <a:srgbClr val="0070C0"/>
              </a:solidFill>
            </a:endParaRPr>
          </a:p>
          <a:p>
            <a:pPr algn="just">
              <a:buFont typeface="Arial" panose="020B0604020202020204" pitchFamily="34" charset="0"/>
              <a:buChar char="•"/>
            </a:pPr>
            <a:endParaRPr lang="en-IN" altLang="de-DE" sz="2400" b="1">
              <a:solidFill>
                <a:srgbClr val="0070C0"/>
              </a:solidFill>
            </a:endParaRPr>
          </a:p>
          <a:p>
            <a:pPr algn="just">
              <a:buFont typeface="Arial" panose="020B0604020202020204" pitchFamily="34" charset="0"/>
              <a:buChar char="•"/>
            </a:pPr>
            <a:endParaRPr lang="en-IN" altLang="de-DE" sz="2400" b="1">
              <a:solidFill>
                <a:srgbClr val="0070C0"/>
              </a:solidFill>
            </a:endParaRPr>
          </a:p>
          <a:p>
            <a:pPr algn="just">
              <a:buFont typeface="Arial" panose="020B0604020202020204" pitchFamily="34" charset="0"/>
              <a:buChar char="•"/>
            </a:pPr>
            <a:endParaRPr lang="en-IN" altLang="de-DE" sz="2400" b="1">
              <a:solidFill>
                <a:srgbClr val="0070C0"/>
              </a:solidFill>
            </a:endParaRPr>
          </a:p>
          <a:p>
            <a:pPr algn="just">
              <a:buFont typeface="Arial" panose="020B0604020202020204" pitchFamily="34" charset="0"/>
              <a:buChar char="•"/>
            </a:pPr>
            <a:endParaRPr lang="en-IN" altLang="de-DE" sz="2400" b="1">
              <a:solidFill>
                <a:srgbClr val="0070C0"/>
              </a:solidFill>
            </a:endParaRPr>
          </a:p>
          <a:p>
            <a:pPr algn="just">
              <a:buFont typeface="Arial" panose="020B0604020202020204" pitchFamily="34" charset="0"/>
              <a:buChar char="•"/>
            </a:pPr>
            <a:r>
              <a:rPr lang="en-IN" altLang="de-DE" sz="2400"/>
              <a:t>// access array elements </a:t>
            </a:r>
          </a:p>
          <a:p>
            <a:pPr algn="just">
              <a:buFont typeface="Arial" panose="020B0604020202020204" pitchFamily="34" charset="0"/>
              <a:buChar char="•"/>
            </a:pPr>
            <a:r>
              <a:rPr lang="en-IN" altLang="de-DE" sz="2400"/>
              <a:t>array[index] </a:t>
            </a:r>
            <a:endParaRPr lang="en-IN" altLang="de-DE" sz="2400" b="1">
              <a:solidFill>
                <a:srgbClr val="0070C0"/>
              </a:solidFill>
            </a:endParaRPr>
          </a:p>
        </p:txBody>
      </p:sp>
      <p:pic>
        <p:nvPicPr>
          <p:cNvPr id="67591" name="Picture 2" descr="E:\Jain_2022\Jain_2022\T2\DS\Study Material\Jain_Temp\img\9.jpg">
            <a:extLst>
              <a:ext uri="{FF2B5EF4-FFF2-40B4-BE49-F238E27FC236}">
                <a16:creationId xmlns:a16="http://schemas.microsoft.com/office/drawing/2014/main" id="{AF18894F-001F-7B45-727E-2D1B91AAA1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429000"/>
            <a:ext cx="355282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1">
            <a:extLst>
              <a:ext uri="{FF2B5EF4-FFF2-40B4-BE49-F238E27FC236}">
                <a16:creationId xmlns:a16="http://schemas.microsoft.com/office/drawing/2014/main" id="{D50104C4-7CD4-86AC-AD35-91175A712F5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1" name="Rectangle 6">
            <a:extLst>
              <a:ext uri="{FF2B5EF4-FFF2-40B4-BE49-F238E27FC236}">
                <a16:creationId xmlns:a16="http://schemas.microsoft.com/office/drawing/2014/main" id="{CEDEAA9A-A608-1C78-CC78-BDEF491FFE8E}"/>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de-DE" altLang="de-DE"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0F887CE8-4EDC-17B7-8C5A-CAB353675807}"/>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68613" name="Title 1">
            <a:extLst>
              <a:ext uri="{FF2B5EF4-FFF2-40B4-BE49-F238E27FC236}">
                <a16:creationId xmlns:a16="http://schemas.microsoft.com/office/drawing/2014/main" id="{A3F201D4-6932-ECC7-79F9-CEC8D9D2EA50}"/>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de-DE" sz="2800"/>
              <a:t>Arrays With Java</a:t>
            </a:r>
          </a:p>
        </p:txBody>
      </p:sp>
      <p:sp>
        <p:nvSpPr>
          <p:cNvPr id="68614" name="Content Placeholder 2">
            <a:extLst>
              <a:ext uri="{FF2B5EF4-FFF2-40B4-BE49-F238E27FC236}">
                <a16:creationId xmlns:a16="http://schemas.microsoft.com/office/drawing/2014/main" id="{50B14ECC-4A23-2AD2-F448-3BA15673E459}"/>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857250" indent="-34290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buFont typeface="Arial" panose="020B0604020202020204" pitchFamily="34" charset="0"/>
              <a:buChar char="•"/>
            </a:pPr>
            <a:r>
              <a:rPr lang="en-IN" altLang="de-DE" sz="2400">
                <a:solidFill>
                  <a:srgbClr val="0070C0"/>
                </a:solidFill>
              </a:rPr>
              <a:t>Example: Access Array Elements</a:t>
            </a:r>
          </a:p>
          <a:p>
            <a:pPr lvl="1" algn="just">
              <a:buFont typeface="Arial" panose="020B0604020202020204" pitchFamily="34" charset="0"/>
              <a:buChar char="•"/>
            </a:pPr>
            <a:r>
              <a:rPr lang="en-IN" altLang="de-DE" sz="2400">
                <a:solidFill>
                  <a:srgbClr val="C00000"/>
                </a:solidFill>
              </a:rPr>
              <a:t>class Main { </a:t>
            </a:r>
          </a:p>
          <a:p>
            <a:pPr lvl="1" algn="just">
              <a:buFont typeface="Arial" panose="020B0604020202020204" pitchFamily="34" charset="0"/>
              <a:buChar char="•"/>
            </a:pPr>
            <a:r>
              <a:rPr lang="en-IN" altLang="de-DE" sz="2400">
                <a:solidFill>
                  <a:srgbClr val="C00000"/>
                </a:solidFill>
              </a:rPr>
              <a:t>public static void main(String[] args) { </a:t>
            </a:r>
          </a:p>
          <a:p>
            <a:pPr lvl="1" algn="just">
              <a:buFont typeface="Arial" panose="020B0604020202020204" pitchFamily="34" charset="0"/>
              <a:buChar char="•"/>
            </a:pPr>
            <a:r>
              <a:rPr lang="en-IN" altLang="de-DE" sz="2400">
                <a:solidFill>
                  <a:srgbClr val="C00000"/>
                </a:solidFill>
              </a:rPr>
              <a:t>// create an array </a:t>
            </a:r>
          </a:p>
          <a:p>
            <a:pPr lvl="1" algn="just">
              <a:buFont typeface="Arial" panose="020B0604020202020204" pitchFamily="34" charset="0"/>
              <a:buChar char="•"/>
            </a:pPr>
            <a:r>
              <a:rPr lang="en-IN" altLang="de-DE" sz="2400">
                <a:solidFill>
                  <a:srgbClr val="C00000"/>
                </a:solidFill>
              </a:rPr>
              <a:t>int age[] = {12, 4, 5, 2, 5}; </a:t>
            </a:r>
          </a:p>
          <a:p>
            <a:pPr lvl="1" algn="just">
              <a:buFont typeface="Arial" panose="020B0604020202020204" pitchFamily="34" charset="0"/>
              <a:buChar char="•"/>
            </a:pPr>
            <a:r>
              <a:rPr lang="en-IN" altLang="de-DE" sz="2400">
                <a:solidFill>
                  <a:srgbClr val="C00000"/>
                </a:solidFill>
              </a:rPr>
              <a:t>// access each array elements </a:t>
            </a:r>
          </a:p>
          <a:p>
            <a:pPr lvl="1" algn="just">
              <a:buFont typeface="Arial" panose="020B0604020202020204" pitchFamily="34" charset="0"/>
              <a:buChar char="•"/>
            </a:pPr>
            <a:r>
              <a:rPr lang="en-IN" altLang="de-DE" sz="2400">
                <a:solidFill>
                  <a:srgbClr val="C00000"/>
                </a:solidFill>
              </a:rPr>
              <a:t>System.out.println("Accessing Elements of Array:");</a:t>
            </a:r>
          </a:p>
          <a:p>
            <a:pPr lvl="1" algn="just">
              <a:buFont typeface="Arial" panose="020B0604020202020204" pitchFamily="34" charset="0"/>
              <a:buChar char="•"/>
            </a:pPr>
            <a:r>
              <a:rPr lang="en-IN" altLang="de-DE" sz="2400">
                <a:solidFill>
                  <a:srgbClr val="C00000"/>
                </a:solidFill>
              </a:rPr>
              <a:t> System.out.println("First Element: " + age[0]);</a:t>
            </a:r>
          </a:p>
          <a:p>
            <a:pPr lvl="1" algn="just">
              <a:buFont typeface="Arial" panose="020B0604020202020204" pitchFamily="34" charset="0"/>
              <a:buChar char="•"/>
            </a:pPr>
            <a:r>
              <a:rPr lang="en-IN" altLang="de-DE" sz="2400">
                <a:solidFill>
                  <a:srgbClr val="C00000"/>
                </a:solidFill>
              </a:rPr>
              <a:t> System.out.println("Second Element: " + age[1]);</a:t>
            </a:r>
          </a:p>
          <a:p>
            <a:pPr lvl="1" algn="just">
              <a:buFont typeface="Arial" panose="020B0604020202020204" pitchFamily="34" charset="0"/>
              <a:buChar char="•"/>
            </a:pPr>
            <a:r>
              <a:rPr lang="en-IN" altLang="de-DE" sz="2400">
                <a:solidFill>
                  <a:srgbClr val="C00000"/>
                </a:solidFill>
              </a:rPr>
              <a:t> System.out.println("Third Element: " + age[2]);</a:t>
            </a:r>
          </a:p>
          <a:p>
            <a:pPr lvl="1" algn="just">
              <a:buFont typeface="Arial" panose="020B0604020202020204" pitchFamily="34" charset="0"/>
              <a:buChar char="•"/>
            </a:pPr>
            <a:r>
              <a:rPr lang="en-IN" altLang="de-DE" sz="2400">
                <a:solidFill>
                  <a:srgbClr val="C00000"/>
                </a:solidFill>
              </a:rPr>
              <a:t> System.out.println("Fourth Element: " + age[3]);</a:t>
            </a:r>
          </a:p>
          <a:p>
            <a:pPr lvl="1" algn="just">
              <a:buFont typeface="Arial" panose="020B0604020202020204" pitchFamily="34" charset="0"/>
              <a:buChar char="•"/>
            </a:pPr>
            <a:r>
              <a:rPr lang="en-IN" altLang="de-DE" sz="2400">
                <a:solidFill>
                  <a:srgbClr val="C00000"/>
                </a:solidFill>
              </a:rPr>
              <a:t> System.out.println("Fifth Element: " + age[4]);</a:t>
            </a:r>
          </a:p>
          <a:p>
            <a:pPr lvl="1" algn="just">
              <a:buFont typeface="Arial" panose="020B0604020202020204" pitchFamily="34" charset="0"/>
              <a:buChar char="•"/>
            </a:pPr>
            <a:r>
              <a:rPr lang="en-IN" altLang="de-DE" sz="2400">
                <a:solidFill>
                  <a:srgbClr val="C00000"/>
                </a:solidFill>
              </a:rPr>
              <a:t> } </a:t>
            </a:r>
          </a:p>
          <a:p>
            <a:pPr lvl="1" algn="just">
              <a:buFont typeface="Arial" panose="020B0604020202020204" pitchFamily="34" charset="0"/>
              <a:buChar char="•"/>
            </a:pPr>
            <a:r>
              <a:rPr lang="en-IN" altLang="de-DE" sz="2400">
                <a:solidFill>
                  <a:srgbClr val="C00000"/>
                </a:solidFill>
              </a:rPr>
              <a:t>} </a:t>
            </a:r>
            <a:endParaRPr lang="en-IN" altLang="de-DE" sz="2400" b="1">
              <a:solidFill>
                <a:srgbClr val="C00000"/>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1">
            <a:extLst>
              <a:ext uri="{FF2B5EF4-FFF2-40B4-BE49-F238E27FC236}">
                <a16:creationId xmlns:a16="http://schemas.microsoft.com/office/drawing/2014/main" id="{2E986A22-FD4F-F358-C181-A64D3596474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5" name="Rectangle 6">
            <a:extLst>
              <a:ext uri="{FF2B5EF4-FFF2-40B4-BE49-F238E27FC236}">
                <a16:creationId xmlns:a16="http://schemas.microsoft.com/office/drawing/2014/main" id="{DFDC5E1F-F724-7B54-9AFD-C577780033D2}"/>
              </a:ext>
            </a:extLst>
          </p:cNvPr>
          <p:cNvSpPr>
            <a:spLocks noChangeArrowheads="1"/>
          </p:cNvSpPr>
          <p:nvPr/>
        </p:nvSpPr>
        <p:spPr bwMode="auto">
          <a:xfrm>
            <a:off x="450850" y="5702300"/>
            <a:ext cx="5102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ts val="625"/>
              </a:spcBef>
              <a:spcAft>
                <a:spcPts val="2100"/>
              </a:spcAft>
            </a:pPr>
            <a:endParaRPr lang="de-DE" altLang="de-DE" sz="1700">
              <a:latin typeface="Times New Roman" panose="02020603050405020304" pitchFamily="18" charset="0"/>
              <a:hlinkClick r:id="rId3"/>
            </a:endParaRPr>
          </a:p>
        </p:txBody>
      </p:sp>
      <p:sp>
        <p:nvSpPr>
          <p:cNvPr id="8" name="Rectangle 7">
            <a:extLst>
              <a:ext uri="{FF2B5EF4-FFF2-40B4-BE49-F238E27FC236}">
                <a16:creationId xmlns:a16="http://schemas.microsoft.com/office/drawing/2014/main" id="{DE0485CE-BA37-11CA-B69D-74A72A059A65}"/>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
        <p:nvSpPr>
          <p:cNvPr id="69637" name="Title 1">
            <a:extLst>
              <a:ext uri="{FF2B5EF4-FFF2-40B4-BE49-F238E27FC236}">
                <a16:creationId xmlns:a16="http://schemas.microsoft.com/office/drawing/2014/main" id="{DDD7C3D3-2E4C-8542-A02F-AFCD4A78C039}"/>
              </a:ext>
            </a:extLst>
          </p:cNvPr>
          <p:cNvSpPr txBox="1">
            <a:spLocks/>
          </p:cNvSpPr>
          <p:nvPr/>
        </p:nvSpPr>
        <p:spPr bwMode="auto">
          <a:xfrm>
            <a:off x="457200" y="274638"/>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de-DE" sz="2800"/>
              <a:t>Operations on arrays</a:t>
            </a:r>
          </a:p>
        </p:txBody>
      </p:sp>
      <p:sp>
        <p:nvSpPr>
          <p:cNvPr id="67590" name="Content Placeholder 2">
            <a:extLst>
              <a:ext uri="{FF2B5EF4-FFF2-40B4-BE49-F238E27FC236}">
                <a16:creationId xmlns:a16="http://schemas.microsoft.com/office/drawing/2014/main" id="{ED9E28E4-B9BD-5688-9719-A737FF8B4839}"/>
              </a:ext>
            </a:extLst>
          </p:cNvPr>
          <p:cNvSpPr txBox="1">
            <a:spLocks/>
          </p:cNvSpPr>
          <p:nvPr/>
        </p:nvSpPr>
        <p:spPr bwMode="auto">
          <a:xfrm>
            <a:off x="457200" y="838200"/>
            <a:ext cx="8229600" cy="565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itchFamily="34" charset="0"/>
              </a:defRPr>
            </a:lvl1pPr>
            <a:lvl2pPr marL="857250" indent="-34290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just">
              <a:buFont typeface="Arial" charset="0"/>
              <a:buChar char="•"/>
              <a:defRPr/>
            </a:pPr>
            <a:r>
              <a:rPr lang="en-IN" sz="2400" dirty="0">
                <a:solidFill>
                  <a:srgbClr val="FF0000"/>
                </a:solidFill>
                <a:latin typeface="Century Schoolbook" charset="0"/>
                <a:cs typeface="Arial" charset="0"/>
                <a:sym typeface="Wingdings"/>
              </a:rPr>
              <a:t>Various operations that can be performed on array are</a:t>
            </a:r>
          </a:p>
          <a:p>
            <a:pPr marL="709613" lvl="1">
              <a:buClr>
                <a:srgbClr val="FE8637"/>
              </a:buClr>
              <a:buFont typeface="Arial" pitchFamily="34" charset="0"/>
              <a:buChar char="•"/>
              <a:defRPr/>
            </a:pPr>
            <a:r>
              <a:rPr lang="en-IN" sz="2400" dirty="0">
                <a:solidFill>
                  <a:srgbClr val="0070C0"/>
                </a:solidFill>
                <a:latin typeface="Century Schoolbook" charset="0"/>
                <a:cs typeface="Arial" charset="0"/>
                <a:sym typeface="Wingdings"/>
              </a:rPr>
              <a:t>Traversal</a:t>
            </a:r>
          </a:p>
          <a:p>
            <a:pPr marL="639763" lvl="1" indent="-273050">
              <a:buClr>
                <a:srgbClr val="FE8637"/>
              </a:buClr>
              <a:defRPr/>
            </a:pPr>
            <a:endParaRPr lang="en-IN" sz="2400" dirty="0">
              <a:solidFill>
                <a:srgbClr val="0070C0"/>
              </a:solidFill>
            </a:endParaRPr>
          </a:p>
          <a:p>
            <a:pPr marL="709613" lvl="1">
              <a:buClr>
                <a:srgbClr val="FE8637"/>
              </a:buClr>
              <a:buFont typeface="Arial" pitchFamily="34" charset="0"/>
              <a:buChar char="•"/>
              <a:defRPr/>
            </a:pPr>
            <a:r>
              <a:rPr lang="en-IN" sz="2400" dirty="0">
                <a:solidFill>
                  <a:srgbClr val="0070C0"/>
                </a:solidFill>
                <a:latin typeface="Century Schoolbook" charset="0"/>
                <a:cs typeface="Arial" charset="0"/>
                <a:sym typeface="Wingdings"/>
              </a:rPr>
              <a:t>Sorting</a:t>
            </a:r>
          </a:p>
          <a:p>
            <a:pPr marL="639763" lvl="1" indent="-273050">
              <a:buClr>
                <a:srgbClr val="FE8637"/>
              </a:buClr>
              <a:defRPr/>
            </a:pPr>
            <a:endParaRPr lang="en-IN" sz="2400" dirty="0">
              <a:solidFill>
                <a:srgbClr val="0070C0"/>
              </a:solidFill>
            </a:endParaRPr>
          </a:p>
          <a:p>
            <a:pPr marL="709613" lvl="1">
              <a:buClr>
                <a:srgbClr val="FE8637"/>
              </a:buClr>
              <a:buFont typeface="Arial" pitchFamily="34" charset="0"/>
              <a:buChar char="•"/>
              <a:defRPr/>
            </a:pPr>
            <a:r>
              <a:rPr lang="en-IN" sz="2400" dirty="0">
                <a:solidFill>
                  <a:srgbClr val="0070C0"/>
                </a:solidFill>
                <a:latin typeface="Century Schoolbook" charset="0"/>
                <a:cs typeface="Arial" charset="0"/>
                <a:sym typeface="Wingdings"/>
              </a:rPr>
              <a:t>Searching</a:t>
            </a:r>
          </a:p>
          <a:p>
            <a:pPr marL="639763" lvl="1" indent="-273050">
              <a:buClr>
                <a:srgbClr val="FE8637"/>
              </a:buClr>
              <a:defRPr/>
            </a:pPr>
            <a:endParaRPr lang="en-IN" sz="2400" dirty="0">
              <a:solidFill>
                <a:srgbClr val="0070C0"/>
              </a:solidFill>
            </a:endParaRPr>
          </a:p>
          <a:p>
            <a:pPr marL="709613" lvl="1">
              <a:buClr>
                <a:srgbClr val="FE8637"/>
              </a:buClr>
              <a:buFont typeface="Arial" pitchFamily="34" charset="0"/>
              <a:buChar char="•"/>
              <a:defRPr/>
            </a:pPr>
            <a:r>
              <a:rPr lang="en-IN" sz="2400" dirty="0">
                <a:solidFill>
                  <a:srgbClr val="0070C0"/>
                </a:solidFill>
                <a:latin typeface="Century Schoolbook" charset="0"/>
                <a:cs typeface="Arial" charset="0"/>
                <a:sym typeface="Wingdings"/>
              </a:rPr>
              <a:t>Insertion</a:t>
            </a:r>
          </a:p>
          <a:p>
            <a:pPr marL="639763" lvl="1" indent="-273050">
              <a:buClr>
                <a:srgbClr val="FE8637"/>
              </a:buClr>
              <a:defRPr/>
            </a:pPr>
            <a:endParaRPr lang="en-IN" sz="2400" dirty="0">
              <a:solidFill>
                <a:srgbClr val="0070C0"/>
              </a:solidFill>
            </a:endParaRPr>
          </a:p>
          <a:p>
            <a:pPr marL="709613" lvl="1">
              <a:buClr>
                <a:srgbClr val="FE8637"/>
              </a:buClr>
              <a:buFont typeface="Arial" pitchFamily="34" charset="0"/>
              <a:buChar char="•"/>
              <a:defRPr/>
            </a:pPr>
            <a:r>
              <a:rPr lang="en-IN" sz="2400" dirty="0">
                <a:solidFill>
                  <a:srgbClr val="0070C0"/>
                </a:solidFill>
                <a:latin typeface="Century Schoolbook" charset="0"/>
                <a:cs typeface="Arial" charset="0"/>
                <a:sym typeface="Wingdings"/>
              </a:rPr>
              <a:t>Deletion</a:t>
            </a:r>
          </a:p>
          <a:p>
            <a:pPr marL="639763" lvl="1" indent="-273050">
              <a:buClr>
                <a:srgbClr val="FE8637"/>
              </a:buClr>
              <a:defRPr/>
            </a:pPr>
            <a:endParaRPr lang="en-IN" sz="2400" dirty="0">
              <a:solidFill>
                <a:srgbClr val="0070C0"/>
              </a:solidFill>
            </a:endParaRPr>
          </a:p>
          <a:p>
            <a:pPr marL="709613" lvl="1">
              <a:buClr>
                <a:srgbClr val="FE8637"/>
              </a:buClr>
              <a:buFont typeface="Arial" pitchFamily="34" charset="0"/>
              <a:buChar char="•"/>
              <a:defRPr/>
            </a:pPr>
            <a:r>
              <a:rPr lang="en-IN" sz="2400" dirty="0">
                <a:solidFill>
                  <a:srgbClr val="0070C0"/>
                </a:solidFill>
                <a:latin typeface="Century Schoolbook" charset="0"/>
                <a:cs typeface="Arial" charset="0"/>
                <a:sym typeface="Wingdings"/>
              </a:rPr>
              <a:t>Merging etc.</a:t>
            </a:r>
          </a:p>
          <a:p>
            <a:pPr lvl="1" algn="just">
              <a:buFont typeface="Arial" charset="0"/>
              <a:buChar char="•"/>
              <a:defRPr/>
            </a:pPr>
            <a:endParaRPr lang="en-IN" sz="2400" b="1" dirty="0">
              <a:solidFill>
                <a:srgbClr val="C00000"/>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B5D343C7-A260-D2F9-149C-20F8CA271620}"/>
              </a:ext>
            </a:extLst>
          </p:cNvPr>
          <p:cNvSpPr>
            <a:spLocks noGrp="1" noChangeArrowheads="1"/>
          </p:cNvSpPr>
          <p:nvPr>
            <p:ph type="title" idx="4294967295"/>
            <p:custDataLst>
              <p:tags r:id="rId1"/>
            </p:custDataLst>
          </p:nvPr>
        </p:nvSpPr>
        <p:spPr bwMode="auto">
          <a:xfrm>
            <a:off x="500063" y="76200"/>
            <a:ext cx="7467600" cy="5778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de-DE" sz="2800"/>
              <a:t>Array Traversal</a:t>
            </a:r>
            <a:endParaRPr lang="en-IN" altLang="de-DE" sz="2800"/>
          </a:p>
        </p:txBody>
      </p:sp>
      <p:sp>
        <p:nvSpPr>
          <p:cNvPr id="3" name="Content Placeholder 2">
            <a:extLst>
              <a:ext uri="{FF2B5EF4-FFF2-40B4-BE49-F238E27FC236}">
                <a16:creationId xmlns:a16="http://schemas.microsoft.com/office/drawing/2014/main" id="{9995174D-EBED-AB3E-6423-37708DF4C541}"/>
              </a:ext>
            </a:extLst>
          </p:cNvPr>
          <p:cNvSpPr>
            <a:spLocks noGrp="1"/>
          </p:cNvSpPr>
          <p:nvPr>
            <p:ph sz="quarter" idx="4294967295"/>
            <p:custDataLst>
              <p:tags r:id="rId2"/>
            </p:custDataLst>
          </p:nvPr>
        </p:nvSpPr>
        <p:spPr bwMode="auto">
          <a:xfrm>
            <a:off x="214313" y="857250"/>
            <a:ext cx="8429625" cy="5715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39763" lvl="1" indent="-273050">
              <a:buClr>
                <a:srgbClr val="FE8637"/>
              </a:buClr>
            </a:pPr>
            <a:r>
              <a:rPr lang="en-IN" altLang="de-DE">
                <a:solidFill>
                  <a:srgbClr val="000000"/>
                </a:solidFill>
                <a:latin typeface="Century Schoolbook" panose="02040604050505020304" pitchFamily="18" charset="0"/>
                <a:cs typeface="Arial" panose="020B0604020202020204" pitchFamily="34" charset="0"/>
                <a:sym typeface="Wingdings" panose="05000000000000000000" pitchFamily="2" charset="2"/>
              </a:rPr>
              <a:t>This operation is used to visit all elements in an array.</a:t>
            </a:r>
          </a:p>
          <a:p>
            <a:pPr marL="639763" lvl="1" indent="-273050">
              <a:buClr>
                <a:srgbClr val="FE8637"/>
              </a:buClr>
            </a:pPr>
            <a:endParaRPr lang="en-IN" altLang="de-DE"/>
          </a:p>
        </p:txBody>
      </p:sp>
      <p:graphicFrame>
        <p:nvGraphicFramePr>
          <p:cNvPr id="20484" name="Table 3">
            <a:extLst>
              <a:ext uri="{FF2B5EF4-FFF2-40B4-BE49-F238E27FC236}">
                <a16:creationId xmlns:a16="http://schemas.microsoft.com/office/drawing/2014/main" id="{256A767F-54F8-4640-40A6-ABBE94EF4360}"/>
              </a:ext>
            </a:extLst>
          </p:cNvPr>
          <p:cNvGraphicFramePr>
            <a:graphicFrameLocks noGrp="1"/>
          </p:cNvGraphicFramePr>
          <p:nvPr/>
        </p:nvGraphicFramePr>
        <p:xfrm>
          <a:off x="457200" y="1357313"/>
          <a:ext cx="4343400" cy="2011626"/>
        </p:xfrm>
        <a:graphic>
          <a:graphicData uri="http://schemas.openxmlformats.org/drawingml/2006/table">
            <a:tbl>
              <a:tblPr/>
              <a:tblGrid>
                <a:gridCol w="4343400">
                  <a:extLst>
                    <a:ext uri="{9D8B030D-6E8A-4147-A177-3AD203B41FA5}">
                      <a16:colId xmlns:a16="http://schemas.microsoft.com/office/drawing/2014/main" val="20000"/>
                    </a:ext>
                  </a:extLst>
                </a:gridCol>
              </a:tblGrid>
              <a:tr h="201136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C00000"/>
                          </a:solidFill>
                          <a:effectLst/>
                          <a:latin typeface="Century Schoolbook" charset="0"/>
                          <a:ea typeface="Century Schoolbook" charset="0"/>
                          <a:cs typeface="Century Schoolbook" charset="0"/>
                        </a:rPr>
                        <a:t>Algorithm </a:t>
                      </a:r>
                      <a:r>
                        <a:rPr kumimoji="0" lang="en-US" sz="1800" b="0" i="0" u="none" strike="noStrike" cap="none" normalizeH="0" baseline="0" dirty="0" err="1">
                          <a:ln>
                            <a:noFill/>
                          </a:ln>
                          <a:solidFill>
                            <a:srgbClr val="C00000"/>
                          </a:solidFill>
                          <a:effectLst/>
                          <a:latin typeface="Century Schoolbook" charset="0"/>
                          <a:ea typeface="Century Schoolbook" charset="0"/>
                          <a:cs typeface="Century Schoolbook" charset="0"/>
                        </a:rPr>
                        <a:t>ArrayTraverse</a:t>
                      </a:r>
                      <a:r>
                        <a:rPr kumimoji="0" lang="en-US" sz="1800" b="0" i="0" u="none" strike="noStrike" cap="none" normalizeH="0" baseline="0" dirty="0">
                          <a:ln>
                            <a:noFill/>
                          </a:ln>
                          <a:solidFill>
                            <a:srgbClr val="C00000"/>
                          </a:solidFill>
                          <a:effectLst/>
                          <a:latin typeface="Century Schoolbook" charset="0"/>
                          <a:ea typeface="Century Schoolbook" charset="0"/>
                          <a:cs typeface="Century Schoolbook" charset="0"/>
                        </a:rPr>
                        <a:t> ( A[L … U] )</a:t>
                      </a:r>
                    </a:p>
                    <a:p>
                      <a:pPr marL="342900" marR="0" lvl="0" indent="-342900" algn="l" defTabSz="914400" rtl="0" eaLnBrk="1" fontAlgn="base" latinLnBrk="0" hangingPunct="1">
                        <a:lnSpc>
                          <a:spcPct val="100000"/>
                        </a:lnSpc>
                        <a:spcBef>
                          <a:spcPct val="0"/>
                        </a:spcBef>
                        <a:spcAft>
                          <a:spcPct val="0"/>
                        </a:spcAft>
                        <a:buClrTx/>
                        <a:buSzTx/>
                        <a:buFontTx/>
                        <a:buAutoNum type="arabicPeriod"/>
                        <a:tabLst/>
                      </a:pPr>
                      <a:r>
                        <a:rPr kumimoji="0" lang="en-US" sz="1800" b="0" i="0" u="none" strike="noStrike" cap="none" normalizeH="0" baseline="0" dirty="0" err="1">
                          <a:ln>
                            <a:noFill/>
                          </a:ln>
                          <a:solidFill>
                            <a:srgbClr val="C00000"/>
                          </a:solidFill>
                          <a:effectLst/>
                          <a:latin typeface="Century Schoolbook" charset="0"/>
                          <a:ea typeface="Century Schoolbook" charset="0"/>
                          <a:cs typeface="Century Schoolbook" charset="0"/>
                        </a:rPr>
                        <a:t>i</a:t>
                      </a:r>
                      <a:r>
                        <a:rPr kumimoji="0" lang="en-US" sz="1800" b="0" i="0" u="none" strike="noStrike" cap="none" normalizeH="0" baseline="0" dirty="0">
                          <a:ln>
                            <a:noFill/>
                          </a:ln>
                          <a:solidFill>
                            <a:srgbClr val="C00000"/>
                          </a:solidFill>
                          <a:effectLst/>
                          <a:latin typeface="Century Schoolbook" charset="0"/>
                          <a:ea typeface="Century Schoolbook" charset="0"/>
                          <a:cs typeface="Century Schoolbook" charset="0"/>
                        </a:rPr>
                        <a:t> = L</a:t>
                      </a:r>
                    </a:p>
                    <a:p>
                      <a:pPr marL="342900" marR="0" lvl="0" indent="-342900" algn="l" defTabSz="914400" rtl="0" eaLnBrk="1" fontAlgn="base" latinLnBrk="0" hangingPunct="1">
                        <a:lnSpc>
                          <a:spcPct val="100000"/>
                        </a:lnSpc>
                        <a:spcBef>
                          <a:spcPct val="0"/>
                        </a:spcBef>
                        <a:spcAft>
                          <a:spcPct val="0"/>
                        </a:spcAft>
                        <a:buClrTx/>
                        <a:buSzTx/>
                        <a:buFontTx/>
                        <a:buAutoNum type="arabicPeriod"/>
                        <a:tabLst/>
                      </a:pPr>
                      <a:r>
                        <a:rPr kumimoji="0" lang="en-US" sz="1800" b="0" i="0" u="none" strike="noStrike" cap="none" normalizeH="0" baseline="0" dirty="0">
                          <a:ln>
                            <a:noFill/>
                          </a:ln>
                          <a:solidFill>
                            <a:srgbClr val="C00000"/>
                          </a:solidFill>
                          <a:effectLst/>
                          <a:latin typeface="Century Schoolbook" charset="0"/>
                          <a:ea typeface="Century Schoolbook" charset="0"/>
                          <a:cs typeface="Century Schoolbook" charset="0"/>
                        </a:rPr>
                        <a:t>While </a:t>
                      </a:r>
                      <a:r>
                        <a:rPr kumimoji="0" lang="en-US" sz="1800" b="0" i="0" u="none" strike="noStrike" cap="none" normalizeH="0" baseline="0" dirty="0" err="1">
                          <a:ln>
                            <a:noFill/>
                          </a:ln>
                          <a:solidFill>
                            <a:srgbClr val="C00000"/>
                          </a:solidFill>
                          <a:effectLst/>
                          <a:latin typeface="Century Schoolbook" charset="0"/>
                          <a:ea typeface="Century Schoolbook" charset="0"/>
                          <a:cs typeface="Century Schoolbook" charset="0"/>
                        </a:rPr>
                        <a:t>i</a:t>
                      </a:r>
                      <a:r>
                        <a:rPr kumimoji="0" lang="en-US" sz="1800" b="0" i="0" u="none" strike="noStrike" cap="none" normalizeH="0" baseline="0" dirty="0">
                          <a:ln>
                            <a:noFill/>
                          </a:ln>
                          <a:solidFill>
                            <a:srgbClr val="C00000"/>
                          </a:solidFill>
                          <a:effectLst/>
                          <a:latin typeface="Century Schoolbook" charset="0"/>
                          <a:ea typeface="Century Schoolbook" charset="0"/>
                          <a:cs typeface="Century Schoolbook" charset="0"/>
                        </a:rPr>
                        <a:t> &lt;= U do</a:t>
                      </a:r>
                    </a:p>
                    <a:p>
                      <a:pPr marL="342900" marR="0" lvl="0" indent="-342900" algn="l" defTabSz="914400" rtl="0" eaLnBrk="1" fontAlgn="base" latinLnBrk="0" hangingPunct="1">
                        <a:lnSpc>
                          <a:spcPct val="100000"/>
                        </a:lnSpc>
                        <a:spcBef>
                          <a:spcPct val="0"/>
                        </a:spcBef>
                        <a:spcAft>
                          <a:spcPct val="0"/>
                        </a:spcAft>
                        <a:buClrTx/>
                        <a:buSzTx/>
                        <a:buFontTx/>
                        <a:buAutoNum type="arabicPeriod"/>
                        <a:tabLst/>
                      </a:pPr>
                      <a:r>
                        <a:rPr kumimoji="0" lang="en-US" sz="1800" b="0" i="0" u="none" strike="noStrike" cap="none" normalizeH="0" baseline="0" dirty="0">
                          <a:ln>
                            <a:noFill/>
                          </a:ln>
                          <a:solidFill>
                            <a:srgbClr val="C00000"/>
                          </a:solidFill>
                          <a:effectLst/>
                          <a:latin typeface="Century Schoolbook" charset="0"/>
                          <a:ea typeface="Century Schoolbook" charset="0"/>
                          <a:cs typeface="Century Schoolbook" charset="0"/>
                        </a:rPr>
                        <a:t>    process(A[</a:t>
                      </a:r>
                      <a:r>
                        <a:rPr kumimoji="0" lang="en-US" sz="1800" b="0" i="0" u="none" strike="noStrike" cap="none" normalizeH="0" baseline="0" dirty="0" err="1">
                          <a:ln>
                            <a:noFill/>
                          </a:ln>
                          <a:solidFill>
                            <a:srgbClr val="C00000"/>
                          </a:solidFill>
                          <a:effectLst/>
                          <a:latin typeface="Century Schoolbook" charset="0"/>
                          <a:ea typeface="Century Schoolbook" charset="0"/>
                          <a:cs typeface="Century Schoolbook" charset="0"/>
                        </a:rPr>
                        <a:t>i</a:t>
                      </a:r>
                      <a:r>
                        <a:rPr kumimoji="0" lang="en-US" sz="1800" b="0" i="0" u="none" strike="noStrike" cap="none" normalizeH="0" baseline="0" dirty="0">
                          <a:ln>
                            <a:noFill/>
                          </a:ln>
                          <a:solidFill>
                            <a:srgbClr val="C00000"/>
                          </a:solidFill>
                          <a:effectLst/>
                          <a:latin typeface="Century Schoolbook" charset="0"/>
                          <a:ea typeface="Century Schoolbook" charset="0"/>
                          <a:cs typeface="Century Schoolbook" charset="0"/>
                        </a:rPr>
                        <a:t>] )</a:t>
                      </a:r>
                    </a:p>
                    <a:p>
                      <a:pPr marL="342900" marR="0" lvl="0" indent="-342900" algn="l" defTabSz="914400" rtl="0" eaLnBrk="1" fontAlgn="base" latinLnBrk="0" hangingPunct="1">
                        <a:lnSpc>
                          <a:spcPct val="100000"/>
                        </a:lnSpc>
                        <a:spcBef>
                          <a:spcPct val="0"/>
                        </a:spcBef>
                        <a:spcAft>
                          <a:spcPct val="0"/>
                        </a:spcAft>
                        <a:buClrTx/>
                        <a:buSzTx/>
                        <a:buFontTx/>
                        <a:buAutoNum type="arabicPeriod"/>
                        <a:tabLst/>
                      </a:pPr>
                      <a:r>
                        <a:rPr kumimoji="0" lang="en-US" sz="1800" b="0" i="0" u="none" strike="noStrike" cap="none" normalizeH="0" baseline="0" dirty="0">
                          <a:ln>
                            <a:noFill/>
                          </a:ln>
                          <a:solidFill>
                            <a:srgbClr val="C00000"/>
                          </a:solidFill>
                          <a:effectLst/>
                          <a:latin typeface="Century Schoolbook" charset="0"/>
                          <a:ea typeface="Century Schoolbook" charset="0"/>
                          <a:cs typeface="Century Schoolbook" charset="0"/>
                        </a:rPr>
                        <a:t>     </a:t>
                      </a:r>
                      <a:r>
                        <a:rPr kumimoji="0" lang="en-US" sz="1800" b="0" i="0" u="none" strike="noStrike" cap="none" normalizeH="0" baseline="0" dirty="0" err="1">
                          <a:ln>
                            <a:noFill/>
                          </a:ln>
                          <a:solidFill>
                            <a:srgbClr val="C00000"/>
                          </a:solidFill>
                          <a:effectLst/>
                          <a:latin typeface="Century Schoolbook" charset="0"/>
                          <a:ea typeface="Century Schoolbook" charset="0"/>
                          <a:cs typeface="Century Schoolbook" charset="0"/>
                        </a:rPr>
                        <a:t>i</a:t>
                      </a:r>
                      <a:r>
                        <a:rPr kumimoji="0" lang="en-US" sz="1800" b="0" i="0" u="none" strike="noStrike" cap="none" normalizeH="0" baseline="0" dirty="0">
                          <a:ln>
                            <a:noFill/>
                          </a:ln>
                          <a:solidFill>
                            <a:srgbClr val="C00000"/>
                          </a:solidFill>
                          <a:effectLst/>
                          <a:latin typeface="Century Schoolbook" charset="0"/>
                          <a:ea typeface="Century Schoolbook" charset="0"/>
                          <a:cs typeface="Century Schoolbook" charset="0"/>
                        </a:rPr>
                        <a:t> = </a:t>
                      </a:r>
                      <a:r>
                        <a:rPr kumimoji="0" lang="en-US" sz="1800" b="0" i="0" u="none" strike="noStrike" cap="none" normalizeH="0" baseline="0" dirty="0" err="1">
                          <a:ln>
                            <a:noFill/>
                          </a:ln>
                          <a:solidFill>
                            <a:srgbClr val="C00000"/>
                          </a:solidFill>
                          <a:effectLst/>
                          <a:latin typeface="Century Schoolbook" charset="0"/>
                          <a:ea typeface="Century Schoolbook" charset="0"/>
                          <a:cs typeface="Century Schoolbook" charset="0"/>
                        </a:rPr>
                        <a:t>i</a:t>
                      </a:r>
                      <a:r>
                        <a:rPr kumimoji="0" lang="en-US" sz="1800" b="0" i="0" u="none" strike="noStrike" cap="none" normalizeH="0" baseline="0" dirty="0">
                          <a:ln>
                            <a:noFill/>
                          </a:ln>
                          <a:solidFill>
                            <a:srgbClr val="C00000"/>
                          </a:solidFill>
                          <a:effectLst/>
                          <a:latin typeface="Century Schoolbook" charset="0"/>
                          <a:ea typeface="Century Schoolbook" charset="0"/>
                          <a:cs typeface="Century Schoolbook" charset="0"/>
                        </a:rPr>
                        <a:t> + 1</a:t>
                      </a:r>
                    </a:p>
                    <a:p>
                      <a:pPr marL="342900" marR="0" lvl="0" indent="-342900" algn="l" defTabSz="914400" rtl="0" eaLnBrk="1" fontAlgn="base" latinLnBrk="0" hangingPunct="1">
                        <a:lnSpc>
                          <a:spcPct val="100000"/>
                        </a:lnSpc>
                        <a:spcBef>
                          <a:spcPct val="0"/>
                        </a:spcBef>
                        <a:spcAft>
                          <a:spcPct val="0"/>
                        </a:spcAft>
                        <a:buClrTx/>
                        <a:buSzTx/>
                        <a:buFontTx/>
                        <a:buAutoNum type="arabicPeriod"/>
                        <a:tabLst/>
                      </a:pPr>
                      <a:r>
                        <a:rPr kumimoji="0" lang="en-US" sz="1800" b="0" i="0" u="none" strike="noStrike" cap="none" normalizeH="0" baseline="0" dirty="0">
                          <a:ln>
                            <a:noFill/>
                          </a:ln>
                          <a:solidFill>
                            <a:srgbClr val="C00000"/>
                          </a:solidFill>
                          <a:effectLst/>
                          <a:latin typeface="Century Schoolbook" charset="0"/>
                          <a:ea typeface="Century Schoolbook" charset="0"/>
                          <a:cs typeface="Century Schoolbook" charset="0"/>
                        </a:rPr>
                        <a:t>End While</a:t>
                      </a:r>
                    </a:p>
                    <a:p>
                      <a:pPr marL="342900" marR="0" lvl="0" indent="-342900" algn="l" defTabSz="914400" rtl="0" eaLnBrk="1" fontAlgn="base" latinLnBrk="0" hangingPunct="1">
                        <a:lnSpc>
                          <a:spcPct val="100000"/>
                        </a:lnSpc>
                        <a:spcBef>
                          <a:spcPct val="0"/>
                        </a:spcBef>
                        <a:spcAft>
                          <a:spcPct val="0"/>
                        </a:spcAft>
                        <a:buClrTx/>
                        <a:buSzTx/>
                        <a:buFontTx/>
                        <a:buAutoNum type="arabicPeriod"/>
                        <a:tabLst/>
                      </a:pPr>
                      <a:r>
                        <a:rPr kumimoji="0" lang="en-US" sz="1800" b="0" i="0" u="none" strike="noStrike" cap="none" normalizeH="0" baseline="0" dirty="0">
                          <a:ln>
                            <a:noFill/>
                          </a:ln>
                          <a:solidFill>
                            <a:srgbClr val="C00000"/>
                          </a:solidFill>
                          <a:effectLst/>
                          <a:latin typeface="Century Schoolbook" charset="0"/>
                          <a:ea typeface="Century Schoolbook" charset="0"/>
                          <a:cs typeface="Century Schoolbook" charset="0"/>
                        </a:rPr>
                        <a:t>Stop</a:t>
                      </a:r>
                    </a:p>
                  </a:txBody>
                  <a:tcPr marT="45693" marB="45693"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20486" name="Table 4">
            <a:extLst>
              <a:ext uri="{FF2B5EF4-FFF2-40B4-BE49-F238E27FC236}">
                <a16:creationId xmlns:a16="http://schemas.microsoft.com/office/drawing/2014/main" id="{9D9B47B4-FF39-222F-0454-B48E93F708CF}"/>
              </a:ext>
            </a:extLst>
          </p:cNvPr>
          <p:cNvGraphicFramePr>
            <a:graphicFrameLocks noGrp="1"/>
          </p:cNvGraphicFramePr>
          <p:nvPr/>
        </p:nvGraphicFramePr>
        <p:xfrm>
          <a:off x="457200" y="3505200"/>
          <a:ext cx="4419600" cy="3017838"/>
        </p:xfrm>
        <a:graphic>
          <a:graphicData uri="http://schemas.openxmlformats.org/drawingml/2006/table">
            <a:tbl>
              <a:tblPr/>
              <a:tblGrid>
                <a:gridCol w="4419600">
                  <a:extLst>
                    <a:ext uri="{9D8B030D-6E8A-4147-A177-3AD203B41FA5}">
                      <a16:colId xmlns:a16="http://schemas.microsoft.com/office/drawing/2014/main" val="20000"/>
                    </a:ext>
                  </a:extLst>
                </a:gridCol>
              </a:tblGrid>
              <a:tr h="22862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Century Schoolbook" charset="0"/>
                          <a:ea typeface="Century Schoolbook" charset="0"/>
                          <a:cs typeface="Century Schoolbook" charset="0"/>
                        </a:rPr>
                        <a:t>1.void </a:t>
                      </a:r>
                      <a:r>
                        <a:rPr kumimoji="0" lang="en-US" sz="1800" b="0" i="0" u="none" strike="noStrike" cap="none" normalizeH="0" baseline="0" dirty="0" err="1">
                          <a:ln>
                            <a:noFill/>
                          </a:ln>
                          <a:solidFill>
                            <a:srgbClr val="FF0000"/>
                          </a:solidFill>
                          <a:effectLst/>
                          <a:latin typeface="Century Schoolbook" charset="0"/>
                          <a:ea typeface="Century Schoolbook" charset="0"/>
                          <a:cs typeface="Century Schoolbook" charset="0"/>
                        </a:rPr>
                        <a:t>ArrayTraverse</a:t>
                      </a:r>
                      <a:r>
                        <a:rPr kumimoji="0" lang="en-US" sz="1800" b="0" i="0" u="none" strike="noStrike" cap="none" normalizeH="0" baseline="0" dirty="0">
                          <a:ln>
                            <a:noFill/>
                          </a:ln>
                          <a:solidFill>
                            <a:srgbClr val="FF0000"/>
                          </a:solidFill>
                          <a:effectLst/>
                          <a:latin typeface="Century Schoolbook" charset="0"/>
                          <a:ea typeface="Century Schoolbook" charset="0"/>
                          <a:cs typeface="Century Schoolbook" charset="0"/>
                        </a:rPr>
                        <a:t>( </a:t>
                      </a:r>
                      <a:r>
                        <a:rPr kumimoji="0" lang="en-US" sz="1800" b="0" i="0" u="none" strike="noStrike" cap="none" normalizeH="0" baseline="0" dirty="0" err="1">
                          <a:ln>
                            <a:noFill/>
                          </a:ln>
                          <a:solidFill>
                            <a:srgbClr val="FF0000"/>
                          </a:solidFill>
                          <a:effectLst/>
                          <a:latin typeface="Century Schoolbook" charset="0"/>
                          <a:ea typeface="Century Schoolbook" charset="0"/>
                          <a:cs typeface="Century Schoolbook" charset="0"/>
                        </a:rPr>
                        <a:t>int</a:t>
                      </a:r>
                      <a:r>
                        <a:rPr kumimoji="0" lang="en-US" sz="1800" b="0" i="0" u="none" strike="noStrike" cap="none" normalizeH="0" baseline="0" dirty="0">
                          <a:ln>
                            <a:noFill/>
                          </a:ln>
                          <a:solidFill>
                            <a:srgbClr val="FF0000"/>
                          </a:solidFill>
                          <a:effectLst/>
                          <a:latin typeface="Century Schoolbook" charset="0"/>
                          <a:ea typeface="Century Schoolbook" charset="0"/>
                          <a:cs typeface="Century Schoolbook" charset="0"/>
                        </a:rPr>
                        <a:t> A[20], </a:t>
                      </a:r>
                      <a:r>
                        <a:rPr kumimoji="0" lang="en-US" sz="1800" b="0" i="0" u="none" strike="noStrike" cap="none" normalizeH="0" baseline="0" dirty="0" err="1">
                          <a:ln>
                            <a:noFill/>
                          </a:ln>
                          <a:solidFill>
                            <a:srgbClr val="FF0000"/>
                          </a:solidFill>
                          <a:effectLst/>
                          <a:latin typeface="Century Schoolbook" charset="0"/>
                          <a:ea typeface="Century Schoolbook" charset="0"/>
                          <a:cs typeface="Century Schoolbook" charset="0"/>
                        </a:rPr>
                        <a:t>int</a:t>
                      </a:r>
                      <a:r>
                        <a:rPr kumimoji="0" lang="en-US" sz="1800" b="0" i="0" u="none" strike="noStrike" cap="none" normalizeH="0" baseline="0" dirty="0">
                          <a:ln>
                            <a:noFill/>
                          </a:ln>
                          <a:solidFill>
                            <a:srgbClr val="FF0000"/>
                          </a:solidFill>
                          <a:effectLst/>
                          <a:latin typeface="Century Schoolbook" charset="0"/>
                          <a:ea typeface="Century Schoolbook" charset="0"/>
                          <a:cs typeface="Century Schoolbook" charset="0"/>
                        </a:rPr>
                        <a:t> 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Century Schoolbook" charset="0"/>
                          <a:ea typeface="Century Schoolbook" charset="0"/>
                          <a:cs typeface="Century Schoolbook" charset="0"/>
                        </a:rPr>
                        <a:t>2.          </a:t>
                      </a:r>
                      <a:r>
                        <a:rPr kumimoji="0" lang="en-US" sz="1800" b="0" i="0" u="none" strike="noStrike" cap="none" normalizeH="0" baseline="0" dirty="0" err="1">
                          <a:ln>
                            <a:noFill/>
                          </a:ln>
                          <a:solidFill>
                            <a:srgbClr val="FF0000"/>
                          </a:solidFill>
                          <a:effectLst/>
                          <a:latin typeface="Century Schoolbook" charset="0"/>
                          <a:ea typeface="Century Schoolbook" charset="0"/>
                          <a:cs typeface="Century Schoolbook" charset="0"/>
                        </a:rPr>
                        <a:t>int</a:t>
                      </a:r>
                      <a:r>
                        <a:rPr kumimoji="0" lang="en-US" sz="1800" b="0" i="0" u="none" strike="noStrike" cap="none" normalizeH="0" baseline="0" dirty="0">
                          <a:ln>
                            <a:noFill/>
                          </a:ln>
                          <a:solidFill>
                            <a:srgbClr val="FF0000"/>
                          </a:solidFill>
                          <a:effectLst/>
                          <a:latin typeface="Century Schoolbook" charset="0"/>
                          <a:ea typeface="Century Schoolbook" charset="0"/>
                          <a:cs typeface="Century Schoolbook" charset="0"/>
                        </a:rPr>
                        <a:t> i=0;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Century Schoolbook" charset="0"/>
                          <a:ea typeface="Century Schoolbook" charset="0"/>
                          <a:cs typeface="Century Schoolbook" charset="0"/>
                        </a:rPr>
                        <a:t>3.         for ( </a:t>
                      </a:r>
                      <a:r>
                        <a:rPr kumimoji="0" lang="en-US" sz="1800" b="0" i="0" u="none" strike="noStrike" cap="none" normalizeH="0" baseline="0" dirty="0" err="1">
                          <a:ln>
                            <a:noFill/>
                          </a:ln>
                          <a:solidFill>
                            <a:srgbClr val="FF0000"/>
                          </a:solidFill>
                          <a:effectLst/>
                          <a:latin typeface="Century Schoolbook" charset="0"/>
                          <a:ea typeface="Century Schoolbook" charset="0"/>
                          <a:cs typeface="Century Schoolbook" charset="0"/>
                        </a:rPr>
                        <a:t>i</a:t>
                      </a:r>
                      <a:r>
                        <a:rPr kumimoji="0" lang="en-US" sz="1800" b="0" i="0" u="none" strike="noStrike" cap="none" normalizeH="0" baseline="0" dirty="0">
                          <a:ln>
                            <a:noFill/>
                          </a:ln>
                          <a:solidFill>
                            <a:srgbClr val="FF0000"/>
                          </a:solidFill>
                          <a:effectLst/>
                          <a:latin typeface="Century Schoolbook" charset="0"/>
                          <a:ea typeface="Century Schoolbook" charset="0"/>
                          <a:cs typeface="Century Schoolbook" charset="0"/>
                        </a:rPr>
                        <a:t>=0; </a:t>
                      </a:r>
                      <a:r>
                        <a:rPr kumimoji="0" lang="en-US" sz="1800" b="0" i="0" u="none" strike="noStrike" cap="none" normalizeH="0" baseline="0" dirty="0" err="1">
                          <a:ln>
                            <a:noFill/>
                          </a:ln>
                          <a:solidFill>
                            <a:srgbClr val="FF0000"/>
                          </a:solidFill>
                          <a:effectLst/>
                          <a:latin typeface="Century Schoolbook" charset="0"/>
                          <a:ea typeface="Century Schoolbook" charset="0"/>
                          <a:cs typeface="Century Schoolbook" charset="0"/>
                        </a:rPr>
                        <a:t>i</a:t>
                      </a:r>
                      <a:r>
                        <a:rPr kumimoji="0" lang="en-US" sz="1800" b="0" i="0" u="none" strike="noStrike" cap="none" normalizeH="0" baseline="0" dirty="0">
                          <a:ln>
                            <a:noFill/>
                          </a:ln>
                          <a:solidFill>
                            <a:srgbClr val="FF0000"/>
                          </a:solidFill>
                          <a:effectLst/>
                          <a:latin typeface="Century Schoolbook" charset="0"/>
                          <a:ea typeface="Century Schoolbook" charset="0"/>
                          <a:cs typeface="Century Schoolbook" charset="0"/>
                        </a:rPr>
                        <a:t> &lt; n; </a:t>
                      </a:r>
                      <a:r>
                        <a:rPr kumimoji="0" lang="en-US" sz="1800" b="0" i="0" u="none" strike="noStrike" cap="none" normalizeH="0" baseline="0" dirty="0" err="1">
                          <a:ln>
                            <a:noFill/>
                          </a:ln>
                          <a:solidFill>
                            <a:srgbClr val="FF0000"/>
                          </a:solidFill>
                          <a:effectLst/>
                          <a:latin typeface="Century Schoolbook" charset="0"/>
                          <a:ea typeface="Century Schoolbook" charset="0"/>
                          <a:cs typeface="Century Schoolbook" charset="0"/>
                        </a:rPr>
                        <a:t>i</a:t>
                      </a:r>
                      <a:r>
                        <a:rPr kumimoji="0" lang="en-US" sz="1800" b="0" i="0" u="none" strike="noStrike" cap="none" normalizeH="0" baseline="0" dirty="0">
                          <a:ln>
                            <a:noFill/>
                          </a:ln>
                          <a:solidFill>
                            <a:srgbClr val="FF0000"/>
                          </a:solidFill>
                          <a:effectLst/>
                          <a:latin typeface="Century Schoolbook" charset="0"/>
                          <a:ea typeface="Century Schoolbook" charset="0"/>
                          <a:cs typeface="Century Schoolbook"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Century Schoolbook" charset="0"/>
                          <a:ea typeface="Century Schoolbook" charset="0"/>
                          <a:cs typeface="Century Schoolbook" charset="0"/>
                        </a:rPr>
                        <a:t>4.               process ( A[</a:t>
                      </a:r>
                      <a:r>
                        <a:rPr kumimoji="0" lang="en-US" sz="1800" b="0" i="0" u="none" strike="noStrike" cap="none" normalizeH="0" baseline="0" dirty="0" err="1">
                          <a:ln>
                            <a:noFill/>
                          </a:ln>
                          <a:solidFill>
                            <a:srgbClr val="FF0000"/>
                          </a:solidFill>
                          <a:effectLst/>
                          <a:latin typeface="Century Schoolbook" charset="0"/>
                          <a:ea typeface="Century Schoolbook" charset="0"/>
                          <a:cs typeface="Century Schoolbook" charset="0"/>
                        </a:rPr>
                        <a:t>i</a:t>
                      </a:r>
                      <a:r>
                        <a:rPr kumimoji="0" lang="en-US" sz="1800" b="0" i="0" u="none" strike="noStrike" cap="none" normalizeH="0" baseline="0" dirty="0">
                          <a:ln>
                            <a:noFill/>
                          </a:ln>
                          <a:solidFill>
                            <a:srgbClr val="FF0000"/>
                          </a:solidFill>
                          <a:effectLst/>
                          <a:latin typeface="Century Schoolbook" charset="0"/>
                          <a:ea typeface="Century Schoolbook" charset="0"/>
                          <a:cs typeface="Century Schoolbook"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Century Schoolbook" charset="0"/>
                          <a:ea typeface="Century Schoolbook" charset="0"/>
                          <a:cs typeface="Century Schoolbook" charset="0"/>
                        </a:rPr>
                        <a:t>5. Stop</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FF0000"/>
                        </a:solidFill>
                        <a:effectLst/>
                        <a:latin typeface="Century Schoolbook" charset="0"/>
                        <a:ea typeface="Century Schoolbook" charset="0"/>
                        <a:cs typeface="Century Schoolbook"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FF0000"/>
                        </a:solidFill>
                        <a:effectLst/>
                        <a:latin typeface="Century Schoolbook" charset="0"/>
                        <a:ea typeface="Century Schoolbook" charset="0"/>
                        <a:cs typeface="Century Schoolbook" charset="0"/>
                      </a:endParaRPr>
                    </a:p>
                  </a:txBody>
                  <a:tcPr marT="45725" marB="45725"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0"/>
                  </a:ext>
                </a:extLst>
              </a:tr>
              <a:tr h="365799">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FF0000"/>
                        </a:solidFill>
                        <a:effectLst/>
                        <a:latin typeface="Century Schoolbook" charset="0"/>
                        <a:ea typeface="Century Schoolbook" charset="0"/>
                        <a:cs typeface="Century Schoolbook" charset="0"/>
                      </a:endParaRPr>
                    </a:p>
                  </a:txBody>
                  <a:tcPr marT="45725" marB="45725"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1"/>
                  </a:ext>
                </a:extLst>
              </a:tr>
              <a:tr h="365799">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FF0000"/>
                        </a:solidFill>
                        <a:effectLst/>
                        <a:latin typeface="Century Schoolbook" charset="0"/>
                        <a:ea typeface="Century Schoolbook" charset="0"/>
                        <a:cs typeface="Century Schoolbook" charset="0"/>
                      </a:endParaRPr>
                    </a:p>
                  </a:txBody>
                  <a:tcPr marT="45725" marB="45725"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20490" name="Table 5">
            <a:extLst>
              <a:ext uri="{FF2B5EF4-FFF2-40B4-BE49-F238E27FC236}">
                <a16:creationId xmlns:a16="http://schemas.microsoft.com/office/drawing/2014/main" id="{A273F609-F28C-9CF4-B1B2-E46584106C94}"/>
              </a:ext>
            </a:extLst>
          </p:cNvPr>
          <p:cNvGraphicFramePr>
            <a:graphicFrameLocks noGrp="1"/>
          </p:cNvGraphicFramePr>
          <p:nvPr/>
        </p:nvGraphicFramePr>
        <p:xfrm>
          <a:off x="4929188" y="1447800"/>
          <a:ext cx="4214812" cy="914400"/>
        </p:xfrm>
        <a:graphic>
          <a:graphicData uri="http://schemas.openxmlformats.org/drawingml/2006/table">
            <a:tbl>
              <a:tblPr/>
              <a:tblGrid>
                <a:gridCol w="4214812">
                  <a:extLst>
                    <a:ext uri="{9D8B030D-6E8A-4147-A177-3AD203B41FA5}">
                      <a16:colId xmlns:a16="http://schemas.microsoft.com/office/drawing/2014/main" val="20000"/>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70C0"/>
                          </a:solidFill>
                          <a:effectLst/>
                          <a:latin typeface="Century Schoolbook" charset="0"/>
                          <a:ea typeface="Century Schoolbook" charset="0"/>
                          <a:cs typeface="Century Schoolbook" charset="0"/>
                        </a:rPr>
                        <a:t>Input: An array A with n elements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70C0"/>
                          </a:solidFill>
                          <a:effectLst/>
                          <a:latin typeface="Century Schoolbook" charset="0"/>
                          <a:ea typeface="Century Schoolbook" charset="0"/>
                          <a:cs typeface="Century Schoolbook" charset="0"/>
                        </a:rPr>
                        <a:t>Output: According to process(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20492" name="Table 6">
            <a:extLst>
              <a:ext uri="{FF2B5EF4-FFF2-40B4-BE49-F238E27FC236}">
                <a16:creationId xmlns:a16="http://schemas.microsoft.com/office/drawing/2014/main" id="{7F3BA313-C3DC-BC05-7CC1-A8ECCE0F8B00}"/>
              </a:ext>
            </a:extLst>
          </p:cNvPr>
          <p:cNvGraphicFramePr>
            <a:graphicFrameLocks noGrp="1"/>
          </p:cNvGraphicFramePr>
          <p:nvPr/>
        </p:nvGraphicFramePr>
        <p:xfrm>
          <a:off x="5257800" y="4267200"/>
          <a:ext cx="2714625" cy="639934"/>
        </p:xfrm>
        <a:graphic>
          <a:graphicData uri="http://schemas.openxmlformats.org/drawingml/2006/table">
            <a:tbl>
              <a:tblPr/>
              <a:tblGrid>
                <a:gridCol w="2714625">
                  <a:extLst>
                    <a:ext uri="{9D8B030D-6E8A-4147-A177-3AD203B41FA5}">
                      <a16:colId xmlns:a16="http://schemas.microsoft.com/office/drawing/2014/main" val="20000"/>
                    </a:ext>
                  </a:extLst>
                </a:gridCol>
              </a:tblGrid>
              <a:tr h="6397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entury Schoolbook" charset="0"/>
                          <a:cs typeface="Arial" charset="0"/>
                        </a:rPr>
                        <a:t>L = 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entury Schoolbook" charset="0"/>
                          <a:cs typeface="Arial" charset="0"/>
                        </a:rPr>
                        <a:t>U = n – 1  </a:t>
                      </a:r>
                    </a:p>
                  </a:txBody>
                  <a:tcPr marT="45647" marB="45647" horzOverflow="overflow">
                    <a:lnL>
                      <a:noFill/>
                    </a:lnL>
                    <a:lnR>
                      <a:noFill/>
                    </a:lnR>
                    <a:lnT>
                      <a:noFill/>
                    </a:lnT>
                    <a:lnB>
                      <a:noFill/>
                    </a:lnB>
                    <a:lnTlToBr>
                      <a:noFill/>
                    </a:lnTlToBr>
                    <a:lnBlToTr>
                      <a:noFill/>
                    </a:lnBlToTr>
                    <a:solidFill>
                      <a:srgbClr val="FF33CC"/>
                    </a:solidFill>
                  </a:tcPr>
                </a:tc>
                <a:extLst>
                  <a:ext uri="{0D108BD9-81ED-4DB2-BD59-A6C34878D82A}">
                    <a16:rowId xmlns:a16="http://schemas.microsoft.com/office/drawing/2014/main" val="10000"/>
                  </a:ext>
                </a:extLst>
              </a:tr>
            </a:tbl>
          </a:graphicData>
        </a:graphic>
      </p:graphicFrame>
      <p:sp>
        <p:nvSpPr>
          <p:cNvPr id="70670" name="Slide Number Placeholder 7">
            <a:extLst>
              <a:ext uri="{FF2B5EF4-FFF2-40B4-BE49-F238E27FC236}">
                <a16:creationId xmlns:a16="http://schemas.microsoft.com/office/drawing/2014/main" id="{20B6068A-784E-5A74-6E53-F619872E29F9}"/>
              </a:ext>
            </a:extLst>
          </p:cNvPr>
          <p:cNvSpPr>
            <a:spLocks noGrp="1" noChangeArrowheads="1"/>
          </p:cNvSpPr>
          <p:nvPr>
            <p:ph type="sldNum" sz="quarter" idx="11"/>
            <p:custDataLst>
              <p:tags r:id="rId3"/>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05A59D6A-1F85-4D6F-984B-A1130564B72E}" type="slidenum">
              <a:rPr lang="en-IN" altLang="de-DE">
                <a:solidFill>
                  <a:schemeClr val="bg1"/>
                </a:solidFill>
              </a:rPr>
              <a:pPr/>
              <a:t>68</a:t>
            </a:fld>
            <a:endParaRPr lang="en-IN" altLang="de-DE">
              <a:solidFill>
                <a:schemeClr val="bg1"/>
              </a:solidFill>
            </a:endParaRPr>
          </a:p>
        </p:txBody>
      </p:sp>
    </p:spTree>
  </p:cSld>
  <p:clrMapOvr>
    <a:masterClrMapping/>
  </p:clrMapOvr>
  <p:transition spd="med">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0490"/>
                                        </p:tgtEl>
                                        <p:attrNameLst>
                                          <p:attrName>style.visibility</p:attrName>
                                        </p:attrNameLst>
                                      </p:cBhvr>
                                      <p:to>
                                        <p:strVal val="visible"/>
                                      </p:to>
                                    </p:set>
                                    <p:animEffect transition="in" filter="box(in)">
                                      <p:cBhvr>
                                        <p:cTn id="12" dur="500"/>
                                        <p:tgtEl>
                                          <p:spTgt spid="204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0484"/>
                                        </p:tgtEl>
                                        <p:attrNameLst>
                                          <p:attrName>style.visibility</p:attrName>
                                        </p:attrNameLst>
                                      </p:cBhvr>
                                      <p:to>
                                        <p:strVal val="visible"/>
                                      </p:to>
                                    </p:set>
                                    <p:animEffect transition="in" filter="box(in)">
                                      <p:cBhvr>
                                        <p:cTn id="17" dur="500"/>
                                        <p:tgtEl>
                                          <p:spTgt spid="204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20492"/>
                                        </p:tgtEl>
                                        <p:attrNameLst>
                                          <p:attrName>style.visibility</p:attrName>
                                        </p:attrNameLst>
                                      </p:cBhvr>
                                      <p:to>
                                        <p:strVal val="visible"/>
                                      </p:to>
                                    </p:set>
                                    <p:animEffect transition="in" filter="box(in)">
                                      <p:cBhvr>
                                        <p:cTn id="22" dur="500"/>
                                        <p:tgtEl>
                                          <p:spTgt spid="2049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20486"/>
                                        </p:tgtEl>
                                        <p:attrNameLst>
                                          <p:attrName>style.visibility</p:attrName>
                                        </p:attrNameLst>
                                      </p:cBhvr>
                                      <p:to>
                                        <p:strVal val="visible"/>
                                      </p:to>
                                    </p:set>
                                    <p:animEffect transition="in" filter="box(in)">
                                      <p:cBhvr>
                                        <p:cTn id="27" dur="500"/>
                                        <p:tgtEl>
                                          <p:spTgt spid="20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E9D342BF-BD83-40B1-EE61-CD5602631C8D}"/>
              </a:ext>
            </a:extLst>
          </p:cNvPr>
          <p:cNvSpPr>
            <a:spLocks noGrp="1" noChangeArrowheads="1"/>
          </p:cNvSpPr>
          <p:nvPr>
            <p:ph type="title" idx="4294967295"/>
            <p:custDataLst>
              <p:tags r:id="rId1"/>
            </p:custDataLst>
          </p:nvPr>
        </p:nvSpPr>
        <p:spPr bwMode="auto">
          <a:xfrm>
            <a:off x="500063" y="76200"/>
            <a:ext cx="7467600" cy="5778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de-DE" sz="2800"/>
              <a:t>Sorting</a:t>
            </a:r>
            <a:endParaRPr lang="en-IN" altLang="de-DE" sz="2800"/>
          </a:p>
        </p:txBody>
      </p:sp>
      <p:sp>
        <p:nvSpPr>
          <p:cNvPr id="3" name="Content Placeholder 2">
            <a:extLst>
              <a:ext uri="{FF2B5EF4-FFF2-40B4-BE49-F238E27FC236}">
                <a16:creationId xmlns:a16="http://schemas.microsoft.com/office/drawing/2014/main" id="{5B52FFC6-EAD8-FDE8-9DF9-842D3AC6AE88}"/>
              </a:ext>
            </a:extLst>
          </p:cNvPr>
          <p:cNvSpPr>
            <a:spLocks noGrp="1"/>
          </p:cNvSpPr>
          <p:nvPr>
            <p:ph sz="quarter" idx="4294967295"/>
            <p:custDataLst>
              <p:tags r:id="rId2"/>
            </p:custDataLst>
          </p:nvPr>
        </p:nvSpPr>
        <p:spPr bwMode="auto">
          <a:xfrm>
            <a:off x="228600" y="457200"/>
            <a:ext cx="8429625" cy="6400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39763" lvl="1" indent="-273050">
              <a:buClr>
                <a:srgbClr val="FE8637"/>
              </a:buClr>
            </a:pPr>
            <a:r>
              <a:rPr lang="en-IN" altLang="de-DE">
                <a:solidFill>
                  <a:srgbClr val="000000"/>
                </a:solidFill>
                <a:latin typeface="Century Schoolbook" panose="02040604050505020304" pitchFamily="18" charset="0"/>
                <a:cs typeface="Arial" panose="020B0604020202020204" pitchFamily="34" charset="0"/>
                <a:sym typeface="Wingdings" panose="05000000000000000000" pitchFamily="2" charset="2"/>
              </a:rPr>
              <a:t>The following algorithm is used to store the elements of an integer array in ascending order.</a:t>
            </a:r>
          </a:p>
          <a:p>
            <a:pPr marL="639763" lvl="1" indent="-273050">
              <a:buClr>
                <a:srgbClr val="FE8637"/>
              </a:buClr>
            </a:pPr>
            <a:endParaRPr lang="en-IN" altLang="de-DE"/>
          </a:p>
        </p:txBody>
      </p:sp>
      <p:graphicFrame>
        <p:nvGraphicFramePr>
          <p:cNvPr id="21508" name="Table 3">
            <a:extLst>
              <a:ext uri="{FF2B5EF4-FFF2-40B4-BE49-F238E27FC236}">
                <a16:creationId xmlns:a16="http://schemas.microsoft.com/office/drawing/2014/main" id="{C046925E-2CBB-75A6-16C9-58F60956F57D}"/>
              </a:ext>
            </a:extLst>
          </p:cNvPr>
          <p:cNvGraphicFramePr>
            <a:graphicFrameLocks noGrp="1"/>
          </p:cNvGraphicFramePr>
          <p:nvPr/>
        </p:nvGraphicFramePr>
        <p:xfrm>
          <a:off x="152400" y="1295400"/>
          <a:ext cx="3781425" cy="3657600"/>
        </p:xfrm>
        <a:graphic>
          <a:graphicData uri="http://schemas.openxmlformats.org/drawingml/2006/table">
            <a:tbl>
              <a:tblPr/>
              <a:tblGrid>
                <a:gridCol w="3781425">
                  <a:extLst>
                    <a:ext uri="{9D8B030D-6E8A-4147-A177-3AD203B41FA5}">
                      <a16:colId xmlns:a16="http://schemas.microsoft.com/office/drawing/2014/main" val="20000"/>
                    </a:ext>
                  </a:extLst>
                </a:gridCol>
              </a:tblGrid>
              <a:tr h="371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70C0"/>
                          </a:solidFill>
                          <a:effectLst/>
                          <a:latin typeface="Century Schoolbook" charset="0"/>
                          <a:ea typeface="Century Schoolbook" charset="0"/>
                          <a:cs typeface="Century Schoolbook" charset="0"/>
                        </a:rPr>
                        <a:t>Algorithm </a:t>
                      </a:r>
                      <a:r>
                        <a:rPr kumimoji="0" lang="en-US" sz="1800" b="0" i="0" u="none" strike="noStrike" cap="none" normalizeH="0" baseline="0" dirty="0" err="1">
                          <a:ln>
                            <a:noFill/>
                          </a:ln>
                          <a:solidFill>
                            <a:srgbClr val="0070C0"/>
                          </a:solidFill>
                          <a:effectLst/>
                          <a:latin typeface="Century Schoolbook" charset="0"/>
                          <a:ea typeface="Century Schoolbook" charset="0"/>
                          <a:cs typeface="Century Schoolbook" charset="0"/>
                        </a:rPr>
                        <a:t>ArraySort</a:t>
                      </a:r>
                      <a:r>
                        <a:rPr kumimoji="0" lang="en-US" sz="1800" b="0" i="0" u="none" strike="noStrike" cap="none" normalizeH="0" baseline="0" dirty="0">
                          <a:ln>
                            <a:noFill/>
                          </a:ln>
                          <a:solidFill>
                            <a:srgbClr val="0070C0"/>
                          </a:solidFill>
                          <a:effectLst/>
                          <a:latin typeface="Century Schoolbook" charset="0"/>
                          <a:ea typeface="Century Schoolbook" charset="0"/>
                          <a:cs typeface="Century Schoolbook" charset="0"/>
                        </a:rPr>
                        <a:t> ( A[L … U] )</a:t>
                      </a:r>
                    </a:p>
                    <a:p>
                      <a:pPr marL="342900" marR="0" lvl="0" indent="-342900" algn="l" defTabSz="914400" rtl="0" eaLnBrk="1" fontAlgn="base" latinLnBrk="0" hangingPunct="1">
                        <a:lnSpc>
                          <a:spcPct val="100000"/>
                        </a:lnSpc>
                        <a:spcBef>
                          <a:spcPct val="0"/>
                        </a:spcBef>
                        <a:spcAft>
                          <a:spcPct val="0"/>
                        </a:spcAft>
                        <a:buClrTx/>
                        <a:buSzTx/>
                        <a:buFontTx/>
                        <a:buAutoNum type="arabicPeriod"/>
                        <a:tabLst/>
                      </a:pPr>
                      <a:r>
                        <a:rPr kumimoji="0" lang="en-US" sz="1800" b="0" i="0" u="none" strike="noStrike" cap="none" normalizeH="0" baseline="0" dirty="0" err="1">
                          <a:ln>
                            <a:noFill/>
                          </a:ln>
                          <a:solidFill>
                            <a:srgbClr val="0070C0"/>
                          </a:solidFill>
                          <a:effectLst/>
                          <a:latin typeface="Century Schoolbook" charset="0"/>
                          <a:ea typeface="Century Schoolbook" charset="0"/>
                          <a:cs typeface="Century Schoolbook" charset="0"/>
                        </a:rPr>
                        <a:t>i</a:t>
                      </a:r>
                      <a:r>
                        <a:rPr kumimoji="0" lang="en-US" sz="1800" b="0" i="0" u="none" strike="noStrike" cap="none" normalizeH="0" baseline="0" dirty="0">
                          <a:ln>
                            <a:noFill/>
                          </a:ln>
                          <a:solidFill>
                            <a:srgbClr val="0070C0"/>
                          </a:solidFill>
                          <a:effectLst/>
                          <a:latin typeface="Century Schoolbook" charset="0"/>
                          <a:ea typeface="Century Schoolbook" charset="0"/>
                          <a:cs typeface="Century Schoolbook" charset="0"/>
                        </a:rPr>
                        <a:t> = L</a:t>
                      </a:r>
                    </a:p>
                    <a:p>
                      <a:pPr marL="342900" marR="0" lvl="0" indent="-342900" algn="l" defTabSz="914400" rtl="0" eaLnBrk="1" fontAlgn="base" latinLnBrk="0" hangingPunct="1">
                        <a:lnSpc>
                          <a:spcPct val="100000"/>
                        </a:lnSpc>
                        <a:spcBef>
                          <a:spcPct val="0"/>
                        </a:spcBef>
                        <a:spcAft>
                          <a:spcPct val="0"/>
                        </a:spcAft>
                        <a:buClrTx/>
                        <a:buSzTx/>
                        <a:buFontTx/>
                        <a:buAutoNum type="arabicPeriod"/>
                        <a:tabLst/>
                      </a:pPr>
                      <a:r>
                        <a:rPr kumimoji="0" lang="en-US" sz="1800" b="0" i="0" u="none" strike="noStrike" cap="none" normalizeH="0" baseline="0" dirty="0">
                          <a:ln>
                            <a:noFill/>
                          </a:ln>
                          <a:solidFill>
                            <a:srgbClr val="0070C0"/>
                          </a:solidFill>
                          <a:effectLst/>
                          <a:latin typeface="Century Schoolbook" charset="0"/>
                          <a:ea typeface="Century Schoolbook" charset="0"/>
                          <a:cs typeface="Century Schoolbook" charset="0"/>
                        </a:rPr>
                        <a:t>While </a:t>
                      </a:r>
                      <a:r>
                        <a:rPr kumimoji="0" lang="en-US" sz="1800" b="0" i="0" u="none" strike="noStrike" cap="none" normalizeH="0" baseline="0" dirty="0" err="1">
                          <a:ln>
                            <a:noFill/>
                          </a:ln>
                          <a:solidFill>
                            <a:srgbClr val="0070C0"/>
                          </a:solidFill>
                          <a:effectLst/>
                          <a:latin typeface="Century Schoolbook" charset="0"/>
                          <a:ea typeface="Century Schoolbook" charset="0"/>
                          <a:cs typeface="Century Schoolbook" charset="0"/>
                        </a:rPr>
                        <a:t>i</a:t>
                      </a:r>
                      <a:r>
                        <a:rPr kumimoji="0" lang="en-US" sz="1800" b="0" i="0" u="none" strike="noStrike" cap="none" normalizeH="0" baseline="0" dirty="0">
                          <a:ln>
                            <a:noFill/>
                          </a:ln>
                          <a:solidFill>
                            <a:srgbClr val="0070C0"/>
                          </a:solidFill>
                          <a:effectLst/>
                          <a:latin typeface="Century Schoolbook" charset="0"/>
                          <a:ea typeface="Century Schoolbook" charset="0"/>
                          <a:cs typeface="Century Schoolbook" charset="0"/>
                        </a:rPr>
                        <a:t> &lt;= U - 1 do</a:t>
                      </a:r>
                    </a:p>
                    <a:p>
                      <a:pPr marL="342900" marR="0" lvl="0" indent="-342900" algn="l" defTabSz="914400" rtl="0" eaLnBrk="1" fontAlgn="base" latinLnBrk="0" hangingPunct="1">
                        <a:lnSpc>
                          <a:spcPct val="100000"/>
                        </a:lnSpc>
                        <a:spcBef>
                          <a:spcPct val="0"/>
                        </a:spcBef>
                        <a:spcAft>
                          <a:spcPct val="0"/>
                        </a:spcAft>
                        <a:buClrTx/>
                        <a:buSzTx/>
                        <a:buFontTx/>
                        <a:buAutoNum type="arabicPeriod"/>
                        <a:tabLst/>
                      </a:pPr>
                      <a:r>
                        <a:rPr kumimoji="0" lang="en-US" sz="1800" b="0" i="0" u="none" strike="noStrike" cap="none" normalizeH="0" baseline="0" dirty="0">
                          <a:ln>
                            <a:noFill/>
                          </a:ln>
                          <a:solidFill>
                            <a:srgbClr val="0070C0"/>
                          </a:solidFill>
                          <a:effectLst/>
                          <a:latin typeface="Century Schoolbook" charset="0"/>
                          <a:ea typeface="Century Schoolbook" charset="0"/>
                          <a:cs typeface="Century Schoolbook" charset="0"/>
                        </a:rPr>
                        <a:t>    j = </a:t>
                      </a:r>
                      <a:r>
                        <a:rPr kumimoji="0" lang="en-US" sz="1800" b="0" i="0" u="none" strike="noStrike" cap="none" normalizeH="0" baseline="0" dirty="0" err="1">
                          <a:ln>
                            <a:noFill/>
                          </a:ln>
                          <a:solidFill>
                            <a:srgbClr val="0070C0"/>
                          </a:solidFill>
                          <a:effectLst/>
                          <a:latin typeface="Century Schoolbook" charset="0"/>
                          <a:ea typeface="Century Schoolbook" charset="0"/>
                          <a:cs typeface="Century Schoolbook" charset="0"/>
                        </a:rPr>
                        <a:t>i</a:t>
                      </a:r>
                      <a:r>
                        <a:rPr kumimoji="0" lang="en-US" sz="1800" b="0" i="0" u="none" strike="noStrike" cap="none" normalizeH="0" baseline="0" dirty="0">
                          <a:ln>
                            <a:noFill/>
                          </a:ln>
                          <a:solidFill>
                            <a:srgbClr val="0070C0"/>
                          </a:solidFill>
                          <a:effectLst/>
                          <a:latin typeface="Century Schoolbook" charset="0"/>
                          <a:ea typeface="Century Schoolbook" charset="0"/>
                          <a:cs typeface="Century Schoolbook" charset="0"/>
                        </a:rPr>
                        <a:t> + 1</a:t>
                      </a:r>
                    </a:p>
                    <a:p>
                      <a:pPr marL="342900" marR="0" lvl="0" indent="-342900" algn="l" defTabSz="914400" rtl="0" eaLnBrk="1" fontAlgn="base" latinLnBrk="0" hangingPunct="1">
                        <a:lnSpc>
                          <a:spcPct val="100000"/>
                        </a:lnSpc>
                        <a:spcBef>
                          <a:spcPct val="0"/>
                        </a:spcBef>
                        <a:spcAft>
                          <a:spcPct val="0"/>
                        </a:spcAft>
                        <a:buClrTx/>
                        <a:buSzTx/>
                        <a:buFontTx/>
                        <a:buAutoNum type="arabicPeriod"/>
                        <a:tabLst/>
                      </a:pPr>
                      <a:r>
                        <a:rPr kumimoji="0" lang="en-US" sz="1800" b="0" i="0" u="none" strike="noStrike" cap="none" normalizeH="0" baseline="0" dirty="0">
                          <a:ln>
                            <a:noFill/>
                          </a:ln>
                          <a:solidFill>
                            <a:srgbClr val="0070C0"/>
                          </a:solidFill>
                          <a:effectLst/>
                          <a:latin typeface="Century Schoolbook" charset="0"/>
                          <a:ea typeface="Century Schoolbook" charset="0"/>
                          <a:cs typeface="Century Schoolbook" charset="0"/>
                        </a:rPr>
                        <a:t>    While j &lt;= U do</a:t>
                      </a:r>
                    </a:p>
                    <a:p>
                      <a:pPr marL="342900" marR="0" lvl="0" indent="-342900" algn="l" defTabSz="914400" rtl="0" eaLnBrk="1" fontAlgn="base" latinLnBrk="0" hangingPunct="1">
                        <a:lnSpc>
                          <a:spcPct val="100000"/>
                        </a:lnSpc>
                        <a:spcBef>
                          <a:spcPct val="0"/>
                        </a:spcBef>
                        <a:spcAft>
                          <a:spcPct val="0"/>
                        </a:spcAft>
                        <a:buClrTx/>
                        <a:buSzTx/>
                        <a:buFontTx/>
                        <a:buAutoNum type="arabicPeriod"/>
                        <a:tabLst/>
                      </a:pPr>
                      <a:r>
                        <a:rPr kumimoji="0" lang="en-US" sz="1800" b="0" i="0" u="none" strike="noStrike" cap="none" normalizeH="0" baseline="0" dirty="0">
                          <a:ln>
                            <a:noFill/>
                          </a:ln>
                          <a:solidFill>
                            <a:srgbClr val="0070C0"/>
                          </a:solidFill>
                          <a:effectLst/>
                          <a:latin typeface="Century Schoolbook" charset="0"/>
                          <a:ea typeface="Century Schoolbook" charset="0"/>
                          <a:cs typeface="Century Schoolbook" charset="0"/>
                        </a:rPr>
                        <a:t>         if ( A[</a:t>
                      </a:r>
                      <a:r>
                        <a:rPr kumimoji="0" lang="en-US" sz="1800" b="0" i="0" u="none" strike="noStrike" cap="none" normalizeH="0" baseline="0" dirty="0" err="1">
                          <a:ln>
                            <a:noFill/>
                          </a:ln>
                          <a:solidFill>
                            <a:srgbClr val="0070C0"/>
                          </a:solidFill>
                          <a:effectLst/>
                          <a:latin typeface="Century Schoolbook" charset="0"/>
                          <a:ea typeface="Century Schoolbook" charset="0"/>
                          <a:cs typeface="Century Schoolbook" charset="0"/>
                        </a:rPr>
                        <a:t>i</a:t>
                      </a:r>
                      <a:r>
                        <a:rPr kumimoji="0" lang="en-US" sz="1800" b="0" i="0" u="none" strike="noStrike" cap="none" normalizeH="0" baseline="0" dirty="0">
                          <a:ln>
                            <a:noFill/>
                          </a:ln>
                          <a:solidFill>
                            <a:srgbClr val="0070C0"/>
                          </a:solidFill>
                          <a:effectLst/>
                          <a:latin typeface="Century Schoolbook" charset="0"/>
                          <a:ea typeface="Century Schoolbook" charset="0"/>
                          <a:cs typeface="Century Schoolbook" charset="0"/>
                        </a:rPr>
                        <a:t>] &gt; A[j] )</a:t>
                      </a:r>
                    </a:p>
                    <a:p>
                      <a:pPr marL="342900" marR="0" lvl="0" indent="-342900" algn="l" defTabSz="914400" rtl="0" eaLnBrk="1" fontAlgn="base" latinLnBrk="0" hangingPunct="1">
                        <a:lnSpc>
                          <a:spcPct val="100000"/>
                        </a:lnSpc>
                        <a:spcBef>
                          <a:spcPct val="0"/>
                        </a:spcBef>
                        <a:spcAft>
                          <a:spcPct val="0"/>
                        </a:spcAft>
                        <a:buClrTx/>
                        <a:buSzPct val="100000"/>
                        <a:buFontTx/>
                        <a:buAutoNum type="arabicPeriod"/>
                        <a:tabLst/>
                      </a:pPr>
                      <a:r>
                        <a:rPr kumimoji="0" lang="en-US" sz="1800" b="0" i="0" u="none" strike="noStrike" cap="none" normalizeH="0" baseline="0" dirty="0">
                          <a:ln>
                            <a:noFill/>
                          </a:ln>
                          <a:solidFill>
                            <a:srgbClr val="0070C0"/>
                          </a:solidFill>
                          <a:effectLst/>
                          <a:latin typeface="Century Schoolbook" charset="0"/>
                          <a:ea typeface="Century Schoolbook" charset="0"/>
                          <a:cs typeface="Century Schoolbook" charset="0"/>
                        </a:rPr>
                        <a:t>              swap(A[</a:t>
                      </a:r>
                      <a:r>
                        <a:rPr kumimoji="0" lang="en-US" sz="1800" b="0" i="0" u="none" strike="noStrike" cap="none" normalizeH="0" baseline="0" dirty="0" err="1">
                          <a:ln>
                            <a:noFill/>
                          </a:ln>
                          <a:solidFill>
                            <a:srgbClr val="0070C0"/>
                          </a:solidFill>
                          <a:effectLst/>
                          <a:latin typeface="Century Schoolbook" charset="0"/>
                          <a:ea typeface="Century Schoolbook" charset="0"/>
                          <a:cs typeface="Century Schoolbook" charset="0"/>
                        </a:rPr>
                        <a:t>i</a:t>
                      </a:r>
                      <a:r>
                        <a:rPr kumimoji="0" lang="en-US" sz="1800" b="0" i="0" u="none" strike="noStrike" cap="none" normalizeH="0" baseline="0" dirty="0">
                          <a:ln>
                            <a:noFill/>
                          </a:ln>
                          <a:solidFill>
                            <a:srgbClr val="0070C0"/>
                          </a:solidFill>
                          <a:effectLst/>
                          <a:latin typeface="Century Schoolbook" charset="0"/>
                          <a:ea typeface="Century Schoolbook" charset="0"/>
                          <a:cs typeface="Century Schoolbook" charset="0"/>
                        </a:rPr>
                        <a:t>],A[j]) </a:t>
                      </a:r>
                    </a:p>
                    <a:p>
                      <a:pPr marL="342900" marR="0" lvl="0" indent="-342900" algn="l" defTabSz="914400" rtl="0" eaLnBrk="1" fontAlgn="base" latinLnBrk="0" hangingPunct="1">
                        <a:lnSpc>
                          <a:spcPct val="100000"/>
                        </a:lnSpc>
                        <a:spcBef>
                          <a:spcPct val="0"/>
                        </a:spcBef>
                        <a:spcAft>
                          <a:spcPct val="0"/>
                        </a:spcAft>
                        <a:buClrTx/>
                        <a:buSzPct val="100000"/>
                        <a:buFontTx/>
                        <a:buAutoNum type="arabicPeriod"/>
                        <a:tabLst/>
                      </a:pPr>
                      <a:r>
                        <a:rPr kumimoji="0" lang="en-US" sz="1800" b="0" i="0" u="none" strike="noStrike" cap="none" normalizeH="0" baseline="0" dirty="0">
                          <a:ln>
                            <a:noFill/>
                          </a:ln>
                          <a:solidFill>
                            <a:srgbClr val="0070C0"/>
                          </a:solidFill>
                          <a:effectLst/>
                          <a:latin typeface="Century Schoolbook" charset="0"/>
                          <a:ea typeface="Century Schoolbook" charset="0"/>
                          <a:cs typeface="Century Schoolbook" charset="0"/>
                        </a:rPr>
                        <a:t>         </a:t>
                      </a:r>
                      <a:r>
                        <a:rPr kumimoji="0" lang="en-US" sz="1800" b="0" i="0" u="none" strike="noStrike" cap="none" normalizeH="0" baseline="0" dirty="0" err="1">
                          <a:ln>
                            <a:noFill/>
                          </a:ln>
                          <a:solidFill>
                            <a:srgbClr val="0070C0"/>
                          </a:solidFill>
                          <a:effectLst/>
                          <a:latin typeface="Century Schoolbook" charset="0"/>
                          <a:ea typeface="Century Schoolbook" charset="0"/>
                          <a:cs typeface="Century Schoolbook" charset="0"/>
                        </a:rPr>
                        <a:t>EndIf</a:t>
                      </a:r>
                      <a:endParaRPr kumimoji="0" lang="en-US" sz="1800" b="0" i="0" u="none" strike="noStrike" cap="none" normalizeH="0" baseline="0" dirty="0">
                        <a:ln>
                          <a:noFill/>
                        </a:ln>
                        <a:solidFill>
                          <a:srgbClr val="0070C0"/>
                        </a:solidFill>
                        <a:effectLst/>
                        <a:latin typeface="Century Schoolbook" charset="0"/>
                        <a:ea typeface="Century Schoolbook" charset="0"/>
                        <a:cs typeface="Century Schoolbook" charset="0"/>
                      </a:endParaRPr>
                    </a:p>
                    <a:p>
                      <a:pPr marL="342900" marR="0" lvl="0" indent="-342900" algn="l" defTabSz="914400" rtl="0" eaLnBrk="1" fontAlgn="base" latinLnBrk="0" hangingPunct="1">
                        <a:lnSpc>
                          <a:spcPct val="100000"/>
                        </a:lnSpc>
                        <a:spcBef>
                          <a:spcPct val="0"/>
                        </a:spcBef>
                        <a:spcAft>
                          <a:spcPct val="0"/>
                        </a:spcAft>
                        <a:buClrTx/>
                        <a:buSzPct val="100000"/>
                        <a:buFontTx/>
                        <a:buAutoNum type="arabicPeriod"/>
                        <a:tabLst/>
                      </a:pPr>
                      <a:r>
                        <a:rPr kumimoji="0" lang="en-US" sz="1800" b="0" i="0" u="none" strike="noStrike" cap="none" normalizeH="0" baseline="0" dirty="0">
                          <a:ln>
                            <a:noFill/>
                          </a:ln>
                          <a:solidFill>
                            <a:srgbClr val="0070C0"/>
                          </a:solidFill>
                          <a:effectLst/>
                          <a:latin typeface="Century Schoolbook" charset="0"/>
                          <a:ea typeface="Century Schoolbook" charset="0"/>
                          <a:cs typeface="Century Schoolbook" charset="0"/>
                        </a:rPr>
                        <a:t>          j = j + 1</a:t>
                      </a:r>
                    </a:p>
                    <a:p>
                      <a:pPr marL="342900" marR="0" lvl="0" indent="-342900" algn="l" defTabSz="914400" rtl="0" eaLnBrk="1" fontAlgn="base" latinLnBrk="0" hangingPunct="1">
                        <a:lnSpc>
                          <a:spcPct val="100000"/>
                        </a:lnSpc>
                        <a:spcBef>
                          <a:spcPct val="0"/>
                        </a:spcBef>
                        <a:spcAft>
                          <a:spcPct val="0"/>
                        </a:spcAft>
                        <a:buClrTx/>
                        <a:buSzPct val="100000"/>
                        <a:buFontTx/>
                        <a:buAutoNum type="arabicPeriod"/>
                        <a:tabLst/>
                      </a:pPr>
                      <a:r>
                        <a:rPr kumimoji="0" lang="en-US" sz="1800" b="0" i="0" u="none" strike="noStrike" cap="none" normalizeH="0" baseline="0" dirty="0">
                          <a:ln>
                            <a:noFill/>
                          </a:ln>
                          <a:solidFill>
                            <a:srgbClr val="0070C0"/>
                          </a:solidFill>
                          <a:effectLst/>
                          <a:latin typeface="Century Schoolbook" charset="0"/>
                          <a:ea typeface="Century Schoolbook" charset="0"/>
                          <a:cs typeface="Century Schoolbook" charset="0"/>
                        </a:rPr>
                        <a:t>     </a:t>
                      </a:r>
                      <a:r>
                        <a:rPr kumimoji="0" lang="en-US" sz="1800" b="0" i="0" u="none" strike="noStrike" cap="none" normalizeH="0" baseline="0" dirty="0" err="1">
                          <a:ln>
                            <a:noFill/>
                          </a:ln>
                          <a:solidFill>
                            <a:srgbClr val="0070C0"/>
                          </a:solidFill>
                          <a:effectLst/>
                          <a:latin typeface="Century Schoolbook" charset="0"/>
                          <a:ea typeface="Century Schoolbook" charset="0"/>
                          <a:cs typeface="Century Schoolbook" charset="0"/>
                        </a:rPr>
                        <a:t>EndWhile</a:t>
                      </a:r>
                      <a:r>
                        <a:rPr kumimoji="0" lang="en-US" sz="1800" b="0" i="0" u="none" strike="noStrike" cap="none" normalizeH="0" baseline="0" dirty="0">
                          <a:ln>
                            <a:noFill/>
                          </a:ln>
                          <a:solidFill>
                            <a:srgbClr val="0070C0"/>
                          </a:solidFill>
                          <a:effectLst/>
                          <a:latin typeface="Century Schoolbook" charset="0"/>
                          <a:ea typeface="Century Schoolbook" charset="0"/>
                          <a:cs typeface="Century Schoolbook" charset="0"/>
                        </a:rPr>
                        <a:t> </a:t>
                      </a:r>
                    </a:p>
                    <a:p>
                      <a:pPr marL="342900" marR="0" lvl="0" indent="-342900" algn="l" defTabSz="914400" rtl="0" eaLnBrk="1" fontAlgn="base" latinLnBrk="0" hangingPunct="1">
                        <a:lnSpc>
                          <a:spcPct val="100000"/>
                        </a:lnSpc>
                        <a:spcBef>
                          <a:spcPct val="0"/>
                        </a:spcBef>
                        <a:spcAft>
                          <a:spcPct val="0"/>
                        </a:spcAft>
                        <a:buClrTx/>
                        <a:buSzPct val="100000"/>
                        <a:buFontTx/>
                        <a:buAutoNum type="arabicPeriod"/>
                        <a:tabLst/>
                      </a:pPr>
                      <a:r>
                        <a:rPr kumimoji="0" lang="en-US" sz="1800" b="1" i="0" u="none" strike="noStrike" cap="none" normalizeH="0" baseline="0" dirty="0">
                          <a:ln>
                            <a:noFill/>
                          </a:ln>
                          <a:solidFill>
                            <a:srgbClr val="0070C0"/>
                          </a:solidFill>
                          <a:effectLst/>
                          <a:latin typeface="Century Schoolbook" charset="0"/>
                          <a:cs typeface="Arial" charset="0"/>
                        </a:rPr>
                        <a:t>     </a:t>
                      </a:r>
                      <a:r>
                        <a:rPr kumimoji="0" lang="en-US" sz="1800" b="1" i="0" u="none" strike="noStrike" cap="none" normalizeH="0" baseline="0" dirty="0" err="1">
                          <a:ln>
                            <a:noFill/>
                          </a:ln>
                          <a:solidFill>
                            <a:srgbClr val="0070C0"/>
                          </a:solidFill>
                          <a:effectLst/>
                          <a:latin typeface="Century Schoolbook" charset="0"/>
                          <a:cs typeface="Arial" charset="0"/>
                        </a:rPr>
                        <a:t>i</a:t>
                      </a:r>
                      <a:r>
                        <a:rPr kumimoji="0" lang="en-US" sz="1800" b="1" i="0" u="none" strike="noStrike" cap="none" normalizeH="0" baseline="0" dirty="0">
                          <a:ln>
                            <a:noFill/>
                          </a:ln>
                          <a:solidFill>
                            <a:srgbClr val="0070C0"/>
                          </a:solidFill>
                          <a:effectLst/>
                          <a:latin typeface="Century Schoolbook" charset="0"/>
                          <a:cs typeface="Arial" charset="0"/>
                        </a:rPr>
                        <a:t> = </a:t>
                      </a:r>
                      <a:r>
                        <a:rPr kumimoji="0" lang="en-US" sz="1800" b="1" i="0" u="none" strike="noStrike" cap="none" normalizeH="0" baseline="0" dirty="0" err="1">
                          <a:ln>
                            <a:noFill/>
                          </a:ln>
                          <a:solidFill>
                            <a:srgbClr val="0070C0"/>
                          </a:solidFill>
                          <a:effectLst/>
                          <a:latin typeface="Century Schoolbook" charset="0"/>
                          <a:cs typeface="Arial" charset="0"/>
                        </a:rPr>
                        <a:t>i</a:t>
                      </a:r>
                      <a:r>
                        <a:rPr kumimoji="0" lang="en-US" sz="1800" b="1" i="0" u="none" strike="noStrike" cap="none" normalizeH="0" baseline="0" dirty="0">
                          <a:ln>
                            <a:noFill/>
                          </a:ln>
                          <a:solidFill>
                            <a:srgbClr val="0070C0"/>
                          </a:solidFill>
                          <a:effectLst/>
                          <a:latin typeface="Century Schoolbook" charset="0"/>
                          <a:cs typeface="Arial" charset="0"/>
                        </a:rPr>
                        <a:t> + 1</a:t>
                      </a:r>
                    </a:p>
                    <a:p>
                      <a:pPr marL="342900" marR="0" lvl="0" indent="-342900" algn="l" defTabSz="914400" rtl="0" eaLnBrk="1" fontAlgn="base" latinLnBrk="0" hangingPunct="1">
                        <a:lnSpc>
                          <a:spcPct val="100000"/>
                        </a:lnSpc>
                        <a:spcBef>
                          <a:spcPct val="0"/>
                        </a:spcBef>
                        <a:spcAft>
                          <a:spcPct val="0"/>
                        </a:spcAft>
                        <a:buClrTx/>
                        <a:buSzTx/>
                        <a:buFontTx/>
                        <a:buAutoNum type="arabicPeriod"/>
                        <a:tabLst/>
                      </a:pPr>
                      <a:r>
                        <a:rPr kumimoji="0" lang="en-US" sz="1800" b="0" i="0" u="none" strike="noStrike" cap="none" normalizeH="0" baseline="0" dirty="0" err="1">
                          <a:ln>
                            <a:noFill/>
                          </a:ln>
                          <a:solidFill>
                            <a:srgbClr val="0070C0"/>
                          </a:solidFill>
                          <a:effectLst/>
                          <a:latin typeface="Century Schoolbook" charset="0"/>
                          <a:ea typeface="Century Schoolbook" charset="0"/>
                          <a:cs typeface="Century Schoolbook" charset="0"/>
                        </a:rPr>
                        <a:t>EndWhile</a:t>
                      </a:r>
                      <a:endParaRPr kumimoji="0" lang="en-US" sz="1800" b="0" i="0" u="none" strike="noStrike" cap="none" normalizeH="0" baseline="0" dirty="0">
                        <a:ln>
                          <a:noFill/>
                        </a:ln>
                        <a:solidFill>
                          <a:srgbClr val="0070C0"/>
                        </a:solidFill>
                        <a:effectLst/>
                        <a:latin typeface="Century Schoolbook" charset="0"/>
                        <a:ea typeface="Century Schoolbook" charset="0"/>
                        <a:cs typeface="Century Schoolbook" charset="0"/>
                      </a:endParaRPr>
                    </a:p>
                    <a:p>
                      <a:pPr marL="342900" marR="0" lvl="0" indent="-342900" algn="l" defTabSz="914400" rtl="0" eaLnBrk="1" fontAlgn="base" latinLnBrk="0" hangingPunct="1">
                        <a:lnSpc>
                          <a:spcPct val="100000"/>
                        </a:lnSpc>
                        <a:spcBef>
                          <a:spcPct val="0"/>
                        </a:spcBef>
                        <a:spcAft>
                          <a:spcPct val="0"/>
                        </a:spcAft>
                        <a:buClrTx/>
                        <a:buSzTx/>
                        <a:buFontTx/>
                        <a:buAutoNum type="arabicPeriod"/>
                        <a:tabLst/>
                      </a:pPr>
                      <a:r>
                        <a:rPr kumimoji="0" lang="en-US" sz="1800" b="0" i="0" u="none" strike="noStrike" cap="none" normalizeH="0" baseline="0" dirty="0">
                          <a:ln>
                            <a:noFill/>
                          </a:ln>
                          <a:solidFill>
                            <a:srgbClr val="0070C0"/>
                          </a:solidFill>
                          <a:effectLst/>
                          <a:latin typeface="Century Schoolbook" charset="0"/>
                          <a:ea typeface="Century Schoolbook" charset="0"/>
                          <a:cs typeface="Century Schoolbook" charset="0"/>
                        </a:rPr>
                        <a:t>Stop</a:t>
                      </a:r>
                    </a:p>
                  </a:txBody>
                  <a:tcPr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21510" name="Table 4">
            <a:extLst>
              <a:ext uri="{FF2B5EF4-FFF2-40B4-BE49-F238E27FC236}">
                <a16:creationId xmlns:a16="http://schemas.microsoft.com/office/drawing/2014/main" id="{1B21C5F3-05F8-40EC-620A-A64F01B9549B}"/>
              </a:ext>
            </a:extLst>
          </p:cNvPr>
          <p:cNvGraphicFramePr>
            <a:graphicFrameLocks noGrp="1"/>
          </p:cNvGraphicFramePr>
          <p:nvPr/>
        </p:nvGraphicFramePr>
        <p:xfrm>
          <a:off x="4114800" y="2286000"/>
          <a:ext cx="4643438" cy="5212032"/>
        </p:xfrm>
        <a:graphic>
          <a:graphicData uri="http://schemas.openxmlformats.org/drawingml/2006/table">
            <a:tbl>
              <a:tblPr/>
              <a:tblGrid>
                <a:gridCol w="4643438">
                  <a:extLst>
                    <a:ext uri="{9D8B030D-6E8A-4147-A177-3AD203B41FA5}">
                      <a16:colId xmlns:a16="http://schemas.microsoft.com/office/drawing/2014/main" val="20000"/>
                    </a:ext>
                  </a:extLst>
                </a:gridCol>
              </a:tblGrid>
              <a:tr h="448030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B050"/>
                          </a:solidFill>
                          <a:effectLst/>
                          <a:latin typeface="Century Schoolbook" charset="0"/>
                          <a:ea typeface="Century Schoolbook" charset="0"/>
                          <a:cs typeface="Century Schoolbook" charset="0"/>
                        </a:rPr>
                        <a:t>void </a:t>
                      </a:r>
                      <a:r>
                        <a:rPr kumimoji="0" lang="en-US" sz="1800" b="0" i="0" u="none" strike="noStrike" cap="none" normalizeH="0" baseline="0" dirty="0" err="1">
                          <a:ln>
                            <a:noFill/>
                          </a:ln>
                          <a:solidFill>
                            <a:srgbClr val="00B050"/>
                          </a:solidFill>
                          <a:effectLst/>
                          <a:latin typeface="Century Schoolbook" charset="0"/>
                          <a:ea typeface="Century Schoolbook" charset="0"/>
                          <a:cs typeface="Century Schoolbook" charset="0"/>
                        </a:rPr>
                        <a:t>ArraySort</a:t>
                      </a:r>
                      <a:r>
                        <a:rPr kumimoji="0" lang="en-US" sz="1800" b="0" i="0" u="none" strike="noStrike" cap="none" normalizeH="0" baseline="0" dirty="0">
                          <a:ln>
                            <a:noFill/>
                          </a:ln>
                          <a:solidFill>
                            <a:srgbClr val="00B050"/>
                          </a:solidFill>
                          <a:effectLst/>
                          <a:latin typeface="Century Schoolbook" charset="0"/>
                          <a:ea typeface="Century Schoolbook" charset="0"/>
                          <a:cs typeface="Century Schoolbook" charset="0"/>
                        </a:rPr>
                        <a:t>( </a:t>
                      </a:r>
                      <a:r>
                        <a:rPr kumimoji="0" lang="en-US" sz="1800" b="0" i="0" u="none" strike="noStrike" cap="none" normalizeH="0" baseline="0" dirty="0" err="1">
                          <a:ln>
                            <a:noFill/>
                          </a:ln>
                          <a:solidFill>
                            <a:srgbClr val="00B050"/>
                          </a:solidFill>
                          <a:effectLst/>
                          <a:latin typeface="Century Schoolbook" charset="0"/>
                          <a:ea typeface="Century Schoolbook" charset="0"/>
                          <a:cs typeface="Century Schoolbook" charset="0"/>
                        </a:rPr>
                        <a:t>int</a:t>
                      </a:r>
                      <a:r>
                        <a:rPr kumimoji="0" lang="en-US" sz="1800" b="0" i="0" u="none" strike="noStrike" cap="none" normalizeH="0" baseline="0" dirty="0">
                          <a:ln>
                            <a:noFill/>
                          </a:ln>
                          <a:solidFill>
                            <a:srgbClr val="00B050"/>
                          </a:solidFill>
                          <a:effectLst/>
                          <a:latin typeface="Century Schoolbook" charset="0"/>
                          <a:ea typeface="Century Schoolbook" charset="0"/>
                          <a:cs typeface="Century Schoolbook" charset="0"/>
                        </a:rPr>
                        <a:t> A[20], </a:t>
                      </a:r>
                      <a:r>
                        <a:rPr kumimoji="0" lang="en-US" sz="1800" b="0" i="0" u="none" strike="noStrike" cap="none" normalizeH="0" baseline="0" dirty="0" err="1">
                          <a:ln>
                            <a:noFill/>
                          </a:ln>
                          <a:solidFill>
                            <a:srgbClr val="00B050"/>
                          </a:solidFill>
                          <a:effectLst/>
                          <a:latin typeface="Century Schoolbook" charset="0"/>
                          <a:ea typeface="Century Schoolbook" charset="0"/>
                          <a:cs typeface="Century Schoolbook" charset="0"/>
                        </a:rPr>
                        <a:t>int</a:t>
                      </a:r>
                      <a:r>
                        <a:rPr kumimoji="0" lang="en-US" sz="1800" b="0" i="0" u="none" strike="noStrike" cap="none" normalizeH="0" baseline="0" dirty="0">
                          <a:ln>
                            <a:noFill/>
                          </a:ln>
                          <a:solidFill>
                            <a:srgbClr val="00B050"/>
                          </a:solidFill>
                          <a:effectLst/>
                          <a:latin typeface="Century Schoolbook" charset="0"/>
                          <a:ea typeface="Century Schoolbook" charset="0"/>
                          <a:cs typeface="Century Schoolbook" charset="0"/>
                        </a:rPr>
                        <a:t> 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B050"/>
                          </a:solidFill>
                          <a:effectLst/>
                          <a:latin typeface="Century Schoolbook" charset="0"/>
                          <a:ea typeface="Century Schoolbook" charset="0"/>
                          <a:cs typeface="Century Schoolbook"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B050"/>
                          </a:solidFill>
                          <a:effectLst/>
                          <a:latin typeface="Century Schoolbook" charset="0"/>
                          <a:ea typeface="Century Schoolbook" charset="0"/>
                          <a:cs typeface="Century Schoolbook" charset="0"/>
                        </a:rPr>
                        <a:t>         </a:t>
                      </a:r>
                      <a:r>
                        <a:rPr kumimoji="0" lang="en-US" sz="1800" b="0" i="0" u="none" strike="noStrike" cap="none" normalizeH="0" baseline="0" dirty="0" err="1">
                          <a:ln>
                            <a:noFill/>
                          </a:ln>
                          <a:solidFill>
                            <a:srgbClr val="00B050"/>
                          </a:solidFill>
                          <a:effectLst/>
                          <a:latin typeface="Century Schoolbook" charset="0"/>
                          <a:ea typeface="Century Schoolbook" charset="0"/>
                          <a:cs typeface="Century Schoolbook" charset="0"/>
                        </a:rPr>
                        <a:t>int</a:t>
                      </a:r>
                      <a:r>
                        <a:rPr kumimoji="0" lang="en-US" sz="1800" b="0" i="0" u="none" strike="noStrike" cap="none" normalizeH="0" baseline="0" dirty="0">
                          <a:ln>
                            <a:noFill/>
                          </a:ln>
                          <a:solidFill>
                            <a:srgbClr val="00B050"/>
                          </a:solidFill>
                          <a:effectLst/>
                          <a:latin typeface="Century Schoolbook" charset="0"/>
                          <a:ea typeface="Century Schoolbook" charset="0"/>
                          <a:cs typeface="Century Schoolbook" charset="0"/>
                        </a:rPr>
                        <a:t> </a:t>
                      </a:r>
                      <a:r>
                        <a:rPr kumimoji="0" lang="en-US" sz="1800" b="0" i="0" u="none" strike="noStrike" cap="none" normalizeH="0" baseline="0" dirty="0" err="1">
                          <a:ln>
                            <a:noFill/>
                          </a:ln>
                          <a:solidFill>
                            <a:srgbClr val="00B050"/>
                          </a:solidFill>
                          <a:effectLst/>
                          <a:latin typeface="Century Schoolbook" charset="0"/>
                          <a:ea typeface="Century Schoolbook" charset="0"/>
                          <a:cs typeface="Century Schoolbook" charset="0"/>
                        </a:rPr>
                        <a:t>i</a:t>
                      </a:r>
                      <a:r>
                        <a:rPr kumimoji="0" lang="en-US" sz="1800" b="0" i="0" u="none" strike="noStrike" cap="none" normalizeH="0" baseline="0" dirty="0">
                          <a:ln>
                            <a:noFill/>
                          </a:ln>
                          <a:solidFill>
                            <a:srgbClr val="00B050"/>
                          </a:solidFill>
                          <a:effectLst/>
                          <a:latin typeface="Century Schoolbook" charset="0"/>
                          <a:ea typeface="Century Schoolbook" charset="0"/>
                          <a:cs typeface="Century Schoolbook" charset="0"/>
                        </a:rPr>
                        <a:t>, j, temp;</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B050"/>
                          </a:solidFill>
                          <a:effectLst/>
                          <a:latin typeface="Century Schoolbook" charset="0"/>
                          <a:ea typeface="Century Schoolbook" charset="0"/>
                          <a:cs typeface="Century Schoolbook" charset="0"/>
                        </a:rPr>
                        <a:t>         for ( </a:t>
                      </a:r>
                      <a:r>
                        <a:rPr kumimoji="0" lang="en-US" sz="1800" b="0" i="0" u="none" strike="noStrike" cap="none" normalizeH="0" baseline="0" dirty="0" err="1">
                          <a:ln>
                            <a:noFill/>
                          </a:ln>
                          <a:solidFill>
                            <a:srgbClr val="00B050"/>
                          </a:solidFill>
                          <a:effectLst/>
                          <a:latin typeface="Century Schoolbook" charset="0"/>
                          <a:ea typeface="Century Schoolbook" charset="0"/>
                          <a:cs typeface="Century Schoolbook" charset="0"/>
                        </a:rPr>
                        <a:t>i</a:t>
                      </a:r>
                      <a:r>
                        <a:rPr kumimoji="0" lang="en-US" sz="1800" b="0" i="0" u="none" strike="noStrike" cap="none" normalizeH="0" baseline="0" dirty="0">
                          <a:ln>
                            <a:noFill/>
                          </a:ln>
                          <a:solidFill>
                            <a:srgbClr val="00B050"/>
                          </a:solidFill>
                          <a:effectLst/>
                          <a:latin typeface="Century Schoolbook" charset="0"/>
                          <a:ea typeface="Century Schoolbook" charset="0"/>
                          <a:cs typeface="Century Schoolbook" charset="0"/>
                        </a:rPr>
                        <a:t>=0; </a:t>
                      </a:r>
                      <a:r>
                        <a:rPr kumimoji="0" lang="en-US" sz="1800" b="0" i="0" u="none" strike="noStrike" cap="none" normalizeH="0" baseline="0" dirty="0" err="1">
                          <a:ln>
                            <a:noFill/>
                          </a:ln>
                          <a:solidFill>
                            <a:srgbClr val="00B050"/>
                          </a:solidFill>
                          <a:effectLst/>
                          <a:latin typeface="Century Schoolbook" charset="0"/>
                          <a:ea typeface="Century Schoolbook" charset="0"/>
                          <a:cs typeface="Century Schoolbook" charset="0"/>
                        </a:rPr>
                        <a:t>i</a:t>
                      </a:r>
                      <a:r>
                        <a:rPr kumimoji="0" lang="en-US" sz="1800" b="0" i="0" u="none" strike="noStrike" cap="none" normalizeH="0" baseline="0" dirty="0">
                          <a:ln>
                            <a:noFill/>
                          </a:ln>
                          <a:solidFill>
                            <a:srgbClr val="00B050"/>
                          </a:solidFill>
                          <a:effectLst/>
                          <a:latin typeface="Century Schoolbook" charset="0"/>
                          <a:ea typeface="Century Schoolbook" charset="0"/>
                          <a:cs typeface="Century Schoolbook" charset="0"/>
                        </a:rPr>
                        <a:t> &lt;= n-2; </a:t>
                      </a:r>
                      <a:r>
                        <a:rPr kumimoji="0" lang="en-US" sz="1800" b="0" i="0" u="none" strike="noStrike" cap="none" normalizeH="0" baseline="0" dirty="0" err="1">
                          <a:ln>
                            <a:noFill/>
                          </a:ln>
                          <a:solidFill>
                            <a:srgbClr val="00B050"/>
                          </a:solidFill>
                          <a:effectLst/>
                          <a:latin typeface="Century Schoolbook" charset="0"/>
                          <a:ea typeface="Century Schoolbook" charset="0"/>
                          <a:cs typeface="Century Schoolbook" charset="0"/>
                        </a:rPr>
                        <a:t>i</a:t>
                      </a:r>
                      <a:r>
                        <a:rPr kumimoji="0" lang="en-US" sz="1800" b="0" i="0" u="none" strike="noStrike" cap="none" normalizeH="0" baseline="0" dirty="0">
                          <a:ln>
                            <a:noFill/>
                          </a:ln>
                          <a:solidFill>
                            <a:srgbClr val="00B050"/>
                          </a:solidFill>
                          <a:effectLst/>
                          <a:latin typeface="Century Schoolbook" charset="0"/>
                          <a:ea typeface="Century Schoolbook" charset="0"/>
                          <a:cs typeface="Century Schoolbook"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B050"/>
                          </a:solidFill>
                          <a:effectLst/>
                          <a:latin typeface="Century Schoolbook" charset="0"/>
                          <a:ea typeface="Century Schoolbook" charset="0"/>
                          <a:cs typeface="Century Schoolbook"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B050"/>
                          </a:solidFill>
                          <a:effectLst/>
                          <a:latin typeface="Century Schoolbook" charset="0"/>
                          <a:ea typeface="Century Schoolbook" charset="0"/>
                          <a:cs typeface="Century Schoolbook" charset="0"/>
                        </a:rPr>
                        <a:t>                for(j=i+1; j &lt;= n-1; j++)</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B050"/>
                          </a:solidFill>
                          <a:effectLst/>
                          <a:latin typeface="Century Schoolbook" charset="0"/>
                          <a:ea typeface="Century Schoolbook" charset="0"/>
                          <a:cs typeface="Century Schoolbook"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B050"/>
                          </a:solidFill>
                          <a:effectLst/>
                          <a:latin typeface="Century Schoolbook" charset="0"/>
                          <a:ea typeface="Century Schoolbook" charset="0"/>
                          <a:cs typeface="Century Schoolbook" charset="0"/>
                        </a:rPr>
                        <a:t>                        if( A[</a:t>
                      </a:r>
                      <a:r>
                        <a:rPr kumimoji="0" lang="en-US" sz="1800" b="0" i="0" u="none" strike="noStrike" cap="none" normalizeH="0" baseline="0" dirty="0" err="1">
                          <a:ln>
                            <a:noFill/>
                          </a:ln>
                          <a:solidFill>
                            <a:srgbClr val="00B050"/>
                          </a:solidFill>
                          <a:effectLst/>
                          <a:latin typeface="Century Schoolbook" charset="0"/>
                          <a:ea typeface="Century Schoolbook" charset="0"/>
                          <a:cs typeface="Century Schoolbook" charset="0"/>
                        </a:rPr>
                        <a:t>i</a:t>
                      </a:r>
                      <a:r>
                        <a:rPr kumimoji="0" lang="en-US" sz="1800" b="0" i="0" u="none" strike="noStrike" cap="none" normalizeH="0" baseline="0" dirty="0">
                          <a:ln>
                            <a:noFill/>
                          </a:ln>
                          <a:solidFill>
                            <a:srgbClr val="00B050"/>
                          </a:solidFill>
                          <a:effectLst/>
                          <a:latin typeface="Century Schoolbook" charset="0"/>
                          <a:ea typeface="Century Schoolbook" charset="0"/>
                          <a:cs typeface="Century Schoolbook" charset="0"/>
                        </a:rPr>
                        <a:t>] &gt; A[j]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B050"/>
                          </a:solidFill>
                          <a:effectLst/>
                          <a:latin typeface="Century Schoolbook" charset="0"/>
                          <a:ea typeface="Century Schoolbook" charset="0"/>
                          <a:cs typeface="Century Schoolbook"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B050"/>
                          </a:solidFill>
                          <a:effectLst/>
                          <a:latin typeface="Century Schoolbook" charset="0"/>
                          <a:ea typeface="Century Schoolbook" charset="0"/>
                          <a:cs typeface="Century Schoolbook" charset="0"/>
                        </a:rPr>
                        <a:t>                                temp = A[</a:t>
                      </a:r>
                      <a:r>
                        <a:rPr kumimoji="0" lang="en-US" sz="1800" b="0" i="0" u="none" strike="noStrike" cap="none" normalizeH="0" baseline="0" dirty="0" err="1">
                          <a:ln>
                            <a:noFill/>
                          </a:ln>
                          <a:solidFill>
                            <a:srgbClr val="00B050"/>
                          </a:solidFill>
                          <a:effectLst/>
                          <a:latin typeface="Century Schoolbook" charset="0"/>
                          <a:ea typeface="Century Schoolbook" charset="0"/>
                          <a:cs typeface="Century Schoolbook" charset="0"/>
                        </a:rPr>
                        <a:t>i</a:t>
                      </a:r>
                      <a:r>
                        <a:rPr kumimoji="0" lang="en-US" sz="1800" b="0" i="0" u="none" strike="noStrike" cap="none" normalizeH="0" baseline="0" dirty="0">
                          <a:ln>
                            <a:noFill/>
                          </a:ln>
                          <a:solidFill>
                            <a:srgbClr val="00B050"/>
                          </a:solidFill>
                          <a:effectLst/>
                          <a:latin typeface="Century Schoolbook" charset="0"/>
                          <a:ea typeface="Century Schoolbook" charset="0"/>
                          <a:cs typeface="Century Schoolbook"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B050"/>
                          </a:solidFill>
                          <a:effectLst/>
                          <a:latin typeface="Century Schoolbook" charset="0"/>
                          <a:ea typeface="Century Schoolbook" charset="0"/>
                          <a:cs typeface="Century Schoolbook" charset="0"/>
                        </a:rPr>
                        <a:t>                                 A[</a:t>
                      </a:r>
                      <a:r>
                        <a:rPr kumimoji="0" lang="en-US" sz="1800" b="0" i="0" u="none" strike="noStrike" cap="none" normalizeH="0" baseline="0" dirty="0" err="1">
                          <a:ln>
                            <a:noFill/>
                          </a:ln>
                          <a:solidFill>
                            <a:srgbClr val="00B050"/>
                          </a:solidFill>
                          <a:effectLst/>
                          <a:latin typeface="Century Schoolbook" charset="0"/>
                          <a:ea typeface="Century Schoolbook" charset="0"/>
                          <a:cs typeface="Century Schoolbook" charset="0"/>
                        </a:rPr>
                        <a:t>i</a:t>
                      </a:r>
                      <a:r>
                        <a:rPr kumimoji="0" lang="en-US" sz="1800" b="0" i="0" u="none" strike="noStrike" cap="none" normalizeH="0" baseline="0" dirty="0">
                          <a:ln>
                            <a:noFill/>
                          </a:ln>
                          <a:solidFill>
                            <a:srgbClr val="00B050"/>
                          </a:solidFill>
                          <a:effectLst/>
                          <a:latin typeface="Century Schoolbook" charset="0"/>
                          <a:ea typeface="Century Schoolbook" charset="0"/>
                          <a:cs typeface="Century Schoolbook" charset="0"/>
                        </a:rPr>
                        <a:t>] = A[j];</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B050"/>
                          </a:solidFill>
                          <a:effectLst/>
                          <a:latin typeface="Century Schoolbook" charset="0"/>
                          <a:ea typeface="Century Schoolbook" charset="0"/>
                          <a:cs typeface="Century Schoolbook" charset="0"/>
                        </a:rPr>
                        <a:t>                                 A[j]= temp;</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B050"/>
                          </a:solidFill>
                          <a:effectLst/>
                          <a:latin typeface="Century Schoolbook" charset="0"/>
                          <a:ea typeface="Century Schoolbook" charset="0"/>
                          <a:cs typeface="Century Schoolbook"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B050"/>
                          </a:solidFill>
                          <a:effectLst/>
                          <a:latin typeface="Century Schoolbook" charset="0"/>
                          <a:ea typeface="Century Schoolbook" charset="0"/>
                          <a:cs typeface="Century Schoolbook"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B050"/>
                          </a:solidFill>
                          <a:effectLst/>
                          <a:latin typeface="Century Schoolbook" charset="0"/>
                          <a:ea typeface="Century Schoolbook" charset="0"/>
                          <a:cs typeface="Century Schoolbook"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B050"/>
                          </a:solidFill>
                          <a:effectLst/>
                          <a:latin typeface="Century Schoolbook" charset="0"/>
                          <a:ea typeface="Century Schoolbook" charset="0"/>
                          <a:cs typeface="Century Schoolbook" charset="0"/>
                        </a:rPr>
                        <a:t>       }</a:t>
                      </a:r>
                    </a:p>
                  </a:txBody>
                  <a:tcPr marT="45712" marB="45712"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0"/>
                  </a:ext>
                </a:extLst>
              </a:tr>
              <a:tr h="36572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B050"/>
                        </a:solidFill>
                        <a:effectLst/>
                        <a:latin typeface="Century Schoolbook" charset="0"/>
                        <a:ea typeface="Century Schoolbook" charset="0"/>
                        <a:cs typeface="Century Schoolbook" charset="0"/>
                      </a:endParaRPr>
                    </a:p>
                  </a:txBody>
                  <a:tcPr marT="45712" marB="45712"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1"/>
                  </a:ext>
                </a:extLst>
              </a:tr>
              <a:tr h="36572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B050"/>
                        </a:solidFill>
                        <a:effectLst/>
                        <a:latin typeface="Century Schoolbook" charset="0"/>
                        <a:ea typeface="Century Schoolbook" charset="0"/>
                        <a:cs typeface="Century Schoolbook" charset="0"/>
                      </a:endParaRPr>
                    </a:p>
                  </a:txBody>
                  <a:tcPr marT="45712" marB="45712"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21514" name="Table 5">
            <a:extLst>
              <a:ext uri="{FF2B5EF4-FFF2-40B4-BE49-F238E27FC236}">
                <a16:creationId xmlns:a16="http://schemas.microsoft.com/office/drawing/2014/main" id="{F322063E-C0F7-7331-EB5A-8A5024C3CF31}"/>
              </a:ext>
            </a:extLst>
          </p:cNvPr>
          <p:cNvGraphicFramePr>
            <a:graphicFrameLocks noGrp="1"/>
          </p:cNvGraphicFramePr>
          <p:nvPr/>
        </p:nvGraphicFramePr>
        <p:xfrm>
          <a:off x="3962400" y="1219200"/>
          <a:ext cx="4214813" cy="914400"/>
        </p:xfrm>
        <a:graphic>
          <a:graphicData uri="http://schemas.openxmlformats.org/drawingml/2006/table">
            <a:tbl>
              <a:tblPr/>
              <a:tblGrid>
                <a:gridCol w="4214813">
                  <a:extLst>
                    <a:ext uri="{9D8B030D-6E8A-4147-A177-3AD203B41FA5}">
                      <a16:colId xmlns:a16="http://schemas.microsoft.com/office/drawing/2014/main" val="20000"/>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Century Schoolbook" charset="0"/>
                          <a:ea typeface="Century Schoolbook" charset="0"/>
                          <a:cs typeface="Century Schoolbook" charset="0"/>
                        </a:rPr>
                        <a:t>Input: An array A with integer data.</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Century Schoolbook" charset="0"/>
                          <a:ea typeface="Century Schoolbook" charset="0"/>
                          <a:cs typeface="Century Schoolbook" charset="0"/>
                        </a:rPr>
                        <a:t>Output: Sorted array</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FF0000"/>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71692" name="Slide Number Placeholder 6">
            <a:extLst>
              <a:ext uri="{FF2B5EF4-FFF2-40B4-BE49-F238E27FC236}">
                <a16:creationId xmlns:a16="http://schemas.microsoft.com/office/drawing/2014/main" id="{420489BB-8A80-2C07-FF0F-7B86FD4AF27B}"/>
              </a:ext>
            </a:extLst>
          </p:cNvPr>
          <p:cNvSpPr>
            <a:spLocks noGrp="1" noChangeArrowheads="1"/>
          </p:cNvSpPr>
          <p:nvPr>
            <p:ph type="sldNum" sz="quarter" idx="11"/>
            <p:custDataLst>
              <p:tags r:id="rId3"/>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1CF4221E-FFC9-42E5-9B30-2DE1A6DE2B4D}" type="slidenum">
              <a:rPr lang="en-IN" altLang="de-DE">
                <a:solidFill>
                  <a:schemeClr val="bg1"/>
                </a:solidFill>
              </a:rPr>
              <a:pPr/>
              <a:t>69</a:t>
            </a:fld>
            <a:endParaRPr lang="en-IN" altLang="de-DE">
              <a:solidFill>
                <a:schemeClr val="bg1"/>
              </a:solidFill>
            </a:endParaRPr>
          </a:p>
        </p:txBody>
      </p:sp>
    </p:spTree>
  </p:cSld>
  <p:clrMapOvr>
    <a:masterClrMapping/>
  </p:clrMapOvr>
  <p:transition spd="med">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1514"/>
                                        </p:tgtEl>
                                        <p:attrNameLst>
                                          <p:attrName>style.visibility</p:attrName>
                                        </p:attrNameLst>
                                      </p:cBhvr>
                                      <p:to>
                                        <p:strVal val="visible"/>
                                      </p:to>
                                    </p:set>
                                    <p:animEffect transition="in" filter="box(in)">
                                      <p:cBhvr>
                                        <p:cTn id="12" dur="500"/>
                                        <p:tgtEl>
                                          <p:spTgt spid="215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1508"/>
                                        </p:tgtEl>
                                        <p:attrNameLst>
                                          <p:attrName>style.visibility</p:attrName>
                                        </p:attrNameLst>
                                      </p:cBhvr>
                                      <p:to>
                                        <p:strVal val="visible"/>
                                      </p:to>
                                    </p:set>
                                    <p:animEffect transition="in" filter="box(in)">
                                      <p:cBhvr>
                                        <p:cTn id="17" dur="500"/>
                                        <p:tgtEl>
                                          <p:spTgt spid="215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xit" presetSubtype="10" fill="hold" nodeType="clickEffect">
                                  <p:stCondLst>
                                    <p:cond delay="0"/>
                                  </p:stCondLst>
                                  <p:childTnLst>
                                    <p:animEffect transition="out" filter="blinds(horizontal)">
                                      <p:cBhvr>
                                        <p:cTn id="21" dur="500"/>
                                        <p:tgtEl>
                                          <p:spTgt spid="21514"/>
                                        </p:tgtEl>
                                      </p:cBhvr>
                                    </p:animEffect>
                                    <p:set>
                                      <p:cBhvr>
                                        <p:cTn id="22" dur="1" fill="hold">
                                          <p:stCondLst>
                                            <p:cond delay="499"/>
                                          </p:stCondLst>
                                        </p:cTn>
                                        <p:tgtEl>
                                          <p:spTgt spid="21514"/>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xit" presetSubtype="16" fill="hold" nodeType="clickEffect">
                                  <p:stCondLst>
                                    <p:cond delay="0"/>
                                  </p:stCondLst>
                                  <p:childTnLst>
                                    <p:animEffect transition="out" filter="diamond(in)">
                                      <p:cBhvr>
                                        <p:cTn id="26" dur="2000"/>
                                        <p:tgtEl>
                                          <p:spTgt spid="3">
                                            <p:txEl>
                                              <p:pRg st="0" end="0"/>
                                            </p:txEl>
                                          </p:spTgt>
                                        </p:tgtEl>
                                      </p:cBhvr>
                                    </p:animEffect>
                                    <p:set>
                                      <p:cBhvr>
                                        <p:cTn id="27" dur="1" fill="hold">
                                          <p:stCondLst>
                                            <p:cond delay="1999"/>
                                          </p:stCondLst>
                                        </p:cTn>
                                        <p:tgtEl>
                                          <p:spTgt spid="3">
                                            <p:txEl>
                                              <p:pRg st="0" end="0"/>
                                            </p:txEl>
                                          </p:spTgt>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21510"/>
                                        </p:tgtEl>
                                        <p:attrNameLst>
                                          <p:attrName>style.visibility</p:attrName>
                                        </p:attrNameLst>
                                      </p:cBhvr>
                                      <p:to>
                                        <p:strVal val="visible"/>
                                      </p:to>
                                    </p:set>
                                    <p:animEffect transition="in" filter="box(in)">
                                      <p:cBhvr>
                                        <p:cTn id="32" dur="500"/>
                                        <p:tgtEl>
                                          <p:spTgt spid="21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1">
            <a:extLst>
              <a:ext uri="{FF2B5EF4-FFF2-40B4-BE49-F238E27FC236}">
                <a16:creationId xmlns:a16="http://schemas.microsoft.com/office/drawing/2014/main" id="{8228DBBC-0F11-D599-9460-531F7156E23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56DDF2B7-8275-16FA-54ED-953F21314728}"/>
              </a:ext>
            </a:extLst>
          </p:cNvPr>
          <p:cNvSpPr/>
          <p:nvPr/>
        </p:nvSpPr>
        <p:spPr>
          <a:xfrm>
            <a:off x="3124200" y="357188"/>
            <a:ext cx="2386013" cy="374650"/>
          </a:xfrm>
          <a:prstGeom prst="rect">
            <a:avLst/>
          </a:prstGeom>
          <a:solidFill>
            <a:srgbClr val="EBDBBB"/>
          </a:solidFill>
        </p:spPr>
        <p:txBody>
          <a:bodyPr wrap="none" lIns="0" tIns="0" rIns="0" bIns="0"/>
          <a:lstStyle/>
          <a:p>
            <a:pPr algn="ctr" eaLnBrk="1" fontAlgn="auto" hangingPunct="1">
              <a:spcBef>
                <a:spcPts val="0"/>
              </a:spcBef>
              <a:spcAft>
                <a:spcPts val="0"/>
              </a:spcAft>
              <a:defRPr/>
            </a:pPr>
            <a:r>
              <a:rPr lang="en-US" sz="2900" spc="-50" dirty="0">
                <a:latin typeface="Trebuchet MS"/>
              </a:rPr>
              <a:t>Module - 4</a:t>
            </a:r>
          </a:p>
        </p:txBody>
      </p:sp>
      <p:sp>
        <p:nvSpPr>
          <p:cNvPr id="8196" name="Rectangle 3">
            <a:extLst>
              <a:ext uri="{FF2B5EF4-FFF2-40B4-BE49-F238E27FC236}">
                <a16:creationId xmlns:a16="http://schemas.microsoft.com/office/drawing/2014/main" id="{DB147E28-C606-9833-828A-4F6F9E45C72D}"/>
              </a:ext>
            </a:extLst>
          </p:cNvPr>
          <p:cNvSpPr>
            <a:spLocks noChangeArrowheads="1"/>
          </p:cNvSpPr>
          <p:nvPr/>
        </p:nvSpPr>
        <p:spPr bwMode="auto">
          <a:xfrm>
            <a:off x="66675" y="1066800"/>
            <a:ext cx="9004300" cy="3648075"/>
          </a:xfrm>
          <a:prstGeom prst="rect">
            <a:avLst/>
          </a:prstGeom>
          <a:solidFill>
            <a:srgbClr val="C8DBD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lnSpc>
                <a:spcPts val="3388"/>
              </a:lnSpc>
              <a:spcAft>
                <a:spcPts val="9025"/>
              </a:spcAft>
            </a:pPr>
            <a:r>
              <a:rPr lang="en-IN" altLang="de-DE" sz="2800">
                <a:solidFill>
                  <a:srgbClr val="0070C0"/>
                </a:solidFill>
              </a:rPr>
              <a:t>Sorting and Searching - </a:t>
            </a:r>
            <a:r>
              <a:rPr lang="en-IN" altLang="de-DE" sz="2800"/>
              <a:t>Classification of Sorting Methods, Bubble Sort, Selection Sort, Insertion Sort, Quick Sort, Merge Sort, Heap Sort And Radix Sort, Classification of Searching, Linear Search, Binary Search, Hashing Functions – Division Reminder, Mid Square Method, Folding Method; Collision Resolution Techniques. String search and matching. </a:t>
            </a:r>
            <a:endParaRPr lang="en-US" altLang="de-DE" sz="2800">
              <a:solidFill>
                <a:srgbClr val="0070C0"/>
              </a:solidFill>
              <a:latin typeface="Times New Roman" panose="02020603050405020304" pitchFamily="18" charset="0"/>
            </a:endParaRPr>
          </a:p>
        </p:txBody>
      </p:sp>
      <p:sp>
        <p:nvSpPr>
          <p:cNvPr id="8197" name="Rectangle 4">
            <a:extLst>
              <a:ext uri="{FF2B5EF4-FFF2-40B4-BE49-F238E27FC236}">
                <a16:creationId xmlns:a16="http://schemas.microsoft.com/office/drawing/2014/main" id="{43891576-CD6B-D529-1345-AA7B6DB1EB8C}"/>
              </a:ext>
            </a:extLst>
          </p:cNvPr>
          <p:cNvSpPr>
            <a:spLocks noChangeArrowheads="1"/>
          </p:cNvSpPr>
          <p:nvPr/>
        </p:nvSpPr>
        <p:spPr bwMode="auto">
          <a:xfrm>
            <a:off x="0" y="6669088"/>
            <a:ext cx="2252663" cy="188912"/>
          </a:xfrm>
          <a:prstGeom prst="rect">
            <a:avLst/>
          </a:prstGeom>
          <a:solidFill>
            <a:srgbClr val="A5A5A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de-DE" sz="1500">
                <a:latin typeface="Times New Roman" panose="02020603050405020304" pitchFamily="18" charset="0"/>
              </a:rPr>
              <a:t>Faculty Name : Dr. Vianny</a:t>
            </a:r>
          </a:p>
        </p:txBody>
      </p:sp>
      <p:sp>
        <p:nvSpPr>
          <p:cNvPr id="6" name="Rectangle 5">
            <a:extLst>
              <a:ext uri="{FF2B5EF4-FFF2-40B4-BE49-F238E27FC236}">
                <a16:creationId xmlns:a16="http://schemas.microsoft.com/office/drawing/2014/main" id="{FEE2004A-6490-5C61-C3CB-655AEBAD48DC}"/>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8C99DD01-4799-6FCA-0619-A8B235022CAC}"/>
              </a:ext>
            </a:extLst>
          </p:cNvPr>
          <p:cNvSpPr>
            <a:spLocks noGrp="1" noChangeArrowheads="1"/>
          </p:cNvSpPr>
          <p:nvPr>
            <p:ph type="title" idx="4294967295"/>
            <p:custDataLst>
              <p:tags r:id="rId1"/>
            </p:custDataLst>
          </p:nvPr>
        </p:nvSpPr>
        <p:spPr bwMode="auto">
          <a:xfrm>
            <a:off x="500063" y="152400"/>
            <a:ext cx="7467600" cy="501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de-DE" sz="2800"/>
              <a:t>Searching</a:t>
            </a:r>
            <a:endParaRPr lang="en-IN" altLang="de-DE" sz="2800"/>
          </a:p>
        </p:txBody>
      </p:sp>
      <p:sp>
        <p:nvSpPr>
          <p:cNvPr id="3" name="Content Placeholder 2">
            <a:extLst>
              <a:ext uri="{FF2B5EF4-FFF2-40B4-BE49-F238E27FC236}">
                <a16:creationId xmlns:a16="http://schemas.microsoft.com/office/drawing/2014/main" id="{F20BBED1-5253-5BB8-A85E-832AA96F89D9}"/>
              </a:ext>
            </a:extLst>
          </p:cNvPr>
          <p:cNvSpPr>
            <a:spLocks noGrp="1"/>
          </p:cNvSpPr>
          <p:nvPr>
            <p:ph sz="quarter" idx="4294967295"/>
            <p:custDataLst>
              <p:tags r:id="rId2"/>
            </p:custDataLst>
          </p:nvPr>
        </p:nvSpPr>
        <p:spPr bwMode="auto">
          <a:xfrm>
            <a:off x="214313" y="609600"/>
            <a:ext cx="8429625" cy="5962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39763" lvl="1" indent="-273050">
              <a:buClr>
                <a:srgbClr val="FE8637"/>
              </a:buClr>
            </a:pPr>
            <a:r>
              <a:rPr lang="en-IN" altLang="de-DE">
                <a:solidFill>
                  <a:srgbClr val="000000"/>
                </a:solidFill>
                <a:latin typeface="Century Schoolbook" panose="02040604050505020304" pitchFamily="18" charset="0"/>
                <a:cs typeface="Arial" panose="020B0604020202020204" pitchFamily="34" charset="0"/>
                <a:sym typeface="Wingdings" panose="05000000000000000000" pitchFamily="2" charset="2"/>
              </a:rPr>
              <a:t>This operation is used to find the first position of </a:t>
            </a:r>
            <a:r>
              <a:rPr lang="en-IN" altLang="de-DE" b="1">
                <a:solidFill>
                  <a:srgbClr val="000000"/>
                </a:solidFill>
                <a:latin typeface="Century Schoolbook" panose="02040604050505020304" pitchFamily="18" charset="0"/>
                <a:cs typeface="Arial" panose="020B0604020202020204" pitchFamily="34" charset="0"/>
                <a:sym typeface="Wingdings" panose="05000000000000000000" pitchFamily="2" charset="2"/>
              </a:rPr>
              <a:t>an element of interest</a:t>
            </a:r>
            <a:r>
              <a:rPr lang="en-IN" altLang="de-DE">
                <a:solidFill>
                  <a:srgbClr val="000000"/>
                </a:solidFill>
                <a:latin typeface="Century Schoolbook" panose="02040604050505020304" pitchFamily="18" charset="0"/>
                <a:cs typeface="Arial" panose="020B0604020202020204" pitchFamily="34" charset="0"/>
                <a:sym typeface="Wingdings" panose="05000000000000000000" pitchFamily="2" charset="2"/>
              </a:rPr>
              <a:t>  in an array.</a:t>
            </a:r>
          </a:p>
        </p:txBody>
      </p:sp>
      <p:graphicFrame>
        <p:nvGraphicFramePr>
          <p:cNvPr id="22532" name="Table 3">
            <a:extLst>
              <a:ext uri="{FF2B5EF4-FFF2-40B4-BE49-F238E27FC236}">
                <a16:creationId xmlns:a16="http://schemas.microsoft.com/office/drawing/2014/main" id="{89C99DBC-862F-80AF-837C-B42ADB3827E3}"/>
              </a:ext>
            </a:extLst>
          </p:cNvPr>
          <p:cNvGraphicFramePr>
            <a:graphicFrameLocks noGrp="1"/>
          </p:cNvGraphicFramePr>
          <p:nvPr/>
        </p:nvGraphicFramePr>
        <p:xfrm>
          <a:off x="152400" y="1447800"/>
          <a:ext cx="8501063" cy="4754862"/>
        </p:xfrm>
        <a:graphic>
          <a:graphicData uri="http://schemas.openxmlformats.org/drawingml/2006/table">
            <a:tbl>
              <a:tblPr/>
              <a:tblGrid>
                <a:gridCol w="8501063">
                  <a:extLst>
                    <a:ext uri="{9D8B030D-6E8A-4147-A177-3AD203B41FA5}">
                      <a16:colId xmlns:a16="http://schemas.microsoft.com/office/drawing/2014/main" val="20000"/>
                    </a:ext>
                  </a:extLst>
                </a:gridCol>
              </a:tblGrid>
              <a:tr h="47545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entury Schoolbook" charset="0"/>
                          <a:ea typeface="Century Schoolbook" charset="0"/>
                          <a:cs typeface="Century Schoolbook" charset="0"/>
                        </a:rPr>
                        <a:t>Algorithm </a:t>
                      </a:r>
                      <a:r>
                        <a:rPr kumimoji="0" lang="en-US" sz="1800" b="0" i="0" u="none" strike="noStrike" cap="none" normalizeH="0" baseline="0" dirty="0" err="1">
                          <a:ln>
                            <a:noFill/>
                          </a:ln>
                          <a:solidFill>
                            <a:schemeClr val="tx1"/>
                          </a:solidFill>
                          <a:effectLst/>
                          <a:latin typeface="Century Schoolbook" charset="0"/>
                          <a:ea typeface="Century Schoolbook" charset="0"/>
                          <a:cs typeface="Century Schoolbook" charset="0"/>
                        </a:rPr>
                        <a:t>ArraySearch</a:t>
                      </a:r>
                      <a:r>
                        <a:rPr kumimoji="0" lang="en-US" sz="1800" b="0" i="0" u="none" strike="noStrike" cap="none" normalizeH="0" baseline="0" dirty="0">
                          <a:ln>
                            <a:noFill/>
                          </a:ln>
                          <a:solidFill>
                            <a:schemeClr val="tx1"/>
                          </a:solidFill>
                          <a:effectLst/>
                          <a:latin typeface="Century Schoolbook" charset="0"/>
                          <a:ea typeface="Century Schoolbook" charset="0"/>
                          <a:cs typeface="Century Schoolbook" charset="0"/>
                        </a:rPr>
                        <a:t> ( A[L … U] , KEY)</a:t>
                      </a:r>
                    </a:p>
                    <a:p>
                      <a:pPr marL="342900" marR="0" lvl="0" indent="-342900" algn="l" defTabSz="914400" rtl="0" eaLnBrk="1" fontAlgn="base" latinLnBrk="0" hangingPunct="1">
                        <a:lnSpc>
                          <a:spcPct val="100000"/>
                        </a:lnSpc>
                        <a:spcBef>
                          <a:spcPct val="0"/>
                        </a:spcBef>
                        <a:spcAft>
                          <a:spcPct val="0"/>
                        </a:spcAft>
                        <a:buClrTx/>
                        <a:buSzTx/>
                        <a:buFontTx/>
                        <a:buAutoNum type="arabicPeriod"/>
                        <a:tabLst/>
                      </a:pPr>
                      <a:r>
                        <a:rPr kumimoji="0" lang="en-US" sz="1800" b="0" i="0" u="none" strike="noStrike" cap="none" normalizeH="0" baseline="0" dirty="0" err="1">
                          <a:ln>
                            <a:noFill/>
                          </a:ln>
                          <a:solidFill>
                            <a:schemeClr val="tx1"/>
                          </a:solidFill>
                          <a:effectLst/>
                          <a:latin typeface="Century Schoolbook" charset="0"/>
                          <a:ea typeface="Century Schoolbook" charset="0"/>
                          <a:cs typeface="Century Schoolbook" charset="0"/>
                        </a:rPr>
                        <a:t>i</a:t>
                      </a:r>
                      <a:r>
                        <a:rPr kumimoji="0" lang="en-US" sz="1800" b="0" i="0" u="none" strike="noStrike" cap="none" normalizeH="0" baseline="0" dirty="0">
                          <a:ln>
                            <a:noFill/>
                          </a:ln>
                          <a:solidFill>
                            <a:schemeClr val="tx1"/>
                          </a:solidFill>
                          <a:effectLst/>
                          <a:latin typeface="Century Schoolbook" charset="0"/>
                          <a:ea typeface="Century Schoolbook" charset="0"/>
                          <a:cs typeface="Century Schoolbook" charset="0"/>
                        </a:rPr>
                        <a:t> = L, found = 0, location = 0</a:t>
                      </a:r>
                    </a:p>
                    <a:p>
                      <a:pPr marL="342900" marR="0" lvl="0" indent="-342900" algn="l" defTabSz="914400" rtl="0" eaLnBrk="1" fontAlgn="base" latinLnBrk="0" hangingPunct="1">
                        <a:lnSpc>
                          <a:spcPct val="100000"/>
                        </a:lnSpc>
                        <a:spcBef>
                          <a:spcPct val="0"/>
                        </a:spcBef>
                        <a:spcAft>
                          <a:spcPct val="0"/>
                        </a:spcAft>
                        <a:buClrTx/>
                        <a:buSzTx/>
                        <a:buFontTx/>
                        <a:buAutoNum type="arabicPeriod"/>
                        <a:tabLst/>
                      </a:pPr>
                      <a:r>
                        <a:rPr kumimoji="0" lang="en-US" sz="1800" b="0" i="0" u="none" strike="noStrike" cap="none" normalizeH="0" baseline="0" dirty="0">
                          <a:ln>
                            <a:noFill/>
                          </a:ln>
                          <a:solidFill>
                            <a:schemeClr val="tx1"/>
                          </a:solidFill>
                          <a:effectLst/>
                          <a:latin typeface="Century Schoolbook" charset="0"/>
                          <a:ea typeface="Century Schoolbook" charset="0"/>
                          <a:cs typeface="Century Schoolbook" charset="0"/>
                        </a:rPr>
                        <a:t>While (</a:t>
                      </a:r>
                      <a:r>
                        <a:rPr kumimoji="0" lang="en-US" sz="1800" b="0" i="0" u="none" strike="noStrike" cap="none" normalizeH="0" baseline="0" dirty="0" err="1">
                          <a:ln>
                            <a:noFill/>
                          </a:ln>
                          <a:solidFill>
                            <a:schemeClr val="tx1"/>
                          </a:solidFill>
                          <a:effectLst/>
                          <a:latin typeface="Century Schoolbook" charset="0"/>
                          <a:ea typeface="Century Schoolbook" charset="0"/>
                          <a:cs typeface="Century Schoolbook" charset="0"/>
                        </a:rPr>
                        <a:t>i</a:t>
                      </a:r>
                      <a:r>
                        <a:rPr kumimoji="0" lang="en-US" sz="1800" b="0" i="0" u="none" strike="noStrike" cap="none" normalizeH="0" baseline="0" dirty="0">
                          <a:ln>
                            <a:noFill/>
                          </a:ln>
                          <a:solidFill>
                            <a:schemeClr val="tx1"/>
                          </a:solidFill>
                          <a:effectLst/>
                          <a:latin typeface="Century Schoolbook" charset="0"/>
                          <a:ea typeface="Century Schoolbook" charset="0"/>
                          <a:cs typeface="Century Schoolbook" charset="0"/>
                        </a:rPr>
                        <a:t> &lt;= U ) and (found == 0) do</a:t>
                      </a:r>
                    </a:p>
                    <a:p>
                      <a:pPr marL="342900" marR="0" lvl="0" indent="-342900" algn="l" defTabSz="914400" rtl="0" eaLnBrk="1" fontAlgn="base" latinLnBrk="0" hangingPunct="1">
                        <a:lnSpc>
                          <a:spcPct val="100000"/>
                        </a:lnSpc>
                        <a:spcBef>
                          <a:spcPct val="0"/>
                        </a:spcBef>
                        <a:spcAft>
                          <a:spcPct val="0"/>
                        </a:spcAft>
                        <a:buClrTx/>
                        <a:buSzTx/>
                        <a:buFontTx/>
                        <a:buAutoNum type="arabicPeriod"/>
                        <a:tabLst/>
                      </a:pPr>
                      <a:r>
                        <a:rPr kumimoji="0" lang="en-US" sz="1800" b="0" i="0" u="none" strike="noStrike" cap="none" normalizeH="0" baseline="0" dirty="0">
                          <a:ln>
                            <a:noFill/>
                          </a:ln>
                          <a:solidFill>
                            <a:schemeClr val="tx1"/>
                          </a:solidFill>
                          <a:effectLst/>
                          <a:latin typeface="Century Schoolbook" charset="0"/>
                          <a:ea typeface="Century Schoolbook" charset="0"/>
                          <a:cs typeface="Century Schoolbook" charset="0"/>
                        </a:rPr>
                        <a:t>    </a:t>
                      </a:r>
                      <a:r>
                        <a:rPr kumimoji="0" lang="en-US" sz="1800" b="0" i="0" u="none" strike="noStrike" cap="none" normalizeH="0" baseline="0" dirty="0">
                          <a:ln>
                            <a:noFill/>
                          </a:ln>
                          <a:solidFill>
                            <a:srgbClr val="C00000"/>
                          </a:solidFill>
                          <a:effectLst/>
                          <a:latin typeface="Century Schoolbook" charset="0"/>
                          <a:ea typeface="Century Schoolbook" charset="0"/>
                          <a:cs typeface="Century Schoolbook" charset="0"/>
                        </a:rPr>
                        <a:t>If (A[</a:t>
                      </a:r>
                      <a:r>
                        <a:rPr kumimoji="0" lang="en-US" sz="1800" b="0" i="0" u="none" strike="noStrike" cap="none" normalizeH="0" baseline="0" dirty="0" err="1">
                          <a:ln>
                            <a:noFill/>
                          </a:ln>
                          <a:solidFill>
                            <a:srgbClr val="C00000"/>
                          </a:solidFill>
                          <a:effectLst/>
                          <a:latin typeface="Century Schoolbook" charset="0"/>
                          <a:ea typeface="Century Schoolbook" charset="0"/>
                          <a:cs typeface="Century Schoolbook" charset="0"/>
                        </a:rPr>
                        <a:t>i</a:t>
                      </a:r>
                      <a:r>
                        <a:rPr kumimoji="0" lang="en-US" sz="1800" b="0" i="0" u="none" strike="noStrike" cap="none" normalizeH="0" baseline="0" dirty="0">
                          <a:ln>
                            <a:noFill/>
                          </a:ln>
                          <a:solidFill>
                            <a:srgbClr val="C00000"/>
                          </a:solidFill>
                          <a:effectLst/>
                          <a:latin typeface="Century Schoolbook" charset="0"/>
                          <a:ea typeface="Century Schoolbook" charset="0"/>
                          <a:cs typeface="Century Schoolbook" charset="0"/>
                        </a:rPr>
                        <a:t>] == KEY) then</a:t>
                      </a:r>
                    </a:p>
                    <a:p>
                      <a:pPr marL="342900" marR="0" lvl="0" indent="-342900" algn="l" defTabSz="914400" rtl="0" eaLnBrk="1" fontAlgn="base" latinLnBrk="0" hangingPunct="1">
                        <a:lnSpc>
                          <a:spcPct val="100000"/>
                        </a:lnSpc>
                        <a:spcBef>
                          <a:spcPct val="0"/>
                        </a:spcBef>
                        <a:spcAft>
                          <a:spcPct val="0"/>
                        </a:spcAft>
                        <a:buClrTx/>
                        <a:buSzTx/>
                        <a:buFontTx/>
                        <a:buAutoNum type="arabicPeriod"/>
                        <a:tabLst/>
                      </a:pPr>
                      <a:r>
                        <a:rPr kumimoji="0" lang="en-US" sz="1800" b="0" i="0" u="none" strike="noStrike" cap="none" normalizeH="0" baseline="0" dirty="0">
                          <a:ln>
                            <a:noFill/>
                          </a:ln>
                          <a:solidFill>
                            <a:srgbClr val="C00000"/>
                          </a:solidFill>
                          <a:effectLst/>
                          <a:latin typeface="Century Schoolbook" charset="0"/>
                          <a:ea typeface="Century Schoolbook" charset="0"/>
                          <a:cs typeface="Century Schoolbook" charset="0"/>
                        </a:rPr>
                        <a:t>        found = 1</a:t>
                      </a:r>
                    </a:p>
                    <a:p>
                      <a:pPr marL="342900" marR="0" lvl="0" indent="-342900" algn="l" defTabSz="914400" rtl="0" eaLnBrk="1" fontAlgn="base" latinLnBrk="0" hangingPunct="1">
                        <a:lnSpc>
                          <a:spcPct val="100000"/>
                        </a:lnSpc>
                        <a:spcBef>
                          <a:spcPct val="0"/>
                        </a:spcBef>
                        <a:spcAft>
                          <a:spcPct val="0"/>
                        </a:spcAft>
                        <a:buClrTx/>
                        <a:buSzTx/>
                        <a:buFontTx/>
                        <a:buAutoNum type="arabicPeriod"/>
                        <a:tabLst/>
                      </a:pPr>
                      <a:r>
                        <a:rPr kumimoji="0" lang="en-US" sz="1800" b="0" i="0" u="none" strike="noStrike" cap="none" normalizeH="0" baseline="0" dirty="0">
                          <a:ln>
                            <a:noFill/>
                          </a:ln>
                          <a:solidFill>
                            <a:srgbClr val="C00000"/>
                          </a:solidFill>
                          <a:effectLst/>
                          <a:latin typeface="Century Schoolbook" charset="0"/>
                          <a:ea typeface="Century Schoolbook" charset="0"/>
                          <a:cs typeface="Century Schoolbook" charset="0"/>
                        </a:rPr>
                        <a:t>        location = </a:t>
                      </a:r>
                      <a:r>
                        <a:rPr kumimoji="0" lang="en-US" sz="1800" b="0" i="0" u="none" strike="noStrike" cap="none" normalizeH="0" baseline="0" dirty="0" err="1">
                          <a:ln>
                            <a:noFill/>
                          </a:ln>
                          <a:solidFill>
                            <a:srgbClr val="C00000"/>
                          </a:solidFill>
                          <a:effectLst/>
                          <a:latin typeface="Century Schoolbook" charset="0"/>
                          <a:ea typeface="Century Schoolbook" charset="0"/>
                          <a:cs typeface="Century Schoolbook" charset="0"/>
                        </a:rPr>
                        <a:t>i</a:t>
                      </a:r>
                      <a:endParaRPr kumimoji="0" lang="en-US" sz="1800" b="0" i="0" u="none" strike="noStrike" cap="none" normalizeH="0" baseline="0" dirty="0">
                        <a:ln>
                          <a:noFill/>
                        </a:ln>
                        <a:solidFill>
                          <a:srgbClr val="C00000"/>
                        </a:solidFill>
                        <a:effectLst/>
                        <a:latin typeface="Century Schoolbook" charset="0"/>
                        <a:ea typeface="Century Schoolbook" charset="0"/>
                        <a:cs typeface="Century Schoolbook" charset="0"/>
                      </a:endParaRPr>
                    </a:p>
                    <a:p>
                      <a:pPr marL="342900" marR="0" lvl="0" indent="-342900" algn="l" defTabSz="914400" rtl="0" eaLnBrk="1" fontAlgn="base" latinLnBrk="0" hangingPunct="1">
                        <a:lnSpc>
                          <a:spcPct val="100000"/>
                        </a:lnSpc>
                        <a:spcBef>
                          <a:spcPct val="0"/>
                        </a:spcBef>
                        <a:spcAft>
                          <a:spcPct val="0"/>
                        </a:spcAft>
                        <a:buClrTx/>
                        <a:buSzTx/>
                        <a:buFontTx/>
                        <a:buAutoNum type="arabicPeriod"/>
                        <a:tabLst/>
                      </a:pPr>
                      <a:r>
                        <a:rPr kumimoji="0" lang="en-US" sz="1800" b="0" i="0" u="none" strike="noStrike" cap="none" normalizeH="0" baseline="0" dirty="0">
                          <a:ln>
                            <a:noFill/>
                          </a:ln>
                          <a:solidFill>
                            <a:srgbClr val="C00000"/>
                          </a:solidFill>
                          <a:effectLst/>
                          <a:latin typeface="Century Schoolbook" charset="0"/>
                          <a:ea typeface="Century Schoolbook" charset="0"/>
                          <a:cs typeface="Century Schoolbook" charset="0"/>
                        </a:rPr>
                        <a:t>    Else</a:t>
                      </a:r>
                    </a:p>
                    <a:p>
                      <a:pPr marL="342900" marR="0" lvl="0" indent="-342900" algn="l" defTabSz="914400" rtl="0" eaLnBrk="1" fontAlgn="base" latinLnBrk="0" hangingPunct="1">
                        <a:lnSpc>
                          <a:spcPct val="100000"/>
                        </a:lnSpc>
                        <a:spcBef>
                          <a:spcPct val="0"/>
                        </a:spcBef>
                        <a:spcAft>
                          <a:spcPct val="0"/>
                        </a:spcAft>
                        <a:buClrTx/>
                        <a:buSzTx/>
                        <a:buFontTx/>
                        <a:buAutoNum type="arabicPeriod"/>
                        <a:tabLst/>
                      </a:pPr>
                      <a:r>
                        <a:rPr kumimoji="0" lang="en-US" sz="1800" b="0" i="0" u="none" strike="noStrike" cap="none" normalizeH="0" baseline="0" dirty="0">
                          <a:ln>
                            <a:noFill/>
                          </a:ln>
                          <a:solidFill>
                            <a:srgbClr val="C00000"/>
                          </a:solidFill>
                          <a:effectLst/>
                          <a:latin typeface="Century Schoolbook" charset="0"/>
                          <a:ea typeface="Century Schoolbook" charset="0"/>
                          <a:cs typeface="Century Schoolbook" charset="0"/>
                        </a:rPr>
                        <a:t>         </a:t>
                      </a:r>
                      <a:r>
                        <a:rPr kumimoji="0" lang="en-US" sz="1800" b="0" i="0" u="none" strike="noStrike" cap="none" normalizeH="0" baseline="0" dirty="0" err="1">
                          <a:ln>
                            <a:noFill/>
                          </a:ln>
                          <a:solidFill>
                            <a:srgbClr val="C00000"/>
                          </a:solidFill>
                          <a:effectLst/>
                          <a:latin typeface="Century Schoolbook" charset="0"/>
                          <a:ea typeface="Century Schoolbook" charset="0"/>
                          <a:cs typeface="Century Schoolbook" charset="0"/>
                        </a:rPr>
                        <a:t>i</a:t>
                      </a:r>
                      <a:r>
                        <a:rPr kumimoji="0" lang="en-US" sz="1800" b="0" i="0" u="none" strike="noStrike" cap="none" normalizeH="0" baseline="0" dirty="0">
                          <a:ln>
                            <a:noFill/>
                          </a:ln>
                          <a:solidFill>
                            <a:srgbClr val="C00000"/>
                          </a:solidFill>
                          <a:effectLst/>
                          <a:latin typeface="Century Schoolbook" charset="0"/>
                          <a:ea typeface="Century Schoolbook" charset="0"/>
                          <a:cs typeface="Century Schoolbook" charset="0"/>
                        </a:rPr>
                        <a:t> = </a:t>
                      </a:r>
                      <a:r>
                        <a:rPr kumimoji="0" lang="en-US" sz="1800" b="0" i="0" u="none" strike="noStrike" cap="none" normalizeH="0" baseline="0" dirty="0" err="1">
                          <a:ln>
                            <a:noFill/>
                          </a:ln>
                          <a:solidFill>
                            <a:srgbClr val="C00000"/>
                          </a:solidFill>
                          <a:effectLst/>
                          <a:latin typeface="Century Schoolbook" charset="0"/>
                          <a:ea typeface="Century Schoolbook" charset="0"/>
                          <a:cs typeface="Century Schoolbook" charset="0"/>
                        </a:rPr>
                        <a:t>i</a:t>
                      </a:r>
                      <a:r>
                        <a:rPr kumimoji="0" lang="en-US" sz="1800" b="0" i="0" u="none" strike="noStrike" cap="none" normalizeH="0" baseline="0" dirty="0">
                          <a:ln>
                            <a:noFill/>
                          </a:ln>
                          <a:solidFill>
                            <a:srgbClr val="C00000"/>
                          </a:solidFill>
                          <a:effectLst/>
                          <a:latin typeface="Century Schoolbook" charset="0"/>
                          <a:ea typeface="Century Schoolbook" charset="0"/>
                          <a:cs typeface="Century Schoolbook" charset="0"/>
                        </a:rPr>
                        <a:t> + 1</a:t>
                      </a:r>
                    </a:p>
                    <a:p>
                      <a:pPr marL="342900" marR="0" lvl="0" indent="-342900" algn="l" defTabSz="914400" rtl="0" eaLnBrk="1" fontAlgn="base" latinLnBrk="0" hangingPunct="1">
                        <a:lnSpc>
                          <a:spcPct val="100000"/>
                        </a:lnSpc>
                        <a:spcBef>
                          <a:spcPct val="0"/>
                        </a:spcBef>
                        <a:spcAft>
                          <a:spcPct val="0"/>
                        </a:spcAft>
                        <a:buClrTx/>
                        <a:buSzTx/>
                        <a:buFontTx/>
                        <a:buAutoNum type="arabicPeriod"/>
                        <a:tabLst/>
                      </a:pPr>
                      <a:r>
                        <a:rPr kumimoji="0" lang="en-US" sz="1800" b="0" i="0" u="none" strike="noStrike" cap="none" normalizeH="0" baseline="0" dirty="0">
                          <a:ln>
                            <a:noFill/>
                          </a:ln>
                          <a:solidFill>
                            <a:srgbClr val="C00000"/>
                          </a:solidFill>
                          <a:effectLst/>
                          <a:latin typeface="Century Schoolbook" charset="0"/>
                          <a:ea typeface="Century Schoolbook" charset="0"/>
                          <a:cs typeface="Century Schoolbook" charset="0"/>
                        </a:rPr>
                        <a:t>    </a:t>
                      </a:r>
                      <a:r>
                        <a:rPr kumimoji="0" lang="en-US" sz="1800" b="0" i="0" u="none" strike="noStrike" cap="none" normalizeH="0" baseline="0" dirty="0" err="1">
                          <a:ln>
                            <a:noFill/>
                          </a:ln>
                          <a:solidFill>
                            <a:srgbClr val="C00000"/>
                          </a:solidFill>
                          <a:effectLst/>
                          <a:latin typeface="Century Schoolbook" charset="0"/>
                          <a:ea typeface="Century Schoolbook" charset="0"/>
                          <a:cs typeface="Century Schoolbook" charset="0"/>
                        </a:rPr>
                        <a:t>EndIf</a:t>
                      </a:r>
                      <a:endParaRPr kumimoji="0" lang="en-US" sz="1800" b="0" i="0" u="none" strike="noStrike" cap="none" normalizeH="0" baseline="0" dirty="0">
                        <a:ln>
                          <a:noFill/>
                        </a:ln>
                        <a:solidFill>
                          <a:srgbClr val="C00000"/>
                        </a:solidFill>
                        <a:effectLst/>
                        <a:latin typeface="Century Schoolbook" charset="0"/>
                        <a:ea typeface="Century Schoolbook" charset="0"/>
                        <a:cs typeface="Century Schoolbook" charset="0"/>
                      </a:endParaRPr>
                    </a:p>
                    <a:p>
                      <a:pPr marL="342900" marR="0" lvl="0" indent="-342900" algn="l" defTabSz="914400" rtl="0" eaLnBrk="1" fontAlgn="base" latinLnBrk="0" hangingPunct="1">
                        <a:lnSpc>
                          <a:spcPct val="100000"/>
                        </a:lnSpc>
                        <a:spcBef>
                          <a:spcPct val="0"/>
                        </a:spcBef>
                        <a:spcAft>
                          <a:spcPct val="0"/>
                        </a:spcAft>
                        <a:buClrTx/>
                        <a:buSzTx/>
                        <a:buFontTx/>
                        <a:buAutoNum type="arabicPeriod"/>
                        <a:tabLst/>
                      </a:pPr>
                      <a:r>
                        <a:rPr kumimoji="0" lang="en-US" sz="1800" b="0" i="0" u="none" strike="noStrike" cap="none" normalizeH="0" baseline="0" dirty="0">
                          <a:ln>
                            <a:noFill/>
                          </a:ln>
                          <a:solidFill>
                            <a:schemeClr val="tx1"/>
                          </a:solidFill>
                          <a:effectLst/>
                          <a:latin typeface="Century Schoolbook" charset="0"/>
                          <a:ea typeface="Century Schoolbook" charset="0"/>
                          <a:cs typeface="Century Schoolbook" charset="0"/>
                        </a:rPr>
                        <a:t>End While</a:t>
                      </a:r>
                    </a:p>
                    <a:p>
                      <a:pPr marL="342900" marR="0" lvl="0" indent="-342900" algn="l" defTabSz="914400" rtl="0" eaLnBrk="1" fontAlgn="base" latinLnBrk="0" hangingPunct="1">
                        <a:lnSpc>
                          <a:spcPct val="100000"/>
                        </a:lnSpc>
                        <a:spcBef>
                          <a:spcPct val="0"/>
                        </a:spcBef>
                        <a:spcAft>
                          <a:spcPct val="0"/>
                        </a:spcAft>
                        <a:buClrTx/>
                        <a:buSzTx/>
                        <a:buFontTx/>
                        <a:buAutoNum type="arabicPeriod"/>
                        <a:tabLst/>
                      </a:pPr>
                      <a:r>
                        <a:rPr kumimoji="0" lang="en-US" sz="1800" b="0" i="0" u="none" strike="noStrike" cap="none" normalizeH="0" baseline="0" dirty="0">
                          <a:ln>
                            <a:noFill/>
                          </a:ln>
                          <a:solidFill>
                            <a:schemeClr val="tx1"/>
                          </a:solidFill>
                          <a:effectLst/>
                          <a:latin typeface="Century Schoolbook" charset="0"/>
                          <a:ea typeface="Century Schoolbook" charset="0"/>
                          <a:cs typeface="Century Schoolbook" charset="0"/>
                        </a:rPr>
                        <a:t> If found == 0 then</a:t>
                      </a:r>
                    </a:p>
                    <a:p>
                      <a:pPr marL="342900" marR="0" lvl="0" indent="-342900" algn="l" defTabSz="914400" rtl="0" eaLnBrk="1" fontAlgn="base" latinLnBrk="0" hangingPunct="1">
                        <a:lnSpc>
                          <a:spcPct val="100000"/>
                        </a:lnSpc>
                        <a:spcBef>
                          <a:spcPct val="0"/>
                        </a:spcBef>
                        <a:spcAft>
                          <a:spcPct val="0"/>
                        </a:spcAft>
                        <a:buClrTx/>
                        <a:buSzTx/>
                        <a:buFontTx/>
                        <a:buAutoNum type="arabicPeriod"/>
                        <a:tabLst/>
                      </a:pPr>
                      <a:r>
                        <a:rPr kumimoji="0" lang="en-US" sz="1800" b="0" i="0" u="none" strike="noStrike" cap="none" normalizeH="0" baseline="0" dirty="0">
                          <a:ln>
                            <a:noFill/>
                          </a:ln>
                          <a:solidFill>
                            <a:schemeClr val="tx1"/>
                          </a:solidFill>
                          <a:effectLst/>
                          <a:latin typeface="Century Schoolbook" charset="0"/>
                          <a:ea typeface="Century Schoolbook" charset="0"/>
                          <a:cs typeface="Century Schoolbook" charset="0"/>
                        </a:rPr>
                        <a:t>       </a:t>
                      </a:r>
                      <a:r>
                        <a:rPr kumimoji="0" lang="en-US" sz="1800" b="0" i="0" u="none" strike="noStrike" cap="none" normalizeH="0" baseline="0" dirty="0">
                          <a:ln>
                            <a:noFill/>
                          </a:ln>
                          <a:solidFill>
                            <a:srgbClr val="00B0F0"/>
                          </a:solidFill>
                          <a:effectLst/>
                          <a:latin typeface="Century Schoolbook" charset="0"/>
                          <a:ea typeface="Century Schoolbook" charset="0"/>
                          <a:cs typeface="Century Schoolbook" charset="0"/>
                        </a:rPr>
                        <a:t>print “Search is unsuccessful: KEY is not in the array”</a:t>
                      </a:r>
                    </a:p>
                    <a:p>
                      <a:pPr marL="342900" marR="0" lvl="0" indent="-342900" algn="l" defTabSz="914400" rtl="0" eaLnBrk="1" fontAlgn="base" latinLnBrk="0" hangingPunct="1">
                        <a:lnSpc>
                          <a:spcPct val="100000"/>
                        </a:lnSpc>
                        <a:spcBef>
                          <a:spcPct val="0"/>
                        </a:spcBef>
                        <a:spcAft>
                          <a:spcPct val="0"/>
                        </a:spcAft>
                        <a:buClrTx/>
                        <a:buSzTx/>
                        <a:buFontTx/>
                        <a:buAutoNum type="arabicPeriod"/>
                        <a:tabLst/>
                      </a:pPr>
                      <a:r>
                        <a:rPr kumimoji="0" lang="en-US" sz="1800" b="0" i="0" u="none" strike="noStrike" cap="none" normalizeH="0" baseline="0" dirty="0">
                          <a:ln>
                            <a:noFill/>
                          </a:ln>
                          <a:solidFill>
                            <a:schemeClr val="tx1"/>
                          </a:solidFill>
                          <a:effectLst/>
                          <a:latin typeface="Century Schoolbook" charset="0"/>
                          <a:ea typeface="Century Schoolbook" charset="0"/>
                          <a:cs typeface="Century Schoolbook" charset="0"/>
                        </a:rPr>
                        <a:t>  Else</a:t>
                      </a:r>
                    </a:p>
                    <a:p>
                      <a:pPr marL="342900" marR="0" lvl="0" indent="-342900" algn="l" defTabSz="914400" rtl="0" eaLnBrk="1" fontAlgn="base" latinLnBrk="0" hangingPunct="1">
                        <a:lnSpc>
                          <a:spcPct val="100000"/>
                        </a:lnSpc>
                        <a:spcBef>
                          <a:spcPct val="0"/>
                        </a:spcBef>
                        <a:spcAft>
                          <a:spcPct val="0"/>
                        </a:spcAft>
                        <a:buClrTx/>
                        <a:buSzTx/>
                        <a:buFontTx/>
                        <a:buAutoNum type="arabicPeriod"/>
                        <a:tabLst/>
                      </a:pPr>
                      <a:r>
                        <a:rPr kumimoji="0" lang="en-US" sz="1800" b="0" i="0" u="none" strike="noStrike" cap="none" normalizeH="0" baseline="0" dirty="0">
                          <a:ln>
                            <a:noFill/>
                          </a:ln>
                          <a:solidFill>
                            <a:schemeClr val="tx1"/>
                          </a:solidFill>
                          <a:effectLst/>
                          <a:latin typeface="Century Schoolbook" charset="0"/>
                          <a:ea typeface="Century Schoolbook" charset="0"/>
                          <a:cs typeface="Century Schoolbook" charset="0"/>
                        </a:rPr>
                        <a:t>        </a:t>
                      </a:r>
                      <a:r>
                        <a:rPr kumimoji="0" lang="en-US" sz="1800" b="0" i="0" u="none" strike="noStrike" cap="none" normalizeH="0" baseline="0" dirty="0">
                          <a:ln>
                            <a:noFill/>
                          </a:ln>
                          <a:solidFill>
                            <a:srgbClr val="000099"/>
                          </a:solidFill>
                          <a:effectLst/>
                          <a:latin typeface="Century Schoolbook" charset="0"/>
                          <a:ea typeface="Century Schoolbook" charset="0"/>
                          <a:cs typeface="Century Schoolbook" charset="0"/>
                        </a:rPr>
                        <a:t>print “Search is successful: KEY is  in the array at location” , location</a:t>
                      </a:r>
                    </a:p>
                    <a:p>
                      <a:pPr marL="342900" marR="0" lvl="0" indent="-342900" algn="l" defTabSz="914400" rtl="0" eaLnBrk="1" fontAlgn="base" latinLnBrk="0" hangingPunct="1">
                        <a:lnSpc>
                          <a:spcPct val="100000"/>
                        </a:lnSpc>
                        <a:spcBef>
                          <a:spcPct val="0"/>
                        </a:spcBef>
                        <a:spcAft>
                          <a:spcPct val="0"/>
                        </a:spcAft>
                        <a:buClrTx/>
                        <a:buSzTx/>
                        <a:buFontTx/>
                        <a:buAutoNum type="arabicPeriod"/>
                        <a:tabLst/>
                      </a:pPr>
                      <a:r>
                        <a:rPr kumimoji="0" lang="en-US" sz="1800" b="0" i="0" u="none" strike="noStrike" cap="none" normalizeH="0" baseline="0" dirty="0">
                          <a:ln>
                            <a:noFill/>
                          </a:ln>
                          <a:solidFill>
                            <a:schemeClr val="tx1"/>
                          </a:solidFill>
                          <a:effectLst/>
                          <a:latin typeface="Century Schoolbook" charset="0"/>
                          <a:ea typeface="Century Schoolbook" charset="0"/>
                          <a:cs typeface="Century Schoolbook" charset="0"/>
                        </a:rPr>
                        <a:t>  </a:t>
                      </a:r>
                      <a:r>
                        <a:rPr kumimoji="0" lang="en-US" sz="1800" b="0" i="0" u="none" strike="noStrike" cap="none" normalizeH="0" baseline="0" dirty="0" err="1">
                          <a:ln>
                            <a:noFill/>
                          </a:ln>
                          <a:solidFill>
                            <a:schemeClr val="tx1"/>
                          </a:solidFill>
                          <a:effectLst/>
                          <a:latin typeface="Century Schoolbook" charset="0"/>
                          <a:ea typeface="Century Schoolbook" charset="0"/>
                          <a:cs typeface="Century Schoolbook" charset="0"/>
                        </a:rPr>
                        <a:t>EndIf</a:t>
                      </a:r>
                      <a:endParaRPr kumimoji="0" lang="en-US" sz="1800" b="0" i="0" u="none" strike="noStrike" cap="none" normalizeH="0" baseline="0" dirty="0">
                        <a:ln>
                          <a:noFill/>
                        </a:ln>
                        <a:solidFill>
                          <a:schemeClr val="tx1"/>
                        </a:solidFill>
                        <a:effectLst/>
                        <a:latin typeface="Century Schoolbook" charset="0"/>
                        <a:ea typeface="Century Schoolbook" charset="0"/>
                        <a:cs typeface="Century Schoolbook" charset="0"/>
                      </a:endParaRPr>
                    </a:p>
                    <a:p>
                      <a:pPr marL="342900" marR="0" lvl="0" indent="-342900" algn="l" defTabSz="914400" rtl="0" eaLnBrk="1" fontAlgn="base" latinLnBrk="0" hangingPunct="1">
                        <a:lnSpc>
                          <a:spcPct val="100000"/>
                        </a:lnSpc>
                        <a:spcBef>
                          <a:spcPct val="0"/>
                        </a:spcBef>
                        <a:spcAft>
                          <a:spcPct val="0"/>
                        </a:spcAft>
                        <a:buClrTx/>
                        <a:buSzTx/>
                        <a:buFontTx/>
                        <a:buAutoNum type="arabicPeriod"/>
                        <a:tabLst/>
                      </a:pPr>
                      <a:r>
                        <a:rPr kumimoji="0" lang="en-US" sz="1800" b="0" i="0" u="none" strike="noStrike" cap="none" normalizeH="0" baseline="0" dirty="0">
                          <a:ln>
                            <a:noFill/>
                          </a:ln>
                          <a:solidFill>
                            <a:schemeClr val="tx1"/>
                          </a:solidFill>
                          <a:effectLst/>
                          <a:latin typeface="Century Schoolbook" charset="0"/>
                          <a:ea typeface="Century Schoolbook" charset="0"/>
                          <a:cs typeface="Century Schoolbook" charset="0"/>
                        </a:rPr>
                        <a:t> Return( location)</a:t>
                      </a:r>
                    </a:p>
                    <a:p>
                      <a:pPr marL="342900" marR="0" lvl="0" indent="-342900" algn="l" defTabSz="914400" rtl="0" eaLnBrk="1" fontAlgn="base" latinLnBrk="0" hangingPunct="1">
                        <a:lnSpc>
                          <a:spcPct val="100000"/>
                        </a:lnSpc>
                        <a:spcBef>
                          <a:spcPct val="0"/>
                        </a:spcBef>
                        <a:spcAft>
                          <a:spcPct val="0"/>
                        </a:spcAft>
                        <a:buClrTx/>
                        <a:buSzTx/>
                        <a:buFontTx/>
                        <a:buAutoNum type="arabicPeriod"/>
                        <a:tabLst/>
                      </a:pPr>
                      <a:r>
                        <a:rPr kumimoji="0" lang="en-US" sz="1800" b="0" i="0" u="none" strike="noStrike" cap="none" normalizeH="0" baseline="0" dirty="0">
                          <a:ln>
                            <a:noFill/>
                          </a:ln>
                          <a:solidFill>
                            <a:schemeClr val="tx1"/>
                          </a:solidFill>
                          <a:effectLst/>
                          <a:latin typeface="Century Schoolbook" charset="0"/>
                          <a:ea typeface="Century Schoolbook" charset="0"/>
                          <a:cs typeface="Century Schoolbook" charset="0"/>
                        </a:rPr>
                        <a:t>Stop</a:t>
                      </a:r>
                    </a:p>
                  </a:txBody>
                  <a:tcPr marT="45711" marB="45711"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22534" name="Table 5">
            <a:extLst>
              <a:ext uri="{FF2B5EF4-FFF2-40B4-BE49-F238E27FC236}">
                <a16:creationId xmlns:a16="http://schemas.microsoft.com/office/drawing/2014/main" id="{41A197B8-423A-148D-CC43-8B4260F35509}"/>
              </a:ext>
            </a:extLst>
          </p:cNvPr>
          <p:cNvGraphicFramePr>
            <a:graphicFrameLocks noGrp="1"/>
          </p:cNvGraphicFramePr>
          <p:nvPr/>
        </p:nvGraphicFramePr>
        <p:xfrm>
          <a:off x="4929188" y="1447800"/>
          <a:ext cx="4214812" cy="1189038"/>
        </p:xfrm>
        <a:graphic>
          <a:graphicData uri="http://schemas.openxmlformats.org/drawingml/2006/table">
            <a:tbl>
              <a:tblPr/>
              <a:tblGrid>
                <a:gridCol w="4214812">
                  <a:extLst>
                    <a:ext uri="{9D8B030D-6E8A-4147-A177-3AD203B41FA5}">
                      <a16:colId xmlns:a16="http://schemas.microsoft.com/office/drawing/2014/main" val="20000"/>
                    </a:ext>
                  </a:extLst>
                </a:gridCol>
              </a:tblGrid>
              <a:tr h="11890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Century Schoolbook" charset="0"/>
                          <a:ea typeface="Century Schoolbook" charset="0"/>
                          <a:cs typeface="Century Schoolbook" charset="0"/>
                        </a:rPr>
                        <a:t>Input</a:t>
                      </a:r>
                      <a:r>
                        <a:rPr kumimoji="0" lang="en-US" sz="1800" b="0" i="0" u="none" strike="noStrike" cap="none" normalizeH="0" baseline="0" dirty="0">
                          <a:ln>
                            <a:noFill/>
                          </a:ln>
                          <a:solidFill>
                            <a:srgbClr val="00B050"/>
                          </a:solidFill>
                          <a:effectLst/>
                          <a:latin typeface="Century Schoolbook" charset="0"/>
                          <a:ea typeface="Century Schoolbook" charset="0"/>
                          <a:cs typeface="Century Schoolbook" charset="0"/>
                        </a:rPr>
                        <a:t>: An array A with elements, KEY the element to be searched.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Century Schoolbook" charset="0"/>
                          <a:ea typeface="Century Schoolbook" charset="0"/>
                          <a:cs typeface="Century Schoolbook" charset="0"/>
                        </a:rPr>
                        <a:t>Output: </a:t>
                      </a:r>
                      <a:r>
                        <a:rPr kumimoji="0" lang="en-US" sz="1800" b="0" i="0" u="none" strike="noStrike" cap="none" normalizeH="0" baseline="0" dirty="0">
                          <a:ln>
                            <a:noFill/>
                          </a:ln>
                          <a:solidFill>
                            <a:srgbClr val="00B050"/>
                          </a:solidFill>
                          <a:effectLst/>
                          <a:latin typeface="Century Schoolbook" charset="0"/>
                          <a:ea typeface="Century Schoolbook" charset="0"/>
                          <a:cs typeface="Century Schoolbook" charset="0"/>
                        </a:rPr>
                        <a:t>Position of KEY in A or a message of failure.</a:t>
                      </a:r>
                    </a:p>
                  </a:txBody>
                  <a:tcPr marT="45732" marB="45732"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72712" name="Slide Number Placeholder 6">
            <a:extLst>
              <a:ext uri="{FF2B5EF4-FFF2-40B4-BE49-F238E27FC236}">
                <a16:creationId xmlns:a16="http://schemas.microsoft.com/office/drawing/2014/main" id="{1340606E-9920-F163-D086-1F3F9757BEF1}"/>
              </a:ext>
            </a:extLst>
          </p:cNvPr>
          <p:cNvSpPr>
            <a:spLocks noGrp="1" noChangeArrowheads="1"/>
          </p:cNvSpPr>
          <p:nvPr>
            <p:ph type="sldNum" sz="quarter" idx="11"/>
            <p:custDataLst>
              <p:tags r:id="rId3"/>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88F6CFB8-27EB-4A65-BB93-6F002A1A161C}" type="slidenum">
              <a:rPr lang="en-IN" altLang="de-DE">
                <a:solidFill>
                  <a:schemeClr val="bg1"/>
                </a:solidFill>
              </a:rPr>
              <a:pPr/>
              <a:t>70</a:t>
            </a:fld>
            <a:endParaRPr lang="en-IN" altLang="de-DE">
              <a:solidFill>
                <a:schemeClr val="bg1"/>
              </a:solidFill>
            </a:endParaRPr>
          </a:p>
        </p:txBody>
      </p:sp>
    </p:spTree>
  </p:cSld>
  <p:clrMapOvr>
    <a:masterClrMapping/>
  </p:clrMapOvr>
  <p:transition spd="med">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xit" presetSubtype="16" fill="hold" nodeType="clickEffect">
                                  <p:stCondLst>
                                    <p:cond delay="0"/>
                                  </p:stCondLst>
                                  <p:childTnLst>
                                    <p:animEffect transition="out" filter="box(in)">
                                      <p:cBhvr>
                                        <p:cTn id="11" dur="500"/>
                                        <p:tgtEl>
                                          <p:spTgt spid="3">
                                            <p:txEl>
                                              <p:pRg st="0" end="0"/>
                                            </p:txEl>
                                          </p:spTgt>
                                        </p:tgtEl>
                                      </p:cBhvr>
                                    </p:animEffect>
                                    <p:set>
                                      <p:cBhvr>
                                        <p:cTn id="12" dur="1" fill="hold">
                                          <p:stCondLst>
                                            <p:cond delay="499"/>
                                          </p:stCondLst>
                                        </p:cTn>
                                        <p:tgtEl>
                                          <p:spTgt spid="3">
                                            <p:txEl>
                                              <p:pRg st="0" end="0"/>
                                            </p:txEl>
                                          </p:spTgt>
                                        </p:tgtEl>
                                        <p:attrNameLst>
                                          <p:attrName>style.visibility</p:attrName>
                                        </p:attrNameLst>
                                      </p:cBhvr>
                                      <p:to>
                                        <p:strVal val="hidden"/>
                                      </p:to>
                                    </p:set>
                                  </p:childTnLst>
                                </p:cTn>
                              </p:par>
                            </p:childTnLst>
                          </p:cTn>
                        </p:par>
                        <p:par>
                          <p:cTn id="13" fill="hold" nodeType="afterGroup">
                            <p:stCondLst>
                              <p:cond delay="500"/>
                            </p:stCondLst>
                            <p:childTnLst>
                              <p:par>
                                <p:cTn id="14" presetID="4" presetClass="entr" presetSubtype="16" fill="hold" nodeType="afterEffect">
                                  <p:stCondLst>
                                    <p:cond delay="0"/>
                                  </p:stCondLst>
                                  <p:childTnLst>
                                    <p:set>
                                      <p:cBhvr>
                                        <p:cTn id="15" dur="1" fill="hold">
                                          <p:stCondLst>
                                            <p:cond delay="0"/>
                                          </p:stCondLst>
                                        </p:cTn>
                                        <p:tgtEl>
                                          <p:spTgt spid="22534"/>
                                        </p:tgtEl>
                                        <p:attrNameLst>
                                          <p:attrName>style.visibility</p:attrName>
                                        </p:attrNameLst>
                                      </p:cBhvr>
                                      <p:to>
                                        <p:strVal val="visible"/>
                                      </p:to>
                                    </p:set>
                                    <p:animEffect transition="in" filter="box(in)">
                                      <p:cBhvr>
                                        <p:cTn id="16" dur="500"/>
                                        <p:tgtEl>
                                          <p:spTgt spid="2253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xit" presetSubtype="4" fill="hold" nodeType="clickEffect">
                                  <p:stCondLst>
                                    <p:cond delay="0"/>
                                  </p:stCondLst>
                                  <p:childTnLst>
                                    <p:anim calcmode="lin" valueType="num">
                                      <p:cBhvr additive="base">
                                        <p:cTn id="20" dur="500"/>
                                        <p:tgtEl>
                                          <p:spTgt spid="22534"/>
                                        </p:tgtEl>
                                        <p:attrNameLst>
                                          <p:attrName>ppt_x</p:attrName>
                                        </p:attrNameLst>
                                      </p:cBhvr>
                                      <p:tavLst>
                                        <p:tav tm="0">
                                          <p:val>
                                            <p:strVal val="ppt_x"/>
                                          </p:val>
                                        </p:tav>
                                        <p:tav tm="100000">
                                          <p:val>
                                            <p:strVal val="ppt_x"/>
                                          </p:val>
                                        </p:tav>
                                      </p:tavLst>
                                    </p:anim>
                                    <p:anim calcmode="lin" valueType="num">
                                      <p:cBhvr additive="base">
                                        <p:cTn id="21" dur="500"/>
                                        <p:tgtEl>
                                          <p:spTgt spid="22534"/>
                                        </p:tgtEl>
                                        <p:attrNameLst>
                                          <p:attrName>ppt_y</p:attrName>
                                        </p:attrNameLst>
                                      </p:cBhvr>
                                      <p:tavLst>
                                        <p:tav tm="0">
                                          <p:val>
                                            <p:strVal val="ppt_y"/>
                                          </p:val>
                                        </p:tav>
                                        <p:tav tm="100000">
                                          <p:val>
                                            <p:strVal val="1+ppt_h/2"/>
                                          </p:val>
                                        </p:tav>
                                      </p:tavLst>
                                    </p:anim>
                                    <p:set>
                                      <p:cBhvr>
                                        <p:cTn id="22" dur="1" fill="hold">
                                          <p:stCondLst>
                                            <p:cond delay="499"/>
                                          </p:stCondLst>
                                        </p:cTn>
                                        <p:tgtEl>
                                          <p:spTgt spid="22534"/>
                                        </p:tgtEl>
                                        <p:attrNameLst>
                                          <p:attrName>style.visibility</p:attrName>
                                        </p:attrNameLst>
                                      </p:cBhvr>
                                      <p:to>
                                        <p:strVal val="hidden"/>
                                      </p:to>
                                    </p:set>
                                  </p:childTnLst>
                                </p:cTn>
                              </p:par>
                            </p:childTnLst>
                          </p:cTn>
                        </p:par>
                        <p:par>
                          <p:cTn id="23" fill="hold" nodeType="afterGroup">
                            <p:stCondLst>
                              <p:cond delay="500"/>
                            </p:stCondLst>
                            <p:childTnLst>
                              <p:par>
                                <p:cTn id="24" presetID="4" presetClass="entr" presetSubtype="16" fill="hold" nodeType="afterEffect">
                                  <p:stCondLst>
                                    <p:cond delay="0"/>
                                  </p:stCondLst>
                                  <p:childTnLst>
                                    <p:set>
                                      <p:cBhvr>
                                        <p:cTn id="25" dur="1" fill="hold">
                                          <p:stCondLst>
                                            <p:cond delay="0"/>
                                          </p:stCondLst>
                                        </p:cTn>
                                        <p:tgtEl>
                                          <p:spTgt spid="22532"/>
                                        </p:tgtEl>
                                        <p:attrNameLst>
                                          <p:attrName>style.visibility</p:attrName>
                                        </p:attrNameLst>
                                      </p:cBhvr>
                                      <p:to>
                                        <p:strVal val="visible"/>
                                      </p:to>
                                    </p:set>
                                    <p:animEffect transition="in" filter="box(in)">
                                      <p:cBhvr>
                                        <p:cTn id="26" dur="500"/>
                                        <p:tgtEl>
                                          <p:spTgt spid="22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91FCA213-3C64-F8AC-E3ED-600F8E7033D1}"/>
              </a:ext>
            </a:extLst>
          </p:cNvPr>
          <p:cNvSpPr>
            <a:spLocks noGrp="1" noChangeArrowheads="1"/>
          </p:cNvSpPr>
          <p:nvPr>
            <p:ph type="title" idx="4294967295"/>
            <p:custDataLst>
              <p:tags r:id="rId1"/>
            </p:custDataLst>
          </p:nvPr>
        </p:nvSpPr>
        <p:spPr bwMode="auto">
          <a:xfrm>
            <a:off x="500063" y="0"/>
            <a:ext cx="7467600" cy="6540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de-DE" sz="2800"/>
              <a:t>Searching Function</a:t>
            </a:r>
            <a:endParaRPr lang="en-IN" altLang="de-DE" sz="2800"/>
          </a:p>
        </p:txBody>
      </p:sp>
      <p:sp>
        <p:nvSpPr>
          <p:cNvPr id="73731" name="Content Placeholder 2">
            <a:extLst>
              <a:ext uri="{FF2B5EF4-FFF2-40B4-BE49-F238E27FC236}">
                <a16:creationId xmlns:a16="http://schemas.microsoft.com/office/drawing/2014/main" id="{E951FF11-E55E-CF15-9E18-92409CFF9FEC}"/>
              </a:ext>
            </a:extLst>
          </p:cNvPr>
          <p:cNvSpPr>
            <a:spLocks noGrp="1" noChangeArrowheads="1"/>
          </p:cNvSpPr>
          <p:nvPr>
            <p:ph sz="quarter" idx="4294967295"/>
            <p:custDataLst>
              <p:tags r:id="rId2"/>
            </p:custDataLst>
          </p:nvPr>
        </p:nvSpPr>
        <p:spPr bwMode="auto">
          <a:xfrm>
            <a:off x="214313" y="571500"/>
            <a:ext cx="8429625" cy="60007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endParaRPr lang="en-IN" altLang="de-DE"/>
          </a:p>
        </p:txBody>
      </p:sp>
      <p:graphicFrame>
        <p:nvGraphicFramePr>
          <p:cNvPr id="23556" name="Table 4">
            <a:extLst>
              <a:ext uri="{FF2B5EF4-FFF2-40B4-BE49-F238E27FC236}">
                <a16:creationId xmlns:a16="http://schemas.microsoft.com/office/drawing/2014/main" id="{88995A80-7765-2896-5AEB-5C08F86950E9}"/>
              </a:ext>
            </a:extLst>
          </p:cNvPr>
          <p:cNvGraphicFramePr>
            <a:graphicFrameLocks noGrp="1"/>
          </p:cNvGraphicFramePr>
          <p:nvPr/>
        </p:nvGraphicFramePr>
        <p:xfrm>
          <a:off x="228600" y="685800"/>
          <a:ext cx="8501063" cy="6596063"/>
        </p:xfrm>
        <a:graphic>
          <a:graphicData uri="http://schemas.openxmlformats.org/drawingml/2006/table">
            <a:tbl>
              <a:tblPr/>
              <a:tblGrid>
                <a:gridCol w="8501063">
                  <a:extLst>
                    <a:ext uri="{9D8B030D-6E8A-4147-A177-3AD203B41FA5}">
                      <a16:colId xmlns:a16="http://schemas.microsoft.com/office/drawing/2014/main" val="20000"/>
                    </a:ext>
                  </a:extLst>
                </a:gridCol>
              </a:tblGrid>
              <a:tr h="557830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a:ln>
                            <a:noFill/>
                          </a:ln>
                          <a:solidFill>
                            <a:srgbClr val="C00000"/>
                          </a:solidFill>
                          <a:effectLst/>
                          <a:latin typeface="Century Schoolbook" charset="0"/>
                          <a:ea typeface="Century Schoolbook" charset="0"/>
                          <a:cs typeface="Century Schoolbook" charset="0"/>
                        </a:rPr>
                        <a:t>int</a:t>
                      </a:r>
                      <a:r>
                        <a:rPr kumimoji="0" lang="en-US" sz="1800" b="0" i="0" u="none" strike="noStrike" cap="none" normalizeH="0" baseline="0" dirty="0">
                          <a:ln>
                            <a:noFill/>
                          </a:ln>
                          <a:solidFill>
                            <a:schemeClr val="tx1"/>
                          </a:solidFill>
                          <a:effectLst/>
                          <a:latin typeface="Century Schoolbook" charset="0"/>
                          <a:ea typeface="Century Schoolbook" charset="0"/>
                          <a:cs typeface="Century Schoolbook" charset="0"/>
                        </a:rPr>
                        <a:t> </a:t>
                      </a:r>
                      <a:r>
                        <a:rPr kumimoji="0" lang="en-US" sz="1800" b="0" i="0" u="none" strike="noStrike" cap="none" normalizeH="0" baseline="0" dirty="0" err="1">
                          <a:ln>
                            <a:noFill/>
                          </a:ln>
                          <a:solidFill>
                            <a:schemeClr val="tx1"/>
                          </a:solidFill>
                          <a:effectLst/>
                          <a:latin typeface="Century Schoolbook" charset="0"/>
                          <a:ea typeface="Century Schoolbook" charset="0"/>
                          <a:cs typeface="Century Schoolbook" charset="0"/>
                        </a:rPr>
                        <a:t>ArraySearch</a:t>
                      </a:r>
                      <a:r>
                        <a:rPr kumimoji="0" lang="en-US" sz="1800" b="0" i="0" u="none" strike="noStrike" cap="none" normalizeH="0" baseline="0" dirty="0">
                          <a:ln>
                            <a:noFill/>
                          </a:ln>
                          <a:solidFill>
                            <a:schemeClr val="tx1"/>
                          </a:solidFill>
                          <a:effectLst/>
                          <a:latin typeface="Century Schoolbook" charset="0"/>
                          <a:ea typeface="Century Schoolbook" charset="0"/>
                          <a:cs typeface="Century Schoolbook" charset="0"/>
                        </a:rPr>
                        <a:t>( </a:t>
                      </a:r>
                      <a:r>
                        <a:rPr kumimoji="0" lang="en-US" sz="1800" b="0" i="0" u="none" strike="noStrike" cap="none" normalizeH="0" baseline="0" dirty="0" err="1">
                          <a:ln>
                            <a:noFill/>
                          </a:ln>
                          <a:solidFill>
                            <a:schemeClr val="tx1"/>
                          </a:solidFill>
                          <a:effectLst/>
                          <a:latin typeface="Century Schoolbook" charset="0"/>
                          <a:ea typeface="Century Schoolbook" charset="0"/>
                          <a:cs typeface="Century Schoolbook" charset="0"/>
                        </a:rPr>
                        <a:t>int</a:t>
                      </a:r>
                      <a:r>
                        <a:rPr kumimoji="0" lang="en-US" sz="1800" b="0" i="0" u="none" strike="noStrike" cap="none" normalizeH="0" baseline="0" dirty="0">
                          <a:ln>
                            <a:noFill/>
                          </a:ln>
                          <a:solidFill>
                            <a:schemeClr val="tx1"/>
                          </a:solidFill>
                          <a:effectLst/>
                          <a:latin typeface="Century Schoolbook" charset="0"/>
                          <a:ea typeface="Century Schoolbook" charset="0"/>
                          <a:cs typeface="Century Schoolbook" charset="0"/>
                        </a:rPr>
                        <a:t>[ ] A, </a:t>
                      </a:r>
                      <a:r>
                        <a:rPr kumimoji="0" lang="en-US" sz="1800" b="0" i="0" u="none" strike="noStrike" cap="none" normalizeH="0" baseline="0" dirty="0" err="1">
                          <a:ln>
                            <a:noFill/>
                          </a:ln>
                          <a:solidFill>
                            <a:schemeClr val="tx1"/>
                          </a:solidFill>
                          <a:effectLst/>
                          <a:latin typeface="Century Schoolbook" charset="0"/>
                          <a:ea typeface="Century Schoolbook" charset="0"/>
                          <a:cs typeface="Century Schoolbook" charset="0"/>
                        </a:rPr>
                        <a:t>int</a:t>
                      </a:r>
                      <a:r>
                        <a:rPr kumimoji="0" lang="en-US" sz="1800" b="0" i="0" u="none" strike="noStrike" cap="none" normalizeH="0" baseline="0" dirty="0">
                          <a:ln>
                            <a:noFill/>
                          </a:ln>
                          <a:solidFill>
                            <a:schemeClr val="tx1"/>
                          </a:solidFill>
                          <a:effectLst/>
                          <a:latin typeface="Century Schoolbook" charset="0"/>
                          <a:ea typeface="Century Schoolbook" charset="0"/>
                          <a:cs typeface="Century Schoolbook" charset="0"/>
                        </a:rPr>
                        <a:t> n, </a:t>
                      </a:r>
                      <a:r>
                        <a:rPr kumimoji="0" lang="en-US" sz="1800" b="0" i="0" u="none" strike="noStrike" cap="none" normalizeH="0" baseline="0" dirty="0" err="1">
                          <a:ln>
                            <a:noFill/>
                          </a:ln>
                          <a:solidFill>
                            <a:schemeClr val="tx1"/>
                          </a:solidFill>
                          <a:effectLst/>
                          <a:latin typeface="Century Schoolbook" charset="0"/>
                          <a:ea typeface="Century Schoolbook" charset="0"/>
                          <a:cs typeface="Century Schoolbook" charset="0"/>
                        </a:rPr>
                        <a:t>int</a:t>
                      </a:r>
                      <a:r>
                        <a:rPr kumimoji="0" lang="en-US" sz="1800" b="0" i="0" u="none" strike="noStrike" cap="none" normalizeH="0" baseline="0" dirty="0">
                          <a:ln>
                            <a:noFill/>
                          </a:ln>
                          <a:solidFill>
                            <a:schemeClr val="tx1"/>
                          </a:solidFill>
                          <a:effectLst/>
                          <a:latin typeface="Century Schoolbook" charset="0"/>
                          <a:ea typeface="Century Schoolbook" charset="0"/>
                          <a:cs typeface="Century Schoolbook" charset="0"/>
                        </a:rPr>
                        <a:t> KEY)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C00000"/>
                          </a:solidFill>
                          <a:effectLst/>
                          <a:latin typeface="Century Schoolbook" charset="0"/>
                          <a:ea typeface="Century Schoolbook" charset="0"/>
                          <a:cs typeface="Century Schoolbook" charset="0"/>
                        </a:rPr>
                        <a:t>      {   </a:t>
                      </a:r>
                      <a:r>
                        <a:rPr kumimoji="0" lang="en-US" sz="1800" b="0" i="0" u="none" strike="noStrike" cap="none" normalizeH="0" baseline="0" dirty="0">
                          <a:ln>
                            <a:noFill/>
                          </a:ln>
                          <a:solidFill>
                            <a:schemeClr val="tx1"/>
                          </a:solidFill>
                          <a:effectLst/>
                          <a:latin typeface="Century Schoolbook" charset="0"/>
                          <a:ea typeface="Century Schoolbook" charset="0"/>
                          <a:cs typeface="Century Schoolbook" charset="0"/>
                        </a:rPr>
                        <a:t>A = new </a:t>
                      </a:r>
                      <a:r>
                        <a:rPr kumimoji="0" lang="en-US" sz="1800" b="0" i="0" u="none" strike="noStrike" cap="none" normalizeH="0" baseline="0" dirty="0" err="1">
                          <a:ln>
                            <a:noFill/>
                          </a:ln>
                          <a:solidFill>
                            <a:schemeClr val="tx1"/>
                          </a:solidFill>
                          <a:effectLst/>
                          <a:latin typeface="Century Schoolbook" charset="0"/>
                          <a:ea typeface="Century Schoolbook" charset="0"/>
                          <a:cs typeface="Century Schoolbook" charset="0"/>
                        </a:rPr>
                        <a:t>int</a:t>
                      </a:r>
                      <a:r>
                        <a:rPr kumimoji="0" lang="en-US" sz="1800" b="0" i="0" u="none" strike="noStrike" cap="none" normalizeH="0" baseline="0" dirty="0">
                          <a:ln>
                            <a:noFill/>
                          </a:ln>
                          <a:solidFill>
                            <a:schemeClr val="tx1"/>
                          </a:solidFill>
                          <a:effectLst/>
                          <a:latin typeface="Century Schoolbook" charset="0"/>
                          <a:ea typeface="Century Schoolbook" charset="0"/>
                          <a:cs typeface="Century Schoolbook" charset="0"/>
                        </a:rPr>
                        <a:t>[size];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entury Schoolbook" charset="0"/>
                          <a:ea typeface="Century Schoolbook" charset="0"/>
                          <a:cs typeface="Century Schoolbook" charset="0"/>
                        </a:rPr>
                        <a:t>         </a:t>
                      </a:r>
                      <a:r>
                        <a:rPr kumimoji="0" lang="en-US" sz="1800" b="0" i="0" u="none" strike="noStrike" cap="none" normalizeH="0" baseline="0" dirty="0" err="1">
                          <a:ln>
                            <a:noFill/>
                          </a:ln>
                          <a:solidFill>
                            <a:schemeClr val="tx1"/>
                          </a:solidFill>
                          <a:effectLst/>
                          <a:latin typeface="Century Schoolbook" charset="0"/>
                          <a:ea typeface="Century Schoolbook" charset="0"/>
                          <a:cs typeface="Century Schoolbook" charset="0"/>
                        </a:rPr>
                        <a:t>int</a:t>
                      </a:r>
                      <a:r>
                        <a:rPr kumimoji="0" lang="en-US" sz="1800" b="0" i="0" u="none" strike="noStrike" cap="none" normalizeH="0" baseline="0" dirty="0">
                          <a:ln>
                            <a:noFill/>
                          </a:ln>
                          <a:solidFill>
                            <a:schemeClr val="tx1"/>
                          </a:solidFill>
                          <a:effectLst/>
                          <a:latin typeface="Century Schoolbook" charset="0"/>
                          <a:ea typeface="Century Schoolbook" charset="0"/>
                          <a:cs typeface="Century Schoolbook" charset="0"/>
                        </a:rPr>
                        <a:t> </a:t>
                      </a:r>
                      <a:r>
                        <a:rPr kumimoji="0" lang="en-US" sz="1800" b="0" i="0" u="none" strike="noStrike" cap="none" normalizeH="0" baseline="0" dirty="0" err="1">
                          <a:ln>
                            <a:noFill/>
                          </a:ln>
                          <a:solidFill>
                            <a:schemeClr val="tx1"/>
                          </a:solidFill>
                          <a:effectLst/>
                          <a:latin typeface="Century Schoolbook" charset="0"/>
                          <a:ea typeface="Century Schoolbook" charset="0"/>
                          <a:cs typeface="Century Schoolbook" charset="0"/>
                        </a:rPr>
                        <a:t>i</a:t>
                      </a:r>
                      <a:r>
                        <a:rPr kumimoji="0" lang="en-US" sz="1800" b="0" i="0" u="none" strike="noStrike" cap="none" normalizeH="0" baseline="0" dirty="0">
                          <a:ln>
                            <a:noFill/>
                          </a:ln>
                          <a:solidFill>
                            <a:schemeClr val="tx1"/>
                          </a:solidFill>
                          <a:effectLst/>
                          <a:latin typeface="Century Schoolbook" charset="0"/>
                          <a:ea typeface="Century Schoolbook" charset="0"/>
                          <a:cs typeface="Century Schoolbook" charset="0"/>
                        </a:rPr>
                        <a:t>, found=0, location=0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entury Schoolbook" charset="0"/>
                          <a:ea typeface="Century Schoolbook" charset="0"/>
                          <a:cs typeface="Century Schoolbook" charset="0"/>
                        </a:rPr>
                        <a:t>         for ( </a:t>
                      </a:r>
                      <a:r>
                        <a:rPr kumimoji="0" lang="en-US" sz="1800" b="0" i="0" u="none" strike="noStrike" cap="none" normalizeH="0" baseline="0" dirty="0" err="1">
                          <a:ln>
                            <a:noFill/>
                          </a:ln>
                          <a:solidFill>
                            <a:schemeClr val="tx1"/>
                          </a:solidFill>
                          <a:effectLst/>
                          <a:latin typeface="Century Schoolbook" charset="0"/>
                          <a:ea typeface="Century Schoolbook" charset="0"/>
                          <a:cs typeface="Century Schoolbook" charset="0"/>
                        </a:rPr>
                        <a:t>i</a:t>
                      </a:r>
                      <a:r>
                        <a:rPr kumimoji="0" lang="en-US" sz="1800" b="0" i="0" u="none" strike="noStrike" cap="none" normalizeH="0" baseline="0" dirty="0">
                          <a:ln>
                            <a:noFill/>
                          </a:ln>
                          <a:solidFill>
                            <a:schemeClr val="tx1"/>
                          </a:solidFill>
                          <a:effectLst/>
                          <a:latin typeface="Century Schoolbook" charset="0"/>
                          <a:ea typeface="Century Schoolbook" charset="0"/>
                          <a:cs typeface="Century Schoolbook" charset="0"/>
                        </a:rPr>
                        <a:t>=0; (</a:t>
                      </a:r>
                      <a:r>
                        <a:rPr kumimoji="0" lang="en-US" sz="1800" b="0" i="0" u="none" strike="noStrike" cap="none" normalizeH="0" baseline="0" dirty="0" err="1">
                          <a:ln>
                            <a:noFill/>
                          </a:ln>
                          <a:solidFill>
                            <a:schemeClr val="tx1"/>
                          </a:solidFill>
                          <a:effectLst/>
                          <a:latin typeface="Century Schoolbook" charset="0"/>
                          <a:ea typeface="Century Schoolbook" charset="0"/>
                          <a:cs typeface="Century Schoolbook" charset="0"/>
                        </a:rPr>
                        <a:t>i</a:t>
                      </a:r>
                      <a:r>
                        <a:rPr kumimoji="0" lang="en-US" sz="1800" b="0" i="0" u="none" strike="noStrike" cap="none" normalizeH="0" baseline="0" dirty="0">
                          <a:ln>
                            <a:noFill/>
                          </a:ln>
                          <a:solidFill>
                            <a:schemeClr val="tx1"/>
                          </a:solidFill>
                          <a:effectLst/>
                          <a:latin typeface="Century Schoolbook" charset="0"/>
                          <a:ea typeface="Century Schoolbook" charset="0"/>
                          <a:cs typeface="Century Schoolbook" charset="0"/>
                        </a:rPr>
                        <a:t> &lt; n ) &amp;&amp; (found ==0); </a:t>
                      </a:r>
                      <a:r>
                        <a:rPr kumimoji="0" lang="en-US" sz="1800" b="0" i="0" u="none" strike="noStrike" cap="none" normalizeH="0" baseline="0" dirty="0" err="1">
                          <a:ln>
                            <a:noFill/>
                          </a:ln>
                          <a:solidFill>
                            <a:schemeClr val="tx1"/>
                          </a:solidFill>
                          <a:effectLst/>
                          <a:latin typeface="Century Schoolbook" charset="0"/>
                          <a:ea typeface="Century Schoolbook" charset="0"/>
                          <a:cs typeface="Century Schoolbook" charset="0"/>
                        </a:rPr>
                        <a:t>i</a:t>
                      </a:r>
                      <a:r>
                        <a:rPr kumimoji="0" lang="en-US" sz="1800" b="0" i="0" u="none" strike="noStrike" cap="none" normalizeH="0" baseline="0" dirty="0">
                          <a:ln>
                            <a:noFill/>
                          </a:ln>
                          <a:solidFill>
                            <a:schemeClr val="tx1"/>
                          </a:solidFill>
                          <a:effectLst/>
                          <a:latin typeface="Century Schoolbook" charset="0"/>
                          <a:ea typeface="Century Schoolbook" charset="0"/>
                          <a:cs typeface="Century Schoolbook"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99"/>
                          </a:solidFill>
                          <a:effectLst/>
                          <a:latin typeface="Century Schoolbook" charset="0"/>
                          <a:ea typeface="Century Schoolbook" charset="0"/>
                          <a:cs typeface="Century Schoolbook"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entury Schoolbook" charset="0"/>
                          <a:ea typeface="Century Schoolbook" charset="0"/>
                          <a:cs typeface="Century Schoolbook" charset="0"/>
                        </a:rPr>
                        <a:t>                 </a:t>
                      </a:r>
                      <a:r>
                        <a:rPr kumimoji="0" lang="en-US" sz="1800" b="0" i="0" u="none" strike="noStrike" cap="none" normalizeH="0" baseline="0" dirty="0">
                          <a:ln>
                            <a:noFill/>
                          </a:ln>
                          <a:solidFill>
                            <a:srgbClr val="006600"/>
                          </a:solidFill>
                          <a:effectLst/>
                          <a:latin typeface="Century Schoolbook" charset="0"/>
                          <a:ea typeface="Century Schoolbook" charset="0"/>
                          <a:cs typeface="Century Schoolbook" charset="0"/>
                        </a:rPr>
                        <a:t>if ( A[</a:t>
                      </a:r>
                      <a:r>
                        <a:rPr kumimoji="0" lang="en-US" sz="1800" b="0" i="0" u="none" strike="noStrike" cap="none" normalizeH="0" baseline="0" dirty="0" err="1">
                          <a:ln>
                            <a:noFill/>
                          </a:ln>
                          <a:solidFill>
                            <a:srgbClr val="006600"/>
                          </a:solidFill>
                          <a:effectLst/>
                          <a:latin typeface="Century Schoolbook" charset="0"/>
                          <a:ea typeface="Century Schoolbook" charset="0"/>
                          <a:cs typeface="Century Schoolbook" charset="0"/>
                        </a:rPr>
                        <a:t>i</a:t>
                      </a:r>
                      <a:r>
                        <a:rPr kumimoji="0" lang="en-US" sz="1800" b="0" i="0" u="none" strike="noStrike" cap="none" normalizeH="0" baseline="0" dirty="0">
                          <a:ln>
                            <a:noFill/>
                          </a:ln>
                          <a:solidFill>
                            <a:srgbClr val="006600"/>
                          </a:solidFill>
                          <a:effectLst/>
                          <a:latin typeface="Century Schoolbook" charset="0"/>
                          <a:ea typeface="Century Schoolbook" charset="0"/>
                          <a:cs typeface="Century Schoolbook" charset="0"/>
                        </a:rPr>
                        <a:t>] == KEY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B0F0"/>
                          </a:solidFill>
                          <a:effectLst/>
                          <a:latin typeface="Century Schoolbook" charset="0"/>
                          <a:ea typeface="Century Schoolbook" charset="0"/>
                          <a:cs typeface="Century Schoolbook"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6600"/>
                          </a:solidFill>
                          <a:effectLst/>
                          <a:latin typeface="Century Schoolbook" charset="0"/>
                          <a:ea typeface="Century Schoolbook" charset="0"/>
                          <a:cs typeface="Century Schoolbook" charset="0"/>
                        </a:rPr>
                        <a:t>                        found = 1;</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6600"/>
                          </a:solidFill>
                          <a:effectLst/>
                          <a:latin typeface="Century Schoolbook" charset="0"/>
                          <a:ea typeface="Century Schoolbook" charset="0"/>
                          <a:cs typeface="Century Schoolbook" charset="0"/>
                        </a:rPr>
                        <a:t>                        location = </a:t>
                      </a:r>
                      <a:r>
                        <a:rPr kumimoji="0" lang="en-US" sz="1800" b="0" i="0" u="none" strike="noStrike" cap="none" normalizeH="0" baseline="0" dirty="0" err="1">
                          <a:ln>
                            <a:noFill/>
                          </a:ln>
                          <a:solidFill>
                            <a:srgbClr val="006600"/>
                          </a:solidFill>
                          <a:effectLst/>
                          <a:latin typeface="Century Schoolbook" charset="0"/>
                          <a:ea typeface="Century Schoolbook" charset="0"/>
                          <a:cs typeface="Century Schoolbook" charset="0"/>
                        </a:rPr>
                        <a:t>i</a:t>
                      </a:r>
                      <a:r>
                        <a:rPr kumimoji="0" lang="en-US" sz="1800" b="0" i="0" u="none" strike="noStrike" cap="none" normalizeH="0" baseline="0" dirty="0">
                          <a:ln>
                            <a:noFill/>
                          </a:ln>
                          <a:solidFill>
                            <a:srgbClr val="006600"/>
                          </a:solidFill>
                          <a:effectLst/>
                          <a:latin typeface="Century Schoolbook" charset="0"/>
                          <a:ea typeface="Century Schoolbook" charset="0"/>
                          <a:cs typeface="Century Schoolbook" charset="0"/>
                        </a:rPr>
                        <a:t> + 1;</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B0F0"/>
                          </a:solidFill>
                          <a:effectLst/>
                          <a:latin typeface="Century Schoolbook" charset="0"/>
                          <a:ea typeface="Century Schoolbook" charset="0"/>
                          <a:cs typeface="Century Schoolbook"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99"/>
                          </a:solidFill>
                          <a:effectLst/>
                          <a:latin typeface="Century Schoolbook" charset="0"/>
                          <a:ea typeface="Century Schoolbook" charset="0"/>
                          <a:cs typeface="Century Schoolbook"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entury Schoolbook" charset="0"/>
                          <a:ea typeface="Century Schoolbook" charset="0"/>
                          <a:cs typeface="Century Schoolbook" charset="0"/>
                        </a:rPr>
                        <a:t>           if ( found == 0 )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entury Schoolbook" charset="0"/>
                          <a:ea typeface="Century Schoolbook" charset="0"/>
                          <a:cs typeface="Century Schoolbook" charset="0"/>
                        </a:rPr>
                        <a:t>            </a:t>
                      </a:r>
                      <a:r>
                        <a:rPr kumimoji="0" lang="en-US" sz="1800" b="0" i="0" u="none" strike="noStrike" cap="none" normalizeH="0" baseline="0" dirty="0" err="1">
                          <a:ln>
                            <a:noFill/>
                          </a:ln>
                          <a:solidFill>
                            <a:srgbClr val="FF0066"/>
                          </a:solidFill>
                          <a:effectLst/>
                          <a:latin typeface="Century Schoolbook" charset="0"/>
                          <a:ea typeface="Century Schoolbook" charset="0"/>
                          <a:cs typeface="Century Schoolbook" charset="0"/>
                        </a:rPr>
                        <a:t>System.out.println</a:t>
                      </a:r>
                      <a:r>
                        <a:rPr kumimoji="0" lang="en-US" sz="1800" b="0" i="0" u="none" strike="noStrike" cap="none" normalizeH="0" baseline="0" dirty="0">
                          <a:ln>
                            <a:noFill/>
                          </a:ln>
                          <a:solidFill>
                            <a:srgbClr val="FF0066"/>
                          </a:solidFill>
                          <a:effectLst/>
                          <a:latin typeface="Century Schoolbook" charset="0"/>
                          <a:ea typeface="Century Schoolbook" charset="0"/>
                          <a:cs typeface="Century Schoolbook" charset="0"/>
                        </a:rPr>
                        <a:t>(“Search is unsuccessful: %d is not in the array\n”, KEY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entury Schoolbook" charset="0"/>
                          <a:ea typeface="Century Schoolbook" charset="0"/>
                          <a:cs typeface="Century Schoolbook" charset="0"/>
                        </a:rPr>
                        <a:t>           else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6600"/>
                          </a:solidFill>
                          <a:effectLst/>
                          <a:latin typeface="Century Schoolbook" charset="0"/>
                          <a:ea typeface="Century Schoolbook" charset="0"/>
                          <a:cs typeface="Century Schoolbook" charset="0"/>
                        </a:rPr>
                        <a:t>             </a:t>
                      </a:r>
                      <a:r>
                        <a:rPr kumimoji="0" lang="en-US" sz="1800" b="0" i="0" u="none" strike="noStrike" cap="none" normalizeH="0" baseline="0" dirty="0" err="1">
                          <a:ln>
                            <a:noFill/>
                          </a:ln>
                          <a:solidFill>
                            <a:srgbClr val="006600"/>
                          </a:solidFill>
                          <a:effectLst/>
                          <a:latin typeface="Century Schoolbook" charset="0"/>
                          <a:ea typeface="Century Schoolbook" charset="0"/>
                          <a:cs typeface="Century Schoolbook" charset="0"/>
                        </a:rPr>
                        <a:t>System.out.println</a:t>
                      </a:r>
                      <a:r>
                        <a:rPr kumimoji="0" lang="en-US" sz="1800" b="0" i="0" u="none" strike="noStrike" cap="none" normalizeH="0" baseline="0" dirty="0">
                          <a:ln>
                            <a:noFill/>
                          </a:ln>
                          <a:solidFill>
                            <a:srgbClr val="006600"/>
                          </a:solidFill>
                          <a:effectLst/>
                          <a:latin typeface="Century Schoolbook" charset="0"/>
                          <a:ea typeface="Century Schoolbook" charset="0"/>
                          <a:cs typeface="Century Schoolbook" charset="0"/>
                        </a:rPr>
                        <a:t>(“Search is successful: %d is in the array at location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6600"/>
                          </a:solidFill>
                          <a:effectLst/>
                          <a:latin typeface="Century Schoolbook" charset="0"/>
                          <a:ea typeface="Century Schoolbook" charset="0"/>
                          <a:cs typeface="Century Schoolbook" charset="0"/>
                        </a:rPr>
                        <a:t>             %d\n”, </a:t>
                      </a:r>
                      <a:r>
                        <a:rPr kumimoji="0" lang="en-US" sz="1800" b="0" i="0" u="none" strike="noStrike" cap="none" normalizeH="0" baseline="0" dirty="0" err="1">
                          <a:ln>
                            <a:noFill/>
                          </a:ln>
                          <a:solidFill>
                            <a:srgbClr val="006600"/>
                          </a:solidFill>
                          <a:effectLst/>
                          <a:latin typeface="Century Schoolbook" charset="0"/>
                          <a:ea typeface="Century Schoolbook" charset="0"/>
                          <a:cs typeface="Century Schoolbook" charset="0"/>
                        </a:rPr>
                        <a:t>KEY,location</a:t>
                      </a:r>
                      <a:r>
                        <a:rPr kumimoji="0" lang="en-US" sz="1800" b="0" i="0" u="none" strike="noStrike" cap="none" normalizeH="0" baseline="0" dirty="0">
                          <a:ln>
                            <a:noFill/>
                          </a:ln>
                          <a:solidFill>
                            <a:srgbClr val="006600"/>
                          </a:solidFill>
                          <a:effectLst/>
                          <a:latin typeface="Century Schoolbook" charset="0"/>
                          <a:ea typeface="Century Schoolbook" charset="0"/>
                          <a:cs typeface="Century Schoolbook"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6600"/>
                        </a:solidFill>
                        <a:effectLst/>
                        <a:latin typeface="Century Schoolbook" charset="0"/>
                        <a:ea typeface="Century Schoolbook" charset="0"/>
                        <a:cs typeface="Century Schoolbook"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entury Schoolbook" charset="0"/>
                          <a:ea typeface="Century Schoolbook" charset="0"/>
                          <a:cs typeface="Century Schoolbook" charset="0"/>
                        </a:rPr>
                        <a:t>         return ( location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C00000"/>
                          </a:solidFill>
                          <a:effectLst/>
                          <a:latin typeface="Century Schoolbook" charset="0"/>
                          <a:ea typeface="Century Schoolbook" charset="0"/>
                          <a:cs typeface="Century Schoolbook" charset="0"/>
                        </a:rPr>
                        <a:t>      }</a:t>
                      </a:r>
                      <a:endParaRPr kumimoji="0" lang="en-US" sz="1800" b="0" i="0" u="none" strike="noStrike" cap="none" normalizeH="0" baseline="0" dirty="0">
                        <a:ln>
                          <a:noFill/>
                        </a:ln>
                        <a:solidFill>
                          <a:schemeClr val="tx1"/>
                        </a:solidFill>
                        <a:effectLst/>
                        <a:latin typeface="Century Schoolbook" charset="0"/>
                        <a:ea typeface="Century Schoolbook" charset="0"/>
                        <a:cs typeface="Century Schoolbook" charset="0"/>
                      </a:endParaRPr>
                    </a:p>
                  </a:txBody>
                  <a:tcPr marT="45724" marB="45724"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0"/>
                  </a:ext>
                </a:extLst>
              </a:tr>
              <a:tr h="508877">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Schoolbook" charset="0"/>
                        <a:ea typeface="Century Schoolbook" charset="0"/>
                        <a:cs typeface="Century Schoolbook" charset="0"/>
                      </a:endParaRPr>
                    </a:p>
                  </a:txBody>
                  <a:tcPr marT="45724" marB="45724"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1"/>
                  </a:ext>
                </a:extLst>
              </a:tr>
              <a:tr h="508877">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Schoolbook" charset="0"/>
                        <a:ea typeface="Century Schoolbook" charset="0"/>
                        <a:cs typeface="Century Schoolbook" charset="0"/>
                      </a:endParaRPr>
                    </a:p>
                  </a:txBody>
                  <a:tcPr marT="45724" marB="45724" horzOverflow="overflow">
                    <a:lnL>
                      <a:noFill/>
                    </a:lnL>
                    <a:lnR>
                      <a:noFill/>
                    </a:lnR>
                    <a:lnT>
                      <a:noFill/>
                    </a:lnT>
                    <a:lnB>
                      <a:noFill/>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23560" name="Table 6">
            <a:extLst>
              <a:ext uri="{FF2B5EF4-FFF2-40B4-BE49-F238E27FC236}">
                <a16:creationId xmlns:a16="http://schemas.microsoft.com/office/drawing/2014/main" id="{6A78E150-F112-98C4-1822-5C7070A71A1A}"/>
              </a:ext>
            </a:extLst>
          </p:cNvPr>
          <p:cNvGraphicFramePr>
            <a:graphicFrameLocks noGrp="1"/>
          </p:cNvGraphicFramePr>
          <p:nvPr/>
        </p:nvGraphicFramePr>
        <p:xfrm>
          <a:off x="5867400" y="1219200"/>
          <a:ext cx="2714625" cy="639962"/>
        </p:xfrm>
        <a:graphic>
          <a:graphicData uri="http://schemas.openxmlformats.org/drawingml/2006/table">
            <a:tbl>
              <a:tblPr/>
              <a:tblGrid>
                <a:gridCol w="2714625">
                  <a:extLst>
                    <a:ext uri="{9D8B030D-6E8A-4147-A177-3AD203B41FA5}">
                      <a16:colId xmlns:a16="http://schemas.microsoft.com/office/drawing/2014/main" val="20000"/>
                    </a:ext>
                  </a:extLst>
                </a:gridCol>
              </a:tblGrid>
              <a:tr h="6397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entury Schoolbook" charset="0"/>
                          <a:cs typeface="Arial" charset="0"/>
                        </a:rPr>
                        <a:t>L = 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entury Schoolbook" charset="0"/>
                          <a:cs typeface="Arial" charset="0"/>
                        </a:rPr>
                        <a:t>U = n – 1  </a:t>
                      </a:r>
                    </a:p>
                  </a:txBody>
                  <a:tcPr marT="45661" marB="45661" horzOverflow="overflow">
                    <a:lnL>
                      <a:noFill/>
                    </a:lnL>
                    <a:lnR>
                      <a:noFill/>
                    </a:lnR>
                    <a:lnT>
                      <a:noFill/>
                    </a:lnT>
                    <a:lnB>
                      <a:noFill/>
                    </a:lnB>
                    <a:lnTlToBr>
                      <a:noFill/>
                    </a:lnTlToBr>
                    <a:lnBlToTr>
                      <a:noFill/>
                    </a:lnBlToTr>
                    <a:solidFill>
                      <a:srgbClr val="FF33CC"/>
                    </a:solidFill>
                  </a:tcPr>
                </a:tc>
                <a:extLst>
                  <a:ext uri="{0D108BD9-81ED-4DB2-BD59-A6C34878D82A}">
                    <a16:rowId xmlns:a16="http://schemas.microsoft.com/office/drawing/2014/main" val="10000"/>
                  </a:ext>
                </a:extLst>
              </a:tr>
            </a:tbl>
          </a:graphicData>
        </a:graphic>
      </p:graphicFrame>
      <p:sp>
        <p:nvSpPr>
          <p:cNvPr id="73738" name="Slide Number Placeholder 5">
            <a:extLst>
              <a:ext uri="{FF2B5EF4-FFF2-40B4-BE49-F238E27FC236}">
                <a16:creationId xmlns:a16="http://schemas.microsoft.com/office/drawing/2014/main" id="{C534C281-AD6C-2012-8311-FF12E02D33E4}"/>
              </a:ext>
            </a:extLst>
          </p:cNvPr>
          <p:cNvSpPr>
            <a:spLocks noGrp="1" noChangeArrowheads="1"/>
          </p:cNvSpPr>
          <p:nvPr>
            <p:ph type="sldNum" sz="quarter" idx="11"/>
            <p:custDataLst>
              <p:tags r:id="rId3"/>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EBEA0CE6-72CD-4E49-AFC6-32B8CF2D3AA3}" type="slidenum">
              <a:rPr lang="en-IN" altLang="de-DE">
                <a:solidFill>
                  <a:schemeClr val="bg1"/>
                </a:solidFill>
              </a:rPr>
              <a:pPr/>
              <a:t>71</a:t>
            </a:fld>
            <a:endParaRPr lang="en-IN" altLang="de-DE">
              <a:solidFill>
                <a:schemeClr val="bg1"/>
              </a:solidFill>
            </a:endParaRPr>
          </a:p>
        </p:txBody>
      </p:sp>
    </p:spTree>
  </p:cSld>
  <p:clrMapOvr>
    <a:masterClrMapping/>
  </p:clrMapOvr>
  <p:transition spd="med">
    <p:cut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3560"/>
                                        </p:tgtEl>
                                        <p:attrNameLst>
                                          <p:attrName>style.visibility</p:attrName>
                                        </p:attrNameLst>
                                      </p:cBhvr>
                                      <p:to>
                                        <p:strVal val="visible"/>
                                      </p:to>
                                    </p:set>
                                    <p:animEffect transition="in" filter="blinds(horizontal)">
                                      <p:cBhvr>
                                        <p:cTn id="7" dur="500"/>
                                        <p:tgtEl>
                                          <p:spTgt spid="23560"/>
                                        </p:tgtEl>
                                      </p:cBhvr>
                                    </p:animEffect>
                                  </p:childTnLst>
                                </p:cTn>
                              </p:par>
                            </p:childTnLst>
                          </p:cTn>
                        </p:par>
                      </p:childTnLst>
                    </p:cTn>
                  </p:par>
                  <p:par>
                    <p:cTn id="8" fill="hold" nodeType="clickPar">
                      <p:stCondLst>
                        <p:cond delay="indefinite"/>
                        <p:cond evt="onBegin" delay="0">
                          <p:tn val="7"/>
                        </p:cond>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3556"/>
                                        </p:tgtEl>
                                        <p:attrNameLst>
                                          <p:attrName>style.visibility</p:attrName>
                                        </p:attrNameLst>
                                      </p:cBhvr>
                                      <p:to>
                                        <p:strVal val="visible"/>
                                      </p:to>
                                    </p:set>
                                    <p:animEffect transition="in" filter="box(in)">
                                      <p:cBhvr>
                                        <p:cTn id="12" dur="500"/>
                                        <p:tgtEl>
                                          <p:spTgt spid="23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0ED29018-6E6C-BB15-F8B6-247B884DAF14}"/>
              </a:ext>
            </a:extLst>
          </p:cNvPr>
          <p:cNvSpPr>
            <a:spLocks noGrp="1" noChangeArrowheads="1"/>
          </p:cNvSpPr>
          <p:nvPr>
            <p:ph type="title" idx="4294967295"/>
            <p:custDataLst>
              <p:tags r:id="rId1"/>
            </p:custDataLst>
          </p:nvPr>
        </p:nvSpPr>
        <p:spPr bwMode="auto">
          <a:xfrm>
            <a:off x="457200" y="274638"/>
            <a:ext cx="7467600"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de-DE" sz="2800"/>
              <a:t>Insertion Algorithm</a:t>
            </a:r>
          </a:p>
        </p:txBody>
      </p:sp>
      <p:sp>
        <p:nvSpPr>
          <p:cNvPr id="5" name="Content Placeholder 4">
            <a:extLst>
              <a:ext uri="{FF2B5EF4-FFF2-40B4-BE49-F238E27FC236}">
                <a16:creationId xmlns:a16="http://schemas.microsoft.com/office/drawing/2014/main" id="{4DC41365-76DF-A4FE-E464-FF33D4A67E3D}"/>
              </a:ext>
            </a:extLst>
          </p:cNvPr>
          <p:cNvSpPr>
            <a:spLocks noGrp="1"/>
          </p:cNvSpPr>
          <p:nvPr>
            <p:ph sz="quarter" idx="4294967295"/>
            <p:custDataLst>
              <p:tags r:id="rId2"/>
            </p:custDataLst>
          </p:nvPr>
        </p:nvSpPr>
        <p:spPr bwMode="auto">
          <a:xfrm>
            <a:off x="685800" y="914400"/>
            <a:ext cx="7710488" cy="54022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73050" indent="-273050">
              <a:buClr>
                <a:srgbClr val="FE8637"/>
              </a:buClr>
            </a:pPr>
            <a:r>
              <a:rPr lang="en-US" altLang="de-DE" sz="2400">
                <a:solidFill>
                  <a:srgbClr val="000000"/>
                </a:solidFill>
                <a:latin typeface="Century Schoolbook" panose="02040604050505020304" pitchFamily="18" charset="0"/>
                <a:cs typeface="Arial" panose="020B0604020202020204" pitchFamily="34" charset="0"/>
                <a:sym typeface="Wingdings" panose="05000000000000000000" pitchFamily="2" charset="2"/>
              </a:rPr>
              <a:t>Insert an element KEY into an array A at the position LOCATION , provided that the array is not full.</a:t>
            </a:r>
          </a:p>
          <a:p>
            <a:pPr marL="273050" indent="-273050">
              <a:buClr>
                <a:srgbClr val="FE8637"/>
              </a:buClr>
              <a:buFont typeface="Wingdings" panose="05000000000000000000" pitchFamily="2" charset="2"/>
              <a:buNone/>
            </a:pPr>
            <a:endParaRPr lang="en-US" altLang="de-DE"/>
          </a:p>
        </p:txBody>
      </p:sp>
      <p:graphicFrame>
        <p:nvGraphicFramePr>
          <p:cNvPr id="25604" name="Content Placeholder 3">
            <a:extLst>
              <a:ext uri="{FF2B5EF4-FFF2-40B4-BE49-F238E27FC236}">
                <a16:creationId xmlns:a16="http://schemas.microsoft.com/office/drawing/2014/main" id="{AF338EBC-FCD6-18AA-D757-FC1078F9F18D}"/>
              </a:ext>
            </a:extLst>
          </p:cNvPr>
          <p:cNvGraphicFramePr>
            <a:graphicFrameLocks noGrp="1"/>
          </p:cNvGraphicFramePr>
          <p:nvPr/>
        </p:nvGraphicFramePr>
        <p:xfrm>
          <a:off x="381000" y="2057400"/>
          <a:ext cx="8286750" cy="3786188"/>
        </p:xfrm>
        <a:graphic>
          <a:graphicData uri="http://schemas.openxmlformats.org/drawingml/2006/table">
            <a:tbl>
              <a:tblPr/>
              <a:tblGrid>
                <a:gridCol w="8286750">
                  <a:extLst>
                    <a:ext uri="{9D8B030D-6E8A-4147-A177-3AD203B41FA5}">
                      <a16:colId xmlns:a16="http://schemas.microsoft.com/office/drawing/2014/main" val="20000"/>
                    </a:ext>
                  </a:extLst>
                </a:gridCol>
              </a:tblGrid>
              <a:tr h="37861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entury Schoolbook" charset="0"/>
                          <a:cs typeface="Arial" charset="0"/>
                        </a:rPr>
                        <a:t>Algorithm </a:t>
                      </a:r>
                      <a:r>
                        <a:rPr kumimoji="0" lang="en-US" sz="1800" b="1" i="0" u="none" strike="noStrike" cap="none" normalizeH="0" baseline="0" dirty="0" err="1">
                          <a:ln>
                            <a:noFill/>
                          </a:ln>
                          <a:solidFill>
                            <a:schemeClr val="tx1"/>
                          </a:solidFill>
                          <a:effectLst/>
                          <a:latin typeface="Century Schoolbook" charset="0"/>
                          <a:cs typeface="Arial" charset="0"/>
                        </a:rPr>
                        <a:t>ArrayInsertion</a:t>
                      </a:r>
                      <a:r>
                        <a:rPr kumimoji="0" lang="en-US" sz="1800" b="1" i="0" u="none" strike="noStrike" cap="none" normalizeH="0" baseline="0" dirty="0">
                          <a:ln>
                            <a:noFill/>
                          </a:ln>
                          <a:solidFill>
                            <a:schemeClr val="tx1"/>
                          </a:solidFill>
                          <a:effectLst/>
                          <a:latin typeface="Century Schoolbook" charset="0"/>
                          <a:cs typeface="Arial" charset="0"/>
                        </a:rPr>
                        <a:t> ( A[ L … U ], KEY, LOCATION )</a:t>
                      </a:r>
                    </a:p>
                    <a:p>
                      <a:pPr marL="342900" marR="0" lvl="0" indent="-342900" algn="l" defTabSz="914400" rtl="0" eaLnBrk="1" fontAlgn="base" latinLnBrk="0" hangingPunct="1">
                        <a:lnSpc>
                          <a:spcPct val="100000"/>
                        </a:lnSpc>
                        <a:spcBef>
                          <a:spcPct val="0"/>
                        </a:spcBef>
                        <a:spcAft>
                          <a:spcPct val="0"/>
                        </a:spcAft>
                        <a:buClrTx/>
                        <a:buSzTx/>
                        <a:buFont typeface="Century Schoolbook" charset="0"/>
                        <a:buAutoNum type="arabicPeriod"/>
                        <a:tabLst/>
                      </a:pPr>
                      <a:r>
                        <a:rPr kumimoji="0" lang="en-US" sz="1800" b="1" i="0" u="none" strike="noStrike" cap="none" normalizeH="0" baseline="0" dirty="0">
                          <a:ln>
                            <a:noFill/>
                          </a:ln>
                          <a:solidFill>
                            <a:schemeClr val="tx1"/>
                          </a:solidFill>
                          <a:effectLst/>
                          <a:latin typeface="Century Schoolbook" charset="0"/>
                          <a:cs typeface="Arial" charset="0"/>
                        </a:rPr>
                        <a:t>If U == CAPACITY then</a:t>
                      </a:r>
                    </a:p>
                    <a:p>
                      <a:pPr marL="342900" marR="0" lvl="0" indent="-342900" algn="l" defTabSz="914400" rtl="0" eaLnBrk="1" fontAlgn="base" latinLnBrk="0" hangingPunct="1">
                        <a:lnSpc>
                          <a:spcPct val="100000"/>
                        </a:lnSpc>
                        <a:spcBef>
                          <a:spcPct val="0"/>
                        </a:spcBef>
                        <a:spcAft>
                          <a:spcPct val="0"/>
                        </a:spcAft>
                        <a:buClrTx/>
                        <a:buSzTx/>
                        <a:buFont typeface="Century Schoolbook" charset="0"/>
                        <a:buAutoNum type="arabicPeriod"/>
                        <a:tabLst/>
                      </a:pPr>
                      <a:r>
                        <a:rPr kumimoji="0" lang="en-US" sz="1800" b="1" i="0" u="none" strike="noStrike" cap="none" normalizeH="0" baseline="0" dirty="0">
                          <a:ln>
                            <a:noFill/>
                          </a:ln>
                          <a:solidFill>
                            <a:schemeClr val="tx1"/>
                          </a:solidFill>
                          <a:effectLst/>
                          <a:latin typeface="Century Schoolbook" charset="0"/>
                          <a:cs typeface="Arial" charset="0"/>
                        </a:rPr>
                        <a:t>    </a:t>
                      </a:r>
                      <a:r>
                        <a:rPr kumimoji="0" lang="en-US" sz="1800" b="1" i="0" u="none" strike="noStrike" cap="none" normalizeH="0" baseline="0" dirty="0">
                          <a:ln>
                            <a:noFill/>
                          </a:ln>
                          <a:solidFill>
                            <a:srgbClr val="00B050"/>
                          </a:solidFill>
                          <a:effectLst/>
                          <a:latin typeface="Century Schoolbook" charset="0"/>
                          <a:cs typeface="Arial" charset="0"/>
                        </a:rPr>
                        <a:t>Print “Array is Full: No insertion possible”</a:t>
                      </a:r>
                    </a:p>
                    <a:p>
                      <a:pPr marL="342900" marR="0" lvl="0" indent="-342900" algn="l" defTabSz="914400" rtl="0" eaLnBrk="1" fontAlgn="base" latinLnBrk="0" hangingPunct="1">
                        <a:lnSpc>
                          <a:spcPct val="100000"/>
                        </a:lnSpc>
                        <a:spcBef>
                          <a:spcPct val="0"/>
                        </a:spcBef>
                        <a:spcAft>
                          <a:spcPct val="0"/>
                        </a:spcAft>
                        <a:buClrTx/>
                        <a:buSzTx/>
                        <a:buFont typeface="Century Schoolbook" charset="0"/>
                        <a:buAutoNum type="arabicPeriod"/>
                        <a:tabLst/>
                      </a:pPr>
                      <a:r>
                        <a:rPr kumimoji="0" lang="en-US" sz="1800" b="1" i="0" u="none" strike="noStrike" cap="none" normalizeH="0" baseline="0" dirty="0">
                          <a:ln>
                            <a:noFill/>
                          </a:ln>
                          <a:solidFill>
                            <a:srgbClr val="00B050"/>
                          </a:solidFill>
                          <a:effectLst/>
                          <a:latin typeface="Century Schoolbook" charset="0"/>
                          <a:cs typeface="Arial" charset="0"/>
                        </a:rPr>
                        <a:t>     Exit</a:t>
                      </a:r>
                    </a:p>
                    <a:p>
                      <a:pPr marL="342900" marR="0" lvl="0" indent="-342900" algn="l" defTabSz="914400" rtl="0" eaLnBrk="1" fontAlgn="base" latinLnBrk="0" hangingPunct="1">
                        <a:lnSpc>
                          <a:spcPct val="100000"/>
                        </a:lnSpc>
                        <a:spcBef>
                          <a:spcPct val="0"/>
                        </a:spcBef>
                        <a:spcAft>
                          <a:spcPct val="0"/>
                        </a:spcAft>
                        <a:buClrTx/>
                        <a:buSzTx/>
                        <a:buFont typeface="Century Schoolbook" charset="0"/>
                        <a:buAutoNum type="arabicPeriod"/>
                        <a:tabLst/>
                      </a:pPr>
                      <a:r>
                        <a:rPr kumimoji="0" lang="en-US" sz="1800" b="1" i="0" u="none" strike="noStrike" cap="none" normalizeH="0" baseline="0" dirty="0">
                          <a:ln>
                            <a:noFill/>
                          </a:ln>
                          <a:solidFill>
                            <a:schemeClr val="tx1"/>
                          </a:solidFill>
                          <a:effectLst/>
                          <a:latin typeface="Century Schoolbook" charset="0"/>
                          <a:cs typeface="Arial" charset="0"/>
                        </a:rPr>
                        <a:t>Else</a:t>
                      </a:r>
                    </a:p>
                    <a:p>
                      <a:pPr marL="342900" marR="0" lvl="0" indent="-342900" algn="l" defTabSz="914400" rtl="0" eaLnBrk="1" fontAlgn="base" latinLnBrk="0" hangingPunct="1">
                        <a:lnSpc>
                          <a:spcPct val="100000"/>
                        </a:lnSpc>
                        <a:spcBef>
                          <a:spcPct val="0"/>
                        </a:spcBef>
                        <a:spcAft>
                          <a:spcPct val="0"/>
                        </a:spcAft>
                        <a:buClrTx/>
                        <a:buSzTx/>
                        <a:buFont typeface="Century Schoolbook" charset="0"/>
                        <a:buAutoNum type="arabicPeriod"/>
                        <a:tabLst/>
                      </a:pPr>
                      <a:r>
                        <a:rPr kumimoji="0" lang="en-US" sz="1800" b="1" i="0" u="none" strike="noStrike" cap="none" normalizeH="0" baseline="0" dirty="0">
                          <a:ln>
                            <a:noFill/>
                          </a:ln>
                          <a:solidFill>
                            <a:schemeClr val="tx1"/>
                          </a:solidFill>
                          <a:effectLst/>
                          <a:latin typeface="Century Schoolbook" charset="0"/>
                          <a:cs typeface="Arial" charset="0"/>
                        </a:rPr>
                        <a:t>    </a:t>
                      </a:r>
                      <a:r>
                        <a:rPr kumimoji="0" lang="en-US" sz="1800" b="1" i="0" u="none" strike="noStrike" cap="none" normalizeH="0" baseline="0" dirty="0" err="1">
                          <a:ln>
                            <a:noFill/>
                          </a:ln>
                          <a:solidFill>
                            <a:srgbClr val="0070C0"/>
                          </a:solidFill>
                          <a:effectLst/>
                          <a:latin typeface="Century Schoolbook" charset="0"/>
                          <a:cs typeface="Arial" charset="0"/>
                        </a:rPr>
                        <a:t>i</a:t>
                      </a:r>
                      <a:r>
                        <a:rPr kumimoji="0" lang="en-US" sz="1800" b="1" i="0" u="none" strike="noStrike" cap="none" normalizeH="0" baseline="0" dirty="0">
                          <a:ln>
                            <a:noFill/>
                          </a:ln>
                          <a:solidFill>
                            <a:srgbClr val="0070C0"/>
                          </a:solidFill>
                          <a:effectLst/>
                          <a:latin typeface="Century Schoolbook" charset="0"/>
                          <a:cs typeface="Arial" charset="0"/>
                        </a:rPr>
                        <a:t> = U + 1</a:t>
                      </a:r>
                    </a:p>
                    <a:p>
                      <a:pPr marL="342900" marR="0" lvl="0" indent="-342900" algn="l" defTabSz="914400" rtl="0" eaLnBrk="1" fontAlgn="base" latinLnBrk="0" hangingPunct="1">
                        <a:lnSpc>
                          <a:spcPct val="100000"/>
                        </a:lnSpc>
                        <a:spcBef>
                          <a:spcPct val="0"/>
                        </a:spcBef>
                        <a:spcAft>
                          <a:spcPct val="0"/>
                        </a:spcAft>
                        <a:buClrTx/>
                        <a:buSzTx/>
                        <a:buFont typeface="Century Schoolbook" charset="0"/>
                        <a:buAutoNum type="arabicPeriod"/>
                        <a:tabLst/>
                      </a:pPr>
                      <a:r>
                        <a:rPr kumimoji="0" lang="en-US" sz="1800" b="1" i="0" u="none" strike="noStrike" cap="none" normalizeH="0" baseline="0" dirty="0">
                          <a:ln>
                            <a:noFill/>
                          </a:ln>
                          <a:solidFill>
                            <a:srgbClr val="0070C0"/>
                          </a:solidFill>
                          <a:effectLst/>
                          <a:latin typeface="Century Schoolbook" charset="0"/>
                          <a:cs typeface="Arial" charset="0"/>
                        </a:rPr>
                        <a:t>    While </a:t>
                      </a:r>
                      <a:r>
                        <a:rPr kumimoji="0" lang="en-US" sz="1800" b="1" i="0" u="none" strike="noStrike" cap="none" normalizeH="0" baseline="0" dirty="0" err="1">
                          <a:ln>
                            <a:noFill/>
                          </a:ln>
                          <a:solidFill>
                            <a:srgbClr val="0070C0"/>
                          </a:solidFill>
                          <a:effectLst/>
                          <a:latin typeface="Century Schoolbook" charset="0"/>
                          <a:cs typeface="Arial" charset="0"/>
                        </a:rPr>
                        <a:t>i</a:t>
                      </a:r>
                      <a:r>
                        <a:rPr kumimoji="0" lang="en-US" sz="1800" b="1" i="0" u="none" strike="noStrike" cap="none" normalizeH="0" baseline="0" dirty="0">
                          <a:ln>
                            <a:noFill/>
                          </a:ln>
                          <a:solidFill>
                            <a:srgbClr val="0070C0"/>
                          </a:solidFill>
                          <a:effectLst/>
                          <a:latin typeface="Century Schoolbook" charset="0"/>
                          <a:cs typeface="Arial" charset="0"/>
                        </a:rPr>
                        <a:t> &gt; LOCATION do</a:t>
                      </a:r>
                    </a:p>
                    <a:p>
                      <a:pPr marL="342900" marR="0" lvl="0" indent="-342900" algn="l" defTabSz="914400" rtl="0" eaLnBrk="1" fontAlgn="base" latinLnBrk="0" hangingPunct="1">
                        <a:lnSpc>
                          <a:spcPct val="100000"/>
                        </a:lnSpc>
                        <a:spcBef>
                          <a:spcPct val="0"/>
                        </a:spcBef>
                        <a:spcAft>
                          <a:spcPct val="0"/>
                        </a:spcAft>
                        <a:buClrTx/>
                        <a:buSzTx/>
                        <a:buFont typeface="Century Schoolbook" charset="0"/>
                        <a:buAutoNum type="arabicPeriod"/>
                        <a:tabLst/>
                      </a:pPr>
                      <a:r>
                        <a:rPr kumimoji="0" lang="en-US" sz="1800" b="1" i="0" u="none" strike="noStrike" cap="none" normalizeH="0" baseline="0" dirty="0">
                          <a:ln>
                            <a:noFill/>
                          </a:ln>
                          <a:solidFill>
                            <a:srgbClr val="0070C0"/>
                          </a:solidFill>
                          <a:effectLst/>
                          <a:latin typeface="Century Schoolbook" charset="0"/>
                          <a:cs typeface="Arial" charset="0"/>
                        </a:rPr>
                        <a:t>              A[</a:t>
                      </a:r>
                      <a:r>
                        <a:rPr kumimoji="0" lang="en-US" sz="1800" b="1" i="0" u="none" strike="noStrike" cap="none" normalizeH="0" baseline="0" dirty="0" err="1">
                          <a:ln>
                            <a:noFill/>
                          </a:ln>
                          <a:solidFill>
                            <a:srgbClr val="0070C0"/>
                          </a:solidFill>
                          <a:effectLst/>
                          <a:latin typeface="Century Schoolbook" charset="0"/>
                          <a:cs typeface="Arial" charset="0"/>
                        </a:rPr>
                        <a:t>i</a:t>
                      </a:r>
                      <a:r>
                        <a:rPr kumimoji="0" lang="en-US" sz="1800" b="1" i="0" u="none" strike="noStrike" cap="none" normalizeH="0" baseline="0" dirty="0">
                          <a:ln>
                            <a:noFill/>
                          </a:ln>
                          <a:solidFill>
                            <a:srgbClr val="0070C0"/>
                          </a:solidFill>
                          <a:effectLst/>
                          <a:latin typeface="Century Schoolbook" charset="0"/>
                          <a:cs typeface="Arial" charset="0"/>
                        </a:rPr>
                        <a:t>] = A[i-1]</a:t>
                      </a:r>
                    </a:p>
                    <a:p>
                      <a:pPr marL="342900" marR="0" lvl="0" indent="-342900" algn="l" defTabSz="914400" rtl="0" eaLnBrk="1" fontAlgn="base" latinLnBrk="0" hangingPunct="1">
                        <a:lnSpc>
                          <a:spcPct val="100000"/>
                        </a:lnSpc>
                        <a:spcBef>
                          <a:spcPct val="0"/>
                        </a:spcBef>
                        <a:spcAft>
                          <a:spcPct val="0"/>
                        </a:spcAft>
                        <a:buClrTx/>
                        <a:buSzTx/>
                        <a:buFont typeface="Century Schoolbook" charset="0"/>
                        <a:buAutoNum type="arabicPeriod"/>
                        <a:tabLst/>
                      </a:pPr>
                      <a:r>
                        <a:rPr kumimoji="0" lang="en-US" sz="1800" b="1" i="0" u="none" strike="noStrike" cap="none" normalizeH="0" baseline="0" dirty="0">
                          <a:ln>
                            <a:noFill/>
                          </a:ln>
                          <a:solidFill>
                            <a:srgbClr val="0070C0"/>
                          </a:solidFill>
                          <a:effectLst/>
                          <a:latin typeface="Century Schoolbook" charset="0"/>
                          <a:cs typeface="Arial" charset="0"/>
                        </a:rPr>
                        <a:t>               </a:t>
                      </a:r>
                      <a:r>
                        <a:rPr kumimoji="0" lang="en-US" sz="1800" b="1" i="0" u="none" strike="noStrike" cap="none" normalizeH="0" baseline="0" dirty="0" err="1">
                          <a:ln>
                            <a:noFill/>
                          </a:ln>
                          <a:solidFill>
                            <a:srgbClr val="0070C0"/>
                          </a:solidFill>
                          <a:effectLst/>
                          <a:latin typeface="Century Schoolbook" charset="0"/>
                          <a:cs typeface="Arial" charset="0"/>
                        </a:rPr>
                        <a:t>i</a:t>
                      </a:r>
                      <a:r>
                        <a:rPr kumimoji="0" lang="en-US" sz="1800" b="1" i="0" u="none" strike="noStrike" cap="none" normalizeH="0" baseline="0" dirty="0">
                          <a:ln>
                            <a:noFill/>
                          </a:ln>
                          <a:solidFill>
                            <a:srgbClr val="0070C0"/>
                          </a:solidFill>
                          <a:effectLst/>
                          <a:latin typeface="Century Schoolbook" charset="0"/>
                          <a:cs typeface="Arial" charset="0"/>
                        </a:rPr>
                        <a:t> = </a:t>
                      </a:r>
                      <a:r>
                        <a:rPr kumimoji="0" lang="en-US" sz="1800" b="1" i="0" u="none" strike="noStrike" cap="none" normalizeH="0" baseline="0" dirty="0" err="1">
                          <a:ln>
                            <a:noFill/>
                          </a:ln>
                          <a:solidFill>
                            <a:srgbClr val="0070C0"/>
                          </a:solidFill>
                          <a:effectLst/>
                          <a:latin typeface="Century Schoolbook" charset="0"/>
                          <a:cs typeface="Arial" charset="0"/>
                        </a:rPr>
                        <a:t>i</a:t>
                      </a:r>
                      <a:r>
                        <a:rPr kumimoji="0" lang="en-US" sz="1800" b="1" i="0" u="none" strike="noStrike" cap="none" normalizeH="0" baseline="0" dirty="0">
                          <a:ln>
                            <a:noFill/>
                          </a:ln>
                          <a:solidFill>
                            <a:srgbClr val="0070C0"/>
                          </a:solidFill>
                          <a:effectLst/>
                          <a:latin typeface="Century Schoolbook" charset="0"/>
                          <a:cs typeface="Arial" charset="0"/>
                        </a:rPr>
                        <a:t> – 1</a:t>
                      </a:r>
                    </a:p>
                    <a:p>
                      <a:pPr marL="342900" marR="0" lvl="0" indent="-342900" algn="l" defTabSz="914400" rtl="0" eaLnBrk="1" fontAlgn="base" latinLnBrk="0" hangingPunct="1">
                        <a:lnSpc>
                          <a:spcPct val="100000"/>
                        </a:lnSpc>
                        <a:spcBef>
                          <a:spcPct val="0"/>
                        </a:spcBef>
                        <a:spcAft>
                          <a:spcPct val="0"/>
                        </a:spcAft>
                        <a:buClrTx/>
                        <a:buSzTx/>
                        <a:buFont typeface="Century Schoolbook" charset="0"/>
                        <a:buAutoNum type="arabicPeriod"/>
                        <a:tabLst/>
                      </a:pPr>
                      <a:r>
                        <a:rPr kumimoji="0" lang="en-US" sz="1800" b="1" i="0" u="none" strike="noStrike" cap="none" normalizeH="0" baseline="0" dirty="0">
                          <a:ln>
                            <a:noFill/>
                          </a:ln>
                          <a:solidFill>
                            <a:srgbClr val="0070C0"/>
                          </a:solidFill>
                          <a:effectLst/>
                          <a:latin typeface="Century Schoolbook" charset="0"/>
                          <a:cs typeface="Arial" charset="0"/>
                        </a:rPr>
                        <a:t>    </a:t>
                      </a:r>
                      <a:r>
                        <a:rPr kumimoji="0" lang="en-US" sz="1800" b="1" i="0" u="none" strike="noStrike" cap="none" normalizeH="0" baseline="0" dirty="0" err="1">
                          <a:ln>
                            <a:noFill/>
                          </a:ln>
                          <a:solidFill>
                            <a:srgbClr val="0070C0"/>
                          </a:solidFill>
                          <a:effectLst/>
                          <a:latin typeface="Century Schoolbook" charset="0"/>
                          <a:cs typeface="Arial" charset="0"/>
                        </a:rPr>
                        <a:t>EndWhile</a:t>
                      </a:r>
                      <a:endParaRPr kumimoji="0" lang="en-US" sz="1800" b="1" i="0" u="none" strike="noStrike" cap="none" normalizeH="0" baseline="0" dirty="0">
                        <a:ln>
                          <a:noFill/>
                        </a:ln>
                        <a:solidFill>
                          <a:srgbClr val="0070C0"/>
                        </a:solidFill>
                        <a:effectLst/>
                        <a:latin typeface="Century Schoolbook" charset="0"/>
                        <a:cs typeface="Arial" charset="0"/>
                      </a:endParaRPr>
                    </a:p>
                    <a:p>
                      <a:pPr marL="342900" marR="0" lvl="0" indent="-342900" algn="l" defTabSz="914400" rtl="0" eaLnBrk="1" fontAlgn="base" latinLnBrk="0" hangingPunct="1">
                        <a:lnSpc>
                          <a:spcPct val="100000"/>
                        </a:lnSpc>
                        <a:spcBef>
                          <a:spcPct val="0"/>
                        </a:spcBef>
                        <a:spcAft>
                          <a:spcPct val="0"/>
                        </a:spcAft>
                        <a:buClrTx/>
                        <a:buSzTx/>
                        <a:buFont typeface="Century Schoolbook" charset="0"/>
                        <a:buAutoNum type="arabicPeriod"/>
                        <a:tabLst/>
                      </a:pPr>
                      <a:r>
                        <a:rPr kumimoji="0" lang="en-US" sz="1800" b="1" i="0" u="none" strike="noStrike" cap="none" normalizeH="0" baseline="0" dirty="0">
                          <a:ln>
                            <a:noFill/>
                          </a:ln>
                          <a:solidFill>
                            <a:srgbClr val="0070C0"/>
                          </a:solidFill>
                          <a:effectLst/>
                          <a:latin typeface="Century Schoolbook" charset="0"/>
                          <a:cs typeface="Arial" charset="0"/>
                        </a:rPr>
                        <a:t>    A[LOCATION] = KEY</a:t>
                      </a:r>
                    </a:p>
                    <a:p>
                      <a:pPr marL="342900" marR="0" lvl="0" indent="-342900" algn="l" defTabSz="914400" rtl="0" eaLnBrk="1" fontAlgn="base" latinLnBrk="0" hangingPunct="1">
                        <a:lnSpc>
                          <a:spcPct val="100000"/>
                        </a:lnSpc>
                        <a:spcBef>
                          <a:spcPct val="0"/>
                        </a:spcBef>
                        <a:spcAft>
                          <a:spcPct val="0"/>
                        </a:spcAft>
                        <a:buClrTx/>
                        <a:buSzTx/>
                        <a:buFont typeface="Century Schoolbook" charset="0"/>
                        <a:buAutoNum type="arabicPeriod"/>
                        <a:tabLst/>
                      </a:pPr>
                      <a:r>
                        <a:rPr kumimoji="0" lang="en-US" sz="1800" b="1" i="0" u="none" strike="noStrike" cap="none" normalizeH="0" baseline="0" dirty="0">
                          <a:ln>
                            <a:noFill/>
                          </a:ln>
                          <a:solidFill>
                            <a:schemeClr val="tx1"/>
                          </a:solidFill>
                          <a:effectLst/>
                          <a:latin typeface="Century Schoolbook" charset="0"/>
                          <a:cs typeface="Arial" charset="0"/>
                        </a:rPr>
                        <a:t> </a:t>
                      </a:r>
                      <a:r>
                        <a:rPr kumimoji="0" lang="en-US" sz="1800" b="1" i="0" u="none" strike="noStrike" cap="none" normalizeH="0" baseline="0" dirty="0" err="1">
                          <a:ln>
                            <a:noFill/>
                          </a:ln>
                          <a:solidFill>
                            <a:schemeClr val="tx1"/>
                          </a:solidFill>
                          <a:effectLst/>
                          <a:latin typeface="Century Schoolbook" charset="0"/>
                          <a:cs typeface="Arial" charset="0"/>
                        </a:rPr>
                        <a:t>EndIf</a:t>
                      </a:r>
                      <a:endParaRPr kumimoji="0" lang="en-US" sz="1800" b="1" i="0" u="none" strike="noStrike" cap="none" normalizeH="0" baseline="0" dirty="0">
                        <a:ln>
                          <a:noFill/>
                        </a:ln>
                        <a:solidFill>
                          <a:schemeClr val="tx1"/>
                        </a:solidFill>
                        <a:effectLst/>
                        <a:latin typeface="Century Schoolbook" charset="0"/>
                        <a:cs typeface="Arial" charset="0"/>
                      </a:endParaRPr>
                    </a:p>
                    <a:p>
                      <a:pPr marL="342900" marR="0" lvl="0" indent="-342900" algn="l" defTabSz="914400" rtl="0" eaLnBrk="1" fontAlgn="base" latinLnBrk="0" hangingPunct="1">
                        <a:lnSpc>
                          <a:spcPct val="100000"/>
                        </a:lnSpc>
                        <a:spcBef>
                          <a:spcPct val="0"/>
                        </a:spcBef>
                        <a:spcAft>
                          <a:spcPct val="0"/>
                        </a:spcAft>
                        <a:buClrTx/>
                        <a:buSzTx/>
                        <a:buFont typeface="Century Schoolbook" charset="0"/>
                        <a:buAutoNum type="arabicPeriod"/>
                        <a:tabLst/>
                      </a:pPr>
                      <a:r>
                        <a:rPr kumimoji="0" lang="en-US" sz="1800" b="1" i="0" u="none" strike="noStrike" cap="none" normalizeH="0" baseline="0" dirty="0">
                          <a:ln>
                            <a:noFill/>
                          </a:ln>
                          <a:solidFill>
                            <a:schemeClr val="tx1"/>
                          </a:solidFill>
                          <a:effectLst/>
                          <a:latin typeface="Century Schoolbook" charset="0"/>
                          <a:cs typeface="Arial" charset="0"/>
                        </a:rPr>
                        <a:t> Stop</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4758" name="Slide Number Placeholder 6">
            <a:extLst>
              <a:ext uri="{FF2B5EF4-FFF2-40B4-BE49-F238E27FC236}">
                <a16:creationId xmlns:a16="http://schemas.microsoft.com/office/drawing/2014/main" id="{15103B0B-D292-215E-E8B5-C6FFF81E2F9C}"/>
              </a:ext>
            </a:extLst>
          </p:cNvPr>
          <p:cNvSpPr>
            <a:spLocks noGrp="1" noChangeArrowheads="1"/>
          </p:cNvSpPr>
          <p:nvPr>
            <p:ph type="sldNum" sz="quarter" idx="11"/>
            <p:custDataLst>
              <p:tags r:id="rId3"/>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734774B0-E1CC-4CBA-AC59-C3D549DD968F}" type="slidenum">
              <a:rPr lang="en-IN" altLang="de-DE">
                <a:solidFill>
                  <a:schemeClr val="bg1"/>
                </a:solidFill>
              </a:rPr>
              <a:pPr/>
              <a:t>72</a:t>
            </a:fld>
            <a:endParaRPr lang="en-IN" altLang="de-DE">
              <a:solidFill>
                <a:schemeClr val="bg1"/>
              </a:solidFill>
            </a:endParaRPr>
          </a:p>
        </p:txBody>
      </p:sp>
    </p:spTree>
  </p:cSld>
  <p:clrMapOvr>
    <a:masterClrMapping/>
  </p:clrMapOvr>
  <p:transition spd="med">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ox(in)">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5604"/>
                                        </p:tgtEl>
                                        <p:attrNameLst>
                                          <p:attrName>style.visibility</p:attrName>
                                        </p:attrNameLst>
                                      </p:cBhvr>
                                      <p:to>
                                        <p:strVal val="visible"/>
                                      </p:to>
                                    </p:set>
                                    <p:animEffect transition="in" filter="box(in)">
                                      <p:cBhvr>
                                        <p:cTn id="12" dur="500"/>
                                        <p:tgtEl>
                                          <p:spTgt spid="25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D7B583C0-16BA-C1E8-D73B-FC0BC15C85B3}"/>
              </a:ext>
            </a:extLst>
          </p:cNvPr>
          <p:cNvSpPr>
            <a:spLocks noGrp="1" noChangeArrowheads="1"/>
          </p:cNvSpPr>
          <p:nvPr>
            <p:ph type="title" idx="4294967295"/>
            <p:custDataLst>
              <p:tags r:id="rId1"/>
            </p:custDataLst>
          </p:nvPr>
        </p:nvSpPr>
        <p:spPr bwMode="auto">
          <a:xfrm>
            <a:off x="457200" y="274638"/>
            <a:ext cx="7467600"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de-DE" sz="2800"/>
              <a:t>Insertion</a:t>
            </a:r>
          </a:p>
        </p:txBody>
      </p:sp>
      <p:sp>
        <p:nvSpPr>
          <p:cNvPr id="6" name="Content Placeholder 5">
            <a:extLst>
              <a:ext uri="{FF2B5EF4-FFF2-40B4-BE49-F238E27FC236}">
                <a16:creationId xmlns:a16="http://schemas.microsoft.com/office/drawing/2014/main" id="{3554601B-F4CE-95CE-5F31-B09CE521F80B}"/>
              </a:ext>
            </a:extLst>
          </p:cNvPr>
          <p:cNvSpPr>
            <a:spLocks noGrp="1"/>
          </p:cNvSpPr>
          <p:nvPr>
            <p:ph sz="quarter" idx="4294967295"/>
            <p:custDataLst>
              <p:tags r:id="rId2"/>
            </p:custDataLst>
          </p:nvPr>
        </p:nvSpPr>
        <p:spPr bwMode="auto">
          <a:xfrm>
            <a:off x="457200" y="928688"/>
            <a:ext cx="8115300" cy="55451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73050" indent="-273050">
              <a:buClr>
                <a:srgbClr val="FE8637"/>
              </a:buClr>
            </a:pPr>
            <a:r>
              <a:rPr lang="en-US" altLang="de-DE" sz="2400">
                <a:solidFill>
                  <a:srgbClr val="000000"/>
                </a:solidFill>
                <a:latin typeface="Century Schoolbook" panose="02040604050505020304" pitchFamily="18" charset="0"/>
                <a:cs typeface="Arial" panose="020B0604020202020204" pitchFamily="34" charset="0"/>
                <a:sym typeface="Wingdings" panose="05000000000000000000" pitchFamily="2" charset="2"/>
              </a:rPr>
              <a:t>Consider an array of Capacity 5 with four elements in it.</a:t>
            </a:r>
          </a:p>
          <a:p>
            <a:pPr marL="273050" indent="-273050">
              <a:buClr>
                <a:srgbClr val="FE8637"/>
              </a:buClr>
            </a:pPr>
            <a:endParaRPr lang="en-US" altLang="de-DE"/>
          </a:p>
          <a:p>
            <a:pPr marL="273050" indent="-273050">
              <a:buClr>
                <a:srgbClr val="FE8637"/>
              </a:buClr>
            </a:pPr>
            <a:r>
              <a:rPr lang="en-US" altLang="de-DE" sz="2400">
                <a:solidFill>
                  <a:srgbClr val="000000"/>
                </a:solidFill>
                <a:latin typeface="Century Schoolbook" panose="02040604050505020304" pitchFamily="18" charset="0"/>
                <a:cs typeface="Arial" panose="020B0604020202020204" pitchFamily="34" charset="0"/>
                <a:sym typeface="Wingdings" panose="05000000000000000000" pitchFamily="2" charset="2"/>
              </a:rPr>
              <a:t>Insert the data 13 at position 2.</a:t>
            </a:r>
          </a:p>
          <a:p>
            <a:pPr marL="639763" lvl="1" indent="-273050">
              <a:buClr>
                <a:srgbClr val="FE8637"/>
              </a:buClr>
            </a:pPr>
            <a:r>
              <a:rPr lang="en-US" altLang="de-DE">
                <a:solidFill>
                  <a:srgbClr val="000000"/>
                </a:solidFill>
                <a:latin typeface="Century Schoolbook" panose="02040604050505020304" pitchFamily="18" charset="0"/>
                <a:cs typeface="Arial" panose="020B0604020202020204" pitchFamily="34" charset="0"/>
                <a:sym typeface="Wingdings" panose="05000000000000000000" pitchFamily="2" charset="2"/>
              </a:rPr>
              <a:t>Steps:</a:t>
            </a:r>
          </a:p>
          <a:p>
            <a:pPr marL="639763" lvl="1" indent="-273050">
              <a:buClr>
                <a:srgbClr val="FE8637"/>
              </a:buClr>
            </a:pPr>
            <a:endParaRPr lang="en-US" altLang="de-DE"/>
          </a:p>
          <a:p>
            <a:pPr marL="273050" indent="-273050">
              <a:buClr>
                <a:srgbClr val="FE8637"/>
              </a:buClr>
              <a:buFont typeface="Wingdings" panose="05000000000000000000" pitchFamily="2" charset="2"/>
              <a:buNone/>
            </a:pPr>
            <a:endParaRPr lang="en-US" altLang="de-DE"/>
          </a:p>
        </p:txBody>
      </p:sp>
      <p:graphicFrame>
        <p:nvGraphicFramePr>
          <p:cNvPr id="26628" name="Content Placeholder 3">
            <a:extLst>
              <a:ext uri="{FF2B5EF4-FFF2-40B4-BE49-F238E27FC236}">
                <a16:creationId xmlns:a16="http://schemas.microsoft.com/office/drawing/2014/main" id="{814E5CF1-227A-F58C-2C51-10E80D216395}"/>
              </a:ext>
            </a:extLst>
          </p:cNvPr>
          <p:cNvGraphicFramePr>
            <a:graphicFrameLocks noGrp="1"/>
          </p:cNvGraphicFramePr>
          <p:nvPr/>
        </p:nvGraphicFramePr>
        <p:xfrm>
          <a:off x="1285875" y="1714500"/>
          <a:ext cx="2670175" cy="371475"/>
        </p:xfrm>
        <a:graphic>
          <a:graphicData uri="http://schemas.openxmlformats.org/drawingml/2006/table">
            <a:tbl>
              <a:tblPr/>
              <a:tblGrid>
                <a:gridCol w="511175">
                  <a:extLst>
                    <a:ext uri="{9D8B030D-6E8A-4147-A177-3AD203B41FA5}">
                      <a16:colId xmlns:a16="http://schemas.microsoft.com/office/drawing/2014/main" val="20000"/>
                    </a:ext>
                  </a:extLst>
                </a:gridCol>
                <a:gridCol w="379413">
                  <a:extLst>
                    <a:ext uri="{9D8B030D-6E8A-4147-A177-3AD203B41FA5}">
                      <a16:colId xmlns:a16="http://schemas.microsoft.com/office/drawing/2014/main" val="20001"/>
                    </a:ext>
                  </a:extLst>
                </a:gridCol>
                <a:gridCol w="512762">
                  <a:extLst>
                    <a:ext uri="{9D8B030D-6E8A-4147-A177-3AD203B41FA5}">
                      <a16:colId xmlns:a16="http://schemas.microsoft.com/office/drawing/2014/main" val="20002"/>
                    </a:ext>
                  </a:extLst>
                </a:gridCol>
                <a:gridCol w="236538">
                  <a:extLst>
                    <a:ext uri="{9D8B030D-6E8A-4147-A177-3AD203B41FA5}">
                      <a16:colId xmlns:a16="http://schemas.microsoft.com/office/drawing/2014/main" val="20003"/>
                    </a:ext>
                  </a:extLst>
                </a:gridCol>
                <a:gridCol w="1030287">
                  <a:extLst>
                    <a:ext uri="{9D8B030D-6E8A-4147-A177-3AD203B41FA5}">
                      <a16:colId xmlns:a16="http://schemas.microsoft.com/office/drawing/2014/main" val="20004"/>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24</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4</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17</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9</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6634" name="Content Placeholder 3">
            <a:extLst>
              <a:ext uri="{FF2B5EF4-FFF2-40B4-BE49-F238E27FC236}">
                <a16:creationId xmlns:a16="http://schemas.microsoft.com/office/drawing/2014/main" id="{9107F450-3D72-876B-A22F-F25B5A204307}"/>
              </a:ext>
            </a:extLst>
          </p:cNvPr>
          <p:cNvGraphicFramePr>
            <a:graphicFrameLocks noGrp="1"/>
          </p:cNvGraphicFramePr>
          <p:nvPr/>
        </p:nvGraphicFramePr>
        <p:xfrm>
          <a:off x="1438275" y="3128963"/>
          <a:ext cx="2670175" cy="371475"/>
        </p:xfrm>
        <a:graphic>
          <a:graphicData uri="http://schemas.openxmlformats.org/drawingml/2006/table">
            <a:tbl>
              <a:tblPr/>
              <a:tblGrid>
                <a:gridCol w="511175">
                  <a:extLst>
                    <a:ext uri="{9D8B030D-6E8A-4147-A177-3AD203B41FA5}">
                      <a16:colId xmlns:a16="http://schemas.microsoft.com/office/drawing/2014/main" val="20000"/>
                    </a:ext>
                  </a:extLst>
                </a:gridCol>
                <a:gridCol w="379413">
                  <a:extLst>
                    <a:ext uri="{9D8B030D-6E8A-4147-A177-3AD203B41FA5}">
                      <a16:colId xmlns:a16="http://schemas.microsoft.com/office/drawing/2014/main" val="20001"/>
                    </a:ext>
                  </a:extLst>
                </a:gridCol>
                <a:gridCol w="512762">
                  <a:extLst>
                    <a:ext uri="{9D8B030D-6E8A-4147-A177-3AD203B41FA5}">
                      <a16:colId xmlns:a16="http://schemas.microsoft.com/office/drawing/2014/main" val="20002"/>
                    </a:ext>
                  </a:extLst>
                </a:gridCol>
                <a:gridCol w="236538">
                  <a:extLst>
                    <a:ext uri="{9D8B030D-6E8A-4147-A177-3AD203B41FA5}">
                      <a16:colId xmlns:a16="http://schemas.microsoft.com/office/drawing/2014/main" val="20003"/>
                    </a:ext>
                  </a:extLst>
                </a:gridCol>
                <a:gridCol w="1030287">
                  <a:extLst>
                    <a:ext uri="{9D8B030D-6E8A-4147-A177-3AD203B41FA5}">
                      <a16:colId xmlns:a16="http://schemas.microsoft.com/office/drawing/2014/main" val="20004"/>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entury Schoolbook" charset="0"/>
                          <a:ea typeface="Century Schoolbook" charset="0"/>
                          <a:cs typeface="Century Schoolbook" charset="0"/>
                        </a:rPr>
                        <a:t>24</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99"/>
                          </a:solidFill>
                          <a:effectLst/>
                          <a:latin typeface="Century Schoolbook" charset="0"/>
                          <a:ea typeface="Century Schoolbook" charset="0"/>
                          <a:cs typeface="Century Schoolbook" charset="0"/>
                        </a:rPr>
                        <a:t>4</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17</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9</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6640" name="Curved Up Arrow 14">
            <a:extLst>
              <a:ext uri="{FF2B5EF4-FFF2-40B4-BE49-F238E27FC236}">
                <a16:creationId xmlns:a16="http://schemas.microsoft.com/office/drawing/2014/main" id="{00C1759C-FCE2-7DB6-2CA2-5A5FD7B979F7}"/>
              </a:ext>
            </a:extLst>
          </p:cNvPr>
          <p:cNvSpPr>
            <a:spLocks noChangeArrowheads="1"/>
          </p:cNvSpPr>
          <p:nvPr>
            <p:custDataLst>
              <p:tags r:id="rId3"/>
            </p:custDataLst>
          </p:nvPr>
        </p:nvSpPr>
        <p:spPr bwMode="auto">
          <a:xfrm>
            <a:off x="3000375" y="3500438"/>
            <a:ext cx="428625" cy="214312"/>
          </a:xfrm>
          <a:prstGeom prst="curvedUpArrow">
            <a:avLst>
              <a:gd name="adj1" fmla="val 25000"/>
              <a:gd name="adj2" fmla="val 50000"/>
              <a:gd name="adj3" fmla="val 25000"/>
            </a:avLst>
          </a:prstGeom>
          <a:solidFill>
            <a:srgbClr val="FE8637"/>
          </a:solidFill>
          <a:ln w="25400" algn="ctr">
            <a:solidFill>
              <a:srgbClr val="BB6126"/>
            </a:solidFill>
            <a:round/>
            <a:headEnd/>
            <a:tailEnd/>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endParaRPr lang="de-DE" altLang="de-DE"/>
          </a:p>
        </p:txBody>
      </p:sp>
      <p:graphicFrame>
        <p:nvGraphicFramePr>
          <p:cNvPr id="26641" name="Content Placeholder 3">
            <a:extLst>
              <a:ext uri="{FF2B5EF4-FFF2-40B4-BE49-F238E27FC236}">
                <a16:creationId xmlns:a16="http://schemas.microsoft.com/office/drawing/2014/main" id="{9ABCB10C-C3A6-1CDC-6190-BBD0FE31D09C}"/>
              </a:ext>
            </a:extLst>
          </p:cNvPr>
          <p:cNvGraphicFramePr>
            <a:graphicFrameLocks noGrp="1"/>
          </p:cNvGraphicFramePr>
          <p:nvPr/>
        </p:nvGraphicFramePr>
        <p:xfrm>
          <a:off x="4786313" y="3214688"/>
          <a:ext cx="2670175" cy="371475"/>
        </p:xfrm>
        <a:graphic>
          <a:graphicData uri="http://schemas.openxmlformats.org/drawingml/2006/table">
            <a:tbl>
              <a:tblPr/>
              <a:tblGrid>
                <a:gridCol w="511175">
                  <a:extLst>
                    <a:ext uri="{9D8B030D-6E8A-4147-A177-3AD203B41FA5}">
                      <a16:colId xmlns:a16="http://schemas.microsoft.com/office/drawing/2014/main" val="20000"/>
                    </a:ext>
                  </a:extLst>
                </a:gridCol>
                <a:gridCol w="379412">
                  <a:extLst>
                    <a:ext uri="{9D8B030D-6E8A-4147-A177-3AD203B41FA5}">
                      <a16:colId xmlns:a16="http://schemas.microsoft.com/office/drawing/2014/main" val="20001"/>
                    </a:ext>
                  </a:extLst>
                </a:gridCol>
                <a:gridCol w="512763">
                  <a:extLst>
                    <a:ext uri="{9D8B030D-6E8A-4147-A177-3AD203B41FA5}">
                      <a16:colId xmlns:a16="http://schemas.microsoft.com/office/drawing/2014/main" val="20002"/>
                    </a:ext>
                  </a:extLst>
                </a:gridCol>
                <a:gridCol w="236537">
                  <a:extLst>
                    <a:ext uri="{9D8B030D-6E8A-4147-A177-3AD203B41FA5}">
                      <a16:colId xmlns:a16="http://schemas.microsoft.com/office/drawing/2014/main" val="20003"/>
                    </a:ext>
                  </a:extLst>
                </a:gridCol>
                <a:gridCol w="1030288">
                  <a:extLst>
                    <a:ext uri="{9D8B030D-6E8A-4147-A177-3AD203B41FA5}">
                      <a16:colId xmlns:a16="http://schemas.microsoft.com/office/drawing/2014/main" val="20004"/>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24</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99"/>
                          </a:solidFill>
                          <a:effectLst/>
                          <a:latin typeface="Century Schoolbook" charset="0"/>
                          <a:ea typeface="Century Schoolbook" charset="0"/>
                          <a:cs typeface="Century Schoolbook" charset="0"/>
                        </a:rPr>
                        <a:t>4</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17</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FF0066"/>
                          </a:solidFill>
                          <a:effectLst/>
                          <a:latin typeface="Century Schoolbook" charset="0"/>
                          <a:ea typeface="Century Schoolbook" charset="0"/>
                          <a:cs typeface="Century Schoolbook" charset="0"/>
                        </a:rPr>
                        <a:t>9</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9</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6647" name="Curved Up Arrow 16">
            <a:extLst>
              <a:ext uri="{FF2B5EF4-FFF2-40B4-BE49-F238E27FC236}">
                <a16:creationId xmlns:a16="http://schemas.microsoft.com/office/drawing/2014/main" id="{BF13B122-64DA-A58B-5CD5-A7B7AF230665}"/>
              </a:ext>
            </a:extLst>
          </p:cNvPr>
          <p:cNvSpPr>
            <a:spLocks noChangeArrowheads="1"/>
          </p:cNvSpPr>
          <p:nvPr>
            <p:custDataLst>
              <p:tags r:id="rId4"/>
            </p:custDataLst>
          </p:nvPr>
        </p:nvSpPr>
        <p:spPr bwMode="auto">
          <a:xfrm>
            <a:off x="5857875" y="3571875"/>
            <a:ext cx="428625" cy="214313"/>
          </a:xfrm>
          <a:prstGeom prst="curvedUpArrow">
            <a:avLst>
              <a:gd name="adj1" fmla="val 25000"/>
              <a:gd name="adj2" fmla="val 50000"/>
              <a:gd name="adj3" fmla="val 25000"/>
            </a:avLst>
          </a:prstGeom>
          <a:solidFill>
            <a:srgbClr val="FE8637"/>
          </a:solidFill>
          <a:ln w="25400" algn="ctr">
            <a:solidFill>
              <a:srgbClr val="BB6126"/>
            </a:solidFill>
            <a:round/>
            <a:headEnd/>
            <a:tailEnd/>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endParaRPr lang="de-DE" altLang="de-DE"/>
          </a:p>
        </p:txBody>
      </p:sp>
      <p:graphicFrame>
        <p:nvGraphicFramePr>
          <p:cNvPr id="26648" name="Content Placeholder 3">
            <a:extLst>
              <a:ext uri="{FF2B5EF4-FFF2-40B4-BE49-F238E27FC236}">
                <a16:creationId xmlns:a16="http://schemas.microsoft.com/office/drawing/2014/main" id="{7C867E25-7D58-D6EC-28AB-5AC29ECC8202}"/>
              </a:ext>
            </a:extLst>
          </p:cNvPr>
          <p:cNvGraphicFramePr>
            <a:graphicFrameLocks noGrp="1"/>
          </p:cNvGraphicFramePr>
          <p:nvPr/>
        </p:nvGraphicFramePr>
        <p:xfrm>
          <a:off x="1500188" y="4286250"/>
          <a:ext cx="2944812" cy="371475"/>
        </p:xfrm>
        <a:graphic>
          <a:graphicData uri="http://schemas.openxmlformats.org/drawingml/2006/table">
            <a:tbl>
              <a:tblPr/>
              <a:tblGrid>
                <a:gridCol w="511175">
                  <a:extLst>
                    <a:ext uri="{9D8B030D-6E8A-4147-A177-3AD203B41FA5}">
                      <a16:colId xmlns:a16="http://schemas.microsoft.com/office/drawing/2014/main" val="20000"/>
                    </a:ext>
                  </a:extLst>
                </a:gridCol>
                <a:gridCol w="379412">
                  <a:extLst>
                    <a:ext uri="{9D8B030D-6E8A-4147-A177-3AD203B41FA5}">
                      <a16:colId xmlns:a16="http://schemas.microsoft.com/office/drawing/2014/main" val="20001"/>
                    </a:ext>
                  </a:extLst>
                </a:gridCol>
                <a:gridCol w="512763">
                  <a:extLst>
                    <a:ext uri="{9D8B030D-6E8A-4147-A177-3AD203B41FA5}">
                      <a16:colId xmlns:a16="http://schemas.microsoft.com/office/drawing/2014/main" val="20002"/>
                    </a:ext>
                  </a:extLst>
                </a:gridCol>
                <a:gridCol w="511175">
                  <a:extLst>
                    <a:ext uri="{9D8B030D-6E8A-4147-A177-3AD203B41FA5}">
                      <a16:colId xmlns:a16="http://schemas.microsoft.com/office/drawing/2014/main" val="20003"/>
                    </a:ext>
                  </a:extLst>
                </a:gridCol>
                <a:gridCol w="1030287">
                  <a:extLst>
                    <a:ext uri="{9D8B030D-6E8A-4147-A177-3AD203B41FA5}">
                      <a16:colId xmlns:a16="http://schemas.microsoft.com/office/drawing/2014/main" val="20004"/>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24</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99"/>
                          </a:solidFill>
                          <a:effectLst/>
                          <a:latin typeface="Century Schoolbook" charset="0"/>
                          <a:ea typeface="Century Schoolbook" charset="0"/>
                          <a:cs typeface="Century Schoolbook" charset="0"/>
                        </a:rPr>
                        <a:t>4</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FF0066"/>
                          </a:solidFill>
                          <a:effectLst/>
                          <a:latin typeface="Century Schoolbook" charset="0"/>
                          <a:ea typeface="Century Schoolbook" charset="0"/>
                          <a:cs typeface="Century Schoolbook" charset="0"/>
                        </a:rPr>
                        <a:t>17</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17</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9</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6654" name="Curved Up Arrow 18">
            <a:extLst>
              <a:ext uri="{FF2B5EF4-FFF2-40B4-BE49-F238E27FC236}">
                <a16:creationId xmlns:a16="http://schemas.microsoft.com/office/drawing/2014/main" id="{F25E3705-1DAF-6F06-8371-333866974270}"/>
              </a:ext>
            </a:extLst>
          </p:cNvPr>
          <p:cNvSpPr>
            <a:spLocks noChangeArrowheads="1"/>
          </p:cNvSpPr>
          <p:nvPr>
            <p:custDataLst>
              <p:tags r:id="rId5"/>
            </p:custDataLst>
          </p:nvPr>
        </p:nvSpPr>
        <p:spPr bwMode="auto">
          <a:xfrm>
            <a:off x="2143125" y="4643438"/>
            <a:ext cx="428625" cy="214312"/>
          </a:xfrm>
          <a:prstGeom prst="curvedUpArrow">
            <a:avLst>
              <a:gd name="adj1" fmla="val 25000"/>
              <a:gd name="adj2" fmla="val 50000"/>
              <a:gd name="adj3" fmla="val 25000"/>
            </a:avLst>
          </a:prstGeom>
          <a:solidFill>
            <a:srgbClr val="FE8637"/>
          </a:solidFill>
          <a:ln w="25400" algn="ctr">
            <a:solidFill>
              <a:srgbClr val="BB6126"/>
            </a:solidFill>
            <a:round/>
            <a:headEnd/>
            <a:tailEnd/>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endParaRPr lang="de-DE" altLang="de-DE"/>
          </a:p>
        </p:txBody>
      </p:sp>
      <p:graphicFrame>
        <p:nvGraphicFramePr>
          <p:cNvPr id="26655" name="Content Placeholder 3">
            <a:extLst>
              <a:ext uri="{FF2B5EF4-FFF2-40B4-BE49-F238E27FC236}">
                <a16:creationId xmlns:a16="http://schemas.microsoft.com/office/drawing/2014/main" id="{D0A4C46F-75A0-45E3-DA77-E0A7B6215D86}"/>
              </a:ext>
            </a:extLst>
          </p:cNvPr>
          <p:cNvGraphicFramePr>
            <a:graphicFrameLocks noGrp="1"/>
          </p:cNvGraphicFramePr>
          <p:nvPr/>
        </p:nvGraphicFramePr>
        <p:xfrm>
          <a:off x="5413375" y="4286250"/>
          <a:ext cx="2944813" cy="371475"/>
        </p:xfrm>
        <a:graphic>
          <a:graphicData uri="http://schemas.openxmlformats.org/drawingml/2006/table">
            <a:tbl>
              <a:tblPr/>
              <a:tblGrid>
                <a:gridCol w="511175">
                  <a:extLst>
                    <a:ext uri="{9D8B030D-6E8A-4147-A177-3AD203B41FA5}">
                      <a16:colId xmlns:a16="http://schemas.microsoft.com/office/drawing/2014/main" val="20000"/>
                    </a:ext>
                  </a:extLst>
                </a:gridCol>
                <a:gridCol w="379413">
                  <a:extLst>
                    <a:ext uri="{9D8B030D-6E8A-4147-A177-3AD203B41FA5}">
                      <a16:colId xmlns:a16="http://schemas.microsoft.com/office/drawing/2014/main" val="20001"/>
                    </a:ext>
                  </a:extLst>
                </a:gridCol>
                <a:gridCol w="512762">
                  <a:extLst>
                    <a:ext uri="{9D8B030D-6E8A-4147-A177-3AD203B41FA5}">
                      <a16:colId xmlns:a16="http://schemas.microsoft.com/office/drawing/2014/main" val="20002"/>
                    </a:ext>
                  </a:extLst>
                </a:gridCol>
                <a:gridCol w="511175">
                  <a:extLst>
                    <a:ext uri="{9D8B030D-6E8A-4147-A177-3AD203B41FA5}">
                      <a16:colId xmlns:a16="http://schemas.microsoft.com/office/drawing/2014/main" val="20003"/>
                    </a:ext>
                  </a:extLst>
                </a:gridCol>
                <a:gridCol w="1030288">
                  <a:extLst>
                    <a:ext uri="{9D8B030D-6E8A-4147-A177-3AD203B41FA5}">
                      <a16:colId xmlns:a16="http://schemas.microsoft.com/office/drawing/2014/main" val="20004"/>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entury Schoolbook" charset="0"/>
                          <a:ea typeface="Century Schoolbook" charset="0"/>
                          <a:cs typeface="Century Schoolbook" charset="0"/>
                        </a:rPr>
                        <a:t>24</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FF0066"/>
                          </a:solidFill>
                          <a:effectLst/>
                          <a:latin typeface="Century Schoolbook" charset="0"/>
                          <a:ea typeface="Century Schoolbook" charset="0"/>
                          <a:cs typeface="Century Schoolbook" charset="0"/>
                        </a:rPr>
                        <a:t>4</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entury Schoolbook" charset="0"/>
                          <a:ea typeface="Century Schoolbook" charset="0"/>
                          <a:cs typeface="Century Schoolbook" charset="0"/>
                        </a:rPr>
                        <a:t>4</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17</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9</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6661" name="Content Placeholder 3">
            <a:extLst>
              <a:ext uri="{FF2B5EF4-FFF2-40B4-BE49-F238E27FC236}">
                <a16:creationId xmlns:a16="http://schemas.microsoft.com/office/drawing/2014/main" id="{A537D3D4-1273-6C07-99C2-5168036B4740}"/>
              </a:ext>
            </a:extLst>
          </p:cNvPr>
          <p:cNvGraphicFramePr>
            <a:graphicFrameLocks noGrp="1"/>
          </p:cNvGraphicFramePr>
          <p:nvPr/>
        </p:nvGraphicFramePr>
        <p:xfrm>
          <a:off x="1428750" y="5272088"/>
          <a:ext cx="2944813" cy="371475"/>
        </p:xfrm>
        <a:graphic>
          <a:graphicData uri="http://schemas.openxmlformats.org/drawingml/2006/table">
            <a:tbl>
              <a:tblPr/>
              <a:tblGrid>
                <a:gridCol w="511175">
                  <a:extLst>
                    <a:ext uri="{9D8B030D-6E8A-4147-A177-3AD203B41FA5}">
                      <a16:colId xmlns:a16="http://schemas.microsoft.com/office/drawing/2014/main" val="20000"/>
                    </a:ext>
                  </a:extLst>
                </a:gridCol>
                <a:gridCol w="379413">
                  <a:extLst>
                    <a:ext uri="{9D8B030D-6E8A-4147-A177-3AD203B41FA5}">
                      <a16:colId xmlns:a16="http://schemas.microsoft.com/office/drawing/2014/main" val="20001"/>
                    </a:ext>
                  </a:extLst>
                </a:gridCol>
                <a:gridCol w="512762">
                  <a:extLst>
                    <a:ext uri="{9D8B030D-6E8A-4147-A177-3AD203B41FA5}">
                      <a16:colId xmlns:a16="http://schemas.microsoft.com/office/drawing/2014/main" val="20002"/>
                    </a:ext>
                  </a:extLst>
                </a:gridCol>
                <a:gridCol w="511175">
                  <a:extLst>
                    <a:ext uri="{9D8B030D-6E8A-4147-A177-3AD203B41FA5}">
                      <a16:colId xmlns:a16="http://schemas.microsoft.com/office/drawing/2014/main" val="20003"/>
                    </a:ext>
                  </a:extLst>
                </a:gridCol>
                <a:gridCol w="1030288">
                  <a:extLst>
                    <a:ext uri="{9D8B030D-6E8A-4147-A177-3AD203B41FA5}">
                      <a16:colId xmlns:a16="http://schemas.microsoft.com/office/drawing/2014/main" val="20004"/>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entury Schoolbook" charset="0"/>
                          <a:ea typeface="Century Schoolbook" charset="0"/>
                          <a:cs typeface="Century Schoolbook" charset="0"/>
                        </a:rPr>
                        <a:t>24</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FF0066"/>
                          </a:solidFill>
                          <a:effectLst/>
                          <a:latin typeface="Century Schoolbook" charset="0"/>
                          <a:ea typeface="Century Schoolbook" charset="0"/>
                          <a:cs typeface="Century Schoolbook" charset="0"/>
                        </a:rPr>
                        <a:t>4</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entury Schoolbook" charset="0"/>
                          <a:ea typeface="Century Schoolbook" charset="0"/>
                          <a:cs typeface="Century Schoolbook" charset="0"/>
                        </a:rPr>
                        <a:t>4</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17</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9</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3" name="Rectangle 22">
            <a:extLst>
              <a:ext uri="{FF2B5EF4-FFF2-40B4-BE49-F238E27FC236}">
                <a16:creationId xmlns:a16="http://schemas.microsoft.com/office/drawing/2014/main" id="{7C1171EC-8729-93C7-50D1-86C1BEEC965B}"/>
              </a:ext>
            </a:extLst>
          </p:cNvPr>
          <p:cNvSpPr>
            <a:spLocks noChangeArrowheads="1"/>
          </p:cNvSpPr>
          <p:nvPr>
            <p:custDataLst>
              <p:tags r:id="rId6"/>
            </p:custDataLst>
          </p:nvPr>
        </p:nvSpPr>
        <p:spPr bwMode="auto">
          <a:xfrm>
            <a:off x="2071688" y="5857875"/>
            <a:ext cx="500062" cy="285750"/>
          </a:xfrm>
          <a:prstGeom prst="rect">
            <a:avLst/>
          </a:prstGeom>
          <a:solidFill>
            <a:srgbClr val="FE8637"/>
          </a:solidFill>
          <a:ln w="25400" algn="ctr">
            <a:solidFill>
              <a:srgbClr val="BB6126"/>
            </a:solidFill>
            <a:round/>
            <a:headEnd/>
            <a:tailEnd/>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de-DE">
                <a:solidFill>
                  <a:srgbClr val="FFFFFF"/>
                </a:solidFill>
                <a:latin typeface="Century Schoolbook" panose="02040604050505020304" pitchFamily="18" charset="0"/>
                <a:sym typeface="Wingdings" panose="05000000000000000000" pitchFamily="2" charset="2"/>
              </a:rPr>
              <a:t>13</a:t>
            </a:r>
            <a:endParaRPr lang="en-US" altLang="de-DE"/>
          </a:p>
        </p:txBody>
      </p:sp>
      <p:cxnSp>
        <p:nvCxnSpPr>
          <p:cNvPr id="26668" name="Straight Arrow Connector 24">
            <a:extLst>
              <a:ext uri="{FF2B5EF4-FFF2-40B4-BE49-F238E27FC236}">
                <a16:creationId xmlns:a16="http://schemas.microsoft.com/office/drawing/2014/main" id="{135311D8-B647-4BEE-7CF6-8A9ECF9B1C8E}"/>
              </a:ext>
            </a:extLst>
          </p:cNvPr>
          <p:cNvCxnSpPr>
            <a:cxnSpLocks noChangeArrowheads="1" noChangeShapeType="1"/>
            <a:stCxn id="23" idx="0"/>
          </p:cNvCxnSpPr>
          <p:nvPr>
            <p:custDataLst>
              <p:tags r:id="rId7"/>
            </p:custDataLst>
          </p:nvPr>
        </p:nvCxnSpPr>
        <p:spPr bwMode="auto">
          <a:xfrm rot="16200000" flipV="1">
            <a:off x="2125663" y="5661025"/>
            <a:ext cx="214312" cy="179388"/>
          </a:xfrm>
          <a:prstGeom prst="straightConnector1">
            <a:avLst/>
          </a:prstGeom>
          <a:noFill/>
          <a:ln w="12700" algn="ctr">
            <a:solidFill>
              <a:srgbClr val="000000"/>
            </a:solidFill>
            <a:round/>
            <a:headEnd/>
            <a:tailEnd type="arrow" w="med" len="med"/>
          </a:ln>
          <a:extLst>
            <a:ext uri="{909E8E84-426E-40DD-AFC4-6F175D3DCCD1}">
              <a14:hiddenFill xmlns:a14="http://schemas.microsoft.com/office/drawing/2010/main">
                <a:noFill/>
              </a14:hiddenFill>
            </a:ext>
          </a:extLst>
        </p:spPr>
      </p:cxnSp>
      <p:sp>
        <p:nvSpPr>
          <p:cNvPr id="26669" name="Right Arrow 25">
            <a:extLst>
              <a:ext uri="{FF2B5EF4-FFF2-40B4-BE49-F238E27FC236}">
                <a16:creationId xmlns:a16="http://schemas.microsoft.com/office/drawing/2014/main" id="{67DDC448-41EC-8B58-F7C0-0760F0C38311}"/>
              </a:ext>
            </a:extLst>
          </p:cNvPr>
          <p:cNvSpPr>
            <a:spLocks noChangeArrowheads="1"/>
          </p:cNvSpPr>
          <p:nvPr>
            <p:custDataLst>
              <p:tags r:id="rId8"/>
            </p:custDataLst>
          </p:nvPr>
        </p:nvSpPr>
        <p:spPr bwMode="auto">
          <a:xfrm>
            <a:off x="4357688" y="3357563"/>
            <a:ext cx="285750" cy="142875"/>
          </a:xfrm>
          <a:prstGeom prst="rightArrow">
            <a:avLst>
              <a:gd name="adj1" fmla="val 50000"/>
              <a:gd name="adj2" fmla="val 50000"/>
            </a:avLst>
          </a:prstGeom>
          <a:solidFill>
            <a:srgbClr val="FE8637"/>
          </a:solidFill>
          <a:ln w="25400" algn="ctr">
            <a:solidFill>
              <a:srgbClr val="BB6126"/>
            </a:solidFill>
            <a:round/>
            <a:headEnd/>
            <a:tailEnd/>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endParaRPr lang="de-DE" altLang="de-DE"/>
          </a:p>
        </p:txBody>
      </p:sp>
      <p:sp>
        <p:nvSpPr>
          <p:cNvPr id="26670" name="Right Arrow 26">
            <a:extLst>
              <a:ext uri="{FF2B5EF4-FFF2-40B4-BE49-F238E27FC236}">
                <a16:creationId xmlns:a16="http://schemas.microsoft.com/office/drawing/2014/main" id="{CE874F93-DED5-7492-FC09-5471AA7FC56A}"/>
              </a:ext>
            </a:extLst>
          </p:cNvPr>
          <p:cNvSpPr>
            <a:spLocks noChangeArrowheads="1"/>
          </p:cNvSpPr>
          <p:nvPr>
            <p:custDataLst>
              <p:tags r:id="rId9"/>
            </p:custDataLst>
          </p:nvPr>
        </p:nvSpPr>
        <p:spPr bwMode="auto">
          <a:xfrm>
            <a:off x="4786313" y="4286250"/>
            <a:ext cx="285750" cy="142875"/>
          </a:xfrm>
          <a:prstGeom prst="rightArrow">
            <a:avLst>
              <a:gd name="adj1" fmla="val 50000"/>
              <a:gd name="adj2" fmla="val 50000"/>
            </a:avLst>
          </a:prstGeom>
          <a:solidFill>
            <a:srgbClr val="FE8637"/>
          </a:solidFill>
          <a:ln w="25400" algn="ctr">
            <a:solidFill>
              <a:srgbClr val="BB6126"/>
            </a:solidFill>
            <a:round/>
            <a:headEnd/>
            <a:tailEnd/>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endParaRPr lang="de-DE" altLang="de-DE"/>
          </a:p>
        </p:txBody>
      </p:sp>
      <p:sp>
        <p:nvSpPr>
          <p:cNvPr id="26671" name="Right Arrow 27">
            <a:extLst>
              <a:ext uri="{FF2B5EF4-FFF2-40B4-BE49-F238E27FC236}">
                <a16:creationId xmlns:a16="http://schemas.microsoft.com/office/drawing/2014/main" id="{323044CB-0FBF-5E9B-BDB7-EC3E6BEBD414}"/>
              </a:ext>
            </a:extLst>
          </p:cNvPr>
          <p:cNvSpPr>
            <a:spLocks noChangeArrowheads="1"/>
          </p:cNvSpPr>
          <p:nvPr>
            <p:custDataLst>
              <p:tags r:id="rId10"/>
            </p:custDataLst>
          </p:nvPr>
        </p:nvSpPr>
        <p:spPr bwMode="auto">
          <a:xfrm>
            <a:off x="928688" y="4357688"/>
            <a:ext cx="285750" cy="142875"/>
          </a:xfrm>
          <a:prstGeom prst="rightArrow">
            <a:avLst>
              <a:gd name="adj1" fmla="val 50000"/>
              <a:gd name="adj2" fmla="val 50000"/>
            </a:avLst>
          </a:prstGeom>
          <a:solidFill>
            <a:srgbClr val="FE8637"/>
          </a:solidFill>
          <a:ln w="25400" algn="ctr">
            <a:solidFill>
              <a:srgbClr val="BB6126"/>
            </a:solidFill>
            <a:round/>
            <a:headEnd/>
            <a:tailEnd/>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endParaRPr lang="de-DE" altLang="de-DE"/>
          </a:p>
        </p:txBody>
      </p:sp>
      <p:sp>
        <p:nvSpPr>
          <p:cNvPr id="26672" name="Right Arrow 28">
            <a:extLst>
              <a:ext uri="{FF2B5EF4-FFF2-40B4-BE49-F238E27FC236}">
                <a16:creationId xmlns:a16="http://schemas.microsoft.com/office/drawing/2014/main" id="{A3CE35A0-B993-8095-920B-357C13B76DFF}"/>
              </a:ext>
            </a:extLst>
          </p:cNvPr>
          <p:cNvSpPr>
            <a:spLocks noChangeArrowheads="1"/>
          </p:cNvSpPr>
          <p:nvPr>
            <p:custDataLst>
              <p:tags r:id="rId11"/>
            </p:custDataLst>
          </p:nvPr>
        </p:nvSpPr>
        <p:spPr bwMode="auto">
          <a:xfrm>
            <a:off x="928688" y="5429250"/>
            <a:ext cx="285750" cy="142875"/>
          </a:xfrm>
          <a:prstGeom prst="rightArrow">
            <a:avLst>
              <a:gd name="adj1" fmla="val 50000"/>
              <a:gd name="adj2" fmla="val 50000"/>
            </a:avLst>
          </a:prstGeom>
          <a:solidFill>
            <a:srgbClr val="FE8637"/>
          </a:solidFill>
          <a:ln w="25400" algn="ctr">
            <a:solidFill>
              <a:srgbClr val="BB6126"/>
            </a:solidFill>
            <a:round/>
            <a:headEnd/>
            <a:tailEnd/>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endParaRPr lang="de-DE" altLang="de-DE"/>
          </a:p>
        </p:txBody>
      </p:sp>
      <p:sp>
        <p:nvSpPr>
          <p:cNvPr id="26673" name="Right Arrow 29">
            <a:extLst>
              <a:ext uri="{FF2B5EF4-FFF2-40B4-BE49-F238E27FC236}">
                <a16:creationId xmlns:a16="http://schemas.microsoft.com/office/drawing/2014/main" id="{62AF02D5-7E41-4654-D19E-F6CC9DF5DDD4}"/>
              </a:ext>
            </a:extLst>
          </p:cNvPr>
          <p:cNvSpPr>
            <a:spLocks noChangeArrowheads="1"/>
          </p:cNvSpPr>
          <p:nvPr>
            <p:custDataLst>
              <p:tags r:id="rId12"/>
            </p:custDataLst>
          </p:nvPr>
        </p:nvSpPr>
        <p:spPr bwMode="auto">
          <a:xfrm>
            <a:off x="4572000" y="5357813"/>
            <a:ext cx="285750" cy="142875"/>
          </a:xfrm>
          <a:prstGeom prst="rightArrow">
            <a:avLst>
              <a:gd name="adj1" fmla="val 50000"/>
              <a:gd name="adj2" fmla="val 50000"/>
            </a:avLst>
          </a:prstGeom>
          <a:solidFill>
            <a:srgbClr val="FE8637"/>
          </a:solidFill>
          <a:ln w="25400" algn="ctr">
            <a:solidFill>
              <a:srgbClr val="BB6126"/>
            </a:solidFill>
            <a:round/>
            <a:headEnd/>
            <a:tailEnd/>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endParaRPr lang="de-DE" altLang="de-DE"/>
          </a:p>
        </p:txBody>
      </p:sp>
      <p:graphicFrame>
        <p:nvGraphicFramePr>
          <p:cNvPr id="26674" name="Content Placeholder 3">
            <a:extLst>
              <a:ext uri="{FF2B5EF4-FFF2-40B4-BE49-F238E27FC236}">
                <a16:creationId xmlns:a16="http://schemas.microsoft.com/office/drawing/2014/main" id="{A5901B0B-1D77-6693-7E68-096433A75D4F}"/>
              </a:ext>
            </a:extLst>
          </p:cNvPr>
          <p:cNvGraphicFramePr>
            <a:graphicFrameLocks noGrp="1"/>
          </p:cNvGraphicFramePr>
          <p:nvPr/>
        </p:nvGraphicFramePr>
        <p:xfrm>
          <a:off x="5199063" y="5286375"/>
          <a:ext cx="3076575" cy="371475"/>
        </p:xfrm>
        <a:graphic>
          <a:graphicData uri="http://schemas.openxmlformats.org/drawingml/2006/table">
            <a:tbl>
              <a:tblPr/>
              <a:tblGrid>
                <a:gridCol w="511175">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gridCol w="512762">
                  <a:extLst>
                    <a:ext uri="{9D8B030D-6E8A-4147-A177-3AD203B41FA5}">
                      <a16:colId xmlns:a16="http://schemas.microsoft.com/office/drawing/2014/main" val="20002"/>
                    </a:ext>
                  </a:extLst>
                </a:gridCol>
                <a:gridCol w="511175">
                  <a:extLst>
                    <a:ext uri="{9D8B030D-6E8A-4147-A177-3AD203B41FA5}">
                      <a16:colId xmlns:a16="http://schemas.microsoft.com/office/drawing/2014/main" val="20003"/>
                    </a:ext>
                  </a:extLst>
                </a:gridCol>
                <a:gridCol w="1030288">
                  <a:extLst>
                    <a:ext uri="{9D8B030D-6E8A-4147-A177-3AD203B41FA5}">
                      <a16:colId xmlns:a16="http://schemas.microsoft.com/office/drawing/2014/main" val="20004"/>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entury Schoolbook" charset="0"/>
                          <a:ea typeface="Century Schoolbook" charset="0"/>
                          <a:cs typeface="Century Schoolbook" charset="0"/>
                        </a:rPr>
                        <a:t>24</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B050"/>
                          </a:solidFill>
                          <a:effectLst/>
                          <a:latin typeface="Century Schoolbook" charset="0"/>
                          <a:ea typeface="Century Schoolbook" charset="0"/>
                          <a:cs typeface="Century Schoolbook" charset="0"/>
                        </a:rPr>
                        <a:t>13</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entury Schoolbook" charset="0"/>
                          <a:ea typeface="Century Schoolbook" charset="0"/>
                          <a:cs typeface="Century Schoolbook" charset="0"/>
                        </a:rPr>
                        <a:t>4</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17</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9</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3" name="Rectangle 32">
            <a:extLst>
              <a:ext uri="{FF2B5EF4-FFF2-40B4-BE49-F238E27FC236}">
                <a16:creationId xmlns:a16="http://schemas.microsoft.com/office/drawing/2014/main" id="{4F89C1FF-A0E9-2476-1AA9-126DACB2476E}"/>
              </a:ext>
            </a:extLst>
          </p:cNvPr>
          <p:cNvSpPr>
            <a:spLocks noChangeArrowheads="1"/>
          </p:cNvSpPr>
          <p:nvPr>
            <p:custDataLst>
              <p:tags r:id="rId13"/>
            </p:custDataLst>
          </p:nvPr>
        </p:nvSpPr>
        <p:spPr bwMode="auto">
          <a:xfrm>
            <a:off x="6000750" y="1500188"/>
            <a:ext cx="2286000" cy="1000125"/>
          </a:xfrm>
          <a:prstGeom prst="rect">
            <a:avLst/>
          </a:prstGeom>
          <a:solidFill>
            <a:srgbClr val="FE8637"/>
          </a:solidFill>
          <a:ln w="25400" algn="ctr">
            <a:solidFill>
              <a:srgbClr val="BB6126"/>
            </a:solidFill>
            <a:round/>
            <a:headEnd/>
            <a:tailEnd/>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de-DE">
                <a:solidFill>
                  <a:srgbClr val="FFFFFF"/>
                </a:solidFill>
                <a:latin typeface="Century Schoolbook" panose="02040604050505020304" pitchFamily="18" charset="0"/>
                <a:sym typeface="Wingdings" panose="05000000000000000000" pitchFamily="2" charset="2"/>
              </a:rPr>
              <a:t>L =0</a:t>
            </a:r>
          </a:p>
          <a:p>
            <a:pPr algn="ctr"/>
            <a:r>
              <a:rPr lang="en-US" altLang="de-DE">
                <a:solidFill>
                  <a:srgbClr val="FFFFFF"/>
                </a:solidFill>
                <a:latin typeface="Century Schoolbook" panose="02040604050505020304" pitchFamily="18" charset="0"/>
                <a:sym typeface="Wingdings" panose="05000000000000000000" pitchFamily="2" charset="2"/>
              </a:rPr>
              <a:t>U =4</a:t>
            </a:r>
          </a:p>
          <a:p>
            <a:pPr algn="ctr"/>
            <a:r>
              <a:rPr lang="en-US" altLang="de-DE">
                <a:solidFill>
                  <a:srgbClr val="FFFFFF"/>
                </a:solidFill>
                <a:latin typeface="Century Schoolbook" panose="02040604050505020304" pitchFamily="18" charset="0"/>
                <a:sym typeface="Wingdings" panose="05000000000000000000" pitchFamily="2" charset="2"/>
              </a:rPr>
              <a:t>CAPACITY=5</a:t>
            </a:r>
            <a:endParaRPr lang="en-US" altLang="de-DE"/>
          </a:p>
        </p:txBody>
      </p:sp>
      <p:sp>
        <p:nvSpPr>
          <p:cNvPr id="34" name="Rectangle 33">
            <a:extLst>
              <a:ext uri="{FF2B5EF4-FFF2-40B4-BE49-F238E27FC236}">
                <a16:creationId xmlns:a16="http://schemas.microsoft.com/office/drawing/2014/main" id="{6DDD00D6-414B-271F-16EB-6BB8EBA19C62}"/>
              </a:ext>
            </a:extLst>
          </p:cNvPr>
          <p:cNvSpPr>
            <a:spLocks noChangeArrowheads="1"/>
          </p:cNvSpPr>
          <p:nvPr>
            <p:custDataLst>
              <p:tags r:id="rId14"/>
            </p:custDataLst>
          </p:nvPr>
        </p:nvSpPr>
        <p:spPr bwMode="auto">
          <a:xfrm>
            <a:off x="3357563" y="2714625"/>
            <a:ext cx="642937" cy="285750"/>
          </a:xfrm>
          <a:prstGeom prst="rect">
            <a:avLst/>
          </a:prstGeom>
          <a:solidFill>
            <a:srgbClr val="FE8637"/>
          </a:solidFill>
          <a:ln w="25400" algn="ctr">
            <a:solidFill>
              <a:srgbClr val="BB6126"/>
            </a:solidFill>
            <a:round/>
            <a:headEnd/>
            <a:tailEnd/>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de-DE">
                <a:solidFill>
                  <a:srgbClr val="FFFFFF"/>
                </a:solidFill>
                <a:latin typeface="Century Schoolbook" panose="02040604050505020304" pitchFamily="18" charset="0"/>
                <a:sym typeface="Wingdings" panose="05000000000000000000" pitchFamily="2" charset="2"/>
              </a:rPr>
              <a:t>i=5</a:t>
            </a:r>
            <a:endParaRPr lang="en-US" altLang="de-DE"/>
          </a:p>
        </p:txBody>
      </p:sp>
      <p:cxnSp>
        <p:nvCxnSpPr>
          <p:cNvPr id="26682" name="Straight Arrow Connector 35">
            <a:extLst>
              <a:ext uri="{FF2B5EF4-FFF2-40B4-BE49-F238E27FC236}">
                <a16:creationId xmlns:a16="http://schemas.microsoft.com/office/drawing/2014/main" id="{2723D5BE-7000-BEE4-AF3F-761FA30EAB8B}"/>
              </a:ext>
            </a:extLst>
          </p:cNvPr>
          <p:cNvCxnSpPr>
            <a:cxnSpLocks noChangeArrowheads="1" noChangeShapeType="1"/>
            <a:stCxn id="34" idx="2"/>
          </p:cNvCxnSpPr>
          <p:nvPr>
            <p:custDataLst>
              <p:tags r:id="rId15"/>
            </p:custDataLst>
          </p:nvPr>
        </p:nvCxnSpPr>
        <p:spPr bwMode="auto">
          <a:xfrm rot="5400000">
            <a:off x="3590131" y="3053557"/>
            <a:ext cx="142875" cy="36512"/>
          </a:xfrm>
          <a:prstGeom prst="straightConnector1">
            <a:avLst/>
          </a:prstGeom>
          <a:noFill/>
          <a:ln w="12700" algn="ctr">
            <a:solidFill>
              <a:srgbClr val="FF6903"/>
            </a:solidFill>
            <a:round/>
            <a:headEnd/>
            <a:tailEnd type="arrow" w="med" len="med"/>
          </a:ln>
          <a:extLst>
            <a:ext uri="{909E8E84-426E-40DD-AFC4-6F175D3DCCD1}">
              <a14:hiddenFill xmlns:a14="http://schemas.microsoft.com/office/drawing/2010/main">
                <a:noFill/>
              </a14:hiddenFill>
            </a:ext>
          </a:extLst>
        </p:spPr>
      </p:cxnSp>
      <p:sp>
        <p:nvSpPr>
          <p:cNvPr id="37" name="Rectangle 36">
            <a:extLst>
              <a:ext uri="{FF2B5EF4-FFF2-40B4-BE49-F238E27FC236}">
                <a16:creationId xmlns:a16="http://schemas.microsoft.com/office/drawing/2014/main" id="{4E61579B-3264-1A78-902D-3E687EF1BFB1}"/>
              </a:ext>
            </a:extLst>
          </p:cNvPr>
          <p:cNvSpPr>
            <a:spLocks noChangeArrowheads="1"/>
          </p:cNvSpPr>
          <p:nvPr>
            <p:custDataLst>
              <p:tags r:id="rId16"/>
            </p:custDataLst>
          </p:nvPr>
        </p:nvSpPr>
        <p:spPr bwMode="auto">
          <a:xfrm>
            <a:off x="6215063" y="2714625"/>
            <a:ext cx="714375" cy="285750"/>
          </a:xfrm>
          <a:prstGeom prst="rect">
            <a:avLst/>
          </a:prstGeom>
          <a:solidFill>
            <a:srgbClr val="FE8637"/>
          </a:solidFill>
          <a:ln w="25400" algn="ctr">
            <a:solidFill>
              <a:srgbClr val="BB6126"/>
            </a:solidFill>
            <a:round/>
            <a:headEnd/>
            <a:tailEnd/>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de-DE">
                <a:solidFill>
                  <a:srgbClr val="FFFFFF"/>
                </a:solidFill>
                <a:latin typeface="Century Schoolbook" panose="02040604050505020304" pitchFamily="18" charset="0"/>
                <a:sym typeface="Wingdings" panose="05000000000000000000" pitchFamily="2" charset="2"/>
              </a:rPr>
              <a:t>i=4</a:t>
            </a:r>
            <a:endParaRPr lang="en-US" altLang="de-DE"/>
          </a:p>
        </p:txBody>
      </p:sp>
      <p:cxnSp>
        <p:nvCxnSpPr>
          <p:cNvPr id="26684" name="Straight Arrow Connector 38">
            <a:extLst>
              <a:ext uri="{FF2B5EF4-FFF2-40B4-BE49-F238E27FC236}">
                <a16:creationId xmlns:a16="http://schemas.microsoft.com/office/drawing/2014/main" id="{AB3185D1-F7ED-2F64-17B8-6BC4464DAD49}"/>
              </a:ext>
            </a:extLst>
          </p:cNvPr>
          <p:cNvCxnSpPr>
            <a:cxnSpLocks noChangeArrowheads="1" noChangeShapeType="1"/>
          </p:cNvCxnSpPr>
          <p:nvPr>
            <p:custDataLst>
              <p:tags r:id="rId17"/>
            </p:custDataLst>
          </p:nvPr>
        </p:nvCxnSpPr>
        <p:spPr bwMode="auto">
          <a:xfrm rot="5400000">
            <a:off x="6215063" y="3000375"/>
            <a:ext cx="285750" cy="142875"/>
          </a:xfrm>
          <a:prstGeom prst="straightConnector1">
            <a:avLst/>
          </a:prstGeom>
          <a:noFill/>
          <a:ln w="12700" algn="ctr">
            <a:solidFill>
              <a:srgbClr val="FF6903"/>
            </a:solidFill>
            <a:round/>
            <a:headEnd/>
            <a:tailEnd type="arrow" w="med" len="med"/>
          </a:ln>
          <a:extLst>
            <a:ext uri="{909E8E84-426E-40DD-AFC4-6F175D3DCCD1}">
              <a14:hiddenFill xmlns:a14="http://schemas.microsoft.com/office/drawing/2010/main">
                <a:noFill/>
              </a14:hiddenFill>
            </a:ext>
          </a:extLst>
        </p:spPr>
      </p:cxnSp>
      <p:sp>
        <p:nvSpPr>
          <p:cNvPr id="40" name="Rectangle 39">
            <a:extLst>
              <a:ext uri="{FF2B5EF4-FFF2-40B4-BE49-F238E27FC236}">
                <a16:creationId xmlns:a16="http://schemas.microsoft.com/office/drawing/2014/main" id="{EB0283E0-350F-7721-1CAE-C1F6069421EA}"/>
              </a:ext>
            </a:extLst>
          </p:cNvPr>
          <p:cNvSpPr>
            <a:spLocks noChangeArrowheads="1"/>
          </p:cNvSpPr>
          <p:nvPr>
            <p:custDataLst>
              <p:tags r:id="rId18"/>
            </p:custDataLst>
          </p:nvPr>
        </p:nvSpPr>
        <p:spPr bwMode="auto">
          <a:xfrm>
            <a:off x="2500313" y="3857625"/>
            <a:ext cx="714375" cy="285750"/>
          </a:xfrm>
          <a:prstGeom prst="rect">
            <a:avLst/>
          </a:prstGeom>
          <a:solidFill>
            <a:srgbClr val="FE8637"/>
          </a:solidFill>
          <a:ln w="25400" algn="ctr">
            <a:solidFill>
              <a:srgbClr val="BB6126"/>
            </a:solidFill>
            <a:round/>
            <a:headEnd/>
            <a:tailEnd/>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de-DE">
                <a:solidFill>
                  <a:srgbClr val="FFFFFF"/>
                </a:solidFill>
                <a:latin typeface="Century Schoolbook" panose="02040604050505020304" pitchFamily="18" charset="0"/>
                <a:sym typeface="Wingdings" panose="05000000000000000000" pitchFamily="2" charset="2"/>
              </a:rPr>
              <a:t>i=3</a:t>
            </a:r>
            <a:endParaRPr lang="en-US" altLang="de-DE"/>
          </a:p>
        </p:txBody>
      </p:sp>
      <p:cxnSp>
        <p:nvCxnSpPr>
          <p:cNvPr id="26686" name="Straight Arrow Connector 40">
            <a:extLst>
              <a:ext uri="{FF2B5EF4-FFF2-40B4-BE49-F238E27FC236}">
                <a16:creationId xmlns:a16="http://schemas.microsoft.com/office/drawing/2014/main" id="{B6361543-BB08-5528-9654-6EA48428EE55}"/>
              </a:ext>
            </a:extLst>
          </p:cNvPr>
          <p:cNvCxnSpPr>
            <a:cxnSpLocks noChangeArrowheads="1" noChangeShapeType="1"/>
          </p:cNvCxnSpPr>
          <p:nvPr>
            <p:custDataLst>
              <p:tags r:id="rId19"/>
            </p:custDataLst>
          </p:nvPr>
        </p:nvCxnSpPr>
        <p:spPr bwMode="auto">
          <a:xfrm rot="5400000">
            <a:off x="2500313" y="4143375"/>
            <a:ext cx="285750" cy="142875"/>
          </a:xfrm>
          <a:prstGeom prst="straightConnector1">
            <a:avLst/>
          </a:prstGeom>
          <a:noFill/>
          <a:ln w="12700" algn="ctr">
            <a:solidFill>
              <a:srgbClr val="FF6903"/>
            </a:solidFill>
            <a:round/>
            <a:headEnd/>
            <a:tailEnd type="arrow" w="med" len="med"/>
          </a:ln>
          <a:extLst>
            <a:ext uri="{909E8E84-426E-40DD-AFC4-6F175D3DCCD1}">
              <a14:hiddenFill xmlns:a14="http://schemas.microsoft.com/office/drawing/2010/main">
                <a:noFill/>
              </a14:hiddenFill>
            </a:ext>
          </a:extLst>
        </p:spPr>
      </p:cxnSp>
      <p:sp>
        <p:nvSpPr>
          <p:cNvPr id="42" name="Rectangle 41">
            <a:extLst>
              <a:ext uri="{FF2B5EF4-FFF2-40B4-BE49-F238E27FC236}">
                <a16:creationId xmlns:a16="http://schemas.microsoft.com/office/drawing/2014/main" id="{85D90A05-1029-C5DE-885F-6C06CAA1DBD5}"/>
              </a:ext>
            </a:extLst>
          </p:cNvPr>
          <p:cNvSpPr>
            <a:spLocks noChangeArrowheads="1"/>
          </p:cNvSpPr>
          <p:nvPr>
            <p:custDataLst>
              <p:tags r:id="rId20"/>
            </p:custDataLst>
          </p:nvPr>
        </p:nvSpPr>
        <p:spPr bwMode="auto">
          <a:xfrm>
            <a:off x="6000750" y="3786188"/>
            <a:ext cx="714375" cy="285750"/>
          </a:xfrm>
          <a:prstGeom prst="rect">
            <a:avLst/>
          </a:prstGeom>
          <a:solidFill>
            <a:srgbClr val="FE8637"/>
          </a:solidFill>
          <a:ln w="25400" algn="ctr">
            <a:solidFill>
              <a:srgbClr val="BB6126"/>
            </a:solidFill>
            <a:round/>
            <a:headEnd/>
            <a:tailEnd/>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de-DE">
                <a:solidFill>
                  <a:srgbClr val="FFFFFF"/>
                </a:solidFill>
                <a:latin typeface="Century Schoolbook" panose="02040604050505020304" pitchFamily="18" charset="0"/>
                <a:sym typeface="Wingdings" panose="05000000000000000000" pitchFamily="2" charset="2"/>
              </a:rPr>
              <a:t>i=2</a:t>
            </a:r>
            <a:endParaRPr lang="en-US" altLang="de-DE"/>
          </a:p>
        </p:txBody>
      </p:sp>
      <p:cxnSp>
        <p:nvCxnSpPr>
          <p:cNvPr id="26688" name="Straight Arrow Connector 42">
            <a:extLst>
              <a:ext uri="{FF2B5EF4-FFF2-40B4-BE49-F238E27FC236}">
                <a16:creationId xmlns:a16="http://schemas.microsoft.com/office/drawing/2014/main" id="{EE106012-D370-DC29-2C35-2A279363CE23}"/>
              </a:ext>
            </a:extLst>
          </p:cNvPr>
          <p:cNvCxnSpPr>
            <a:cxnSpLocks noChangeArrowheads="1" noChangeShapeType="1"/>
          </p:cNvCxnSpPr>
          <p:nvPr>
            <p:custDataLst>
              <p:tags r:id="rId21"/>
            </p:custDataLst>
          </p:nvPr>
        </p:nvCxnSpPr>
        <p:spPr bwMode="auto">
          <a:xfrm rot="5400000">
            <a:off x="6000751" y="4071937"/>
            <a:ext cx="285750" cy="142875"/>
          </a:xfrm>
          <a:prstGeom prst="straightConnector1">
            <a:avLst/>
          </a:prstGeom>
          <a:noFill/>
          <a:ln w="12700" algn="ctr">
            <a:solidFill>
              <a:srgbClr val="FF6903"/>
            </a:solidFill>
            <a:round/>
            <a:headEnd/>
            <a:tailEnd type="arrow" w="med" len="med"/>
          </a:ln>
          <a:extLst>
            <a:ext uri="{909E8E84-426E-40DD-AFC4-6F175D3DCCD1}">
              <a14:hiddenFill xmlns:a14="http://schemas.microsoft.com/office/drawing/2010/main">
                <a:noFill/>
              </a14:hiddenFill>
            </a:ext>
          </a:extLst>
        </p:spPr>
      </p:cxnSp>
      <p:sp>
        <p:nvSpPr>
          <p:cNvPr id="75841" name="Slide Number Placeholder 30">
            <a:extLst>
              <a:ext uri="{FF2B5EF4-FFF2-40B4-BE49-F238E27FC236}">
                <a16:creationId xmlns:a16="http://schemas.microsoft.com/office/drawing/2014/main" id="{EF4B8B89-AC9C-0AD8-543E-5A5FA3316465}"/>
              </a:ext>
            </a:extLst>
          </p:cNvPr>
          <p:cNvSpPr>
            <a:spLocks noGrp="1" noChangeArrowheads="1"/>
          </p:cNvSpPr>
          <p:nvPr>
            <p:ph type="sldNum" sz="quarter" idx="11"/>
            <p:custDataLst>
              <p:tags r:id="rId22"/>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7DCD4B2E-9669-4532-991B-6712B3FFFD9A}" type="slidenum">
              <a:rPr lang="en-IN" altLang="de-DE">
                <a:solidFill>
                  <a:schemeClr val="bg1"/>
                </a:solidFill>
              </a:rPr>
              <a:pPr/>
              <a:t>73</a:t>
            </a:fld>
            <a:endParaRPr lang="en-IN" altLang="de-DE">
              <a:solidFill>
                <a:schemeClr val="bg1"/>
              </a:solidFill>
            </a:endParaRPr>
          </a:p>
        </p:txBody>
      </p:sp>
    </p:spTree>
  </p:cSld>
  <p:clrMapOvr>
    <a:masterClrMapping/>
  </p:clrMapOvr>
  <p:transition spd="med">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26628"/>
                                        </p:tgtEl>
                                        <p:attrNameLst>
                                          <p:attrName>style.visibility</p:attrName>
                                        </p:attrNameLst>
                                      </p:cBhvr>
                                      <p:to>
                                        <p:strVal val="visible"/>
                                      </p:to>
                                    </p:set>
                                    <p:animEffect transition="in" filter="box(in)">
                                      <p:cBhvr>
                                        <p:cTn id="11" dur="500"/>
                                        <p:tgtEl>
                                          <p:spTgt spid="2662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nodeType="click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box(in)">
                                      <p:cBhvr>
                                        <p:cTn id="16" dur="500"/>
                                        <p:tgtEl>
                                          <p:spTgt spid="3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box(in)">
                                      <p:cBhvr>
                                        <p:cTn id="21" dur="500"/>
                                        <p:tgtEl>
                                          <p:spTgt spid="6">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nodeType="click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Effect transition="in" filter="box(in)">
                                      <p:cBhvr>
                                        <p:cTn id="26" dur="500"/>
                                        <p:tgtEl>
                                          <p:spTgt spid="6">
                                            <p:txEl>
                                              <p:pRg st="3" end="3"/>
                                            </p:txEl>
                                          </p:spTgt>
                                        </p:tgtEl>
                                      </p:cBhvr>
                                    </p:animEffect>
                                  </p:childTnLst>
                                </p:cTn>
                              </p:par>
                            </p:childTnLst>
                          </p:cTn>
                        </p:par>
                        <p:par>
                          <p:cTn id="27" fill="hold" nodeType="afterGroup">
                            <p:stCondLst>
                              <p:cond delay="500"/>
                            </p:stCondLst>
                            <p:childTnLst>
                              <p:par>
                                <p:cTn id="28" presetID="4" presetClass="entr" presetSubtype="16" fill="hold" nodeType="afterEffect">
                                  <p:stCondLst>
                                    <p:cond delay="0"/>
                                  </p:stCondLst>
                                  <p:childTnLst>
                                    <p:set>
                                      <p:cBhvr>
                                        <p:cTn id="29" dur="1" fill="hold">
                                          <p:stCondLst>
                                            <p:cond delay="0"/>
                                          </p:stCondLst>
                                        </p:cTn>
                                        <p:tgtEl>
                                          <p:spTgt spid="26634"/>
                                        </p:tgtEl>
                                        <p:attrNameLst>
                                          <p:attrName>style.visibility</p:attrName>
                                        </p:attrNameLst>
                                      </p:cBhvr>
                                      <p:to>
                                        <p:strVal val="visible"/>
                                      </p:to>
                                    </p:set>
                                    <p:animEffect transition="in" filter="box(in)">
                                      <p:cBhvr>
                                        <p:cTn id="30" dur="500"/>
                                        <p:tgtEl>
                                          <p:spTgt spid="26634"/>
                                        </p:tgtEl>
                                      </p:cBhvr>
                                    </p:animEffect>
                                  </p:childTnLst>
                                </p:cTn>
                              </p:par>
                              <p:par>
                                <p:cTn id="31" presetID="4" presetClass="entr" presetSubtype="16" fill="hold"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box(in)">
                                      <p:cBhvr>
                                        <p:cTn id="33" dur="500"/>
                                        <p:tgtEl>
                                          <p:spTgt spid="34"/>
                                        </p:tgtEl>
                                      </p:cBhvr>
                                    </p:animEffect>
                                  </p:childTnLst>
                                </p:cTn>
                              </p:par>
                              <p:par>
                                <p:cTn id="34" presetID="3" presetClass="entr" presetSubtype="10" fill="hold" nodeType="withEffect">
                                  <p:stCondLst>
                                    <p:cond delay="0"/>
                                  </p:stCondLst>
                                  <p:childTnLst>
                                    <p:set>
                                      <p:cBhvr>
                                        <p:cTn id="35" dur="1" fill="hold">
                                          <p:stCondLst>
                                            <p:cond delay="0"/>
                                          </p:stCondLst>
                                        </p:cTn>
                                        <p:tgtEl>
                                          <p:spTgt spid="26682"/>
                                        </p:tgtEl>
                                        <p:attrNameLst>
                                          <p:attrName>style.visibility</p:attrName>
                                        </p:attrNameLst>
                                      </p:cBhvr>
                                      <p:to>
                                        <p:strVal val="visible"/>
                                      </p:to>
                                    </p:set>
                                    <p:animEffect transition="in" filter="blinds(horizontal)">
                                      <p:cBhvr>
                                        <p:cTn id="36" dur="500"/>
                                        <p:tgtEl>
                                          <p:spTgt spid="26682"/>
                                        </p:tgtEl>
                                      </p:cBhvr>
                                    </p:animEffect>
                                  </p:childTnLst>
                                </p:cTn>
                              </p:par>
                            </p:childTnLst>
                          </p:cTn>
                        </p:par>
                        <p:par>
                          <p:cTn id="37" fill="hold" nodeType="afterGroup">
                            <p:stCondLst>
                              <p:cond delay="1000"/>
                            </p:stCondLst>
                            <p:childTnLst>
                              <p:par>
                                <p:cTn id="38" presetID="4" presetClass="entr" presetSubtype="16" fill="hold" nodeType="afterEffect">
                                  <p:stCondLst>
                                    <p:cond delay="0"/>
                                  </p:stCondLst>
                                  <p:childTnLst>
                                    <p:set>
                                      <p:cBhvr>
                                        <p:cTn id="39" dur="1" fill="hold">
                                          <p:stCondLst>
                                            <p:cond delay="0"/>
                                          </p:stCondLst>
                                        </p:cTn>
                                        <p:tgtEl>
                                          <p:spTgt spid="26640"/>
                                        </p:tgtEl>
                                        <p:attrNameLst>
                                          <p:attrName>style.visibility</p:attrName>
                                        </p:attrNameLst>
                                      </p:cBhvr>
                                      <p:to>
                                        <p:strVal val="visible"/>
                                      </p:to>
                                    </p:set>
                                    <p:animEffect transition="in" filter="box(in)">
                                      <p:cBhvr>
                                        <p:cTn id="40" dur="500"/>
                                        <p:tgtEl>
                                          <p:spTgt spid="2664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16" fill="hold" nodeType="clickEffect">
                                  <p:stCondLst>
                                    <p:cond delay="0"/>
                                  </p:stCondLst>
                                  <p:childTnLst>
                                    <p:set>
                                      <p:cBhvr>
                                        <p:cTn id="44" dur="1" fill="hold">
                                          <p:stCondLst>
                                            <p:cond delay="0"/>
                                          </p:stCondLst>
                                        </p:cTn>
                                        <p:tgtEl>
                                          <p:spTgt spid="26669"/>
                                        </p:tgtEl>
                                        <p:attrNameLst>
                                          <p:attrName>style.visibility</p:attrName>
                                        </p:attrNameLst>
                                      </p:cBhvr>
                                      <p:to>
                                        <p:strVal val="visible"/>
                                      </p:to>
                                    </p:set>
                                    <p:animEffect transition="in" filter="box(in)">
                                      <p:cBhvr>
                                        <p:cTn id="45" dur="500"/>
                                        <p:tgtEl>
                                          <p:spTgt spid="26669"/>
                                        </p:tgtEl>
                                      </p:cBhvr>
                                    </p:animEffect>
                                  </p:childTnLst>
                                </p:cTn>
                              </p:par>
                              <p:par>
                                <p:cTn id="46" presetID="4" presetClass="entr" presetSubtype="16" fill="hold" nodeType="withEffect">
                                  <p:stCondLst>
                                    <p:cond delay="0"/>
                                  </p:stCondLst>
                                  <p:childTnLst>
                                    <p:set>
                                      <p:cBhvr>
                                        <p:cTn id="47" dur="1" fill="hold">
                                          <p:stCondLst>
                                            <p:cond delay="0"/>
                                          </p:stCondLst>
                                        </p:cTn>
                                        <p:tgtEl>
                                          <p:spTgt spid="26641"/>
                                        </p:tgtEl>
                                        <p:attrNameLst>
                                          <p:attrName>style.visibility</p:attrName>
                                        </p:attrNameLst>
                                      </p:cBhvr>
                                      <p:to>
                                        <p:strVal val="visible"/>
                                      </p:to>
                                    </p:set>
                                    <p:animEffect transition="in" filter="box(in)">
                                      <p:cBhvr>
                                        <p:cTn id="48" dur="500"/>
                                        <p:tgtEl>
                                          <p:spTgt spid="26641"/>
                                        </p:tgtEl>
                                      </p:cBhvr>
                                    </p:animEffect>
                                  </p:childTnLst>
                                </p:cTn>
                              </p:par>
                              <p:par>
                                <p:cTn id="49" presetID="4" presetClass="entr" presetSubtype="16" fill="hold" nodeType="with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box(in)">
                                      <p:cBhvr>
                                        <p:cTn id="51" dur="500"/>
                                        <p:tgtEl>
                                          <p:spTgt spid="37"/>
                                        </p:tgtEl>
                                      </p:cBhvr>
                                    </p:animEffect>
                                  </p:childTnLst>
                                </p:cTn>
                              </p:par>
                              <p:par>
                                <p:cTn id="52" presetID="3" presetClass="entr" presetSubtype="10" fill="hold" nodeType="withEffect">
                                  <p:stCondLst>
                                    <p:cond delay="0"/>
                                  </p:stCondLst>
                                  <p:childTnLst>
                                    <p:set>
                                      <p:cBhvr>
                                        <p:cTn id="53" dur="1" fill="hold">
                                          <p:stCondLst>
                                            <p:cond delay="0"/>
                                          </p:stCondLst>
                                        </p:cTn>
                                        <p:tgtEl>
                                          <p:spTgt spid="26684"/>
                                        </p:tgtEl>
                                        <p:attrNameLst>
                                          <p:attrName>style.visibility</p:attrName>
                                        </p:attrNameLst>
                                      </p:cBhvr>
                                      <p:to>
                                        <p:strVal val="visible"/>
                                      </p:to>
                                    </p:set>
                                    <p:animEffect transition="in" filter="blinds(horizontal)">
                                      <p:cBhvr>
                                        <p:cTn id="54" dur="500"/>
                                        <p:tgtEl>
                                          <p:spTgt spid="26684"/>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4" presetClass="entr" presetSubtype="16" fill="hold" nodeType="clickEffect">
                                  <p:stCondLst>
                                    <p:cond delay="0"/>
                                  </p:stCondLst>
                                  <p:childTnLst>
                                    <p:set>
                                      <p:cBhvr>
                                        <p:cTn id="58" dur="1" fill="hold">
                                          <p:stCondLst>
                                            <p:cond delay="0"/>
                                          </p:stCondLst>
                                        </p:cTn>
                                        <p:tgtEl>
                                          <p:spTgt spid="26647"/>
                                        </p:tgtEl>
                                        <p:attrNameLst>
                                          <p:attrName>style.visibility</p:attrName>
                                        </p:attrNameLst>
                                      </p:cBhvr>
                                      <p:to>
                                        <p:strVal val="visible"/>
                                      </p:to>
                                    </p:set>
                                    <p:animEffect transition="in" filter="box(in)">
                                      <p:cBhvr>
                                        <p:cTn id="59" dur="500"/>
                                        <p:tgtEl>
                                          <p:spTgt spid="26647"/>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4" presetClass="entr" presetSubtype="16" fill="hold" nodeType="clickEffect">
                                  <p:stCondLst>
                                    <p:cond delay="0"/>
                                  </p:stCondLst>
                                  <p:childTnLst>
                                    <p:set>
                                      <p:cBhvr>
                                        <p:cTn id="63" dur="1" fill="hold">
                                          <p:stCondLst>
                                            <p:cond delay="0"/>
                                          </p:stCondLst>
                                        </p:cTn>
                                        <p:tgtEl>
                                          <p:spTgt spid="26671"/>
                                        </p:tgtEl>
                                        <p:attrNameLst>
                                          <p:attrName>style.visibility</p:attrName>
                                        </p:attrNameLst>
                                      </p:cBhvr>
                                      <p:to>
                                        <p:strVal val="visible"/>
                                      </p:to>
                                    </p:set>
                                    <p:animEffect transition="in" filter="box(in)">
                                      <p:cBhvr>
                                        <p:cTn id="64" dur="500"/>
                                        <p:tgtEl>
                                          <p:spTgt spid="26671"/>
                                        </p:tgtEl>
                                      </p:cBhvr>
                                    </p:animEffect>
                                  </p:childTnLst>
                                </p:cTn>
                              </p:par>
                              <p:par>
                                <p:cTn id="65" presetID="4" presetClass="entr" presetSubtype="16" fill="hold" nodeType="withEffect">
                                  <p:stCondLst>
                                    <p:cond delay="0"/>
                                  </p:stCondLst>
                                  <p:childTnLst>
                                    <p:set>
                                      <p:cBhvr>
                                        <p:cTn id="66" dur="1" fill="hold">
                                          <p:stCondLst>
                                            <p:cond delay="0"/>
                                          </p:stCondLst>
                                        </p:cTn>
                                        <p:tgtEl>
                                          <p:spTgt spid="26648"/>
                                        </p:tgtEl>
                                        <p:attrNameLst>
                                          <p:attrName>style.visibility</p:attrName>
                                        </p:attrNameLst>
                                      </p:cBhvr>
                                      <p:to>
                                        <p:strVal val="visible"/>
                                      </p:to>
                                    </p:set>
                                    <p:animEffect transition="in" filter="box(in)">
                                      <p:cBhvr>
                                        <p:cTn id="67" dur="500"/>
                                        <p:tgtEl>
                                          <p:spTgt spid="26648"/>
                                        </p:tgtEl>
                                      </p:cBhvr>
                                    </p:animEffect>
                                  </p:childTnLst>
                                </p:cTn>
                              </p:par>
                              <p:par>
                                <p:cTn id="68" presetID="4" presetClass="entr" presetSubtype="16" fill="hold" nodeType="with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box(in)">
                                      <p:cBhvr>
                                        <p:cTn id="70" dur="500"/>
                                        <p:tgtEl>
                                          <p:spTgt spid="40"/>
                                        </p:tgtEl>
                                      </p:cBhvr>
                                    </p:animEffect>
                                  </p:childTnLst>
                                </p:cTn>
                              </p:par>
                              <p:par>
                                <p:cTn id="71" presetID="3" presetClass="entr" presetSubtype="10" fill="hold" nodeType="withEffect">
                                  <p:stCondLst>
                                    <p:cond delay="0"/>
                                  </p:stCondLst>
                                  <p:childTnLst>
                                    <p:set>
                                      <p:cBhvr>
                                        <p:cTn id="72" dur="1" fill="hold">
                                          <p:stCondLst>
                                            <p:cond delay="0"/>
                                          </p:stCondLst>
                                        </p:cTn>
                                        <p:tgtEl>
                                          <p:spTgt spid="26686"/>
                                        </p:tgtEl>
                                        <p:attrNameLst>
                                          <p:attrName>style.visibility</p:attrName>
                                        </p:attrNameLst>
                                      </p:cBhvr>
                                      <p:to>
                                        <p:strVal val="visible"/>
                                      </p:to>
                                    </p:set>
                                    <p:animEffect transition="in" filter="blinds(horizontal)">
                                      <p:cBhvr>
                                        <p:cTn id="73" dur="500"/>
                                        <p:tgtEl>
                                          <p:spTgt spid="26686"/>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4" presetClass="entr" presetSubtype="16" fill="hold" nodeType="clickEffect">
                                  <p:stCondLst>
                                    <p:cond delay="0"/>
                                  </p:stCondLst>
                                  <p:childTnLst>
                                    <p:set>
                                      <p:cBhvr>
                                        <p:cTn id="77" dur="1" fill="hold">
                                          <p:stCondLst>
                                            <p:cond delay="0"/>
                                          </p:stCondLst>
                                        </p:cTn>
                                        <p:tgtEl>
                                          <p:spTgt spid="26654"/>
                                        </p:tgtEl>
                                        <p:attrNameLst>
                                          <p:attrName>style.visibility</p:attrName>
                                        </p:attrNameLst>
                                      </p:cBhvr>
                                      <p:to>
                                        <p:strVal val="visible"/>
                                      </p:to>
                                    </p:set>
                                    <p:animEffect transition="in" filter="box(in)">
                                      <p:cBhvr>
                                        <p:cTn id="78" dur="500"/>
                                        <p:tgtEl>
                                          <p:spTgt spid="26654"/>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4" presetClass="entr" presetSubtype="16" fill="hold" nodeType="clickEffect">
                                  <p:stCondLst>
                                    <p:cond delay="0"/>
                                  </p:stCondLst>
                                  <p:childTnLst>
                                    <p:set>
                                      <p:cBhvr>
                                        <p:cTn id="82" dur="1" fill="hold">
                                          <p:stCondLst>
                                            <p:cond delay="0"/>
                                          </p:stCondLst>
                                        </p:cTn>
                                        <p:tgtEl>
                                          <p:spTgt spid="26670"/>
                                        </p:tgtEl>
                                        <p:attrNameLst>
                                          <p:attrName>style.visibility</p:attrName>
                                        </p:attrNameLst>
                                      </p:cBhvr>
                                      <p:to>
                                        <p:strVal val="visible"/>
                                      </p:to>
                                    </p:set>
                                    <p:animEffect transition="in" filter="box(in)">
                                      <p:cBhvr>
                                        <p:cTn id="83" dur="500"/>
                                        <p:tgtEl>
                                          <p:spTgt spid="26670"/>
                                        </p:tgtEl>
                                      </p:cBhvr>
                                    </p:animEffect>
                                  </p:childTnLst>
                                </p:cTn>
                              </p:par>
                              <p:par>
                                <p:cTn id="84" presetID="4" presetClass="entr" presetSubtype="16" fill="hold" nodeType="withEffect">
                                  <p:stCondLst>
                                    <p:cond delay="0"/>
                                  </p:stCondLst>
                                  <p:childTnLst>
                                    <p:set>
                                      <p:cBhvr>
                                        <p:cTn id="85" dur="1" fill="hold">
                                          <p:stCondLst>
                                            <p:cond delay="0"/>
                                          </p:stCondLst>
                                        </p:cTn>
                                        <p:tgtEl>
                                          <p:spTgt spid="26655"/>
                                        </p:tgtEl>
                                        <p:attrNameLst>
                                          <p:attrName>style.visibility</p:attrName>
                                        </p:attrNameLst>
                                      </p:cBhvr>
                                      <p:to>
                                        <p:strVal val="visible"/>
                                      </p:to>
                                    </p:set>
                                    <p:animEffect transition="in" filter="box(in)">
                                      <p:cBhvr>
                                        <p:cTn id="86" dur="500"/>
                                        <p:tgtEl>
                                          <p:spTgt spid="26655"/>
                                        </p:tgtEl>
                                      </p:cBhvr>
                                    </p:animEffect>
                                  </p:childTnLst>
                                </p:cTn>
                              </p:par>
                              <p:par>
                                <p:cTn id="87" presetID="4" presetClass="entr" presetSubtype="16" fill="hold" nodeType="withEffect">
                                  <p:stCondLst>
                                    <p:cond delay="0"/>
                                  </p:stCondLst>
                                  <p:childTnLst>
                                    <p:set>
                                      <p:cBhvr>
                                        <p:cTn id="88" dur="1" fill="hold">
                                          <p:stCondLst>
                                            <p:cond delay="0"/>
                                          </p:stCondLst>
                                        </p:cTn>
                                        <p:tgtEl>
                                          <p:spTgt spid="42"/>
                                        </p:tgtEl>
                                        <p:attrNameLst>
                                          <p:attrName>style.visibility</p:attrName>
                                        </p:attrNameLst>
                                      </p:cBhvr>
                                      <p:to>
                                        <p:strVal val="visible"/>
                                      </p:to>
                                    </p:set>
                                    <p:animEffect transition="in" filter="box(in)">
                                      <p:cBhvr>
                                        <p:cTn id="89" dur="500"/>
                                        <p:tgtEl>
                                          <p:spTgt spid="42"/>
                                        </p:tgtEl>
                                      </p:cBhvr>
                                    </p:animEffect>
                                  </p:childTnLst>
                                </p:cTn>
                              </p:par>
                              <p:par>
                                <p:cTn id="90" presetID="3" presetClass="entr" presetSubtype="10" fill="hold" nodeType="withEffect">
                                  <p:stCondLst>
                                    <p:cond delay="0"/>
                                  </p:stCondLst>
                                  <p:childTnLst>
                                    <p:set>
                                      <p:cBhvr>
                                        <p:cTn id="91" dur="1" fill="hold">
                                          <p:stCondLst>
                                            <p:cond delay="0"/>
                                          </p:stCondLst>
                                        </p:cTn>
                                        <p:tgtEl>
                                          <p:spTgt spid="26688"/>
                                        </p:tgtEl>
                                        <p:attrNameLst>
                                          <p:attrName>style.visibility</p:attrName>
                                        </p:attrNameLst>
                                      </p:cBhvr>
                                      <p:to>
                                        <p:strVal val="visible"/>
                                      </p:to>
                                    </p:set>
                                    <p:animEffect transition="in" filter="blinds(horizontal)">
                                      <p:cBhvr>
                                        <p:cTn id="92" dur="500"/>
                                        <p:tgtEl>
                                          <p:spTgt spid="26688"/>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4" presetClass="entr" presetSubtype="16" fill="hold" nodeType="clickEffect">
                                  <p:stCondLst>
                                    <p:cond delay="0"/>
                                  </p:stCondLst>
                                  <p:childTnLst>
                                    <p:set>
                                      <p:cBhvr>
                                        <p:cTn id="96" dur="1" fill="hold">
                                          <p:stCondLst>
                                            <p:cond delay="0"/>
                                          </p:stCondLst>
                                        </p:cTn>
                                        <p:tgtEl>
                                          <p:spTgt spid="26672"/>
                                        </p:tgtEl>
                                        <p:attrNameLst>
                                          <p:attrName>style.visibility</p:attrName>
                                        </p:attrNameLst>
                                      </p:cBhvr>
                                      <p:to>
                                        <p:strVal val="visible"/>
                                      </p:to>
                                    </p:set>
                                    <p:animEffect transition="in" filter="box(in)">
                                      <p:cBhvr>
                                        <p:cTn id="97" dur="500"/>
                                        <p:tgtEl>
                                          <p:spTgt spid="26672"/>
                                        </p:tgtEl>
                                      </p:cBhvr>
                                    </p:animEffect>
                                  </p:childTnLst>
                                </p:cTn>
                              </p:par>
                              <p:par>
                                <p:cTn id="98" presetID="4" presetClass="entr" presetSubtype="16" fill="hold" nodeType="withEffect">
                                  <p:stCondLst>
                                    <p:cond delay="0"/>
                                  </p:stCondLst>
                                  <p:childTnLst>
                                    <p:set>
                                      <p:cBhvr>
                                        <p:cTn id="99" dur="1" fill="hold">
                                          <p:stCondLst>
                                            <p:cond delay="0"/>
                                          </p:stCondLst>
                                        </p:cTn>
                                        <p:tgtEl>
                                          <p:spTgt spid="26661"/>
                                        </p:tgtEl>
                                        <p:attrNameLst>
                                          <p:attrName>style.visibility</p:attrName>
                                        </p:attrNameLst>
                                      </p:cBhvr>
                                      <p:to>
                                        <p:strVal val="visible"/>
                                      </p:to>
                                    </p:set>
                                    <p:animEffect transition="in" filter="box(in)">
                                      <p:cBhvr>
                                        <p:cTn id="100" dur="500"/>
                                        <p:tgtEl>
                                          <p:spTgt spid="26661"/>
                                        </p:tgtEl>
                                      </p:cBhvr>
                                    </p:animEffect>
                                  </p:childTnLst>
                                </p:cTn>
                              </p:par>
                              <p:par>
                                <p:cTn id="101" presetID="4" presetClass="entr" presetSubtype="16" fill="hold" nodeType="withEffect">
                                  <p:stCondLst>
                                    <p:cond delay="0"/>
                                  </p:stCondLst>
                                  <p:childTnLst>
                                    <p:set>
                                      <p:cBhvr>
                                        <p:cTn id="102" dur="1" fill="hold">
                                          <p:stCondLst>
                                            <p:cond delay="0"/>
                                          </p:stCondLst>
                                        </p:cTn>
                                        <p:tgtEl>
                                          <p:spTgt spid="26668"/>
                                        </p:tgtEl>
                                        <p:attrNameLst>
                                          <p:attrName>style.visibility</p:attrName>
                                        </p:attrNameLst>
                                      </p:cBhvr>
                                      <p:to>
                                        <p:strVal val="visible"/>
                                      </p:to>
                                    </p:set>
                                    <p:animEffect transition="in" filter="box(in)">
                                      <p:cBhvr>
                                        <p:cTn id="103" dur="500"/>
                                        <p:tgtEl>
                                          <p:spTgt spid="26668"/>
                                        </p:tgtEl>
                                      </p:cBhvr>
                                    </p:animEffect>
                                  </p:childTnLst>
                                </p:cTn>
                              </p:par>
                              <p:par>
                                <p:cTn id="104" presetID="4" presetClass="entr" presetSubtype="16" fill="hold" nodeType="withEffect">
                                  <p:stCondLst>
                                    <p:cond delay="0"/>
                                  </p:stCondLst>
                                  <p:childTnLst>
                                    <p:set>
                                      <p:cBhvr>
                                        <p:cTn id="105" dur="1" fill="hold">
                                          <p:stCondLst>
                                            <p:cond delay="0"/>
                                          </p:stCondLst>
                                        </p:cTn>
                                        <p:tgtEl>
                                          <p:spTgt spid="23"/>
                                        </p:tgtEl>
                                        <p:attrNameLst>
                                          <p:attrName>style.visibility</p:attrName>
                                        </p:attrNameLst>
                                      </p:cBhvr>
                                      <p:to>
                                        <p:strVal val="visible"/>
                                      </p:to>
                                    </p:set>
                                    <p:animEffect transition="in" filter="box(in)">
                                      <p:cBhvr>
                                        <p:cTn id="106" dur="500"/>
                                        <p:tgtEl>
                                          <p:spTgt spid="23"/>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4" presetClass="entr" presetSubtype="16" fill="hold" nodeType="clickEffect">
                                  <p:stCondLst>
                                    <p:cond delay="0"/>
                                  </p:stCondLst>
                                  <p:childTnLst>
                                    <p:set>
                                      <p:cBhvr>
                                        <p:cTn id="110" dur="1" fill="hold">
                                          <p:stCondLst>
                                            <p:cond delay="0"/>
                                          </p:stCondLst>
                                        </p:cTn>
                                        <p:tgtEl>
                                          <p:spTgt spid="26673"/>
                                        </p:tgtEl>
                                        <p:attrNameLst>
                                          <p:attrName>style.visibility</p:attrName>
                                        </p:attrNameLst>
                                      </p:cBhvr>
                                      <p:to>
                                        <p:strVal val="visible"/>
                                      </p:to>
                                    </p:set>
                                    <p:animEffect transition="in" filter="box(in)">
                                      <p:cBhvr>
                                        <p:cTn id="111" dur="500"/>
                                        <p:tgtEl>
                                          <p:spTgt spid="26673"/>
                                        </p:tgtEl>
                                      </p:cBhvr>
                                    </p:animEffect>
                                  </p:childTnLst>
                                </p:cTn>
                              </p:par>
                              <p:par>
                                <p:cTn id="112" presetID="4" presetClass="entr" presetSubtype="16" fill="hold" nodeType="withEffect">
                                  <p:stCondLst>
                                    <p:cond delay="0"/>
                                  </p:stCondLst>
                                  <p:childTnLst>
                                    <p:set>
                                      <p:cBhvr>
                                        <p:cTn id="113" dur="1" fill="hold">
                                          <p:stCondLst>
                                            <p:cond delay="0"/>
                                          </p:stCondLst>
                                        </p:cTn>
                                        <p:tgtEl>
                                          <p:spTgt spid="26674"/>
                                        </p:tgtEl>
                                        <p:attrNameLst>
                                          <p:attrName>style.visibility</p:attrName>
                                        </p:attrNameLst>
                                      </p:cBhvr>
                                      <p:to>
                                        <p:strVal val="visible"/>
                                      </p:to>
                                    </p:set>
                                    <p:animEffect transition="in" filter="box(in)">
                                      <p:cBhvr>
                                        <p:cTn id="114" dur="500"/>
                                        <p:tgtEl>
                                          <p:spTgt spid="266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0" grpId="0" animBg="1"/>
      <p:bldP spid="26647" grpId="0" animBg="1"/>
      <p:bldP spid="26654" grpId="0" animBg="1"/>
      <p:bldP spid="23" grpId="0" animBg="1"/>
      <p:bldP spid="26669" grpId="0" animBg="1"/>
      <p:bldP spid="26670" grpId="0" animBg="1"/>
      <p:bldP spid="26671" grpId="0" animBg="1"/>
      <p:bldP spid="26672" grpId="0" animBg="1"/>
      <p:bldP spid="26673" grpId="0" animBg="1"/>
      <p:bldP spid="33" grpId="0" animBg="1"/>
      <p:bldP spid="34" grpId="0" animBg="1"/>
      <p:bldP spid="37" grpId="0" animBg="1"/>
      <p:bldP spid="40" grpId="0" animBg="1"/>
      <p:bldP spid="42"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68B1A6D8-7779-0448-232D-E698B25238B6}"/>
              </a:ext>
            </a:extLst>
          </p:cNvPr>
          <p:cNvSpPr>
            <a:spLocks noGrp="1" noChangeArrowheads="1"/>
          </p:cNvSpPr>
          <p:nvPr>
            <p:ph type="title" idx="4294967295"/>
            <p:custDataLst>
              <p:tags r:id="rId1"/>
            </p:custDataLst>
          </p:nvPr>
        </p:nvSpPr>
        <p:spPr bwMode="auto">
          <a:xfrm>
            <a:off x="457200" y="274638"/>
            <a:ext cx="7467600"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de-DE" sz="2800"/>
              <a:t>Deletion Algorithm</a:t>
            </a:r>
          </a:p>
        </p:txBody>
      </p:sp>
      <p:sp>
        <p:nvSpPr>
          <p:cNvPr id="5" name="Content Placeholder 4">
            <a:extLst>
              <a:ext uri="{FF2B5EF4-FFF2-40B4-BE49-F238E27FC236}">
                <a16:creationId xmlns:a16="http://schemas.microsoft.com/office/drawing/2014/main" id="{8B062872-993E-49DB-1C20-5308CA3A8DA7}"/>
              </a:ext>
            </a:extLst>
          </p:cNvPr>
          <p:cNvSpPr>
            <a:spLocks noGrp="1"/>
          </p:cNvSpPr>
          <p:nvPr>
            <p:ph sz="quarter" idx="4294967295"/>
            <p:custDataLst>
              <p:tags r:id="rId2"/>
            </p:custDataLst>
          </p:nvPr>
        </p:nvSpPr>
        <p:spPr bwMode="auto">
          <a:xfrm>
            <a:off x="214313" y="1071563"/>
            <a:ext cx="7710487" cy="54022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73050" indent="-273050">
              <a:buClr>
                <a:srgbClr val="FE8637"/>
              </a:buClr>
            </a:pPr>
            <a:r>
              <a:rPr lang="en-US" altLang="de-DE" sz="2400">
                <a:solidFill>
                  <a:srgbClr val="000000"/>
                </a:solidFill>
                <a:latin typeface="Century Schoolbook" panose="02040604050505020304" pitchFamily="18" charset="0"/>
                <a:cs typeface="Arial" panose="020B0604020202020204" pitchFamily="34" charset="0"/>
                <a:sym typeface="Wingdings" panose="05000000000000000000" pitchFamily="2" charset="2"/>
              </a:rPr>
              <a:t>Delete  an element KEY from an array A with L and U as lower and upper bounds of array index.</a:t>
            </a:r>
          </a:p>
          <a:p>
            <a:pPr marL="273050" indent="-273050">
              <a:buClr>
                <a:srgbClr val="FE8637"/>
              </a:buClr>
              <a:buFont typeface="Wingdings" panose="05000000000000000000" pitchFamily="2" charset="2"/>
              <a:buNone/>
            </a:pPr>
            <a:endParaRPr lang="en-US" altLang="de-DE"/>
          </a:p>
        </p:txBody>
      </p:sp>
      <p:graphicFrame>
        <p:nvGraphicFramePr>
          <p:cNvPr id="27652" name="Content Placeholder 3">
            <a:extLst>
              <a:ext uri="{FF2B5EF4-FFF2-40B4-BE49-F238E27FC236}">
                <a16:creationId xmlns:a16="http://schemas.microsoft.com/office/drawing/2014/main" id="{5C07D4BE-D394-98C1-B0D4-9A060224A9A6}"/>
              </a:ext>
            </a:extLst>
          </p:cNvPr>
          <p:cNvGraphicFramePr>
            <a:graphicFrameLocks noGrp="1"/>
          </p:cNvGraphicFramePr>
          <p:nvPr/>
        </p:nvGraphicFramePr>
        <p:xfrm>
          <a:off x="381000" y="1905000"/>
          <a:ext cx="8501063" cy="4286250"/>
        </p:xfrm>
        <a:graphic>
          <a:graphicData uri="http://schemas.openxmlformats.org/drawingml/2006/table">
            <a:tbl>
              <a:tblPr/>
              <a:tblGrid>
                <a:gridCol w="8501063">
                  <a:extLst>
                    <a:ext uri="{9D8B030D-6E8A-4147-A177-3AD203B41FA5}">
                      <a16:colId xmlns:a16="http://schemas.microsoft.com/office/drawing/2014/main" val="20000"/>
                    </a:ext>
                  </a:extLst>
                </a:gridCol>
              </a:tblGrid>
              <a:tr h="428625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entury Schoolbook" charset="0"/>
                          <a:cs typeface="Arial" charset="0"/>
                        </a:rPr>
                        <a:t>Algorithm </a:t>
                      </a:r>
                      <a:r>
                        <a:rPr kumimoji="0" lang="en-US" sz="1800" b="1" i="0" u="none" strike="noStrike" cap="none" normalizeH="0" baseline="0" dirty="0" err="1">
                          <a:ln>
                            <a:noFill/>
                          </a:ln>
                          <a:solidFill>
                            <a:schemeClr val="tx1"/>
                          </a:solidFill>
                          <a:effectLst/>
                          <a:latin typeface="Century Schoolbook" charset="0"/>
                          <a:cs typeface="Arial" charset="0"/>
                        </a:rPr>
                        <a:t>ArrayDelete</a:t>
                      </a:r>
                      <a:r>
                        <a:rPr kumimoji="0" lang="en-US" sz="1800" b="1" i="0" u="none" strike="noStrike" cap="none" normalizeH="0" baseline="0" dirty="0">
                          <a:ln>
                            <a:noFill/>
                          </a:ln>
                          <a:solidFill>
                            <a:schemeClr val="tx1"/>
                          </a:solidFill>
                          <a:effectLst/>
                          <a:latin typeface="Century Schoolbook" charset="0"/>
                          <a:cs typeface="Arial" charset="0"/>
                        </a:rPr>
                        <a:t> ( A[ L … U ], KEY)</a:t>
                      </a:r>
                    </a:p>
                    <a:p>
                      <a:pPr marL="342900" marR="0" lvl="0" indent="-342900" algn="l" defTabSz="914400" rtl="0" eaLnBrk="1" fontAlgn="base" latinLnBrk="0" hangingPunct="1">
                        <a:lnSpc>
                          <a:spcPct val="100000"/>
                        </a:lnSpc>
                        <a:spcBef>
                          <a:spcPct val="0"/>
                        </a:spcBef>
                        <a:spcAft>
                          <a:spcPct val="0"/>
                        </a:spcAft>
                        <a:buClrTx/>
                        <a:buSzTx/>
                        <a:buFont typeface="Century Schoolbook" charset="0"/>
                        <a:buAutoNum type="arabicPeriod"/>
                        <a:tabLst/>
                      </a:pPr>
                      <a:r>
                        <a:rPr kumimoji="0" lang="en-US" sz="1800" b="1" i="0" u="none" strike="noStrike" cap="none" normalizeH="0" baseline="0" dirty="0" err="1">
                          <a:ln>
                            <a:noFill/>
                          </a:ln>
                          <a:solidFill>
                            <a:srgbClr val="FF0066"/>
                          </a:solidFill>
                          <a:effectLst/>
                          <a:latin typeface="Century Schoolbook" charset="0"/>
                          <a:cs typeface="Arial" charset="0"/>
                        </a:rPr>
                        <a:t>i</a:t>
                      </a:r>
                      <a:r>
                        <a:rPr kumimoji="0" lang="en-US" sz="1800" b="1" i="0" u="none" strike="noStrike" cap="none" normalizeH="0" baseline="0" dirty="0">
                          <a:ln>
                            <a:noFill/>
                          </a:ln>
                          <a:solidFill>
                            <a:srgbClr val="FF0066"/>
                          </a:solidFill>
                          <a:effectLst/>
                          <a:latin typeface="Century Schoolbook" charset="0"/>
                          <a:cs typeface="Arial" charset="0"/>
                        </a:rPr>
                        <a:t> = </a:t>
                      </a:r>
                      <a:r>
                        <a:rPr kumimoji="0" lang="en-US" sz="1800" b="1" i="0" u="none" strike="noStrike" cap="none" normalizeH="0" baseline="0" dirty="0" err="1">
                          <a:ln>
                            <a:noFill/>
                          </a:ln>
                          <a:solidFill>
                            <a:srgbClr val="FF0066"/>
                          </a:solidFill>
                          <a:effectLst/>
                          <a:latin typeface="Century Schoolbook" charset="0"/>
                          <a:cs typeface="Arial" charset="0"/>
                        </a:rPr>
                        <a:t>ArraySearch</a:t>
                      </a:r>
                      <a:r>
                        <a:rPr kumimoji="0" lang="en-US" sz="1800" b="1" i="0" u="none" strike="noStrike" cap="none" normalizeH="0" baseline="0" dirty="0">
                          <a:ln>
                            <a:noFill/>
                          </a:ln>
                          <a:solidFill>
                            <a:srgbClr val="FF0066"/>
                          </a:solidFill>
                          <a:effectLst/>
                          <a:latin typeface="Century Schoolbook" charset="0"/>
                          <a:cs typeface="Arial" charset="0"/>
                        </a:rPr>
                        <a:t>( A, KEY )</a:t>
                      </a:r>
                    </a:p>
                    <a:p>
                      <a:pPr marL="342900" marR="0" lvl="0" indent="-342900" algn="l" defTabSz="914400" rtl="0" eaLnBrk="1" fontAlgn="base" latinLnBrk="0" hangingPunct="1">
                        <a:lnSpc>
                          <a:spcPct val="100000"/>
                        </a:lnSpc>
                        <a:spcBef>
                          <a:spcPct val="0"/>
                        </a:spcBef>
                        <a:spcAft>
                          <a:spcPct val="0"/>
                        </a:spcAft>
                        <a:buClrTx/>
                        <a:buSzTx/>
                        <a:buFont typeface="Century Schoolbook" charset="0"/>
                        <a:buAutoNum type="arabicPeriod"/>
                        <a:tabLst/>
                      </a:pPr>
                      <a:r>
                        <a:rPr kumimoji="0" lang="en-US" sz="1800" b="1" i="0" u="none" strike="noStrike" cap="none" normalizeH="0" baseline="0" dirty="0">
                          <a:ln>
                            <a:noFill/>
                          </a:ln>
                          <a:solidFill>
                            <a:schemeClr val="tx1"/>
                          </a:solidFill>
                          <a:effectLst/>
                          <a:latin typeface="Century Schoolbook" charset="0"/>
                          <a:cs typeface="Arial" charset="0"/>
                        </a:rPr>
                        <a:t>If </a:t>
                      </a:r>
                      <a:r>
                        <a:rPr kumimoji="0" lang="en-US" sz="1800" b="1" i="0" u="none" strike="noStrike" cap="none" normalizeH="0" baseline="0" dirty="0" err="1">
                          <a:ln>
                            <a:noFill/>
                          </a:ln>
                          <a:solidFill>
                            <a:schemeClr val="tx1"/>
                          </a:solidFill>
                          <a:effectLst/>
                          <a:latin typeface="Century Schoolbook" charset="0"/>
                          <a:cs typeface="Arial" charset="0"/>
                        </a:rPr>
                        <a:t>i</a:t>
                      </a:r>
                      <a:r>
                        <a:rPr kumimoji="0" lang="en-US" sz="1800" b="1" i="0" u="none" strike="noStrike" cap="none" normalizeH="0" baseline="0" dirty="0">
                          <a:ln>
                            <a:noFill/>
                          </a:ln>
                          <a:solidFill>
                            <a:schemeClr val="tx1"/>
                          </a:solidFill>
                          <a:effectLst/>
                          <a:latin typeface="Century Schoolbook" charset="0"/>
                          <a:cs typeface="Arial" charset="0"/>
                        </a:rPr>
                        <a:t> == 0 then</a:t>
                      </a:r>
                      <a:endParaRPr kumimoji="0" lang="en-US" sz="1800" b="1" i="0" u="none" strike="noStrike" cap="none" normalizeH="0" baseline="0" dirty="0">
                        <a:ln>
                          <a:noFill/>
                        </a:ln>
                        <a:solidFill>
                          <a:srgbClr val="00B050"/>
                        </a:solidFill>
                        <a:effectLst/>
                        <a:latin typeface="Century Schoolbook" charset="0"/>
                        <a:cs typeface="Arial" charset="0"/>
                      </a:endParaRPr>
                    </a:p>
                    <a:p>
                      <a:pPr marL="342900" marR="0" lvl="0" indent="-342900" algn="l" defTabSz="914400" rtl="0" eaLnBrk="1" fontAlgn="base" latinLnBrk="0" hangingPunct="1">
                        <a:lnSpc>
                          <a:spcPct val="100000"/>
                        </a:lnSpc>
                        <a:spcBef>
                          <a:spcPct val="0"/>
                        </a:spcBef>
                        <a:spcAft>
                          <a:spcPct val="0"/>
                        </a:spcAft>
                        <a:buClrTx/>
                        <a:buSzTx/>
                        <a:buFont typeface="Century Schoolbook" charset="0"/>
                        <a:buAutoNum type="arabicPeriod"/>
                        <a:tabLst/>
                      </a:pPr>
                      <a:r>
                        <a:rPr kumimoji="0" lang="en-US" sz="1800" b="1" i="0" u="none" strike="noStrike" cap="none" normalizeH="0" baseline="0" dirty="0">
                          <a:ln>
                            <a:noFill/>
                          </a:ln>
                          <a:solidFill>
                            <a:srgbClr val="00B050"/>
                          </a:solidFill>
                          <a:effectLst/>
                          <a:latin typeface="Century Schoolbook" charset="0"/>
                          <a:cs typeface="Arial" charset="0"/>
                        </a:rPr>
                        <a:t>    Print “KEY not found: No deletion possible”</a:t>
                      </a:r>
                    </a:p>
                    <a:p>
                      <a:pPr marL="342900" marR="0" lvl="0" indent="-342900" algn="l" defTabSz="914400" rtl="0" eaLnBrk="1" fontAlgn="base" latinLnBrk="0" hangingPunct="1">
                        <a:lnSpc>
                          <a:spcPct val="100000"/>
                        </a:lnSpc>
                        <a:spcBef>
                          <a:spcPct val="0"/>
                        </a:spcBef>
                        <a:spcAft>
                          <a:spcPct val="0"/>
                        </a:spcAft>
                        <a:buClrTx/>
                        <a:buSzTx/>
                        <a:buFont typeface="Century Schoolbook" charset="0"/>
                        <a:buAutoNum type="arabicPeriod"/>
                        <a:tabLst/>
                      </a:pPr>
                      <a:r>
                        <a:rPr kumimoji="0" lang="en-US" sz="1800" b="1" i="0" u="none" strike="noStrike" cap="none" normalizeH="0" baseline="0" dirty="0">
                          <a:ln>
                            <a:noFill/>
                          </a:ln>
                          <a:solidFill>
                            <a:srgbClr val="00B050"/>
                          </a:solidFill>
                          <a:effectLst/>
                          <a:latin typeface="Century Schoolbook" charset="0"/>
                          <a:cs typeface="Arial" charset="0"/>
                        </a:rPr>
                        <a:t>     Exit</a:t>
                      </a:r>
                    </a:p>
                    <a:p>
                      <a:pPr marL="342900" marR="0" lvl="0" indent="-342900" algn="l" defTabSz="914400" rtl="0" eaLnBrk="1" fontAlgn="base" latinLnBrk="0" hangingPunct="1">
                        <a:lnSpc>
                          <a:spcPct val="100000"/>
                        </a:lnSpc>
                        <a:spcBef>
                          <a:spcPct val="0"/>
                        </a:spcBef>
                        <a:spcAft>
                          <a:spcPct val="0"/>
                        </a:spcAft>
                        <a:buClrTx/>
                        <a:buSzTx/>
                        <a:buFont typeface="Century Schoolbook" charset="0"/>
                        <a:buAutoNum type="arabicPeriod"/>
                        <a:tabLst/>
                      </a:pPr>
                      <a:r>
                        <a:rPr kumimoji="0" lang="en-US" sz="1800" b="1" i="0" u="none" strike="noStrike" cap="none" normalizeH="0" baseline="0" dirty="0">
                          <a:ln>
                            <a:noFill/>
                          </a:ln>
                          <a:solidFill>
                            <a:schemeClr val="tx1"/>
                          </a:solidFill>
                          <a:effectLst/>
                          <a:latin typeface="Century Schoolbook" charset="0"/>
                          <a:cs typeface="Arial" charset="0"/>
                        </a:rPr>
                        <a:t>Else</a:t>
                      </a:r>
                      <a:endParaRPr kumimoji="0" lang="en-US" sz="1800" b="1" i="0" u="none" strike="noStrike" cap="none" normalizeH="0" baseline="0" dirty="0">
                        <a:ln>
                          <a:noFill/>
                        </a:ln>
                        <a:solidFill>
                          <a:srgbClr val="0070C0"/>
                        </a:solidFill>
                        <a:effectLst/>
                        <a:latin typeface="Century Schoolbook" charset="0"/>
                        <a:cs typeface="Arial" charset="0"/>
                      </a:endParaRPr>
                    </a:p>
                    <a:p>
                      <a:pPr marL="342900" marR="0" lvl="0" indent="-342900" algn="l" defTabSz="914400" rtl="0" eaLnBrk="1" fontAlgn="base" latinLnBrk="0" hangingPunct="1">
                        <a:lnSpc>
                          <a:spcPct val="100000"/>
                        </a:lnSpc>
                        <a:spcBef>
                          <a:spcPct val="0"/>
                        </a:spcBef>
                        <a:spcAft>
                          <a:spcPct val="0"/>
                        </a:spcAft>
                        <a:buClrTx/>
                        <a:buSzTx/>
                        <a:buFont typeface="Century Schoolbook" charset="0"/>
                        <a:buAutoNum type="arabicPeriod"/>
                        <a:tabLst/>
                      </a:pPr>
                      <a:r>
                        <a:rPr kumimoji="0" lang="en-US" sz="1800" b="1" i="0" u="none" strike="noStrike" cap="none" normalizeH="0" baseline="0" dirty="0">
                          <a:ln>
                            <a:noFill/>
                          </a:ln>
                          <a:solidFill>
                            <a:srgbClr val="0070C0"/>
                          </a:solidFill>
                          <a:effectLst/>
                          <a:latin typeface="Century Schoolbook" charset="0"/>
                          <a:cs typeface="Arial" charset="0"/>
                        </a:rPr>
                        <a:t>    While </a:t>
                      </a:r>
                      <a:r>
                        <a:rPr kumimoji="0" lang="en-US" sz="1800" b="1" i="0" u="none" strike="noStrike" cap="none" normalizeH="0" baseline="0" dirty="0" err="1">
                          <a:ln>
                            <a:noFill/>
                          </a:ln>
                          <a:solidFill>
                            <a:srgbClr val="0070C0"/>
                          </a:solidFill>
                          <a:effectLst/>
                          <a:latin typeface="Century Schoolbook" charset="0"/>
                          <a:cs typeface="Arial" charset="0"/>
                        </a:rPr>
                        <a:t>i</a:t>
                      </a:r>
                      <a:r>
                        <a:rPr kumimoji="0" lang="en-US" sz="1800" b="1" i="0" u="none" strike="noStrike" cap="none" normalizeH="0" baseline="0" dirty="0">
                          <a:ln>
                            <a:noFill/>
                          </a:ln>
                          <a:solidFill>
                            <a:srgbClr val="0070C0"/>
                          </a:solidFill>
                          <a:effectLst/>
                          <a:latin typeface="Century Schoolbook" charset="0"/>
                          <a:cs typeface="Arial" charset="0"/>
                        </a:rPr>
                        <a:t> &lt; U do</a:t>
                      </a:r>
                    </a:p>
                    <a:p>
                      <a:pPr marL="342900" marR="0" lvl="0" indent="-342900" algn="l" defTabSz="914400" rtl="0" eaLnBrk="1" fontAlgn="base" latinLnBrk="0" hangingPunct="1">
                        <a:lnSpc>
                          <a:spcPct val="100000"/>
                        </a:lnSpc>
                        <a:spcBef>
                          <a:spcPct val="0"/>
                        </a:spcBef>
                        <a:spcAft>
                          <a:spcPct val="0"/>
                        </a:spcAft>
                        <a:buClrTx/>
                        <a:buSzTx/>
                        <a:buFont typeface="Century Schoolbook" charset="0"/>
                        <a:buAutoNum type="arabicPeriod"/>
                        <a:tabLst/>
                      </a:pPr>
                      <a:r>
                        <a:rPr kumimoji="0" lang="en-US" sz="1800" b="1" i="0" u="none" strike="noStrike" cap="none" normalizeH="0" baseline="0" dirty="0">
                          <a:ln>
                            <a:noFill/>
                          </a:ln>
                          <a:solidFill>
                            <a:srgbClr val="0070C0"/>
                          </a:solidFill>
                          <a:effectLst/>
                          <a:latin typeface="Century Schoolbook" charset="0"/>
                          <a:cs typeface="Arial" charset="0"/>
                        </a:rPr>
                        <a:t>              A[</a:t>
                      </a:r>
                      <a:r>
                        <a:rPr kumimoji="0" lang="en-US" sz="1800" b="1" i="0" u="none" strike="noStrike" cap="none" normalizeH="0" baseline="0" dirty="0" err="1">
                          <a:ln>
                            <a:noFill/>
                          </a:ln>
                          <a:solidFill>
                            <a:srgbClr val="0070C0"/>
                          </a:solidFill>
                          <a:effectLst/>
                          <a:latin typeface="Century Schoolbook" charset="0"/>
                          <a:cs typeface="Arial" charset="0"/>
                        </a:rPr>
                        <a:t>i</a:t>
                      </a:r>
                      <a:r>
                        <a:rPr kumimoji="0" lang="en-US" sz="1800" b="1" i="0" u="none" strike="noStrike" cap="none" normalizeH="0" baseline="0" dirty="0">
                          <a:ln>
                            <a:noFill/>
                          </a:ln>
                          <a:solidFill>
                            <a:srgbClr val="0070C0"/>
                          </a:solidFill>
                          <a:effectLst/>
                          <a:latin typeface="Century Schoolbook" charset="0"/>
                          <a:cs typeface="Arial" charset="0"/>
                        </a:rPr>
                        <a:t>] = A[i+1]</a:t>
                      </a:r>
                    </a:p>
                    <a:p>
                      <a:pPr marL="342900" marR="0" lvl="0" indent="-342900" algn="l" defTabSz="914400" rtl="0" eaLnBrk="1" fontAlgn="base" latinLnBrk="0" hangingPunct="1">
                        <a:lnSpc>
                          <a:spcPct val="100000"/>
                        </a:lnSpc>
                        <a:spcBef>
                          <a:spcPct val="0"/>
                        </a:spcBef>
                        <a:spcAft>
                          <a:spcPct val="0"/>
                        </a:spcAft>
                        <a:buClrTx/>
                        <a:buSzTx/>
                        <a:buFont typeface="Century Schoolbook" charset="0"/>
                        <a:buAutoNum type="arabicPeriod"/>
                        <a:tabLst/>
                      </a:pPr>
                      <a:r>
                        <a:rPr kumimoji="0" lang="en-US" sz="1800" b="1" i="0" u="none" strike="noStrike" cap="none" normalizeH="0" baseline="0" dirty="0">
                          <a:ln>
                            <a:noFill/>
                          </a:ln>
                          <a:solidFill>
                            <a:srgbClr val="0070C0"/>
                          </a:solidFill>
                          <a:effectLst/>
                          <a:latin typeface="Century Schoolbook" charset="0"/>
                          <a:cs typeface="Arial" charset="0"/>
                        </a:rPr>
                        <a:t>               </a:t>
                      </a:r>
                      <a:r>
                        <a:rPr kumimoji="0" lang="en-US" sz="1800" b="1" i="0" u="none" strike="noStrike" cap="none" normalizeH="0" baseline="0" dirty="0" err="1">
                          <a:ln>
                            <a:noFill/>
                          </a:ln>
                          <a:solidFill>
                            <a:srgbClr val="0070C0"/>
                          </a:solidFill>
                          <a:effectLst/>
                          <a:latin typeface="Century Schoolbook" charset="0"/>
                          <a:cs typeface="Arial" charset="0"/>
                        </a:rPr>
                        <a:t>i</a:t>
                      </a:r>
                      <a:r>
                        <a:rPr kumimoji="0" lang="en-US" sz="1800" b="1" i="0" u="none" strike="noStrike" cap="none" normalizeH="0" baseline="0" dirty="0">
                          <a:ln>
                            <a:noFill/>
                          </a:ln>
                          <a:solidFill>
                            <a:srgbClr val="0070C0"/>
                          </a:solidFill>
                          <a:effectLst/>
                          <a:latin typeface="Century Schoolbook" charset="0"/>
                          <a:cs typeface="Arial" charset="0"/>
                        </a:rPr>
                        <a:t> = </a:t>
                      </a:r>
                      <a:r>
                        <a:rPr kumimoji="0" lang="en-US" sz="1800" b="1" i="0" u="none" strike="noStrike" cap="none" normalizeH="0" baseline="0" dirty="0" err="1">
                          <a:ln>
                            <a:noFill/>
                          </a:ln>
                          <a:solidFill>
                            <a:srgbClr val="0070C0"/>
                          </a:solidFill>
                          <a:effectLst/>
                          <a:latin typeface="Century Schoolbook" charset="0"/>
                          <a:cs typeface="Arial" charset="0"/>
                        </a:rPr>
                        <a:t>i</a:t>
                      </a:r>
                      <a:r>
                        <a:rPr kumimoji="0" lang="en-US" sz="1800" b="1" i="0" u="none" strike="noStrike" cap="none" normalizeH="0" baseline="0" dirty="0">
                          <a:ln>
                            <a:noFill/>
                          </a:ln>
                          <a:solidFill>
                            <a:srgbClr val="0070C0"/>
                          </a:solidFill>
                          <a:effectLst/>
                          <a:latin typeface="Century Schoolbook" charset="0"/>
                          <a:cs typeface="Arial" charset="0"/>
                        </a:rPr>
                        <a:t> + 1</a:t>
                      </a:r>
                    </a:p>
                    <a:p>
                      <a:pPr marL="342900" marR="0" lvl="0" indent="-342900" algn="l" defTabSz="914400" rtl="0" eaLnBrk="1" fontAlgn="base" latinLnBrk="0" hangingPunct="1">
                        <a:lnSpc>
                          <a:spcPct val="100000"/>
                        </a:lnSpc>
                        <a:spcBef>
                          <a:spcPct val="0"/>
                        </a:spcBef>
                        <a:spcAft>
                          <a:spcPct val="0"/>
                        </a:spcAft>
                        <a:buClrTx/>
                        <a:buSzTx/>
                        <a:buFont typeface="Century Schoolbook" charset="0"/>
                        <a:buAutoNum type="arabicPeriod"/>
                        <a:tabLst/>
                      </a:pPr>
                      <a:r>
                        <a:rPr kumimoji="0" lang="en-US" sz="1800" b="1" i="0" u="none" strike="noStrike" cap="none" normalizeH="0" baseline="0" dirty="0">
                          <a:ln>
                            <a:noFill/>
                          </a:ln>
                          <a:solidFill>
                            <a:srgbClr val="0070C0"/>
                          </a:solidFill>
                          <a:effectLst/>
                          <a:latin typeface="Century Schoolbook" charset="0"/>
                          <a:cs typeface="Arial" charset="0"/>
                        </a:rPr>
                        <a:t>    </a:t>
                      </a:r>
                      <a:r>
                        <a:rPr kumimoji="0" lang="en-US" sz="1800" b="1" i="0" u="none" strike="noStrike" cap="none" normalizeH="0" baseline="0" dirty="0" err="1">
                          <a:ln>
                            <a:noFill/>
                          </a:ln>
                          <a:solidFill>
                            <a:srgbClr val="0070C0"/>
                          </a:solidFill>
                          <a:effectLst/>
                          <a:latin typeface="Century Schoolbook" charset="0"/>
                          <a:cs typeface="Arial" charset="0"/>
                        </a:rPr>
                        <a:t>EndWhile</a:t>
                      </a:r>
                      <a:endParaRPr kumimoji="0" lang="en-US" sz="1800" b="1" i="0" u="none" strike="noStrike" cap="none" normalizeH="0" baseline="0" dirty="0">
                        <a:ln>
                          <a:noFill/>
                        </a:ln>
                        <a:solidFill>
                          <a:srgbClr val="0070C0"/>
                        </a:solidFill>
                        <a:effectLst/>
                        <a:latin typeface="Century Schoolbook" charset="0"/>
                        <a:cs typeface="Arial" charset="0"/>
                      </a:endParaRPr>
                    </a:p>
                    <a:p>
                      <a:pPr marL="342900" marR="0" lvl="0" indent="-342900" algn="l" defTabSz="914400" rtl="0" eaLnBrk="1" fontAlgn="base" latinLnBrk="0" hangingPunct="1">
                        <a:lnSpc>
                          <a:spcPct val="100000"/>
                        </a:lnSpc>
                        <a:spcBef>
                          <a:spcPct val="0"/>
                        </a:spcBef>
                        <a:spcAft>
                          <a:spcPct val="0"/>
                        </a:spcAft>
                        <a:buClrTx/>
                        <a:buSzTx/>
                        <a:buFont typeface="Century Schoolbook" charset="0"/>
                        <a:buAutoNum type="arabicPeriod"/>
                        <a:tabLst/>
                      </a:pPr>
                      <a:r>
                        <a:rPr kumimoji="0" lang="en-US" sz="1800" b="1" i="0" u="none" strike="noStrike" cap="none" normalizeH="0" baseline="0" dirty="0">
                          <a:ln>
                            <a:noFill/>
                          </a:ln>
                          <a:solidFill>
                            <a:schemeClr val="tx1"/>
                          </a:solidFill>
                          <a:effectLst/>
                          <a:latin typeface="Century Schoolbook" charset="0"/>
                          <a:cs typeface="Arial" charset="0"/>
                        </a:rPr>
                        <a:t> </a:t>
                      </a:r>
                      <a:r>
                        <a:rPr kumimoji="0" lang="en-US" sz="1800" b="1" i="0" u="none" strike="noStrike" cap="none" normalizeH="0" baseline="0" dirty="0" err="1">
                          <a:ln>
                            <a:noFill/>
                          </a:ln>
                          <a:solidFill>
                            <a:schemeClr val="tx1"/>
                          </a:solidFill>
                          <a:effectLst/>
                          <a:latin typeface="Century Schoolbook" charset="0"/>
                          <a:cs typeface="Arial" charset="0"/>
                        </a:rPr>
                        <a:t>EndIf</a:t>
                      </a:r>
                      <a:endParaRPr kumimoji="0" lang="en-US" sz="1800" b="1" i="0" u="none" strike="noStrike" cap="none" normalizeH="0" baseline="0" dirty="0">
                        <a:ln>
                          <a:noFill/>
                        </a:ln>
                        <a:solidFill>
                          <a:srgbClr val="FF0000"/>
                        </a:solidFill>
                        <a:effectLst/>
                        <a:latin typeface="Century Schoolbook" charset="0"/>
                        <a:cs typeface="Arial" charset="0"/>
                      </a:endParaRPr>
                    </a:p>
                    <a:p>
                      <a:pPr marL="342900" marR="0" lvl="0" indent="-342900" algn="l" defTabSz="914400" rtl="0" eaLnBrk="1" fontAlgn="base" latinLnBrk="0" hangingPunct="1">
                        <a:lnSpc>
                          <a:spcPct val="100000"/>
                        </a:lnSpc>
                        <a:spcBef>
                          <a:spcPct val="0"/>
                        </a:spcBef>
                        <a:spcAft>
                          <a:spcPct val="0"/>
                        </a:spcAft>
                        <a:buClrTx/>
                        <a:buSzTx/>
                        <a:buFont typeface="Century Schoolbook" charset="0"/>
                        <a:buAutoNum type="arabicPeriod"/>
                        <a:tabLst/>
                      </a:pPr>
                      <a:r>
                        <a:rPr kumimoji="0" lang="en-US" sz="1800" b="1" i="0" u="none" strike="noStrike" cap="none" normalizeH="0" baseline="0" dirty="0">
                          <a:ln>
                            <a:noFill/>
                          </a:ln>
                          <a:solidFill>
                            <a:srgbClr val="FF0000"/>
                          </a:solidFill>
                          <a:effectLst/>
                          <a:latin typeface="Century Schoolbook" charset="0"/>
                          <a:cs typeface="Arial" charset="0"/>
                        </a:rPr>
                        <a:t> A[U] = NULL</a:t>
                      </a:r>
                    </a:p>
                    <a:p>
                      <a:pPr marL="342900" marR="0" lvl="0" indent="-342900" algn="l" defTabSz="914400" rtl="0" eaLnBrk="1" fontAlgn="base" latinLnBrk="0" hangingPunct="1">
                        <a:lnSpc>
                          <a:spcPct val="100000"/>
                        </a:lnSpc>
                        <a:spcBef>
                          <a:spcPct val="0"/>
                        </a:spcBef>
                        <a:spcAft>
                          <a:spcPct val="0"/>
                        </a:spcAft>
                        <a:buClrTx/>
                        <a:buSzTx/>
                        <a:buFont typeface="Century Schoolbook" charset="0"/>
                        <a:buAutoNum type="arabicPeriod"/>
                        <a:tabLst/>
                      </a:pPr>
                      <a:r>
                        <a:rPr kumimoji="0" lang="en-US" sz="1800" b="1" i="0" u="none" strike="noStrike" cap="none" normalizeH="0" baseline="0" dirty="0">
                          <a:ln>
                            <a:noFill/>
                          </a:ln>
                          <a:solidFill>
                            <a:srgbClr val="FF0000"/>
                          </a:solidFill>
                          <a:effectLst/>
                          <a:latin typeface="Century Schoolbook" charset="0"/>
                          <a:cs typeface="Arial" charset="0"/>
                        </a:rPr>
                        <a:t> U = U - 1</a:t>
                      </a:r>
                    </a:p>
                    <a:p>
                      <a:pPr marL="342900" marR="0" lvl="0" indent="-342900" algn="l" defTabSz="914400" rtl="0" eaLnBrk="1" fontAlgn="base" latinLnBrk="0" hangingPunct="1">
                        <a:lnSpc>
                          <a:spcPct val="100000"/>
                        </a:lnSpc>
                        <a:spcBef>
                          <a:spcPct val="0"/>
                        </a:spcBef>
                        <a:spcAft>
                          <a:spcPct val="0"/>
                        </a:spcAft>
                        <a:buClrTx/>
                        <a:buSzTx/>
                        <a:buFont typeface="Century Schoolbook" charset="0"/>
                        <a:buAutoNum type="arabicPeriod"/>
                        <a:tabLst/>
                      </a:pPr>
                      <a:r>
                        <a:rPr kumimoji="0" lang="en-US" sz="1800" b="1" i="0" u="none" strike="noStrike" cap="none" normalizeH="0" baseline="0" dirty="0">
                          <a:ln>
                            <a:noFill/>
                          </a:ln>
                          <a:solidFill>
                            <a:schemeClr val="tx1"/>
                          </a:solidFill>
                          <a:effectLst/>
                          <a:latin typeface="Century Schoolbook" charset="0"/>
                          <a:cs typeface="Arial" charset="0"/>
                        </a:rPr>
                        <a:t> Stop</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 name="Rectangle 6">
            <a:extLst>
              <a:ext uri="{FF2B5EF4-FFF2-40B4-BE49-F238E27FC236}">
                <a16:creationId xmlns:a16="http://schemas.microsoft.com/office/drawing/2014/main" id="{03530AF0-EAD8-2761-360B-6FB311D22340}"/>
              </a:ext>
            </a:extLst>
          </p:cNvPr>
          <p:cNvSpPr>
            <a:spLocks noChangeArrowheads="1"/>
          </p:cNvSpPr>
          <p:nvPr>
            <p:custDataLst>
              <p:tags r:id="rId3"/>
            </p:custDataLst>
          </p:nvPr>
        </p:nvSpPr>
        <p:spPr bwMode="auto">
          <a:xfrm>
            <a:off x="5357813" y="3857625"/>
            <a:ext cx="2928937" cy="1428750"/>
          </a:xfrm>
          <a:prstGeom prst="rect">
            <a:avLst/>
          </a:prstGeom>
          <a:solidFill>
            <a:srgbClr val="FFFFFF"/>
          </a:solidFill>
          <a:ln w="25400" algn="ctr">
            <a:solidFill>
              <a:srgbClr val="FF0066"/>
            </a:solidFill>
            <a:round/>
            <a:headEnd/>
            <a:tailEnd/>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de-DE" b="1">
                <a:solidFill>
                  <a:srgbClr val="000000"/>
                </a:solidFill>
                <a:latin typeface="Century Schoolbook" panose="02040604050505020304" pitchFamily="18" charset="0"/>
                <a:sym typeface="Wingdings" panose="05000000000000000000" pitchFamily="2" charset="2"/>
              </a:rPr>
              <a:t>i</a:t>
            </a:r>
            <a:r>
              <a:rPr lang="en-US" altLang="de-DE">
                <a:solidFill>
                  <a:srgbClr val="000000"/>
                </a:solidFill>
                <a:latin typeface="Century Schoolbook" panose="02040604050505020304" pitchFamily="18" charset="0"/>
                <a:sym typeface="Wingdings" panose="05000000000000000000" pitchFamily="2" charset="2"/>
              </a:rPr>
              <a:t> is the index of element KEY.</a:t>
            </a:r>
            <a:endParaRPr lang="en-US" altLang="de-DE"/>
          </a:p>
        </p:txBody>
      </p:sp>
      <p:sp>
        <p:nvSpPr>
          <p:cNvPr id="76807" name="Slide Number Placeholder 7">
            <a:extLst>
              <a:ext uri="{FF2B5EF4-FFF2-40B4-BE49-F238E27FC236}">
                <a16:creationId xmlns:a16="http://schemas.microsoft.com/office/drawing/2014/main" id="{A528E27D-F2CD-80A4-E6A3-CAFD46EBA161}"/>
              </a:ext>
            </a:extLst>
          </p:cNvPr>
          <p:cNvSpPr>
            <a:spLocks noGrp="1" noChangeArrowheads="1"/>
          </p:cNvSpPr>
          <p:nvPr>
            <p:ph type="sldNum" sz="quarter" idx="11"/>
            <p:custDataLst>
              <p:tags r:id="rId4"/>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D03A141D-D4FA-4C71-86FA-E36E0871DA3A}" type="slidenum">
              <a:rPr lang="en-IN" altLang="de-DE">
                <a:solidFill>
                  <a:schemeClr val="bg1"/>
                </a:solidFill>
              </a:rPr>
              <a:pPr/>
              <a:t>74</a:t>
            </a:fld>
            <a:endParaRPr lang="en-IN" altLang="de-DE">
              <a:solidFill>
                <a:schemeClr val="bg1"/>
              </a:solidFill>
            </a:endParaRPr>
          </a:p>
        </p:txBody>
      </p:sp>
    </p:spTree>
  </p:cSld>
  <p:clrMapOvr>
    <a:masterClrMapping/>
  </p:clrMapOvr>
  <p:transition spd="med">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ox(in)">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7652"/>
                                        </p:tgtEl>
                                        <p:attrNameLst>
                                          <p:attrName>style.visibility</p:attrName>
                                        </p:attrNameLst>
                                      </p:cBhvr>
                                      <p:to>
                                        <p:strVal val="visible"/>
                                      </p:to>
                                    </p:set>
                                    <p:animEffect transition="in" filter="box(in)">
                                      <p:cBhvr>
                                        <p:cTn id="12" dur="500"/>
                                        <p:tgtEl>
                                          <p:spTgt spid="276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E5042524-6FED-6A3A-9F2B-415F0B733DC4}"/>
              </a:ext>
            </a:extLst>
          </p:cNvPr>
          <p:cNvSpPr>
            <a:spLocks noGrp="1" noChangeArrowheads="1"/>
          </p:cNvSpPr>
          <p:nvPr>
            <p:ph type="title" idx="4294967295"/>
            <p:custDataLst>
              <p:tags r:id="rId1"/>
            </p:custDataLst>
          </p:nvPr>
        </p:nvSpPr>
        <p:spPr bwMode="auto">
          <a:xfrm>
            <a:off x="457200" y="274638"/>
            <a:ext cx="7467600"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de-DE" sz="2800"/>
              <a:t>Deletion</a:t>
            </a:r>
          </a:p>
        </p:txBody>
      </p:sp>
      <p:sp>
        <p:nvSpPr>
          <p:cNvPr id="6" name="Content Placeholder 5">
            <a:extLst>
              <a:ext uri="{FF2B5EF4-FFF2-40B4-BE49-F238E27FC236}">
                <a16:creationId xmlns:a16="http://schemas.microsoft.com/office/drawing/2014/main" id="{BB19C5FB-2BD4-7765-250B-57308D3D984E}"/>
              </a:ext>
            </a:extLst>
          </p:cNvPr>
          <p:cNvSpPr>
            <a:spLocks noGrp="1"/>
          </p:cNvSpPr>
          <p:nvPr>
            <p:ph sz="quarter" idx="4294967295"/>
            <p:custDataLst>
              <p:tags r:id="rId2"/>
            </p:custDataLst>
          </p:nvPr>
        </p:nvSpPr>
        <p:spPr bwMode="auto">
          <a:xfrm>
            <a:off x="457200" y="928688"/>
            <a:ext cx="8115300" cy="55451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73050" indent="-273050">
              <a:buClr>
                <a:srgbClr val="FE8637"/>
              </a:buClr>
            </a:pPr>
            <a:r>
              <a:rPr lang="en-US" altLang="de-DE" sz="2400">
                <a:solidFill>
                  <a:srgbClr val="000000"/>
                </a:solidFill>
                <a:latin typeface="Century Schoolbook" panose="02040604050505020304" pitchFamily="18" charset="0"/>
                <a:cs typeface="Arial" panose="020B0604020202020204" pitchFamily="34" charset="0"/>
                <a:sym typeface="Wingdings" panose="05000000000000000000" pitchFamily="2" charset="2"/>
              </a:rPr>
              <a:t>Consider an array of Capacity 5 with four elements in it.</a:t>
            </a:r>
          </a:p>
          <a:p>
            <a:pPr marL="273050" indent="-273050">
              <a:buClr>
                <a:srgbClr val="FE8637"/>
              </a:buClr>
            </a:pPr>
            <a:endParaRPr lang="en-US" altLang="de-DE"/>
          </a:p>
          <a:p>
            <a:pPr marL="273050" indent="-273050">
              <a:buClr>
                <a:srgbClr val="FE8637"/>
              </a:buClr>
            </a:pPr>
            <a:r>
              <a:rPr lang="en-US" altLang="de-DE" sz="2400">
                <a:solidFill>
                  <a:srgbClr val="000000"/>
                </a:solidFill>
                <a:latin typeface="Century Schoolbook" panose="02040604050505020304" pitchFamily="18" charset="0"/>
                <a:cs typeface="Arial" panose="020B0604020202020204" pitchFamily="34" charset="0"/>
                <a:sym typeface="Wingdings" panose="05000000000000000000" pitchFamily="2" charset="2"/>
              </a:rPr>
              <a:t>Delete  the data 4 </a:t>
            </a:r>
          </a:p>
          <a:p>
            <a:pPr marL="639763" lvl="1" indent="-273050">
              <a:buClr>
                <a:srgbClr val="FE8637"/>
              </a:buClr>
            </a:pPr>
            <a:r>
              <a:rPr lang="en-US" altLang="de-DE">
                <a:solidFill>
                  <a:srgbClr val="000000"/>
                </a:solidFill>
                <a:latin typeface="Century Schoolbook" panose="02040604050505020304" pitchFamily="18" charset="0"/>
                <a:cs typeface="Arial" panose="020B0604020202020204" pitchFamily="34" charset="0"/>
                <a:sym typeface="Wingdings" panose="05000000000000000000" pitchFamily="2" charset="2"/>
              </a:rPr>
              <a:t>Steps:</a:t>
            </a:r>
          </a:p>
          <a:p>
            <a:pPr marL="639763" lvl="1" indent="-273050">
              <a:buClr>
                <a:srgbClr val="FE8637"/>
              </a:buClr>
            </a:pPr>
            <a:endParaRPr lang="en-US" altLang="de-DE"/>
          </a:p>
          <a:p>
            <a:pPr marL="273050" indent="-273050">
              <a:buClr>
                <a:srgbClr val="FE8637"/>
              </a:buClr>
              <a:buFont typeface="Wingdings" panose="05000000000000000000" pitchFamily="2" charset="2"/>
              <a:buNone/>
            </a:pPr>
            <a:endParaRPr lang="en-US" altLang="de-DE"/>
          </a:p>
        </p:txBody>
      </p:sp>
      <p:graphicFrame>
        <p:nvGraphicFramePr>
          <p:cNvPr id="28676" name="Content Placeholder 3">
            <a:extLst>
              <a:ext uri="{FF2B5EF4-FFF2-40B4-BE49-F238E27FC236}">
                <a16:creationId xmlns:a16="http://schemas.microsoft.com/office/drawing/2014/main" id="{C3131C33-678A-DD9C-9F5B-2DF2B0F28F9C}"/>
              </a:ext>
            </a:extLst>
          </p:cNvPr>
          <p:cNvGraphicFramePr>
            <a:graphicFrameLocks noGrp="1"/>
          </p:cNvGraphicFramePr>
          <p:nvPr/>
        </p:nvGraphicFramePr>
        <p:xfrm>
          <a:off x="1285875" y="1714500"/>
          <a:ext cx="2670175" cy="371475"/>
        </p:xfrm>
        <a:graphic>
          <a:graphicData uri="http://schemas.openxmlformats.org/drawingml/2006/table">
            <a:tbl>
              <a:tblPr/>
              <a:tblGrid>
                <a:gridCol w="511175">
                  <a:extLst>
                    <a:ext uri="{9D8B030D-6E8A-4147-A177-3AD203B41FA5}">
                      <a16:colId xmlns:a16="http://schemas.microsoft.com/office/drawing/2014/main" val="20000"/>
                    </a:ext>
                  </a:extLst>
                </a:gridCol>
                <a:gridCol w="379413">
                  <a:extLst>
                    <a:ext uri="{9D8B030D-6E8A-4147-A177-3AD203B41FA5}">
                      <a16:colId xmlns:a16="http://schemas.microsoft.com/office/drawing/2014/main" val="20001"/>
                    </a:ext>
                  </a:extLst>
                </a:gridCol>
                <a:gridCol w="512762">
                  <a:extLst>
                    <a:ext uri="{9D8B030D-6E8A-4147-A177-3AD203B41FA5}">
                      <a16:colId xmlns:a16="http://schemas.microsoft.com/office/drawing/2014/main" val="20002"/>
                    </a:ext>
                  </a:extLst>
                </a:gridCol>
                <a:gridCol w="236538">
                  <a:extLst>
                    <a:ext uri="{9D8B030D-6E8A-4147-A177-3AD203B41FA5}">
                      <a16:colId xmlns:a16="http://schemas.microsoft.com/office/drawing/2014/main" val="20003"/>
                    </a:ext>
                  </a:extLst>
                </a:gridCol>
                <a:gridCol w="1030287">
                  <a:extLst>
                    <a:ext uri="{9D8B030D-6E8A-4147-A177-3AD203B41FA5}">
                      <a16:colId xmlns:a16="http://schemas.microsoft.com/office/drawing/2014/main" val="20004"/>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24</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4</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17</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9</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8682" name="Content Placeholder 3">
            <a:extLst>
              <a:ext uri="{FF2B5EF4-FFF2-40B4-BE49-F238E27FC236}">
                <a16:creationId xmlns:a16="http://schemas.microsoft.com/office/drawing/2014/main" id="{4865FD93-5B61-3391-20C8-C8C1DCC006EB}"/>
              </a:ext>
            </a:extLst>
          </p:cNvPr>
          <p:cNvGraphicFramePr>
            <a:graphicFrameLocks noGrp="1"/>
          </p:cNvGraphicFramePr>
          <p:nvPr/>
        </p:nvGraphicFramePr>
        <p:xfrm>
          <a:off x="1438275" y="3128963"/>
          <a:ext cx="2670175" cy="371475"/>
        </p:xfrm>
        <a:graphic>
          <a:graphicData uri="http://schemas.openxmlformats.org/drawingml/2006/table">
            <a:tbl>
              <a:tblPr/>
              <a:tblGrid>
                <a:gridCol w="511175">
                  <a:extLst>
                    <a:ext uri="{9D8B030D-6E8A-4147-A177-3AD203B41FA5}">
                      <a16:colId xmlns:a16="http://schemas.microsoft.com/office/drawing/2014/main" val="20000"/>
                    </a:ext>
                  </a:extLst>
                </a:gridCol>
                <a:gridCol w="379413">
                  <a:extLst>
                    <a:ext uri="{9D8B030D-6E8A-4147-A177-3AD203B41FA5}">
                      <a16:colId xmlns:a16="http://schemas.microsoft.com/office/drawing/2014/main" val="20001"/>
                    </a:ext>
                  </a:extLst>
                </a:gridCol>
                <a:gridCol w="512762">
                  <a:extLst>
                    <a:ext uri="{9D8B030D-6E8A-4147-A177-3AD203B41FA5}">
                      <a16:colId xmlns:a16="http://schemas.microsoft.com/office/drawing/2014/main" val="20002"/>
                    </a:ext>
                  </a:extLst>
                </a:gridCol>
                <a:gridCol w="236538">
                  <a:extLst>
                    <a:ext uri="{9D8B030D-6E8A-4147-A177-3AD203B41FA5}">
                      <a16:colId xmlns:a16="http://schemas.microsoft.com/office/drawing/2014/main" val="20003"/>
                    </a:ext>
                  </a:extLst>
                </a:gridCol>
                <a:gridCol w="1030287">
                  <a:extLst>
                    <a:ext uri="{9D8B030D-6E8A-4147-A177-3AD203B41FA5}">
                      <a16:colId xmlns:a16="http://schemas.microsoft.com/office/drawing/2014/main" val="20004"/>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24</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99"/>
                          </a:solidFill>
                          <a:effectLst/>
                          <a:latin typeface="Century Schoolbook" charset="0"/>
                          <a:ea typeface="Century Schoolbook" charset="0"/>
                          <a:cs typeface="Century Schoolbook" charset="0"/>
                        </a:rPr>
                        <a:t>4</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17</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9</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8688" name="Curved Up Arrow 14">
            <a:extLst>
              <a:ext uri="{FF2B5EF4-FFF2-40B4-BE49-F238E27FC236}">
                <a16:creationId xmlns:a16="http://schemas.microsoft.com/office/drawing/2014/main" id="{86D82831-CF07-79D4-13EA-5A34AA0512FF}"/>
              </a:ext>
            </a:extLst>
          </p:cNvPr>
          <p:cNvSpPr>
            <a:spLocks noChangeArrowheads="1"/>
          </p:cNvSpPr>
          <p:nvPr>
            <p:custDataLst>
              <p:tags r:id="rId3"/>
            </p:custDataLst>
          </p:nvPr>
        </p:nvSpPr>
        <p:spPr bwMode="auto">
          <a:xfrm flipH="1">
            <a:off x="2071688" y="3500438"/>
            <a:ext cx="428625" cy="214312"/>
          </a:xfrm>
          <a:prstGeom prst="curvedUpArrow">
            <a:avLst>
              <a:gd name="adj1" fmla="val 25000"/>
              <a:gd name="adj2" fmla="val 50000"/>
              <a:gd name="adj3" fmla="val 25000"/>
            </a:avLst>
          </a:prstGeom>
          <a:solidFill>
            <a:srgbClr val="FE8637"/>
          </a:solidFill>
          <a:ln w="25400" algn="ctr">
            <a:solidFill>
              <a:srgbClr val="BB6126"/>
            </a:solidFill>
            <a:round/>
            <a:headEnd/>
            <a:tailEnd/>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endParaRPr lang="de-DE" altLang="de-DE"/>
          </a:p>
        </p:txBody>
      </p:sp>
      <p:graphicFrame>
        <p:nvGraphicFramePr>
          <p:cNvPr id="28689" name="Content Placeholder 3">
            <a:extLst>
              <a:ext uri="{FF2B5EF4-FFF2-40B4-BE49-F238E27FC236}">
                <a16:creationId xmlns:a16="http://schemas.microsoft.com/office/drawing/2014/main" id="{598DD483-B3D8-B3B2-1330-0947EE256C64}"/>
              </a:ext>
            </a:extLst>
          </p:cNvPr>
          <p:cNvGraphicFramePr>
            <a:graphicFrameLocks noGrp="1"/>
          </p:cNvGraphicFramePr>
          <p:nvPr/>
        </p:nvGraphicFramePr>
        <p:xfrm>
          <a:off x="4786313" y="3214688"/>
          <a:ext cx="2897187" cy="371475"/>
        </p:xfrm>
        <a:graphic>
          <a:graphicData uri="http://schemas.openxmlformats.org/drawingml/2006/table">
            <a:tbl>
              <a:tblPr/>
              <a:tblGrid>
                <a:gridCol w="511175">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gridCol w="606425">
                  <a:extLst>
                    <a:ext uri="{9D8B030D-6E8A-4147-A177-3AD203B41FA5}">
                      <a16:colId xmlns:a16="http://schemas.microsoft.com/office/drawing/2014/main" val="20002"/>
                    </a:ext>
                  </a:extLst>
                </a:gridCol>
                <a:gridCol w="236537">
                  <a:extLst>
                    <a:ext uri="{9D8B030D-6E8A-4147-A177-3AD203B41FA5}">
                      <a16:colId xmlns:a16="http://schemas.microsoft.com/office/drawing/2014/main" val="20003"/>
                    </a:ext>
                  </a:extLst>
                </a:gridCol>
                <a:gridCol w="1031875">
                  <a:extLst>
                    <a:ext uri="{9D8B030D-6E8A-4147-A177-3AD203B41FA5}">
                      <a16:colId xmlns:a16="http://schemas.microsoft.com/office/drawing/2014/main" val="20004"/>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entury Schoolbook" charset="0"/>
                          <a:ea typeface="Century Schoolbook" charset="0"/>
                          <a:cs typeface="Century Schoolbook" charset="0"/>
                        </a:rPr>
                        <a:t>24</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entury Schoolbook" charset="0"/>
                          <a:ea typeface="Century Schoolbook" charset="0"/>
                          <a:cs typeface="Century Schoolbook" charset="0"/>
                        </a:rPr>
                        <a:t>17</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FF0000"/>
                          </a:solidFill>
                          <a:effectLst/>
                          <a:latin typeface="Century Schoolbook" charset="0"/>
                          <a:ea typeface="Century Schoolbook" charset="0"/>
                          <a:cs typeface="Century Schoolbook" charset="0"/>
                        </a:rPr>
                        <a:t>17</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entury Schoolbook" charset="0"/>
                          <a:ea typeface="Century Schoolbook" charset="0"/>
                          <a:cs typeface="Century Schoolbook" charset="0"/>
                        </a:rPr>
                        <a:t>9</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8695" name="Curved Up Arrow 16">
            <a:extLst>
              <a:ext uri="{FF2B5EF4-FFF2-40B4-BE49-F238E27FC236}">
                <a16:creationId xmlns:a16="http://schemas.microsoft.com/office/drawing/2014/main" id="{DC07C17E-E2FC-26CC-DE56-AC7F3C64595D}"/>
              </a:ext>
            </a:extLst>
          </p:cNvPr>
          <p:cNvSpPr>
            <a:spLocks noChangeArrowheads="1"/>
          </p:cNvSpPr>
          <p:nvPr>
            <p:custDataLst>
              <p:tags r:id="rId4"/>
            </p:custDataLst>
          </p:nvPr>
        </p:nvSpPr>
        <p:spPr bwMode="auto">
          <a:xfrm flipH="1">
            <a:off x="6143625" y="3571875"/>
            <a:ext cx="428625" cy="214313"/>
          </a:xfrm>
          <a:prstGeom prst="curvedUpArrow">
            <a:avLst>
              <a:gd name="adj1" fmla="val 25000"/>
              <a:gd name="adj2" fmla="val 50000"/>
              <a:gd name="adj3" fmla="val 25000"/>
            </a:avLst>
          </a:prstGeom>
          <a:solidFill>
            <a:srgbClr val="FE8637"/>
          </a:solidFill>
          <a:ln w="25400" algn="ctr">
            <a:solidFill>
              <a:srgbClr val="BB6126"/>
            </a:solidFill>
            <a:round/>
            <a:headEnd/>
            <a:tailEnd/>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endParaRPr lang="de-DE" altLang="de-DE"/>
          </a:p>
        </p:txBody>
      </p:sp>
      <p:graphicFrame>
        <p:nvGraphicFramePr>
          <p:cNvPr id="28696" name="Content Placeholder 3">
            <a:extLst>
              <a:ext uri="{FF2B5EF4-FFF2-40B4-BE49-F238E27FC236}">
                <a16:creationId xmlns:a16="http://schemas.microsoft.com/office/drawing/2014/main" id="{2B824425-5205-F55E-87F2-22D8B0A71C4F}"/>
              </a:ext>
            </a:extLst>
          </p:cNvPr>
          <p:cNvGraphicFramePr>
            <a:graphicFrameLocks noGrp="1"/>
          </p:cNvGraphicFramePr>
          <p:nvPr/>
        </p:nvGraphicFramePr>
        <p:xfrm>
          <a:off x="1500188" y="4286250"/>
          <a:ext cx="3076575" cy="371475"/>
        </p:xfrm>
        <a:graphic>
          <a:graphicData uri="http://schemas.openxmlformats.org/drawingml/2006/table">
            <a:tbl>
              <a:tblPr/>
              <a:tblGrid>
                <a:gridCol w="511175">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gridCol w="512762">
                  <a:extLst>
                    <a:ext uri="{9D8B030D-6E8A-4147-A177-3AD203B41FA5}">
                      <a16:colId xmlns:a16="http://schemas.microsoft.com/office/drawing/2014/main" val="20002"/>
                    </a:ext>
                  </a:extLst>
                </a:gridCol>
                <a:gridCol w="511175">
                  <a:extLst>
                    <a:ext uri="{9D8B030D-6E8A-4147-A177-3AD203B41FA5}">
                      <a16:colId xmlns:a16="http://schemas.microsoft.com/office/drawing/2014/main" val="20003"/>
                    </a:ext>
                  </a:extLst>
                </a:gridCol>
                <a:gridCol w="1030288">
                  <a:extLst>
                    <a:ext uri="{9D8B030D-6E8A-4147-A177-3AD203B41FA5}">
                      <a16:colId xmlns:a16="http://schemas.microsoft.com/office/drawing/2014/main" val="20004"/>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entury Schoolbook" charset="0"/>
                          <a:ea typeface="Century Schoolbook" charset="0"/>
                          <a:cs typeface="Century Schoolbook" charset="0"/>
                        </a:rPr>
                        <a:t>24</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entury Schoolbook" charset="0"/>
                          <a:ea typeface="Century Schoolbook" charset="0"/>
                          <a:cs typeface="Century Schoolbook" charset="0"/>
                        </a:rPr>
                        <a:t>17</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entury Schoolbook" charset="0"/>
                          <a:ea typeface="Century Schoolbook" charset="0"/>
                          <a:cs typeface="Century Schoolbook" charset="0"/>
                        </a:rPr>
                        <a:t>9</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FF0000"/>
                          </a:solidFill>
                          <a:effectLst/>
                          <a:latin typeface="Century Schoolbook" charset="0"/>
                          <a:ea typeface="Century Schoolbook" charset="0"/>
                          <a:cs typeface="Century Schoolbook" charset="0"/>
                        </a:rPr>
                        <a:t>9</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8702" name="Content Placeholder 3">
            <a:extLst>
              <a:ext uri="{FF2B5EF4-FFF2-40B4-BE49-F238E27FC236}">
                <a16:creationId xmlns:a16="http://schemas.microsoft.com/office/drawing/2014/main" id="{1E83CB66-6893-F28F-BAD3-981CFA62FDD6}"/>
              </a:ext>
            </a:extLst>
          </p:cNvPr>
          <p:cNvGraphicFramePr>
            <a:graphicFrameLocks noGrp="1"/>
          </p:cNvGraphicFramePr>
          <p:nvPr/>
        </p:nvGraphicFramePr>
        <p:xfrm>
          <a:off x="5413375" y="4286250"/>
          <a:ext cx="3524250" cy="371475"/>
        </p:xfrm>
        <a:graphic>
          <a:graphicData uri="http://schemas.openxmlformats.org/drawingml/2006/table">
            <a:tbl>
              <a:tblPr/>
              <a:tblGrid>
                <a:gridCol w="511175">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gridCol w="512763">
                  <a:extLst>
                    <a:ext uri="{9D8B030D-6E8A-4147-A177-3AD203B41FA5}">
                      <a16:colId xmlns:a16="http://schemas.microsoft.com/office/drawing/2014/main" val="20002"/>
                    </a:ext>
                  </a:extLst>
                </a:gridCol>
                <a:gridCol w="958850">
                  <a:extLst>
                    <a:ext uri="{9D8B030D-6E8A-4147-A177-3AD203B41FA5}">
                      <a16:colId xmlns:a16="http://schemas.microsoft.com/office/drawing/2014/main" val="20003"/>
                    </a:ext>
                  </a:extLst>
                </a:gridCol>
                <a:gridCol w="1030287">
                  <a:extLst>
                    <a:ext uri="{9D8B030D-6E8A-4147-A177-3AD203B41FA5}">
                      <a16:colId xmlns:a16="http://schemas.microsoft.com/office/drawing/2014/main" val="20004"/>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entury Schoolbook" charset="0"/>
                          <a:ea typeface="Century Schoolbook" charset="0"/>
                          <a:cs typeface="Century Schoolbook" charset="0"/>
                        </a:rPr>
                        <a:t>24</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entury Schoolbook" charset="0"/>
                          <a:ea typeface="Century Schoolbook" charset="0"/>
                          <a:cs typeface="Century Schoolbook" charset="0"/>
                        </a:rPr>
                        <a:t>17</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Century Schoolbook" charset="0"/>
                          <a:ea typeface="Century Schoolbook" charset="0"/>
                          <a:cs typeface="Century Schoolbook" charset="0"/>
                        </a:rPr>
                        <a:t>9</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FF0000"/>
                          </a:solidFill>
                          <a:effectLst/>
                          <a:latin typeface="Century Schoolbook" charset="0"/>
                          <a:ea typeface="Century Schoolbook" charset="0"/>
                          <a:cs typeface="Century Schoolbook" charset="0"/>
                        </a:rPr>
                        <a:t>NULL</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3" name="Rectangle 22">
            <a:extLst>
              <a:ext uri="{FF2B5EF4-FFF2-40B4-BE49-F238E27FC236}">
                <a16:creationId xmlns:a16="http://schemas.microsoft.com/office/drawing/2014/main" id="{3617AD89-1707-3462-953C-7B65310FB034}"/>
              </a:ext>
            </a:extLst>
          </p:cNvPr>
          <p:cNvSpPr>
            <a:spLocks noChangeArrowheads="1"/>
          </p:cNvSpPr>
          <p:nvPr>
            <p:custDataLst>
              <p:tags r:id="rId5"/>
            </p:custDataLst>
          </p:nvPr>
        </p:nvSpPr>
        <p:spPr bwMode="auto">
          <a:xfrm>
            <a:off x="2143125" y="5357813"/>
            <a:ext cx="928688" cy="357187"/>
          </a:xfrm>
          <a:prstGeom prst="rect">
            <a:avLst/>
          </a:prstGeom>
          <a:solidFill>
            <a:srgbClr val="FE8637"/>
          </a:solidFill>
          <a:ln w="25400" algn="ctr">
            <a:solidFill>
              <a:srgbClr val="BB6126"/>
            </a:solidFill>
            <a:round/>
            <a:headEnd/>
            <a:tailEnd/>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de-DE">
                <a:solidFill>
                  <a:srgbClr val="FFFFFF"/>
                </a:solidFill>
                <a:latin typeface="Century Schoolbook" panose="02040604050505020304" pitchFamily="18" charset="0"/>
                <a:sym typeface="Wingdings" panose="05000000000000000000" pitchFamily="2" charset="2"/>
              </a:rPr>
              <a:t>U= 3</a:t>
            </a:r>
            <a:endParaRPr lang="en-US" altLang="de-DE"/>
          </a:p>
        </p:txBody>
      </p:sp>
      <p:sp>
        <p:nvSpPr>
          <p:cNvPr id="28709" name="Right Arrow 25">
            <a:extLst>
              <a:ext uri="{FF2B5EF4-FFF2-40B4-BE49-F238E27FC236}">
                <a16:creationId xmlns:a16="http://schemas.microsoft.com/office/drawing/2014/main" id="{0D3A234C-CF7A-94BD-CD3C-AE3F697B7A86}"/>
              </a:ext>
            </a:extLst>
          </p:cNvPr>
          <p:cNvSpPr>
            <a:spLocks noChangeArrowheads="1"/>
          </p:cNvSpPr>
          <p:nvPr>
            <p:custDataLst>
              <p:tags r:id="rId6"/>
            </p:custDataLst>
          </p:nvPr>
        </p:nvSpPr>
        <p:spPr bwMode="auto">
          <a:xfrm>
            <a:off x="4357688" y="3357563"/>
            <a:ext cx="285750" cy="142875"/>
          </a:xfrm>
          <a:prstGeom prst="rightArrow">
            <a:avLst>
              <a:gd name="adj1" fmla="val 50000"/>
              <a:gd name="adj2" fmla="val 50000"/>
            </a:avLst>
          </a:prstGeom>
          <a:solidFill>
            <a:srgbClr val="FE8637"/>
          </a:solidFill>
          <a:ln w="25400" algn="ctr">
            <a:solidFill>
              <a:srgbClr val="BB6126"/>
            </a:solidFill>
            <a:round/>
            <a:headEnd/>
            <a:tailEnd/>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endParaRPr lang="de-DE" altLang="de-DE"/>
          </a:p>
        </p:txBody>
      </p:sp>
      <p:sp>
        <p:nvSpPr>
          <p:cNvPr id="28710" name="Right Arrow 26">
            <a:extLst>
              <a:ext uri="{FF2B5EF4-FFF2-40B4-BE49-F238E27FC236}">
                <a16:creationId xmlns:a16="http://schemas.microsoft.com/office/drawing/2014/main" id="{81E1D3B7-7D1F-08D8-ACD1-F3014B7121A6}"/>
              </a:ext>
            </a:extLst>
          </p:cNvPr>
          <p:cNvSpPr>
            <a:spLocks noChangeArrowheads="1"/>
          </p:cNvSpPr>
          <p:nvPr>
            <p:custDataLst>
              <p:tags r:id="rId7"/>
            </p:custDataLst>
          </p:nvPr>
        </p:nvSpPr>
        <p:spPr bwMode="auto">
          <a:xfrm>
            <a:off x="4786313" y="4286250"/>
            <a:ext cx="285750" cy="142875"/>
          </a:xfrm>
          <a:prstGeom prst="rightArrow">
            <a:avLst>
              <a:gd name="adj1" fmla="val 50000"/>
              <a:gd name="adj2" fmla="val 50000"/>
            </a:avLst>
          </a:prstGeom>
          <a:solidFill>
            <a:srgbClr val="FE8637"/>
          </a:solidFill>
          <a:ln w="25400" algn="ctr">
            <a:solidFill>
              <a:srgbClr val="BB6126"/>
            </a:solidFill>
            <a:round/>
            <a:headEnd/>
            <a:tailEnd/>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endParaRPr lang="de-DE" altLang="de-DE"/>
          </a:p>
        </p:txBody>
      </p:sp>
      <p:sp>
        <p:nvSpPr>
          <p:cNvPr id="28711" name="Right Arrow 27">
            <a:extLst>
              <a:ext uri="{FF2B5EF4-FFF2-40B4-BE49-F238E27FC236}">
                <a16:creationId xmlns:a16="http://schemas.microsoft.com/office/drawing/2014/main" id="{D8551DDC-6D32-FE08-D4DD-FD42C9B43DD6}"/>
              </a:ext>
            </a:extLst>
          </p:cNvPr>
          <p:cNvSpPr>
            <a:spLocks noChangeArrowheads="1"/>
          </p:cNvSpPr>
          <p:nvPr>
            <p:custDataLst>
              <p:tags r:id="rId8"/>
            </p:custDataLst>
          </p:nvPr>
        </p:nvSpPr>
        <p:spPr bwMode="auto">
          <a:xfrm>
            <a:off x="928688" y="4357688"/>
            <a:ext cx="285750" cy="142875"/>
          </a:xfrm>
          <a:prstGeom prst="rightArrow">
            <a:avLst>
              <a:gd name="adj1" fmla="val 50000"/>
              <a:gd name="adj2" fmla="val 50000"/>
            </a:avLst>
          </a:prstGeom>
          <a:solidFill>
            <a:srgbClr val="FE8637"/>
          </a:solidFill>
          <a:ln w="25400" algn="ctr">
            <a:solidFill>
              <a:srgbClr val="BB6126"/>
            </a:solidFill>
            <a:round/>
            <a:headEnd/>
            <a:tailEnd/>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endParaRPr lang="de-DE" altLang="de-DE"/>
          </a:p>
        </p:txBody>
      </p:sp>
      <p:sp>
        <p:nvSpPr>
          <p:cNvPr id="28712" name="Right Arrow 28">
            <a:extLst>
              <a:ext uri="{FF2B5EF4-FFF2-40B4-BE49-F238E27FC236}">
                <a16:creationId xmlns:a16="http://schemas.microsoft.com/office/drawing/2014/main" id="{24146AAA-5DAE-4C35-FAC6-EA067869E592}"/>
              </a:ext>
            </a:extLst>
          </p:cNvPr>
          <p:cNvSpPr>
            <a:spLocks noChangeArrowheads="1"/>
          </p:cNvSpPr>
          <p:nvPr>
            <p:custDataLst>
              <p:tags r:id="rId9"/>
            </p:custDataLst>
          </p:nvPr>
        </p:nvSpPr>
        <p:spPr bwMode="auto">
          <a:xfrm>
            <a:off x="928688" y="5429250"/>
            <a:ext cx="285750" cy="142875"/>
          </a:xfrm>
          <a:prstGeom prst="rightArrow">
            <a:avLst>
              <a:gd name="adj1" fmla="val 50000"/>
              <a:gd name="adj2" fmla="val 50000"/>
            </a:avLst>
          </a:prstGeom>
          <a:solidFill>
            <a:srgbClr val="FE8637"/>
          </a:solidFill>
          <a:ln w="25400" algn="ctr">
            <a:solidFill>
              <a:srgbClr val="BB6126"/>
            </a:solidFill>
            <a:round/>
            <a:headEnd/>
            <a:tailEnd/>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endParaRPr lang="de-DE" altLang="de-DE"/>
          </a:p>
        </p:txBody>
      </p:sp>
      <p:sp>
        <p:nvSpPr>
          <p:cNvPr id="28713" name="Right Arrow 29">
            <a:extLst>
              <a:ext uri="{FF2B5EF4-FFF2-40B4-BE49-F238E27FC236}">
                <a16:creationId xmlns:a16="http://schemas.microsoft.com/office/drawing/2014/main" id="{5A1EEC6C-77E0-8BDD-C48C-5F57247D32CC}"/>
              </a:ext>
            </a:extLst>
          </p:cNvPr>
          <p:cNvSpPr>
            <a:spLocks noChangeArrowheads="1"/>
          </p:cNvSpPr>
          <p:nvPr>
            <p:custDataLst>
              <p:tags r:id="rId10"/>
            </p:custDataLst>
          </p:nvPr>
        </p:nvSpPr>
        <p:spPr bwMode="auto">
          <a:xfrm>
            <a:off x="4572000" y="5357813"/>
            <a:ext cx="285750" cy="142875"/>
          </a:xfrm>
          <a:prstGeom prst="rightArrow">
            <a:avLst>
              <a:gd name="adj1" fmla="val 50000"/>
              <a:gd name="adj2" fmla="val 50000"/>
            </a:avLst>
          </a:prstGeom>
          <a:solidFill>
            <a:srgbClr val="FE8637"/>
          </a:solidFill>
          <a:ln w="25400" algn="ctr">
            <a:solidFill>
              <a:srgbClr val="BB6126"/>
            </a:solidFill>
            <a:round/>
            <a:headEnd/>
            <a:tailEnd/>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endParaRPr lang="de-DE" altLang="de-DE"/>
          </a:p>
        </p:txBody>
      </p:sp>
      <p:graphicFrame>
        <p:nvGraphicFramePr>
          <p:cNvPr id="28714" name="Content Placeholder 3">
            <a:extLst>
              <a:ext uri="{FF2B5EF4-FFF2-40B4-BE49-F238E27FC236}">
                <a16:creationId xmlns:a16="http://schemas.microsoft.com/office/drawing/2014/main" id="{36C7DC5D-3D6D-0D32-8048-4078101A96D1}"/>
              </a:ext>
            </a:extLst>
          </p:cNvPr>
          <p:cNvGraphicFramePr>
            <a:graphicFrameLocks noGrp="1"/>
          </p:cNvGraphicFramePr>
          <p:nvPr/>
        </p:nvGraphicFramePr>
        <p:xfrm>
          <a:off x="5199063" y="5286375"/>
          <a:ext cx="2341562" cy="371475"/>
        </p:xfrm>
        <a:graphic>
          <a:graphicData uri="http://schemas.openxmlformats.org/drawingml/2006/table">
            <a:tbl>
              <a:tblPr/>
              <a:tblGrid>
                <a:gridCol w="511175">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gridCol w="285750">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15937">
                  <a:extLst>
                    <a:ext uri="{9D8B030D-6E8A-4147-A177-3AD203B41FA5}">
                      <a16:colId xmlns:a16="http://schemas.microsoft.com/office/drawing/2014/main" val="20004"/>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24</a:t>
                      </a:r>
                    </a:p>
                  </a:txBody>
                  <a:tcPr horzOverflow="overflow">
                    <a:lnL>
                      <a:noFill/>
                    </a:lnL>
                    <a:lnR>
                      <a:noFill/>
                    </a:lnR>
                    <a:lnT>
                      <a:noFill/>
                    </a:lnT>
                    <a:lnB>
                      <a:noFill/>
                    </a:lnB>
                    <a:lnTlToBr>
                      <a:noFill/>
                    </a:lnTlToBr>
                    <a:lnBlToTr>
                      <a:noFill/>
                    </a:lnBlToTr>
                    <a:solidFill>
                      <a:srgbClr val="0066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17</a:t>
                      </a:r>
                    </a:p>
                  </a:txBody>
                  <a:tcPr horzOverflow="overflow">
                    <a:lnL>
                      <a:noFill/>
                    </a:lnL>
                    <a:lnR>
                      <a:noFill/>
                    </a:lnR>
                    <a:lnT>
                      <a:noFill/>
                    </a:lnT>
                    <a:lnB>
                      <a:noFill/>
                    </a:lnB>
                    <a:lnTlToBr>
                      <a:noFill/>
                    </a:lnTlToBr>
                    <a:lnBlToTr>
                      <a:noFill/>
                    </a:lnBlToTr>
                    <a:solidFill>
                      <a:srgbClr val="0066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entury Schoolbook" charset="0"/>
                          <a:ea typeface="Century Schoolbook" charset="0"/>
                          <a:cs typeface="Century Schoolbook" charset="0"/>
                        </a:rPr>
                        <a:t>9</a:t>
                      </a:r>
                    </a:p>
                  </a:txBody>
                  <a:tcPr horzOverflow="overflow">
                    <a:lnL>
                      <a:noFill/>
                    </a:lnL>
                    <a:lnR>
                      <a:noFill/>
                    </a:lnR>
                    <a:lnT>
                      <a:noFill/>
                    </a:lnT>
                    <a:lnB>
                      <a:noFill/>
                    </a:lnB>
                    <a:lnTlToBr>
                      <a:noFill/>
                    </a:lnTlToBr>
                    <a:lnBlToTr>
                      <a:noFill/>
                    </a:lnBlToTr>
                    <a:solidFill>
                      <a:srgbClr val="00660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solidFill>
                      <a:srgbClr val="FF0066"/>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Schoolbook" charset="0"/>
                        <a:ea typeface="Century Schoolbook" charset="0"/>
                        <a:cs typeface="Century Schoolbook" charset="0"/>
                      </a:endParaRPr>
                    </a:p>
                  </a:txBody>
                  <a:tcPr horzOverflow="overflow">
                    <a:lnL>
                      <a:noFill/>
                    </a:lnL>
                    <a:lnR>
                      <a:noFill/>
                    </a:lnR>
                    <a:lnT>
                      <a:noFill/>
                    </a:lnT>
                    <a:lnB>
                      <a:noFill/>
                    </a:lnB>
                    <a:lnTlToBr>
                      <a:noFill/>
                    </a:lnTlToBr>
                    <a:lnBlToTr>
                      <a:noFill/>
                    </a:lnBlToTr>
                    <a:solidFill>
                      <a:srgbClr val="FF0066"/>
                    </a:solidFill>
                  </a:tcPr>
                </a:tc>
                <a:extLst>
                  <a:ext uri="{0D108BD9-81ED-4DB2-BD59-A6C34878D82A}">
                    <a16:rowId xmlns:a16="http://schemas.microsoft.com/office/drawing/2014/main" val="10000"/>
                  </a:ext>
                </a:extLst>
              </a:tr>
            </a:tbl>
          </a:graphicData>
        </a:graphic>
      </p:graphicFrame>
      <p:sp>
        <p:nvSpPr>
          <p:cNvPr id="33" name="Rectangle 32">
            <a:extLst>
              <a:ext uri="{FF2B5EF4-FFF2-40B4-BE49-F238E27FC236}">
                <a16:creationId xmlns:a16="http://schemas.microsoft.com/office/drawing/2014/main" id="{2A0828B2-2A75-7EA7-356C-A86F1C6ADF78}"/>
              </a:ext>
            </a:extLst>
          </p:cNvPr>
          <p:cNvSpPr>
            <a:spLocks noChangeArrowheads="1"/>
          </p:cNvSpPr>
          <p:nvPr>
            <p:custDataLst>
              <p:tags r:id="rId11"/>
            </p:custDataLst>
          </p:nvPr>
        </p:nvSpPr>
        <p:spPr bwMode="auto">
          <a:xfrm>
            <a:off x="6000750" y="1500188"/>
            <a:ext cx="2286000" cy="1000125"/>
          </a:xfrm>
          <a:prstGeom prst="rect">
            <a:avLst/>
          </a:prstGeom>
          <a:solidFill>
            <a:srgbClr val="FE8637"/>
          </a:solidFill>
          <a:ln w="25400" algn="ctr">
            <a:solidFill>
              <a:srgbClr val="BB6126"/>
            </a:solidFill>
            <a:round/>
            <a:headEnd/>
            <a:tailEnd/>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de-DE">
                <a:solidFill>
                  <a:srgbClr val="FFFFFF"/>
                </a:solidFill>
                <a:latin typeface="Century Schoolbook" panose="02040604050505020304" pitchFamily="18" charset="0"/>
                <a:sym typeface="Wingdings" panose="05000000000000000000" pitchFamily="2" charset="2"/>
              </a:rPr>
              <a:t>L =0</a:t>
            </a:r>
          </a:p>
          <a:p>
            <a:pPr algn="ctr"/>
            <a:r>
              <a:rPr lang="en-US" altLang="de-DE">
                <a:solidFill>
                  <a:srgbClr val="FFFFFF"/>
                </a:solidFill>
                <a:latin typeface="Century Schoolbook" panose="02040604050505020304" pitchFamily="18" charset="0"/>
                <a:sym typeface="Wingdings" panose="05000000000000000000" pitchFamily="2" charset="2"/>
              </a:rPr>
              <a:t>U =4</a:t>
            </a:r>
          </a:p>
          <a:p>
            <a:pPr algn="ctr"/>
            <a:r>
              <a:rPr lang="en-US" altLang="de-DE">
                <a:solidFill>
                  <a:srgbClr val="FFFFFF"/>
                </a:solidFill>
                <a:latin typeface="Century Schoolbook" panose="02040604050505020304" pitchFamily="18" charset="0"/>
                <a:sym typeface="Wingdings" panose="05000000000000000000" pitchFamily="2" charset="2"/>
              </a:rPr>
              <a:t>CAPACITY=5</a:t>
            </a:r>
            <a:endParaRPr lang="en-US" altLang="de-DE"/>
          </a:p>
        </p:txBody>
      </p:sp>
      <p:sp>
        <p:nvSpPr>
          <p:cNvPr id="34" name="Rectangle 33">
            <a:extLst>
              <a:ext uri="{FF2B5EF4-FFF2-40B4-BE49-F238E27FC236}">
                <a16:creationId xmlns:a16="http://schemas.microsoft.com/office/drawing/2014/main" id="{C0D820B9-8E4C-97E6-6A3E-828DEF292251}"/>
              </a:ext>
            </a:extLst>
          </p:cNvPr>
          <p:cNvSpPr>
            <a:spLocks noChangeArrowheads="1"/>
          </p:cNvSpPr>
          <p:nvPr>
            <p:custDataLst>
              <p:tags r:id="rId12"/>
            </p:custDataLst>
          </p:nvPr>
        </p:nvSpPr>
        <p:spPr bwMode="auto">
          <a:xfrm>
            <a:off x="2286000" y="2711450"/>
            <a:ext cx="642938" cy="285750"/>
          </a:xfrm>
          <a:prstGeom prst="rect">
            <a:avLst/>
          </a:prstGeom>
          <a:solidFill>
            <a:srgbClr val="FE8637"/>
          </a:solidFill>
          <a:ln w="25400" algn="ctr">
            <a:solidFill>
              <a:srgbClr val="BB6126"/>
            </a:solidFill>
            <a:round/>
            <a:headEnd/>
            <a:tailEnd/>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de-DE" b="1">
                <a:solidFill>
                  <a:srgbClr val="FF0066"/>
                </a:solidFill>
                <a:latin typeface="Century Schoolbook" panose="02040604050505020304" pitchFamily="18" charset="0"/>
                <a:sym typeface="Wingdings" panose="05000000000000000000" pitchFamily="2" charset="2"/>
              </a:rPr>
              <a:t>i=2</a:t>
            </a:r>
            <a:endParaRPr lang="en-US" altLang="de-DE" b="1">
              <a:solidFill>
                <a:srgbClr val="FF0066"/>
              </a:solidFill>
            </a:endParaRPr>
          </a:p>
        </p:txBody>
      </p:sp>
      <p:cxnSp>
        <p:nvCxnSpPr>
          <p:cNvPr id="28722" name="Straight Arrow Connector 35">
            <a:extLst>
              <a:ext uri="{FF2B5EF4-FFF2-40B4-BE49-F238E27FC236}">
                <a16:creationId xmlns:a16="http://schemas.microsoft.com/office/drawing/2014/main" id="{A66250FB-3625-83BD-A2C6-614E42B52F02}"/>
              </a:ext>
            </a:extLst>
          </p:cNvPr>
          <p:cNvCxnSpPr>
            <a:cxnSpLocks noChangeArrowheads="1" noChangeShapeType="1"/>
            <a:stCxn id="34" idx="2"/>
          </p:cNvCxnSpPr>
          <p:nvPr>
            <p:custDataLst>
              <p:tags r:id="rId13"/>
            </p:custDataLst>
          </p:nvPr>
        </p:nvCxnSpPr>
        <p:spPr bwMode="auto">
          <a:xfrm rot="5400000">
            <a:off x="2518569" y="3050381"/>
            <a:ext cx="142875" cy="36513"/>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37" name="Rectangle 36">
            <a:extLst>
              <a:ext uri="{FF2B5EF4-FFF2-40B4-BE49-F238E27FC236}">
                <a16:creationId xmlns:a16="http://schemas.microsoft.com/office/drawing/2014/main" id="{3689DE21-60A6-52C1-2A9F-11C7BBB095BE}"/>
              </a:ext>
            </a:extLst>
          </p:cNvPr>
          <p:cNvSpPr>
            <a:spLocks noChangeArrowheads="1"/>
          </p:cNvSpPr>
          <p:nvPr>
            <p:custDataLst>
              <p:tags r:id="rId14"/>
            </p:custDataLst>
          </p:nvPr>
        </p:nvSpPr>
        <p:spPr bwMode="auto">
          <a:xfrm>
            <a:off x="6215063" y="2714625"/>
            <a:ext cx="714375" cy="285750"/>
          </a:xfrm>
          <a:prstGeom prst="rect">
            <a:avLst/>
          </a:prstGeom>
          <a:solidFill>
            <a:srgbClr val="FE8637"/>
          </a:solidFill>
          <a:ln w="25400" algn="ctr">
            <a:solidFill>
              <a:srgbClr val="BB6126"/>
            </a:solidFill>
            <a:round/>
            <a:headEnd/>
            <a:tailEnd/>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de-DE">
                <a:solidFill>
                  <a:srgbClr val="FFFFFF"/>
                </a:solidFill>
                <a:latin typeface="Century Schoolbook" panose="02040604050505020304" pitchFamily="18" charset="0"/>
                <a:sym typeface="Wingdings" panose="05000000000000000000" pitchFamily="2" charset="2"/>
              </a:rPr>
              <a:t>i=3</a:t>
            </a:r>
            <a:endParaRPr lang="en-US" altLang="de-DE"/>
          </a:p>
        </p:txBody>
      </p:sp>
      <p:cxnSp>
        <p:nvCxnSpPr>
          <p:cNvPr id="28724" name="Straight Arrow Connector 38">
            <a:extLst>
              <a:ext uri="{FF2B5EF4-FFF2-40B4-BE49-F238E27FC236}">
                <a16:creationId xmlns:a16="http://schemas.microsoft.com/office/drawing/2014/main" id="{8159CDD8-5DC0-3488-F1FF-993E676A2C44}"/>
              </a:ext>
            </a:extLst>
          </p:cNvPr>
          <p:cNvCxnSpPr>
            <a:cxnSpLocks noChangeArrowheads="1" noChangeShapeType="1"/>
          </p:cNvCxnSpPr>
          <p:nvPr>
            <p:custDataLst>
              <p:tags r:id="rId15"/>
            </p:custDataLst>
          </p:nvPr>
        </p:nvCxnSpPr>
        <p:spPr bwMode="auto">
          <a:xfrm rot="5400000">
            <a:off x="6215063" y="3000375"/>
            <a:ext cx="285750" cy="142875"/>
          </a:xfrm>
          <a:prstGeom prst="straightConnector1">
            <a:avLst/>
          </a:prstGeom>
          <a:noFill/>
          <a:ln w="12700" algn="ctr">
            <a:solidFill>
              <a:srgbClr val="FF6903"/>
            </a:solidFill>
            <a:round/>
            <a:headEnd/>
            <a:tailEnd type="arrow" w="med" len="med"/>
          </a:ln>
          <a:extLst>
            <a:ext uri="{909E8E84-426E-40DD-AFC4-6F175D3DCCD1}">
              <a14:hiddenFill xmlns:a14="http://schemas.microsoft.com/office/drawing/2010/main">
                <a:noFill/>
              </a14:hiddenFill>
            </a:ext>
          </a:extLst>
        </p:spPr>
      </p:cxnSp>
      <p:sp>
        <p:nvSpPr>
          <p:cNvPr id="40" name="Rectangle 39">
            <a:extLst>
              <a:ext uri="{FF2B5EF4-FFF2-40B4-BE49-F238E27FC236}">
                <a16:creationId xmlns:a16="http://schemas.microsoft.com/office/drawing/2014/main" id="{355DEE94-1670-238A-482F-FC7626B79BF4}"/>
              </a:ext>
            </a:extLst>
          </p:cNvPr>
          <p:cNvSpPr>
            <a:spLocks noChangeArrowheads="1"/>
          </p:cNvSpPr>
          <p:nvPr>
            <p:custDataLst>
              <p:tags r:id="rId16"/>
            </p:custDataLst>
          </p:nvPr>
        </p:nvSpPr>
        <p:spPr bwMode="auto">
          <a:xfrm>
            <a:off x="3214688" y="3857625"/>
            <a:ext cx="714375" cy="285750"/>
          </a:xfrm>
          <a:prstGeom prst="rect">
            <a:avLst/>
          </a:prstGeom>
          <a:solidFill>
            <a:srgbClr val="FE8637"/>
          </a:solidFill>
          <a:ln w="25400" algn="ctr">
            <a:solidFill>
              <a:srgbClr val="BB6126"/>
            </a:solidFill>
            <a:round/>
            <a:headEnd/>
            <a:tailEnd/>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de-DE">
                <a:solidFill>
                  <a:srgbClr val="FFFFFF"/>
                </a:solidFill>
                <a:latin typeface="Century Schoolbook" panose="02040604050505020304" pitchFamily="18" charset="0"/>
                <a:sym typeface="Wingdings" panose="05000000000000000000" pitchFamily="2" charset="2"/>
              </a:rPr>
              <a:t>i=4</a:t>
            </a:r>
            <a:endParaRPr lang="en-US" altLang="de-DE"/>
          </a:p>
        </p:txBody>
      </p:sp>
      <p:cxnSp>
        <p:nvCxnSpPr>
          <p:cNvPr id="28726" name="Straight Arrow Connector 40">
            <a:extLst>
              <a:ext uri="{FF2B5EF4-FFF2-40B4-BE49-F238E27FC236}">
                <a16:creationId xmlns:a16="http://schemas.microsoft.com/office/drawing/2014/main" id="{74EE18C0-3929-B5F1-9CC5-0D95323AF92B}"/>
              </a:ext>
            </a:extLst>
          </p:cNvPr>
          <p:cNvCxnSpPr>
            <a:cxnSpLocks noChangeArrowheads="1" noChangeShapeType="1"/>
          </p:cNvCxnSpPr>
          <p:nvPr>
            <p:custDataLst>
              <p:tags r:id="rId17"/>
            </p:custDataLst>
          </p:nvPr>
        </p:nvCxnSpPr>
        <p:spPr bwMode="auto">
          <a:xfrm rot="5400000">
            <a:off x="3214688" y="4143375"/>
            <a:ext cx="285750" cy="142875"/>
          </a:xfrm>
          <a:prstGeom prst="straightConnector1">
            <a:avLst/>
          </a:prstGeom>
          <a:noFill/>
          <a:ln w="12700" algn="ctr">
            <a:solidFill>
              <a:srgbClr val="FF6903"/>
            </a:solidFill>
            <a:round/>
            <a:headEnd/>
            <a:tailEnd type="arrow" w="med" len="med"/>
          </a:ln>
          <a:extLst>
            <a:ext uri="{909E8E84-426E-40DD-AFC4-6F175D3DCCD1}">
              <a14:hiddenFill xmlns:a14="http://schemas.microsoft.com/office/drawing/2010/main">
                <a:noFill/>
              </a14:hiddenFill>
            </a:ext>
          </a:extLst>
        </p:spPr>
      </p:cxnSp>
      <p:sp>
        <p:nvSpPr>
          <p:cNvPr id="42" name="Rectangle 41">
            <a:extLst>
              <a:ext uri="{FF2B5EF4-FFF2-40B4-BE49-F238E27FC236}">
                <a16:creationId xmlns:a16="http://schemas.microsoft.com/office/drawing/2014/main" id="{73C057A6-2374-E8D2-DE5A-8C63BEF18C43}"/>
              </a:ext>
            </a:extLst>
          </p:cNvPr>
          <p:cNvSpPr>
            <a:spLocks noChangeArrowheads="1"/>
          </p:cNvSpPr>
          <p:nvPr>
            <p:custDataLst>
              <p:tags r:id="rId18"/>
            </p:custDataLst>
          </p:nvPr>
        </p:nvSpPr>
        <p:spPr bwMode="auto">
          <a:xfrm>
            <a:off x="7143750" y="3786188"/>
            <a:ext cx="714375" cy="285750"/>
          </a:xfrm>
          <a:prstGeom prst="rect">
            <a:avLst/>
          </a:prstGeom>
          <a:solidFill>
            <a:srgbClr val="FE8637"/>
          </a:solidFill>
          <a:ln w="25400" algn="ctr">
            <a:solidFill>
              <a:srgbClr val="BB6126"/>
            </a:solidFill>
            <a:round/>
            <a:headEnd/>
            <a:tailEnd/>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de-DE">
                <a:solidFill>
                  <a:srgbClr val="FFFFFF"/>
                </a:solidFill>
                <a:latin typeface="Century Schoolbook" panose="02040604050505020304" pitchFamily="18" charset="0"/>
                <a:sym typeface="Wingdings" panose="05000000000000000000" pitchFamily="2" charset="2"/>
              </a:rPr>
              <a:t>i=4</a:t>
            </a:r>
            <a:endParaRPr lang="en-US" altLang="de-DE"/>
          </a:p>
        </p:txBody>
      </p:sp>
      <p:cxnSp>
        <p:nvCxnSpPr>
          <p:cNvPr id="28728" name="Straight Arrow Connector 42">
            <a:extLst>
              <a:ext uri="{FF2B5EF4-FFF2-40B4-BE49-F238E27FC236}">
                <a16:creationId xmlns:a16="http://schemas.microsoft.com/office/drawing/2014/main" id="{D0871C93-5F9D-95B7-2699-00714BC4C144}"/>
              </a:ext>
            </a:extLst>
          </p:cNvPr>
          <p:cNvCxnSpPr>
            <a:cxnSpLocks noChangeArrowheads="1" noChangeShapeType="1"/>
          </p:cNvCxnSpPr>
          <p:nvPr>
            <p:custDataLst>
              <p:tags r:id="rId19"/>
            </p:custDataLst>
          </p:nvPr>
        </p:nvCxnSpPr>
        <p:spPr bwMode="auto">
          <a:xfrm rot="5400000">
            <a:off x="7143751" y="4071937"/>
            <a:ext cx="285750" cy="142875"/>
          </a:xfrm>
          <a:prstGeom prst="straightConnector1">
            <a:avLst/>
          </a:prstGeom>
          <a:noFill/>
          <a:ln w="12700" algn="ctr">
            <a:solidFill>
              <a:srgbClr val="FF6903"/>
            </a:solidFill>
            <a:round/>
            <a:headEnd/>
            <a:tailEnd type="arrow" w="med" len="med"/>
          </a:ln>
          <a:extLst>
            <a:ext uri="{909E8E84-426E-40DD-AFC4-6F175D3DCCD1}">
              <a14:hiddenFill xmlns:a14="http://schemas.microsoft.com/office/drawing/2010/main">
                <a:noFill/>
              </a14:hiddenFill>
            </a:ext>
          </a:extLst>
        </p:spPr>
      </p:cxnSp>
      <p:sp>
        <p:nvSpPr>
          <p:cNvPr id="77881" name="Slide Number Placeholder 30">
            <a:extLst>
              <a:ext uri="{FF2B5EF4-FFF2-40B4-BE49-F238E27FC236}">
                <a16:creationId xmlns:a16="http://schemas.microsoft.com/office/drawing/2014/main" id="{8D54FF6A-D7D7-A458-C524-75EFCC7C418B}"/>
              </a:ext>
            </a:extLst>
          </p:cNvPr>
          <p:cNvSpPr>
            <a:spLocks noGrp="1" noChangeArrowheads="1"/>
          </p:cNvSpPr>
          <p:nvPr>
            <p:ph type="sldNum" sz="quarter" idx="11"/>
            <p:custDataLst>
              <p:tags r:id="rId20"/>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4EAFEF8B-8330-4C0D-96CB-D4A5808EE401}" type="slidenum">
              <a:rPr lang="en-IN" altLang="de-DE">
                <a:solidFill>
                  <a:schemeClr val="bg1"/>
                </a:solidFill>
              </a:rPr>
              <a:pPr/>
              <a:t>75</a:t>
            </a:fld>
            <a:endParaRPr lang="en-IN" altLang="de-DE">
              <a:solidFill>
                <a:schemeClr val="bg1"/>
              </a:solidFill>
            </a:endParaRPr>
          </a:p>
        </p:txBody>
      </p:sp>
    </p:spTree>
  </p:cSld>
  <p:clrMapOvr>
    <a:masterClrMapping/>
  </p:clrMapOvr>
  <p:transition spd="med">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28676"/>
                                        </p:tgtEl>
                                        <p:attrNameLst>
                                          <p:attrName>style.visibility</p:attrName>
                                        </p:attrNameLst>
                                      </p:cBhvr>
                                      <p:to>
                                        <p:strVal val="visible"/>
                                      </p:to>
                                    </p:set>
                                    <p:animEffect transition="in" filter="box(in)">
                                      <p:cBhvr>
                                        <p:cTn id="11" dur="500"/>
                                        <p:tgtEl>
                                          <p:spTgt spid="2867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nodeType="click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box(in)">
                                      <p:cBhvr>
                                        <p:cTn id="16" dur="500"/>
                                        <p:tgtEl>
                                          <p:spTgt spid="3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box(in)">
                                      <p:cBhvr>
                                        <p:cTn id="21" dur="500"/>
                                        <p:tgtEl>
                                          <p:spTgt spid="6">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nodeType="click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Effect transition="in" filter="box(in)">
                                      <p:cBhvr>
                                        <p:cTn id="26" dur="500"/>
                                        <p:tgtEl>
                                          <p:spTgt spid="6">
                                            <p:txEl>
                                              <p:pRg st="3" end="3"/>
                                            </p:txEl>
                                          </p:spTgt>
                                        </p:tgtEl>
                                      </p:cBhvr>
                                    </p:animEffect>
                                  </p:childTnLst>
                                </p:cTn>
                              </p:par>
                            </p:childTnLst>
                          </p:cTn>
                        </p:par>
                        <p:par>
                          <p:cTn id="27" fill="hold" nodeType="afterGroup">
                            <p:stCondLst>
                              <p:cond delay="500"/>
                            </p:stCondLst>
                            <p:childTnLst>
                              <p:par>
                                <p:cTn id="28" presetID="4" presetClass="entr" presetSubtype="16" fill="hold" nodeType="afterEffect">
                                  <p:stCondLst>
                                    <p:cond delay="0"/>
                                  </p:stCondLst>
                                  <p:childTnLst>
                                    <p:set>
                                      <p:cBhvr>
                                        <p:cTn id="29" dur="1" fill="hold">
                                          <p:stCondLst>
                                            <p:cond delay="0"/>
                                          </p:stCondLst>
                                        </p:cTn>
                                        <p:tgtEl>
                                          <p:spTgt spid="28682"/>
                                        </p:tgtEl>
                                        <p:attrNameLst>
                                          <p:attrName>style.visibility</p:attrName>
                                        </p:attrNameLst>
                                      </p:cBhvr>
                                      <p:to>
                                        <p:strVal val="visible"/>
                                      </p:to>
                                    </p:set>
                                    <p:animEffect transition="in" filter="box(in)">
                                      <p:cBhvr>
                                        <p:cTn id="30" dur="500"/>
                                        <p:tgtEl>
                                          <p:spTgt spid="28682"/>
                                        </p:tgtEl>
                                      </p:cBhvr>
                                    </p:animEffect>
                                  </p:childTnLst>
                                </p:cTn>
                              </p:par>
                              <p:par>
                                <p:cTn id="31" presetID="4" presetClass="entr" presetSubtype="16" fill="hold" nodeType="with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box(in)">
                                      <p:cBhvr>
                                        <p:cTn id="33" dur="500"/>
                                        <p:tgtEl>
                                          <p:spTgt spid="34"/>
                                        </p:tgtEl>
                                      </p:cBhvr>
                                    </p:animEffect>
                                  </p:childTnLst>
                                </p:cTn>
                              </p:par>
                              <p:par>
                                <p:cTn id="34" presetID="3" presetClass="entr" presetSubtype="10" fill="hold" nodeType="withEffect">
                                  <p:stCondLst>
                                    <p:cond delay="0"/>
                                  </p:stCondLst>
                                  <p:childTnLst>
                                    <p:set>
                                      <p:cBhvr>
                                        <p:cTn id="35" dur="1" fill="hold">
                                          <p:stCondLst>
                                            <p:cond delay="0"/>
                                          </p:stCondLst>
                                        </p:cTn>
                                        <p:tgtEl>
                                          <p:spTgt spid="28722"/>
                                        </p:tgtEl>
                                        <p:attrNameLst>
                                          <p:attrName>style.visibility</p:attrName>
                                        </p:attrNameLst>
                                      </p:cBhvr>
                                      <p:to>
                                        <p:strVal val="visible"/>
                                      </p:to>
                                    </p:set>
                                    <p:animEffect transition="in" filter="blinds(horizontal)">
                                      <p:cBhvr>
                                        <p:cTn id="36" dur="500"/>
                                        <p:tgtEl>
                                          <p:spTgt spid="2872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16" fill="hold" nodeType="clickEffect">
                                  <p:stCondLst>
                                    <p:cond delay="0"/>
                                  </p:stCondLst>
                                  <p:childTnLst>
                                    <p:set>
                                      <p:cBhvr>
                                        <p:cTn id="40" dur="1" fill="hold">
                                          <p:stCondLst>
                                            <p:cond delay="0"/>
                                          </p:stCondLst>
                                        </p:cTn>
                                        <p:tgtEl>
                                          <p:spTgt spid="28688"/>
                                        </p:tgtEl>
                                        <p:attrNameLst>
                                          <p:attrName>style.visibility</p:attrName>
                                        </p:attrNameLst>
                                      </p:cBhvr>
                                      <p:to>
                                        <p:strVal val="visible"/>
                                      </p:to>
                                    </p:set>
                                    <p:animEffect transition="in" filter="box(in)">
                                      <p:cBhvr>
                                        <p:cTn id="41" dur="500"/>
                                        <p:tgtEl>
                                          <p:spTgt spid="2868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16" fill="hold" nodeType="clickEffect">
                                  <p:stCondLst>
                                    <p:cond delay="0"/>
                                  </p:stCondLst>
                                  <p:childTnLst>
                                    <p:set>
                                      <p:cBhvr>
                                        <p:cTn id="45" dur="1" fill="hold">
                                          <p:stCondLst>
                                            <p:cond delay="0"/>
                                          </p:stCondLst>
                                        </p:cTn>
                                        <p:tgtEl>
                                          <p:spTgt spid="28709"/>
                                        </p:tgtEl>
                                        <p:attrNameLst>
                                          <p:attrName>style.visibility</p:attrName>
                                        </p:attrNameLst>
                                      </p:cBhvr>
                                      <p:to>
                                        <p:strVal val="visible"/>
                                      </p:to>
                                    </p:set>
                                    <p:animEffect transition="in" filter="box(in)">
                                      <p:cBhvr>
                                        <p:cTn id="46" dur="500"/>
                                        <p:tgtEl>
                                          <p:spTgt spid="28709"/>
                                        </p:tgtEl>
                                      </p:cBhvr>
                                    </p:animEffect>
                                  </p:childTnLst>
                                </p:cTn>
                              </p:par>
                              <p:par>
                                <p:cTn id="47" presetID="4" presetClass="entr" presetSubtype="16" fill="hold" nodeType="withEffect">
                                  <p:stCondLst>
                                    <p:cond delay="0"/>
                                  </p:stCondLst>
                                  <p:childTnLst>
                                    <p:set>
                                      <p:cBhvr>
                                        <p:cTn id="48" dur="1" fill="hold">
                                          <p:stCondLst>
                                            <p:cond delay="0"/>
                                          </p:stCondLst>
                                        </p:cTn>
                                        <p:tgtEl>
                                          <p:spTgt spid="28689"/>
                                        </p:tgtEl>
                                        <p:attrNameLst>
                                          <p:attrName>style.visibility</p:attrName>
                                        </p:attrNameLst>
                                      </p:cBhvr>
                                      <p:to>
                                        <p:strVal val="visible"/>
                                      </p:to>
                                    </p:set>
                                    <p:animEffect transition="in" filter="box(in)">
                                      <p:cBhvr>
                                        <p:cTn id="49" dur="500"/>
                                        <p:tgtEl>
                                          <p:spTgt spid="28689"/>
                                        </p:tgtEl>
                                      </p:cBhvr>
                                    </p:animEffect>
                                  </p:childTnLst>
                                </p:cTn>
                              </p:par>
                              <p:par>
                                <p:cTn id="50" presetID="4" presetClass="entr" presetSubtype="16" fill="hold"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box(in)">
                                      <p:cBhvr>
                                        <p:cTn id="52" dur="500"/>
                                        <p:tgtEl>
                                          <p:spTgt spid="37"/>
                                        </p:tgtEl>
                                      </p:cBhvr>
                                    </p:animEffect>
                                  </p:childTnLst>
                                </p:cTn>
                              </p:par>
                              <p:par>
                                <p:cTn id="53" presetID="3" presetClass="entr" presetSubtype="10" fill="hold" nodeType="withEffect">
                                  <p:stCondLst>
                                    <p:cond delay="0"/>
                                  </p:stCondLst>
                                  <p:childTnLst>
                                    <p:set>
                                      <p:cBhvr>
                                        <p:cTn id="54" dur="1" fill="hold">
                                          <p:stCondLst>
                                            <p:cond delay="0"/>
                                          </p:stCondLst>
                                        </p:cTn>
                                        <p:tgtEl>
                                          <p:spTgt spid="28724"/>
                                        </p:tgtEl>
                                        <p:attrNameLst>
                                          <p:attrName>style.visibility</p:attrName>
                                        </p:attrNameLst>
                                      </p:cBhvr>
                                      <p:to>
                                        <p:strVal val="visible"/>
                                      </p:to>
                                    </p:set>
                                    <p:animEffect transition="in" filter="blinds(horizontal)">
                                      <p:cBhvr>
                                        <p:cTn id="55" dur="500"/>
                                        <p:tgtEl>
                                          <p:spTgt spid="28724"/>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4" presetClass="entr" presetSubtype="16" fill="hold" nodeType="clickEffect">
                                  <p:stCondLst>
                                    <p:cond delay="0"/>
                                  </p:stCondLst>
                                  <p:childTnLst>
                                    <p:set>
                                      <p:cBhvr>
                                        <p:cTn id="59" dur="1" fill="hold">
                                          <p:stCondLst>
                                            <p:cond delay="0"/>
                                          </p:stCondLst>
                                        </p:cTn>
                                        <p:tgtEl>
                                          <p:spTgt spid="28695"/>
                                        </p:tgtEl>
                                        <p:attrNameLst>
                                          <p:attrName>style.visibility</p:attrName>
                                        </p:attrNameLst>
                                      </p:cBhvr>
                                      <p:to>
                                        <p:strVal val="visible"/>
                                      </p:to>
                                    </p:set>
                                    <p:animEffect transition="in" filter="box(in)">
                                      <p:cBhvr>
                                        <p:cTn id="60" dur="500"/>
                                        <p:tgtEl>
                                          <p:spTgt spid="28695"/>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4" presetClass="entr" presetSubtype="16" fill="hold" nodeType="clickEffect">
                                  <p:stCondLst>
                                    <p:cond delay="0"/>
                                  </p:stCondLst>
                                  <p:childTnLst>
                                    <p:set>
                                      <p:cBhvr>
                                        <p:cTn id="64" dur="1" fill="hold">
                                          <p:stCondLst>
                                            <p:cond delay="0"/>
                                          </p:stCondLst>
                                        </p:cTn>
                                        <p:tgtEl>
                                          <p:spTgt spid="28711"/>
                                        </p:tgtEl>
                                        <p:attrNameLst>
                                          <p:attrName>style.visibility</p:attrName>
                                        </p:attrNameLst>
                                      </p:cBhvr>
                                      <p:to>
                                        <p:strVal val="visible"/>
                                      </p:to>
                                    </p:set>
                                    <p:animEffect transition="in" filter="box(in)">
                                      <p:cBhvr>
                                        <p:cTn id="65" dur="500"/>
                                        <p:tgtEl>
                                          <p:spTgt spid="28711"/>
                                        </p:tgtEl>
                                      </p:cBhvr>
                                    </p:animEffect>
                                  </p:childTnLst>
                                </p:cTn>
                              </p:par>
                              <p:par>
                                <p:cTn id="66" presetID="4" presetClass="entr" presetSubtype="16" fill="hold" nodeType="withEffect">
                                  <p:stCondLst>
                                    <p:cond delay="0"/>
                                  </p:stCondLst>
                                  <p:childTnLst>
                                    <p:set>
                                      <p:cBhvr>
                                        <p:cTn id="67" dur="1" fill="hold">
                                          <p:stCondLst>
                                            <p:cond delay="0"/>
                                          </p:stCondLst>
                                        </p:cTn>
                                        <p:tgtEl>
                                          <p:spTgt spid="28696"/>
                                        </p:tgtEl>
                                        <p:attrNameLst>
                                          <p:attrName>style.visibility</p:attrName>
                                        </p:attrNameLst>
                                      </p:cBhvr>
                                      <p:to>
                                        <p:strVal val="visible"/>
                                      </p:to>
                                    </p:set>
                                    <p:animEffect transition="in" filter="box(in)">
                                      <p:cBhvr>
                                        <p:cTn id="68" dur="500"/>
                                        <p:tgtEl>
                                          <p:spTgt spid="28696"/>
                                        </p:tgtEl>
                                      </p:cBhvr>
                                    </p:animEffect>
                                  </p:childTnLst>
                                </p:cTn>
                              </p:par>
                              <p:par>
                                <p:cTn id="69" presetID="4" presetClass="entr" presetSubtype="16" fill="hold"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box(in)">
                                      <p:cBhvr>
                                        <p:cTn id="71" dur="500"/>
                                        <p:tgtEl>
                                          <p:spTgt spid="40"/>
                                        </p:tgtEl>
                                      </p:cBhvr>
                                    </p:animEffect>
                                  </p:childTnLst>
                                </p:cTn>
                              </p:par>
                              <p:par>
                                <p:cTn id="72" presetID="3" presetClass="entr" presetSubtype="10" fill="hold" nodeType="withEffect">
                                  <p:stCondLst>
                                    <p:cond delay="0"/>
                                  </p:stCondLst>
                                  <p:childTnLst>
                                    <p:set>
                                      <p:cBhvr>
                                        <p:cTn id="73" dur="1" fill="hold">
                                          <p:stCondLst>
                                            <p:cond delay="0"/>
                                          </p:stCondLst>
                                        </p:cTn>
                                        <p:tgtEl>
                                          <p:spTgt spid="28726"/>
                                        </p:tgtEl>
                                        <p:attrNameLst>
                                          <p:attrName>style.visibility</p:attrName>
                                        </p:attrNameLst>
                                      </p:cBhvr>
                                      <p:to>
                                        <p:strVal val="visible"/>
                                      </p:to>
                                    </p:set>
                                    <p:animEffect transition="in" filter="blinds(horizontal)">
                                      <p:cBhvr>
                                        <p:cTn id="74" dur="500"/>
                                        <p:tgtEl>
                                          <p:spTgt spid="28726"/>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4" presetClass="entr" presetSubtype="16" fill="hold" nodeType="clickEffect">
                                  <p:stCondLst>
                                    <p:cond delay="0"/>
                                  </p:stCondLst>
                                  <p:childTnLst>
                                    <p:set>
                                      <p:cBhvr>
                                        <p:cTn id="78" dur="1" fill="hold">
                                          <p:stCondLst>
                                            <p:cond delay="0"/>
                                          </p:stCondLst>
                                        </p:cTn>
                                        <p:tgtEl>
                                          <p:spTgt spid="28710"/>
                                        </p:tgtEl>
                                        <p:attrNameLst>
                                          <p:attrName>style.visibility</p:attrName>
                                        </p:attrNameLst>
                                      </p:cBhvr>
                                      <p:to>
                                        <p:strVal val="visible"/>
                                      </p:to>
                                    </p:set>
                                    <p:animEffect transition="in" filter="box(in)">
                                      <p:cBhvr>
                                        <p:cTn id="79" dur="500"/>
                                        <p:tgtEl>
                                          <p:spTgt spid="28710"/>
                                        </p:tgtEl>
                                      </p:cBhvr>
                                    </p:animEffect>
                                  </p:childTnLst>
                                </p:cTn>
                              </p:par>
                              <p:par>
                                <p:cTn id="80" presetID="4" presetClass="entr" presetSubtype="16" fill="hold" nodeType="withEffect">
                                  <p:stCondLst>
                                    <p:cond delay="0"/>
                                  </p:stCondLst>
                                  <p:childTnLst>
                                    <p:set>
                                      <p:cBhvr>
                                        <p:cTn id="81" dur="1" fill="hold">
                                          <p:stCondLst>
                                            <p:cond delay="0"/>
                                          </p:stCondLst>
                                        </p:cTn>
                                        <p:tgtEl>
                                          <p:spTgt spid="28702"/>
                                        </p:tgtEl>
                                        <p:attrNameLst>
                                          <p:attrName>style.visibility</p:attrName>
                                        </p:attrNameLst>
                                      </p:cBhvr>
                                      <p:to>
                                        <p:strVal val="visible"/>
                                      </p:to>
                                    </p:set>
                                    <p:animEffect transition="in" filter="box(in)">
                                      <p:cBhvr>
                                        <p:cTn id="82" dur="500"/>
                                        <p:tgtEl>
                                          <p:spTgt spid="28702"/>
                                        </p:tgtEl>
                                      </p:cBhvr>
                                    </p:animEffect>
                                  </p:childTnLst>
                                </p:cTn>
                              </p:par>
                              <p:par>
                                <p:cTn id="83" presetID="4" presetClass="entr" presetSubtype="16" fill="hold" nodeType="with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box(in)">
                                      <p:cBhvr>
                                        <p:cTn id="85" dur="500"/>
                                        <p:tgtEl>
                                          <p:spTgt spid="42"/>
                                        </p:tgtEl>
                                      </p:cBhvr>
                                    </p:animEffect>
                                  </p:childTnLst>
                                </p:cTn>
                              </p:par>
                              <p:par>
                                <p:cTn id="86" presetID="3" presetClass="entr" presetSubtype="10" fill="hold" nodeType="withEffect">
                                  <p:stCondLst>
                                    <p:cond delay="0"/>
                                  </p:stCondLst>
                                  <p:childTnLst>
                                    <p:set>
                                      <p:cBhvr>
                                        <p:cTn id="87" dur="1" fill="hold">
                                          <p:stCondLst>
                                            <p:cond delay="0"/>
                                          </p:stCondLst>
                                        </p:cTn>
                                        <p:tgtEl>
                                          <p:spTgt spid="28728"/>
                                        </p:tgtEl>
                                        <p:attrNameLst>
                                          <p:attrName>style.visibility</p:attrName>
                                        </p:attrNameLst>
                                      </p:cBhvr>
                                      <p:to>
                                        <p:strVal val="visible"/>
                                      </p:to>
                                    </p:set>
                                    <p:animEffect transition="in" filter="blinds(horizontal)">
                                      <p:cBhvr>
                                        <p:cTn id="88" dur="500"/>
                                        <p:tgtEl>
                                          <p:spTgt spid="28728"/>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4" presetClass="entr" presetSubtype="16" fill="hold" nodeType="clickEffect">
                                  <p:stCondLst>
                                    <p:cond delay="0"/>
                                  </p:stCondLst>
                                  <p:childTnLst>
                                    <p:set>
                                      <p:cBhvr>
                                        <p:cTn id="92" dur="1" fill="hold">
                                          <p:stCondLst>
                                            <p:cond delay="0"/>
                                          </p:stCondLst>
                                        </p:cTn>
                                        <p:tgtEl>
                                          <p:spTgt spid="28712"/>
                                        </p:tgtEl>
                                        <p:attrNameLst>
                                          <p:attrName>style.visibility</p:attrName>
                                        </p:attrNameLst>
                                      </p:cBhvr>
                                      <p:to>
                                        <p:strVal val="visible"/>
                                      </p:to>
                                    </p:set>
                                    <p:animEffect transition="in" filter="box(in)">
                                      <p:cBhvr>
                                        <p:cTn id="93" dur="500"/>
                                        <p:tgtEl>
                                          <p:spTgt spid="28712"/>
                                        </p:tgtEl>
                                      </p:cBhvr>
                                    </p:animEffect>
                                  </p:childTnLst>
                                </p:cTn>
                              </p:par>
                              <p:par>
                                <p:cTn id="94" presetID="4" presetClass="entr" presetSubtype="16" fill="hold" nodeType="withEffect">
                                  <p:stCondLst>
                                    <p:cond delay="0"/>
                                  </p:stCondLst>
                                  <p:childTnLst>
                                    <p:set>
                                      <p:cBhvr>
                                        <p:cTn id="95" dur="1" fill="hold">
                                          <p:stCondLst>
                                            <p:cond delay="0"/>
                                          </p:stCondLst>
                                        </p:cTn>
                                        <p:tgtEl>
                                          <p:spTgt spid="23"/>
                                        </p:tgtEl>
                                        <p:attrNameLst>
                                          <p:attrName>style.visibility</p:attrName>
                                        </p:attrNameLst>
                                      </p:cBhvr>
                                      <p:to>
                                        <p:strVal val="visible"/>
                                      </p:to>
                                    </p:set>
                                    <p:animEffect transition="in" filter="box(in)">
                                      <p:cBhvr>
                                        <p:cTn id="96" dur="500"/>
                                        <p:tgtEl>
                                          <p:spTgt spid="23"/>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4" presetClass="entr" presetSubtype="16" fill="hold" nodeType="clickEffect">
                                  <p:stCondLst>
                                    <p:cond delay="0"/>
                                  </p:stCondLst>
                                  <p:childTnLst>
                                    <p:set>
                                      <p:cBhvr>
                                        <p:cTn id="100" dur="1" fill="hold">
                                          <p:stCondLst>
                                            <p:cond delay="0"/>
                                          </p:stCondLst>
                                        </p:cTn>
                                        <p:tgtEl>
                                          <p:spTgt spid="28713"/>
                                        </p:tgtEl>
                                        <p:attrNameLst>
                                          <p:attrName>style.visibility</p:attrName>
                                        </p:attrNameLst>
                                      </p:cBhvr>
                                      <p:to>
                                        <p:strVal val="visible"/>
                                      </p:to>
                                    </p:set>
                                    <p:animEffect transition="in" filter="box(in)">
                                      <p:cBhvr>
                                        <p:cTn id="101" dur="500"/>
                                        <p:tgtEl>
                                          <p:spTgt spid="28713"/>
                                        </p:tgtEl>
                                      </p:cBhvr>
                                    </p:animEffect>
                                  </p:childTnLst>
                                </p:cTn>
                              </p:par>
                              <p:par>
                                <p:cTn id="102" presetID="4" presetClass="entr" presetSubtype="16" fill="hold" nodeType="withEffect">
                                  <p:stCondLst>
                                    <p:cond delay="0"/>
                                  </p:stCondLst>
                                  <p:childTnLst>
                                    <p:set>
                                      <p:cBhvr>
                                        <p:cTn id="103" dur="1" fill="hold">
                                          <p:stCondLst>
                                            <p:cond delay="0"/>
                                          </p:stCondLst>
                                        </p:cTn>
                                        <p:tgtEl>
                                          <p:spTgt spid="28714"/>
                                        </p:tgtEl>
                                        <p:attrNameLst>
                                          <p:attrName>style.visibility</p:attrName>
                                        </p:attrNameLst>
                                      </p:cBhvr>
                                      <p:to>
                                        <p:strVal val="visible"/>
                                      </p:to>
                                    </p:set>
                                    <p:animEffect transition="in" filter="box(in)">
                                      <p:cBhvr>
                                        <p:cTn id="104" dur="500"/>
                                        <p:tgtEl>
                                          <p:spTgt spid="28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8" grpId="0" animBg="1"/>
      <p:bldP spid="28695" grpId="0" animBg="1"/>
      <p:bldP spid="23" grpId="0" animBg="1"/>
      <p:bldP spid="28709" grpId="0" animBg="1"/>
      <p:bldP spid="28710" grpId="0" animBg="1"/>
      <p:bldP spid="28711" grpId="0" animBg="1"/>
      <p:bldP spid="28712" grpId="0" animBg="1"/>
      <p:bldP spid="28713" grpId="0" animBg="1"/>
      <p:bldP spid="33" grpId="0" animBg="1"/>
      <p:bldP spid="34" grpId="0" animBg="1"/>
      <p:bldP spid="37" grpId="0" animBg="1"/>
      <p:bldP spid="40" grpId="0" animBg="1"/>
      <p:bldP spid="42"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6718F0E2-E210-2013-5DDB-1FC990DDAD26}"/>
              </a:ext>
            </a:extLst>
          </p:cNvPr>
          <p:cNvSpPr>
            <a:spLocks noGrp="1" noChangeArrowheads="1"/>
          </p:cNvSpPr>
          <p:nvPr>
            <p:ph type="title" idx="4294967295"/>
            <p:custDataLst>
              <p:tags r:id="rId1"/>
            </p:custDataLst>
          </p:nvPr>
        </p:nvSpPr>
        <p:spPr bwMode="auto">
          <a:xfrm>
            <a:off x="457200" y="76200"/>
            <a:ext cx="7467600" cy="5826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de-DE" sz="2800"/>
              <a:t>Two Dimensional Arrays</a:t>
            </a:r>
          </a:p>
        </p:txBody>
      </p:sp>
      <p:sp>
        <p:nvSpPr>
          <p:cNvPr id="3" name="Content Placeholder 2">
            <a:extLst>
              <a:ext uri="{FF2B5EF4-FFF2-40B4-BE49-F238E27FC236}">
                <a16:creationId xmlns:a16="http://schemas.microsoft.com/office/drawing/2014/main" id="{D526C10D-4B5E-899A-F474-25F5BBD590ED}"/>
              </a:ext>
            </a:extLst>
          </p:cNvPr>
          <p:cNvSpPr>
            <a:spLocks noGrp="1"/>
          </p:cNvSpPr>
          <p:nvPr>
            <p:ph sz="quarter" idx="4294967295"/>
            <p:custDataLst>
              <p:tags r:id="rId2"/>
            </p:custDataLst>
          </p:nvPr>
        </p:nvSpPr>
        <p:spPr>
          <a:xfrm>
            <a:off x="457200" y="609600"/>
            <a:ext cx="8258175" cy="5643563"/>
          </a:xfrm>
          <a:prstGeom prst="rect">
            <a:avLst/>
          </a:prstGeom>
          <a:ln cap="flat" algn="ctr">
            <a:round/>
            <a:headEnd type="none" w="med" len="med"/>
            <a:tailEnd type="none" w="med" len="med"/>
          </a:ln>
        </p:spPr>
        <p:txBody>
          <a:bodyPr>
            <a:normAutofit fontScale="92500" lnSpcReduction="10000"/>
          </a:bodyPr>
          <a:lstStyle/>
          <a:p>
            <a:pPr marL="273050" indent="-273050">
              <a:buClr>
                <a:srgbClr val="FE8637"/>
              </a:buClr>
              <a:buFont typeface="Arial" charset="0"/>
              <a:buChar char="•"/>
              <a:defRPr/>
            </a:pPr>
            <a:r>
              <a:rPr lang="en-US" sz="2600" dirty="0">
                <a:solidFill>
                  <a:srgbClr val="000000"/>
                </a:solidFill>
                <a:latin typeface="Century Schoolbook" charset="0"/>
                <a:cs typeface="Arial" charset="0"/>
                <a:sym typeface="Wingdings"/>
              </a:rPr>
              <a:t>Two dimensional arrays(Matrices) are a collection of homogeneous elements where the elements are ordered in a number of rows and columns.</a:t>
            </a:r>
          </a:p>
          <a:p>
            <a:pPr marL="273050" indent="-273050">
              <a:buClr>
                <a:srgbClr val="FE8637"/>
              </a:buClr>
              <a:buFont typeface="Arial" charset="0"/>
              <a:buChar char="•"/>
              <a:defRPr/>
            </a:pPr>
            <a:r>
              <a:rPr lang="en-US" sz="2600" dirty="0">
                <a:solidFill>
                  <a:srgbClr val="000000"/>
                </a:solidFill>
                <a:latin typeface="Century Schoolbook" charset="0"/>
                <a:cs typeface="Arial" charset="0"/>
                <a:sym typeface="Wingdings"/>
              </a:rPr>
              <a:t>In an </a:t>
            </a:r>
            <a:r>
              <a:rPr lang="en-US" sz="2600" dirty="0">
                <a:solidFill>
                  <a:srgbClr val="FF0000"/>
                </a:solidFill>
                <a:latin typeface="Century Schoolbook" charset="0"/>
                <a:cs typeface="Arial" charset="0"/>
                <a:sym typeface="Wingdings"/>
              </a:rPr>
              <a:t>m × n </a:t>
            </a:r>
            <a:r>
              <a:rPr lang="en-US" sz="2600" dirty="0">
                <a:solidFill>
                  <a:srgbClr val="000000"/>
                </a:solidFill>
                <a:latin typeface="Century Schoolbook" charset="0"/>
                <a:cs typeface="Arial" charset="0"/>
                <a:sym typeface="Wingdings"/>
              </a:rPr>
              <a:t>matrix</a:t>
            </a:r>
          </a:p>
          <a:p>
            <a:pPr marL="639763" lvl="1" indent="-273050">
              <a:buClr>
                <a:srgbClr val="FE8637"/>
              </a:buClr>
              <a:buFont typeface="Arial" charset="0"/>
              <a:buChar char="•"/>
              <a:defRPr/>
            </a:pPr>
            <a:r>
              <a:rPr lang="en-US" dirty="0">
                <a:solidFill>
                  <a:srgbClr val="FF0000"/>
                </a:solidFill>
                <a:latin typeface="Century Schoolbook" charset="0"/>
                <a:cs typeface="Arial" charset="0"/>
                <a:sym typeface="Wingdings"/>
              </a:rPr>
              <a:t>m</a:t>
            </a:r>
            <a:r>
              <a:rPr lang="en-US" dirty="0">
                <a:solidFill>
                  <a:srgbClr val="000000"/>
                </a:solidFill>
                <a:latin typeface="Century Schoolbook" charset="0"/>
                <a:cs typeface="Arial" charset="0"/>
                <a:sym typeface="Wingdings"/>
              </a:rPr>
              <a:t> denotes the number of rows</a:t>
            </a:r>
          </a:p>
          <a:p>
            <a:pPr marL="639763" lvl="1" indent="-273050">
              <a:buClr>
                <a:srgbClr val="FE8637"/>
              </a:buClr>
              <a:buFont typeface="Arial" charset="0"/>
              <a:buChar char="•"/>
              <a:defRPr/>
            </a:pPr>
            <a:r>
              <a:rPr lang="en-US" dirty="0">
                <a:solidFill>
                  <a:srgbClr val="FF0000"/>
                </a:solidFill>
                <a:latin typeface="Century Schoolbook" charset="0"/>
                <a:cs typeface="Arial" charset="0"/>
                <a:sym typeface="Wingdings"/>
              </a:rPr>
              <a:t>n</a:t>
            </a:r>
            <a:r>
              <a:rPr lang="en-US" dirty="0">
                <a:solidFill>
                  <a:srgbClr val="000000"/>
                </a:solidFill>
                <a:latin typeface="Century Schoolbook" charset="0"/>
                <a:cs typeface="Arial" charset="0"/>
                <a:sym typeface="Wingdings"/>
              </a:rPr>
              <a:t> denotes the number of columns</a:t>
            </a:r>
          </a:p>
          <a:p>
            <a:pPr marL="273050" indent="-273050">
              <a:buClr>
                <a:srgbClr val="FE8637"/>
              </a:buClr>
              <a:buFont typeface="Arial" charset="0"/>
              <a:buChar char="•"/>
              <a:defRPr/>
            </a:pPr>
            <a:r>
              <a:rPr lang="en-US" sz="2600" dirty="0">
                <a:solidFill>
                  <a:srgbClr val="000000"/>
                </a:solidFill>
                <a:latin typeface="Century Schoolbook" charset="0"/>
                <a:cs typeface="Arial" charset="0"/>
                <a:sym typeface="Wingdings"/>
              </a:rPr>
              <a:t>Logical representation of Two dimensional array</a:t>
            </a:r>
          </a:p>
          <a:p>
            <a:pPr marL="273050" indent="-273050">
              <a:buClr>
                <a:srgbClr val="FE8637"/>
              </a:buClr>
              <a:buFont typeface="Wingdings"/>
              <a:buNone/>
              <a:defRPr/>
            </a:pPr>
            <a:endParaRPr lang="en-US" dirty="0"/>
          </a:p>
          <a:p>
            <a:pPr marL="273050" indent="-273050">
              <a:buClr>
                <a:srgbClr val="FE8637"/>
              </a:buClr>
              <a:buFont typeface="Arial" charset="0"/>
              <a:buChar char="•"/>
              <a:defRPr/>
            </a:pPr>
            <a:endParaRPr lang="en-US" dirty="0"/>
          </a:p>
          <a:p>
            <a:pPr marL="273050" indent="-273050">
              <a:buClr>
                <a:srgbClr val="FE8637"/>
              </a:buClr>
              <a:buFont typeface="Arial" charset="0"/>
              <a:buChar char="•"/>
              <a:defRPr/>
            </a:pPr>
            <a:endParaRPr lang="en-US" dirty="0"/>
          </a:p>
          <a:p>
            <a:pPr marL="273050" indent="-273050">
              <a:buClr>
                <a:srgbClr val="FE8637"/>
              </a:buClr>
              <a:buFont typeface="Arial" charset="0"/>
              <a:buChar char="•"/>
              <a:defRPr/>
            </a:pPr>
            <a:endParaRPr lang="en-US" dirty="0"/>
          </a:p>
          <a:p>
            <a:pPr marL="273050" indent="-273050">
              <a:buClr>
                <a:srgbClr val="FE8637"/>
              </a:buClr>
              <a:buFont typeface="Arial" charset="0"/>
              <a:buChar char="•"/>
              <a:defRPr/>
            </a:pPr>
            <a:r>
              <a:rPr lang="en-US" sz="2600" dirty="0">
                <a:solidFill>
                  <a:srgbClr val="000000"/>
                </a:solidFill>
                <a:latin typeface="Century Schoolbook" charset="0"/>
                <a:cs typeface="Arial" charset="0"/>
                <a:sym typeface="Wingdings"/>
              </a:rPr>
              <a:t>The subscript of any arbitrary element</a:t>
            </a:r>
            <a:r>
              <a:rPr lang="en-US" dirty="0">
                <a:solidFill>
                  <a:srgbClr val="000000"/>
                </a:solidFill>
                <a:latin typeface="Century Schoolbook" charset="0"/>
                <a:cs typeface="Arial" charset="0"/>
                <a:sym typeface="Wingdings"/>
              </a:rPr>
              <a:t> </a:t>
            </a:r>
            <a:r>
              <a:rPr lang="en-US" dirty="0" err="1">
                <a:solidFill>
                  <a:srgbClr val="000000"/>
                </a:solidFill>
                <a:latin typeface="Century Schoolbook" charset="0"/>
                <a:cs typeface="Arial" charset="0"/>
                <a:sym typeface="Wingdings"/>
              </a:rPr>
              <a:t>a</a:t>
            </a:r>
            <a:r>
              <a:rPr lang="en-US" sz="2100" baseline="-25000" dirty="0" err="1">
                <a:solidFill>
                  <a:srgbClr val="000000"/>
                </a:solidFill>
                <a:latin typeface="Century Schoolbook" charset="0"/>
                <a:cs typeface="Arial" charset="0"/>
                <a:sym typeface="Wingdings"/>
              </a:rPr>
              <a:t>ij</a:t>
            </a:r>
            <a:r>
              <a:rPr lang="en-US" dirty="0">
                <a:solidFill>
                  <a:srgbClr val="000000"/>
                </a:solidFill>
                <a:latin typeface="Century Schoolbook" charset="0"/>
                <a:cs typeface="Arial" charset="0"/>
                <a:sym typeface="Wingdings"/>
              </a:rPr>
              <a:t>, represent</a:t>
            </a:r>
          </a:p>
          <a:p>
            <a:pPr marL="639763" lvl="1" indent="-273050">
              <a:buClr>
                <a:srgbClr val="FE8637"/>
              </a:buClr>
              <a:buFont typeface="Arial" charset="0"/>
              <a:buChar char="•"/>
              <a:defRPr/>
            </a:pPr>
            <a:r>
              <a:rPr lang="en-US" dirty="0" err="1">
                <a:solidFill>
                  <a:srgbClr val="000000"/>
                </a:solidFill>
                <a:latin typeface="Century Schoolbook" charset="0"/>
                <a:cs typeface="Arial" charset="0"/>
                <a:sym typeface="Wingdings"/>
              </a:rPr>
              <a:t>i</a:t>
            </a:r>
            <a:r>
              <a:rPr lang="en-US" baseline="30000" dirty="0" err="1">
                <a:solidFill>
                  <a:srgbClr val="000000"/>
                </a:solidFill>
                <a:latin typeface="Century Schoolbook" charset="0"/>
                <a:cs typeface="Arial" charset="0"/>
                <a:sym typeface="Wingdings"/>
              </a:rPr>
              <a:t>th</a:t>
            </a:r>
            <a:r>
              <a:rPr lang="en-US" dirty="0">
                <a:solidFill>
                  <a:srgbClr val="000000"/>
                </a:solidFill>
                <a:latin typeface="Century Schoolbook" charset="0"/>
                <a:cs typeface="Arial" charset="0"/>
                <a:sym typeface="Wingdings"/>
              </a:rPr>
              <a:t> row</a:t>
            </a:r>
          </a:p>
          <a:p>
            <a:pPr marL="639763" lvl="1" indent="-273050">
              <a:buClr>
                <a:srgbClr val="FE8637"/>
              </a:buClr>
              <a:buFont typeface="Arial" charset="0"/>
              <a:buChar char="•"/>
              <a:defRPr/>
            </a:pPr>
            <a:r>
              <a:rPr lang="en-US" dirty="0" err="1">
                <a:solidFill>
                  <a:srgbClr val="000000"/>
                </a:solidFill>
                <a:latin typeface="Century Schoolbook" charset="0"/>
                <a:cs typeface="Arial" charset="0"/>
                <a:sym typeface="Wingdings"/>
              </a:rPr>
              <a:t>j</a:t>
            </a:r>
            <a:r>
              <a:rPr lang="en-US" baseline="30000" dirty="0" err="1">
                <a:solidFill>
                  <a:srgbClr val="000000"/>
                </a:solidFill>
                <a:latin typeface="Century Schoolbook" charset="0"/>
                <a:cs typeface="Arial" charset="0"/>
                <a:sym typeface="Wingdings"/>
              </a:rPr>
              <a:t>th</a:t>
            </a:r>
            <a:r>
              <a:rPr lang="en-US" dirty="0">
                <a:solidFill>
                  <a:srgbClr val="000000"/>
                </a:solidFill>
                <a:latin typeface="Century Schoolbook" charset="0"/>
                <a:cs typeface="Arial" charset="0"/>
                <a:sym typeface="Wingdings"/>
              </a:rPr>
              <a:t> column </a:t>
            </a:r>
            <a:endParaRPr lang="en-US" dirty="0"/>
          </a:p>
        </p:txBody>
      </p:sp>
      <p:graphicFrame>
        <p:nvGraphicFramePr>
          <p:cNvPr id="31748" name="Object 4">
            <a:extLst>
              <a:ext uri="{FF2B5EF4-FFF2-40B4-BE49-F238E27FC236}">
                <a16:creationId xmlns:a16="http://schemas.microsoft.com/office/drawing/2014/main" id="{B90AFA85-FF54-0DCA-AA4E-E60735239E75}"/>
              </a:ext>
            </a:extLst>
          </p:cNvPr>
          <p:cNvGraphicFramePr>
            <a:graphicFrameLocks noChangeAspect="1"/>
          </p:cNvGraphicFramePr>
          <p:nvPr/>
        </p:nvGraphicFramePr>
        <p:xfrm>
          <a:off x="4191000" y="2971800"/>
          <a:ext cx="1998663" cy="1571625"/>
        </p:xfrm>
        <a:graphic>
          <a:graphicData uri="http://schemas.openxmlformats.org/presentationml/2006/ole">
            <mc:AlternateContent xmlns:mc="http://schemas.openxmlformats.org/markup-compatibility/2006">
              <mc:Choice xmlns:v="urn:schemas-microsoft-com:vml" Requires="v">
                <p:oleObj name="Equation" r:id="rId5" imgW="11315700" imgH="10515600" progId="Equation.3">
                  <p:embed/>
                </p:oleObj>
              </mc:Choice>
              <mc:Fallback>
                <p:oleObj name="Equation" r:id="rId5" imgW="11315700" imgH="105156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1000" y="2971800"/>
                        <a:ext cx="1998663"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853" name="Slide Number Placeholder 5">
            <a:extLst>
              <a:ext uri="{FF2B5EF4-FFF2-40B4-BE49-F238E27FC236}">
                <a16:creationId xmlns:a16="http://schemas.microsoft.com/office/drawing/2014/main" id="{C78CC22E-4F1E-AD6B-2D82-C98A3DEC0826}"/>
              </a:ext>
            </a:extLst>
          </p:cNvPr>
          <p:cNvSpPr>
            <a:spLocks noGrp="1" noChangeArrowheads="1"/>
          </p:cNvSpPr>
          <p:nvPr>
            <p:ph type="sldNum" sz="quarter" idx="11"/>
            <p:custDataLst>
              <p:tags r:id="rId3"/>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EE81ACCC-3143-4D92-8526-29B12621F630}" type="slidenum">
              <a:rPr lang="en-IN" altLang="de-DE">
                <a:solidFill>
                  <a:schemeClr val="bg1"/>
                </a:solidFill>
              </a:rPr>
              <a:pPr/>
              <a:t>76</a:t>
            </a:fld>
            <a:endParaRPr lang="en-IN" altLang="de-DE">
              <a:solidFill>
                <a:schemeClr val="bg1"/>
              </a:solidFill>
            </a:endParaRPr>
          </a:p>
        </p:txBody>
      </p:sp>
    </p:spTree>
  </p:cSld>
  <p:clrMapOvr>
    <a:masterClrMapping/>
  </p:clrMapOvr>
  <p:transition spd="med">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ox(in)">
                                      <p:cBhvr>
                                        <p:cTn id="15" dur="500"/>
                                        <p:tgtEl>
                                          <p:spTgt spid="3">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ox(in)">
                                      <p:cBhvr>
                                        <p:cTn id="18" dur="500"/>
                                        <p:tgtEl>
                                          <p:spTgt spid="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ox(in)">
                                      <p:cBhvr>
                                        <p:cTn id="23" dur="500"/>
                                        <p:tgtEl>
                                          <p:spTgt spid="3">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nodeType="clickEffect">
                                  <p:stCondLst>
                                    <p:cond delay="0"/>
                                  </p:stCondLst>
                                  <p:childTnLst>
                                    <p:set>
                                      <p:cBhvr>
                                        <p:cTn id="27" dur="1" fill="hold">
                                          <p:stCondLst>
                                            <p:cond delay="0"/>
                                          </p:stCondLst>
                                        </p:cTn>
                                        <p:tgtEl>
                                          <p:spTgt spid="31748"/>
                                        </p:tgtEl>
                                        <p:attrNameLst>
                                          <p:attrName>style.visibility</p:attrName>
                                        </p:attrNameLst>
                                      </p:cBhvr>
                                      <p:to>
                                        <p:strVal val="visible"/>
                                      </p:to>
                                    </p:set>
                                    <p:animEffect transition="in" filter="box(in)">
                                      <p:cBhvr>
                                        <p:cTn id="28" dur="500"/>
                                        <p:tgtEl>
                                          <p:spTgt spid="3174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box(in)">
                                      <p:cBhvr>
                                        <p:cTn id="33" dur="500"/>
                                        <p:tgtEl>
                                          <p:spTgt spid="3">
                                            <p:txEl>
                                              <p:pRg st="9" end="9"/>
                                            </p:txEl>
                                          </p:spTgt>
                                        </p:tgtEl>
                                      </p:cBhvr>
                                    </p:animEffect>
                                  </p:childTnLst>
                                </p:cTn>
                              </p:par>
                              <p:par>
                                <p:cTn id="34" presetID="4" presetClass="entr" presetSubtype="16"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box(in)">
                                      <p:cBhvr>
                                        <p:cTn id="36" dur="500"/>
                                        <p:tgtEl>
                                          <p:spTgt spid="3">
                                            <p:txEl>
                                              <p:pRg st="10" end="10"/>
                                            </p:txEl>
                                          </p:spTgt>
                                        </p:tgtEl>
                                      </p:cBhvr>
                                    </p:animEffect>
                                  </p:childTnLst>
                                </p:cTn>
                              </p:par>
                              <p:par>
                                <p:cTn id="37" presetID="4" presetClass="entr" presetSubtype="16"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box(in)">
                                      <p:cBhvr>
                                        <p:cTn id="3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0BB65893-587C-6256-6495-D219E4EA329D}"/>
              </a:ext>
            </a:extLst>
          </p:cNvPr>
          <p:cNvSpPr>
            <a:spLocks noGrp="1" noChangeArrowheads="1"/>
          </p:cNvSpPr>
          <p:nvPr>
            <p:ph type="title" idx="4294967295"/>
            <p:custDataLst>
              <p:tags r:id="rId1"/>
            </p:custDataLst>
          </p:nvPr>
        </p:nvSpPr>
        <p:spPr bwMode="auto">
          <a:xfrm>
            <a:off x="457200" y="274638"/>
            <a:ext cx="7467600"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de-DE" sz="2800"/>
              <a:t>Memory representation of a matrix</a:t>
            </a:r>
          </a:p>
        </p:txBody>
      </p:sp>
      <p:sp>
        <p:nvSpPr>
          <p:cNvPr id="3" name="Content Placeholder 2">
            <a:extLst>
              <a:ext uri="{FF2B5EF4-FFF2-40B4-BE49-F238E27FC236}">
                <a16:creationId xmlns:a16="http://schemas.microsoft.com/office/drawing/2014/main" id="{0252B5B4-ED9E-F610-D0BC-7A2972391957}"/>
              </a:ext>
            </a:extLst>
          </p:cNvPr>
          <p:cNvSpPr>
            <a:spLocks noGrp="1"/>
          </p:cNvSpPr>
          <p:nvPr>
            <p:ph sz="quarter" idx="4294967295"/>
            <p:custDataLst>
              <p:tags r:id="rId2"/>
            </p:custDataLst>
          </p:nvPr>
        </p:nvSpPr>
        <p:spPr bwMode="auto">
          <a:xfrm>
            <a:off x="357188" y="1000125"/>
            <a:ext cx="8429625" cy="5572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73050" indent="-273050">
              <a:buClr>
                <a:srgbClr val="FE8637"/>
              </a:buClr>
            </a:pPr>
            <a:r>
              <a:rPr lang="en-US" altLang="de-DE" sz="2400">
                <a:solidFill>
                  <a:srgbClr val="000000"/>
                </a:solidFill>
                <a:latin typeface="Century Schoolbook" panose="02040604050505020304" pitchFamily="18" charset="0"/>
                <a:cs typeface="Arial" panose="020B0604020202020204" pitchFamily="34" charset="0"/>
                <a:sym typeface="Wingdings" panose="05000000000000000000" pitchFamily="2" charset="2"/>
              </a:rPr>
              <a:t>Matrices are stored in contiguous memory locations.</a:t>
            </a:r>
            <a:endParaRPr lang="en-US" altLang="de-DE"/>
          </a:p>
          <a:p>
            <a:pPr marL="273050" indent="-273050">
              <a:buClr>
                <a:srgbClr val="FE8637"/>
              </a:buClr>
            </a:pPr>
            <a:r>
              <a:rPr lang="en-US" altLang="de-DE" sz="2400">
                <a:solidFill>
                  <a:srgbClr val="000000"/>
                </a:solidFill>
                <a:latin typeface="Century Schoolbook" panose="02040604050505020304" pitchFamily="18" charset="0"/>
                <a:cs typeface="Arial" panose="020B0604020202020204" pitchFamily="34" charset="0"/>
                <a:sym typeface="Wingdings" panose="05000000000000000000" pitchFamily="2" charset="2"/>
              </a:rPr>
              <a:t>There are two conventions of storing matrix in the memory.</a:t>
            </a:r>
          </a:p>
          <a:p>
            <a:pPr marL="639763" lvl="1" indent="-273050">
              <a:buClr>
                <a:srgbClr val="FE8637"/>
              </a:buClr>
            </a:pPr>
            <a:r>
              <a:rPr lang="en-US" altLang="de-DE" b="1">
                <a:solidFill>
                  <a:srgbClr val="FF0000"/>
                </a:solidFill>
                <a:latin typeface="Century Schoolbook" panose="02040604050505020304" pitchFamily="18" charset="0"/>
                <a:cs typeface="Arial" panose="020B0604020202020204" pitchFamily="34" charset="0"/>
                <a:sym typeface="Wingdings" panose="05000000000000000000" pitchFamily="2" charset="2"/>
              </a:rPr>
              <a:t>Row major order method</a:t>
            </a:r>
          </a:p>
          <a:p>
            <a:pPr lvl="2" indent="-182563">
              <a:buClr>
                <a:srgbClr val="E0752F"/>
              </a:buClr>
            </a:pPr>
            <a:r>
              <a:rPr lang="en-US" altLang="de-DE">
                <a:solidFill>
                  <a:srgbClr val="000000"/>
                </a:solidFill>
                <a:latin typeface="Century Schoolbook" panose="02040604050505020304" pitchFamily="18" charset="0"/>
                <a:cs typeface="Arial" panose="020B0604020202020204" pitchFamily="34" charset="0"/>
                <a:sym typeface="Wingdings" panose="05000000000000000000" pitchFamily="2" charset="2"/>
              </a:rPr>
              <a:t>The elements of a matrix are stored on a row by row basis.</a:t>
            </a:r>
          </a:p>
          <a:p>
            <a:pPr lvl="2" indent="-182563">
              <a:buClr>
                <a:srgbClr val="E0752F"/>
              </a:buClr>
            </a:pPr>
            <a:r>
              <a:rPr lang="en-US" altLang="de-DE">
                <a:solidFill>
                  <a:srgbClr val="000000"/>
                </a:solidFill>
                <a:latin typeface="Century Schoolbook" panose="02040604050505020304" pitchFamily="18" charset="0"/>
                <a:cs typeface="Arial" panose="020B0604020202020204" pitchFamily="34" charset="0"/>
                <a:sym typeface="Wingdings" panose="05000000000000000000" pitchFamily="2" charset="2"/>
              </a:rPr>
              <a:t>First store all the elements in the first row, then the elements of second row, and so on.</a:t>
            </a:r>
          </a:p>
          <a:p>
            <a:pPr lvl="2" indent="-182563">
              <a:buClr>
                <a:srgbClr val="E0752F"/>
              </a:buClr>
              <a:buFont typeface="Wingdings" panose="05000000000000000000" pitchFamily="2" charset="2"/>
              <a:buNone/>
            </a:pPr>
            <a:endParaRPr lang="en-US" altLang="de-DE"/>
          </a:p>
          <a:p>
            <a:pPr marL="639763" lvl="1" indent="-273050">
              <a:buClr>
                <a:srgbClr val="FE8637"/>
              </a:buClr>
            </a:pPr>
            <a:r>
              <a:rPr lang="en-US" altLang="de-DE" b="1">
                <a:solidFill>
                  <a:srgbClr val="FF0000"/>
                </a:solidFill>
                <a:latin typeface="Century Schoolbook" panose="02040604050505020304" pitchFamily="18" charset="0"/>
                <a:cs typeface="Arial" panose="020B0604020202020204" pitchFamily="34" charset="0"/>
                <a:sym typeface="Wingdings" panose="05000000000000000000" pitchFamily="2" charset="2"/>
              </a:rPr>
              <a:t>Column major order method</a:t>
            </a:r>
          </a:p>
          <a:p>
            <a:pPr lvl="2" indent="-182563">
              <a:buClr>
                <a:srgbClr val="E0752F"/>
              </a:buClr>
            </a:pPr>
            <a:r>
              <a:rPr lang="en-US" altLang="de-DE">
                <a:solidFill>
                  <a:srgbClr val="000000"/>
                </a:solidFill>
                <a:latin typeface="Century Schoolbook" panose="02040604050505020304" pitchFamily="18" charset="0"/>
                <a:cs typeface="Arial" panose="020B0604020202020204" pitchFamily="34" charset="0"/>
                <a:sym typeface="Wingdings" panose="05000000000000000000" pitchFamily="2" charset="2"/>
              </a:rPr>
              <a:t>The elements of a matrix are stored on a column by column basis.</a:t>
            </a:r>
          </a:p>
          <a:p>
            <a:pPr lvl="2" indent="-182563">
              <a:buClr>
                <a:srgbClr val="E0752F"/>
              </a:buClr>
            </a:pPr>
            <a:r>
              <a:rPr lang="en-US" altLang="de-DE">
                <a:solidFill>
                  <a:srgbClr val="000000"/>
                </a:solidFill>
                <a:latin typeface="Century Schoolbook" panose="02040604050505020304" pitchFamily="18" charset="0"/>
                <a:cs typeface="Arial" panose="020B0604020202020204" pitchFamily="34" charset="0"/>
                <a:sym typeface="Wingdings" panose="05000000000000000000" pitchFamily="2" charset="2"/>
              </a:rPr>
              <a:t>First store all the elements in the first column, then the elements of second column, and so on.</a:t>
            </a:r>
          </a:p>
          <a:p>
            <a:pPr lvl="2" indent="-182563">
              <a:buClr>
                <a:srgbClr val="E0752F"/>
              </a:buClr>
            </a:pPr>
            <a:endParaRPr lang="en-US" altLang="de-DE"/>
          </a:p>
          <a:p>
            <a:pPr marL="273050" indent="-273050">
              <a:buClr>
                <a:srgbClr val="FE8637"/>
              </a:buClr>
              <a:buFont typeface="Wingdings" panose="05000000000000000000" pitchFamily="2" charset="2"/>
              <a:buNone/>
            </a:pPr>
            <a:endParaRPr lang="en-US" altLang="de-DE"/>
          </a:p>
        </p:txBody>
      </p:sp>
      <p:sp>
        <p:nvSpPr>
          <p:cNvPr id="79876" name="Slide Number Placeholder 3">
            <a:extLst>
              <a:ext uri="{FF2B5EF4-FFF2-40B4-BE49-F238E27FC236}">
                <a16:creationId xmlns:a16="http://schemas.microsoft.com/office/drawing/2014/main" id="{F518F4AF-19FD-28BD-D00A-48BCE3C572C0}"/>
              </a:ext>
            </a:extLst>
          </p:cNvPr>
          <p:cNvSpPr>
            <a:spLocks noGrp="1" noChangeArrowheads="1"/>
          </p:cNvSpPr>
          <p:nvPr>
            <p:ph type="sldNum" sz="quarter" idx="11"/>
            <p:custDataLst>
              <p:tags r:id="rId3"/>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B83A1F13-6028-42F9-A31B-F3970C1A0D54}" type="slidenum">
              <a:rPr lang="en-IN" altLang="de-DE">
                <a:solidFill>
                  <a:schemeClr val="bg1"/>
                </a:solidFill>
              </a:rPr>
              <a:pPr/>
              <a:t>77</a:t>
            </a:fld>
            <a:endParaRPr lang="en-IN" altLang="de-DE">
              <a:solidFill>
                <a:schemeClr val="bg1"/>
              </a:solidFill>
            </a:endParaRPr>
          </a:p>
        </p:txBody>
      </p:sp>
    </p:spTree>
  </p:cSld>
  <p:clrMapOvr>
    <a:masterClrMapping/>
  </p:clrMapOvr>
  <p:transition spd="med">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ox(in)">
                                      <p:cBhvr>
                                        <p:cTn id="20" dur="500"/>
                                        <p:tgtEl>
                                          <p:spTgt spid="3">
                                            <p:txEl>
                                              <p:pRg st="3" end="3"/>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ox(in)">
                                      <p:cBhvr>
                                        <p:cTn id="23" dur="500"/>
                                        <p:tgtEl>
                                          <p:spTgt spid="3">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ox(in)">
                                      <p:cBhvr>
                                        <p:cTn id="28" dur="500"/>
                                        <p:tgtEl>
                                          <p:spTgt spid="3">
                                            <p:txEl>
                                              <p:pRg st="6" end="6"/>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box(in)">
                                      <p:cBhvr>
                                        <p:cTn id="31" dur="500"/>
                                        <p:tgtEl>
                                          <p:spTgt spid="3">
                                            <p:txEl>
                                              <p:pRg st="7" end="7"/>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box(in)">
                                      <p:cBhvr>
                                        <p:cTn id="3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a:extLst>
              <a:ext uri="{FF2B5EF4-FFF2-40B4-BE49-F238E27FC236}">
                <a16:creationId xmlns:a16="http://schemas.microsoft.com/office/drawing/2014/main" id="{9F63E762-6118-3AE4-3C3D-B2594354307A}"/>
              </a:ext>
            </a:extLst>
          </p:cNvPr>
          <p:cNvSpPr>
            <a:spLocks noGrp="1" noChangeArrowheads="1"/>
          </p:cNvSpPr>
          <p:nvPr>
            <p:ph type="title" idx="4294967295"/>
            <p:custDataLst>
              <p:tags r:id="rId1"/>
            </p:custDataLst>
          </p:nvPr>
        </p:nvSpPr>
        <p:spPr bwMode="auto">
          <a:xfrm>
            <a:off x="457200" y="274638"/>
            <a:ext cx="7467600"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de-DE" sz="2800"/>
              <a:t>Memory representation of a matrix</a:t>
            </a:r>
          </a:p>
        </p:txBody>
      </p:sp>
      <p:sp>
        <p:nvSpPr>
          <p:cNvPr id="3" name="Content Placeholder 2">
            <a:extLst>
              <a:ext uri="{FF2B5EF4-FFF2-40B4-BE49-F238E27FC236}">
                <a16:creationId xmlns:a16="http://schemas.microsoft.com/office/drawing/2014/main" id="{23F469EC-6EAE-AC25-2BDA-C2B21D07ACD6}"/>
              </a:ext>
            </a:extLst>
          </p:cNvPr>
          <p:cNvSpPr>
            <a:spLocks noGrp="1"/>
          </p:cNvSpPr>
          <p:nvPr>
            <p:ph sz="quarter" idx="4294967295"/>
            <p:custDataLst>
              <p:tags r:id="rId2"/>
            </p:custDataLst>
          </p:nvPr>
        </p:nvSpPr>
        <p:spPr bwMode="auto">
          <a:xfrm>
            <a:off x="357188" y="1071563"/>
            <a:ext cx="8286750" cy="54022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73050" indent="-273050">
              <a:buClr>
                <a:srgbClr val="FE8637"/>
              </a:buClr>
            </a:pPr>
            <a:r>
              <a:rPr lang="en-US" altLang="de-DE" sz="2400">
                <a:solidFill>
                  <a:srgbClr val="000000"/>
                </a:solidFill>
                <a:latin typeface="Century Schoolbook" panose="02040604050505020304" pitchFamily="18" charset="0"/>
                <a:cs typeface="Arial" panose="020B0604020202020204" pitchFamily="34" charset="0"/>
                <a:sym typeface="Wingdings" panose="05000000000000000000" pitchFamily="2" charset="2"/>
              </a:rPr>
              <a:t>Consider a matrix A of order 3 × 4</a:t>
            </a:r>
          </a:p>
          <a:p>
            <a:pPr marL="273050" indent="-273050">
              <a:buClr>
                <a:srgbClr val="FE8637"/>
              </a:buClr>
            </a:pPr>
            <a:endParaRPr lang="en-US" altLang="de-DE"/>
          </a:p>
          <a:p>
            <a:pPr marL="273050" indent="-273050">
              <a:buClr>
                <a:srgbClr val="FE8637"/>
              </a:buClr>
            </a:pPr>
            <a:endParaRPr lang="en-US" altLang="de-DE"/>
          </a:p>
          <a:p>
            <a:pPr marL="273050" indent="-273050">
              <a:buClr>
                <a:srgbClr val="FE8637"/>
              </a:buClr>
              <a:buFont typeface="Wingdings" panose="05000000000000000000" pitchFamily="2" charset="2"/>
              <a:buNone/>
            </a:pPr>
            <a:r>
              <a:rPr lang="en-US" altLang="de-DE">
                <a:solidFill>
                  <a:srgbClr val="000000"/>
                </a:solidFill>
                <a:latin typeface="Century Schoolbook" panose="02040604050505020304" pitchFamily="18" charset="0"/>
                <a:cs typeface="Arial" panose="020B0604020202020204" pitchFamily="34" charset="0"/>
                <a:sym typeface="Wingdings" panose="05000000000000000000" pitchFamily="2" charset="2"/>
              </a:rPr>
              <a:t>  </a:t>
            </a:r>
          </a:p>
          <a:p>
            <a:pPr marL="273050" indent="-273050">
              <a:buClr>
                <a:srgbClr val="FE8637"/>
              </a:buClr>
            </a:pPr>
            <a:r>
              <a:rPr lang="en-US" altLang="de-DE" sz="2400" b="1">
                <a:solidFill>
                  <a:srgbClr val="FF0000"/>
                </a:solidFill>
                <a:latin typeface="Century Schoolbook" panose="02040604050505020304" pitchFamily="18" charset="0"/>
                <a:cs typeface="Arial" panose="020B0604020202020204" pitchFamily="34" charset="0"/>
                <a:sym typeface="Wingdings" panose="05000000000000000000" pitchFamily="2" charset="2"/>
              </a:rPr>
              <a:t>Row major order method </a:t>
            </a:r>
            <a:r>
              <a:rPr lang="en-US" altLang="de-DE" sz="2400">
                <a:solidFill>
                  <a:srgbClr val="000000"/>
                </a:solidFill>
                <a:latin typeface="Century Schoolbook" panose="02040604050505020304" pitchFamily="18" charset="0"/>
                <a:cs typeface="Arial" panose="020B0604020202020204" pitchFamily="34" charset="0"/>
                <a:sym typeface="Wingdings" panose="05000000000000000000" pitchFamily="2" charset="2"/>
              </a:rPr>
              <a:t>representation of A in the memory</a:t>
            </a:r>
          </a:p>
          <a:p>
            <a:pPr marL="273050" indent="-273050">
              <a:buClr>
                <a:srgbClr val="FE8637"/>
              </a:buClr>
            </a:pPr>
            <a:endParaRPr lang="en-US" altLang="de-DE"/>
          </a:p>
          <a:p>
            <a:pPr marL="273050" indent="-273050">
              <a:buClr>
                <a:srgbClr val="FE8637"/>
              </a:buClr>
            </a:pPr>
            <a:r>
              <a:rPr lang="en-US" altLang="de-DE" sz="2400" b="1">
                <a:solidFill>
                  <a:srgbClr val="000099"/>
                </a:solidFill>
                <a:latin typeface="Century Schoolbook" panose="02040604050505020304" pitchFamily="18" charset="0"/>
                <a:cs typeface="Arial" panose="020B0604020202020204" pitchFamily="34" charset="0"/>
                <a:sym typeface="Wingdings" panose="05000000000000000000" pitchFamily="2" charset="2"/>
              </a:rPr>
              <a:t>Colum  major order method </a:t>
            </a:r>
            <a:r>
              <a:rPr lang="en-US" altLang="de-DE" sz="2400">
                <a:solidFill>
                  <a:srgbClr val="000000"/>
                </a:solidFill>
                <a:latin typeface="Century Schoolbook" panose="02040604050505020304" pitchFamily="18" charset="0"/>
                <a:cs typeface="Arial" panose="020B0604020202020204" pitchFamily="34" charset="0"/>
                <a:sym typeface="Wingdings" panose="05000000000000000000" pitchFamily="2" charset="2"/>
              </a:rPr>
              <a:t>representation of A in the memory</a:t>
            </a:r>
          </a:p>
          <a:p>
            <a:pPr marL="273050" indent="-273050">
              <a:buClr>
                <a:srgbClr val="FE8637"/>
              </a:buClr>
            </a:pPr>
            <a:endParaRPr lang="en-US" altLang="de-DE"/>
          </a:p>
        </p:txBody>
      </p:sp>
      <p:graphicFrame>
        <p:nvGraphicFramePr>
          <p:cNvPr id="33796" name="Object 4">
            <a:extLst>
              <a:ext uri="{FF2B5EF4-FFF2-40B4-BE49-F238E27FC236}">
                <a16:creationId xmlns:a16="http://schemas.microsoft.com/office/drawing/2014/main" id="{85C686C5-E207-8BF6-8E68-7190DA96C3F5}"/>
              </a:ext>
            </a:extLst>
          </p:cNvPr>
          <p:cNvGraphicFramePr>
            <a:graphicFrameLocks noChangeAspect="1"/>
          </p:cNvGraphicFramePr>
          <p:nvPr/>
        </p:nvGraphicFramePr>
        <p:xfrm>
          <a:off x="2214563" y="1643063"/>
          <a:ext cx="1971675" cy="1357312"/>
        </p:xfrm>
        <a:graphic>
          <a:graphicData uri="http://schemas.openxmlformats.org/presentationml/2006/ole">
            <mc:AlternateContent xmlns:mc="http://schemas.openxmlformats.org/markup-compatibility/2006">
              <mc:Choice xmlns:v="urn:schemas-microsoft-com:vml" Requires="v">
                <p:oleObj name="Equation" r:id="rId5" imgW="12830939" imgH="8762593" progId="Equation.3">
                  <p:embed/>
                </p:oleObj>
              </mc:Choice>
              <mc:Fallback>
                <p:oleObj name="Equation" r:id="rId5" imgW="12830939" imgH="8762593"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4563" y="1643063"/>
                        <a:ext cx="1971675" cy="135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797" name="Object 7">
            <a:extLst>
              <a:ext uri="{FF2B5EF4-FFF2-40B4-BE49-F238E27FC236}">
                <a16:creationId xmlns:a16="http://schemas.microsoft.com/office/drawing/2014/main" id="{D63D777B-0B19-DCA3-3001-87336D854AEA}"/>
              </a:ext>
            </a:extLst>
          </p:cNvPr>
          <p:cNvGraphicFramePr>
            <a:graphicFrameLocks noChangeAspect="1"/>
          </p:cNvGraphicFramePr>
          <p:nvPr/>
        </p:nvGraphicFramePr>
        <p:xfrm>
          <a:off x="1066800" y="3886200"/>
          <a:ext cx="7497763" cy="436563"/>
        </p:xfrm>
        <a:graphic>
          <a:graphicData uri="http://schemas.openxmlformats.org/presentationml/2006/ole">
            <mc:AlternateContent xmlns:mc="http://schemas.openxmlformats.org/markup-compatibility/2006">
              <mc:Choice xmlns:v="urn:schemas-microsoft-com:vml" Requires="v">
                <p:oleObj name="Equation" r:id="rId7" imgW="25216624" imgH="2141034" progId="Equation.3">
                  <p:embed/>
                </p:oleObj>
              </mc:Choice>
              <mc:Fallback>
                <p:oleObj name="Equation" r:id="rId7" imgW="25216624" imgH="2141034"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3886200"/>
                        <a:ext cx="7497763"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798" name="Object 9">
            <a:extLst>
              <a:ext uri="{FF2B5EF4-FFF2-40B4-BE49-F238E27FC236}">
                <a16:creationId xmlns:a16="http://schemas.microsoft.com/office/drawing/2014/main" id="{10964F8F-5043-758D-834E-9AE18F89A889}"/>
              </a:ext>
            </a:extLst>
          </p:cNvPr>
          <p:cNvGraphicFramePr>
            <a:graphicFrameLocks noChangeAspect="1"/>
          </p:cNvGraphicFramePr>
          <p:nvPr/>
        </p:nvGraphicFramePr>
        <p:xfrm>
          <a:off x="914400" y="5257800"/>
          <a:ext cx="7499350" cy="436563"/>
        </p:xfrm>
        <a:graphic>
          <a:graphicData uri="http://schemas.openxmlformats.org/presentationml/2006/ole">
            <mc:AlternateContent xmlns:mc="http://schemas.openxmlformats.org/markup-compatibility/2006">
              <mc:Choice xmlns:v="urn:schemas-microsoft-com:vml" Requires="v">
                <p:oleObj name="Equation" r:id="rId9" imgW="25216624" imgH="2141034" progId="Equation.3">
                  <p:embed/>
                </p:oleObj>
              </mc:Choice>
              <mc:Fallback>
                <p:oleObj name="Equation" r:id="rId9" imgW="25216624" imgH="2141034"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4400" y="5257800"/>
                        <a:ext cx="7499350"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0903" name="Slide Number Placeholder 6">
            <a:extLst>
              <a:ext uri="{FF2B5EF4-FFF2-40B4-BE49-F238E27FC236}">
                <a16:creationId xmlns:a16="http://schemas.microsoft.com/office/drawing/2014/main" id="{2531DC8C-CA6D-0712-18CC-8F7AE353A191}"/>
              </a:ext>
            </a:extLst>
          </p:cNvPr>
          <p:cNvSpPr>
            <a:spLocks noGrp="1" noChangeArrowheads="1"/>
          </p:cNvSpPr>
          <p:nvPr>
            <p:ph type="sldNum" sz="quarter" idx="11"/>
            <p:custDataLst>
              <p:tags r:id="rId3"/>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65B3AC6E-2CB6-4FC8-86CC-9C1EE3537DE6}" type="slidenum">
              <a:rPr lang="en-IN" altLang="de-DE">
                <a:solidFill>
                  <a:schemeClr val="bg1"/>
                </a:solidFill>
              </a:rPr>
              <a:pPr/>
              <a:t>78</a:t>
            </a:fld>
            <a:endParaRPr lang="en-IN" altLang="de-DE">
              <a:solidFill>
                <a:schemeClr val="bg1"/>
              </a:solidFill>
            </a:endParaRPr>
          </a:p>
        </p:txBody>
      </p:sp>
    </p:spTree>
  </p:cSld>
  <p:clrMapOvr>
    <a:masterClrMapping/>
  </p:clrMapOvr>
  <p:transition spd="med">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33796"/>
                                        </p:tgtEl>
                                        <p:attrNameLst>
                                          <p:attrName>style.visibility</p:attrName>
                                        </p:attrNameLst>
                                      </p:cBhvr>
                                      <p:to>
                                        <p:strVal val="visible"/>
                                      </p:to>
                                    </p:set>
                                    <p:animEffect transition="in" filter="box(in)">
                                      <p:cBhvr>
                                        <p:cTn id="11" dur="500"/>
                                        <p:tgtEl>
                                          <p:spTgt spid="3379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ox(in)">
                                      <p:cBhvr>
                                        <p:cTn id="16" dur="500"/>
                                        <p:tgtEl>
                                          <p:spTgt spid="3">
                                            <p:txEl>
                                              <p:pRg st="4" end="4"/>
                                            </p:txEl>
                                          </p:spTgt>
                                        </p:tgtEl>
                                      </p:cBhvr>
                                    </p:animEffect>
                                  </p:childTnLst>
                                </p:cTn>
                              </p:par>
                            </p:childTnLst>
                          </p:cTn>
                        </p:par>
                        <p:par>
                          <p:cTn id="17" fill="hold" nodeType="afterGroup">
                            <p:stCondLst>
                              <p:cond delay="500"/>
                            </p:stCondLst>
                            <p:childTnLst>
                              <p:par>
                                <p:cTn id="18" presetID="4" presetClass="entr" presetSubtype="16" fill="hold" nodeType="afterEffect">
                                  <p:stCondLst>
                                    <p:cond delay="0"/>
                                  </p:stCondLst>
                                  <p:childTnLst>
                                    <p:set>
                                      <p:cBhvr>
                                        <p:cTn id="19" dur="1" fill="hold">
                                          <p:stCondLst>
                                            <p:cond delay="0"/>
                                          </p:stCondLst>
                                        </p:cTn>
                                        <p:tgtEl>
                                          <p:spTgt spid="33797"/>
                                        </p:tgtEl>
                                        <p:attrNameLst>
                                          <p:attrName>style.visibility</p:attrName>
                                        </p:attrNameLst>
                                      </p:cBhvr>
                                      <p:to>
                                        <p:strVal val="visible"/>
                                      </p:to>
                                    </p:set>
                                    <p:animEffect transition="in" filter="box(in)">
                                      <p:cBhvr>
                                        <p:cTn id="20" dur="500"/>
                                        <p:tgtEl>
                                          <p:spTgt spid="3379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ox(in)">
                                      <p:cBhvr>
                                        <p:cTn id="25" dur="500"/>
                                        <p:tgtEl>
                                          <p:spTgt spid="3">
                                            <p:txEl>
                                              <p:pRg st="6" end="6"/>
                                            </p:txEl>
                                          </p:spTgt>
                                        </p:tgtEl>
                                      </p:cBhvr>
                                    </p:animEffect>
                                  </p:childTnLst>
                                </p:cTn>
                              </p:par>
                            </p:childTnLst>
                          </p:cTn>
                        </p:par>
                        <p:par>
                          <p:cTn id="26" fill="hold" nodeType="afterGroup">
                            <p:stCondLst>
                              <p:cond delay="500"/>
                            </p:stCondLst>
                            <p:childTnLst>
                              <p:par>
                                <p:cTn id="27" presetID="4" presetClass="entr" presetSubtype="16" fill="hold" nodeType="afterEffect">
                                  <p:stCondLst>
                                    <p:cond delay="0"/>
                                  </p:stCondLst>
                                  <p:childTnLst>
                                    <p:set>
                                      <p:cBhvr>
                                        <p:cTn id="28" dur="1" fill="hold">
                                          <p:stCondLst>
                                            <p:cond delay="0"/>
                                          </p:stCondLst>
                                        </p:cTn>
                                        <p:tgtEl>
                                          <p:spTgt spid="33798"/>
                                        </p:tgtEl>
                                        <p:attrNameLst>
                                          <p:attrName>style.visibility</p:attrName>
                                        </p:attrNameLst>
                                      </p:cBhvr>
                                      <p:to>
                                        <p:strVal val="visible"/>
                                      </p:to>
                                    </p:set>
                                    <p:animEffect transition="in" filter="box(in)">
                                      <p:cBhvr>
                                        <p:cTn id="29" dur="500"/>
                                        <p:tgtEl>
                                          <p:spTgt spid="337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a:extLst>
              <a:ext uri="{FF2B5EF4-FFF2-40B4-BE49-F238E27FC236}">
                <a16:creationId xmlns:a16="http://schemas.microsoft.com/office/drawing/2014/main" id="{ACE61ECA-DB7D-F357-F506-EB8353308D16}"/>
              </a:ext>
            </a:extLst>
          </p:cNvPr>
          <p:cNvSpPr>
            <a:spLocks noGrp="1" noChangeArrowheads="1"/>
          </p:cNvSpPr>
          <p:nvPr>
            <p:ph type="title" idx="4294967295"/>
            <p:custDataLst>
              <p:tags r:id="rId1"/>
            </p:custDataLst>
          </p:nvPr>
        </p:nvSpPr>
        <p:spPr bwMode="auto">
          <a:xfrm>
            <a:off x="457200" y="142875"/>
            <a:ext cx="8115300"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de-DE" sz="2800"/>
              <a:t>Address(Reference) of an element in a 2D array</a:t>
            </a:r>
          </a:p>
        </p:txBody>
      </p:sp>
      <p:sp>
        <p:nvSpPr>
          <p:cNvPr id="3" name="Content Placeholder 2">
            <a:extLst>
              <a:ext uri="{FF2B5EF4-FFF2-40B4-BE49-F238E27FC236}">
                <a16:creationId xmlns:a16="http://schemas.microsoft.com/office/drawing/2014/main" id="{E33B95DA-F103-4330-4DD6-2D0653BD3EF2}"/>
              </a:ext>
            </a:extLst>
          </p:cNvPr>
          <p:cNvSpPr>
            <a:spLocks noGrp="1"/>
          </p:cNvSpPr>
          <p:nvPr>
            <p:ph sz="quarter" idx="4294967295"/>
            <p:custDataLst>
              <p:tags r:id="rId2"/>
            </p:custDataLst>
          </p:nvPr>
        </p:nvSpPr>
        <p:spPr bwMode="auto">
          <a:xfrm>
            <a:off x="142875" y="714375"/>
            <a:ext cx="8643938" cy="61436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73050" indent="-273050">
              <a:buClr>
                <a:srgbClr val="FE8637"/>
              </a:buClr>
            </a:pPr>
            <a:r>
              <a:rPr lang="en-US" altLang="de-DE" sz="2200">
                <a:solidFill>
                  <a:srgbClr val="000000"/>
                </a:solidFill>
                <a:latin typeface="Century Schoolbook" panose="02040604050505020304" pitchFamily="18" charset="0"/>
                <a:cs typeface="Arial" panose="020B0604020202020204" pitchFamily="34" charset="0"/>
                <a:sym typeface="Wingdings" panose="05000000000000000000" pitchFamily="2" charset="2"/>
              </a:rPr>
              <a:t>Logically, a matrix appears as two dimensional</a:t>
            </a:r>
          </a:p>
          <a:p>
            <a:pPr marL="273050" indent="-273050">
              <a:buClr>
                <a:srgbClr val="FE8637"/>
              </a:buClr>
            </a:pPr>
            <a:r>
              <a:rPr lang="en-US" altLang="de-DE" sz="2200">
                <a:solidFill>
                  <a:srgbClr val="000000"/>
                </a:solidFill>
                <a:latin typeface="Century Schoolbook" panose="02040604050505020304" pitchFamily="18" charset="0"/>
                <a:cs typeface="Arial" panose="020B0604020202020204" pitchFamily="34" charset="0"/>
                <a:sym typeface="Wingdings" panose="05000000000000000000" pitchFamily="2" charset="2"/>
              </a:rPr>
              <a:t>Physically, a matrix is stored in a linear fashion</a:t>
            </a:r>
          </a:p>
          <a:p>
            <a:pPr marL="273050" indent="-273050">
              <a:buClr>
                <a:srgbClr val="FE8637"/>
              </a:buClr>
            </a:pPr>
            <a:r>
              <a:rPr lang="en-US" altLang="de-DE" sz="2200">
                <a:solidFill>
                  <a:srgbClr val="000000"/>
                </a:solidFill>
                <a:latin typeface="Century Schoolbook" panose="02040604050505020304" pitchFamily="18" charset="0"/>
                <a:cs typeface="Arial" panose="020B0604020202020204" pitchFamily="34" charset="0"/>
                <a:sym typeface="Wingdings" panose="05000000000000000000" pitchFamily="2" charset="2"/>
              </a:rPr>
              <a:t>To map from logical view to physical structure, </a:t>
            </a:r>
            <a:r>
              <a:rPr lang="en-US" altLang="de-DE" sz="2200">
                <a:solidFill>
                  <a:srgbClr val="FF0000"/>
                </a:solidFill>
                <a:latin typeface="Century Schoolbook" panose="02040604050505020304" pitchFamily="18" charset="0"/>
                <a:cs typeface="Arial" panose="020B0604020202020204" pitchFamily="34" charset="0"/>
                <a:sym typeface="Wingdings" panose="05000000000000000000" pitchFamily="2" charset="2"/>
              </a:rPr>
              <a:t>indexing formula </a:t>
            </a:r>
            <a:r>
              <a:rPr lang="en-US" altLang="de-DE" sz="2200">
                <a:solidFill>
                  <a:srgbClr val="000000"/>
                </a:solidFill>
                <a:latin typeface="Century Schoolbook" panose="02040604050505020304" pitchFamily="18" charset="0"/>
                <a:cs typeface="Arial" panose="020B0604020202020204" pitchFamily="34" charset="0"/>
                <a:sym typeface="Wingdings" panose="05000000000000000000" pitchFamily="2" charset="2"/>
              </a:rPr>
              <a:t>is used.</a:t>
            </a:r>
          </a:p>
          <a:p>
            <a:pPr marL="273050" indent="-273050">
              <a:buClr>
                <a:srgbClr val="FE8637"/>
              </a:buClr>
            </a:pPr>
            <a:r>
              <a:rPr lang="en-US" altLang="de-DE" sz="2200">
                <a:solidFill>
                  <a:srgbClr val="000000"/>
                </a:solidFill>
                <a:latin typeface="Century Schoolbook" panose="02040604050505020304" pitchFamily="18" charset="0"/>
                <a:cs typeface="Arial" panose="020B0604020202020204" pitchFamily="34" charset="0"/>
                <a:sym typeface="Wingdings" panose="05000000000000000000" pitchFamily="2" charset="2"/>
              </a:rPr>
              <a:t>Let </a:t>
            </a:r>
            <a:r>
              <a:rPr lang="en-US" altLang="de-DE" sz="2200" b="1">
                <a:solidFill>
                  <a:srgbClr val="FF0000"/>
                </a:solidFill>
                <a:latin typeface="Century Schoolbook" panose="02040604050505020304" pitchFamily="18" charset="0"/>
                <a:cs typeface="Arial" panose="020B0604020202020204" pitchFamily="34" charset="0"/>
                <a:sym typeface="Wingdings" panose="05000000000000000000" pitchFamily="2" charset="2"/>
              </a:rPr>
              <a:t>A</a:t>
            </a:r>
            <a:r>
              <a:rPr lang="en-US" altLang="de-DE" sz="2200">
                <a:solidFill>
                  <a:srgbClr val="000000"/>
                </a:solidFill>
                <a:latin typeface="Century Schoolbook" panose="02040604050505020304" pitchFamily="18" charset="0"/>
                <a:cs typeface="Arial" panose="020B0604020202020204" pitchFamily="34" charset="0"/>
                <a:sym typeface="Wingdings" panose="05000000000000000000" pitchFamily="2" charset="2"/>
              </a:rPr>
              <a:t> be a two dimensional array of</a:t>
            </a:r>
          </a:p>
          <a:p>
            <a:pPr marL="639763" lvl="1" indent="-273050">
              <a:buClr>
                <a:srgbClr val="FE8637"/>
              </a:buClr>
            </a:pPr>
            <a:r>
              <a:rPr lang="en-US" altLang="de-DE" sz="2000">
                <a:solidFill>
                  <a:srgbClr val="000000"/>
                </a:solidFill>
                <a:latin typeface="Century Schoolbook" panose="02040604050505020304" pitchFamily="18" charset="0"/>
                <a:cs typeface="Arial" panose="020B0604020202020204" pitchFamily="34" charset="0"/>
                <a:sym typeface="Wingdings" panose="05000000000000000000" pitchFamily="2" charset="2"/>
              </a:rPr>
              <a:t>order </a:t>
            </a:r>
            <a:r>
              <a:rPr lang="en-US" altLang="de-DE" sz="2000" b="1">
                <a:solidFill>
                  <a:srgbClr val="FF0000"/>
                </a:solidFill>
                <a:latin typeface="Century Schoolbook" panose="02040604050505020304" pitchFamily="18" charset="0"/>
                <a:cs typeface="Arial" panose="020B0604020202020204" pitchFamily="34" charset="0"/>
                <a:sym typeface="Wingdings" panose="05000000000000000000" pitchFamily="2" charset="2"/>
              </a:rPr>
              <a:t>m × n </a:t>
            </a:r>
          </a:p>
          <a:p>
            <a:pPr marL="639763" lvl="1" indent="-273050">
              <a:buClr>
                <a:srgbClr val="FE8637"/>
              </a:buClr>
            </a:pPr>
            <a:r>
              <a:rPr lang="en-US" altLang="de-DE" sz="2000">
                <a:solidFill>
                  <a:srgbClr val="000000"/>
                </a:solidFill>
                <a:latin typeface="Century Schoolbook" panose="02040604050505020304" pitchFamily="18" charset="0"/>
                <a:cs typeface="Arial" panose="020B0604020202020204" pitchFamily="34" charset="0"/>
                <a:sym typeface="Wingdings" panose="05000000000000000000" pitchFamily="2" charset="2"/>
              </a:rPr>
              <a:t> base address </a:t>
            </a:r>
            <a:r>
              <a:rPr lang="en-US" altLang="de-DE" sz="2000" b="1">
                <a:solidFill>
                  <a:srgbClr val="FF0000"/>
                </a:solidFill>
                <a:latin typeface="Century Schoolbook" panose="02040604050505020304" pitchFamily="18" charset="0"/>
                <a:cs typeface="Arial" panose="020B0604020202020204" pitchFamily="34" charset="0"/>
                <a:sym typeface="Wingdings" panose="05000000000000000000" pitchFamily="2" charset="2"/>
              </a:rPr>
              <a:t>B</a:t>
            </a:r>
            <a:r>
              <a:rPr lang="en-US" altLang="de-DE" sz="2000">
                <a:solidFill>
                  <a:srgbClr val="000000"/>
                </a:solidFill>
                <a:latin typeface="Century Schoolbook" panose="02040604050505020304" pitchFamily="18" charset="0"/>
                <a:cs typeface="Arial" panose="020B0604020202020204" pitchFamily="34" charset="0"/>
                <a:sym typeface="Wingdings" panose="05000000000000000000" pitchFamily="2" charset="2"/>
              </a:rPr>
              <a:t>.</a:t>
            </a:r>
          </a:p>
          <a:p>
            <a:pPr marL="639763" lvl="1" indent="-273050">
              <a:buClr>
                <a:srgbClr val="FE8637"/>
              </a:buClr>
            </a:pPr>
            <a:r>
              <a:rPr lang="en-US" altLang="de-DE" sz="2000">
                <a:solidFill>
                  <a:srgbClr val="000000"/>
                </a:solidFill>
                <a:latin typeface="Century Schoolbook" panose="02040604050505020304" pitchFamily="18" charset="0"/>
                <a:cs typeface="Arial" panose="020B0604020202020204" pitchFamily="34" charset="0"/>
                <a:sym typeface="Wingdings" panose="05000000000000000000" pitchFamily="2" charset="2"/>
              </a:rPr>
              <a:t> The number of words per memory location for  array A is </a:t>
            </a:r>
            <a:r>
              <a:rPr lang="en-US" altLang="de-DE" sz="2000" b="1">
                <a:solidFill>
                  <a:srgbClr val="FF0000"/>
                </a:solidFill>
                <a:latin typeface="Century Schoolbook" panose="02040604050505020304" pitchFamily="18" charset="0"/>
                <a:cs typeface="Arial" panose="020B0604020202020204" pitchFamily="34" charset="0"/>
                <a:sym typeface="Wingdings" panose="05000000000000000000" pitchFamily="2" charset="2"/>
              </a:rPr>
              <a:t>W</a:t>
            </a:r>
            <a:r>
              <a:rPr lang="en-US" altLang="de-DE" sz="2000">
                <a:solidFill>
                  <a:srgbClr val="000000"/>
                </a:solidFill>
                <a:latin typeface="Century Schoolbook" panose="02040604050505020304" pitchFamily="18" charset="0"/>
                <a:cs typeface="Arial" panose="020B0604020202020204" pitchFamily="34" charset="0"/>
                <a:sym typeface="Wingdings" panose="05000000000000000000" pitchFamily="2" charset="2"/>
              </a:rPr>
              <a:t>. </a:t>
            </a:r>
          </a:p>
          <a:p>
            <a:pPr marL="639763" lvl="1" indent="-273050">
              <a:buClr>
                <a:srgbClr val="FE8637"/>
              </a:buClr>
            </a:pPr>
            <a:r>
              <a:rPr lang="en-IN" altLang="de-DE" sz="2000" i="1">
                <a:solidFill>
                  <a:srgbClr val="FF0000"/>
                </a:solidFill>
                <a:latin typeface="Century Schoolbook" panose="02040604050505020304" pitchFamily="18" charset="0"/>
              </a:rPr>
              <a:t>I</a:t>
            </a:r>
            <a:r>
              <a:rPr lang="en-IN" altLang="de-DE" sz="2000" i="1">
                <a:latin typeface="Century Schoolbook" panose="02040604050505020304" pitchFamily="18" charset="0"/>
              </a:rPr>
              <a:t> = Row Subset of an element whose address to be found</a:t>
            </a:r>
            <a:endParaRPr lang="en-US" altLang="de-DE" sz="2000" baseline="-25000">
              <a:solidFill>
                <a:srgbClr val="FF0000"/>
              </a:solidFill>
              <a:latin typeface="Century Schoolbook" panose="02040604050505020304" pitchFamily="18" charset="0"/>
            </a:endParaRPr>
          </a:p>
          <a:p>
            <a:pPr marL="639763" lvl="1" indent="-273050">
              <a:buClr>
                <a:srgbClr val="FE8637"/>
              </a:buClr>
            </a:pPr>
            <a:r>
              <a:rPr lang="en-IN" altLang="de-DE" sz="2000" i="1">
                <a:solidFill>
                  <a:srgbClr val="FF0000"/>
                </a:solidFill>
                <a:latin typeface="Century Schoolbook" panose="02040604050505020304" pitchFamily="18" charset="0"/>
              </a:rPr>
              <a:t>J</a:t>
            </a:r>
            <a:r>
              <a:rPr lang="en-IN" altLang="de-DE" sz="2000" i="1">
                <a:latin typeface="Century Schoolbook" panose="02040604050505020304" pitchFamily="18" charset="0"/>
              </a:rPr>
              <a:t> = Column Subset of an element whose address to be found</a:t>
            </a:r>
          </a:p>
          <a:p>
            <a:pPr marL="639763" lvl="1" indent="-273050">
              <a:buClr>
                <a:srgbClr val="FE8637"/>
              </a:buClr>
            </a:pPr>
            <a:r>
              <a:rPr lang="en-IN" altLang="de-DE" sz="2000" i="1">
                <a:solidFill>
                  <a:srgbClr val="FF0000"/>
                </a:solidFill>
                <a:latin typeface="Century Schoolbook" panose="02040604050505020304" pitchFamily="18" charset="0"/>
              </a:rPr>
              <a:t>LR</a:t>
            </a:r>
            <a:r>
              <a:rPr lang="en-IN" altLang="de-DE" sz="2000" i="1">
                <a:latin typeface="Century Schoolbook" panose="02040604050505020304" pitchFamily="18" charset="0"/>
              </a:rPr>
              <a:t> = Lower Limit of row/start row index of the matrix(If not given assume it as zero)</a:t>
            </a:r>
          </a:p>
          <a:p>
            <a:pPr marL="639763" lvl="1" indent="-273050">
              <a:buClr>
                <a:srgbClr val="FE8637"/>
              </a:buClr>
            </a:pPr>
            <a:r>
              <a:rPr lang="en-IN" altLang="de-DE" sz="2000" i="1">
                <a:solidFill>
                  <a:srgbClr val="FF0000"/>
                </a:solidFill>
                <a:latin typeface="Century Schoolbook" panose="02040604050505020304" pitchFamily="18" charset="0"/>
              </a:rPr>
              <a:t>LC</a:t>
            </a:r>
            <a:r>
              <a:rPr lang="en-IN" altLang="de-DE" sz="2000" i="1">
                <a:latin typeface="Century Schoolbook" panose="02040604050505020304" pitchFamily="18" charset="0"/>
              </a:rPr>
              <a:t> = Lower Limit of column/start column index of the matrix(If not given assume it as zero)</a:t>
            </a:r>
          </a:p>
          <a:p>
            <a:pPr marL="639763" lvl="1" indent="-273050">
              <a:buClr>
                <a:srgbClr val="FE8637"/>
              </a:buClr>
            </a:pPr>
            <a:r>
              <a:rPr lang="en-IN" altLang="de-DE" sz="2000" i="1">
                <a:solidFill>
                  <a:srgbClr val="FF0000"/>
                </a:solidFill>
                <a:latin typeface="Century Schoolbook" panose="02040604050505020304" pitchFamily="18" charset="0"/>
              </a:rPr>
              <a:t>N</a:t>
            </a:r>
            <a:r>
              <a:rPr lang="en-IN" altLang="de-DE" sz="2000" i="1">
                <a:latin typeface="Century Schoolbook" panose="02040604050505020304" pitchFamily="18" charset="0"/>
              </a:rPr>
              <a:t> = Number of column given in the matrix. </a:t>
            </a:r>
            <a:r>
              <a:rPr lang="en-IN" altLang="de-DE" sz="2000" i="1">
                <a:solidFill>
                  <a:srgbClr val="FF0000"/>
                </a:solidFill>
                <a:latin typeface="Century Schoolbook" panose="02040604050505020304" pitchFamily="18" charset="0"/>
              </a:rPr>
              <a:t>N = Upper Bound – Lower Bound + 1</a:t>
            </a:r>
          </a:p>
          <a:p>
            <a:pPr marL="639763" lvl="1" indent="-273050">
              <a:buClr>
                <a:srgbClr val="FE8637"/>
              </a:buClr>
            </a:pPr>
            <a:r>
              <a:rPr lang="en-IN" altLang="de-DE" sz="2000" i="1">
                <a:solidFill>
                  <a:srgbClr val="FF0000"/>
                </a:solidFill>
                <a:latin typeface="Century Schoolbook" panose="02040604050505020304" pitchFamily="18" charset="0"/>
              </a:rPr>
              <a:t>M</a:t>
            </a:r>
            <a:r>
              <a:rPr lang="en-IN" altLang="de-DE" sz="2000" i="1">
                <a:latin typeface="Century Schoolbook" panose="02040604050505020304" pitchFamily="18" charset="0"/>
              </a:rPr>
              <a:t> = Number of rows given in the matrix. </a:t>
            </a:r>
            <a:r>
              <a:rPr lang="en-IN" altLang="de-DE" sz="2000" i="1">
                <a:solidFill>
                  <a:srgbClr val="FF0000"/>
                </a:solidFill>
                <a:latin typeface="Century Schoolbook" panose="02040604050505020304" pitchFamily="18" charset="0"/>
              </a:rPr>
              <a:t>M = Upper Bound – Lower Bound + 1</a:t>
            </a:r>
            <a:endParaRPr lang="en-US" altLang="de-DE" sz="2000" baseline="-25000">
              <a:solidFill>
                <a:srgbClr val="FF0000"/>
              </a:solidFill>
              <a:latin typeface="Century Schoolbook" panose="02040604050505020304" pitchFamily="18" charset="0"/>
            </a:endParaRPr>
          </a:p>
          <a:p>
            <a:pPr marL="273050" indent="-273050">
              <a:buClr>
                <a:srgbClr val="FE8637"/>
              </a:buClr>
            </a:pPr>
            <a:endParaRPr lang="en-US" altLang="de-DE"/>
          </a:p>
          <a:p>
            <a:pPr marL="273050" indent="-273050">
              <a:buClr>
                <a:srgbClr val="FE8637"/>
              </a:buClr>
            </a:pPr>
            <a:endParaRPr lang="en-US" altLang="de-DE"/>
          </a:p>
        </p:txBody>
      </p:sp>
      <p:sp>
        <p:nvSpPr>
          <p:cNvPr id="81924" name="Slide Number Placeholder 5">
            <a:extLst>
              <a:ext uri="{FF2B5EF4-FFF2-40B4-BE49-F238E27FC236}">
                <a16:creationId xmlns:a16="http://schemas.microsoft.com/office/drawing/2014/main" id="{6E3EF3EA-9C90-492A-329A-578AA49BDCA9}"/>
              </a:ext>
            </a:extLst>
          </p:cNvPr>
          <p:cNvSpPr>
            <a:spLocks noGrp="1" noChangeArrowheads="1"/>
          </p:cNvSpPr>
          <p:nvPr>
            <p:ph type="sldNum" sz="quarter" idx="11"/>
            <p:custDataLst>
              <p:tags r:id="rId3"/>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5D6328D6-008A-4EE7-B5A2-B342C4BC6538}" type="slidenum">
              <a:rPr lang="en-IN" altLang="de-DE">
                <a:solidFill>
                  <a:schemeClr val="bg1"/>
                </a:solidFill>
              </a:rPr>
              <a:pPr/>
              <a:t>79</a:t>
            </a:fld>
            <a:endParaRPr lang="en-IN" altLang="de-DE">
              <a:solidFill>
                <a:schemeClr val="bg1"/>
              </a:solidFill>
            </a:endParaRPr>
          </a:p>
        </p:txBody>
      </p:sp>
    </p:spTree>
  </p:cSld>
  <p:clrMapOvr>
    <a:masterClrMapping/>
  </p:clrMapOvr>
  <p:transition spd="med">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ox(in)">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ox(in)">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ox(in)">
                                      <p:cBhvr>
                                        <p:cTn id="42" dur="500"/>
                                        <p:tgtEl>
                                          <p:spTgt spid="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ox(in)">
                                      <p:cBhvr>
                                        <p:cTn id="47" dur="500"/>
                                        <p:tgtEl>
                                          <p:spTgt spid="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ox(in)">
                                      <p:cBhvr>
                                        <p:cTn id="52" dur="500"/>
                                        <p:tgtEl>
                                          <p:spTgt spid="3">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ox(in)">
                                      <p:cBhvr>
                                        <p:cTn id="57" dur="500"/>
                                        <p:tgtEl>
                                          <p:spTgt spid="3">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box(in)">
                                      <p:cBhvr>
                                        <p:cTn id="62" dur="500"/>
                                        <p:tgtEl>
                                          <p:spTgt spid="3">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16"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box(in)">
                                      <p:cBhvr>
                                        <p:cTn id="6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
            <a:extLst>
              <a:ext uri="{FF2B5EF4-FFF2-40B4-BE49-F238E27FC236}">
                <a16:creationId xmlns:a16="http://schemas.microsoft.com/office/drawing/2014/main" id="{0EBBDEE3-BB19-2BFB-D27D-0E4B6C11FB0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F22FBB19-BE8F-28BB-FB53-D3E1BDBB5793}"/>
              </a:ext>
            </a:extLst>
          </p:cNvPr>
          <p:cNvSpPr/>
          <p:nvPr/>
        </p:nvSpPr>
        <p:spPr>
          <a:xfrm>
            <a:off x="3938588" y="357188"/>
            <a:ext cx="1262062" cy="374650"/>
          </a:xfrm>
          <a:prstGeom prst="rect">
            <a:avLst/>
          </a:prstGeom>
          <a:solidFill>
            <a:srgbClr val="EBDBBB"/>
          </a:solidFill>
        </p:spPr>
        <p:txBody>
          <a:bodyPr wrap="none" lIns="0" tIns="0" rIns="0" bIns="0"/>
          <a:lstStyle/>
          <a:p>
            <a:pPr eaLnBrk="1" fontAlgn="auto" hangingPunct="1">
              <a:spcBef>
                <a:spcPts val="0"/>
              </a:spcBef>
              <a:spcAft>
                <a:spcPts val="0"/>
              </a:spcAft>
              <a:defRPr/>
            </a:pPr>
            <a:r>
              <a:rPr lang="en-US" sz="2900" spc="-50" dirty="0">
                <a:latin typeface="Trebuchet MS"/>
              </a:rPr>
              <a:t>Module - 5</a:t>
            </a:r>
          </a:p>
        </p:txBody>
      </p:sp>
      <p:sp>
        <p:nvSpPr>
          <p:cNvPr id="9220" name="Rectangle 3">
            <a:extLst>
              <a:ext uri="{FF2B5EF4-FFF2-40B4-BE49-F238E27FC236}">
                <a16:creationId xmlns:a16="http://schemas.microsoft.com/office/drawing/2014/main" id="{9BDB4BDD-E707-33CA-A807-BF97576619AA}"/>
              </a:ext>
            </a:extLst>
          </p:cNvPr>
          <p:cNvSpPr>
            <a:spLocks noChangeArrowheads="1"/>
          </p:cNvSpPr>
          <p:nvPr/>
        </p:nvSpPr>
        <p:spPr bwMode="auto">
          <a:xfrm>
            <a:off x="69850" y="914400"/>
            <a:ext cx="8994775" cy="4230688"/>
          </a:xfrm>
          <a:prstGeom prst="rect">
            <a:avLst/>
          </a:prstGeom>
          <a:solidFill>
            <a:srgbClr val="C8DBD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lnSpc>
                <a:spcPts val="3388"/>
              </a:lnSpc>
              <a:spcAft>
                <a:spcPts val="6725"/>
              </a:spcAft>
            </a:pPr>
            <a:r>
              <a:rPr lang="en-IN" altLang="de-DE" sz="2800">
                <a:solidFill>
                  <a:srgbClr val="C00000"/>
                </a:solidFill>
              </a:rPr>
              <a:t>File Structures - </a:t>
            </a:r>
            <a:r>
              <a:rPr lang="en-IN" altLang="de-DE" sz="2800"/>
              <a:t>Sequential and Direct Access, Index Sequential, Relative Files, Indexed Files - B+ Tree as Index, Multi-Indexed Files, Inverted Files, Hashed Files </a:t>
            </a:r>
            <a:endParaRPr lang="en-US" altLang="de-DE" sz="2800">
              <a:solidFill>
                <a:srgbClr val="C00000"/>
              </a:solidFill>
              <a:latin typeface="Times New Roman" panose="02020603050405020304" pitchFamily="18" charset="0"/>
            </a:endParaRPr>
          </a:p>
        </p:txBody>
      </p:sp>
      <p:sp>
        <p:nvSpPr>
          <p:cNvPr id="9221" name="Rectangle 4">
            <a:extLst>
              <a:ext uri="{FF2B5EF4-FFF2-40B4-BE49-F238E27FC236}">
                <a16:creationId xmlns:a16="http://schemas.microsoft.com/office/drawing/2014/main" id="{6349ECD5-67AC-FC16-26DA-5ADBF5B6AC7C}"/>
              </a:ext>
            </a:extLst>
          </p:cNvPr>
          <p:cNvSpPr>
            <a:spLocks noChangeArrowheads="1"/>
          </p:cNvSpPr>
          <p:nvPr/>
        </p:nvSpPr>
        <p:spPr bwMode="auto">
          <a:xfrm>
            <a:off x="0" y="6669088"/>
            <a:ext cx="2252663" cy="188912"/>
          </a:xfrm>
          <a:prstGeom prst="rect">
            <a:avLst/>
          </a:prstGeom>
          <a:solidFill>
            <a:srgbClr val="A5A5A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de-DE" sz="1500">
                <a:latin typeface="Times New Roman" panose="02020603050405020304" pitchFamily="18" charset="0"/>
              </a:rPr>
              <a:t>Faculty Name : Dr. Vianny</a:t>
            </a:r>
          </a:p>
        </p:txBody>
      </p:sp>
      <p:sp>
        <p:nvSpPr>
          <p:cNvPr id="6" name="Rectangle 5">
            <a:extLst>
              <a:ext uri="{FF2B5EF4-FFF2-40B4-BE49-F238E27FC236}">
                <a16:creationId xmlns:a16="http://schemas.microsoft.com/office/drawing/2014/main" id="{165B315D-5837-EC89-0B15-F73457F3FD23}"/>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E56D980E-EA4B-4690-3731-AA30060B2F38}"/>
              </a:ext>
            </a:extLst>
          </p:cNvPr>
          <p:cNvSpPr>
            <a:spLocks noGrp="1" noChangeArrowheads="1"/>
          </p:cNvSpPr>
          <p:nvPr>
            <p:ph type="title" idx="4294967295"/>
            <p:custDataLst>
              <p:tags r:id="rId1"/>
            </p:custDataLst>
          </p:nvPr>
        </p:nvSpPr>
        <p:spPr bwMode="auto">
          <a:xfrm>
            <a:off x="457200" y="142875"/>
            <a:ext cx="8115300"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de-DE" sz="2800"/>
              <a:t>Address(Reference) of an element in a 2D array</a:t>
            </a:r>
          </a:p>
        </p:txBody>
      </p:sp>
      <p:sp>
        <p:nvSpPr>
          <p:cNvPr id="3" name="Content Placeholder 2">
            <a:extLst>
              <a:ext uri="{FF2B5EF4-FFF2-40B4-BE49-F238E27FC236}">
                <a16:creationId xmlns:a16="http://schemas.microsoft.com/office/drawing/2014/main" id="{4E65628E-4F20-DC05-2F28-4184D54E6C14}"/>
              </a:ext>
            </a:extLst>
          </p:cNvPr>
          <p:cNvSpPr>
            <a:spLocks noGrp="1"/>
          </p:cNvSpPr>
          <p:nvPr>
            <p:ph sz="quarter" idx="4294967295"/>
            <p:custDataLst>
              <p:tags r:id="rId2"/>
            </p:custDataLst>
          </p:nvPr>
        </p:nvSpPr>
        <p:spPr bwMode="auto">
          <a:xfrm>
            <a:off x="142875" y="714375"/>
            <a:ext cx="8643938" cy="61436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39763" lvl="1" indent="-273050">
              <a:buClr>
                <a:srgbClr val="FE8637"/>
              </a:buClr>
            </a:pPr>
            <a:r>
              <a:rPr lang="en-US" altLang="de-DE" sz="2000">
                <a:solidFill>
                  <a:srgbClr val="000000"/>
                </a:solidFill>
                <a:latin typeface="Century Schoolbook" panose="02040604050505020304" pitchFamily="18" charset="0"/>
                <a:cs typeface="Arial" panose="020B0604020202020204" pitchFamily="34" charset="0"/>
                <a:sym typeface="Wingdings" panose="05000000000000000000" pitchFamily="2" charset="2"/>
              </a:rPr>
              <a:t>Indexing formula to find address of the element A[i][j] in</a:t>
            </a:r>
          </a:p>
          <a:p>
            <a:pPr marL="639763" lvl="1" indent="-273050">
              <a:buClr>
                <a:srgbClr val="FE8637"/>
              </a:buClr>
            </a:pPr>
            <a:endParaRPr lang="en-US" altLang="de-DE" sz="2000" b="1">
              <a:solidFill>
                <a:srgbClr val="000099"/>
              </a:solidFill>
              <a:latin typeface="Century Schoolbook" panose="02040604050505020304" pitchFamily="18" charset="0"/>
              <a:cs typeface="Arial" panose="020B0604020202020204" pitchFamily="34" charset="0"/>
              <a:sym typeface="Wingdings" panose="05000000000000000000" pitchFamily="2" charset="2"/>
            </a:endParaRPr>
          </a:p>
          <a:p>
            <a:pPr marL="639763" lvl="1" indent="-273050">
              <a:buClr>
                <a:srgbClr val="FE8637"/>
              </a:buClr>
            </a:pPr>
            <a:r>
              <a:rPr lang="en-US" altLang="de-DE" sz="2000" b="1">
                <a:solidFill>
                  <a:srgbClr val="000099"/>
                </a:solidFill>
                <a:latin typeface="Century Schoolbook" panose="02040604050505020304" pitchFamily="18" charset="0"/>
                <a:cs typeface="Arial" panose="020B0604020202020204" pitchFamily="34" charset="0"/>
                <a:sym typeface="Wingdings" panose="05000000000000000000" pitchFamily="2" charset="2"/>
              </a:rPr>
              <a:t>Row major method</a:t>
            </a:r>
          </a:p>
          <a:p>
            <a:pPr marL="639763" lvl="1" indent="-273050">
              <a:buClr>
                <a:srgbClr val="FE8637"/>
              </a:buClr>
            </a:pPr>
            <a:endParaRPr lang="en-US" altLang="de-DE" sz="2000" b="1">
              <a:solidFill>
                <a:srgbClr val="000099"/>
              </a:solidFill>
              <a:latin typeface="Century Schoolbook" panose="02040604050505020304" pitchFamily="18" charset="0"/>
              <a:cs typeface="Arial" panose="020B0604020202020204" pitchFamily="34" charset="0"/>
              <a:sym typeface="Wingdings" panose="05000000000000000000" pitchFamily="2" charset="2"/>
            </a:endParaRPr>
          </a:p>
          <a:p>
            <a:pPr marL="639763" lvl="1" indent="-273050">
              <a:buClr>
                <a:srgbClr val="FE8637"/>
              </a:buClr>
              <a:buFont typeface="Wingdings 2" panose="05020102010507070707" pitchFamily="18" charset="2"/>
              <a:buNone/>
            </a:pPr>
            <a:endParaRPr lang="en-US" altLang="de-DE"/>
          </a:p>
          <a:p>
            <a:pPr marL="639763" lvl="1" indent="-273050">
              <a:buClr>
                <a:srgbClr val="FE8637"/>
              </a:buClr>
            </a:pPr>
            <a:r>
              <a:rPr lang="en-US" altLang="de-DE" sz="2000" b="1">
                <a:solidFill>
                  <a:srgbClr val="000099"/>
                </a:solidFill>
                <a:latin typeface="Century Schoolbook" panose="02040604050505020304" pitchFamily="18" charset="0"/>
                <a:cs typeface="Arial" panose="020B0604020202020204" pitchFamily="34" charset="0"/>
                <a:sym typeface="Wingdings" panose="05000000000000000000" pitchFamily="2" charset="2"/>
              </a:rPr>
              <a:t>Column major method</a:t>
            </a:r>
          </a:p>
          <a:p>
            <a:pPr marL="273050" indent="-273050">
              <a:buClr>
                <a:srgbClr val="FE8637"/>
              </a:buClr>
            </a:pPr>
            <a:endParaRPr lang="en-US" altLang="de-DE"/>
          </a:p>
        </p:txBody>
      </p:sp>
      <p:graphicFrame>
        <p:nvGraphicFramePr>
          <p:cNvPr id="34820" name="Object 3">
            <a:extLst>
              <a:ext uri="{FF2B5EF4-FFF2-40B4-BE49-F238E27FC236}">
                <a16:creationId xmlns:a16="http://schemas.microsoft.com/office/drawing/2014/main" id="{DEF2847D-53BD-9E48-DA3E-4D3CB30201BC}"/>
              </a:ext>
            </a:extLst>
          </p:cNvPr>
          <p:cNvGraphicFramePr>
            <a:graphicFrameLocks noChangeAspect="1"/>
          </p:cNvGraphicFramePr>
          <p:nvPr/>
        </p:nvGraphicFramePr>
        <p:xfrm>
          <a:off x="884238" y="2971800"/>
          <a:ext cx="7451725" cy="457200"/>
        </p:xfrm>
        <a:graphic>
          <a:graphicData uri="http://schemas.openxmlformats.org/presentationml/2006/ole">
            <mc:AlternateContent xmlns:mc="http://schemas.openxmlformats.org/markup-compatibility/2006">
              <mc:Choice xmlns:v="urn:schemas-microsoft-com:vml" Requires="v">
                <p:oleObj name="Equation" r:id="rId5" imgW="3124080" imgH="203040" progId="Equation.3">
                  <p:embed/>
                </p:oleObj>
              </mc:Choice>
              <mc:Fallback>
                <p:oleObj name="Equation" r:id="rId5" imgW="3124080" imgH="20304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4238" y="2971800"/>
                        <a:ext cx="7451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1" name="Object 3">
            <a:extLst>
              <a:ext uri="{FF2B5EF4-FFF2-40B4-BE49-F238E27FC236}">
                <a16:creationId xmlns:a16="http://schemas.microsoft.com/office/drawing/2014/main" id="{7823988A-DB61-F6B6-4531-856B8FE79B22}"/>
              </a:ext>
            </a:extLst>
          </p:cNvPr>
          <p:cNvGraphicFramePr>
            <a:graphicFrameLocks noChangeAspect="1"/>
          </p:cNvGraphicFramePr>
          <p:nvPr/>
        </p:nvGraphicFramePr>
        <p:xfrm>
          <a:off x="1036638" y="1798638"/>
          <a:ext cx="7529512" cy="411162"/>
        </p:xfrm>
        <a:graphic>
          <a:graphicData uri="http://schemas.openxmlformats.org/presentationml/2006/ole">
            <mc:AlternateContent xmlns:mc="http://schemas.openxmlformats.org/markup-compatibility/2006">
              <mc:Choice xmlns:v="urn:schemas-microsoft-com:vml" Requires="v">
                <p:oleObj name="Equation" r:id="rId7" imgW="3136680" imgH="203040" progId="Equation.3">
                  <p:embed/>
                </p:oleObj>
              </mc:Choice>
              <mc:Fallback>
                <p:oleObj name="Equation" r:id="rId7" imgW="3136680" imgH="203040"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6638" y="1798638"/>
                        <a:ext cx="7529512"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950" name="Slide Number Placeholder 5">
            <a:extLst>
              <a:ext uri="{FF2B5EF4-FFF2-40B4-BE49-F238E27FC236}">
                <a16:creationId xmlns:a16="http://schemas.microsoft.com/office/drawing/2014/main" id="{67F34663-54A4-E643-B675-5D64E52FEE64}"/>
              </a:ext>
            </a:extLst>
          </p:cNvPr>
          <p:cNvSpPr>
            <a:spLocks noGrp="1" noChangeArrowheads="1"/>
          </p:cNvSpPr>
          <p:nvPr>
            <p:ph type="sldNum" sz="quarter" idx="11"/>
            <p:custDataLst>
              <p:tags r:id="rId3"/>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2AEC4B8C-42EE-4FFA-9439-432E51673C95}" type="slidenum">
              <a:rPr lang="en-IN" altLang="de-DE">
                <a:solidFill>
                  <a:schemeClr val="bg1"/>
                </a:solidFill>
              </a:rPr>
              <a:pPr/>
              <a:t>80</a:t>
            </a:fld>
            <a:endParaRPr lang="en-IN" altLang="de-DE">
              <a:solidFill>
                <a:schemeClr val="bg1"/>
              </a:solidFill>
            </a:endParaRPr>
          </a:p>
        </p:txBody>
      </p:sp>
    </p:spTree>
  </p:cSld>
  <p:clrMapOvr>
    <a:masterClrMapping/>
  </p:clrMapOvr>
  <p:transition spd="med">
    <p:cut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ox(in)">
                                      <p:cBhvr>
                                        <p:cTn id="7" dur="500"/>
                                        <p:tgtEl>
                                          <p:spTgt spid="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500"/>
                                        <p:tgtEl>
                                          <p:spTgt spid="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ox(in)">
                                      <p:cBhvr>
                                        <p:cTn id="17" dur="500"/>
                                        <p:tgtEl>
                                          <p:spTgt spid="3">
                                            <p:txEl>
                                              <p:pRg st="5" end="5"/>
                                            </p:txEl>
                                          </p:spTgt>
                                        </p:tgtEl>
                                      </p:cBhvr>
                                    </p:animEffect>
                                  </p:childTnLst>
                                </p:cTn>
                              </p:par>
                            </p:childTnLst>
                          </p:cTn>
                        </p:par>
                        <p:par>
                          <p:cTn id="18" fill="hold" nodeType="afterGroup">
                            <p:stCondLst>
                              <p:cond delay="500"/>
                            </p:stCondLst>
                            <p:childTnLst>
                              <p:par>
                                <p:cTn id="19" presetID="4" presetClass="entr" presetSubtype="16" fill="hold" nodeType="afterEffect">
                                  <p:stCondLst>
                                    <p:cond delay="0"/>
                                  </p:stCondLst>
                                  <p:childTnLst>
                                    <p:set>
                                      <p:cBhvr>
                                        <p:cTn id="20" dur="1" fill="hold">
                                          <p:stCondLst>
                                            <p:cond delay="0"/>
                                          </p:stCondLst>
                                        </p:cTn>
                                        <p:tgtEl>
                                          <p:spTgt spid="34821"/>
                                        </p:tgtEl>
                                        <p:attrNameLst>
                                          <p:attrName>style.visibility</p:attrName>
                                        </p:attrNameLst>
                                      </p:cBhvr>
                                      <p:to>
                                        <p:strVal val="visible"/>
                                      </p:to>
                                    </p:set>
                                    <p:animEffect transition="in" filter="box(in)">
                                      <p:cBhvr>
                                        <p:cTn id="21" dur="500"/>
                                        <p:tgtEl>
                                          <p:spTgt spid="34821"/>
                                        </p:tgtEl>
                                      </p:cBhvr>
                                    </p:animEffect>
                                  </p:childTnLst>
                                </p:cTn>
                              </p:par>
                            </p:childTnLst>
                          </p:cTn>
                        </p:par>
                        <p:par>
                          <p:cTn id="22" fill="hold" nodeType="afterGroup">
                            <p:stCondLst>
                              <p:cond delay="1000"/>
                            </p:stCondLst>
                            <p:childTnLst>
                              <p:par>
                                <p:cTn id="23" presetID="4" presetClass="entr" presetSubtype="16" fill="hold" nodeType="afterEffect">
                                  <p:stCondLst>
                                    <p:cond delay="0"/>
                                  </p:stCondLst>
                                  <p:childTnLst>
                                    <p:set>
                                      <p:cBhvr>
                                        <p:cTn id="24" dur="1" fill="hold">
                                          <p:stCondLst>
                                            <p:cond delay="0"/>
                                          </p:stCondLst>
                                        </p:cTn>
                                        <p:tgtEl>
                                          <p:spTgt spid="34820"/>
                                        </p:tgtEl>
                                        <p:attrNameLst>
                                          <p:attrName>style.visibility</p:attrName>
                                        </p:attrNameLst>
                                      </p:cBhvr>
                                      <p:to>
                                        <p:strVal val="visible"/>
                                      </p:to>
                                    </p:set>
                                    <p:animEffect transition="in" filter="box(in)">
                                      <p:cBhvr>
                                        <p:cTn id="25" dur="500"/>
                                        <p:tgtEl>
                                          <p:spTgt spid="34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15FB8C33-F2C0-0089-B0BF-95E7D568AAE1}"/>
              </a:ext>
            </a:extLst>
          </p:cNvPr>
          <p:cNvSpPr>
            <a:spLocks noGrp="1" noChangeArrowheads="1"/>
          </p:cNvSpPr>
          <p:nvPr>
            <p:ph type="title" idx="4294967295"/>
            <p:custDataLst>
              <p:tags r:id="rId1"/>
            </p:custDataLst>
          </p:nvPr>
        </p:nvSpPr>
        <p:spPr bwMode="auto">
          <a:xfrm>
            <a:off x="457200" y="142875"/>
            <a:ext cx="8115300"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IN" altLang="de-DE" sz="2800" b="1"/>
              <a:t>String Array</a:t>
            </a:r>
            <a:endParaRPr lang="en-US" altLang="de-DE" sz="2800" b="1"/>
          </a:p>
        </p:txBody>
      </p:sp>
      <p:sp>
        <p:nvSpPr>
          <p:cNvPr id="83971" name="Content Placeholder 2">
            <a:extLst>
              <a:ext uri="{FF2B5EF4-FFF2-40B4-BE49-F238E27FC236}">
                <a16:creationId xmlns:a16="http://schemas.microsoft.com/office/drawing/2014/main" id="{70573DF4-8F80-60BA-3F58-01CDD6EA09D8}"/>
              </a:ext>
            </a:extLst>
          </p:cNvPr>
          <p:cNvSpPr>
            <a:spLocks noGrp="1"/>
          </p:cNvSpPr>
          <p:nvPr>
            <p:ph sz="quarter" idx="4294967295"/>
            <p:custDataLst>
              <p:tags r:id="rId2"/>
            </p:custDataLst>
          </p:nvPr>
        </p:nvSpPr>
        <p:spPr bwMode="auto">
          <a:xfrm>
            <a:off x="142875" y="714375"/>
            <a:ext cx="8643938" cy="61436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73050" indent="-273050">
              <a:buClr>
                <a:srgbClr val="FE8637"/>
              </a:buClr>
            </a:pPr>
            <a:r>
              <a:rPr lang="en-IN" altLang="de-DE" sz="2400"/>
              <a:t>Strings represent a sequence of character. </a:t>
            </a:r>
          </a:p>
          <a:p>
            <a:pPr marL="273050" indent="-273050">
              <a:buClr>
                <a:srgbClr val="FE8637"/>
              </a:buClr>
            </a:pPr>
            <a:r>
              <a:rPr lang="en-IN" altLang="de-DE" sz="2400"/>
              <a:t>Java String array is used to hold fixed number of Strings.</a:t>
            </a:r>
          </a:p>
          <a:p>
            <a:pPr marL="273050" indent="-273050">
              <a:buClr>
                <a:srgbClr val="FE8637"/>
              </a:buClr>
            </a:pPr>
            <a:r>
              <a:rPr lang="en-IN" altLang="de-DE" sz="2400"/>
              <a:t>Java String array is basically an array of objects.</a:t>
            </a:r>
          </a:p>
          <a:p>
            <a:pPr marL="273050" indent="-273050">
              <a:buClr>
                <a:srgbClr val="FE8637"/>
              </a:buClr>
            </a:pPr>
            <a:r>
              <a:rPr lang="en-IN" altLang="de-DE" sz="2400"/>
              <a:t>There are two ways to declare string array – declaration without size and declare with size.</a:t>
            </a:r>
          </a:p>
          <a:p>
            <a:pPr marL="273050" indent="-273050">
              <a:buClr>
                <a:srgbClr val="FE8637"/>
              </a:buClr>
            </a:pPr>
            <a:r>
              <a:rPr lang="en-IN" altLang="de-DE" sz="2400"/>
              <a:t>There are two ways to initialize string array – at the time of declaration, populating values after declaration.</a:t>
            </a:r>
          </a:p>
          <a:p>
            <a:pPr marL="273050" indent="-273050">
              <a:buClr>
                <a:srgbClr val="FE8637"/>
              </a:buClr>
            </a:pPr>
            <a:r>
              <a:rPr lang="en-IN" altLang="de-DE" sz="2400" b="1">
                <a:solidFill>
                  <a:srgbClr val="FF0000"/>
                </a:solidFill>
              </a:rPr>
              <a:t>String Array Declaration.</a:t>
            </a:r>
          </a:p>
          <a:p>
            <a:pPr marL="730250" lvl="1" indent="-273050">
              <a:buClr>
                <a:srgbClr val="FE8637"/>
              </a:buClr>
            </a:pPr>
            <a:r>
              <a:rPr lang="en-IN" altLang="de-DE" sz="2000"/>
              <a:t>String[ ] strArray;  		//declare without size</a:t>
            </a:r>
          </a:p>
          <a:p>
            <a:pPr marL="730250" lvl="1" indent="-273050">
              <a:buClr>
                <a:srgbClr val="FE8637"/>
              </a:buClr>
            </a:pPr>
            <a:r>
              <a:rPr lang="en-IN" altLang="de-DE" sz="2000"/>
              <a:t>String[ ] strArray1 = new String[3];		 //declare with size</a:t>
            </a:r>
          </a:p>
          <a:p>
            <a:pPr marL="273050" indent="-273050">
              <a:buClr>
                <a:srgbClr val="FE8637"/>
              </a:buClr>
            </a:pPr>
            <a:r>
              <a:rPr lang="en-IN" altLang="de-DE" sz="2400">
                <a:solidFill>
                  <a:srgbClr val="FF0000"/>
                </a:solidFill>
              </a:rPr>
              <a:t>String Array Initialization</a:t>
            </a:r>
          </a:p>
          <a:p>
            <a:pPr marL="730250" lvl="1" indent="-273050">
              <a:buClr>
                <a:srgbClr val="FE8637"/>
              </a:buClr>
            </a:pPr>
            <a:r>
              <a:rPr lang="en-IN" altLang="de-DE" sz="2000"/>
              <a:t>String[ ] strArray1 = new String[] {"BMW","Ford","AUDI"};	</a:t>
            </a:r>
            <a:r>
              <a:rPr lang="en-IN" altLang="de-DE" sz="2000">
                <a:solidFill>
                  <a:srgbClr val="0070C0"/>
                </a:solidFill>
              </a:rPr>
              <a:t>//inline initialization</a:t>
            </a:r>
          </a:p>
          <a:p>
            <a:pPr marL="730250" lvl="1" indent="-273050">
              <a:buClr>
                <a:srgbClr val="FE8637"/>
              </a:buClr>
            </a:pPr>
            <a:r>
              <a:rPr lang="en-IN" altLang="de-DE" sz="2000"/>
              <a:t>String[] strArray2 = {"BMW","Ford","AUDI"}; </a:t>
            </a:r>
            <a:endParaRPr lang="en-IN" altLang="de-DE" sz="2000" b="1">
              <a:solidFill>
                <a:srgbClr val="0070C0"/>
              </a:solidFill>
            </a:endParaRPr>
          </a:p>
          <a:p>
            <a:pPr marL="273050" indent="-273050">
              <a:buClr>
                <a:srgbClr val="FE8637"/>
              </a:buClr>
            </a:pPr>
            <a:endParaRPr lang="en-US" altLang="de-DE"/>
          </a:p>
          <a:p>
            <a:pPr marL="273050" indent="-273050">
              <a:buClr>
                <a:srgbClr val="FE8637"/>
              </a:buClr>
            </a:pPr>
            <a:endParaRPr lang="en-US" altLang="de-DE"/>
          </a:p>
        </p:txBody>
      </p:sp>
      <p:sp>
        <p:nvSpPr>
          <p:cNvPr id="83972" name="Slide Number Placeholder 5">
            <a:extLst>
              <a:ext uri="{FF2B5EF4-FFF2-40B4-BE49-F238E27FC236}">
                <a16:creationId xmlns:a16="http://schemas.microsoft.com/office/drawing/2014/main" id="{825CFD50-5EF4-9AF8-85CD-7313B5B1F22E}"/>
              </a:ext>
            </a:extLst>
          </p:cNvPr>
          <p:cNvSpPr>
            <a:spLocks noGrp="1" noChangeArrowheads="1"/>
          </p:cNvSpPr>
          <p:nvPr>
            <p:ph type="sldNum" sz="quarter" idx="11"/>
            <p:custDataLst>
              <p:tags r:id="rId3"/>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7C8429E6-3AE9-4586-8D4C-63274C42140A}" type="slidenum">
              <a:rPr lang="en-IN" altLang="de-DE">
                <a:solidFill>
                  <a:schemeClr val="bg1"/>
                </a:solidFill>
              </a:rPr>
              <a:pPr/>
              <a:t>81</a:t>
            </a:fld>
            <a:endParaRPr lang="en-IN" altLang="de-DE">
              <a:solidFill>
                <a:schemeClr val="bg1"/>
              </a:solidFill>
            </a:endParaRPr>
          </a:p>
        </p:txBody>
      </p:sp>
    </p:spTree>
  </p:cSld>
  <p:clrMapOvr>
    <a:masterClrMapping/>
  </p:clrMapOvr>
  <p:transition spd="med">
    <p:cut thruBlk="1"/>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85A902EF-65A8-7A3A-6C79-91BC61D451C0}"/>
              </a:ext>
            </a:extLst>
          </p:cNvPr>
          <p:cNvSpPr>
            <a:spLocks noGrp="1" noChangeArrowheads="1"/>
          </p:cNvSpPr>
          <p:nvPr>
            <p:ph type="title" idx="4294967295"/>
            <p:custDataLst>
              <p:tags r:id="rId1"/>
            </p:custDataLst>
          </p:nvPr>
        </p:nvSpPr>
        <p:spPr bwMode="auto">
          <a:xfrm>
            <a:off x="457200" y="142875"/>
            <a:ext cx="8115300"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IN" altLang="de-DE" sz="2800" b="1"/>
              <a:t>String Array</a:t>
            </a:r>
            <a:endParaRPr lang="en-US" altLang="de-DE" sz="2800" b="1"/>
          </a:p>
        </p:txBody>
      </p:sp>
      <p:sp>
        <p:nvSpPr>
          <p:cNvPr id="84995" name="Content Placeholder 2">
            <a:extLst>
              <a:ext uri="{FF2B5EF4-FFF2-40B4-BE49-F238E27FC236}">
                <a16:creationId xmlns:a16="http://schemas.microsoft.com/office/drawing/2014/main" id="{669119B7-E44C-F683-CF66-8FE36B1C1722}"/>
              </a:ext>
            </a:extLst>
          </p:cNvPr>
          <p:cNvSpPr>
            <a:spLocks noGrp="1"/>
          </p:cNvSpPr>
          <p:nvPr>
            <p:ph sz="quarter" idx="4294967295"/>
            <p:custDataLst>
              <p:tags r:id="rId2"/>
            </p:custDataLst>
          </p:nvPr>
        </p:nvSpPr>
        <p:spPr bwMode="auto">
          <a:xfrm>
            <a:off x="142875" y="714375"/>
            <a:ext cx="8643938" cy="61436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30250" lvl="1" indent="-273050">
              <a:buClr>
                <a:srgbClr val="FE8637"/>
              </a:buClr>
            </a:pPr>
            <a:r>
              <a:rPr lang="en-IN" altLang="de-DE" sz="2000"/>
              <a:t>String[] strArray3 = new String[3]; 	</a:t>
            </a:r>
            <a:r>
              <a:rPr lang="en-IN" altLang="de-DE" sz="2000">
                <a:solidFill>
                  <a:srgbClr val="0070C0"/>
                </a:solidFill>
              </a:rPr>
              <a:t>//initialization after declaration</a:t>
            </a:r>
          </a:p>
          <a:p>
            <a:pPr marL="730250" lvl="1" indent="-273050">
              <a:buClr>
                <a:srgbClr val="FE8637"/>
              </a:buClr>
            </a:pPr>
            <a:r>
              <a:rPr lang="en-IN" altLang="de-DE" sz="2000"/>
              <a:t>strArray3[0] = "BMW"; </a:t>
            </a:r>
          </a:p>
          <a:p>
            <a:pPr marL="730250" lvl="1" indent="-273050">
              <a:buClr>
                <a:srgbClr val="FE8637"/>
              </a:buClr>
            </a:pPr>
            <a:r>
              <a:rPr lang="en-IN" altLang="de-DE" sz="2000"/>
              <a:t>strArray3[1] = "FORD"; </a:t>
            </a:r>
          </a:p>
          <a:p>
            <a:pPr marL="730250" lvl="1" indent="-273050">
              <a:buClr>
                <a:srgbClr val="FE8637"/>
              </a:buClr>
            </a:pPr>
            <a:r>
              <a:rPr lang="en-IN" altLang="de-DE" sz="2000"/>
              <a:t>strArray3[2] = "AUDI";</a:t>
            </a:r>
          </a:p>
          <a:p>
            <a:pPr marL="730250" lvl="1" indent="-273050">
              <a:buClr>
                <a:srgbClr val="FE8637"/>
              </a:buClr>
            </a:pPr>
            <a:endParaRPr lang="en-US" altLang="de-DE" sz="2000"/>
          </a:p>
        </p:txBody>
      </p:sp>
      <p:sp>
        <p:nvSpPr>
          <p:cNvPr id="84996" name="Slide Number Placeholder 5">
            <a:extLst>
              <a:ext uri="{FF2B5EF4-FFF2-40B4-BE49-F238E27FC236}">
                <a16:creationId xmlns:a16="http://schemas.microsoft.com/office/drawing/2014/main" id="{B5C4C49E-00B8-EFCF-2715-91165EDE900B}"/>
              </a:ext>
            </a:extLst>
          </p:cNvPr>
          <p:cNvSpPr>
            <a:spLocks noGrp="1" noChangeArrowheads="1"/>
          </p:cNvSpPr>
          <p:nvPr>
            <p:ph type="sldNum" sz="quarter" idx="11"/>
            <p:custDataLst>
              <p:tags r:id="rId3"/>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7FAE69F7-E26F-43E1-A5D9-DE98E0DB84AF}" type="slidenum">
              <a:rPr lang="en-IN" altLang="de-DE">
                <a:solidFill>
                  <a:schemeClr val="bg1"/>
                </a:solidFill>
              </a:rPr>
              <a:pPr/>
              <a:t>82</a:t>
            </a:fld>
            <a:endParaRPr lang="en-IN" altLang="de-DE">
              <a:solidFill>
                <a:schemeClr val="bg1"/>
              </a:solidFill>
            </a:endParaRPr>
          </a:p>
        </p:txBody>
      </p:sp>
    </p:spTree>
  </p:cSld>
  <p:clrMapOvr>
    <a:masterClrMapping/>
  </p:clrMapOvr>
  <p:transition spd="med">
    <p:cut thruBlk="1"/>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a:extLst>
              <a:ext uri="{FF2B5EF4-FFF2-40B4-BE49-F238E27FC236}">
                <a16:creationId xmlns:a16="http://schemas.microsoft.com/office/drawing/2014/main" id="{8AFA0877-CAB4-D25F-E4DD-882DE613D8FA}"/>
              </a:ext>
            </a:extLst>
          </p:cNvPr>
          <p:cNvSpPr>
            <a:spLocks noGrp="1" noChangeArrowheads="1"/>
          </p:cNvSpPr>
          <p:nvPr>
            <p:ph type="title" idx="4294967295"/>
            <p:custDataLst>
              <p:tags r:id="rId1"/>
            </p:custDataLst>
          </p:nvPr>
        </p:nvSpPr>
        <p:spPr bwMode="auto">
          <a:xfrm>
            <a:off x="457200" y="142875"/>
            <a:ext cx="8115300"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IN" altLang="de-DE" sz="2800" b="1"/>
              <a:t>Variable Length Array</a:t>
            </a:r>
            <a:endParaRPr lang="en-US" altLang="de-DE" sz="2800" b="1"/>
          </a:p>
        </p:txBody>
      </p:sp>
      <p:sp>
        <p:nvSpPr>
          <p:cNvPr id="86019" name="Content Placeholder 2">
            <a:extLst>
              <a:ext uri="{FF2B5EF4-FFF2-40B4-BE49-F238E27FC236}">
                <a16:creationId xmlns:a16="http://schemas.microsoft.com/office/drawing/2014/main" id="{F84F7916-ED6A-E763-86FF-AAEC00E8C333}"/>
              </a:ext>
            </a:extLst>
          </p:cNvPr>
          <p:cNvSpPr>
            <a:spLocks noGrp="1"/>
          </p:cNvSpPr>
          <p:nvPr>
            <p:ph sz="quarter" idx="4294967295"/>
            <p:custDataLst>
              <p:tags r:id="rId2"/>
            </p:custDataLst>
          </p:nvPr>
        </p:nvSpPr>
        <p:spPr bwMode="auto">
          <a:xfrm>
            <a:off x="142875" y="714375"/>
            <a:ext cx="8643938" cy="61436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73050" indent="-273050">
              <a:buClr>
                <a:srgbClr val="FE8637"/>
              </a:buClr>
            </a:pPr>
            <a:r>
              <a:rPr lang="en-US" altLang="de-DE"/>
              <a:t>Runtime sized or variable sized array.</a:t>
            </a:r>
          </a:p>
          <a:p>
            <a:pPr marL="273050" indent="-273050">
              <a:buClr>
                <a:srgbClr val="FE8637"/>
              </a:buClr>
            </a:pPr>
            <a:r>
              <a:rPr lang="en-US" altLang="de-DE"/>
              <a:t>Ie, the size of the array is defined at runtime.</a:t>
            </a:r>
          </a:p>
          <a:p>
            <a:pPr marL="273050" indent="-273050">
              <a:buClr>
                <a:srgbClr val="FE8637"/>
              </a:buClr>
            </a:pPr>
            <a:r>
              <a:rPr lang="en-US" altLang="de-DE"/>
              <a:t>Eg:</a:t>
            </a:r>
          </a:p>
          <a:p>
            <a:pPr marL="730250" lvl="1" indent="-273050">
              <a:buClr>
                <a:srgbClr val="FE8637"/>
              </a:buClr>
            </a:pPr>
            <a:r>
              <a:rPr lang="sv-SE" altLang="de-DE">
                <a:solidFill>
                  <a:srgbClr val="FF0000"/>
                </a:solidFill>
              </a:rPr>
              <a:t>void fun(int n) </a:t>
            </a:r>
          </a:p>
          <a:p>
            <a:pPr marL="730250" lvl="1" indent="-273050">
              <a:buClr>
                <a:srgbClr val="FE8637"/>
              </a:buClr>
            </a:pPr>
            <a:r>
              <a:rPr lang="sv-SE" altLang="de-DE">
                <a:solidFill>
                  <a:srgbClr val="FF0000"/>
                </a:solidFill>
              </a:rPr>
              <a:t>{ </a:t>
            </a:r>
          </a:p>
          <a:p>
            <a:pPr marL="730250" lvl="1" indent="-273050">
              <a:buClr>
                <a:srgbClr val="FE8637"/>
              </a:buClr>
            </a:pPr>
            <a:r>
              <a:rPr lang="sv-SE" altLang="de-DE">
                <a:solidFill>
                  <a:srgbClr val="FF0000"/>
                </a:solidFill>
              </a:rPr>
              <a:t>int arr[] = new int[n]; // ...... </a:t>
            </a:r>
          </a:p>
          <a:p>
            <a:pPr marL="730250" lvl="1" indent="-273050">
              <a:buClr>
                <a:srgbClr val="FE8637"/>
              </a:buClr>
            </a:pPr>
            <a:r>
              <a:rPr lang="sv-SE" altLang="de-DE">
                <a:solidFill>
                  <a:srgbClr val="FF0000"/>
                </a:solidFill>
              </a:rPr>
              <a:t>} </a:t>
            </a:r>
          </a:p>
          <a:p>
            <a:pPr marL="730250" lvl="1" indent="-273050">
              <a:buClr>
                <a:srgbClr val="FE8637"/>
              </a:buClr>
            </a:pPr>
            <a:endParaRPr lang="sv-SE" altLang="de-DE"/>
          </a:p>
          <a:p>
            <a:pPr marL="730250" lvl="1" indent="-273050">
              <a:buClr>
                <a:srgbClr val="FE8637"/>
              </a:buClr>
            </a:pPr>
            <a:r>
              <a:rPr lang="en-IN" altLang="de-DE">
                <a:solidFill>
                  <a:srgbClr val="002060"/>
                </a:solidFill>
              </a:rPr>
              <a:t>int main()</a:t>
            </a:r>
          </a:p>
          <a:p>
            <a:pPr marL="730250" lvl="1" indent="-273050">
              <a:buClr>
                <a:srgbClr val="FE8637"/>
              </a:buClr>
            </a:pPr>
            <a:r>
              <a:rPr lang="en-IN" altLang="de-DE">
                <a:solidFill>
                  <a:srgbClr val="002060"/>
                </a:solidFill>
              </a:rPr>
              <a:t> { </a:t>
            </a:r>
          </a:p>
          <a:p>
            <a:pPr marL="730250" lvl="1" indent="-273050">
              <a:buClr>
                <a:srgbClr val="FE8637"/>
              </a:buClr>
            </a:pPr>
            <a:r>
              <a:rPr lang="en-IN" altLang="de-DE">
                <a:solidFill>
                  <a:srgbClr val="002060"/>
                </a:solidFill>
              </a:rPr>
              <a:t>fun(6);</a:t>
            </a:r>
          </a:p>
          <a:p>
            <a:pPr marL="730250" lvl="1" indent="-273050">
              <a:buClr>
                <a:srgbClr val="FE8637"/>
              </a:buClr>
            </a:pPr>
            <a:r>
              <a:rPr lang="en-IN" altLang="de-DE">
                <a:solidFill>
                  <a:srgbClr val="002060"/>
                </a:solidFill>
              </a:rPr>
              <a:t> }</a:t>
            </a:r>
            <a:endParaRPr lang="en-US" altLang="de-DE">
              <a:solidFill>
                <a:srgbClr val="002060"/>
              </a:solidFill>
            </a:endParaRPr>
          </a:p>
        </p:txBody>
      </p:sp>
      <p:sp>
        <p:nvSpPr>
          <p:cNvPr id="86020" name="Slide Number Placeholder 5">
            <a:extLst>
              <a:ext uri="{FF2B5EF4-FFF2-40B4-BE49-F238E27FC236}">
                <a16:creationId xmlns:a16="http://schemas.microsoft.com/office/drawing/2014/main" id="{81F837D4-91CF-0481-14F9-98AC02DFFE5B}"/>
              </a:ext>
            </a:extLst>
          </p:cNvPr>
          <p:cNvSpPr>
            <a:spLocks noGrp="1" noChangeArrowheads="1"/>
          </p:cNvSpPr>
          <p:nvPr>
            <p:ph type="sldNum" sz="quarter" idx="11"/>
            <p:custDataLst>
              <p:tags r:id="rId3"/>
            </p:custDataLst>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CE79306A-FA96-470E-BF15-9B4309552207}" type="slidenum">
              <a:rPr lang="en-IN" altLang="de-DE">
                <a:solidFill>
                  <a:schemeClr val="bg1"/>
                </a:solidFill>
              </a:rPr>
              <a:pPr/>
              <a:t>83</a:t>
            </a:fld>
            <a:endParaRPr lang="en-IN" altLang="de-DE">
              <a:solidFill>
                <a:schemeClr val="bg1"/>
              </a:solidFill>
            </a:endParaRPr>
          </a:p>
        </p:txBody>
      </p:sp>
    </p:spTree>
  </p:cSld>
  <p:clrMapOvr>
    <a:masterClrMapping/>
  </p:clrMapOvr>
  <p:transition spd="med">
    <p:cut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1">
            <a:extLst>
              <a:ext uri="{FF2B5EF4-FFF2-40B4-BE49-F238E27FC236}">
                <a16:creationId xmlns:a16="http://schemas.microsoft.com/office/drawing/2014/main" id="{4173D872-924D-F576-09C9-1195F75D838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94450" y="6288088"/>
            <a:ext cx="16002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8A5597A7-057B-298D-5B03-ED89A66E4841}"/>
              </a:ext>
            </a:extLst>
          </p:cNvPr>
          <p:cNvSpPr/>
          <p:nvPr/>
        </p:nvSpPr>
        <p:spPr>
          <a:xfrm>
            <a:off x="3657600" y="357188"/>
            <a:ext cx="1466850" cy="374650"/>
          </a:xfrm>
          <a:prstGeom prst="rect">
            <a:avLst/>
          </a:prstGeom>
          <a:solidFill>
            <a:srgbClr val="EBDBBB"/>
          </a:solidFill>
        </p:spPr>
        <p:txBody>
          <a:bodyPr wrap="none" lIns="0" tIns="0" rIns="0" bIns="0"/>
          <a:lstStyle/>
          <a:p>
            <a:pPr eaLnBrk="1" fontAlgn="auto" hangingPunct="1">
              <a:spcBef>
                <a:spcPts val="0"/>
              </a:spcBef>
              <a:spcAft>
                <a:spcPts val="0"/>
              </a:spcAft>
              <a:defRPr/>
            </a:pPr>
            <a:r>
              <a:rPr lang="en-US" sz="2900" spc="-50" dirty="0">
                <a:latin typeface="Trebuchet MS"/>
              </a:rPr>
              <a:t>Module - 1</a:t>
            </a:r>
          </a:p>
        </p:txBody>
      </p:sp>
      <p:sp>
        <p:nvSpPr>
          <p:cNvPr id="10244" name="Rectangle 3">
            <a:extLst>
              <a:ext uri="{FF2B5EF4-FFF2-40B4-BE49-F238E27FC236}">
                <a16:creationId xmlns:a16="http://schemas.microsoft.com/office/drawing/2014/main" id="{160E638A-F5D3-277D-15FE-E40AF736582D}"/>
              </a:ext>
            </a:extLst>
          </p:cNvPr>
          <p:cNvSpPr>
            <a:spLocks noChangeArrowheads="1"/>
          </p:cNvSpPr>
          <p:nvPr/>
        </p:nvSpPr>
        <p:spPr bwMode="auto">
          <a:xfrm>
            <a:off x="1219200" y="3048000"/>
            <a:ext cx="6726238" cy="606425"/>
          </a:xfrm>
          <a:prstGeom prst="rect">
            <a:avLst/>
          </a:prstGeom>
          <a:solidFill>
            <a:srgbClr val="E7D09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Aft>
                <a:spcPts val="14488"/>
              </a:spcAft>
            </a:pPr>
            <a:r>
              <a:rPr lang="en-US" altLang="de-DE" sz="4000">
                <a:latin typeface="Arial" panose="020B0604020202020204" pitchFamily="34" charset="0"/>
              </a:rPr>
              <a:t>Introduction to Data Structure</a:t>
            </a:r>
          </a:p>
        </p:txBody>
      </p:sp>
      <p:sp>
        <p:nvSpPr>
          <p:cNvPr id="5" name="Rectangle 4">
            <a:extLst>
              <a:ext uri="{FF2B5EF4-FFF2-40B4-BE49-F238E27FC236}">
                <a16:creationId xmlns:a16="http://schemas.microsoft.com/office/drawing/2014/main" id="{6FC8F8B2-B2C8-ED3C-1EDA-44784B8C1B3D}"/>
              </a:ext>
            </a:extLst>
          </p:cNvPr>
          <p:cNvSpPr/>
          <p:nvPr/>
        </p:nvSpPr>
        <p:spPr>
          <a:xfrm>
            <a:off x="8159750" y="6327775"/>
            <a:ext cx="944563" cy="338138"/>
          </a:xfrm>
          <a:prstGeom prst="rect">
            <a:avLst/>
          </a:prstGeom>
          <a:solidFill>
            <a:srgbClr val="A5A5A5"/>
          </a:solidFill>
        </p:spPr>
        <p:txBody>
          <a:bodyPr lIns="0" tIns="0" rIns="0" bIns="0"/>
          <a:lstStyle/>
          <a:p>
            <a:pPr eaLnBrk="1" fontAlgn="auto" hangingPunct="1">
              <a:lnSpc>
                <a:spcPts val="864"/>
              </a:lnSpc>
              <a:spcBef>
                <a:spcPts val="0"/>
              </a:spcBef>
              <a:spcAft>
                <a:spcPts val="0"/>
              </a:spcAft>
              <a:defRPr/>
            </a:pPr>
            <a:r>
              <a:rPr lang="en-US" sz="750">
                <a:solidFill>
                  <a:srgbClr val="242424"/>
                </a:solidFill>
                <a:latin typeface="Arial"/>
              </a:rPr>
              <a:t>FACULTY OF</a:t>
            </a:r>
          </a:p>
          <a:p>
            <a:pPr eaLnBrk="1" fontAlgn="auto" hangingPunct="1">
              <a:lnSpc>
                <a:spcPts val="864"/>
              </a:lnSpc>
              <a:spcBef>
                <a:spcPts val="0"/>
              </a:spcBef>
              <a:spcAft>
                <a:spcPts val="0"/>
              </a:spcAft>
              <a:defRPr/>
            </a:pPr>
            <a:r>
              <a:rPr lang="en-US" sz="750">
                <a:solidFill>
                  <a:srgbClr val="242424"/>
                </a:solidFill>
                <a:latin typeface="Arial"/>
              </a:rPr>
              <a:t>ENGINEERING</a:t>
            </a:r>
          </a:p>
          <a:p>
            <a:pPr eaLnBrk="1" fontAlgn="auto" hangingPunct="1">
              <a:lnSpc>
                <a:spcPts val="864"/>
              </a:lnSpc>
              <a:spcBef>
                <a:spcPts val="0"/>
              </a:spcBef>
              <a:spcAft>
                <a:spcPts val="0"/>
              </a:spcAft>
              <a:defRPr/>
            </a:pPr>
            <a:r>
              <a:rPr lang="en-US" sz="750">
                <a:solidFill>
                  <a:srgbClr val="242424"/>
                </a:solidFill>
                <a:latin typeface="Arial"/>
              </a:rPr>
              <a:t>AND TECHNOLOGY</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_UNIQUEID" val="148"/>
</p:tagLst>
</file>

<file path=ppt/tags/tag10.xml><?xml version="1.0" encoding="utf-8"?>
<p:tagLst xmlns:a="http://schemas.openxmlformats.org/drawingml/2006/main" xmlns:r="http://schemas.openxmlformats.org/officeDocument/2006/relationships" xmlns:p="http://schemas.openxmlformats.org/presentationml/2006/main">
  <p:tag name="AS_UNIQUEID" val="157"/>
</p:tagLst>
</file>

<file path=ppt/tags/tag11.xml><?xml version="1.0" encoding="utf-8"?>
<p:tagLst xmlns:a="http://schemas.openxmlformats.org/drawingml/2006/main" xmlns:r="http://schemas.openxmlformats.org/officeDocument/2006/relationships" xmlns:p="http://schemas.openxmlformats.org/presentationml/2006/main">
  <p:tag name="AS_UNIQUEID" val="158"/>
</p:tagLst>
</file>

<file path=ppt/tags/tag12.xml><?xml version="1.0" encoding="utf-8"?>
<p:tagLst xmlns:a="http://schemas.openxmlformats.org/drawingml/2006/main" xmlns:r="http://schemas.openxmlformats.org/officeDocument/2006/relationships" xmlns:p="http://schemas.openxmlformats.org/presentationml/2006/main">
  <p:tag name="AS_UNIQUEID" val="159"/>
</p:tagLst>
</file>

<file path=ppt/tags/tag13.xml><?xml version="1.0" encoding="utf-8"?>
<p:tagLst xmlns:a="http://schemas.openxmlformats.org/drawingml/2006/main" xmlns:r="http://schemas.openxmlformats.org/officeDocument/2006/relationships" xmlns:p="http://schemas.openxmlformats.org/presentationml/2006/main">
  <p:tag name="AS_UNIQUEID" val="163"/>
</p:tagLst>
</file>

<file path=ppt/tags/tag14.xml><?xml version="1.0" encoding="utf-8"?>
<p:tagLst xmlns:a="http://schemas.openxmlformats.org/drawingml/2006/main" xmlns:r="http://schemas.openxmlformats.org/officeDocument/2006/relationships" xmlns:p="http://schemas.openxmlformats.org/presentationml/2006/main">
  <p:tag name="AS_UNIQUEID" val="164"/>
</p:tagLst>
</file>

<file path=ppt/tags/tag15.xml><?xml version="1.0" encoding="utf-8"?>
<p:tagLst xmlns:a="http://schemas.openxmlformats.org/drawingml/2006/main" xmlns:r="http://schemas.openxmlformats.org/officeDocument/2006/relationships" xmlns:p="http://schemas.openxmlformats.org/presentationml/2006/main">
  <p:tag name="AS_UNIQUEID" val="165"/>
</p:tagLst>
</file>

<file path=ppt/tags/tag16.xml><?xml version="1.0" encoding="utf-8"?>
<p:tagLst xmlns:a="http://schemas.openxmlformats.org/drawingml/2006/main" xmlns:r="http://schemas.openxmlformats.org/officeDocument/2006/relationships" xmlns:p="http://schemas.openxmlformats.org/presentationml/2006/main">
  <p:tag name="AS_UNIQUEID" val="166"/>
</p:tagLst>
</file>

<file path=ppt/tags/tag17.xml><?xml version="1.0" encoding="utf-8"?>
<p:tagLst xmlns:a="http://schemas.openxmlformats.org/drawingml/2006/main" xmlns:r="http://schemas.openxmlformats.org/officeDocument/2006/relationships" xmlns:p="http://schemas.openxmlformats.org/presentationml/2006/main">
  <p:tag name="AS_UNIQUEID" val="167"/>
</p:tagLst>
</file>

<file path=ppt/tags/tag18.xml><?xml version="1.0" encoding="utf-8"?>
<p:tagLst xmlns:a="http://schemas.openxmlformats.org/drawingml/2006/main" xmlns:r="http://schemas.openxmlformats.org/officeDocument/2006/relationships" xmlns:p="http://schemas.openxmlformats.org/presentationml/2006/main">
  <p:tag name="AS_UNIQUEID" val="168"/>
</p:tagLst>
</file>

<file path=ppt/tags/tag19.xml><?xml version="1.0" encoding="utf-8"?>
<p:tagLst xmlns:a="http://schemas.openxmlformats.org/drawingml/2006/main" xmlns:r="http://schemas.openxmlformats.org/officeDocument/2006/relationships" xmlns:p="http://schemas.openxmlformats.org/presentationml/2006/main">
  <p:tag name="AS_UNIQUEID" val="169"/>
</p:tagLst>
</file>

<file path=ppt/tags/tag2.xml><?xml version="1.0" encoding="utf-8"?>
<p:tagLst xmlns:a="http://schemas.openxmlformats.org/drawingml/2006/main" xmlns:r="http://schemas.openxmlformats.org/officeDocument/2006/relationships" xmlns:p="http://schemas.openxmlformats.org/presentationml/2006/main">
  <p:tag name="AS_UNIQUEID" val="149"/>
</p:tagLst>
</file>

<file path=ppt/tags/tag20.xml><?xml version="1.0" encoding="utf-8"?>
<p:tagLst xmlns:a="http://schemas.openxmlformats.org/drawingml/2006/main" xmlns:r="http://schemas.openxmlformats.org/officeDocument/2006/relationships" xmlns:p="http://schemas.openxmlformats.org/presentationml/2006/main">
  <p:tag name="AS_UNIQUEID" val="170"/>
</p:tagLst>
</file>

<file path=ppt/tags/tag21.xml><?xml version="1.0" encoding="utf-8"?>
<p:tagLst xmlns:a="http://schemas.openxmlformats.org/drawingml/2006/main" xmlns:r="http://schemas.openxmlformats.org/officeDocument/2006/relationships" xmlns:p="http://schemas.openxmlformats.org/presentationml/2006/main">
  <p:tag name="AS_UNIQUEID" val="171"/>
</p:tagLst>
</file>

<file path=ppt/tags/tag22.xml><?xml version="1.0" encoding="utf-8"?>
<p:tagLst xmlns:a="http://schemas.openxmlformats.org/drawingml/2006/main" xmlns:r="http://schemas.openxmlformats.org/officeDocument/2006/relationships" xmlns:p="http://schemas.openxmlformats.org/presentationml/2006/main">
  <p:tag name="AS_UNIQUEID" val="172"/>
</p:tagLst>
</file>

<file path=ppt/tags/tag23.xml><?xml version="1.0" encoding="utf-8"?>
<p:tagLst xmlns:a="http://schemas.openxmlformats.org/drawingml/2006/main" xmlns:r="http://schemas.openxmlformats.org/officeDocument/2006/relationships" xmlns:p="http://schemas.openxmlformats.org/presentationml/2006/main">
  <p:tag name="AS_UNIQUEID" val="173"/>
</p:tagLst>
</file>

<file path=ppt/tags/tag24.xml><?xml version="1.0" encoding="utf-8"?>
<p:tagLst xmlns:a="http://schemas.openxmlformats.org/drawingml/2006/main" xmlns:r="http://schemas.openxmlformats.org/officeDocument/2006/relationships" xmlns:p="http://schemas.openxmlformats.org/presentationml/2006/main">
  <p:tag name="AS_UNIQUEID" val="174"/>
</p:tagLst>
</file>

<file path=ppt/tags/tag25.xml><?xml version="1.0" encoding="utf-8"?>
<p:tagLst xmlns:a="http://schemas.openxmlformats.org/drawingml/2006/main" xmlns:r="http://schemas.openxmlformats.org/officeDocument/2006/relationships" xmlns:p="http://schemas.openxmlformats.org/presentationml/2006/main">
  <p:tag name="AS_UNIQUEID" val="175"/>
</p:tagLst>
</file>

<file path=ppt/tags/tag26.xml><?xml version="1.0" encoding="utf-8"?>
<p:tagLst xmlns:a="http://schemas.openxmlformats.org/drawingml/2006/main" xmlns:r="http://schemas.openxmlformats.org/officeDocument/2006/relationships" xmlns:p="http://schemas.openxmlformats.org/presentationml/2006/main">
  <p:tag name="AS_UNIQUEID" val="176"/>
</p:tagLst>
</file>

<file path=ppt/tags/tag27.xml><?xml version="1.0" encoding="utf-8"?>
<p:tagLst xmlns:a="http://schemas.openxmlformats.org/drawingml/2006/main" xmlns:r="http://schemas.openxmlformats.org/officeDocument/2006/relationships" xmlns:p="http://schemas.openxmlformats.org/presentationml/2006/main">
  <p:tag name="AS_UNIQUEID" val="177"/>
</p:tagLst>
</file>

<file path=ppt/tags/tag28.xml><?xml version="1.0" encoding="utf-8"?>
<p:tagLst xmlns:a="http://schemas.openxmlformats.org/drawingml/2006/main" xmlns:r="http://schemas.openxmlformats.org/officeDocument/2006/relationships" xmlns:p="http://schemas.openxmlformats.org/presentationml/2006/main">
  <p:tag name="AS_UNIQUEID" val="178"/>
</p:tagLst>
</file>

<file path=ppt/tags/tag29.xml><?xml version="1.0" encoding="utf-8"?>
<p:tagLst xmlns:a="http://schemas.openxmlformats.org/drawingml/2006/main" xmlns:r="http://schemas.openxmlformats.org/officeDocument/2006/relationships" xmlns:p="http://schemas.openxmlformats.org/presentationml/2006/main">
  <p:tag name="AS_UNIQUEID" val="179"/>
</p:tagLst>
</file>

<file path=ppt/tags/tag3.xml><?xml version="1.0" encoding="utf-8"?>
<p:tagLst xmlns:a="http://schemas.openxmlformats.org/drawingml/2006/main" xmlns:r="http://schemas.openxmlformats.org/officeDocument/2006/relationships" xmlns:p="http://schemas.openxmlformats.org/presentationml/2006/main">
  <p:tag name="AS_UNIQUEID" val="150"/>
</p:tagLst>
</file>

<file path=ppt/tags/tag30.xml><?xml version="1.0" encoding="utf-8"?>
<p:tagLst xmlns:a="http://schemas.openxmlformats.org/drawingml/2006/main" xmlns:r="http://schemas.openxmlformats.org/officeDocument/2006/relationships" xmlns:p="http://schemas.openxmlformats.org/presentationml/2006/main">
  <p:tag name="AS_UNIQUEID" val="180"/>
</p:tagLst>
</file>

<file path=ppt/tags/tag31.xml><?xml version="1.0" encoding="utf-8"?>
<p:tagLst xmlns:a="http://schemas.openxmlformats.org/drawingml/2006/main" xmlns:r="http://schemas.openxmlformats.org/officeDocument/2006/relationships" xmlns:p="http://schemas.openxmlformats.org/presentationml/2006/main">
  <p:tag name="AS_UNIQUEID" val="181"/>
</p:tagLst>
</file>

<file path=ppt/tags/tag32.xml><?xml version="1.0" encoding="utf-8"?>
<p:tagLst xmlns:a="http://schemas.openxmlformats.org/drawingml/2006/main" xmlns:r="http://schemas.openxmlformats.org/officeDocument/2006/relationships" xmlns:p="http://schemas.openxmlformats.org/presentationml/2006/main">
  <p:tag name="AS_UNIQUEID" val="182"/>
</p:tagLst>
</file>

<file path=ppt/tags/tag33.xml><?xml version="1.0" encoding="utf-8"?>
<p:tagLst xmlns:a="http://schemas.openxmlformats.org/drawingml/2006/main" xmlns:r="http://schemas.openxmlformats.org/officeDocument/2006/relationships" xmlns:p="http://schemas.openxmlformats.org/presentationml/2006/main">
  <p:tag name="AS_UNIQUEID" val="183"/>
</p:tagLst>
</file>

<file path=ppt/tags/tag34.xml><?xml version="1.0" encoding="utf-8"?>
<p:tagLst xmlns:a="http://schemas.openxmlformats.org/drawingml/2006/main" xmlns:r="http://schemas.openxmlformats.org/officeDocument/2006/relationships" xmlns:p="http://schemas.openxmlformats.org/presentationml/2006/main">
  <p:tag name="AS_UNIQUEID" val="184"/>
</p:tagLst>
</file>

<file path=ppt/tags/tag35.xml><?xml version="1.0" encoding="utf-8"?>
<p:tagLst xmlns:a="http://schemas.openxmlformats.org/drawingml/2006/main" xmlns:r="http://schemas.openxmlformats.org/officeDocument/2006/relationships" xmlns:p="http://schemas.openxmlformats.org/presentationml/2006/main">
  <p:tag name="AS_UNIQUEID" val="185"/>
</p:tagLst>
</file>

<file path=ppt/tags/tag36.xml><?xml version="1.0" encoding="utf-8"?>
<p:tagLst xmlns:a="http://schemas.openxmlformats.org/drawingml/2006/main" xmlns:r="http://schemas.openxmlformats.org/officeDocument/2006/relationships" xmlns:p="http://schemas.openxmlformats.org/presentationml/2006/main">
  <p:tag name="AS_UNIQUEID" val="186"/>
</p:tagLst>
</file>

<file path=ppt/tags/tag37.xml><?xml version="1.0" encoding="utf-8"?>
<p:tagLst xmlns:a="http://schemas.openxmlformats.org/drawingml/2006/main" xmlns:r="http://schemas.openxmlformats.org/officeDocument/2006/relationships" xmlns:p="http://schemas.openxmlformats.org/presentationml/2006/main">
  <p:tag name="AS_UNIQUEID" val="187"/>
</p:tagLst>
</file>

<file path=ppt/tags/tag38.xml><?xml version="1.0" encoding="utf-8"?>
<p:tagLst xmlns:a="http://schemas.openxmlformats.org/drawingml/2006/main" xmlns:r="http://schemas.openxmlformats.org/officeDocument/2006/relationships" xmlns:p="http://schemas.openxmlformats.org/presentationml/2006/main">
  <p:tag name="AS_UNIQUEID" val="188"/>
</p:tagLst>
</file>

<file path=ppt/tags/tag39.xml><?xml version="1.0" encoding="utf-8"?>
<p:tagLst xmlns:a="http://schemas.openxmlformats.org/drawingml/2006/main" xmlns:r="http://schemas.openxmlformats.org/officeDocument/2006/relationships" xmlns:p="http://schemas.openxmlformats.org/presentationml/2006/main">
  <p:tag name="AS_UNIQUEID" val="189"/>
</p:tagLst>
</file>

<file path=ppt/tags/tag4.xml><?xml version="1.0" encoding="utf-8"?>
<p:tagLst xmlns:a="http://schemas.openxmlformats.org/drawingml/2006/main" xmlns:r="http://schemas.openxmlformats.org/officeDocument/2006/relationships" xmlns:p="http://schemas.openxmlformats.org/presentationml/2006/main">
  <p:tag name="AS_UNIQUEID" val="151"/>
</p:tagLst>
</file>

<file path=ppt/tags/tag40.xml><?xml version="1.0" encoding="utf-8"?>
<p:tagLst xmlns:a="http://schemas.openxmlformats.org/drawingml/2006/main" xmlns:r="http://schemas.openxmlformats.org/officeDocument/2006/relationships" xmlns:p="http://schemas.openxmlformats.org/presentationml/2006/main">
  <p:tag name="AS_UNIQUEID" val="190"/>
</p:tagLst>
</file>

<file path=ppt/tags/tag41.xml><?xml version="1.0" encoding="utf-8"?>
<p:tagLst xmlns:a="http://schemas.openxmlformats.org/drawingml/2006/main" xmlns:r="http://schemas.openxmlformats.org/officeDocument/2006/relationships" xmlns:p="http://schemas.openxmlformats.org/presentationml/2006/main">
  <p:tag name="AS_UNIQUEID" val="191"/>
</p:tagLst>
</file>

<file path=ppt/tags/tag42.xml><?xml version="1.0" encoding="utf-8"?>
<p:tagLst xmlns:a="http://schemas.openxmlformats.org/drawingml/2006/main" xmlns:r="http://schemas.openxmlformats.org/officeDocument/2006/relationships" xmlns:p="http://schemas.openxmlformats.org/presentationml/2006/main">
  <p:tag name="AS_UNIQUEID" val="192"/>
</p:tagLst>
</file>

<file path=ppt/tags/tag43.xml><?xml version="1.0" encoding="utf-8"?>
<p:tagLst xmlns:a="http://schemas.openxmlformats.org/drawingml/2006/main" xmlns:r="http://schemas.openxmlformats.org/officeDocument/2006/relationships" xmlns:p="http://schemas.openxmlformats.org/presentationml/2006/main">
  <p:tag name="AS_UNIQUEID" val="193"/>
</p:tagLst>
</file>

<file path=ppt/tags/tag44.xml><?xml version="1.0" encoding="utf-8"?>
<p:tagLst xmlns:a="http://schemas.openxmlformats.org/drawingml/2006/main" xmlns:r="http://schemas.openxmlformats.org/officeDocument/2006/relationships" xmlns:p="http://schemas.openxmlformats.org/presentationml/2006/main">
  <p:tag name="AS_UNIQUEID" val="194"/>
</p:tagLst>
</file>

<file path=ppt/tags/tag45.xml><?xml version="1.0" encoding="utf-8"?>
<p:tagLst xmlns:a="http://schemas.openxmlformats.org/drawingml/2006/main" xmlns:r="http://schemas.openxmlformats.org/officeDocument/2006/relationships" xmlns:p="http://schemas.openxmlformats.org/presentationml/2006/main">
  <p:tag name="AS_UNIQUEID" val="195"/>
</p:tagLst>
</file>

<file path=ppt/tags/tag46.xml><?xml version="1.0" encoding="utf-8"?>
<p:tagLst xmlns:a="http://schemas.openxmlformats.org/drawingml/2006/main" xmlns:r="http://schemas.openxmlformats.org/officeDocument/2006/relationships" xmlns:p="http://schemas.openxmlformats.org/presentationml/2006/main">
  <p:tag name="AS_UNIQUEID" val="196"/>
</p:tagLst>
</file>

<file path=ppt/tags/tag47.xml><?xml version="1.0" encoding="utf-8"?>
<p:tagLst xmlns:a="http://schemas.openxmlformats.org/drawingml/2006/main" xmlns:r="http://schemas.openxmlformats.org/officeDocument/2006/relationships" xmlns:p="http://schemas.openxmlformats.org/presentationml/2006/main">
  <p:tag name="AS_UNIQUEID" val="197"/>
</p:tagLst>
</file>

<file path=ppt/tags/tag48.xml><?xml version="1.0" encoding="utf-8"?>
<p:tagLst xmlns:a="http://schemas.openxmlformats.org/drawingml/2006/main" xmlns:r="http://schemas.openxmlformats.org/officeDocument/2006/relationships" xmlns:p="http://schemas.openxmlformats.org/presentationml/2006/main">
  <p:tag name="AS_UNIQUEID" val="198"/>
</p:tagLst>
</file>

<file path=ppt/tags/tag49.xml><?xml version="1.0" encoding="utf-8"?>
<p:tagLst xmlns:a="http://schemas.openxmlformats.org/drawingml/2006/main" xmlns:r="http://schemas.openxmlformats.org/officeDocument/2006/relationships" xmlns:p="http://schemas.openxmlformats.org/presentationml/2006/main">
  <p:tag name="AS_UNIQUEID" val="199"/>
</p:tagLst>
</file>

<file path=ppt/tags/tag5.xml><?xml version="1.0" encoding="utf-8"?>
<p:tagLst xmlns:a="http://schemas.openxmlformats.org/drawingml/2006/main" xmlns:r="http://schemas.openxmlformats.org/officeDocument/2006/relationships" xmlns:p="http://schemas.openxmlformats.org/presentationml/2006/main">
  <p:tag name="AS_UNIQUEID" val="152"/>
</p:tagLst>
</file>

<file path=ppt/tags/tag50.xml><?xml version="1.0" encoding="utf-8"?>
<p:tagLst xmlns:a="http://schemas.openxmlformats.org/drawingml/2006/main" xmlns:r="http://schemas.openxmlformats.org/officeDocument/2006/relationships" xmlns:p="http://schemas.openxmlformats.org/presentationml/2006/main">
  <p:tag name="AS_UNIQUEID" val="200"/>
</p:tagLst>
</file>

<file path=ppt/tags/tag51.xml><?xml version="1.0" encoding="utf-8"?>
<p:tagLst xmlns:a="http://schemas.openxmlformats.org/drawingml/2006/main" xmlns:r="http://schemas.openxmlformats.org/officeDocument/2006/relationships" xmlns:p="http://schemas.openxmlformats.org/presentationml/2006/main">
  <p:tag name="AS_UNIQUEID" val="201"/>
</p:tagLst>
</file>

<file path=ppt/tags/tag52.xml><?xml version="1.0" encoding="utf-8"?>
<p:tagLst xmlns:a="http://schemas.openxmlformats.org/drawingml/2006/main" xmlns:r="http://schemas.openxmlformats.org/officeDocument/2006/relationships" xmlns:p="http://schemas.openxmlformats.org/presentationml/2006/main">
  <p:tag name="AS_UNIQUEID" val="202"/>
</p:tagLst>
</file>

<file path=ppt/tags/tag53.xml><?xml version="1.0" encoding="utf-8"?>
<p:tagLst xmlns:a="http://schemas.openxmlformats.org/drawingml/2006/main" xmlns:r="http://schemas.openxmlformats.org/officeDocument/2006/relationships" xmlns:p="http://schemas.openxmlformats.org/presentationml/2006/main">
  <p:tag name="AS_UNIQUEID" val="203"/>
</p:tagLst>
</file>

<file path=ppt/tags/tag54.xml><?xml version="1.0" encoding="utf-8"?>
<p:tagLst xmlns:a="http://schemas.openxmlformats.org/drawingml/2006/main" xmlns:r="http://schemas.openxmlformats.org/officeDocument/2006/relationships" xmlns:p="http://schemas.openxmlformats.org/presentationml/2006/main">
  <p:tag name="AS_UNIQUEID" val="204"/>
</p:tagLst>
</file>

<file path=ppt/tags/tag55.xml><?xml version="1.0" encoding="utf-8"?>
<p:tagLst xmlns:a="http://schemas.openxmlformats.org/drawingml/2006/main" xmlns:r="http://schemas.openxmlformats.org/officeDocument/2006/relationships" xmlns:p="http://schemas.openxmlformats.org/presentationml/2006/main">
  <p:tag name="AS_UNIQUEID" val="205"/>
</p:tagLst>
</file>

<file path=ppt/tags/tag56.xml><?xml version="1.0" encoding="utf-8"?>
<p:tagLst xmlns:a="http://schemas.openxmlformats.org/drawingml/2006/main" xmlns:r="http://schemas.openxmlformats.org/officeDocument/2006/relationships" xmlns:p="http://schemas.openxmlformats.org/presentationml/2006/main">
  <p:tag name="AS_UNIQUEID" val="206"/>
</p:tagLst>
</file>

<file path=ppt/tags/tag57.xml><?xml version="1.0" encoding="utf-8"?>
<p:tagLst xmlns:a="http://schemas.openxmlformats.org/drawingml/2006/main" xmlns:r="http://schemas.openxmlformats.org/officeDocument/2006/relationships" xmlns:p="http://schemas.openxmlformats.org/presentationml/2006/main">
  <p:tag name="AS_UNIQUEID" val="207"/>
</p:tagLst>
</file>

<file path=ppt/tags/tag58.xml><?xml version="1.0" encoding="utf-8"?>
<p:tagLst xmlns:a="http://schemas.openxmlformats.org/drawingml/2006/main" xmlns:r="http://schemas.openxmlformats.org/officeDocument/2006/relationships" xmlns:p="http://schemas.openxmlformats.org/presentationml/2006/main">
  <p:tag name="AS_UNIQUEID" val="208"/>
</p:tagLst>
</file>

<file path=ppt/tags/tag59.xml><?xml version="1.0" encoding="utf-8"?>
<p:tagLst xmlns:a="http://schemas.openxmlformats.org/drawingml/2006/main" xmlns:r="http://schemas.openxmlformats.org/officeDocument/2006/relationships" xmlns:p="http://schemas.openxmlformats.org/presentationml/2006/main">
  <p:tag name="AS_UNIQUEID" val="209"/>
</p:tagLst>
</file>

<file path=ppt/tags/tag6.xml><?xml version="1.0" encoding="utf-8"?>
<p:tagLst xmlns:a="http://schemas.openxmlformats.org/drawingml/2006/main" xmlns:r="http://schemas.openxmlformats.org/officeDocument/2006/relationships" xmlns:p="http://schemas.openxmlformats.org/presentationml/2006/main">
  <p:tag name="AS_UNIQUEID" val="153"/>
</p:tagLst>
</file>

<file path=ppt/tags/tag60.xml><?xml version="1.0" encoding="utf-8"?>
<p:tagLst xmlns:a="http://schemas.openxmlformats.org/drawingml/2006/main" xmlns:r="http://schemas.openxmlformats.org/officeDocument/2006/relationships" xmlns:p="http://schemas.openxmlformats.org/presentationml/2006/main">
  <p:tag name="AS_UNIQUEID" val="210"/>
</p:tagLst>
</file>

<file path=ppt/tags/tag61.xml><?xml version="1.0" encoding="utf-8"?>
<p:tagLst xmlns:a="http://schemas.openxmlformats.org/drawingml/2006/main" xmlns:r="http://schemas.openxmlformats.org/officeDocument/2006/relationships" xmlns:p="http://schemas.openxmlformats.org/presentationml/2006/main">
  <p:tag name="AS_UNIQUEID" val="211"/>
</p:tagLst>
</file>

<file path=ppt/tags/tag62.xml><?xml version="1.0" encoding="utf-8"?>
<p:tagLst xmlns:a="http://schemas.openxmlformats.org/drawingml/2006/main" xmlns:r="http://schemas.openxmlformats.org/officeDocument/2006/relationships" xmlns:p="http://schemas.openxmlformats.org/presentationml/2006/main">
  <p:tag name="AS_UNIQUEID" val="238"/>
</p:tagLst>
</file>

<file path=ppt/tags/tag63.xml><?xml version="1.0" encoding="utf-8"?>
<p:tagLst xmlns:a="http://schemas.openxmlformats.org/drawingml/2006/main" xmlns:r="http://schemas.openxmlformats.org/officeDocument/2006/relationships" xmlns:p="http://schemas.openxmlformats.org/presentationml/2006/main">
  <p:tag name="AS_UNIQUEID" val="239"/>
</p:tagLst>
</file>

<file path=ppt/tags/tag64.xml><?xml version="1.0" encoding="utf-8"?>
<p:tagLst xmlns:a="http://schemas.openxmlformats.org/drawingml/2006/main" xmlns:r="http://schemas.openxmlformats.org/officeDocument/2006/relationships" xmlns:p="http://schemas.openxmlformats.org/presentationml/2006/main">
  <p:tag name="AS_UNIQUEID" val="241"/>
</p:tagLst>
</file>

<file path=ppt/tags/tag65.xml><?xml version="1.0" encoding="utf-8"?>
<p:tagLst xmlns:a="http://schemas.openxmlformats.org/drawingml/2006/main" xmlns:r="http://schemas.openxmlformats.org/officeDocument/2006/relationships" xmlns:p="http://schemas.openxmlformats.org/presentationml/2006/main">
  <p:tag name="AS_UNIQUEID" val="242"/>
</p:tagLst>
</file>

<file path=ppt/tags/tag66.xml><?xml version="1.0" encoding="utf-8"?>
<p:tagLst xmlns:a="http://schemas.openxmlformats.org/drawingml/2006/main" xmlns:r="http://schemas.openxmlformats.org/officeDocument/2006/relationships" xmlns:p="http://schemas.openxmlformats.org/presentationml/2006/main">
  <p:tag name="AS_UNIQUEID" val="243"/>
</p:tagLst>
</file>

<file path=ppt/tags/tag67.xml><?xml version="1.0" encoding="utf-8"?>
<p:tagLst xmlns:a="http://schemas.openxmlformats.org/drawingml/2006/main" xmlns:r="http://schemas.openxmlformats.org/officeDocument/2006/relationships" xmlns:p="http://schemas.openxmlformats.org/presentationml/2006/main">
  <p:tag name="AS_UNIQUEID" val="244"/>
</p:tagLst>
</file>

<file path=ppt/tags/tag68.xml><?xml version="1.0" encoding="utf-8"?>
<p:tagLst xmlns:a="http://schemas.openxmlformats.org/drawingml/2006/main" xmlns:r="http://schemas.openxmlformats.org/officeDocument/2006/relationships" xmlns:p="http://schemas.openxmlformats.org/presentationml/2006/main">
  <p:tag name="AS_UNIQUEID" val="245"/>
</p:tagLst>
</file>

<file path=ppt/tags/tag69.xml><?xml version="1.0" encoding="utf-8"?>
<p:tagLst xmlns:a="http://schemas.openxmlformats.org/drawingml/2006/main" xmlns:r="http://schemas.openxmlformats.org/officeDocument/2006/relationships" xmlns:p="http://schemas.openxmlformats.org/presentationml/2006/main">
  <p:tag name="AS_UNIQUEID" val="246"/>
</p:tagLst>
</file>

<file path=ppt/tags/tag7.xml><?xml version="1.0" encoding="utf-8"?>
<p:tagLst xmlns:a="http://schemas.openxmlformats.org/drawingml/2006/main" xmlns:r="http://schemas.openxmlformats.org/officeDocument/2006/relationships" xmlns:p="http://schemas.openxmlformats.org/presentationml/2006/main">
  <p:tag name="AS_UNIQUEID" val="154"/>
</p:tagLst>
</file>

<file path=ppt/tags/tag70.xml><?xml version="1.0" encoding="utf-8"?>
<p:tagLst xmlns:a="http://schemas.openxmlformats.org/drawingml/2006/main" xmlns:r="http://schemas.openxmlformats.org/officeDocument/2006/relationships" xmlns:p="http://schemas.openxmlformats.org/presentationml/2006/main">
  <p:tag name="AS_UNIQUEID" val="250"/>
</p:tagLst>
</file>

<file path=ppt/tags/tag71.xml><?xml version="1.0" encoding="utf-8"?>
<p:tagLst xmlns:a="http://schemas.openxmlformats.org/drawingml/2006/main" xmlns:r="http://schemas.openxmlformats.org/officeDocument/2006/relationships" xmlns:p="http://schemas.openxmlformats.org/presentationml/2006/main">
  <p:tag name="AS_UNIQUEID" val="251"/>
</p:tagLst>
</file>

<file path=ppt/tags/tag72.xml><?xml version="1.0" encoding="utf-8"?>
<p:tagLst xmlns:a="http://schemas.openxmlformats.org/drawingml/2006/main" xmlns:r="http://schemas.openxmlformats.org/officeDocument/2006/relationships" xmlns:p="http://schemas.openxmlformats.org/presentationml/2006/main">
  <p:tag name="AS_UNIQUEID" val="252"/>
</p:tagLst>
</file>

<file path=ppt/tags/tag73.xml><?xml version="1.0" encoding="utf-8"?>
<p:tagLst xmlns:a="http://schemas.openxmlformats.org/drawingml/2006/main" xmlns:r="http://schemas.openxmlformats.org/officeDocument/2006/relationships" xmlns:p="http://schemas.openxmlformats.org/presentationml/2006/main">
  <p:tag name="AS_UNIQUEID" val="255"/>
</p:tagLst>
</file>

<file path=ppt/tags/tag74.xml><?xml version="1.0" encoding="utf-8"?>
<p:tagLst xmlns:a="http://schemas.openxmlformats.org/drawingml/2006/main" xmlns:r="http://schemas.openxmlformats.org/officeDocument/2006/relationships" xmlns:p="http://schemas.openxmlformats.org/presentationml/2006/main">
  <p:tag name="AS_UNIQUEID" val="251"/>
</p:tagLst>
</file>

<file path=ppt/tags/tag75.xml><?xml version="1.0" encoding="utf-8"?>
<p:tagLst xmlns:a="http://schemas.openxmlformats.org/drawingml/2006/main" xmlns:r="http://schemas.openxmlformats.org/officeDocument/2006/relationships" xmlns:p="http://schemas.openxmlformats.org/presentationml/2006/main">
  <p:tag name="AS_UNIQUEID" val="252"/>
</p:tagLst>
</file>

<file path=ppt/tags/tag76.xml><?xml version="1.0" encoding="utf-8"?>
<p:tagLst xmlns:a="http://schemas.openxmlformats.org/drawingml/2006/main" xmlns:r="http://schemas.openxmlformats.org/officeDocument/2006/relationships" xmlns:p="http://schemas.openxmlformats.org/presentationml/2006/main">
  <p:tag name="AS_UNIQUEID" val="255"/>
</p:tagLst>
</file>

<file path=ppt/tags/tag77.xml><?xml version="1.0" encoding="utf-8"?>
<p:tagLst xmlns:a="http://schemas.openxmlformats.org/drawingml/2006/main" xmlns:r="http://schemas.openxmlformats.org/officeDocument/2006/relationships" xmlns:p="http://schemas.openxmlformats.org/presentationml/2006/main">
  <p:tag name="AS_UNIQUEID" val="251"/>
</p:tagLst>
</file>

<file path=ppt/tags/tag78.xml><?xml version="1.0" encoding="utf-8"?>
<p:tagLst xmlns:a="http://schemas.openxmlformats.org/drawingml/2006/main" xmlns:r="http://schemas.openxmlformats.org/officeDocument/2006/relationships" xmlns:p="http://schemas.openxmlformats.org/presentationml/2006/main">
  <p:tag name="AS_UNIQUEID" val="252"/>
</p:tagLst>
</file>

<file path=ppt/tags/tag79.xml><?xml version="1.0" encoding="utf-8"?>
<p:tagLst xmlns:a="http://schemas.openxmlformats.org/drawingml/2006/main" xmlns:r="http://schemas.openxmlformats.org/officeDocument/2006/relationships" xmlns:p="http://schemas.openxmlformats.org/presentationml/2006/main">
  <p:tag name="AS_UNIQUEID" val="255"/>
</p:tagLst>
</file>

<file path=ppt/tags/tag8.xml><?xml version="1.0" encoding="utf-8"?>
<p:tagLst xmlns:a="http://schemas.openxmlformats.org/drawingml/2006/main" xmlns:r="http://schemas.openxmlformats.org/officeDocument/2006/relationships" xmlns:p="http://schemas.openxmlformats.org/presentationml/2006/main">
  <p:tag name="AS_UNIQUEID" val="155"/>
</p:tagLst>
</file>

<file path=ppt/tags/tag80.xml><?xml version="1.0" encoding="utf-8"?>
<p:tagLst xmlns:a="http://schemas.openxmlformats.org/drawingml/2006/main" xmlns:r="http://schemas.openxmlformats.org/officeDocument/2006/relationships" xmlns:p="http://schemas.openxmlformats.org/presentationml/2006/main">
  <p:tag name="AS_UNIQUEID" val="251"/>
</p:tagLst>
</file>

<file path=ppt/tags/tag81.xml><?xml version="1.0" encoding="utf-8"?>
<p:tagLst xmlns:a="http://schemas.openxmlformats.org/drawingml/2006/main" xmlns:r="http://schemas.openxmlformats.org/officeDocument/2006/relationships" xmlns:p="http://schemas.openxmlformats.org/presentationml/2006/main">
  <p:tag name="AS_UNIQUEID" val="252"/>
</p:tagLst>
</file>

<file path=ppt/tags/tag82.xml><?xml version="1.0" encoding="utf-8"?>
<p:tagLst xmlns:a="http://schemas.openxmlformats.org/drawingml/2006/main" xmlns:r="http://schemas.openxmlformats.org/officeDocument/2006/relationships" xmlns:p="http://schemas.openxmlformats.org/presentationml/2006/main">
  <p:tag name="AS_UNIQUEID" val="255"/>
</p:tagLst>
</file>

<file path=ppt/tags/tag83.xml><?xml version="1.0" encoding="utf-8"?>
<p:tagLst xmlns:a="http://schemas.openxmlformats.org/drawingml/2006/main" xmlns:r="http://schemas.openxmlformats.org/officeDocument/2006/relationships" xmlns:p="http://schemas.openxmlformats.org/presentationml/2006/main">
  <p:tag name="AS_UNIQUEID" val="251"/>
</p:tagLst>
</file>

<file path=ppt/tags/tag84.xml><?xml version="1.0" encoding="utf-8"?>
<p:tagLst xmlns:a="http://schemas.openxmlformats.org/drawingml/2006/main" xmlns:r="http://schemas.openxmlformats.org/officeDocument/2006/relationships" xmlns:p="http://schemas.openxmlformats.org/presentationml/2006/main">
  <p:tag name="AS_UNIQUEID" val="252"/>
</p:tagLst>
</file>

<file path=ppt/tags/tag85.xml><?xml version="1.0" encoding="utf-8"?>
<p:tagLst xmlns:a="http://schemas.openxmlformats.org/drawingml/2006/main" xmlns:r="http://schemas.openxmlformats.org/officeDocument/2006/relationships" xmlns:p="http://schemas.openxmlformats.org/presentationml/2006/main">
  <p:tag name="AS_UNIQUEID" val="255"/>
</p:tagLst>
</file>

<file path=ppt/tags/tag9.xml><?xml version="1.0" encoding="utf-8"?>
<p:tagLst xmlns:a="http://schemas.openxmlformats.org/drawingml/2006/main" xmlns:r="http://schemas.openxmlformats.org/officeDocument/2006/relationships" xmlns:p="http://schemas.openxmlformats.org/presentationml/2006/main">
  <p:tag name="AS_UNIQUEID" val="15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700</TotalTime>
  <Words>6120</Words>
  <Application>Microsoft Office PowerPoint</Application>
  <PresentationFormat>On-screen Show (4:3)</PresentationFormat>
  <Paragraphs>918</Paragraphs>
  <Slides>83</Slides>
  <Notes>0</Notes>
  <HiddenSlides>0</HiddenSlides>
  <MMClips>0</MMClips>
  <ScaleCrop>false</ScaleCrop>
  <HeadingPairs>
    <vt:vector size="4" baseType="variant">
      <vt:variant>
        <vt:lpstr>Theme</vt:lpstr>
      </vt:variant>
      <vt:variant>
        <vt:i4>1</vt:i4>
      </vt:variant>
      <vt:variant>
        <vt:lpstr>Slide Titles</vt:lpstr>
      </vt:variant>
      <vt:variant>
        <vt:i4>83</vt:i4>
      </vt:variant>
    </vt:vector>
  </HeadingPairs>
  <TitlesOfParts>
    <vt:vector size="8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Array Traversal</vt:lpstr>
      <vt:lpstr>Sorting</vt:lpstr>
      <vt:lpstr>Searching</vt:lpstr>
      <vt:lpstr>Searching Function</vt:lpstr>
      <vt:lpstr>Insertion Algorithm</vt:lpstr>
      <vt:lpstr>Insertion</vt:lpstr>
      <vt:lpstr>Deletion Algorithm</vt:lpstr>
      <vt:lpstr>Deletion</vt:lpstr>
      <vt:lpstr>Two Dimensional Arrays</vt:lpstr>
      <vt:lpstr>Memory representation of a matrix</vt:lpstr>
      <vt:lpstr>Memory representation of a matrix</vt:lpstr>
      <vt:lpstr>Address(Reference) of an element in a 2D array</vt:lpstr>
      <vt:lpstr>Address(Reference) of an element in a 2D array</vt:lpstr>
      <vt:lpstr>String Array</vt:lpstr>
      <vt:lpstr>String Array</vt:lpstr>
      <vt:lpstr>Variable Length Array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Sony</dc:creator>
  <cp:keywords/>
  <cp:lastModifiedBy>PCB</cp:lastModifiedBy>
  <cp:revision>145</cp:revision>
  <dcterms:modified xsi:type="dcterms:W3CDTF">2023-01-01T10:56:41Z</dcterms:modified>
</cp:coreProperties>
</file>