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59"/>
  </p:notesMasterIdLst>
  <p:handoutMasterIdLst>
    <p:handoutMasterId r:id="rId60"/>
  </p:handoutMasterIdLst>
  <p:sldIdLst>
    <p:sldId id="304" r:id="rId2"/>
    <p:sldId id="305" r:id="rId3"/>
    <p:sldId id="283" r:id="rId4"/>
    <p:sldId id="296" r:id="rId5"/>
    <p:sldId id="297" r:id="rId6"/>
    <p:sldId id="298" r:id="rId7"/>
    <p:sldId id="299" r:id="rId8"/>
    <p:sldId id="300" r:id="rId9"/>
    <p:sldId id="301" r:id="rId10"/>
    <p:sldId id="302" r:id="rId11"/>
    <p:sldId id="303"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324" r:id="rId30"/>
    <p:sldId id="325" r:id="rId31"/>
    <p:sldId id="326" r:id="rId32"/>
    <p:sldId id="327" r:id="rId33"/>
    <p:sldId id="328" r:id="rId34"/>
    <p:sldId id="329" r:id="rId35"/>
    <p:sldId id="330" r:id="rId36"/>
    <p:sldId id="331" r:id="rId37"/>
    <p:sldId id="332" r:id="rId38"/>
    <p:sldId id="333" r:id="rId39"/>
    <p:sldId id="334" r:id="rId40"/>
    <p:sldId id="335" r:id="rId41"/>
    <p:sldId id="336" r:id="rId42"/>
    <p:sldId id="337" r:id="rId43"/>
    <p:sldId id="338" r:id="rId44"/>
    <p:sldId id="339" r:id="rId45"/>
    <p:sldId id="340" r:id="rId46"/>
    <p:sldId id="341" r:id="rId47"/>
    <p:sldId id="342" r:id="rId48"/>
    <p:sldId id="343" r:id="rId49"/>
    <p:sldId id="344" r:id="rId50"/>
    <p:sldId id="345" r:id="rId51"/>
    <p:sldId id="346" r:id="rId52"/>
    <p:sldId id="347" r:id="rId53"/>
    <p:sldId id="348" r:id="rId54"/>
    <p:sldId id="349" r:id="rId55"/>
    <p:sldId id="350" r:id="rId56"/>
    <p:sldId id="351" r:id="rId57"/>
    <p:sldId id="352" r:id="rId58"/>
  </p:sldIdLst>
  <p:sldSz cx="9144000" cy="6858000" type="screen4x3"/>
  <p:notesSz cx="6858000" cy="9144000"/>
  <p:defaultTextStyle>
    <a:defPPr>
      <a:defRPr lang="ru-RU"/>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260">
          <p15:clr>
            <a:srgbClr val="A4A3A4"/>
          </p15:clr>
        </p15:guide>
        <p15:guide id="3"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99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9" d="100"/>
          <a:sy n="49" d="100"/>
        </p:scale>
        <p:origin x="-1291" y="-82"/>
      </p:cViewPr>
      <p:guideLst>
        <p:guide orient="horz" pos="2160"/>
        <p:guide orient="horz" pos="2260"/>
        <p:guide pos="288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1BD5EE0D-29AE-9A81-3A66-32808DA6085D}"/>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ru-RU"/>
          </a:p>
        </p:txBody>
      </p:sp>
      <p:sp>
        <p:nvSpPr>
          <p:cNvPr id="36867" name="Rectangle 3">
            <a:extLst>
              <a:ext uri="{FF2B5EF4-FFF2-40B4-BE49-F238E27FC236}">
                <a16:creationId xmlns:a16="http://schemas.microsoft.com/office/drawing/2014/main" id="{276424B7-5A0A-8652-E48A-26F6A0288069}"/>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ru-RU"/>
          </a:p>
        </p:txBody>
      </p:sp>
      <p:sp>
        <p:nvSpPr>
          <p:cNvPr id="62468" name="Rectangle 4">
            <a:extLst>
              <a:ext uri="{FF2B5EF4-FFF2-40B4-BE49-F238E27FC236}">
                <a16:creationId xmlns:a16="http://schemas.microsoft.com/office/drawing/2014/main" id="{3FB0094F-8236-0AF0-44D6-3EC5A8B5B694}"/>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9" name="Rectangle 5">
            <a:extLst>
              <a:ext uri="{FF2B5EF4-FFF2-40B4-BE49-F238E27FC236}">
                <a16:creationId xmlns:a16="http://schemas.microsoft.com/office/drawing/2014/main" id="{1E12FAED-5BB3-29EA-8374-370E212961DC}"/>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ru-RU" noProof="0"/>
              <a:t>Click to edit Master text styles</a:t>
            </a:r>
          </a:p>
          <a:p>
            <a:pPr lvl="1"/>
            <a:r>
              <a:rPr lang="ru-RU" noProof="0"/>
              <a:t>Second level</a:t>
            </a:r>
          </a:p>
          <a:p>
            <a:pPr lvl="2"/>
            <a:r>
              <a:rPr lang="ru-RU" noProof="0"/>
              <a:t>Third level</a:t>
            </a:r>
          </a:p>
          <a:p>
            <a:pPr lvl="3"/>
            <a:r>
              <a:rPr lang="ru-RU" noProof="0"/>
              <a:t>Fourth level</a:t>
            </a:r>
          </a:p>
          <a:p>
            <a:pPr lvl="4"/>
            <a:r>
              <a:rPr lang="ru-RU" noProof="0"/>
              <a:t>Fifth level</a:t>
            </a:r>
          </a:p>
        </p:txBody>
      </p:sp>
      <p:sp>
        <p:nvSpPr>
          <p:cNvPr id="36870" name="Rectangle 6">
            <a:extLst>
              <a:ext uri="{FF2B5EF4-FFF2-40B4-BE49-F238E27FC236}">
                <a16:creationId xmlns:a16="http://schemas.microsoft.com/office/drawing/2014/main" id="{2220E7F9-362A-E222-51BF-9C4684A03476}"/>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ru-RU"/>
          </a:p>
        </p:txBody>
      </p:sp>
      <p:sp>
        <p:nvSpPr>
          <p:cNvPr id="36871" name="Rectangle 7">
            <a:extLst>
              <a:ext uri="{FF2B5EF4-FFF2-40B4-BE49-F238E27FC236}">
                <a16:creationId xmlns:a16="http://schemas.microsoft.com/office/drawing/2014/main" id="{E3ED3EFD-8649-2099-3F6F-65F8CA7E22B6}"/>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583BAE99-1DBC-4A6F-A161-C4649F63F855}" type="slidenum">
              <a:rPr lang="ru-RU" altLang="en-US"/>
              <a:pPr/>
              <a:t>‹#›</a:t>
            </a:fld>
            <a:endParaRPr lang="ru-R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9FA8A1AF-1400-2938-7567-68562866FEC6}"/>
              </a:ext>
            </a:extLst>
          </p:cNvPr>
          <p:cNvSpPr>
            <a:spLocks noGrp="1" noRot="1" noChangeAspect="1" noTextEdit="1"/>
          </p:cNvSpPr>
          <p:nvPr>
            <p:ph type="sldImg"/>
          </p:nvPr>
        </p:nvSpPr>
        <p:spPr>
          <a:ln/>
        </p:spPr>
      </p:sp>
      <p:sp>
        <p:nvSpPr>
          <p:cNvPr id="63491" name="Notes Placeholder 2">
            <a:extLst>
              <a:ext uri="{FF2B5EF4-FFF2-40B4-BE49-F238E27FC236}">
                <a16:creationId xmlns:a16="http://schemas.microsoft.com/office/drawing/2014/main" id="{47890E27-ACB8-63AE-1227-2FA8F3911209}"/>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Arial" panose="020B0604020202020204" pitchFamily="34" charset="0"/>
            </a:endParaRPr>
          </a:p>
        </p:txBody>
      </p:sp>
      <p:sp>
        <p:nvSpPr>
          <p:cNvPr id="63492" name="Slide Number Placeholder 3">
            <a:extLst>
              <a:ext uri="{FF2B5EF4-FFF2-40B4-BE49-F238E27FC236}">
                <a16:creationId xmlns:a16="http://schemas.microsoft.com/office/drawing/2014/main" id="{5EA1414D-ABC0-6DE3-255D-9D4122E40459}"/>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A23F575-A540-4CD0-BF04-12C57752466C}" type="slidenum">
              <a:rPr lang="en-IN" altLang="en-US"/>
              <a:pPr/>
              <a:t>43</a:t>
            </a:fld>
            <a:endParaRPr lang="en-I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1C356697-7C56-BE6B-2222-0033132D91F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2F241DC-0620-4B74-8EC3-DBA24369AC26}" type="slidenum">
              <a:rPr lang="en-US" altLang="en-US"/>
              <a:pPr/>
              <a:t>44</a:t>
            </a:fld>
            <a:endParaRPr lang="en-US" altLang="en-US"/>
          </a:p>
        </p:txBody>
      </p:sp>
      <p:sp>
        <p:nvSpPr>
          <p:cNvPr id="64515" name="Rectangle 2">
            <a:extLst>
              <a:ext uri="{FF2B5EF4-FFF2-40B4-BE49-F238E27FC236}">
                <a16:creationId xmlns:a16="http://schemas.microsoft.com/office/drawing/2014/main" id="{BA61B0C8-7C22-BCCF-1CAD-CF8C81B85DC9}"/>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89A801BB-8871-EB82-2EB7-9BDDD44BDD5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BBD2539F-AF6C-18DB-7730-6F39D5B4349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3F261C6-662C-4806-86A4-1D09E1225F56}" type="slidenum">
              <a:rPr lang="en-US" altLang="en-US"/>
              <a:pPr/>
              <a:t>48</a:t>
            </a:fld>
            <a:endParaRPr lang="en-US" altLang="en-US"/>
          </a:p>
        </p:txBody>
      </p:sp>
      <p:sp>
        <p:nvSpPr>
          <p:cNvPr id="65539" name="Rectangle 2">
            <a:extLst>
              <a:ext uri="{FF2B5EF4-FFF2-40B4-BE49-F238E27FC236}">
                <a16:creationId xmlns:a16="http://schemas.microsoft.com/office/drawing/2014/main" id="{51723AD5-FDD7-2D74-DB4A-D7C9584C7497}"/>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9E270169-D64E-913A-EFF1-FDF03988AA5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4940CA3C-28CE-4922-7D94-8DE7D615B30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F0E3F1-8FF5-46F8-B025-BFC4096E8E4E}" type="slidenum">
              <a:rPr lang="en-US" altLang="en-US"/>
              <a:pPr/>
              <a:t>49</a:t>
            </a:fld>
            <a:endParaRPr lang="en-US" altLang="en-US"/>
          </a:p>
        </p:txBody>
      </p:sp>
      <p:sp>
        <p:nvSpPr>
          <p:cNvPr id="66563" name="Rectangle 2">
            <a:extLst>
              <a:ext uri="{FF2B5EF4-FFF2-40B4-BE49-F238E27FC236}">
                <a16:creationId xmlns:a16="http://schemas.microsoft.com/office/drawing/2014/main" id="{EBC963EF-8C03-30DB-0BA2-D6BF961E3527}"/>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D2E63D05-C719-5AF0-56D6-70EA6AA9802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A85EF9FA-7CA2-B06A-4624-2B750AF60C1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A836C0B-46D9-4734-92EE-124635FD3121}" type="slidenum">
              <a:rPr lang="en-US" altLang="en-US"/>
              <a:pPr/>
              <a:t>50</a:t>
            </a:fld>
            <a:endParaRPr lang="en-US" altLang="en-US"/>
          </a:p>
        </p:txBody>
      </p:sp>
      <p:sp>
        <p:nvSpPr>
          <p:cNvPr id="67587" name="Rectangle 2">
            <a:extLst>
              <a:ext uri="{FF2B5EF4-FFF2-40B4-BE49-F238E27FC236}">
                <a16:creationId xmlns:a16="http://schemas.microsoft.com/office/drawing/2014/main" id="{21695229-52A7-4875-7EEE-3A06E3EAA6AE}"/>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420D81EA-A7A3-ABA4-707A-EDCF1AA6D6E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DD84703C-1F8E-F70B-61FB-F3F6094FCC9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0694FAE-75C1-4B97-9C75-821DE6D400E9}" type="slidenum">
              <a:rPr lang="en-US" altLang="en-US"/>
              <a:pPr/>
              <a:t>54</a:t>
            </a:fld>
            <a:endParaRPr lang="en-US" altLang="en-US"/>
          </a:p>
        </p:txBody>
      </p:sp>
      <p:sp>
        <p:nvSpPr>
          <p:cNvPr id="68611" name="Rectangle 2">
            <a:extLst>
              <a:ext uri="{FF2B5EF4-FFF2-40B4-BE49-F238E27FC236}">
                <a16:creationId xmlns:a16="http://schemas.microsoft.com/office/drawing/2014/main" id="{280B0C53-7AFD-46BE-F853-E41E9974F78F}"/>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A88CC96E-C3B6-2F0F-EC42-B71998644F3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D5174E9E-C74E-85CA-C0E8-DEA2FCAA3E5F}"/>
              </a:ext>
            </a:extLst>
          </p:cNvPr>
          <p:cNvSpPr txBox="1">
            <a:spLocks/>
          </p:cNvSpPr>
          <p:nvPr userDrawn="1"/>
        </p:nvSpPr>
        <p:spPr>
          <a:xfrm>
            <a:off x="1600200" y="6569075"/>
            <a:ext cx="5486400" cy="365125"/>
          </a:xfrm>
          <a:prstGeom prst="rect">
            <a:avLst/>
          </a:prstGeom>
        </p:spPr>
        <p:txBody>
          <a:bodyPr/>
          <a:lstStyle>
            <a:defPPr>
              <a:defRPr lang="ru-RU"/>
            </a:defPPr>
            <a:lvl1pPr algn="l" rtl="0" fontAlgn="base">
              <a:spcBef>
                <a:spcPct val="0"/>
              </a:spcBef>
              <a:spcAft>
                <a:spcPct val="0"/>
              </a:spcAft>
              <a:defRPr sz="1400" b="1" kern="1200">
                <a:solidFill>
                  <a:srgbClr val="FF0000"/>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defRPr/>
            </a:pPr>
            <a:r>
              <a:rPr lang="en-US" dirty="0">
                <a:solidFill>
                  <a:schemeClr val="bg2">
                    <a:lumMod val="50000"/>
                  </a:schemeClr>
                </a:solidFill>
              </a:rPr>
              <a:t>PRANVEER SINGH INSTITUTE OF TECHNOLOGY, KANPUR</a:t>
            </a:r>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Date Placeholder 3">
            <a:extLst>
              <a:ext uri="{FF2B5EF4-FFF2-40B4-BE49-F238E27FC236}">
                <a16:creationId xmlns:a16="http://schemas.microsoft.com/office/drawing/2014/main" id="{D44379B4-175E-26AD-5E69-0EB0FF96C9EA}"/>
              </a:ext>
            </a:extLst>
          </p:cNvPr>
          <p:cNvSpPr>
            <a:spLocks noGrp="1"/>
          </p:cNvSpPr>
          <p:nvPr>
            <p:ph type="dt" sz="half" idx="10"/>
          </p:nvPr>
        </p:nvSpPr>
        <p:spPr/>
        <p:txBody>
          <a:bodyPr/>
          <a:lstStyle>
            <a:lvl1pPr>
              <a:defRPr/>
            </a:lvl1pPr>
          </a:lstStyle>
          <a:p>
            <a:pPr>
              <a:defRPr/>
            </a:pPr>
            <a:fld id="{4FF155D2-3368-4C8A-A388-5534F0D74391}" type="datetimeFigureOut">
              <a:rPr lang="en-US"/>
              <a:pPr>
                <a:defRPr/>
              </a:pPr>
              <a:t>12/30/2022</a:t>
            </a:fld>
            <a:endParaRPr lang="en-US"/>
          </a:p>
        </p:txBody>
      </p:sp>
      <p:sp>
        <p:nvSpPr>
          <p:cNvPr id="6" name="Footer Placeholder 4">
            <a:extLst>
              <a:ext uri="{FF2B5EF4-FFF2-40B4-BE49-F238E27FC236}">
                <a16:creationId xmlns:a16="http://schemas.microsoft.com/office/drawing/2014/main" id="{26AC513E-9108-3BC0-1365-68323BDF50C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F6923F7-C5D1-B416-051D-52CBF41CB6D6}"/>
              </a:ext>
            </a:extLst>
          </p:cNvPr>
          <p:cNvSpPr>
            <a:spLocks noGrp="1"/>
          </p:cNvSpPr>
          <p:nvPr>
            <p:ph type="sldNum" sz="quarter" idx="12"/>
          </p:nvPr>
        </p:nvSpPr>
        <p:spPr/>
        <p:txBody>
          <a:bodyPr/>
          <a:lstStyle>
            <a:lvl1pPr>
              <a:defRPr/>
            </a:lvl1pPr>
          </a:lstStyle>
          <a:p>
            <a:fld id="{CF1DD33C-979A-49E6-BFC1-CB093CA519B4}" type="slidenum">
              <a:rPr lang="en-US" altLang="en-US"/>
              <a:pPr/>
              <a:t>‹#›</a:t>
            </a:fld>
            <a:endParaRPr lang="en-US" altLang="en-US"/>
          </a:p>
        </p:txBody>
      </p:sp>
    </p:spTree>
    <p:extLst>
      <p:ext uri="{BB962C8B-B14F-4D97-AF65-F5344CB8AC3E}">
        <p14:creationId xmlns:p14="http://schemas.microsoft.com/office/powerpoint/2010/main" val="604825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8F4324-9144-294A-A86D-0E5FA9CEB370}"/>
              </a:ext>
            </a:extLst>
          </p:cNvPr>
          <p:cNvSpPr>
            <a:spLocks noGrp="1"/>
          </p:cNvSpPr>
          <p:nvPr>
            <p:ph type="dt" sz="half" idx="10"/>
          </p:nvPr>
        </p:nvSpPr>
        <p:spPr/>
        <p:txBody>
          <a:bodyPr/>
          <a:lstStyle>
            <a:lvl1pPr>
              <a:defRPr/>
            </a:lvl1pPr>
          </a:lstStyle>
          <a:p>
            <a:pPr>
              <a:defRPr/>
            </a:pPr>
            <a:fld id="{98BE7C34-2E0A-456C-BAB4-4173178DCE11}" type="datetimeFigureOut">
              <a:rPr lang="en-US"/>
              <a:pPr>
                <a:defRPr/>
              </a:pPr>
              <a:t>12/30/2022</a:t>
            </a:fld>
            <a:endParaRPr lang="en-US"/>
          </a:p>
        </p:txBody>
      </p:sp>
      <p:sp>
        <p:nvSpPr>
          <p:cNvPr id="5" name="Footer Placeholder 4">
            <a:extLst>
              <a:ext uri="{FF2B5EF4-FFF2-40B4-BE49-F238E27FC236}">
                <a16:creationId xmlns:a16="http://schemas.microsoft.com/office/drawing/2014/main" id="{1BAA856D-57BE-7EB9-46C5-70A960E8AE8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0D43C7D-3526-E95A-D68D-98D2D0C53420}"/>
              </a:ext>
            </a:extLst>
          </p:cNvPr>
          <p:cNvSpPr>
            <a:spLocks noGrp="1"/>
          </p:cNvSpPr>
          <p:nvPr>
            <p:ph type="sldNum" sz="quarter" idx="12"/>
          </p:nvPr>
        </p:nvSpPr>
        <p:spPr/>
        <p:txBody>
          <a:bodyPr/>
          <a:lstStyle>
            <a:lvl1pPr>
              <a:defRPr/>
            </a:lvl1pPr>
          </a:lstStyle>
          <a:p>
            <a:fld id="{A91FCA1E-7AF7-4E6F-AD68-75304B5B7755}" type="slidenum">
              <a:rPr lang="en-US" altLang="en-US"/>
              <a:pPr/>
              <a:t>‹#›</a:t>
            </a:fld>
            <a:endParaRPr lang="en-US" altLang="en-US"/>
          </a:p>
        </p:txBody>
      </p:sp>
    </p:spTree>
    <p:extLst>
      <p:ext uri="{BB962C8B-B14F-4D97-AF65-F5344CB8AC3E}">
        <p14:creationId xmlns:p14="http://schemas.microsoft.com/office/powerpoint/2010/main" val="68151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18C16E-7F1A-37AA-C89B-BE13F2DEDD93}"/>
              </a:ext>
            </a:extLst>
          </p:cNvPr>
          <p:cNvSpPr>
            <a:spLocks noGrp="1"/>
          </p:cNvSpPr>
          <p:nvPr>
            <p:ph type="dt" sz="half" idx="10"/>
          </p:nvPr>
        </p:nvSpPr>
        <p:spPr/>
        <p:txBody>
          <a:bodyPr/>
          <a:lstStyle>
            <a:lvl1pPr>
              <a:defRPr/>
            </a:lvl1pPr>
          </a:lstStyle>
          <a:p>
            <a:pPr>
              <a:defRPr/>
            </a:pPr>
            <a:fld id="{98F931BB-6C92-43A8-A358-7DB4074F893C}" type="datetimeFigureOut">
              <a:rPr lang="en-US"/>
              <a:pPr>
                <a:defRPr/>
              </a:pPr>
              <a:t>12/30/2022</a:t>
            </a:fld>
            <a:endParaRPr lang="en-US"/>
          </a:p>
        </p:txBody>
      </p:sp>
      <p:sp>
        <p:nvSpPr>
          <p:cNvPr id="5" name="Footer Placeholder 4">
            <a:extLst>
              <a:ext uri="{FF2B5EF4-FFF2-40B4-BE49-F238E27FC236}">
                <a16:creationId xmlns:a16="http://schemas.microsoft.com/office/drawing/2014/main" id="{86799D94-961B-1BC3-4D41-F0913EECC03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16FF772-A57F-90AB-4BFB-9A9A9A29ED29}"/>
              </a:ext>
            </a:extLst>
          </p:cNvPr>
          <p:cNvSpPr>
            <a:spLocks noGrp="1"/>
          </p:cNvSpPr>
          <p:nvPr>
            <p:ph type="sldNum" sz="quarter" idx="12"/>
          </p:nvPr>
        </p:nvSpPr>
        <p:spPr/>
        <p:txBody>
          <a:bodyPr/>
          <a:lstStyle>
            <a:lvl1pPr>
              <a:defRPr/>
            </a:lvl1pPr>
          </a:lstStyle>
          <a:p>
            <a:fld id="{1E0460A4-7FE9-4AF3-8A97-03579EB8BFF9}" type="slidenum">
              <a:rPr lang="en-US" altLang="en-US"/>
              <a:pPr/>
              <a:t>‹#›</a:t>
            </a:fld>
            <a:endParaRPr lang="en-US" altLang="en-US"/>
          </a:p>
        </p:txBody>
      </p:sp>
    </p:spTree>
    <p:extLst>
      <p:ext uri="{BB962C8B-B14F-4D97-AF65-F5344CB8AC3E}">
        <p14:creationId xmlns:p14="http://schemas.microsoft.com/office/powerpoint/2010/main" val="2981763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643813" cy="649288"/>
          </a:xfrm>
        </p:spPr>
        <p:txBody>
          <a:bodyPr/>
          <a:lstStyle/>
          <a:p>
            <a:r>
              <a:rPr lang="en-US"/>
              <a:t>Click to edit Master title style</a:t>
            </a:r>
          </a:p>
        </p:txBody>
      </p:sp>
      <p:sp>
        <p:nvSpPr>
          <p:cNvPr id="3" name="Table Placeholder 2"/>
          <p:cNvSpPr>
            <a:spLocks noGrp="1"/>
          </p:cNvSpPr>
          <p:nvPr>
            <p:ph type="tbl" idx="1"/>
          </p:nvPr>
        </p:nvSpPr>
        <p:spPr>
          <a:xfrm>
            <a:off x="0" y="1981200"/>
            <a:ext cx="9144000" cy="4343400"/>
          </a:xfrm>
        </p:spPr>
        <p:txBody>
          <a:bodyPr rtlCol="0">
            <a:normAutofit/>
          </a:bodyPr>
          <a:lstStyle/>
          <a:p>
            <a:pPr lvl="0"/>
            <a:endParaRPr lang="en-US" noProof="0"/>
          </a:p>
        </p:txBody>
      </p:sp>
    </p:spTree>
    <p:extLst>
      <p:ext uri="{BB962C8B-B14F-4D97-AF65-F5344CB8AC3E}">
        <p14:creationId xmlns:p14="http://schemas.microsoft.com/office/powerpoint/2010/main" val="470294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38264A-07C7-9857-0179-705C4AB3A408}"/>
              </a:ext>
            </a:extLst>
          </p:cNvPr>
          <p:cNvSpPr>
            <a:spLocks noGrp="1"/>
          </p:cNvSpPr>
          <p:nvPr>
            <p:ph type="dt" sz="half" idx="10"/>
          </p:nvPr>
        </p:nvSpPr>
        <p:spPr/>
        <p:txBody>
          <a:bodyPr/>
          <a:lstStyle>
            <a:lvl1pPr>
              <a:defRPr/>
            </a:lvl1pPr>
          </a:lstStyle>
          <a:p>
            <a:pPr>
              <a:defRPr/>
            </a:pPr>
            <a:fld id="{ABE30B69-5A64-4AAB-B502-9A4E4A672EB6}" type="datetimeFigureOut">
              <a:rPr lang="en-US"/>
              <a:pPr>
                <a:defRPr/>
              </a:pPr>
              <a:t>12/30/2022</a:t>
            </a:fld>
            <a:endParaRPr lang="en-US"/>
          </a:p>
        </p:txBody>
      </p:sp>
      <p:sp>
        <p:nvSpPr>
          <p:cNvPr id="5" name="Footer Placeholder 4">
            <a:extLst>
              <a:ext uri="{FF2B5EF4-FFF2-40B4-BE49-F238E27FC236}">
                <a16:creationId xmlns:a16="http://schemas.microsoft.com/office/drawing/2014/main" id="{5DEAAF30-DD12-C3F9-3AA0-4851A4BA808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D2FA34B-419A-773D-F419-4D6D2F9EDFF1}"/>
              </a:ext>
            </a:extLst>
          </p:cNvPr>
          <p:cNvSpPr>
            <a:spLocks noGrp="1"/>
          </p:cNvSpPr>
          <p:nvPr>
            <p:ph type="sldNum" sz="quarter" idx="12"/>
          </p:nvPr>
        </p:nvSpPr>
        <p:spPr/>
        <p:txBody>
          <a:bodyPr/>
          <a:lstStyle>
            <a:lvl1pPr>
              <a:defRPr/>
            </a:lvl1pPr>
          </a:lstStyle>
          <a:p>
            <a:fld id="{CC1D1B7D-8C26-4439-A5FB-F28DF4F46F23}" type="slidenum">
              <a:rPr lang="en-US" altLang="en-US"/>
              <a:pPr/>
              <a:t>‹#›</a:t>
            </a:fld>
            <a:endParaRPr lang="en-US" altLang="en-US"/>
          </a:p>
        </p:txBody>
      </p:sp>
    </p:spTree>
    <p:extLst>
      <p:ext uri="{BB962C8B-B14F-4D97-AF65-F5344CB8AC3E}">
        <p14:creationId xmlns:p14="http://schemas.microsoft.com/office/powerpoint/2010/main" val="3439422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486F7B-1CF4-6195-64D3-E1D627156227}"/>
              </a:ext>
            </a:extLst>
          </p:cNvPr>
          <p:cNvSpPr>
            <a:spLocks noGrp="1"/>
          </p:cNvSpPr>
          <p:nvPr>
            <p:ph type="dt" sz="half" idx="10"/>
          </p:nvPr>
        </p:nvSpPr>
        <p:spPr/>
        <p:txBody>
          <a:bodyPr/>
          <a:lstStyle>
            <a:lvl1pPr>
              <a:defRPr/>
            </a:lvl1pPr>
          </a:lstStyle>
          <a:p>
            <a:pPr>
              <a:defRPr/>
            </a:pPr>
            <a:fld id="{22B0DB36-D3DD-48C2-9517-AFAD121972FB}" type="datetimeFigureOut">
              <a:rPr lang="en-US"/>
              <a:pPr>
                <a:defRPr/>
              </a:pPr>
              <a:t>12/30/2022</a:t>
            </a:fld>
            <a:endParaRPr lang="en-US"/>
          </a:p>
        </p:txBody>
      </p:sp>
      <p:sp>
        <p:nvSpPr>
          <p:cNvPr id="5" name="Footer Placeholder 4">
            <a:extLst>
              <a:ext uri="{FF2B5EF4-FFF2-40B4-BE49-F238E27FC236}">
                <a16:creationId xmlns:a16="http://schemas.microsoft.com/office/drawing/2014/main" id="{69D1ABB9-10B2-3A16-6A1D-EB28CD282A2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145AE21-8DE8-4745-086E-106BCCAA63A9}"/>
              </a:ext>
            </a:extLst>
          </p:cNvPr>
          <p:cNvSpPr>
            <a:spLocks noGrp="1"/>
          </p:cNvSpPr>
          <p:nvPr>
            <p:ph type="sldNum" sz="quarter" idx="12"/>
          </p:nvPr>
        </p:nvSpPr>
        <p:spPr/>
        <p:txBody>
          <a:bodyPr/>
          <a:lstStyle>
            <a:lvl1pPr>
              <a:defRPr/>
            </a:lvl1pPr>
          </a:lstStyle>
          <a:p>
            <a:fld id="{E75728D2-AE7E-4454-AD6A-332FF387F69B}" type="slidenum">
              <a:rPr lang="en-US" altLang="en-US"/>
              <a:pPr/>
              <a:t>‹#›</a:t>
            </a:fld>
            <a:endParaRPr lang="en-US" altLang="en-US"/>
          </a:p>
        </p:txBody>
      </p:sp>
    </p:spTree>
    <p:extLst>
      <p:ext uri="{BB962C8B-B14F-4D97-AF65-F5344CB8AC3E}">
        <p14:creationId xmlns:p14="http://schemas.microsoft.com/office/powerpoint/2010/main" val="3158650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BFB78B5A-A0C2-7B21-6CAC-72E80DEFE55B}"/>
              </a:ext>
            </a:extLst>
          </p:cNvPr>
          <p:cNvSpPr>
            <a:spLocks noGrp="1"/>
          </p:cNvSpPr>
          <p:nvPr>
            <p:ph type="dt" sz="half" idx="10"/>
          </p:nvPr>
        </p:nvSpPr>
        <p:spPr/>
        <p:txBody>
          <a:bodyPr/>
          <a:lstStyle>
            <a:lvl1pPr>
              <a:defRPr/>
            </a:lvl1pPr>
          </a:lstStyle>
          <a:p>
            <a:pPr>
              <a:defRPr/>
            </a:pPr>
            <a:fld id="{1175E85D-5525-4EE0-8A8F-726F3F397A27}" type="datetimeFigureOut">
              <a:rPr lang="en-US"/>
              <a:pPr>
                <a:defRPr/>
              </a:pPr>
              <a:t>12/30/2022</a:t>
            </a:fld>
            <a:endParaRPr lang="en-US"/>
          </a:p>
        </p:txBody>
      </p:sp>
      <p:sp>
        <p:nvSpPr>
          <p:cNvPr id="6" name="Footer Placeholder 4">
            <a:extLst>
              <a:ext uri="{FF2B5EF4-FFF2-40B4-BE49-F238E27FC236}">
                <a16:creationId xmlns:a16="http://schemas.microsoft.com/office/drawing/2014/main" id="{B90632F0-1A77-77E1-225D-781F4118E0F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EE71E6F-1DA6-59DE-BF1E-F7894CE7DB5D}"/>
              </a:ext>
            </a:extLst>
          </p:cNvPr>
          <p:cNvSpPr>
            <a:spLocks noGrp="1"/>
          </p:cNvSpPr>
          <p:nvPr>
            <p:ph type="sldNum" sz="quarter" idx="12"/>
          </p:nvPr>
        </p:nvSpPr>
        <p:spPr/>
        <p:txBody>
          <a:bodyPr/>
          <a:lstStyle>
            <a:lvl1pPr>
              <a:defRPr/>
            </a:lvl1pPr>
          </a:lstStyle>
          <a:p>
            <a:fld id="{DAFDC5B5-A74F-414A-BFF2-1D8066D3F847}" type="slidenum">
              <a:rPr lang="en-US" altLang="en-US"/>
              <a:pPr/>
              <a:t>‹#›</a:t>
            </a:fld>
            <a:endParaRPr lang="en-US" altLang="en-US"/>
          </a:p>
        </p:txBody>
      </p:sp>
    </p:spTree>
    <p:extLst>
      <p:ext uri="{BB962C8B-B14F-4D97-AF65-F5344CB8AC3E}">
        <p14:creationId xmlns:p14="http://schemas.microsoft.com/office/powerpoint/2010/main" val="820786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BEC263B2-6FEB-3C4D-D395-0F363EBE41C3}"/>
              </a:ext>
            </a:extLst>
          </p:cNvPr>
          <p:cNvSpPr>
            <a:spLocks noGrp="1"/>
          </p:cNvSpPr>
          <p:nvPr>
            <p:ph type="dt" sz="half" idx="10"/>
          </p:nvPr>
        </p:nvSpPr>
        <p:spPr/>
        <p:txBody>
          <a:bodyPr/>
          <a:lstStyle>
            <a:lvl1pPr>
              <a:defRPr/>
            </a:lvl1pPr>
          </a:lstStyle>
          <a:p>
            <a:pPr>
              <a:defRPr/>
            </a:pPr>
            <a:fld id="{B0B242D8-57E7-48E9-962A-3A9EFA682398}" type="datetimeFigureOut">
              <a:rPr lang="en-US"/>
              <a:pPr>
                <a:defRPr/>
              </a:pPr>
              <a:t>12/30/2022</a:t>
            </a:fld>
            <a:endParaRPr lang="en-US"/>
          </a:p>
        </p:txBody>
      </p:sp>
      <p:sp>
        <p:nvSpPr>
          <p:cNvPr id="8" name="Footer Placeholder 4">
            <a:extLst>
              <a:ext uri="{FF2B5EF4-FFF2-40B4-BE49-F238E27FC236}">
                <a16:creationId xmlns:a16="http://schemas.microsoft.com/office/drawing/2014/main" id="{BC3B6207-658B-A662-91EC-AA0389E6F615}"/>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60E104BF-C7B3-4A51-CB3D-FFAC837B69E1}"/>
              </a:ext>
            </a:extLst>
          </p:cNvPr>
          <p:cNvSpPr>
            <a:spLocks noGrp="1"/>
          </p:cNvSpPr>
          <p:nvPr>
            <p:ph type="sldNum" sz="quarter" idx="12"/>
          </p:nvPr>
        </p:nvSpPr>
        <p:spPr/>
        <p:txBody>
          <a:bodyPr/>
          <a:lstStyle>
            <a:lvl1pPr>
              <a:defRPr/>
            </a:lvl1pPr>
          </a:lstStyle>
          <a:p>
            <a:fld id="{6FF70B97-9768-4F15-8EB2-B2FED8184F05}" type="slidenum">
              <a:rPr lang="en-US" altLang="en-US"/>
              <a:pPr/>
              <a:t>‹#›</a:t>
            </a:fld>
            <a:endParaRPr lang="en-US" altLang="en-US"/>
          </a:p>
        </p:txBody>
      </p:sp>
    </p:spTree>
    <p:extLst>
      <p:ext uri="{BB962C8B-B14F-4D97-AF65-F5344CB8AC3E}">
        <p14:creationId xmlns:p14="http://schemas.microsoft.com/office/powerpoint/2010/main" val="2479097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2A23B3C7-CE2C-AD3D-0929-0E75C0FD6C71}"/>
              </a:ext>
            </a:extLst>
          </p:cNvPr>
          <p:cNvSpPr>
            <a:spLocks noGrp="1"/>
          </p:cNvSpPr>
          <p:nvPr>
            <p:ph type="dt" sz="half" idx="10"/>
          </p:nvPr>
        </p:nvSpPr>
        <p:spPr/>
        <p:txBody>
          <a:bodyPr/>
          <a:lstStyle>
            <a:lvl1pPr>
              <a:defRPr/>
            </a:lvl1pPr>
          </a:lstStyle>
          <a:p>
            <a:pPr>
              <a:defRPr/>
            </a:pPr>
            <a:fld id="{E47C8A95-484A-4D9D-8BBF-237109797479}" type="datetimeFigureOut">
              <a:rPr lang="en-US"/>
              <a:pPr>
                <a:defRPr/>
              </a:pPr>
              <a:t>12/30/2022</a:t>
            </a:fld>
            <a:endParaRPr lang="en-US"/>
          </a:p>
        </p:txBody>
      </p:sp>
      <p:sp>
        <p:nvSpPr>
          <p:cNvPr id="4" name="Footer Placeholder 4">
            <a:extLst>
              <a:ext uri="{FF2B5EF4-FFF2-40B4-BE49-F238E27FC236}">
                <a16:creationId xmlns:a16="http://schemas.microsoft.com/office/drawing/2014/main" id="{0E909F01-32FA-9F33-137B-F4C6BE8222D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292D8722-56A5-561F-9E01-04448B826D87}"/>
              </a:ext>
            </a:extLst>
          </p:cNvPr>
          <p:cNvSpPr>
            <a:spLocks noGrp="1"/>
          </p:cNvSpPr>
          <p:nvPr>
            <p:ph type="sldNum" sz="quarter" idx="12"/>
          </p:nvPr>
        </p:nvSpPr>
        <p:spPr/>
        <p:txBody>
          <a:bodyPr/>
          <a:lstStyle>
            <a:lvl1pPr>
              <a:defRPr/>
            </a:lvl1pPr>
          </a:lstStyle>
          <a:p>
            <a:fld id="{6753B7CE-9897-4BBC-B6F7-FED3723117E2}" type="slidenum">
              <a:rPr lang="en-US" altLang="en-US"/>
              <a:pPr/>
              <a:t>‹#›</a:t>
            </a:fld>
            <a:endParaRPr lang="en-US" altLang="en-US"/>
          </a:p>
        </p:txBody>
      </p:sp>
    </p:spTree>
    <p:extLst>
      <p:ext uri="{BB962C8B-B14F-4D97-AF65-F5344CB8AC3E}">
        <p14:creationId xmlns:p14="http://schemas.microsoft.com/office/powerpoint/2010/main" val="2358824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1E1F037-0A99-3789-29A7-3033C8215867}"/>
              </a:ext>
            </a:extLst>
          </p:cNvPr>
          <p:cNvSpPr>
            <a:spLocks noGrp="1"/>
          </p:cNvSpPr>
          <p:nvPr>
            <p:ph type="dt" sz="half" idx="10"/>
          </p:nvPr>
        </p:nvSpPr>
        <p:spPr/>
        <p:txBody>
          <a:bodyPr/>
          <a:lstStyle>
            <a:lvl1pPr>
              <a:defRPr/>
            </a:lvl1pPr>
          </a:lstStyle>
          <a:p>
            <a:pPr>
              <a:defRPr/>
            </a:pPr>
            <a:fld id="{BFCB366C-FE6E-4409-807F-EFB4373E1E8C}" type="datetimeFigureOut">
              <a:rPr lang="en-US"/>
              <a:pPr>
                <a:defRPr/>
              </a:pPr>
              <a:t>12/30/2022</a:t>
            </a:fld>
            <a:endParaRPr lang="en-US"/>
          </a:p>
        </p:txBody>
      </p:sp>
      <p:sp>
        <p:nvSpPr>
          <p:cNvPr id="3" name="Footer Placeholder 4">
            <a:extLst>
              <a:ext uri="{FF2B5EF4-FFF2-40B4-BE49-F238E27FC236}">
                <a16:creationId xmlns:a16="http://schemas.microsoft.com/office/drawing/2014/main" id="{DCBED823-EDC2-E24E-58AC-6FB2320C6835}"/>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8321B60B-49B7-DB97-6D12-1342DEA21E85}"/>
              </a:ext>
            </a:extLst>
          </p:cNvPr>
          <p:cNvSpPr>
            <a:spLocks noGrp="1"/>
          </p:cNvSpPr>
          <p:nvPr>
            <p:ph type="sldNum" sz="quarter" idx="12"/>
          </p:nvPr>
        </p:nvSpPr>
        <p:spPr/>
        <p:txBody>
          <a:bodyPr/>
          <a:lstStyle>
            <a:lvl1pPr>
              <a:defRPr/>
            </a:lvl1pPr>
          </a:lstStyle>
          <a:p>
            <a:fld id="{2383B445-5D11-48CA-B3FF-4FAC894BF3D4}" type="slidenum">
              <a:rPr lang="en-US" altLang="en-US"/>
              <a:pPr/>
              <a:t>‹#›</a:t>
            </a:fld>
            <a:endParaRPr lang="en-US" altLang="en-US"/>
          </a:p>
        </p:txBody>
      </p:sp>
    </p:spTree>
    <p:extLst>
      <p:ext uri="{BB962C8B-B14F-4D97-AF65-F5344CB8AC3E}">
        <p14:creationId xmlns:p14="http://schemas.microsoft.com/office/powerpoint/2010/main" val="524682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86294DC2-77B8-2C88-CE04-6CD0642DC17F}"/>
              </a:ext>
            </a:extLst>
          </p:cNvPr>
          <p:cNvSpPr>
            <a:spLocks noGrp="1"/>
          </p:cNvSpPr>
          <p:nvPr>
            <p:ph type="dt" sz="half" idx="10"/>
          </p:nvPr>
        </p:nvSpPr>
        <p:spPr/>
        <p:txBody>
          <a:bodyPr/>
          <a:lstStyle>
            <a:lvl1pPr>
              <a:defRPr/>
            </a:lvl1pPr>
          </a:lstStyle>
          <a:p>
            <a:pPr>
              <a:defRPr/>
            </a:pPr>
            <a:fld id="{804C033C-FC53-4CA0-B97E-DCDE995B0E09}" type="datetimeFigureOut">
              <a:rPr lang="en-US"/>
              <a:pPr>
                <a:defRPr/>
              </a:pPr>
              <a:t>12/30/2022</a:t>
            </a:fld>
            <a:endParaRPr lang="en-US"/>
          </a:p>
        </p:txBody>
      </p:sp>
      <p:sp>
        <p:nvSpPr>
          <p:cNvPr id="6" name="Footer Placeholder 4">
            <a:extLst>
              <a:ext uri="{FF2B5EF4-FFF2-40B4-BE49-F238E27FC236}">
                <a16:creationId xmlns:a16="http://schemas.microsoft.com/office/drawing/2014/main" id="{C8036BDC-B4EB-5A6D-B3B0-EAAAE15EF38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12EFAF3-841B-5984-94A4-3EE332451F00}"/>
              </a:ext>
            </a:extLst>
          </p:cNvPr>
          <p:cNvSpPr>
            <a:spLocks noGrp="1"/>
          </p:cNvSpPr>
          <p:nvPr>
            <p:ph type="sldNum" sz="quarter" idx="12"/>
          </p:nvPr>
        </p:nvSpPr>
        <p:spPr/>
        <p:txBody>
          <a:bodyPr/>
          <a:lstStyle>
            <a:lvl1pPr>
              <a:defRPr/>
            </a:lvl1pPr>
          </a:lstStyle>
          <a:p>
            <a:fld id="{B735B496-2FAE-45EA-9BEC-9DA880A37511}" type="slidenum">
              <a:rPr lang="en-US" altLang="en-US"/>
              <a:pPr/>
              <a:t>‹#›</a:t>
            </a:fld>
            <a:endParaRPr lang="en-US" altLang="en-US"/>
          </a:p>
        </p:txBody>
      </p:sp>
    </p:spTree>
    <p:extLst>
      <p:ext uri="{BB962C8B-B14F-4D97-AF65-F5344CB8AC3E}">
        <p14:creationId xmlns:p14="http://schemas.microsoft.com/office/powerpoint/2010/main" val="3850817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A010930-E564-A941-4106-CF2467AF88EC}"/>
              </a:ext>
            </a:extLst>
          </p:cNvPr>
          <p:cNvSpPr>
            <a:spLocks noGrp="1"/>
          </p:cNvSpPr>
          <p:nvPr>
            <p:ph type="dt" sz="half" idx="10"/>
          </p:nvPr>
        </p:nvSpPr>
        <p:spPr/>
        <p:txBody>
          <a:bodyPr/>
          <a:lstStyle>
            <a:lvl1pPr>
              <a:defRPr/>
            </a:lvl1pPr>
          </a:lstStyle>
          <a:p>
            <a:pPr>
              <a:defRPr/>
            </a:pPr>
            <a:fld id="{82533DB1-84C4-4EBC-9DB9-E268FF4B78A7}" type="datetimeFigureOut">
              <a:rPr lang="en-US"/>
              <a:pPr>
                <a:defRPr/>
              </a:pPr>
              <a:t>12/30/2022</a:t>
            </a:fld>
            <a:endParaRPr lang="en-US"/>
          </a:p>
        </p:txBody>
      </p:sp>
      <p:sp>
        <p:nvSpPr>
          <p:cNvPr id="6" name="Footer Placeholder 4">
            <a:extLst>
              <a:ext uri="{FF2B5EF4-FFF2-40B4-BE49-F238E27FC236}">
                <a16:creationId xmlns:a16="http://schemas.microsoft.com/office/drawing/2014/main" id="{1CA6F24F-18B4-6B39-F6F4-AAD986D2D9B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396ED90-44D0-3A0D-7D81-6169BD77FCC2}"/>
              </a:ext>
            </a:extLst>
          </p:cNvPr>
          <p:cNvSpPr>
            <a:spLocks noGrp="1"/>
          </p:cNvSpPr>
          <p:nvPr>
            <p:ph type="sldNum" sz="quarter" idx="12"/>
          </p:nvPr>
        </p:nvSpPr>
        <p:spPr/>
        <p:txBody>
          <a:bodyPr/>
          <a:lstStyle>
            <a:lvl1pPr>
              <a:defRPr/>
            </a:lvl1pPr>
          </a:lstStyle>
          <a:p>
            <a:fld id="{08EA0B2C-9099-4A57-8A95-D49CDD41569F}" type="slidenum">
              <a:rPr lang="en-US" altLang="en-US"/>
              <a:pPr/>
              <a:t>‹#›</a:t>
            </a:fld>
            <a:endParaRPr lang="en-US" altLang="en-US"/>
          </a:p>
        </p:txBody>
      </p:sp>
    </p:spTree>
    <p:extLst>
      <p:ext uri="{BB962C8B-B14F-4D97-AF65-F5344CB8AC3E}">
        <p14:creationId xmlns:p14="http://schemas.microsoft.com/office/powerpoint/2010/main" val="1452117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742FB553-D11A-752F-A016-97C02C5CE065}"/>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E096168B-4874-C267-ABD0-31CE32B419D8}"/>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43C4DC4-652C-000E-3799-20F102FB9928}"/>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defRPr>
            </a:lvl1pPr>
          </a:lstStyle>
          <a:p>
            <a:pPr>
              <a:defRPr/>
            </a:pPr>
            <a:fld id="{51FDE651-3D52-4316-AE98-7A52991379D9}" type="datetimeFigureOut">
              <a:rPr lang="en-US"/>
              <a:pPr>
                <a:defRPr/>
              </a:pPr>
              <a:t>12/30/2022</a:t>
            </a:fld>
            <a:endParaRPr lang="en-US"/>
          </a:p>
        </p:txBody>
      </p:sp>
      <p:sp>
        <p:nvSpPr>
          <p:cNvPr id="5" name="Footer Placeholder 4">
            <a:extLst>
              <a:ext uri="{FF2B5EF4-FFF2-40B4-BE49-F238E27FC236}">
                <a16:creationId xmlns:a16="http://schemas.microsoft.com/office/drawing/2014/main" id="{A3667F42-DA15-9B3E-6D61-AF2238ED83E1}"/>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A1C56E8D-ADE7-2E8C-E951-A0B5310C9FF0}"/>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1F54A34C-C05A-4531-B1B3-8B9767E6B48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49"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50"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F56BA49E-507A-8C6A-E020-BC83312B7655}"/>
              </a:ext>
            </a:extLst>
          </p:cNvPr>
          <p:cNvSpPr>
            <a:spLocks noChangeArrowheads="1"/>
          </p:cNvSpPr>
          <p:nvPr/>
        </p:nvSpPr>
        <p:spPr bwMode="auto">
          <a:xfrm>
            <a:off x="152400" y="228600"/>
            <a:ext cx="8823325" cy="1219200"/>
          </a:xfrm>
          <a:prstGeom prst="rect">
            <a:avLst/>
          </a:prstGeom>
          <a:noFill/>
          <a:ln>
            <a:noFill/>
          </a:ln>
          <a:effec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457200" indent="-457200" eaLnBrk="1" hangingPunct="1">
              <a:defRPr/>
            </a:pPr>
            <a:r>
              <a:rPr lang="en-IN" sz="3200" dirty="0">
                <a:latin typeface="+mj-lt"/>
                <a:cs typeface="Times New Roman" panose="02020603050405020304" pitchFamily="18" charset="0"/>
              </a:rPr>
              <a:t>	Jav</a:t>
            </a:r>
            <a:r>
              <a:rPr lang="en-IN" sz="3200" dirty="0">
                <a:latin typeface="Times New Roman" panose="02020603050405020304" pitchFamily="18" charset="0"/>
                <a:cs typeface="Times New Roman" panose="02020603050405020304" pitchFamily="18" charset="0"/>
              </a:rPr>
              <a:t>a </a:t>
            </a:r>
            <a:r>
              <a:rPr lang="en-IN" sz="3200" dirty="0">
                <a:latin typeface="+mj-lt"/>
                <a:cs typeface="Times New Roman" panose="02020603050405020304" pitchFamily="18" charset="0"/>
              </a:rPr>
              <a:t>language</a:t>
            </a:r>
            <a:r>
              <a:rPr lang="en-IN" sz="3200" dirty="0">
                <a:latin typeface="Times New Roman" panose="02020603050405020304" pitchFamily="18" charset="0"/>
                <a:cs typeface="Times New Roman" panose="02020603050405020304" pitchFamily="18" charset="0"/>
              </a:rPr>
              <a:t> was developed by company </a:t>
            </a:r>
            <a:r>
              <a:rPr lang="en-IN" sz="3200" b="1" dirty="0">
                <a:latin typeface="Times New Roman" panose="02020603050405020304" pitchFamily="18" charset="0"/>
                <a:cs typeface="Times New Roman" panose="02020603050405020304" pitchFamily="18" charset="0"/>
              </a:rPr>
              <a:t>Sun Microsystems</a:t>
            </a:r>
            <a:r>
              <a:rPr lang="en-IN" sz="3200" dirty="0">
                <a:latin typeface="Times New Roman" panose="02020603050405020304" pitchFamily="18" charset="0"/>
                <a:cs typeface="Times New Roman" panose="02020603050405020304" pitchFamily="18" charset="0"/>
              </a:rPr>
              <a:t> and creator is </a:t>
            </a:r>
            <a:r>
              <a:rPr lang="en-IN" sz="3200" b="1" dirty="0">
                <a:latin typeface="Times New Roman" panose="02020603050405020304" pitchFamily="18" charset="0"/>
                <a:cs typeface="Times New Roman" panose="02020603050405020304" pitchFamily="18" charset="0"/>
              </a:rPr>
              <a:t>James Gosling</a:t>
            </a:r>
            <a:endParaRPr lang="uk-UA" altLang="en-US" sz="3200" b="1" dirty="0">
              <a:solidFill>
                <a:srgbClr val="003300"/>
              </a:solidFill>
              <a:latin typeface="Tahoma" panose="020B0604030504040204" pitchFamily="34" charset="0"/>
            </a:endParaRPr>
          </a:p>
        </p:txBody>
      </p:sp>
      <p:sp>
        <p:nvSpPr>
          <p:cNvPr id="4099" name="Rectangle 5">
            <a:extLst>
              <a:ext uri="{FF2B5EF4-FFF2-40B4-BE49-F238E27FC236}">
                <a16:creationId xmlns:a16="http://schemas.microsoft.com/office/drawing/2014/main" id="{C7923BD8-4929-0B69-2466-5B27AEEFA396}"/>
              </a:ext>
            </a:extLst>
          </p:cNvPr>
          <p:cNvSpPr>
            <a:spLocks noChangeArrowheads="1"/>
          </p:cNvSpPr>
          <p:nvPr/>
        </p:nvSpPr>
        <p:spPr bwMode="auto">
          <a:xfrm>
            <a:off x="433388" y="2362200"/>
            <a:ext cx="6577012"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endParaRPr lang="uk-UA" altLang="en-US" sz="2000" b="1">
              <a:solidFill>
                <a:srgbClr val="990000"/>
              </a:solidFill>
              <a:latin typeface="Monotype Corsiva" panose="03010101010201010101" pitchFamily="66" charset="0"/>
            </a:endParaRPr>
          </a:p>
        </p:txBody>
      </p:sp>
      <p:pic>
        <p:nvPicPr>
          <p:cNvPr id="4100" name="Picture 3">
            <a:extLst>
              <a:ext uri="{FF2B5EF4-FFF2-40B4-BE49-F238E27FC236}">
                <a16:creationId xmlns:a16="http://schemas.microsoft.com/office/drawing/2014/main" id="{2323BC01-5081-F8D3-D85D-5C74FB6E1D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09838"/>
            <a:ext cx="8077200" cy="285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305EAD3F-AA69-150E-1C50-9257F3F3B4B2}"/>
              </a:ext>
            </a:extLst>
          </p:cNvPr>
          <p:cNvSpPr>
            <a:spLocks noGrp="1"/>
          </p:cNvSpPr>
          <p:nvPr>
            <p:ph idx="1"/>
          </p:nvPr>
        </p:nvSpPr>
        <p:spPr>
          <a:xfrm>
            <a:off x="0" y="1143000"/>
            <a:ext cx="9144000" cy="5715000"/>
          </a:xfrm>
        </p:spPr>
        <p:txBody>
          <a:bodyPr/>
          <a:lstStyle/>
          <a:p>
            <a:pPr>
              <a:spcBef>
                <a:spcPct val="0"/>
              </a:spcBef>
            </a:pPr>
            <a:r>
              <a:rPr lang="en-US" altLang="en-US" sz="2700" b="1"/>
              <a:t> </a:t>
            </a:r>
            <a:r>
              <a:rPr lang="en-US" altLang="en-US" sz="2800" b="1"/>
              <a:t>To </a:t>
            </a:r>
            <a:r>
              <a:rPr lang="en-US" altLang="en-US" sz="2800" b="1">
                <a:solidFill>
                  <a:srgbClr val="990000"/>
                </a:solidFill>
              </a:rPr>
              <a:t>compile</a:t>
            </a:r>
            <a:r>
              <a:rPr lang="en-US" altLang="en-US" sz="2800" b="1"/>
              <a:t> the Java program, execute the compiler, </a:t>
            </a:r>
            <a:r>
              <a:rPr lang="en-US" altLang="en-US" sz="2800" b="1">
                <a:solidFill>
                  <a:schemeClr val="hlink"/>
                </a:solidFill>
              </a:rPr>
              <a:t>javac</a:t>
            </a:r>
            <a:r>
              <a:rPr lang="en-US" altLang="en-US" sz="2800" b="1"/>
              <a:t>, specifying the name of the source file on command line:</a:t>
            </a:r>
          </a:p>
          <a:p>
            <a:pPr>
              <a:spcBef>
                <a:spcPct val="0"/>
              </a:spcBef>
            </a:pPr>
            <a:r>
              <a:rPr lang="en-US" altLang="en-US" sz="2700" b="1">
                <a:solidFill>
                  <a:schemeClr val="hlink"/>
                </a:solidFill>
              </a:rPr>
              <a:t>C:\&gt; javac HelloWorld.java</a:t>
            </a:r>
          </a:p>
          <a:p>
            <a:pPr>
              <a:spcBef>
                <a:spcPct val="0"/>
              </a:spcBef>
            </a:pPr>
            <a:r>
              <a:rPr lang="en-US" altLang="en-US" b="1"/>
              <a:t>The javac compiler creates a file called </a:t>
            </a:r>
            <a:r>
              <a:rPr lang="en-US" altLang="en-US" b="1">
                <a:solidFill>
                  <a:schemeClr val="hlink"/>
                </a:solidFill>
              </a:rPr>
              <a:t>HelloWorld.class</a:t>
            </a:r>
            <a:r>
              <a:rPr lang="en-US" altLang="en-US" b="1"/>
              <a:t> that contains the bytecode version of the program. The bytecode is the intermediate representation of your program that contains instructions the Java Interpreter will execute. So, to run your program you use Java interpreter java. </a:t>
            </a:r>
          </a:p>
          <a:p>
            <a:pPr>
              <a:spcBef>
                <a:spcPct val="0"/>
              </a:spcBef>
            </a:pPr>
            <a:r>
              <a:rPr lang="en-US" altLang="en-US" b="1">
                <a:solidFill>
                  <a:schemeClr val="hlink"/>
                </a:solidFill>
              </a:rPr>
              <a:t>C:\&gt; java HelloWorld</a:t>
            </a:r>
            <a:endParaRPr lang="en-US" altLang="en-US" b="1"/>
          </a:p>
        </p:txBody>
      </p:sp>
      <p:sp>
        <p:nvSpPr>
          <p:cNvPr id="13315" name="Rectangle 2">
            <a:extLst>
              <a:ext uri="{FF2B5EF4-FFF2-40B4-BE49-F238E27FC236}">
                <a16:creationId xmlns:a16="http://schemas.microsoft.com/office/drawing/2014/main" id="{5A4E4123-6161-9020-780B-D5A660CEDB7B}"/>
              </a:ext>
            </a:extLst>
          </p:cNvPr>
          <p:cNvSpPr>
            <a:spLocks noGrp="1"/>
          </p:cNvSpPr>
          <p:nvPr>
            <p:ph type="title"/>
          </p:nvPr>
        </p:nvSpPr>
        <p:spPr>
          <a:xfrm>
            <a:off x="0" y="304800"/>
            <a:ext cx="9372600" cy="533400"/>
          </a:xfrm>
          <a:noFill/>
        </p:spPr>
        <p:txBody>
          <a:bodyPr/>
          <a:lstStyle/>
          <a:p>
            <a:r>
              <a:rPr lang="en-US" altLang="en-US" sz="3600" i="1">
                <a:solidFill>
                  <a:srgbClr val="FF0000"/>
                </a:solidFill>
              </a:rPr>
              <a:t>First Java Application Program...</a:t>
            </a:r>
            <a:endParaRPr lang="uk-UA" altLang="en-US" sz="3600" i="1">
              <a:solidFill>
                <a:srgbClr val="FF0000"/>
              </a:solidFill>
            </a:endParaRPr>
          </a:p>
        </p:txBody>
      </p:sp>
      <p:sp>
        <p:nvSpPr>
          <p:cNvPr id="4" name="Footer Placeholder 4">
            <a:extLst>
              <a:ext uri="{FF2B5EF4-FFF2-40B4-BE49-F238E27FC236}">
                <a16:creationId xmlns:a16="http://schemas.microsoft.com/office/drawing/2014/main" id="{F2C8DECF-2274-D599-4F76-34ED74C70F84}"/>
              </a:ext>
            </a:extLst>
          </p:cNvPr>
          <p:cNvSpPr txBox="1">
            <a:spLocks/>
          </p:cNvSpPr>
          <p:nvPr/>
        </p:nvSpPr>
        <p:spPr>
          <a:xfrm>
            <a:off x="1600200" y="6569075"/>
            <a:ext cx="5486400" cy="365125"/>
          </a:xfrm>
          <a:prstGeom prst="rect">
            <a:avLst/>
          </a:prstGeom>
        </p:spPr>
        <p:txBody>
          <a:bodyPr/>
          <a:lstStyle>
            <a:defPPr>
              <a:defRPr lang="ru-RU"/>
            </a:defPPr>
            <a:lvl1pPr algn="l" rtl="0" fontAlgn="base">
              <a:spcBef>
                <a:spcPct val="0"/>
              </a:spcBef>
              <a:spcAft>
                <a:spcPct val="0"/>
              </a:spcAft>
              <a:defRPr sz="1400" b="1" kern="1200">
                <a:solidFill>
                  <a:srgbClr val="FF0000"/>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defRPr/>
            </a:pPr>
            <a:r>
              <a:rPr lang="en-US" dirty="0">
                <a:solidFill>
                  <a:schemeClr val="bg2">
                    <a:lumMod val="50000"/>
                  </a:schemeClr>
                </a:solidFill>
              </a:rPr>
              <a:t>PRANVEER SINGH INSTITUTE OF TECHNOLOGY, KANPUR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EFD2F6F3-1F4D-32D2-D20A-376834AEAE3E}"/>
              </a:ext>
            </a:extLst>
          </p:cNvPr>
          <p:cNvSpPr>
            <a:spLocks noGrp="1"/>
          </p:cNvSpPr>
          <p:nvPr>
            <p:ph idx="1"/>
          </p:nvPr>
        </p:nvSpPr>
        <p:spPr>
          <a:xfrm>
            <a:off x="0" y="1143000"/>
            <a:ext cx="9144000" cy="5715000"/>
          </a:xfrm>
        </p:spPr>
        <p:txBody>
          <a:bodyPr/>
          <a:lstStyle/>
          <a:p>
            <a:r>
              <a:rPr lang="en-US" altLang="en-US" b="1"/>
              <a:t> When Java source code is compiled each individual class is put its own output file named after the class and using the </a:t>
            </a:r>
            <a:r>
              <a:rPr lang="en-US" altLang="en-US" b="1">
                <a:solidFill>
                  <a:schemeClr val="hlink"/>
                </a:solidFill>
              </a:rPr>
              <a:t>.class</a:t>
            </a:r>
            <a:r>
              <a:rPr lang="en-US" altLang="en-US" b="1"/>
              <a:t> extension. This is why it is important to give source the same name as the class they contain, so when you execute your program you are actually executing the class by the interpreter. It will automatically search for a file by that name that has the </a:t>
            </a:r>
            <a:r>
              <a:rPr lang="en-US" altLang="en-US" b="1">
                <a:solidFill>
                  <a:schemeClr val="hlink"/>
                </a:solidFill>
              </a:rPr>
              <a:t>.class</a:t>
            </a:r>
            <a:r>
              <a:rPr lang="en-US" altLang="en-US" b="1"/>
              <a:t> extension. If it finds the file, it will execute the code contained in the specified class.</a:t>
            </a:r>
          </a:p>
          <a:p>
            <a:pPr>
              <a:spcBef>
                <a:spcPct val="0"/>
              </a:spcBef>
            </a:pPr>
            <a:endParaRPr lang="en-US" altLang="en-US" b="1"/>
          </a:p>
        </p:txBody>
      </p:sp>
      <p:sp>
        <p:nvSpPr>
          <p:cNvPr id="14339" name="Rectangle 2">
            <a:extLst>
              <a:ext uri="{FF2B5EF4-FFF2-40B4-BE49-F238E27FC236}">
                <a16:creationId xmlns:a16="http://schemas.microsoft.com/office/drawing/2014/main" id="{748B81B1-98B3-C22E-9EC8-142297209B73}"/>
              </a:ext>
            </a:extLst>
          </p:cNvPr>
          <p:cNvSpPr>
            <a:spLocks noGrp="1"/>
          </p:cNvSpPr>
          <p:nvPr>
            <p:ph type="title"/>
          </p:nvPr>
        </p:nvSpPr>
        <p:spPr>
          <a:xfrm>
            <a:off x="0" y="304800"/>
            <a:ext cx="9372600" cy="533400"/>
          </a:xfrm>
          <a:noFill/>
        </p:spPr>
        <p:txBody>
          <a:bodyPr/>
          <a:lstStyle/>
          <a:p>
            <a:r>
              <a:rPr lang="en-US" altLang="en-US" sz="3600" i="1">
                <a:solidFill>
                  <a:srgbClr val="FF0000"/>
                </a:solidFill>
              </a:rPr>
              <a:t>First Java Application Program...</a:t>
            </a:r>
            <a:endParaRPr lang="uk-UA" altLang="en-US" sz="3600" i="1">
              <a:solidFill>
                <a:srgbClr val="FF0000"/>
              </a:solidFill>
            </a:endParaRPr>
          </a:p>
        </p:txBody>
      </p:sp>
      <p:sp>
        <p:nvSpPr>
          <p:cNvPr id="4" name="Footer Placeholder 4">
            <a:extLst>
              <a:ext uri="{FF2B5EF4-FFF2-40B4-BE49-F238E27FC236}">
                <a16:creationId xmlns:a16="http://schemas.microsoft.com/office/drawing/2014/main" id="{E0556189-ABDC-8B8C-70FC-15F1E302947A}"/>
              </a:ext>
            </a:extLst>
          </p:cNvPr>
          <p:cNvSpPr txBox="1">
            <a:spLocks/>
          </p:cNvSpPr>
          <p:nvPr/>
        </p:nvSpPr>
        <p:spPr>
          <a:xfrm>
            <a:off x="1600200" y="6569075"/>
            <a:ext cx="5486400" cy="365125"/>
          </a:xfrm>
          <a:prstGeom prst="rect">
            <a:avLst/>
          </a:prstGeom>
        </p:spPr>
        <p:txBody>
          <a:bodyPr/>
          <a:lstStyle>
            <a:defPPr>
              <a:defRPr lang="ru-RU"/>
            </a:defPPr>
            <a:lvl1pPr algn="l" rtl="0" fontAlgn="base">
              <a:spcBef>
                <a:spcPct val="0"/>
              </a:spcBef>
              <a:spcAft>
                <a:spcPct val="0"/>
              </a:spcAft>
              <a:defRPr sz="1400" b="1" kern="1200">
                <a:solidFill>
                  <a:srgbClr val="FF0000"/>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defRPr/>
            </a:pPr>
            <a:r>
              <a:rPr lang="en-US" dirty="0">
                <a:solidFill>
                  <a:schemeClr val="bg2">
                    <a:lumMod val="50000"/>
                  </a:schemeClr>
                </a:solidFill>
              </a:rPr>
              <a:t>PRANVEER SINGH INSTITUTE OF TECHNOLOGY, KANPUR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19FA603-C8F2-A563-2D1E-9FB289070C04}"/>
              </a:ext>
            </a:extLst>
          </p:cNvPr>
          <p:cNvSpPr>
            <a:spLocks noGrp="1" noChangeArrowheads="1"/>
          </p:cNvSpPr>
          <p:nvPr>
            <p:ph type="title"/>
          </p:nvPr>
        </p:nvSpPr>
        <p:spPr>
          <a:xfrm>
            <a:off x="0" y="152400"/>
            <a:ext cx="7772400" cy="533400"/>
          </a:xfrm>
        </p:spPr>
        <p:txBody>
          <a:bodyPr rtlCol="0">
            <a:normAutofit fontScale="90000"/>
          </a:bodyPr>
          <a:lstStyle/>
          <a:p>
            <a:pPr eaLnBrk="1" fontAlgn="auto" hangingPunct="1">
              <a:spcAft>
                <a:spcPts val="0"/>
              </a:spcAft>
              <a:defRPr/>
            </a:pPr>
            <a:r>
              <a:rPr lang="en-US" i="1" dirty="0">
                <a:solidFill>
                  <a:srgbClr val="FF0000"/>
                </a:solidFill>
              </a:rPr>
              <a:t>Keywords in Java...</a:t>
            </a:r>
            <a:endParaRPr lang="uk-UA" i="1" dirty="0">
              <a:solidFill>
                <a:srgbClr val="FF0000"/>
              </a:solidFill>
            </a:endParaRPr>
          </a:p>
        </p:txBody>
      </p:sp>
      <p:sp>
        <p:nvSpPr>
          <p:cNvPr id="15363" name="Rectangle 3">
            <a:extLst>
              <a:ext uri="{FF2B5EF4-FFF2-40B4-BE49-F238E27FC236}">
                <a16:creationId xmlns:a16="http://schemas.microsoft.com/office/drawing/2014/main" id="{B70C43AA-3BB6-6CB8-EA51-469F34B1452C}"/>
              </a:ext>
            </a:extLst>
          </p:cNvPr>
          <p:cNvSpPr>
            <a:spLocks noGrp="1" noChangeArrowheads="1"/>
          </p:cNvSpPr>
          <p:nvPr>
            <p:ph idx="1"/>
          </p:nvPr>
        </p:nvSpPr>
        <p:spPr>
          <a:xfrm>
            <a:off x="0" y="1066800"/>
            <a:ext cx="9144000" cy="4876800"/>
          </a:xfrm>
        </p:spPr>
        <p:txBody>
          <a:bodyPr/>
          <a:lstStyle/>
          <a:p>
            <a:pPr eaLnBrk="1" hangingPunct="1"/>
            <a:r>
              <a:rPr lang="en-US" altLang="en-US" b="1"/>
              <a:t>There are 49 reserved keywords currently defined in the Java language. These keywords, combined with the syntax of the operators and separators, form the definition of the Java language. These keywords cannot be used as names for a variable, Class, or method.</a:t>
            </a:r>
          </a:p>
        </p:txBody>
      </p:sp>
      <p:pic>
        <p:nvPicPr>
          <p:cNvPr id="15364" name="Picture 4">
            <a:extLst>
              <a:ext uri="{FF2B5EF4-FFF2-40B4-BE49-F238E27FC236}">
                <a16:creationId xmlns:a16="http://schemas.microsoft.com/office/drawing/2014/main" id="{9CB4FCF1-DE26-50B4-0F3B-2EB96CF8B9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3173"/>
          <a:stretch>
            <a:fillRect/>
          </a:stretch>
        </p:blipFill>
        <p:spPr bwMode="auto">
          <a:xfrm>
            <a:off x="3470275" y="3581400"/>
            <a:ext cx="5673725"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B70A3F7-BCAF-51BB-74F0-A9B094CCCCAA}"/>
              </a:ext>
            </a:extLst>
          </p:cNvPr>
          <p:cNvSpPr>
            <a:spLocks noGrp="1" noChangeArrowheads="1"/>
          </p:cNvSpPr>
          <p:nvPr>
            <p:ph type="title"/>
          </p:nvPr>
        </p:nvSpPr>
        <p:spPr>
          <a:xfrm>
            <a:off x="0" y="152400"/>
            <a:ext cx="7772400" cy="533400"/>
          </a:xfrm>
        </p:spPr>
        <p:txBody>
          <a:bodyPr rtlCol="0">
            <a:normAutofit fontScale="90000"/>
          </a:bodyPr>
          <a:lstStyle/>
          <a:p>
            <a:pPr eaLnBrk="1" fontAlgn="auto" hangingPunct="1">
              <a:spcAft>
                <a:spcPts val="0"/>
              </a:spcAft>
              <a:defRPr/>
            </a:pPr>
            <a:r>
              <a:rPr lang="en-US" b="1" i="1" dirty="0">
                <a:solidFill>
                  <a:srgbClr val="FF0000"/>
                </a:solidFill>
              </a:rPr>
              <a:t>Data Types in Java...</a:t>
            </a:r>
            <a:endParaRPr lang="uk-UA" b="1" i="1" dirty="0">
              <a:solidFill>
                <a:srgbClr val="FF0000"/>
              </a:solidFill>
            </a:endParaRPr>
          </a:p>
        </p:txBody>
      </p:sp>
      <p:sp>
        <p:nvSpPr>
          <p:cNvPr id="16387" name="Rectangle 3">
            <a:extLst>
              <a:ext uri="{FF2B5EF4-FFF2-40B4-BE49-F238E27FC236}">
                <a16:creationId xmlns:a16="http://schemas.microsoft.com/office/drawing/2014/main" id="{64895444-57CD-2265-32FC-090A8E991458}"/>
              </a:ext>
            </a:extLst>
          </p:cNvPr>
          <p:cNvSpPr>
            <a:spLocks noGrp="1" noChangeArrowheads="1"/>
          </p:cNvSpPr>
          <p:nvPr>
            <p:ph idx="1"/>
          </p:nvPr>
        </p:nvSpPr>
        <p:spPr>
          <a:xfrm>
            <a:off x="0" y="1752600"/>
            <a:ext cx="9144000" cy="4876800"/>
          </a:xfrm>
        </p:spPr>
        <p:txBody>
          <a:bodyPr/>
          <a:lstStyle/>
          <a:p>
            <a:pPr eaLnBrk="1" hangingPunct="1"/>
            <a:endParaRPr lang="en-US" altLang="en-US" b="1" i="1">
              <a:solidFill>
                <a:schemeClr val="hlink"/>
              </a:solidFill>
            </a:endParaRPr>
          </a:p>
          <a:p>
            <a:pPr eaLnBrk="1" hangingPunct="1"/>
            <a:r>
              <a:rPr lang="en-US" altLang="en-US" b="1"/>
              <a:t>	In Java , there are really two different categories in which data types have been divided : </a:t>
            </a:r>
          </a:p>
          <a:p>
            <a:pPr eaLnBrk="1" hangingPunct="1"/>
            <a:endParaRPr lang="en-US" altLang="en-US" b="1"/>
          </a:p>
          <a:p>
            <a:pPr lvl="1" eaLnBrk="1" hangingPunct="1"/>
            <a:r>
              <a:rPr lang="en-US" altLang="en-US"/>
              <a:t>  </a:t>
            </a:r>
            <a:r>
              <a:rPr lang="en-US" altLang="en-US">
                <a:solidFill>
                  <a:schemeClr val="hlink"/>
                </a:solidFill>
              </a:rPr>
              <a:t>1. Primitive Types </a:t>
            </a:r>
          </a:p>
          <a:p>
            <a:pPr lvl="1" eaLnBrk="1" hangingPunct="1"/>
            <a:endParaRPr lang="en-US" altLang="en-US">
              <a:solidFill>
                <a:schemeClr val="hlink"/>
              </a:solidFill>
            </a:endParaRPr>
          </a:p>
          <a:p>
            <a:pPr lvl="1" eaLnBrk="1" hangingPunct="1"/>
            <a:r>
              <a:rPr lang="en-US" altLang="en-US">
                <a:solidFill>
                  <a:schemeClr val="hlink"/>
                </a:solidFill>
              </a:rPr>
              <a:t>  2. Reference Types</a:t>
            </a:r>
            <a:r>
              <a:rPr lang="en-US" altLang="en-US"/>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FECDA56-32A6-3AA9-4FC2-6327063DBD3B}"/>
              </a:ext>
            </a:extLst>
          </p:cNvPr>
          <p:cNvSpPr>
            <a:spLocks noGrp="1" noChangeArrowheads="1"/>
          </p:cNvSpPr>
          <p:nvPr>
            <p:ph type="title"/>
          </p:nvPr>
        </p:nvSpPr>
        <p:spPr>
          <a:xfrm>
            <a:off x="0" y="76200"/>
            <a:ext cx="7772400" cy="533400"/>
          </a:xfrm>
        </p:spPr>
        <p:txBody>
          <a:bodyPr rtlCol="0">
            <a:normAutofit fontScale="90000"/>
          </a:bodyPr>
          <a:lstStyle/>
          <a:p>
            <a:pPr eaLnBrk="1" fontAlgn="auto" hangingPunct="1">
              <a:spcAft>
                <a:spcPts val="0"/>
              </a:spcAft>
              <a:defRPr/>
            </a:pPr>
            <a:r>
              <a:rPr lang="en-US" b="1" i="1" dirty="0">
                <a:solidFill>
                  <a:srgbClr val="FF0000"/>
                </a:solidFill>
              </a:rPr>
              <a:t>Data Types in Java...</a:t>
            </a:r>
            <a:endParaRPr lang="uk-UA" b="1" i="1" dirty="0">
              <a:solidFill>
                <a:srgbClr val="FF0000"/>
              </a:solidFill>
            </a:endParaRPr>
          </a:p>
        </p:txBody>
      </p:sp>
      <p:grpSp>
        <p:nvGrpSpPr>
          <p:cNvPr id="17411" name="Group 3">
            <a:extLst>
              <a:ext uri="{FF2B5EF4-FFF2-40B4-BE49-F238E27FC236}">
                <a16:creationId xmlns:a16="http://schemas.microsoft.com/office/drawing/2014/main" id="{F9FE1F36-F660-411B-699E-1321979A380E}"/>
              </a:ext>
            </a:extLst>
          </p:cNvPr>
          <p:cNvGrpSpPr>
            <a:grpSpLocks/>
          </p:cNvGrpSpPr>
          <p:nvPr/>
        </p:nvGrpSpPr>
        <p:grpSpPr bwMode="auto">
          <a:xfrm>
            <a:off x="533400" y="990600"/>
            <a:ext cx="8229600" cy="5478463"/>
            <a:chOff x="288" y="397"/>
            <a:chExt cx="5232" cy="3635"/>
          </a:xfrm>
        </p:grpSpPr>
        <p:sp>
          <p:nvSpPr>
            <p:cNvPr id="17412" name="Rectangle 4">
              <a:extLst>
                <a:ext uri="{FF2B5EF4-FFF2-40B4-BE49-F238E27FC236}">
                  <a16:creationId xmlns:a16="http://schemas.microsoft.com/office/drawing/2014/main" id="{79CE0F6F-C6C1-7F65-9748-2951A7EAC0A3}"/>
                </a:ext>
              </a:extLst>
            </p:cNvPr>
            <p:cNvSpPr>
              <a:spLocks noChangeArrowheads="1"/>
            </p:cNvSpPr>
            <p:nvPr/>
          </p:nvSpPr>
          <p:spPr bwMode="auto">
            <a:xfrm>
              <a:off x="288" y="768"/>
              <a:ext cx="5232" cy="3264"/>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7413" name="Text Box 5">
              <a:extLst>
                <a:ext uri="{FF2B5EF4-FFF2-40B4-BE49-F238E27FC236}">
                  <a16:creationId xmlns:a16="http://schemas.microsoft.com/office/drawing/2014/main" id="{6D5C3BBF-8E14-5DD9-CE05-6944AFA6D7FA}"/>
                </a:ext>
              </a:extLst>
            </p:cNvPr>
            <p:cNvSpPr txBox="1">
              <a:spLocks noChangeArrowheads="1"/>
            </p:cNvSpPr>
            <p:nvPr/>
          </p:nvSpPr>
          <p:spPr bwMode="auto">
            <a:xfrm>
              <a:off x="527" y="397"/>
              <a:ext cx="4993" cy="3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b="1" i="1">
                  <a:solidFill>
                    <a:srgbClr val="990000"/>
                  </a:solidFill>
                  <a:latin typeface="Times New Roman" panose="02020603050405020304" pitchFamily="18" charset="0"/>
                </a:rPr>
                <a:t>Reser.Word	      Data Type			  Size</a:t>
              </a:r>
            </a:p>
            <a:p>
              <a:pPr eaLnBrk="1" hangingPunct="1">
                <a:spcBef>
                  <a:spcPct val="50000"/>
                </a:spcBef>
              </a:pPr>
              <a:r>
                <a:rPr lang="en-US" altLang="en-US" sz="2400">
                  <a:latin typeface="Times New Roman" panose="02020603050405020304" pitchFamily="18" charset="0"/>
                </a:rPr>
                <a:t>byte		Byte length integer		1 byte</a:t>
              </a:r>
            </a:p>
            <a:p>
              <a:pPr eaLnBrk="1" hangingPunct="1">
                <a:spcBef>
                  <a:spcPct val="50000"/>
                </a:spcBef>
              </a:pPr>
              <a:r>
                <a:rPr lang="en-US" altLang="en-US" sz="2400">
                  <a:latin typeface="Times New Roman" panose="02020603050405020304" pitchFamily="18" charset="0"/>
                </a:rPr>
                <a:t>Short		Short Integer			2 bytes</a:t>
              </a:r>
            </a:p>
            <a:p>
              <a:pPr eaLnBrk="1" hangingPunct="1">
                <a:spcBef>
                  <a:spcPct val="50000"/>
                </a:spcBef>
              </a:pPr>
              <a:r>
                <a:rPr lang="en-US" altLang="en-US" sz="2400">
                  <a:latin typeface="Times New Roman" panose="02020603050405020304" pitchFamily="18" charset="0"/>
                </a:rPr>
                <a:t>int		Integer				4 bytes</a:t>
              </a:r>
            </a:p>
            <a:p>
              <a:pPr eaLnBrk="1" hangingPunct="1">
                <a:spcBef>
                  <a:spcPct val="50000"/>
                </a:spcBef>
              </a:pPr>
              <a:r>
                <a:rPr lang="en-US" altLang="en-US" sz="2400">
                  <a:latin typeface="Times New Roman" panose="02020603050405020304" pitchFamily="18" charset="0"/>
                </a:rPr>
                <a:t>long		Long Integers			8 bytes	</a:t>
              </a:r>
            </a:p>
            <a:p>
              <a:pPr eaLnBrk="1" hangingPunct="1">
                <a:spcBef>
                  <a:spcPct val="50000"/>
                </a:spcBef>
              </a:pPr>
              <a:r>
                <a:rPr lang="en-US" altLang="en-US" sz="2400">
                  <a:latin typeface="Times New Roman" panose="02020603050405020304" pitchFamily="18" charset="0"/>
                </a:rPr>
                <a:t>float		Single precision number	4 bytes</a:t>
              </a:r>
            </a:p>
            <a:p>
              <a:pPr eaLnBrk="1" hangingPunct="1">
                <a:spcBef>
                  <a:spcPct val="50000"/>
                </a:spcBef>
              </a:pPr>
              <a:r>
                <a:rPr lang="en-US" altLang="en-US" sz="2400">
                  <a:latin typeface="Times New Roman" panose="02020603050405020304" pitchFamily="18" charset="0"/>
                </a:rPr>
                <a:t>double 		 Double Precision number	8 bytes</a:t>
              </a:r>
            </a:p>
            <a:p>
              <a:pPr eaLnBrk="1" hangingPunct="1">
                <a:spcBef>
                  <a:spcPct val="50000"/>
                </a:spcBef>
              </a:pPr>
              <a:r>
                <a:rPr lang="en-US" altLang="en-US" sz="2400">
                  <a:latin typeface="Times New Roman" panose="02020603050405020304" pitchFamily="18" charset="0"/>
                </a:rPr>
                <a:t>char 		Character (16 bit Unicode)	2 bytes</a:t>
              </a:r>
            </a:p>
            <a:p>
              <a:pPr eaLnBrk="1" hangingPunct="1">
                <a:spcBef>
                  <a:spcPct val="50000"/>
                </a:spcBef>
              </a:pPr>
              <a:r>
                <a:rPr lang="en-US" altLang="en-US" sz="2400">
                  <a:latin typeface="Times New Roman" panose="02020603050405020304" pitchFamily="18" charset="0"/>
                </a:rPr>
                <a:t>boolean	Has value true or false		A Boolean Value	</a:t>
              </a:r>
            </a:p>
            <a:p>
              <a:pPr eaLnBrk="1" hangingPunct="1">
                <a:spcBef>
                  <a:spcPct val="50000"/>
                </a:spcBef>
              </a:pPr>
              <a:r>
                <a:rPr lang="en-US" altLang="en-US" sz="2400">
                  <a:latin typeface="Times New Roman" panose="02020603050405020304" pitchFamily="18" charset="0"/>
                </a:rPr>
                <a:t>		</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a:extLst>
              <a:ext uri="{FF2B5EF4-FFF2-40B4-BE49-F238E27FC236}">
                <a16:creationId xmlns:a16="http://schemas.microsoft.com/office/drawing/2014/main" id="{D9B332CE-E673-EB62-03E8-0B131583E4FF}"/>
              </a:ext>
            </a:extLst>
          </p:cNvPr>
          <p:cNvSpPr>
            <a:spLocks noGrp="1" noChangeArrowheads="1"/>
          </p:cNvSpPr>
          <p:nvPr>
            <p:ph type="title"/>
          </p:nvPr>
        </p:nvSpPr>
        <p:spPr/>
        <p:txBody>
          <a:bodyPr rtlCol="0">
            <a:normAutofit fontScale="90000"/>
          </a:bodyPr>
          <a:lstStyle/>
          <a:p>
            <a:pPr eaLnBrk="1" fontAlgn="auto" hangingPunct="1">
              <a:spcAft>
                <a:spcPts val="0"/>
              </a:spcAft>
              <a:defRPr/>
            </a:pPr>
            <a:r>
              <a:rPr lang="en-US" b="1" i="1" dirty="0">
                <a:solidFill>
                  <a:srgbClr val="FF0000"/>
                </a:solidFill>
              </a:rPr>
              <a:t>Range of Data Types…</a:t>
            </a:r>
            <a:endParaRPr lang="uk-UA" b="1" i="1" dirty="0">
              <a:solidFill>
                <a:srgbClr val="FF0000"/>
              </a:solidFill>
            </a:endParaRPr>
          </a:p>
        </p:txBody>
      </p:sp>
      <p:graphicFrame>
        <p:nvGraphicFramePr>
          <p:cNvPr id="32809" name="Group 41">
            <a:extLst>
              <a:ext uri="{FF2B5EF4-FFF2-40B4-BE49-F238E27FC236}">
                <a16:creationId xmlns:a16="http://schemas.microsoft.com/office/drawing/2014/main" id="{17A56A77-3987-5B7D-C35B-21A7C8CCD6A3}"/>
              </a:ext>
            </a:extLst>
          </p:cNvPr>
          <p:cNvGraphicFramePr>
            <a:graphicFrameLocks noGrp="1"/>
          </p:cNvGraphicFramePr>
          <p:nvPr>
            <p:ph type="tbl" idx="1"/>
          </p:nvPr>
        </p:nvGraphicFramePr>
        <p:xfrm>
          <a:off x="228600" y="1600200"/>
          <a:ext cx="8763000" cy="4687888"/>
        </p:xfrm>
        <a:graphic>
          <a:graphicData uri="http://schemas.openxmlformats.org/drawingml/2006/table">
            <a:tbl>
              <a:tblPr/>
              <a:tblGrid>
                <a:gridCol w="2764808">
                  <a:extLst>
                    <a:ext uri="{9D8B030D-6E8A-4147-A177-3AD203B41FA5}">
                      <a16:colId xmlns:a16="http://schemas.microsoft.com/office/drawing/2014/main" val="20000"/>
                    </a:ext>
                  </a:extLst>
                </a:gridCol>
                <a:gridCol w="5998192">
                  <a:extLst>
                    <a:ext uri="{9D8B030D-6E8A-4147-A177-3AD203B41FA5}">
                      <a16:colId xmlns:a16="http://schemas.microsoft.com/office/drawing/2014/main" val="20001"/>
                    </a:ext>
                  </a:extLst>
                </a:gridCol>
              </a:tblGrid>
              <a:tr h="5349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990000"/>
                          </a:solidFill>
                          <a:effectLst/>
                          <a:latin typeface="Arial" charset="0"/>
                        </a:rPr>
                        <a:t>Data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990000"/>
                          </a:solidFill>
                          <a:effectLst/>
                          <a:latin typeface="Arial" charset="0"/>
                        </a:rPr>
                        <a:t>Range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byte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-128 to 127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9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short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-32768 to 32767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int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-2,147,483,648 to 2,147,483,647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3504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long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-9,223,372,036,854,775,808 to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9,223,372,036,854,775,807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9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float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3.4e-038 to 3.4e+038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20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double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1.7e-308 to 1.7 e+308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9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char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0 to 65535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C98F2439-B18D-8122-D57A-1BFFA0D0EB6D}"/>
              </a:ext>
            </a:extLst>
          </p:cNvPr>
          <p:cNvSpPr>
            <a:spLocks noGrp="1" noChangeArrowheads="1"/>
          </p:cNvSpPr>
          <p:nvPr>
            <p:ph type="title"/>
          </p:nvPr>
        </p:nvSpPr>
        <p:spPr>
          <a:xfrm>
            <a:off x="0" y="152400"/>
            <a:ext cx="7772400" cy="533400"/>
          </a:xfrm>
        </p:spPr>
        <p:txBody>
          <a:bodyPr rtlCol="0">
            <a:normAutofit fontScale="90000"/>
          </a:bodyPr>
          <a:lstStyle/>
          <a:p>
            <a:pPr eaLnBrk="1" fontAlgn="auto" hangingPunct="1">
              <a:spcAft>
                <a:spcPts val="0"/>
              </a:spcAft>
              <a:defRPr/>
            </a:pPr>
            <a:r>
              <a:rPr lang="en-US" b="1" i="1" dirty="0">
                <a:solidFill>
                  <a:srgbClr val="FF0000"/>
                </a:solidFill>
              </a:rPr>
              <a:t>Identifiers in Java...</a:t>
            </a:r>
            <a:endParaRPr lang="uk-UA" b="1" i="1" dirty="0">
              <a:solidFill>
                <a:srgbClr val="FF0000"/>
              </a:solidFill>
            </a:endParaRPr>
          </a:p>
        </p:txBody>
      </p:sp>
      <p:sp>
        <p:nvSpPr>
          <p:cNvPr id="19459" name="Rectangle 3">
            <a:extLst>
              <a:ext uri="{FF2B5EF4-FFF2-40B4-BE49-F238E27FC236}">
                <a16:creationId xmlns:a16="http://schemas.microsoft.com/office/drawing/2014/main" id="{27D3A3CE-9476-0104-9B41-B5281889396F}"/>
              </a:ext>
            </a:extLst>
          </p:cNvPr>
          <p:cNvSpPr>
            <a:spLocks noGrp="1" noChangeArrowheads="1"/>
          </p:cNvSpPr>
          <p:nvPr>
            <p:ph idx="1"/>
          </p:nvPr>
        </p:nvSpPr>
        <p:spPr>
          <a:xfrm>
            <a:off x="0" y="1295400"/>
            <a:ext cx="9144000" cy="5410200"/>
          </a:xfrm>
        </p:spPr>
        <p:txBody>
          <a:bodyPr/>
          <a:lstStyle/>
          <a:p>
            <a:pPr eaLnBrk="1" hangingPunct="1">
              <a:buFontTx/>
              <a:buChar char="•"/>
            </a:pPr>
            <a:r>
              <a:rPr lang="en-US" altLang="en-US" b="1"/>
              <a:t>Identifiers are the names of variables , methods , classes , packages and interfaces. Identifiers must be composed of letters , numbers , the underscore and the dollar sign.$. </a:t>
            </a:r>
          </a:p>
          <a:p>
            <a:pPr eaLnBrk="1" hangingPunct="1">
              <a:buFontTx/>
              <a:buChar char="•"/>
            </a:pPr>
            <a:r>
              <a:rPr lang="en-US" altLang="en-US" b="1"/>
              <a:t>They cannot contain white spaces, Identifiers may only begin with a letter, the underscore or a dollar sign. You cannot begin a variable name with a number. All variable are case sensitive for example </a:t>
            </a:r>
          </a:p>
          <a:p>
            <a:pPr eaLnBrk="1" hangingPunct="1"/>
            <a:r>
              <a:rPr lang="en-US" altLang="en-US" b="1"/>
              <a:t>              </a:t>
            </a:r>
            <a:r>
              <a:rPr lang="en-US" altLang="en-US" b="1" i="1">
                <a:solidFill>
                  <a:schemeClr val="hlink"/>
                </a:solidFill>
              </a:rPr>
              <a:t>MyVariable</a:t>
            </a:r>
            <a:r>
              <a:rPr lang="en-US" altLang="en-US" b="1"/>
              <a:t> is not same as </a:t>
            </a:r>
            <a:r>
              <a:rPr lang="en-US" altLang="en-US" b="1" i="1">
                <a:solidFill>
                  <a:schemeClr val="hlink"/>
                </a:solidFill>
              </a:rPr>
              <a:t>myVariable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B3AAAD8-6B29-7261-A7E7-D925B5FABF56}"/>
              </a:ext>
            </a:extLst>
          </p:cNvPr>
          <p:cNvSpPr>
            <a:spLocks noGrp="1" noChangeArrowheads="1"/>
          </p:cNvSpPr>
          <p:nvPr>
            <p:ph type="title"/>
          </p:nvPr>
        </p:nvSpPr>
        <p:spPr>
          <a:xfrm>
            <a:off x="0" y="76200"/>
            <a:ext cx="7772400" cy="533400"/>
          </a:xfrm>
        </p:spPr>
        <p:txBody>
          <a:bodyPr rtlCol="0">
            <a:normAutofit fontScale="90000"/>
          </a:bodyPr>
          <a:lstStyle/>
          <a:p>
            <a:pPr eaLnBrk="1" fontAlgn="auto" hangingPunct="1">
              <a:spcAft>
                <a:spcPts val="0"/>
              </a:spcAft>
              <a:defRPr/>
            </a:pPr>
            <a:r>
              <a:rPr lang="en-US" b="1" i="1" dirty="0">
                <a:solidFill>
                  <a:srgbClr val="FF0000"/>
                </a:solidFill>
              </a:rPr>
              <a:t>Invalid Variable Names...</a:t>
            </a:r>
            <a:endParaRPr lang="uk-UA" b="1" i="1" dirty="0">
              <a:solidFill>
                <a:srgbClr val="FF0000"/>
              </a:solidFill>
            </a:endParaRPr>
          </a:p>
        </p:txBody>
      </p:sp>
      <p:sp>
        <p:nvSpPr>
          <p:cNvPr id="20483" name="Rectangle 3">
            <a:extLst>
              <a:ext uri="{FF2B5EF4-FFF2-40B4-BE49-F238E27FC236}">
                <a16:creationId xmlns:a16="http://schemas.microsoft.com/office/drawing/2014/main" id="{FE089D2B-4A51-B617-8E30-F32F9A7CADA1}"/>
              </a:ext>
            </a:extLst>
          </p:cNvPr>
          <p:cNvSpPr>
            <a:spLocks noGrp="1" noChangeArrowheads="1"/>
          </p:cNvSpPr>
          <p:nvPr>
            <p:ph idx="1"/>
          </p:nvPr>
        </p:nvSpPr>
        <p:spPr>
          <a:xfrm>
            <a:off x="0" y="1600200"/>
            <a:ext cx="9144000" cy="4876800"/>
          </a:xfrm>
        </p:spPr>
        <p:txBody>
          <a:bodyPr/>
          <a:lstStyle/>
          <a:p>
            <a:pPr eaLnBrk="1" hangingPunct="1"/>
            <a:endParaRPr lang="en-US" altLang="en-US" b="1">
              <a:solidFill>
                <a:schemeClr val="hlink"/>
              </a:solidFill>
            </a:endParaRPr>
          </a:p>
          <a:p>
            <a:pPr eaLnBrk="1" hangingPunct="1">
              <a:buFontTx/>
              <a:buChar char="•"/>
            </a:pPr>
            <a:r>
              <a:rPr lang="en-US" altLang="en-US" b="1">
                <a:solidFill>
                  <a:schemeClr val="hlink"/>
                </a:solidFill>
              </a:rPr>
              <a:t>My  Variable</a:t>
            </a:r>
            <a:r>
              <a:rPr lang="en-US" altLang="en-US" b="1"/>
              <a:t> // contains a space</a:t>
            </a:r>
          </a:p>
          <a:p>
            <a:pPr eaLnBrk="1" hangingPunct="1">
              <a:buFontTx/>
              <a:buChar char="•"/>
            </a:pPr>
            <a:endParaRPr lang="en-US" altLang="en-US" b="1"/>
          </a:p>
          <a:p>
            <a:pPr eaLnBrk="1" hangingPunct="1">
              <a:buFontTx/>
              <a:buChar char="•"/>
            </a:pPr>
            <a:r>
              <a:rPr lang="en-US" altLang="en-US" b="1">
                <a:solidFill>
                  <a:schemeClr val="hlink"/>
                </a:solidFill>
              </a:rPr>
              <a:t>9pins</a:t>
            </a:r>
            <a:r>
              <a:rPr lang="en-US" altLang="en-US" b="1"/>
              <a:t> // Begins with a digit</a:t>
            </a:r>
          </a:p>
          <a:p>
            <a:pPr eaLnBrk="1" hangingPunct="1">
              <a:buFontTx/>
              <a:buChar char="•"/>
            </a:pPr>
            <a:endParaRPr lang="en-US" altLang="en-US" b="1"/>
          </a:p>
          <a:p>
            <a:pPr eaLnBrk="1" hangingPunct="1">
              <a:buFontTx/>
              <a:buChar char="•"/>
            </a:pPr>
            <a:r>
              <a:rPr lang="en-US" altLang="en-US" b="1">
                <a:solidFill>
                  <a:schemeClr val="hlink"/>
                </a:solidFill>
              </a:rPr>
              <a:t>a+b</a:t>
            </a:r>
            <a:r>
              <a:rPr lang="en-US" altLang="en-US" b="1"/>
              <a:t> // the plus sign is not an alphanumeric character</a:t>
            </a:r>
          </a:p>
          <a:p>
            <a:pPr eaLnBrk="1" hangingPunct="1">
              <a:buFontTx/>
              <a:buChar char="•"/>
            </a:pPr>
            <a:r>
              <a:rPr lang="en-US" altLang="en-US" b="1">
                <a:solidFill>
                  <a:schemeClr val="hlink"/>
                </a:solidFill>
              </a:rPr>
              <a:t>testing 1-2-3</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2DE6F256-C4F8-0B96-966F-A60D8288C7C7}"/>
              </a:ext>
            </a:extLst>
          </p:cNvPr>
          <p:cNvSpPr>
            <a:spLocks noGrp="1" noChangeArrowheads="1"/>
          </p:cNvSpPr>
          <p:nvPr>
            <p:ph type="title"/>
          </p:nvPr>
        </p:nvSpPr>
        <p:spPr>
          <a:xfrm>
            <a:off x="0" y="76200"/>
            <a:ext cx="7772400" cy="533400"/>
          </a:xfrm>
        </p:spPr>
        <p:txBody>
          <a:bodyPr rtlCol="0">
            <a:normAutofit fontScale="90000"/>
          </a:bodyPr>
          <a:lstStyle/>
          <a:p>
            <a:pPr eaLnBrk="1" fontAlgn="auto" hangingPunct="1">
              <a:spcAft>
                <a:spcPts val="0"/>
              </a:spcAft>
              <a:defRPr/>
            </a:pPr>
            <a:r>
              <a:rPr lang="en-US" b="1" i="1" dirty="0">
                <a:solidFill>
                  <a:srgbClr val="FF0000"/>
                </a:solidFill>
              </a:rPr>
              <a:t>Integer Variables...</a:t>
            </a:r>
            <a:endParaRPr lang="uk-UA" b="1" i="1" dirty="0">
              <a:solidFill>
                <a:srgbClr val="FF0000"/>
              </a:solidFill>
            </a:endParaRPr>
          </a:p>
        </p:txBody>
      </p:sp>
      <p:sp>
        <p:nvSpPr>
          <p:cNvPr id="21507" name="Rectangle 3">
            <a:extLst>
              <a:ext uri="{FF2B5EF4-FFF2-40B4-BE49-F238E27FC236}">
                <a16:creationId xmlns:a16="http://schemas.microsoft.com/office/drawing/2014/main" id="{CDB275F3-2543-CC02-F438-75DC3529B107}"/>
              </a:ext>
            </a:extLst>
          </p:cNvPr>
          <p:cNvSpPr>
            <a:spLocks noGrp="1" noChangeArrowheads="1"/>
          </p:cNvSpPr>
          <p:nvPr>
            <p:ph idx="1"/>
          </p:nvPr>
        </p:nvSpPr>
        <p:spPr>
          <a:xfrm>
            <a:off x="0" y="1981200"/>
            <a:ext cx="9144000" cy="4876800"/>
          </a:xfrm>
        </p:spPr>
        <p:txBody>
          <a:bodyPr/>
          <a:lstStyle/>
          <a:p>
            <a:pPr eaLnBrk="1" hangingPunct="1">
              <a:buFontTx/>
              <a:buChar char="•"/>
            </a:pPr>
            <a:endParaRPr lang="en-US" altLang="en-US" b="1">
              <a:solidFill>
                <a:schemeClr val="hlink"/>
              </a:solidFill>
            </a:endParaRPr>
          </a:p>
          <a:p>
            <a:pPr eaLnBrk="1" hangingPunct="1">
              <a:buFontTx/>
              <a:buChar char="•"/>
            </a:pPr>
            <a:r>
              <a:rPr lang="en-US" altLang="en-US" b="1"/>
              <a:t>The following lines show how to create variables of integer types :</a:t>
            </a:r>
          </a:p>
          <a:p>
            <a:pPr eaLnBrk="1" hangingPunct="1">
              <a:buFontTx/>
              <a:buChar char="•"/>
            </a:pPr>
            <a:endParaRPr lang="en-US" altLang="en-US" b="1"/>
          </a:p>
          <a:p>
            <a:pPr eaLnBrk="1" hangingPunct="1">
              <a:buFontTx/>
              <a:buChar char="•"/>
            </a:pPr>
            <a:r>
              <a:rPr lang="en-US" altLang="en-US" b="1">
                <a:solidFill>
                  <a:schemeClr val="hlink"/>
                </a:solidFill>
              </a:rPr>
              <a:t>long My_First_Byte = 10;</a:t>
            </a:r>
          </a:p>
          <a:p>
            <a:pPr eaLnBrk="1" hangingPunct="1">
              <a:buFontTx/>
              <a:buChar char="•"/>
            </a:pPr>
            <a:endParaRPr lang="en-US" altLang="en-US" b="1">
              <a:solidFill>
                <a:schemeClr val="hlink"/>
              </a:solidFill>
            </a:endParaRPr>
          </a:p>
          <a:p>
            <a:pPr eaLnBrk="1" hangingPunct="1">
              <a:buFontTx/>
              <a:buChar char="•"/>
            </a:pPr>
            <a:r>
              <a:rPr lang="en-US" altLang="en-US" b="1">
                <a:solidFill>
                  <a:schemeClr val="hlink"/>
                </a:solidFill>
              </a:rPr>
              <a:t>int a=20;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47505E5-9E1E-BD9C-EDA3-E6ED907F04E3}"/>
              </a:ext>
            </a:extLst>
          </p:cNvPr>
          <p:cNvSpPr>
            <a:spLocks noGrp="1" noChangeArrowheads="1"/>
          </p:cNvSpPr>
          <p:nvPr>
            <p:ph type="title"/>
          </p:nvPr>
        </p:nvSpPr>
        <p:spPr>
          <a:xfrm>
            <a:off x="0" y="76200"/>
            <a:ext cx="7772400" cy="533400"/>
          </a:xfrm>
        </p:spPr>
        <p:txBody>
          <a:bodyPr rtlCol="0">
            <a:normAutofit fontScale="90000"/>
          </a:bodyPr>
          <a:lstStyle/>
          <a:p>
            <a:pPr eaLnBrk="1" fontAlgn="auto" hangingPunct="1">
              <a:spcAft>
                <a:spcPts val="0"/>
              </a:spcAft>
              <a:defRPr/>
            </a:pPr>
            <a:r>
              <a:rPr lang="en-US" b="1" i="1" dirty="0">
                <a:solidFill>
                  <a:srgbClr val="FF0000"/>
                </a:solidFill>
              </a:rPr>
              <a:t>Boolean Variables...</a:t>
            </a:r>
            <a:endParaRPr lang="uk-UA" b="1" i="1" dirty="0">
              <a:solidFill>
                <a:srgbClr val="FF0000"/>
              </a:solidFill>
            </a:endParaRPr>
          </a:p>
        </p:txBody>
      </p:sp>
      <p:sp>
        <p:nvSpPr>
          <p:cNvPr id="22531" name="Rectangle 3">
            <a:extLst>
              <a:ext uri="{FF2B5EF4-FFF2-40B4-BE49-F238E27FC236}">
                <a16:creationId xmlns:a16="http://schemas.microsoft.com/office/drawing/2014/main" id="{85DED9D5-F1F0-4A1F-8518-C61A3804F47D}"/>
              </a:ext>
            </a:extLst>
          </p:cNvPr>
          <p:cNvSpPr>
            <a:spLocks noGrp="1" noChangeArrowheads="1"/>
          </p:cNvSpPr>
          <p:nvPr>
            <p:ph idx="1"/>
          </p:nvPr>
        </p:nvSpPr>
        <p:spPr>
          <a:xfrm>
            <a:off x="0" y="1981200"/>
            <a:ext cx="9144000" cy="4876800"/>
          </a:xfrm>
        </p:spPr>
        <p:txBody>
          <a:bodyPr/>
          <a:lstStyle/>
          <a:p>
            <a:pPr eaLnBrk="1" hangingPunct="1">
              <a:buFontTx/>
              <a:buChar char="•"/>
            </a:pPr>
            <a:r>
              <a:rPr lang="en-US" altLang="en-US" b="1"/>
              <a:t>A Boolean Variable is not a number. It can have one of two values true or False. There are two ways to set its values . </a:t>
            </a:r>
          </a:p>
          <a:p>
            <a:pPr eaLnBrk="1" hangingPunct="1">
              <a:buFontTx/>
              <a:buChar char="•"/>
            </a:pPr>
            <a:r>
              <a:rPr lang="en-US" altLang="en-US" b="1"/>
              <a:t>The first way to do this is explicitly.</a:t>
            </a:r>
          </a:p>
          <a:p>
            <a:pPr eaLnBrk="1" hangingPunct="1">
              <a:buFontTx/>
              <a:buChar char="•"/>
            </a:pPr>
            <a:endParaRPr lang="en-US" altLang="en-US" b="1"/>
          </a:p>
          <a:p>
            <a:pPr eaLnBrk="1" hangingPunct="1"/>
            <a:r>
              <a:rPr lang="en-US" altLang="en-US" b="1">
                <a:solidFill>
                  <a:schemeClr val="hlink"/>
                </a:solidFill>
              </a:rPr>
              <a:t>Ex :a)  boolean firstboolean = false;</a:t>
            </a:r>
          </a:p>
          <a:p>
            <a:pPr eaLnBrk="1" hangingPunct="1"/>
            <a:endParaRPr lang="en-US" altLang="en-US" b="1">
              <a:solidFill>
                <a:schemeClr val="hlink"/>
              </a:solidFill>
            </a:endParaRPr>
          </a:p>
          <a:p>
            <a:pPr eaLnBrk="1" hangingPunct="1"/>
            <a:r>
              <a:rPr lang="en-US" altLang="en-US" b="1">
                <a:solidFill>
                  <a:schemeClr val="hlink"/>
                </a:solidFill>
              </a:rPr>
              <a:t>       b) boolean firstboolean = secondboolean;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EA985A57-69BE-3E3B-E981-D1367234B00D}"/>
              </a:ext>
            </a:extLst>
          </p:cNvPr>
          <p:cNvSpPr>
            <a:spLocks noChangeArrowheads="1"/>
          </p:cNvSpPr>
          <p:nvPr/>
        </p:nvSpPr>
        <p:spPr bwMode="auto">
          <a:xfrm>
            <a:off x="0" y="0"/>
            <a:ext cx="9144000" cy="518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IN" altLang="en-US" sz="3200" b="1" u="sng">
                <a:solidFill>
                  <a:srgbClr val="0000FF"/>
                </a:solidFill>
                <a:latin typeface="Times New Roman" panose="02020603050405020304" pitchFamily="18" charset="0"/>
                <a:ea typeface="Calibri" panose="020F0502020204030204" pitchFamily="34" charset="0"/>
                <a:cs typeface="Times New Roman" panose="02020603050405020304" pitchFamily="18" charset="0"/>
              </a:rPr>
              <a:t>JAVA introduction:</a:t>
            </a:r>
            <a:r>
              <a:rPr lang="en-IN" altLang="en-US" sz="3200" b="1">
                <a:solidFill>
                  <a:srgbClr val="003300"/>
                </a:solidFill>
                <a:latin typeface="Tahoma" panose="020B0604030504040204" pitchFamily="34" charset="0"/>
                <a:ea typeface="Calibri" panose="020F0502020204030204" pitchFamily="34" charset="0"/>
                <a:cs typeface="Times New Roman" panose="02020603050405020304" pitchFamily="18" charset="0"/>
              </a:rPr>
              <a:t>-</a:t>
            </a:r>
          </a:p>
          <a:p>
            <a:pPr eaLnBrk="1" hangingPunct="1"/>
            <a:endParaRPr lang="en-IN" altLang="en-US" sz="3200" b="1" u="sng">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eaLnBrk="1" hangingPunct="1"/>
            <a:r>
              <a:rPr lang="en-IN" altLang="en-US" sz="2100" b="1" u="sng">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p>
          <a:p>
            <a:pPr eaLnBrk="1" hangingPunct="1"/>
            <a:endParaRPr lang="en-IN" altLang="en-US" sz="2100" b="1" u="sng">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eaLnBrk="1" hangingPunct="1"/>
            <a:endParaRPr lang="en-IN" altLang="en-US" sz="2100" b="1" u="sng">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eaLnBrk="1" hangingPunct="1"/>
            <a:endParaRPr lang="en-IN" altLang="en-US" sz="2100" b="1" u="sng">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eaLnBrk="1" hangingPunct="1"/>
            <a:endParaRPr lang="en-IN" altLang="en-US" sz="2100" b="1" u="sng">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eaLnBrk="1" hangingPunct="1"/>
            <a:endParaRPr lang="en-IN" altLang="en-US" sz="2100" b="1" u="sng">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eaLnBrk="1" hangingPunct="1"/>
            <a:endParaRPr lang="en-IN" altLang="en-US" sz="2100" b="1" u="sng">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eaLnBrk="1" hangingPunct="1"/>
            <a:endParaRPr lang="en-IN" altLang="en-US" sz="2100" b="1" u="sng">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eaLnBrk="1" hangingPunct="1"/>
            <a:endParaRPr lang="en-IN" altLang="en-US" sz="2100" b="1" u="sng">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eaLnBrk="1" hangingPunct="1"/>
            <a:endParaRPr lang="en-IN" altLang="en-US" sz="2100" b="1" u="sng">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eaLnBrk="1" hangingPunct="1"/>
            <a:endParaRPr lang="en-IN" altLang="en-US" sz="2100" b="1" u="sng">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eaLnBrk="1" hangingPunct="1"/>
            <a:endParaRPr lang="en-IN" altLang="en-US">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eaLnBrk="1" hangingPunct="1"/>
            <a:r>
              <a:rPr lang="en-IN" altLang="en-US" b="1">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IN" altLang="en-US" sz="120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838C5454-413F-AD29-77BA-51A3A889D6A3}"/>
              </a:ext>
            </a:extLst>
          </p:cNvPr>
          <p:cNvGraphicFramePr>
            <a:graphicFrameLocks noGrp="1"/>
          </p:cNvGraphicFramePr>
          <p:nvPr/>
        </p:nvGraphicFramePr>
        <p:xfrm>
          <a:off x="495300" y="1371600"/>
          <a:ext cx="8153400" cy="4697413"/>
        </p:xfrm>
        <a:graphic>
          <a:graphicData uri="http://schemas.openxmlformats.org/drawingml/2006/table">
            <a:tbl>
              <a:tblPr firstRow="1" firstCol="1" bandRow="1"/>
              <a:tblGrid>
                <a:gridCol w="3980211">
                  <a:extLst>
                    <a:ext uri="{9D8B030D-6E8A-4147-A177-3AD203B41FA5}">
                      <a16:colId xmlns:a16="http://schemas.microsoft.com/office/drawing/2014/main" val="20000"/>
                    </a:ext>
                  </a:extLst>
                </a:gridCol>
                <a:gridCol w="4173189">
                  <a:extLst>
                    <a:ext uri="{9D8B030D-6E8A-4147-A177-3AD203B41FA5}">
                      <a16:colId xmlns:a16="http://schemas.microsoft.com/office/drawing/2014/main" val="20001"/>
                    </a:ext>
                  </a:extLst>
                </a:gridCol>
              </a:tblGrid>
              <a:tr h="304784">
                <a:tc>
                  <a:txBody>
                    <a:bodyPr/>
                    <a:lstStyle/>
                    <a:p>
                      <a:pPr>
                        <a:spcAft>
                          <a:spcPts val="0"/>
                        </a:spcAft>
                      </a:pPr>
                      <a:r>
                        <a:rPr lang="en-IN" sz="2000" b="1"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Author  </a:t>
                      </a:r>
                      <a:endPar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a:spcAft>
                          <a:spcPts val="0"/>
                        </a:spcAft>
                      </a:pPr>
                      <a:r>
                        <a:rPr lang="en-IN" sz="2000" b="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a:t>
                      </a:r>
                      <a:r>
                        <a:rPr lang="en-IN" sz="20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James Gosling</a:t>
                      </a:r>
                      <a:endParaRPr lang="en-IN" sz="2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10000"/>
                  </a:ext>
                </a:extLst>
              </a:tr>
              <a:tr h="304784">
                <a:tc>
                  <a:txBody>
                    <a:bodyPr/>
                    <a:lstStyle/>
                    <a:p>
                      <a:pPr>
                        <a:spcAft>
                          <a:spcPts val="0"/>
                        </a:spcAft>
                      </a:pPr>
                      <a:r>
                        <a:rPr lang="en-IN" sz="2000" b="1"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Vendor  </a:t>
                      </a:r>
                      <a:endPar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spcAft>
                          <a:spcPts val="0"/>
                        </a:spcAft>
                      </a:pPr>
                      <a:r>
                        <a:rPr lang="en-IN" sz="20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Sun Micro System</a:t>
                      </a:r>
                      <a:endParaRPr lang="en-IN" sz="2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0001"/>
                  </a:ext>
                </a:extLst>
              </a:tr>
              <a:tr h="304784">
                <a:tc>
                  <a:txBody>
                    <a:bodyPr/>
                    <a:lstStyle/>
                    <a:p>
                      <a:pPr>
                        <a:spcAft>
                          <a:spcPts val="0"/>
                        </a:spcAft>
                      </a:pPr>
                      <a:r>
                        <a:rPr lang="en-IN" sz="2000" b="1"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Project name               </a:t>
                      </a:r>
                      <a:endPar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spcAft>
                          <a:spcPts val="0"/>
                        </a:spcAft>
                      </a:pPr>
                      <a:r>
                        <a:rPr lang="en-IN" sz="20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Green Project</a:t>
                      </a:r>
                      <a:endParaRPr lang="en-IN" sz="2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0002"/>
                  </a:ext>
                </a:extLst>
              </a:tr>
              <a:tr h="304784">
                <a:tc>
                  <a:txBody>
                    <a:bodyPr/>
                    <a:lstStyle/>
                    <a:p>
                      <a:pPr>
                        <a:spcAft>
                          <a:spcPts val="0"/>
                        </a:spcAft>
                      </a:pPr>
                      <a:r>
                        <a:rPr lang="en-IN" sz="2000" b="1"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Type  </a:t>
                      </a:r>
                      <a:endPar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spcAft>
                          <a:spcPts val="0"/>
                        </a:spcAft>
                      </a:pPr>
                      <a:r>
                        <a:rPr lang="en-IN" sz="20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open source &amp; free software</a:t>
                      </a:r>
                      <a:endParaRPr lang="en-IN" sz="2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0003"/>
                  </a:ext>
                </a:extLst>
              </a:tr>
              <a:tr h="304784">
                <a:tc>
                  <a:txBody>
                    <a:bodyPr/>
                    <a:lstStyle/>
                    <a:p>
                      <a:pPr>
                        <a:spcAft>
                          <a:spcPts val="0"/>
                        </a:spcAft>
                      </a:pPr>
                      <a:r>
                        <a:rPr lang="en-IN" sz="2000" b="1"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Initial</a:t>
                      </a:r>
                      <a:endPar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spcAft>
                          <a:spcPts val="0"/>
                        </a:spcAft>
                      </a:pPr>
                      <a:r>
                        <a:rPr lang="en-IN" sz="20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OAK language</a:t>
                      </a:r>
                      <a:endParaRPr lang="en-IN" sz="2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0004"/>
                  </a:ext>
                </a:extLst>
              </a:tr>
              <a:tr h="304784">
                <a:tc>
                  <a:txBody>
                    <a:bodyPr/>
                    <a:lstStyle/>
                    <a:p>
                      <a:pPr>
                        <a:spcAft>
                          <a:spcPts val="0"/>
                        </a:spcAft>
                      </a:pPr>
                      <a:r>
                        <a:rPr lang="en-IN" sz="2000" b="1"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Present Name              </a:t>
                      </a:r>
                      <a:endPar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spcAft>
                          <a:spcPts val="0"/>
                        </a:spcAft>
                      </a:pPr>
                      <a:r>
                        <a:rPr lang="en-IN" sz="20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java</a:t>
                      </a:r>
                      <a:endParaRPr lang="en-IN" sz="2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0005"/>
                  </a:ext>
                </a:extLst>
              </a:tr>
              <a:tr h="304784">
                <a:tc>
                  <a:txBody>
                    <a:bodyPr/>
                    <a:lstStyle/>
                    <a:p>
                      <a:pPr>
                        <a:spcAft>
                          <a:spcPts val="0"/>
                        </a:spcAft>
                      </a:pPr>
                      <a:r>
                        <a:rPr lang="en-IN" sz="2000" b="1"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Extensions   </a:t>
                      </a:r>
                      <a:endPar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spcAft>
                          <a:spcPts val="0"/>
                        </a:spcAft>
                      </a:pPr>
                      <a:r>
                        <a:rPr lang="en-IN" sz="20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.java &amp; .class &amp; .jar</a:t>
                      </a:r>
                      <a:endParaRPr lang="en-IN" sz="2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9CC2E5"/>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04784">
                <a:tc>
                  <a:txBody>
                    <a:bodyPr/>
                    <a:lstStyle/>
                    <a:p>
                      <a:pPr>
                        <a:spcAft>
                          <a:spcPts val="0"/>
                        </a:spcAft>
                      </a:pPr>
                      <a:r>
                        <a:rPr lang="en-IN" sz="2000" b="1"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Initial version               </a:t>
                      </a:r>
                      <a:endPar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spcAft>
                          <a:spcPts val="0"/>
                        </a:spcAft>
                      </a:pPr>
                      <a:r>
                        <a:rPr lang="en-IN" sz="20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a:t>
                      </a:r>
                      <a:r>
                        <a:rPr lang="en-IN" sz="2000" dirty="0" err="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jdk</a:t>
                      </a:r>
                      <a:r>
                        <a:rPr lang="en-IN" sz="20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1.0 (java development kit)</a:t>
                      </a:r>
                      <a:endPar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0007"/>
                  </a:ext>
                </a:extLst>
              </a:tr>
              <a:tr h="304784">
                <a:tc>
                  <a:txBody>
                    <a:bodyPr/>
                    <a:lstStyle/>
                    <a:p>
                      <a:pPr>
                        <a:spcAft>
                          <a:spcPts val="0"/>
                        </a:spcAft>
                      </a:pPr>
                      <a:r>
                        <a:rPr lang="en-IN" sz="2000" b="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Present version             </a:t>
                      </a:r>
                      <a:endParaRPr lang="en-IN" sz="2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9CC2E5"/>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spcAft>
                          <a:spcPts val="0"/>
                        </a:spcAft>
                      </a:pPr>
                      <a:r>
                        <a:rPr lang="en-IN" sz="20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java 8 </a:t>
                      </a:r>
                      <a:endPar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9CC2E5"/>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04784">
                <a:tc>
                  <a:txBody>
                    <a:bodyPr/>
                    <a:lstStyle/>
                    <a:p>
                      <a:pPr>
                        <a:spcAft>
                          <a:spcPts val="0"/>
                        </a:spcAft>
                      </a:pPr>
                      <a:r>
                        <a:rPr lang="en-IN" sz="2000" b="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Operating System         </a:t>
                      </a:r>
                      <a:endParaRPr lang="en-IN" sz="2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spcAft>
                          <a:spcPts val="0"/>
                        </a:spcAft>
                      </a:pPr>
                      <a:r>
                        <a:rPr lang="en-IN" sz="20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multi Operating System</a:t>
                      </a:r>
                      <a:endPar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0009"/>
                  </a:ext>
                </a:extLst>
              </a:tr>
              <a:tr h="304784">
                <a:tc>
                  <a:txBody>
                    <a:bodyPr/>
                    <a:lstStyle/>
                    <a:p>
                      <a:pPr>
                        <a:spcAft>
                          <a:spcPts val="0"/>
                        </a:spcAft>
                      </a:pPr>
                      <a:r>
                        <a:rPr lang="en-IN" sz="2000" b="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Implementation Lang    </a:t>
                      </a:r>
                      <a:endParaRPr lang="en-IN" sz="2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spcAft>
                          <a:spcPts val="0"/>
                        </a:spcAft>
                      </a:pPr>
                      <a:r>
                        <a:rPr lang="en-IN" sz="20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c, </a:t>
                      </a:r>
                      <a:r>
                        <a:rPr lang="en-IN" sz="2000" dirty="0" err="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cpp</a:t>
                      </a:r>
                      <a:r>
                        <a:rPr lang="en-IN" sz="20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a:t>
                      </a:r>
                      <a:endPar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0010"/>
                  </a:ext>
                </a:extLst>
              </a:tr>
              <a:tr h="304784">
                <a:tc>
                  <a:txBody>
                    <a:bodyPr/>
                    <a:lstStyle/>
                    <a:p>
                      <a:pPr>
                        <a:spcAft>
                          <a:spcPts val="0"/>
                        </a:spcAft>
                      </a:pPr>
                      <a:r>
                        <a:rPr lang="en-IN" sz="2000" b="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Symbol   </a:t>
                      </a:r>
                      <a:endParaRPr lang="en-IN" sz="2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spcAft>
                          <a:spcPts val="0"/>
                        </a:spcAft>
                      </a:pPr>
                      <a:r>
                        <a:rPr lang="en-IN" sz="20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coffee cup with saucer</a:t>
                      </a:r>
                      <a:endPar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0011"/>
                  </a:ext>
                </a:extLst>
              </a:tr>
              <a:tr h="304784">
                <a:tc>
                  <a:txBody>
                    <a:bodyPr/>
                    <a:lstStyle/>
                    <a:p>
                      <a:pPr>
                        <a:spcAft>
                          <a:spcPts val="0"/>
                        </a:spcAft>
                      </a:pPr>
                      <a:r>
                        <a:rPr lang="en-IN" sz="2000" b="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SUN                               </a:t>
                      </a:r>
                      <a:endParaRPr lang="en-IN" sz="2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spcAft>
                          <a:spcPts val="0"/>
                        </a:spcAft>
                      </a:pPr>
                      <a:r>
                        <a:rPr lang="en-IN" sz="20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Stanford Universally Network</a:t>
                      </a:r>
                      <a:endPar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9CC2E5"/>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304784">
                <a:tc>
                  <a:txBody>
                    <a:bodyPr/>
                    <a:lstStyle/>
                    <a:p>
                      <a:pPr>
                        <a:spcAft>
                          <a:spcPts val="0"/>
                        </a:spcAft>
                      </a:pPr>
                      <a:r>
                        <a:rPr lang="en-IN" sz="2000" b="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Slogan/Motto                 </a:t>
                      </a:r>
                      <a:endParaRPr lang="en-IN" sz="2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spcAft>
                          <a:spcPts val="0"/>
                        </a:spcAft>
                      </a:pPr>
                      <a:r>
                        <a:rPr lang="en-IN" sz="20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WORA (write once run anywhere)</a:t>
                      </a:r>
                      <a:endPar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0013"/>
                  </a:ext>
                </a:extLst>
              </a:tr>
              <a:tr h="228588">
                <a:tc>
                  <a:txBody>
                    <a:bodyPr/>
                    <a:lstStyle/>
                    <a:p>
                      <a:pPr>
                        <a:spcAft>
                          <a:spcPts val="0"/>
                        </a:spcAft>
                      </a:pPr>
                      <a:r>
                        <a:rPr lang="en-IN" sz="1500" b="1" u="none" strike="noStrike">
                          <a:solidFill>
                            <a:srgbClr val="0000FF"/>
                          </a:solidFill>
                          <a:effectLst/>
                          <a:latin typeface="Times New Roman" panose="02020603050405020304" pitchFamily="18" charset="0"/>
                          <a:ea typeface="Calibri" panose="020F0502020204030204" pitchFamily="34" charset="0"/>
                          <a:cs typeface="Calibri" panose="020F0502020204030204" pitchFamily="34" charset="0"/>
                        </a:rPr>
                        <a:t> </a:t>
                      </a:r>
                      <a:endParaRPr lang="en-IN" sz="14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spcAft>
                          <a:spcPts val="0"/>
                        </a:spcAft>
                      </a:pPr>
                      <a:r>
                        <a:rPr lang="en-IN" sz="1500" u="none" strike="noStrike" dirty="0">
                          <a:solidFill>
                            <a:srgbClr val="0000FF"/>
                          </a:solidFill>
                          <a:effectLst/>
                          <a:latin typeface="Times New Roman" panose="02020603050405020304" pitchFamily="18" charset="0"/>
                          <a:ea typeface="Calibri" panose="020F0502020204030204" pitchFamily="34" charset="0"/>
                          <a:cs typeface="Calibri" panose="020F0502020204030204" pitchFamily="34" charset="0"/>
                        </a:rPr>
                        <a:t> </a:t>
                      </a:r>
                      <a:endParaRPr lang="en-IN"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0014"/>
                  </a:ext>
                </a:extLst>
              </a:tr>
              <a:tr h="201855">
                <a:tc>
                  <a:txBody>
                    <a:bodyPr/>
                    <a:lstStyle/>
                    <a:p>
                      <a:pPr>
                        <a:spcAft>
                          <a:spcPts val="0"/>
                        </a:spcAft>
                      </a:pPr>
                      <a:r>
                        <a:rPr lang="en-IN" sz="1100" b="1" u="none" strike="noStrike">
                          <a:solidFill>
                            <a:srgbClr val="0000FF"/>
                          </a:solidFill>
                          <a:effectLst/>
                          <a:latin typeface="Times New Roman" panose="02020603050405020304" pitchFamily="18" charset="0"/>
                          <a:ea typeface="Calibri" panose="020F0502020204030204" pitchFamily="34" charset="0"/>
                          <a:cs typeface="Calibri" panose="020F0502020204030204" pitchFamily="34" charset="0"/>
                        </a:rPr>
                        <a:t> </a:t>
                      </a:r>
                      <a:endParaRPr lang="en-IN"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spcAft>
                          <a:spcPts val="0"/>
                        </a:spcAft>
                      </a:pPr>
                      <a:r>
                        <a:rPr lang="en-IN" sz="1100" u="none" strike="noStrike" dirty="0">
                          <a:solidFill>
                            <a:srgbClr val="0000FF"/>
                          </a:solidFill>
                          <a:effectLst/>
                          <a:latin typeface="Times New Roman" panose="02020603050405020304" pitchFamily="18" charset="0"/>
                          <a:ea typeface="Calibri" panose="020F0502020204030204" pitchFamily="34" charset="0"/>
                          <a:cs typeface="Calibri" panose="020F0502020204030204" pitchFamily="34" charset="0"/>
                        </a:rPr>
                        <a:t> </a:t>
                      </a:r>
                      <a:endParaRPr lang="en-IN" sz="9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0015"/>
                  </a:ext>
                </a:extLst>
              </a:tr>
            </a:tbl>
          </a:graphicData>
        </a:graphic>
      </p:graphicFrame>
      <p:sp>
        <p:nvSpPr>
          <p:cNvPr id="2" name="Rectangle 1">
            <a:extLst>
              <a:ext uri="{FF2B5EF4-FFF2-40B4-BE49-F238E27FC236}">
                <a16:creationId xmlns:a16="http://schemas.microsoft.com/office/drawing/2014/main" id="{9971C266-7887-1045-0BDD-0C91B1447FA3}"/>
              </a:ext>
            </a:extLst>
          </p:cNvPr>
          <p:cNvSpPr/>
          <p:nvPr/>
        </p:nvSpPr>
        <p:spPr>
          <a:xfrm>
            <a:off x="3206750" y="6437313"/>
            <a:ext cx="5346700" cy="307975"/>
          </a:xfrm>
          <a:prstGeom prst="rect">
            <a:avLst/>
          </a:prstGeom>
        </p:spPr>
        <p:txBody>
          <a:bodyPr>
            <a:spAutoFit/>
          </a:bodyPr>
          <a:lstStyle/>
          <a:p>
            <a:pPr>
              <a:defRPr/>
            </a:pPr>
            <a:r>
              <a:rPr lang="en-US" sz="1400" b="1" dirty="0">
                <a:solidFill>
                  <a:schemeClr val="bg2">
                    <a:lumMod val="50000"/>
                  </a:schemeClr>
                </a:solidFill>
              </a:rPr>
              <a:t>PRANVEER SINGH INSTITUTE OF TECHNOLOGY, KANPUR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9C71D4E-6C28-2D1F-23EA-265691970EB7}"/>
              </a:ext>
            </a:extLst>
          </p:cNvPr>
          <p:cNvSpPr>
            <a:spLocks noGrp="1" noChangeArrowheads="1"/>
          </p:cNvSpPr>
          <p:nvPr>
            <p:ph type="title"/>
          </p:nvPr>
        </p:nvSpPr>
        <p:spPr>
          <a:xfrm>
            <a:off x="0" y="152400"/>
            <a:ext cx="7772400" cy="533400"/>
          </a:xfrm>
        </p:spPr>
        <p:txBody>
          <a:bodyPr rtlCol="0">
            <a:normAutofit fontScale="90000"/>
          </a:bodyPr>
          <a:lstStyle/>
          <a:p>
            <a:pPr eaLnBrk="1" fontAlgn="auto" hangingPunct="1">
              <a:spcAft>
                <a:spcPts val="0"/>
              </a:spcAft>
              <a:defRPr/>
            </a:pPr>
            <a:r>
              <a:rPr lang="en-US" b="1" i="1" dirty="0">
                <a:solidFill>
                  <a:srgbClr val="FF0000"/>
                </a:solidFill>
              </a:rPr>
              <a:t>Float &amp; Double Variables...</a:t>
            </a:r>
            <a:endParaRPr lang="uk-UA" b="1" i="1" dirty="0">
              <a:solidFill>
                <a:srgbClr val="FF0000"/>
              </a:solidFill>
            </a:endParaRPr>
          </a:p>
        </p:txBody>
      </p:sp>
      <p:sp>
        <p:nvSpPr>
          <p:cNvPr id="23555" name="Rectangle 3">
            <a:extLst>
              <a:ext uri="{FF2B5EF4-FFF2-40B4-BE49-F238E27FC236}">
                <a16:creationId xmlns:a16="http://schemas.microsoft.com/office/drawing/2014/main" id="{F6B58613-6348-1B74-D0E2-3AB0875010A7}"/>
              </a:ext>
            </a:extLst>
          </p:cNvPr>
          <p:cNvSpPr>
            <a:spLocks noGrp="1" noChangeArrowheads="1"/>
          </p:cNvSpPr>
          <p:nvPr>
            <p:ph idx="1"/>
          </p:nvPr>
        </p:nvSpPr>
        <p:spPr>
          <a:xfrm>
            <a:off x="0" y="1066800"/>
            <a:ext cx="9144000" cy="5410200"/>
          </a:xfrm>
        </p:spPr>
        <p:txBody>
          <a:bodyPr/>
          <a:lstStyle/>
          <a:p>
            <a:pPr eaLnBrk="1" hangingPunct="1">
              <a:buFontTx/>
              <a:buChar char="•"/>
            </a:pPr>
            <a:r>
              <a:rPr lang="en-US" altLang="en-US" b="1"/>
              <a:t>In Java, floating point numbers are represented by the types float and double . Both of these follow a standard floating point specification. </a:t>
            </a:r>
          </a:p>
          <a:p>
            <a:pPr eaLnBrk="1" hangingPunct="1"/>
            <a:r>
              <a:rPr lang="en-US" altLang="en-US" b="1">
                <a:solidFill>
                  <a:schemeClr val="hlink"/>
                </a:solidFill>
              </a:rPr>
              <a:t>float  a = 35.6f;	double x = 356556.25;</a:t>
            </a:r>
          </a:p>
          <a:p>
            <a:pPr eaLnBrk="1" hangingPunct="1"/>
            <a:r>
              <a:rPr lang="en-US" altLang="en-US" b="1">
                <a:solidFill>
                  <a:schemeClr val="hlink"/>
                </a:solidFill>
              </a:rPr>
              <a:t>float  b = 35.7F;	 double y = 356556.25;</a:t>
            </a:r>
          </a:p>
          <a:p>
            <a:pPr eaLnBrk="1" hangingPunct="1"/>
            <a:r>
              <a:rPr lang="en-US" altLang="en-US" b="1"/>
              <a:t>a,b,x,y are variables.</a:t>
            </a:r>
          </a:p>
          <a:p>
            <a:pPr eaLnBrk="1" hangingPunct="1"/>
            <a:r>
              <a:rPr lang="en-US" altLang="en-US" b="1">
                <a:solidFill>
                  <a:srgbClr val="990000"/>
                </a:solidFill>
              </a:rPr>
              <a:t>Note :</a:t>
            </a:r>
            <a:r>
              <a:rPr lang="en-US" altLang="en-US" b="1"/>
              <a:t> 35.6f and 35.7F are single Precision Literals. As Floating point numbers  are treated as double precision quantities. To force them to single precision we use f and F.</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81B8437A-5EFB-A698-6B25-0101C3590DF4}"/>
              </a:ext>
            </a:extLst>
          </p:cNvPr>
          <p:cNvSpPr>
            <a:spLocks noGrp="1" noChangeArrowheads="1"/>
          </p:cNvSpPr>
          <p:nvPr>
            <p:ph type="title"/>
          </p:nvPr>
        </p:nvSpPr>
        <p:spPr>
          <a:xfrm>
            <a:off x="0" y="76200"/>
            <a:ext cx="7772400" cy="533400"/>
          </a:xfrm>
        </p:spPr>
        <p:txBody>
          <a:bodyPr rtlCol="0">
            <a:normAutofit fontScale="90000"/>
          </a:bodyPr>
          <a:lstStyle/>
          <a:p>
            <a:pPr eaLnBrk="1" fontAlgn="auto" hangingPunct="1">
              <a:spcAft>
                <a:spcPts val="0"/>
              </a:spcAft>
              <a:defRPr/>
            </a:pPr>
            <a:r>
              <a:rPr lang="en-US" b="1" i="1" dirty="0">
                <a:solidFill>
                  <a:srgbClr val="FF0000"/>
                </a:solidFill>
              </a:rPr>
              <a:t>Literals...</a:t>
            </a:r>
            <a:endParaRPr lang="uk-UA" b="1" i="1" dirty="0">
              <a:solidFill>
                <a:srgbClr val="FF0000"/>
              </a:solidFill>
            </a:endParaRPr>
          </a:p>
        </p:txBody>
      </p:sp>
      <p:sp>
        <p:nvSpPr>
          <p:cNvPr id="13315" name="Rectangle 3">
            <a:extLst>
              <a:ext uri="{FF2B5EF4-FFF2-40B4-BE49-F238E27FC236}">
                <a16:creationId xmlns:a16="http://schemas.microsoft.com/office/drawing/2014/main" id="{9CABDAB8-F0FB-114A-3EBE-7C10CB0534E2}"/>
              </a:ext>
            </a:extLst>
          </p:cNvPr>
          <p:cNvSpPr>
            <a:spLocks noGrp="1" noChangeArrowheads="1"/>
          </p:cNvSpPr>
          <p:nvPr>
            <p:ph idx="1"/>
          </p:nvPr>
        </p:nvSpPr>
        <p:spPr>
          <a:xfrm>
            <a:off x="0" y="1371600"/>
            <a:ext cx="9144000" cy="4876800"/>
          </a:xfrm>
        </p:spPr>
        <p:txBody>
          <a:bodyPr rtlCol="0">
            <a:normAutofit fontScale="92500"/>
          </a:bodyPr>
          <a:lstStyle/>
          <a:p>
            <a:pPr eaLnBrk="1" fontAlgn="auto" hangingPunct="1">
              <a:spcAft>
                <a:spcPts val="0"/>
              </a:spcAft>
              <a:buFontTx/>
              <a:buChar char="•"/>
              <a:defRPr/>
            </a:pPr>
            <a:r>
              <a:rPr lang="en-US" b="1" dirty="0"/>
              <a:t>Literals are pieces of Java source code that indicates explicit values. Literals in Java refer to fixed values that do not change during the execution of a program. Java supports several types of constants. </a:t>
            </a:r>
          </a:p>
          <a:p>
            <a:pPr eaLnBrk="1" fontAlgn="auto" hangingPunct="1">
              <a:spcAft>
                <a:spcPts val="0"/>
              </a:spcAft>
              <a:buFontTx/>
              <a:buChar char="•"/>
              <a:defRPr/>
            </a:pPr>
            <a:endParaRPr lang="en-US" b="1" dirty="0"/>
          </a:p>
          <a:p>
            <a:pPr marL="0" indent="0" eaLnBrk="1" fontAlgn="auto" hangingPunct="1">
              <a:spcAft>
                <a:spcPts val="0"/>
              </a:spcAft>
              <a:buFont typeface="Arial" panose="020B0604020202020204" pitchFamily="34" charset="0"/>
              <a:buNone/>
              <a:defRPr/>
            </a:pPr>
            <a:r>
              <a:rPr lang="en-US" b="1" dirty="0"/>
              <a:t>	</a:t>
            </a:r>
            <a:r>
              <a:rPr lang="en-US" b="1" dirty="0">
                <a:solidFill>
                  <a:schemeClr val="hlink"/>
                </a:solidFill>
              </a:rPr>
              <a:t>A) Integer Constants </a:t>
            </a:r>
          </a:p>
          <a:p>
            <a:pPr marL="0" indent="0" eaLnBrk="1" fontAlgn="auto" hangingPunct="1">
              <a:spcAft>
                <a:spcPts val="0"/>
              </a:spcAft>
              <a:buFont typeface="Arial" panose="020B0604020202020204" pitchFamily="34" charset="0"/>
              <a:buNone/>
              <a:defRPr/>
            </a:pPr>
            <a:r>
              <a:rPr lang="en-US" b="1" dirty="0">
                <a:solidFill>
                  <a:schemeClr val="hlink"/>
                </a:solidFill>
              </a:rPr>
              <a:t>	B) Real Constants</a:t>
            </a:r>
          </a:p>
          <a:p>
            <a:pPr marL="0" indent="0" eaLnBrk="1" fontAlgn="auto" hangingPunct="1">
              <a:spcAft>
                <a:spcPts val="0"/>
              </a:spcAft>
              <a:buFont typeface="Arial" panose="020B0604020202020204" pitchFamily="34" charset="0"/>
              <a:buNone/>
              <a:defRPr/>
            </a:pPr>
            <a:r>
              <a:rPr lang="en-US" b="1" dirty="0">
                <a:solidFill>
                  <a:schemeClr val="hlink"/>
                </a:solidFill>
              </a:rPr>
              <a:t>	C) Single Character Constants</a:t>
            </a:r>
          </a:p>
          <a:p>
            <a:pPr marL="0" indent="0" eaLnBrk="1" fontAlgn="auto" hangingPunct="1">
              <a:spcAft>
                <a:spcPts val="0"/>
              </a:spcAft>
              <a:buFont typeface="Arial" panose="020B0604020202020204" pitchFamily="34" charset="0"/>
              <a:buNone/>
              <a:defRPr/>
            </a:pPr>
            <a:r>
              <a:rPr lang="en-US" b="1" dirty="0">
                <a:solidFill>
                  <a:schemeClr val="hlink"/>
                </a:solidFill>
              </a:rPr>
              <a:t>	D) String Constants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72120E9-0F21-C08E-DBEC-F5FCA5393BF1}"/>
              </a:ext>
            </a:extLst>
          </p:cNvPr>
          <p:cNvSpPr>
            <a:spLocks noGrp="1" noChangeArrowheads="1"/>
          </p:cNvSpPr>
          <p:nvPr>
            <p:ph type="title"/>
          </p:nvPr>
        </p:nvSpPr>
        <p:spPr>
          <a:xfrm>
            <a:off x="0" y="76200"/>
            <a:ext cx="7772400" cy="533400"/>
          </a:xfrm>
        </p:spPr>
        <p:txBody>
          <a:bodyPr rtlCol="0">
            <a:normAutofit fontScale="90000"/>
          </a:bodyPr>
          <a:lstStyle/>
          <a:p>
            <a:pPr eaLnBrk="1" fontAlgn="auto" hangingPunct="1">
              <a:spcAft>
                <a:spcPts val="0"/>
              </a:spcAft>
              <a:defRPr/>
            </a:pPr>
            <a:r>
              <a:rPr lang="en-US" b="1" i="1" dirty="0">
                <a:solidFill>
                  <a:srgbClr val="FF0000"/>
                </a:solidFill>
              </a:rPr>
              <a:t>String Literals...</a:t>
            </a:r>
            <a:endParaRPr lang="uk-UA" b="1" i="1" dirty="0">
              <a:solidFill>
                <a:srgbClr val="FF0000"/>
              </a:solidFill>
            </a:endParaRPr>
          </a:p>
        </p:txBody>
      </p:sp>
      <p:sp>
        <p:nvSpPr>
          <p:cNvPr id="25603" name="Rectangle 3">
            <a:extLst>
              <a:ext uri="{FF2B5EF4-FFF2-40B4-BE49-F238E27FC236}">
                <a16:creationId xmlns:a16="http://schemas.microsoft.com/office/drawing/2014/main" id="{997A0E1E-ED78-03BA-BF3D-09AD0AB8F38E}"/>
              </a:ext>
            </a:extLst>
          </p:cNvPr>
          <p:cNvSpPr>
            <a:spLocks noGrp="1" noChangeArrowheads="1"/>
          </p:cNvSpPr>
          <p:nvPr>
            <p:ph idx="1"/>
          </p:nvPr>
        </p:nvSpPr>
        <p:spPr>
          <a:xfrm>
            <a:off x="0" y="1524000"/>
            <a:ext cx="9144000" cy="5334000"/>
          </a:xfrm>
        </p:spPr>
        <p:txBody>
          <a:bodyPr/>
          <a:lstStyle/>
          <a:p>
            <a:pPr eaLnBrk="1" hangingPunct="1">
              <a:buFontTx/>
              <a:buChar char="•"/>
            </a:pPr>
            <a:endParaRPr lang="en-US" altLang="en-US" b="1"/>
          </a:p>
          <a:p>
            <a:pPr eaLnBrk="1" hangingPunct="1"/>
            <a:r>
              <a:rPr lang="en-US" altLang="en-US" b="1"/>
              <a:t>The String Literal is always enclosed in double quotes . Java uses a String class to implement Strings whereas C and C++ use an array of characters.</a:t>
            </a:r>
          </a:p>
          <a:p>
            <a:pPr eaLnBrk="1" hangingPunct="1">
              <a:buFontTx/>
              <a:buChar char="•"/>
            </a:pPr>
            <a:endParaRPr lang="en-US" altLang="en-US" b="1"/>
          </a:p>
          <a:p>
            <a:pPr eaLnBrk="1" hangingPunct="1"/>
            <a:r>
              <a:rPr lang="en-US" altLang="en-US" b="1">
                <a:solidFill>
                  <a:schemeClr val="hlink"/>
                </a:solidFill>
              </a:rPr>
              <a:t>For example :   </a:t>
            </a:r>
          </a:p>
          <a:p>
            <a:pPr eaLnBrk="1" hangingPunct="1"/>
            <a:r>
              <a:rPr lang="en-US" altLang="en-US" b="1">
                <a:solidFill>
                  <a:schemeClr val="hlink"/>
                </a:solidFill>
              </a:rPr>
              <a:t>String poem = “Java supports Multithreading”;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00C3A04-1B2E-76C3-7170-13E666E54193}"/>
              </a:ext>
            </a:extLst>
          </p:cNvPr>
          <p:cNvSpPr>
            <a:spLocks noGrp="1" noChangeArrowheads="1"/>
          </p:cNvSpPr>
          <p:nvPr>
            <p:ph type="title"/>
          </p:nvPr>
        </p:nvSpPr>
        <p:spPr>
          <a:xfrm>
            <a:off x="0" y="76200"/>
            <a:ext cx="7772400" cy="533400"/>
          </a:xfrm>
        </p:spPr>
        <p:txBody>
          <a:bodyPr rtlCol="0">
            <a:normAutofit fontScale="90000"/>
          </a:bodyPr>
          <a:lstStyle/>
          <a:p>
            <a:pPr eaLnBrk="1" fontAlgn="auto" hangingPunct="1">
              <a:spcAft>
                <a:spcPts val="0"/>
              </a:spcAft>
              <a:defRPr/>
            </a:pPr>
            <a:r>
              <a:rPr lang="en-US" b="1" i="1" dirty="0">
                <a:solidFill>
                  <a:srgbClr val="FF0000"/>
                </a:solidFill>
              </a:rPr>
              <a:t>Boolean Literals...</a:t>
            </a:r>
            <a:endParaRPr lang="uk-UA" b="1" i="1" dirty="0">
              <a:solidFill>
                <a:srgbClr val="FF0000"/>
              </a:solidFill>
            </a:endParaRPr>
          </a:p>
        </p:txBody>
      </p:sp>
      <p:sp>
        <p:nvSpPr>
          <p:cNvPr id="26627" name="Rectangle 3">
            <a:extLst>
              <a:ext uri="{FF2B5EF4-FFF2-40B4-BE49-F238E27FC236}">
                <a16:creationId xmlns:a16="http://schemas.microsoft.com/office/drawing/2014/main" id="{B9D72856-483C-0C86-0E4F-6028B8442A6C}"/>
              </a:ext>
            </a:extLst>
          </p:cNvPr>
          <p:cNvSpPr>
            <a:spLocks noGrp="1" noChangeArrowheads="1"/>
          </p:cNvSpPr>
          <p:nvPr>
            <p:ph idx="1"/>
          </p:nvPr>
        </p:nvSpPr>
        <p:spPr>
          <a:xfrm>
            <a:off x="0" y="1981200"/>
            <a:ext cx="9144000" cy="4876800"/>
          </a:xfrm>
        </p:spPr>
        <p:txBody>
          <a:bodyPr/>
          <a:lstStyle/>
          <a:p>
            <a:pPr eaLnBrk="1" hangingPunct="1">
              <a:buFontTx/>
              <a:buChar char="•"/>
            </a:pPr>
            <a:endParaRPr lang="en-US" altLang="en-US" b="1"/>
          </a:p>
          <a:p>
            <a:pPr eaLnBrk="1" hangingPunct="1">
              <a:buFontTx/>
              <a:buChar char="•"/>
            </a:pPr>
            <a:r>
              <a:rPr lang="en-US" altLang="en-US" b="1"/>
              <a:t>Boolean Literal can have either of the values : true or false. </a:t>
            </a:r>
          </a:p>
          <a:p>
            <a:pPr eaLnBrk="1" hangingPunct="1">
              <a:buFontTx/>
              <a:buChar char="•"/>
            </a:pPr>
            <a:endParaRPr lang="en-US" altLang="en-US" b="1"/>
          </a:p>
          <a:p>
            <a:pPr eaLnBrk="1" hangingPunct="1">
              <a:buFontTx/>
              <a:buChar char="•"/>
            </a:pPr>
            <a:r>
              <a:rPr lang="en-US" altLang="en-US" b="1" i="1"/>
              <a:t>They do not correspond to the numeric value 1 and 0 as in C and C++.</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DBC9B-B085-F6E0-5837-2548643899ED}"/>
              </a:ext>
            </a:extLst>
          </p:cNvPr>
          <p:cNvSpPr>
            <a:spLocks noGrp="1"/>
          </p:cNvSpPr>
          <p:nvPr>
            <p:ph type="ctrTitle"/>
          </p:nvPr>
        </p:nvSpPr>
        <p:spPr>
          <a:xfrm>
            <a:off x="2339752" y="2060848"/>
            <a:ext cx="6172200" cy="1894362"/>
          </a:xfrm>
          <a:ln>
            <a:miter lim="800000"/>
            <a:headEnd/>
            <a:tailEnd/>
          </a:ln>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defRPr/>
            </a:pPr>
            <a:r>
              <a:rPr lang="en-US" sz="3600" dirty="0">
                <a:ln w="11430"/>
                <a:solidFill>
                  <a:srgbClr val="FF0000"/>
                </a:solidFill>
                <a:effectLst>
                  <a:outerShdw blurRad="50800" dist="39000" dir="5460000" algn="tl">
                    <a:srgbClr val="000000">
                      <a:alpha val="38000"/>
                    </a:srgbClr>
                  </a:outerShdw>
                </a:effectLst>
              </a:rPr>
              <a:t>Operators in JAVA</a:t>
            </a:r>
            <a:endParaRPr lang="en-IN" sz="3600" dirty="0">
              <a:ln w="11430"/>
              <a:solidFill>
                <a:srgbClr val="FF0000"/>
              </a:solidFill>
              <a:effectLst>
                <a:outerShdw blurRad="50800" dist="39000" dir="5460000" algn="tl">
                  <a:srgbClr val="000000">
                    <a:alpha val="38000"/>
                  </a:srgbClr>
                </a:outerShdw>
              </a:effectLst>
            </a:endParaRPr>
          </a:p>
        </p:txBody>
      </p:sp>
      <p:sp>
        <p:nvSpPr>
          <p:cNvPr id="27651" name="Footer Placeholder 4">
            <a:extLst>
              <a:ext uri="{FF2B5EF4-FFF2-40B4-BE49-F238E27FC236}">
                <a16:creationId xmlns:a16="http://schemas.microsoft.com/office/drawing/2014/main" id="{47BBE16A-4EBC-D6C5-2855-88CA027DB510}"/>
              </a:ext>
            </a:extLst>
          </p:cNvPr>
          <p:cNvSpPr txBox="1">
            <a:spLocks/>
          </p:cNvSpPr>
          <p:nvPr/>
        </p:nvSpPr>
        <p:spPr bwMode="auto">
          <a:xfrm>
            <a:off x="971550" y="6483350"/>
            <a:ext cx="67040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948A54"/>
                </a:solidFill>
              </a:rPr>
              <a:t>PRANVEER SINGH INSTITUTE OF TECHNOLOGY, KANPUR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A2508AD8-DB4F-4D1B-25D0-82C2DD00CF66}"/>
              </a:ext>
            </a:extLst>
          </p:cNvPr>
          <p:cNvSpPr>
            <a:spLocks noGrp="1"/>
          </p:cNvSpPr>
          <p:nvPr>
            <p:ph type="title"/>
          </p:nvPr>
        </p:nvSpPr>
        <p:spPr/>
        <p:txBody>
          <a:bodyPr/>
          <a:lstStyle/>
          <a:p>
            <a:r>
              <a:rPr lang="en-US" altLang="en-US">
                <a:solidFill>
                  <a:srgbClr val="FF0000"/>
                </a:solidFill>
              </a:rPr>
              <a:t>Operator</a:t>
            </a:r>
            <a:endParaRPr lang="en-IN" altLang="en-US">
              <a:solidFill>
                <a:srgbClr val="FF0000"/>
              </a:solidFill>
            </a:endParaRPr>
          </a:p>
        </p:txBody>
      </p:sp>
      <p:sp>
        <p:nvSpPr>
          <p:cNvPr id="28675" name="Content Placeholder 2">
            <a:extLst>
              <a:ext uri="{FF2B5EF4-FFF2-40B4-BE49-F238E27FC236}">
                <a16:creationId xmlns:a16="http://schemas.microsoft.com/office/drawing/2014/main" id="{67B69342-F1CE-1E62-84C0-F560FCB97AF5}"/>
              </a:ext>
            </a:extLst>
          </p:cNvPr>
          <p:cNvSpPr>
            <a:spLocks noGrp="1"/>
          </p:cNvSpPr>
          <p:nvPr>
            <p:ph sz="quarter" idx="1"/>
          </p:nvPr>
        </p:nvSpPr>
        <p:spPr>
          <a:xfrm>
            <a:off x="457200" y="2032000"/>
            <a:ext cx="8229600" cy="3052763"/>
          </a:xfrm>
        </p:spPr>
        <p:txBody>
          <a:bodyPr/>
          <a:lstStyle/>
          <a:p>
            <a:pPr algn="just">
              <a:lnSpc>
                <a:spcPct val="200000"/>
              </a:lnSpc>
            </a:pPr>
            <a:r>
              <a:rPr lang="en-IN" altLang="en-US" sz="2200"/>
              <a:t>An operator is a symbol that operates on one or more operands to produce a result. </a:t>
            </a:r>
          </a:p>
          <a:p>
            <a:pPr algn="just">
              <a:lnSpc>
                <a:spcPct val="200000"/>
              </a:lnSpc>
            </a:pPr>
            <a:r>
              <a:rPr lang="en-IN" altLang="en-US" sz="2200"/>
              <a:t>Java provides a rich set of operators to manipulate operands.</a:t>
            </a:r>
          </a:p>
        </p:txBody>
      </p:sp>
      <p:sp>
        <p:nvSpPr>
          <p:cNvPr id="28676" name="Footer Placeholder 4">
            <a:extLst>
              <a:ext uri="{FF2B5EF4-FFF2-40B4-BE49-F238E27FC236}">
                <a16:creationId xmlns:a16="http://schemas.microsoft.com/office/drawing/2014/main" id="{A5766DB4-2294-59DB-70E6-67BF6313BE4B}"/>
              </a:ext>
            </a:extLst>
          </p:cNvPr>
          <p:cNvSpPr txBox="1">
            <a:spLocks/>
          </p:cNvSpPr>
          <p:nvPr/>
        </p:nvSpPr>
        <p:spPr bwMode="auto">
          <a:xfrm>
            <a:off x="971550" y="6483350"/>
            <a:ext cx="67040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948A54"/>
                </a:solidFill>
              </a:rPr>
              <a:t>PRANVEER SINGH INSTITUTE OF TECHNOLOGY, KANPUR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A0CF1CB3-D52C-62F4-6C74-DD1011AA23FC}"/>
              </a:ext>
            </a:extLst>
          </p:cNvPr>
          <p:cNvSpPr>
            <a:spLocks noGrp="1"/>
          </p:cNvSpPr>
          <p:nvPr>
            <p:ph type="title"/>
          </p:nvPr>
        </p:nvSpPr>
        <p:spPr>
          <a:xfrm>
            <a:off x="468313" y="188913"/>
            <a:ext cx="8229600" cy="854075"/>
          </a:xfrm>
        </p:spPr>
        <p:txBody>
          <a:bodyPr/>
          <a:lstStyle/>
          <a:p>
            <a:r>
              <a:rPr lang="en-US" altLang="en-US">
                <a:solidFill>
                  <a:srgbClr val="FF0000"/>
                </a:solidFill>
              </a:rPr>
              <a:t>Operands</a:t>
            </a:r>
            <a:endParaRPr lang="en-IN" altLang="en-US">
              <a:solidFill>
                <a:srgbClr val="FF0000"/>
              </a:solidFill>
            </a:endParaRPr>
          </a:p>
        </p:txBody>
      </p:sp>
      <p:sp>
        <p:nvSpPr>
          <p:cNvPr id="3" name="Content Placeholder 2">
            <a:extLst>
              <a:ext uri="{FF2B5EF4-FFF2-40B4-BE49-F238E27FC236}">
                <a16:creationId xmlns:a16="http://schemas.microsoft.com/office/drawing/2014/main" id="{1EDB459F-7806-9C6A-CC25-E9A22BACD4C1}"/>
              </a:ext>
            </a:extLst>
          </p:cNvPr>
          <p:cNvSpPr>
            <a:spLocks noGrp="1"/>
          </p:cNvSpPr>
          <p:nvPr>
            <p:ph sz="quarter" idx="1"/>
          </p:nvPr>
        </p:nvSpPr>
        <p:spPr>
          <a:xfrm>
            <a:off x="539750" y="1125538"/>
            <a:ext cx="8229600" cy="5399087"/>
          </a:xfrm>
        </p:spPr>
        <p:txBody>
          <a:bodyPr>
            <a:normAutofit/>
          </a:bodyPr>
          <a:lstStyle/>
          <a:p>
            <a:pPr>
              <a:lnSpc>
                <a:spcPct val="150000"/>
              </a:lnSpc>
              <a:buFont typeface="Arial" charset="0"/>
              <a:buChar char="•"/>
              <a:defRPr/>
            </a:pPr>
            <a:r>
              <a:rPr lang="en-IN" sz="2200" dirty="0"/>
              <a:t> Operands are the values on which the operators act upon.</a:t>
            </a:r>
          </a:p>
          <a:p>
            <a:pPr>
              <a:lnSpc>
                <a:spcPct val="150000"/>
              </a:lnSpc>
              <a:buFont typeface="Arial" charset="0"/>
              <a:buChar char="•"/>
              <a:defRPr/>
            </a:pPr>
            <a:r>
              <a:rPr lang="en-IN" sz="2200" dirty="0"/>
              <a:t>An operand can be:</a:t>
            </a:r>
          </a:p>
          <a:p>
            <a:pPr marL="1439863">
              <a:lnSpc>
                <a:spcPct val="150000"/>
              </a:lnSpc>
              <a:buSzPct val="75000"/>
              <a:buFont typeface="Courier New" pitchFamily="49" charset="0"/>
              <a:buChar char="o"/>
              <a:defRPr/>
            </a:pPr>
            <a:r>
              <a:rPr lang="en-IN" sz="2200" b="1" dirty="0">
                <a:solidFill>
                  <a:srgbClr val="CC00CC"/>
                </a:solidFill>
              </a:rPr>
              <a:t>A numeric variable </a:t>
            </a:r>
            <a:r>
              <a:rPr lang="en-IN" sz="2200" dirty="0"/>
              <a:t>- integer, floating point or character</a:t>
            </a:r>
          </a:p>
          <a:p>
            <a:pPr marL="1439863">
              <a:lnSpc>
                <a:spcPct val="150000"/>
              </a:lnSpc>
              <a:buSzPct val="75000"/>
              <a:buFont typeface="Courier New" pitchFamily="49" charset="0"/>
              <a:buChar char="o"/>
              <a:defRPr/>
            </a:pPr>
            <a:r>
              <a:rPr lang="en-IN" sz="2200" b="1" dirty="0">
                <a:solidFill>
                  <a:srgbClr val="CC00CC"/>
                </a:solidFill>
              </a:rPr>
              <a:t>Any primitive type variable </a:t>
            </a:r>
            <a:r>
              <a:rPr lang="en-IN" sz="2200" dirty="0"/>
              <a:t>- numeric and boolean</a:t>
            </a:r>
          </a:p>
          <a:p>
            <a:pPr marL="1439863">
              <a:lnSpc>
                <a:spcPct val="150000"/>
              </a:lnSpc>
              <a:buSzPct val="75000"/>
              <a:buFont typeface="Courier New" pitchFamily="49" charset="0"/>
              <a:buChar char="o"/>
              <a:defRPr/>
            </a:pPr>
            <a:r>
              <a:rPr lang="en-IN" sz="2200" b="1" dirty="0">
                <a:solidFill>
                  <a:srgbClr val="CC00CC"/>
                </a:solidFill>
              </a:rPr>
              <a:t>Reference variable </a:t>
            </a:r>
            <a:r>
              <a:rPr lang="en-IN" sz="2200" dirty="0"/>
              <a:t>to an object</a:t>
            </a:r>
          </a:p>
          <a:p>
            <a:pPr marL="1439863">
              <a:lnSpc>
                <a:spcPct val="150000"/>
              </a:lnSpc>
              <a:buSzPct val="75000"/>
              <a:buFont typeface="Courier New" pitchFamily="49" charset="0"/>
              <a:buChar char="o"/>
              <a:defRPr/>
            </a:pPr>
            <a:r>
              <a:rPr lang="en-IN" sz="2200" b="1" dirty="0">
                <a:solidFill>
                  <a:srgbClr val="CC00CC"/>
                </a:solidFill>
              </a:rPr>
              <a:t>A literal </a:t>
            </a:r>
            <a:r>
              <a:rPr lang="en-IN" sz="2200" dirty="0"/>
              <a:t>- numeric value, boolean value, or string.</a:t>
            </a:r>
          </a:p>
          <a:p>
            <a:pPr marL="1439863">
              <a:lnSpc>
                <a:spcPct val="150000"/>
              </a:lnSpc>
              <a:buSzPct val="75000"/>
              <a:buFont typeface="Courier New" pitchFamily="49" charset="0"/>
              <a:buChar char="o"/>
              <a:defRPr/>
            </a:pPr>
            <a:r>
              <a:rPr lang="en-IN" sz="2200" b="1" dirty="0">
                <a:solidFill>
                  <a:srgbClr val="CC00CC"/>
                </a:solidFill>
              </a:rPr>
              <a:t>An array element</a:t>
            </a:r>
            <a:r>
              <a:rPr lang="en-IN" sz="2200" dirty="0"/>
              <a:t>, "a[2]“</a:t>
            </a:r>
          </a:p>
          <a:p>
            <a:pPr marL="1439863">
              <a:lnSpc>
                <a:spcPct val="150000"/>
              </a:lnSpc>
              <a:buSzPct val="75000"/>
              <a:buFont typeface="Courier New" pitchFamily="49" charset="0"/>
              <a:buChar char="o"/>
              <a:defRPr/>
            </a:pPr>
            <a:r>
              <a:rPr lang="en-IN" sz="2200" b="1" dirty="0">
                <a:solidFill>
                  <a:srgbClr val="CC00CC"/>
                </a:solidFill>
              </a:rPr>
              <a:t>char primitive</a:t>
            </a:r>
            <a:r>
              <a:rPr lang="en-IN" sz="2200" dirty="0"/>
              <a:t>, which in numeric operations is treated as an unsigned two byte integer</a:t>
            </a:r>
          </a:p>
          <a:p>
            <a:pPr>
              <a:lnSpc>
                <a:spcPct val="150000"/>
              </a:lnSpc>
              <a:buFont typeface="Arial" charset="0"/>
              <a:buChar char="•"/>
              <a:defRPr/>
            </a:pPr>
            <a:endParaRPr lang="en-IN" sz="2200" dirty="0"/>
          </a:p>
        </p:txBody>
      </p:sp>
      <p:sp>
        <p:nvSpPr>
          <p:cNvPr id="29700" name="Footer Placeholder 4">
            <a:extLst>
              <a:ext uri="{FF2B5EF4-FFF2-40B4-BE49-F238E27FC236}">
                <a16:creationId xmlns:a16="http://schemas.microsoft.com/office/drawing/2014/main" id="{BCA1010F-6AEF-38B1-5A5E-D385AC304BBA}"/>
              </a:ext>
            </a:extLst>
          </p:cNvPr>
          <p:cNvSpPr txBox="1">
            <a:spLocks/>
          </p:cNvSpPr>
          <p:nvPr/>
        </p:nvSpPr>
        <p:spPr bwMode="auto">
          <a:xfrm>
            <a:off x="971550" y="6483350"/>
            <a:ext cx="67040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948A54"/>
                </a:solidFill>
              </a:rPr>
              <a:t>PRANVEER SINGH INSTITUTE OF TECHNOLOGY, KANPUR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9F9E6253-48F3-5D03-2E8A-4A7F40D49C78}"/>
              </a:ext>
            </a:extLst>
          </p:cNvPr>
          <p:cNvSpPr>
            <a:spLocks noGrp="1"/>
          </p:cNvSpPr>
          <p:nvPr>
            <p:ph type="title"/>
          </p:nvPr>
        </p:nvSpPr>
        <p:spPr/>
        <p:txBody>
          <a:bodyPr/>
          <a:lstStyle/>
          <a:p>
            <a:r>
              <a:rPr lang="en-US" altLang="en-US">
                <a:solidFill>
                  <a:srgbClr val="FF0000"/>
                </a:solidFill>
              </a:rPr>
              <a:t>Types of Operators</a:t>
            </a:r>
            <a:endParaRPr lang="en-IN" altLang="en-US">
              <a:solidFill>
                <a:srgbClr val="FF0000"/>
              </a:solidFill>
            </a:endParaRPr>
          </a:p>
        </p:txBody>
      </p:sp>
      <p:sp>
        <p:nvSpPr>
          <p:cNvPr id="3" name="Content Placeholder 2">
            <a:extLst>
              <a:ext uri="{FF2B5EF4-FFF2-40B4-BE49-F238E27FC236}">
                <a16:creationId xmlns:a16="http://schemas.microsoft.com/office/drawing/2014/main" id="{2797A7EC-434D-784F-5028-F9D49CBE7A7B}"/>
              </a:ext>
            </a:extLst>
          </p:cNvPr>
          <p:cNvSpPr>
            <a:spLocks noGrp="1"/>
          </p:cNvSpPr>
          <p:nvPr>
            <p:ph sz="quarter" idx="1"/>
          </p:nvPr>
        </p:nvSpPr>
        <p:spPr>
          <a:xfrm>
            <a:off x="2617788" y="1600200"/>
            <a:ext cx="4618037" cy="4924425"/>
          </a:xfrm>
        </p:spPr>
        <p:txBody>
          <a:bodyPr>
            <a:normAutofit fontScale="92500" lnSpcReduction="20000"/>
          </a:bodyPr>
          <a:lstStyle/>
          <a:p>
            <a:pPr marL="457200" indent="-457200">
              <a:lnSpc>
                <a:spcPct val="150000"/>
              </a:lnSpc>
              <a:buClr>
                <a:srgbClr val="CC00CC"/>
              </a:buClr>
              <a:buFont typeface="+mj-lt"/>
              <a:buAutoNum type="arabicPeriod"/>
              <a:defRPr/>
            </a:pPr>
            <a:r>
              <a:rPr lang="en-IN" sz="2200" dirty="0"/>
              <a:t>Assignment Operators</a:t>
            </a:r>
          </a:p>
          <a:p>
            <a:pPr marL="457200" indent="-457200">
              <a:lnSpc>
                <a:spcPct val="150000"/>
              </a:lnSpc>
              <a:buClr>
                <a:srgbClr val="CC00CC"/>
              </a:buClr>
              <a:buFont typeface="+mj-lt"/>
              <a:buAutoNum type="arabicPeriod"/>
              <a:defRPr/>
            </a:pPr>
            <a:r>
              <a:rPr lang="en-IN" sz="2200" dirty="0"/>
              <a:t>Increment Decrement Operators</a:t>
            </a:r>
          </a:p>
          <a:p>
            <a:pPr marL="457200" indent="-457200">
              <a:lnSpc>
                <a:spcPct val="150000"/>
              </a:lnSpc>
              <a:buClr>
                <a:srgbClr val="CC00CC"/>
              </a:buClr>
              <a:buFont typeface="+mj-lt"/>
              <a:buAutoNum type="arabicPeriod"/>
              <a:defRPr/>
            </a:pPr>
            <a:r>
              <a:rPr lang="en-IN" sz="2200" dirty="0"/>
              <a:t>Arithmetic Operators</a:t>
            </a:r>
          </a:p>
          <a:p>
            <a:pPr marL="457200" indent="-457200">
              <a:lnSpc>
                <a:spcPct val="150000"/>
              </a:lnSpc>
              <a:buClr>
                <a:srgbClr val="CC00CC"/>
              </a:buClr>
              <a:buFont typeface="+mj-lt"/>
              <a:buAutoNum type="arabicPeriod"/>
              <a:defRPr/>
            </a:pPr>
            <a:r>
              <a:rPr lang="en-IN" sz="2200" dirty="0"/>
              <a:t>Bitwise Operators</a:t>
            </a:r>
          </a:p>
          <a:p>
            <a:pPr marL="457200" indent="-457200">
              <a:lnSpc>
                <a:spcPct val="150000"/>
              </a:lnSpc>
              <a:buClr>
                <a:srgbClr val="CC00CC"/>
              </a:buClr>
              <a:buFont typeface="+mj-lt"/>
              <a:buAutoNum type="arabicPeriod"/>
              <a:defRPr/>
            </a:pPr>
            <a:r>
              <a:rPr lang="en-IN" sz="2200" dirty="0"/>
              <a:t>Relational Operators</a:t>
            </a:r>
          </a:p>
          <a:p>
            <a:pPr marL="457200" indent="-457200">
              <a:lnSpc>
                <a:spcPct val="150000"/>
              </a:lnSpc>
              <a:buClr>
                <a:srgbClr val="CC00CC"/>
              </a:buClr>
              <a:buFont typeface="+mj-lt"/>
              <a:buAutoNum type="arabicPeriod"/>
              <a:defRPr/>
            </a:pPr>
            <a:r>
              <a:rPr lang="en-IN" sz="2200" dirty="0"/>
              <a:t>Logical Operators</a:t>
            </a:r>
          </a:p>
          <a:p>
            <a:pPr marL="457200" indent="-457200">
              <a:lnSpc>
                <a:spcPct val="150000"/>
              </a:lnSpc>
              <a:buClr>
                <a:srgbClr val="CC00CC"/>
              </a:buClr>
              <a:buFont typeface="+mj-lt"/>
              <a:buAutoNum type="arabicPeriod"/>
              <a:defRPr/>
            </a:pPr>
            <a:r>
              <a:rPr lang="en-IN" sz="2200" dirty="0"/>
              <a:t>Ternary Operators</a:t>
            </a:r>
          </a:p>
          <a:p>
            <a:pPr marL="457200" indent="-457200">
              <a:lnSpc>
                <a:spcPct val="150000"/>
              </a:lnSpc>
              <a:buClr>
                <a:srgbClr val="CC00CC"/>
              </a:buClr>
              <a:buFont typeface="+mj-lt"/>
              <a:buAutoNum type="arabicPeriod"/>
              <a:defRPr/>
            </a:pPr>
            <a:r>
              <a:rPr lang="en-IN" sz="2200" dirty="0"/>
              <a:t>Comma Operators</a:t>
            </a:r>
          </a:p>
          <a:p>
            <a:pPr marL="457200" indent="-457200">
              <a:lnSpc>
                <a:spcPct val="150000"/>
              </a:lnSpc>
              <a:buClr>
                <a:srgbClr val="CC00CC"/>
              </a:buClr>
              <a:buFont typeface="+mj-lt"/>
              <a:buAutoNum type="arabicPeriod"/>
              <a:defRPr/>
            </a:pPr>
            <a:r>
              <a:rPr lang="en-IN" sz="2200" dirty="0"/>
              <a:t>Instanceof Operators</a:t>
            </a:r>
            <a:br>
              <a:rPr lang="en-IN" sz="2200" dirty="0"/>
            </a:br>
            <a:endParaRPr lang="en-IN" sz="2200" dirty="0"/>
          </a:p>
        </p:txBody>
      </p:sp>
      <p:sp>
        <p:nvSpPr>
          <p:cNvPr id="30724" name="Footer Placeholder 4">
            <a:extLst>
              <a:ext uri="{FF2B5EF4-FFF2-40B4-BE49-F238E27FC236}">
                <a16:creationId xmlns:a16="http://schemas.microsoft.com/office/drawing/2014/main" id="{8DE9D251-771B-70C9-5938-33C1B902A16C}"/>
              </a:ext>
            </a:extLst>
          </p:cNvPr>
          <p:cNvSpPr txBox="1">
            <a:spLocks/>
          </p:cNvSpPr>
          <p:nvPr/>
        </p:nvSpPr>
        <p:spPr bwMode="auto">
          <a:xfrm>
            <a:off x="971550" y="6483350"/>
            <a:ext cx="67040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948A54"/>
                </a:solidFill>
              </a:rPr>
              <a:t>PRANVEER SINGH INSTITUTE OF TECHNOLOGY, KANPUR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F8C90BCF-9677-DF83-2962-DB547A209096}"/>
              </a:ext>
            </a:extLst>
          </p:cNvPr>
          <p:cNvSpPr>
            <a:spLocks noGrp="1"/>
          </p:cNvSpPr>
          <p:nvPr>
            <p:ph type="title"/>
          </p:nvPr>
        </p:nvSpPr>
        <p:spPr/>
        <p:txBody>
          <a:bodyPr/>
          <a:lstStyle/>
          <a:p>
            <a:r>
              <a:rPr lang="en-US" altLang="en-US">
                <a:solidFill>
                  <a:srgbClr val="FF0000"/>
                </a:solidFill>
              </a:rPr>
              <a:t>Assignment Operators</a:t>
            </a:r>
            <a:endParaRPr lang="en-IN" altLang="en-US">
              <a:solidFill>
                <a:srgbClr val="FF0000"/>
              </a:solidFill>
            </a:endParaRPr>
          </a:p>
        </p:txBody>
      </p:sp>
      <p:sp>
        <p:nvSpPr>
          <p:cNvPr id="3" name="Content Placeholder 2">
            <a:extLst>
              <a:ext uri="{FF2B5EF4-FFF2-40B4-BE49-F238E27FC236}">
                <a16:creationId xmlns:a16="http://schemas.microsoft.com/office/drawing/2014/main" id="{2C1840ED-D553-9EAD-4A43-4E34753A6A93}"/>
              </a:ext>
            </a:extLst>
          </p:cNvPr>
          <p:cNvSpPr>
            <a:spLocks noGrp="1"/>
          </p:cNvSpPr>
          <p:nvPr>
            <p:ph sz="quarter" idx="1"/>
          </p:nvPr>
        </p:nvSpPr>
        <p:spPr>
          <a:xfrm>
            <a:off x="457200" y="1816100"/>
            <a:ext cx="8229600" cy="3557588"/>
          </a:xfrm>
        </p:spPr>
        <p:txBody>
          <a:bodyPr>
            <a:normAutofit/>
          </a:bodyPr>
          <a:lstStyle/>
          <a:p>
            <a:pPr>
              <a:lnSpc>
                <a:spcPct val="200000"/>
              </a:lnSpc>
              <a:buFont typeface="Arial" charset="0"/>
              <a:buChar char="•"/>
              <a:defRPr/>
            </a:pPr>
            <a:r>
              <a:rPr lang="en-IN" sz="2200" dirty="0"/>
              <a:t>The assignment statements has the following syntax:</a:t>
            </a:r>
          </a:p>
          <a:p>
            <a:pPr marL="0" indent="0">
              <a:lnSpc>
                <a:spcPct val="200000"/>
              </a:lnSpc>
              <a:buFont typeface="Arial" charset="0"/>
              <a:buNone/>
              <a:defRPr/>
            </a:pPr>
            <a:r>
              <a:rPr lang="en-IN" sz="2200" dirty="0"/>
              <a:t>		</a:t>
            </a:r>
          </a:p>
          <a:p>
            <a:pPr marL="0" indent="0">
              <a:lnSpc>
                <a:spcPct val="200000"/>
              </a:lnSpc>
              <a:buFont typeface="Arial" charset="0"/>
              <a:buNone/>
              <a:defRPr/>
            </a:pPr>
            <a:r>
              <a:rPr lang="en-IN" sz="2200" dirty="0"/>
              <a:t>		</a:t>
            </a:r>
            <a:r>
              <a:rPr lang="en-IN" sz="2200" b="1" dirty="0">
                <a:solidFill>
                  <a:srgbClr val="CC00CC"/>
                </a:solidFill>
              </a:rPr>
              <a:t>&lt;variable&gt; = &lt;expression&gt;</a:t>
            </a:r>
          </a:p>
          <a:p>
            <a:pPr>
              <a:lnSpc>
                <a:spcPct val="200000"/>
              </a:lnSpc>
              <a:buFont typeface="Arial" charset="0"/>
              <a:buChar char="•"/>
              <a:defRPr/>
            </a:pPr>
            <a:endParaRPr lang="en-IN" sz="2200" dirty="0"/>
          </a:p>
        </p:txBody>
      </p:sp>
      <p:sp>
        <p:nvSpPr>
          <p:cNvPr id="31748" name="Footer Placeholder 4">
            <a:extLst>
              <a:ext uri="{FF2B5EF4-FFF2-40B4-BE49-F238E27FC236}">
                <a16:creationId xmlns:a16="http://schemas.microsoft.com/office/drawing/2014/main" id="{74EC35E5-C536-8807-7531-DD870530AAE4}"/>
              </a:ext>
            </a:extLst>
          </p:cNvPr>
          <p:cNvSpPr txBox="1">
            <a:spLocks/>
          </p:cNvSpPr>
          <p:nvPr/>
        </p:nvSpPr>
        <p:spPr bwMode="auto">
          <a:xfrm>
            <a:off x="971550" y="6483350"/>
            <a:ext cx="67040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948A54"/>
                </a:solidFill>
              </a:rPr>
              <a:t>PRANVEER SINGH INSTITUTE OF TECHNOLOGY, KANPUR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0900DBCC-65E1-0299-A495-F08F4A12CB18}"/>
              </a:ext>
            </a:extLst>
          </p:cNvPr>
          <p:cNvSpPr>
            <a:spLocks noGrp="1"/>
          </p:cNvSpPr>
          <p:nvPr>
            <p:ph type="title"/>
          </p:nvPr>
        </p:nvSpPr>
        <p:spPr/>
        <p:txBody>
          <a:bodyPr/>
          <a:lstStyle/>
          <a:p>
            <a:r>
              <a:rPr lang="en-US" altLang="en-US">
                <a:solidFill>
                  <a:srgbClr val="FF0000"/>
                </a:solidFill>
              </a:rPr>
              <a:t>Assigning values Example</a:t>
            </a:r>
            <a:endParaRPr lang="en-IN" altLang="en-US">
              <a:solidFill>
                <a:srgbClr val="FF0000"/>
              </a:solidFill>
            </a:endParaRPr>
          </a:p>
        </p:txBody>
      </p:sp>
      <p:pic>
        <p:nvPicPr>
          <p:cNvPr id="32771" name="Picture 2" descr="\\SREE\Users\Thenmurugeshwari\My Documents\Work\March\14.3.11\Assignment.png">
            <a:extLst>
              <a:ext uri="{FF2B5EF4-FFF2-40B4-BE49-F238E27FC236}">
                <a16:creationId xmlns:a16="http://schemas.microsoft.com/office/drawing/2014/main" id="{1B1DB8E3-7754-DD1E-1157-B1412446EA67}"/>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395288" y="1773238"/>
            <a:ext cx="7931150" cy="3959225"/>
          </a:xfrm>
        </p:spPr>
      </p:pic>
      <p:sp>
        <p:nvSpPr>
          <p:cNvPr id="32772" name="Footer Placeholder 4">
            <a:extLst>
              <a:ext uri="{FF2B5EF4-FFF2-40B4-BE49-F238E27FC236}">
                <a16:creationId xmlns:a16="http://schemas.microsoft.com/office/drawing/2014/main" id="{4A604640-892C-149A-E489-5A9B3965A886}"/>
              </a:ext>
            </a:extLst>
          </p:cNvPr>
          <p:cNvSpPr txBox="1">
            <a:spLocks/>
          </p:cNvSpPr>
          <p:nvPr/>
        </p:nvSpPr>
        <p:spPr bwMode="auto">
          <a:xfrm>
            <a:off x="971550" y="6483350"/>
            <a:ext cx="67040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948A54"/>
                </a:solidFill>
              </a:rPr>
              <a:t>PRANVEER SINGH INSTITUTE OF TECHNOLOGY, KANPUR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E3A10B9C-D752-A801-1F7A-C50BB42623DE}"/>
              </a:ext>
            </a:extLst>
          </p:cNvPr>
          <p:cNvSpPr>
            <a:spLocks noGrp="1" noChangeArrowheads="1"/>
          </p:cNvSpPr>
          <p:nvPr>
            <p:ph type="title"/>
          </p:nvPr>
        </p:nvSpPr>
        <p:spPr>
          <a:xfrm>
            <a:off x="0" y="304800"/>
            <a:ext cx="8534400" cy="533400"/>
          </a:xfrm>
        </p:spPr>
        <p:txBody>
          <a:bodyPr rtlCol="0">
            <a:normAutofit fontScale="90000"/>
          </a:bodyPr>
          <a:lstStyle/>
          <a:p>
            <a:pPr fontAlgn="auto">
              <a:spcAft>
                <a:spcPts val="0"/>
              </a:spcAft>
              <a:defRPr/>
            </a:pPr>
            <a:r>
              <a:rPr lang="en-US" dirty="0">
                <a:solidFill>
                  <a:srgbClr val="FF0000"/>
                </a:solidFill>
              </a:rPr>
              <a:t>Features of Java Language</a:t>
            </a:r>
            <a:endParaRPr lang="uk-UA" dirty="0">
              <a:solidFill>
                <a:srgbClr val="FF0000"/>
              </a:solidFill>
            </a:endParaRPr>
          </a:p>
        </p:txBody>
      </p:sp>
      <p:sp>
        <p:nvSpPr>
          <p:cNvPr id="6147" name="Rectangle 5">
            <a:extLst>
              <a:ext uri="{FF2B5EF4-FFF2-40B4-BE49-F238E27FC236}">
                <a16:creationId xmlns:a16="http://schemas.microsoft.com/office/drawing/2014/main" id="{F14AFD04-F12F-AC83-DB6F-8DD82CE14B81}"/>
              </a:ext>
            </a:extLst>
          </p:cNvPr>
          <p:cNvSpPr>
            <a:spLocks noGrp="1"/>
          </p:cNvSpPr>
          <p:nvPr>
            <p:ph idx="1"/>
          </p:nvPr>
        </p:nvSpPr>
        <p:spPr>
          <a:xfrm>
            <a:off x="0" y="1295400"/>
            <a:ext cx="9144000" cy="5029200"/>
          </a:xfrm>
        </p:spPr>
        <p:txBody>
          <a:bodyPr/>
          <a:lstStyle/>
          <a:p>
            <a:pPr>
              <a:buFontTx/>
              <a:buChar char="•"/>
            </a:pPr>
            <a:endParaRPr lang="en-US" altLang="en-US" b="1">
              <a:solidFill>
                <a:srgbClr val="000000"/>
              </a:solidFill>
            </a:endParaRPr>
          </a:p>
          <a:p>
            <a:pPr>
              <a:buFontTx/>
              <a:buChar char="•"/>
            </a:pPr>
            <a:r>
              <a:rPr lang="en-US" altLang="en-US" b="1">
                <a:solidFill>
                  <a:srgbClr val="000000"/>
                </a:solidFill>
              </a:rPr>
              <a:t>Simplicity</a:t>
            </a:r>
          </a:p>
          <a:p>
            <a:pPr>
              <a:buFontTx/>
              <a:buChar char="•"/>
            </a:pPr>
            <a:r>
              <a:rPr lang="en-US" altLang="en-US" b="1">
                <a:solidFill>
                  <a:srgbClr val="000000"/>
                </a:solidFill>
              </a:rPr>
              <a:t>Object Oriented </a:t>
            </a:r>
          </a:p>
          <a:p>
            <a:pPr>
              <a:buFontTx/>
              <a:buChar char="•"/>
            </a:pPr>
            <a:r>
              <a:rPr lang="en-US" altLang="en-US" b="1">
                <a:solidFill>
                  <a:srgbClr val="000000"/>
                </a:solidFill>
              </a:rPr>
              <a:t>Platform Independent</a:t>
            </a:r>
          </a:p>
          <a:p>
            <a:pPr>
              <a:buFontTx/>
              <a:buChar char="•"/>
            </a:pPr>
            <a:r>
              <a:rPr lang="en-US" altLang="en-US" b="1">
                <a:solidFill>
                  <a:srgbClr val="000000"/>
                </a:solidFill>
              </a:rPr>
              <a:t>Distributed</a:t>
            </a:r>
          </a:p>
          <a:p>
            <a:pPr>
              <a:buFontTx/>
              <a:buChar char="•"/>
            </a:pPr>
            <a:r>
              <a:rPr lang="en-US" altLang="en-US" b="1">
                <a:solidFill>
                  <a:srgbClr val="000000"/>
                </a:solidFill>
              </a:rPr>
              <a:t>Robust &amp; Secure</a:t>
            </a:r>
          </a:p>
          <a:p>
            <a:pPr>
              <a:buFontTx/>
              <a:buChar char="•"/>
            </a:pPr>
            <a:r>
              <a:rPr lang="en-US" altLang="en-US" b="1">
                <a:solidFill>
                  <a:srgbClr val="000000"/>
                </a:solidFill>
              </a:rPr>
              <a:t>Multi-Threaded</a:t>
            </a:r>
          </a:p>
          <a:p>
            <a:pPr>
              <a:buFontTx/>
              <a:buChar char="•"/>
            </a:pPr>
            <a:r>
              <a:rPr lang="en-US" altLang="en-US" b="1">
                <a:solidFill>
                  <a:srgbClr val="000000"/>
                </a:solidFill>
              </a:rPr>
              <a:t>Compiled and Interpreted </a:t>
            </a:r>
          </a:p>
        </p:txBody>
      </p:sp>
      <p:sp>
        <p:nvSpPr>
          <p:cNvPr id="4" name="Footer Placeholder 4">
            <a:extLst>
              <a:ext uri="{FF2B5EF4-FFF2-40B4-BE49-F238E27FC236}">
                <a16:creationId xmlns:a16="http://schemas.microsoft.com/office/drawing/2014/main" id="{ED2030FB-B619-18A6-FF03-00C280845D81}"/>
              </a:ext>
            </a:extLst>
          </p:cNvPr>
          <p:cNvSpPr txBox="1">
            <a:spLocks/>
          </p:cNvSpPr>
          <p:nvPr/>
        </p:nvSpPr>
        <p:spPr>
          <a:xfrm>
            <a:off x="1600200" y="6569075"/>
            <a:ext cx="5486400" cy="365125"/>
          </a:xfrm>
          <a:prstGeom prst="rect">
            <a:avLst/>
          </a:prstGeom>
        </p:spPr>
        <p:txBody>
          <a:bodyPr/>
          <a:lstStyle>
            <a:defPPr>
              <a:defRPr lang="ru-RU"/>
            </a:defPPr>
            <a:lvl1pPr algn="l" rtl="0" fontAlgn="base">
              <a:spcBef>
                <a:spcPct val="0"/>
              </a:spcBef>
              <a:spcAft>
                <a:spcPct val="0"/>
              </a:spcAft>
              <a:defRPr sz="1400" b="1" kern="1200">
                <a:solidFill>
                  <a:srgbClr val="FF0000"/>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defRPr/>
            </a:pPr>
            <a:r>
              <a:rPr lang="en-US" dirty="0">
                <a:solidFill>
                  <a:schemeClr val="bg2">
                    <a:lumMod val="50000"/>
                  </a:schemeClr>
                </a:solidFill>
              </a:rPr>
              <a:t>PRANVEER SINGH INSTITUTE OF TECHNOLOGY, KANPUR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8841D634-50EC-2230-AE5C-73FD75A39784}"/>
              </a:ext>
            </a:extLst>
          </p:cNvPr>
          <p:cNvSpPr>
            <a:spLocks noGrp="1"/>
          </p:cNvSpPr>
          <p:nvPr>
            <p:ph type="title"/>
          </p:nvPr>
        </p:nvSpPr>
        <p:spPr/>
        <p:txBody>
          <a:bodyPr/>
          <a:lstStyle/>
          <a:p>
            <a:r>
              <a:rPr lang="en-US" altLang="en-US">
                <a:solidFill>
                  <a:srgbClr val="FF0000"/>
                </a:solidFill>
              </a:rPr>
              <a:t>Increment and Decrement operators</a:t>
            </a:r>
            <a:br>
              <a:rPr lang="en-US" altLang="en-US">
                <a:solidFill>
                  <a:srgbClr val="FF0000"/>
                </a:solidFill>
              </a:rPr>
            </a:br>
            <a:r>
              <a:rPr lang="en-US" altLang="en-US">
                <a:solidFill>
                  <a:srgbClr val="FF0000"/>
                </a:solidFill>
              </a:rPr>
              <a:t>++ and --</a:t>
            </a:r>
            <a:endParaRPr lang="en-IN" altLang="en-US">
              <a:solidFill>
                <a:srgbClr val="FF0000"/>
              </a:solidFill>
            </a:endParaRPr>
          </a:p>
        </p:txBody>
      </p:sp>
      <p:sp>
        <p:nvSpPr>
          <p:cNvPr id="33795" name="Content Placeholder 2">
            <a:extLst>
              <a:ext uri="{FF2B5EF4-FFF2-40B4-BE49-F238E27FC236}">
                <a16:creationId xmlns:a16="http://schemas.microsoft.com/office/drawing/2014/main" id="{5F394D13-CD6C-D435-31E2-701C0A8BD71A}"/>
              </a:ext>
            </a:extLst>
          </p:cNvPr>
          <p:cNvSpPr>
            <a:spLocks noGrp="1"/>
          </p:cNvSpPr>
          <p:nvPr>
            <p:ph sz="quarter" idx="1"/>
          </p:nvPr>
        </p:nvSpPr>
        <p:spPr/>
        <p:txBody>
          <a:bodyPr/>
          <a:lstStyle/>
          <a:p>
            <a:pPr>
              <a:lnSpc>
                <a:spcPct val="200000"/>
              </a:lnSpc>
            </a:pPr>
            <a:r>
              <a:rPr lang="en-IN" altLang="en-US" sz="2200"/>
              <a:t>The increment and decrement operators add an integer variable by one.</a:t>
            </a:r>
          </a:p>
          <a:p>
            <a:pPr>
              <a:lnSpc>
                <a:spcPct val="200000"/>
              </a:lnSpc>
            </a:pPr>
            <a:r>
              <a:rPr lang="en-IN" altLang="en-US" sz="2200"/>
              <a:t>increment operator: </a:t>
            </a:r>
          </a:p>
          <a:p>
            <a:pPr>
              <a:lnSpc>
                <a:spcPct val="200000"/>
              </a:lnSpc>
            </a:pPr>
            <a:r>
              <a:rPr lang="en-IN" altLang="en-US" sz="2200"/>
              <a:t>two successive plus signs, ++</a:t>
            </a:r>
          </a:p>
          <a:p>
            <a:pPr>
              <a:lnSpc>
                <a:spcPct val="200000"/>
              </a:lnSpc>
            </a:pPr>
            <a:r>
              <a:rPr lang="en-IN" altLang="en-US" sz="2200"/>
              <a:t>decrement operator: --</a:t>
            </a:r>
          </a:p>
        </p:txBody>
      </p:sp>
      <p:sp>
        <p:nvSpPr>
          <p:cNvPr id="33796" name="Footer Placeholder 4">
            <a:extLst>
              <a:ext uri="{FF2B5EF4-FFF2-40B4-BE49-F238E27FC236}">
                <a16:creationId xmlns:a16="http://schemas.microsoft.com/office/drawing/2014/main" id="{0384210B-CC2D-B284-119F-1582046FF5F3}"/>
              </a:ext>
            </a:extLst>
          </p:cNvPr>
          <p:cNvSpPr txBox="1">
            <a:spLocks/>
          </p:cNvSpPr>
          <p:nvPr/>
        </p:nvSpPr>
        <p:spPr bwMode="auto">
          <a:xfrm>
            <a:off x="971550" y="6483350"/>
            <a:ext cx="67040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948A54"/>
                </a:solidFill>
              </a:rPr>
              <a:t>PRANVEER SINGH INSTITUTE OF TECHNOLOGY, KANPUR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1CCD1ED7-FBF2-014E-E8C6-79A16F462955}"/>
              </a:ext>
            </a:extLst>
          </p:cNvPr>
          <p:cNvSpPr>
            <a:spLocks noGrp="1"/>
          </p:cNvSpPr>
          <p:nvPr>
            <p:ph type="title"/>
          </p:nvPr>
        </p:nvSpPr>
        <p:spPr/>
        <p:txBody>
          <a:bodyPr/>
          <a:lstStyle/>
          <a:p>
            <a:r>
              <a:rPr lang="en-US" altLang="en-US">
                <a:solidFill>
                  <a:srgbClr val="FF0000"/>
                </a:solidFill>
              </a:rPr>
              <a:t>Increment and Decrement operators</a:t>
            </a:r>
            <a:br>
              <a:rPr lang="en-US" altLang="en-US">
                <a:solidFill>
                  <a:srgbClr val="FF0000"/>
                </a:solidFill>
              </a:rPr>
            </a:br>
            <a:r>
              <a:rPr lang="en-US" altLang="en-US">
                <a:solidFill>
                  <a:srgbClr val="FF0000"/>
                </a:solidFill>
              </a:rPr>
              <a:t>++ and --</a:t>
            </a:r>
            <a:endParaRPr lang="en-IN" altLang="en-US">
              <a:solidFill>
                <a:srgbClr val="FF0000"/>
              </a:solidFill>
            </a:endParaRPr>
          </a:p>
        </p:txBody>
      </p:sp>
      <p:sp>
        <p:nvSpPr>
          <p:cNvPr id="4" name="Rectangle 3">
            <a:extLst>
              <a:ext uri="{FF2B5EF4-FFF2-40B4-BE49-F238E27FC236}">
                <a16:creationId xmlns:a16="http://schemas.microsoft.com/office/drawing/2014/main" id="{AFA80A0B-73E4-F2A9-05F3-C8BBEAF8B51D}"/>
              </a:ext>
            </a:extLst>
          </p:cNvPr>
          <p:cNvSpPr txBox="1">
            <a:spLocks noChangeArrowheads="1"/>
          </p:cNvSpPr>
          <p:nvPr/>
        </p:nvSpPr>
        <p:spPr>
          <a:xfrm>
            <a:off x="2051050" y="2997200"/>
            <a:ext cx="5334000" cy="1447800"/>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defRPr/>
            </a:pPr>
            <a:r>
              <a:rPr lang="en-US" b="1" dirty="0">
                <a:solidFill>
                  <a:srgbClr val="CC00CC"/>
                </a:solidFill>
              </a:rPr>
              <a:t>Common </a:t>
            </a:r>
            <a:r>
              <a:rPr lang="en-US" dirty="0"/>
              <a:t>		</a:t>
            </a:r>
            <a:r>
              <a:rPr lang="en-US" b="1" dirty="0">
                <a:solidFill>
                  <a:srgbClr val="CC00CC"/>
                </a:solidFill>
              </a:rPr>
              <a:t>Shorthand</a:t>
            </a:r>
          </a:p>
          <a:p>
            <a:pPr>
              <a:buFontTx/>
              <a:buNone/>
              <a:defRPr/>
            </a:pPr>
            <a:r>
              <a:rPr lang="en-US" b="1" dirty="0">
                <a:latin typeface="Courier New" pitchFamily="49" charset="0"/>
              </a:rPr>
              <a:t>a = a + 1;		a++; or ++a;</a:t>
            </a:r>
          </a:p>
          <a:p>
            <a:pPr>
              <a:buFontTx/>
              <a:buNone/>
              <a:defRPr/>
            </a:pPr>
            <a:r>
              <a:rPr lang="en-US" b="1" dirty="0">
                <a:latin typeface="Courier New" pitchFamily="49" charset="0"/>
              </a:rPr>
              <a:t>a = a - 1;		a--; or --a;</a:t>
            </a:r>
            <a:endParaRPr lang="en-US" dirty="0"/>
          </a:p>
        </p:txBody>
      </p:sp>
      <p:sp>
        <p:nvSpPr>
          <p:cNvPr id="34820" name="Footer Placeholder 4">
            <a:extLst>
              <a:ext uri="{FF2B5EF4-FFF2-40B4-BE49-F238E27FC236}">
                <a16:creationId xmlns:a16="http://schemas.microsoft.com/office/drawing/2014/main" id="{268F729F-6CDF-3558-BBDA-2C7993594580}"/>
              </a:ext>
            </a:extLst>
          </p:cNvPr>
          <p:cNvSpPr txBox="1">
            <a:spLocks/>
          </p:cNvSpPr>
          <p:nvPr/>
        </p:nvSpPr>
        <p:spPr bwMode="auto">
          <a:xfrm>
            <a:off x="971550" y="6483350"/>
            <a:ext cx="67040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948A54"/>
                </a:solidFill>
              </a:rPr>
              <a:t>PRANVEER SINGH INSTITUTE OF TECHNOLOGY, KANPUR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6">
            <a:extLst>
              <a:ext uri="{FF2B5EF4-FFF2-40B4-BE49-F238E27FC236}">
                <a16:creationId xmlns:a16="http://schemas.microsoft.com/office/drawing/2014/main" id="{81486622-7583-E3E7-5B38-05F2D25A46EE}"/>
              </a:ext>
            </a:extLst>
          </p:cNvPr>
          <p:cNvSpPr>
            <a:spLocks noChangeArrowheads="1"/>
          </p:cNvSpPr>
          <p:nvPr/>
        </p:nvSpPr>
        <p:spPr bwMode="auto">
          <a:xfrm rot="1935010">
            <a:off x="3336925" y="4800600"/>
            <a:ext cx="2209800" cy="762000"/>
          </a:xfrm>
          <a:prstGeom prst="rightArrow">
            <a:avLst>
              <a:gd name="adj1" fmla="val 49370"/>
              <a:gd name="adj2" fmla="val 47769"/>
            </a:avLst>
          </a:prstGeom>
          <a:gradFill rotWithShape="0">
            <a:gsLst>
              <a:gs pos="0">
                <a:schemeClr val="accent2">
                  <a:gamma/>
                  <a:tint val="0"/>
                  <a:invGamma/>
                </a:schemeClr>
              </a:gs>
              <a:gs pos="100000">
                <a:schemeClr val="accent2"/>
              </a:gs>
            </a:gsLst>
            <a:lin ang="2700000" scaled="1"/>
          </a:gradFill>
          <a:ln>
            <a:noFill/>
          </a:ln>
          <a:effectLst/>
        </p:spPr>
        <p:txBody>
          <a:bodyPr wrap="none" anchor="ctr"/>
          <a:lstStyle/>
          <a:p>
            <a:pPr>
              <a:defRPr/>
            </a:pPr>
            <a:endParaRPr lang="en-IN" dirty="0">
              <a:latin typeface="Arial" charset="0"/>
            </a:endParaRPr>
          </a:p>
        </p:txBody>
      </p:sp>
      <p:sp>
        <p:nvSpPr>
          <p:cNvPr id="35843" name="Rectangle 6">
            <a:extLst>
              <a:ext uri="{FF2B5EF4-FFF2-40B4-BE49-F238E27FC236}">
                <a16:creationId xmlns:a16="http://schemas.microsoft.com/office/drawing/2014/main" id="{A165CC75-841A-4E82-C4BD-C44F9A3E1983}"/>
              </a:ext>
            </a:extLst>
          </p:cNvPr>
          <p:cNvSpPr>
            <a:spLocks noChangeArrowheads="1"/>
          </p:cNvSpPr>
          <p:nvPr/>
        </p:nvSpPr>
        <p:spPr bwMode="auto">
          <a:xfrm>
            <a:off x="1979613" y="2017713"/>
            <a:ext cx="5472112" cy="31400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latin typeface="Courier New" panose="02070309020205020404" pitchFamily="49" charset="0"/>
              </a:rPr>
              <a:t>int j, p, q, r, s;</a:t>
            </a:r>
          </a:p>
          <a:p>
            <a:r>
              <a:rPr lang="en-US" altLang="en-US" b="1">
                <a:latin typeface="Courier New" panose="02070309020205020404" pitchFamily="49" charset="0"/>
              </a:rPr>
              <a:t>j = 5;</a:t>
            </a:r>
          </a:p>
          <a:p>
            <a:r>
              <a:rPr lang="en-US" altLang="en-US" b="1">
                <a:latin typeface="Courier New" panose="02070309020205020404" pitchFamily="49" charset="0"/>
              </a:rPr>
              <a:t>p = ++j;  //  j = j + 1;  p = j;</a:t>
            </a:r>
          </a:p>
          <a:p>
            <a:r>
              <a:rPr lang="en-US" altLang="en-US" b="1">
                <a:latin typeface="Courier New" panose="02070309020205020404" pitchFamily="49" charset="0"/>
              </a:rPr>
              <a:t>System.out.println("p = " + p);</a:t>
            </a:r>
          </a:p>
          <a:p>
            <a:r>
              <a:rPr lang="en-US" altLang="en-US" b="1">
                <a:latin typeface="Courier New" panose="02070309020205020404" pitchFamily="49" charset="0"/>
              </a:rPr>
              <a:t>q = j++;  //  q = j;      j = j + 1;</a:t>
            </a:r>
          </a:p>
          <a:p>
            <a:r>
              <a:rPr lang="en-US" altLang="en-US" b="1">
                <a:latin typeface="Courier New" panose="02070309020205020404" pitchFamily="49" charset="0"/>
              </a:rPr>
              <a:t>System.out.println("q = " + q);</a:t>
            </a:r>
          </a:p>
          <a:p>
            <a:r>
              <a:rPr lang="en-US" altLang="en-US" b="1">
                <a:latin typeface="Courier New" panose="02070309020205020404" pitchFamily="49" charset="0"/>
              </a:rPr>
              <a:t>System.out.println("j = " + j);</a:t>
            </a:r>
          </a:p>
          <a:p>
            <a:r>
              <a:rPr lang="en-US" altLang="en-US" b="1">
                <a:latin typeface="Courier New" panose="02070309020205020404" pitchFamily="49" charset="0"/>
              </a:rPr>
              <a:t>r = --j;  //  j = j -1;   r = j;</a:t>
            </a:r>
          </a:p>
          <a:p>
            <a:r>
              <a:rPr lang="en-US" altLang="en-US" b="1">
                <a:latin typeface="Courier New" panose="02070309020205020404" pitchFamily="49" charset="0"/>
              </a:rPr>
              <a:t>System.out.println("r = " + r);</a:t>
            </a:r>
          </a:p>
          <a:p>
            <a:r>
              <a:rPr lang="en-US" altLang="en-US" b="1">
                <a:latin typeface="Courier New" panose="02070309020205020404" pitchFamily="49" charset="0"/>
              </a:rPr>
              <a:t>s = j--;  //  s = j;      j = j - 1;</a:t>
            </a:r>
          </a:p>
          <a:p>
            <a:r>
              <a:rPr lang="en-US" altLang="en-US" b="1">
                <a:latin typeface="Courier New" panose="02070309020205020404" pitchFamily="49" charset="0"/>
              </a:rPr>
              <a:t>System.out.println("s = " + s);</a:t>
            </a:r>
          </a:p>
        </p:txBody>
      </p:sp>
      <p:sp>
        <p:nvSpPr>
          <p:cNvPr id="35844" name="Title 1">
            <a:extLst>
              <a:ext uri="{FF2B5EF4-FFF2-40B4-BE49-F238E27FC236}">
                <a16:creationId xmlns:a16="http://schemas.microsoft.com/office/drawing/2014/main" id="{33588E0B-5C97-A23B-C7DF-B41B57F72CF5}"/>
              </a:ext>
            </a:extLst>
          </p:cNvPr>
          <p:cNvSpPr>
            <a:spLocks noGrp="1"/>
          </p:cNvSpPr>
          <p:nvPr>
            <p:ph type="title"/>
          </p:nvPr>
        </p:nvSpPr>
        <p:spPr>
          <a:xfrm>
            <a:off x="457200" y="-100013"/>
            <a:ext cx="8229600" cy="784226"/>
          </a:xfrm>
        </p:spPr>
        <p:txBody>
          <a:bodyPr/>
          <a:lstStyle/>
          <a:p>
            <a:r>
              <a:rPr lang="en-US" altLang="en-US">
                <a:solidFill>
                  <a:srgbClr val="FF0000"/>
                </a:solidFill>
              </a:rPr>
              <a:t>Example of ++ and -- operators</a:t>
            </a:r>
            <a:endParaRPr lang="en-IN" altLang="en-US">
              <a:solidFill>
                <a:srgbClr val="FF0000"/>
              </a:solidFill>
            </a:endParaRPr>
          </a:p>
        </p:txBody>
      </p:sp>
      <p:sp>
        <p:nvSpPr>
          <p:cNvPr id="4" name="Rectangle 5">
            <a:extLst>
              <a:ext uri="{FF2B5EF4-FFF2-40B4-BE49-F238E27FC236}">
                <a16:creationId xmlns:a16="http://schemas.microsoft.com/office/drawing/2014/main" id="{F25212F6-F029-73AE-D2F4-C312E4572061}"/>
              </a:ext>
            </a:extLst>
          </p:cNvPr>
          <p:cNvSpPr>
            <a:spLocks noChangeArrowheads="1"/>
          </p:cNvSpPr>
          <p:nvPr/>
        </p:nvSpPr>
        <p:spPr bwMode="auto">
          <a:xfrm>
            <a:off x="5562600" y="4700588"/>
            <a:ext cx="2393950" cy="1752600"/>
          </a:xfrm>
          <a:prstGeom prst="rect">
            <a:avLst/>
          </a:prstGeom>
          <a:ln/>
        </p:spPr>
        <p:style>
          <a:lnRef idx="1">
            <a:schemeClr val="accent4"/>
          </a:lnRef>
          <a:fillRef idx="2">
            <a:schemeClr val="accent4"/>
          </a:fillRef>
          <a:effectRef idx="1">
            <a:schemeClr val="accent4"/>
          </a:effectRef>
          <a:fontRef idx="minor">
            <a:schemeClr val="dk1"/>
          </a:fontRef>
        </p:style>
        <p:txBody>
          <a:bodyPr wrap="none"/>
          <a:lstStyle/>
          <a:p>
            <a:pPr>
              <a:lnSpc>
                <a:spcPct val="90000"/>
              </a:lnSpc>
              <a:defRPr/>
            </a:pPr>
            <a:r>
              <a:rPr lang="en-US" b="1" dirty="0">
                <a:latin typeface="Courier New" pitchFamily="49" charset="0"/>
              </a:rPr>
              <a:t>&gt; java example</a:t>
            </a:r>
          </a:p>
          <a:p>
            <a:pPr>
              <a:lnSpc>
                <a:spcPct val="90000"/>
              </a:lnSpc>
              <a:defRPr/>
            </a:pPr>
            <a:r>
              <a:rPr lang="en-US" b="1" dirty="0">
                <a:latin typeface="Courier New" pitchFamily="49" charset="0"/>
              </a:rPr>
              <a:t>p = 6</a:t>
            </a:r>
          </a:p>
          <a:p>
            <a:pPr>
              <a:lnSpc>
                <a:spcPct val="90000"/>
              </a:lnSpc>
              <a:defRPr/>
            </a:pPr>
            <a:r>
              <a:rPr lang="en-US" b="1" dirty="0">
                <a:latin typeface="Courier New" pitchFamily="49" charset="0"/>
              </a:rPr>
              <a:t>q = 6</a:t>
            </a:r>
          </a:p>
          <a:p>
            <a:pPr>
              <a:lnSpc>
                <a:spcPct val="90000"/>
              </a:lnSpc>
              <a:defRPr/>
            </a:pPr>
            <a:r>
              <a:rPr lang="en-US" b="1" dirty="0">
                <a:latin typeface="Courier New" pitchFamily="49" charset="0"/>
              </a:rPr>
              <a:t>j = 7</a:t>
            </a:r>
          </a:p>
          <a:p>
            <a:pPr>
              <a:lnSpc>
                <a:spcPct val="90000"/>
              </a:lnSpc>
              <a:defRPr/>
            </a:pPr>
            <a:r>
              <a:rPr lang="en-US" b="1" dirty="0">
                <a:latin typeface="Courier New" pitchFamily="49" charset="0"/>
              </a:rPr>
              <a:t>r = 6</a:t>
            </a:r>
          </a:p>
          <a:p>
            <a:pPr>
              <a:lnSpc>
                <a:spcPct val="90000"/>
              </a:lnSpc>
              <a:defRPr/>
            </a:pPr>
            <a:r>
              <a:rPr lang="en-US" b="1" dirty="0">
                <a:latin typeface="Courier New" pitchFamily="49" charset="0"/>
              </a:rPr>
              <a:t>s = 6</a:t>
            </a:r>
          </a:p>
          <a:p>
            <a:pPr>
              <a:lnSpc>
                <a:spcPct val="90000"/>
              </a:lnSpc>
              <a:defRPr/>
            </a:pPr>
            <a:r>
              <a:rPr lang="en-US" b="1" dirty="0">
                <a:latin typeface="Courier New" pitchFamily="49" charset="0"/>
              </a:rPr>
              <a:t>&gt;</a:t>
            </a:r>
          </a:p>
        </p:txBody>
      </p:sp>
      <p:sp>
        <p:nvSpPr>
          <p:cNvPr id="6" name="Rectangle 12">
            <a:extLst>
              <a:ext uri="{FF2B5EF4-FFF2-40B4-BE49-F238E27FC236}">
                <a16:creationId xmlns:a16="http://schemas.microsoft.com/office/drawing/2014/main" id="{74CF10F2-B4E9-A683-D03B-F8245956E8F2}"/>
              </a:ext>
            </a:extLst>
          </p:cNvPr>
          <p:cNvSpPr txBox="1">
            <a:spLocks noChangeArrowheads="1"/>
          </p:cNvSpPr>
          <p:nvPr/>
        </p:nvSpPr>
        <p:spPr>
          <a:xfrm>
            <a:off x="685800" y="692150"/>
            <a:ext cx="7010400" cy="4465638"/>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FontTx/>
              <a:buNone/>
              <a:defRPr/>
            </a:pPr>
            <a:r>
              <a:rPr lang="en-US" sz="1800" b="1" dirty="0">
                <a:latin typeface="Courier New" pitchFamily="49" charset="0"/>
              </a:rPr>
              <a:t>public class Example </a:t>
            </a:r>
          </a:p>
          <a:p>
            <a:pPr>
              <a:lnSpc>
                <a:spcPct val="80000"/>
              </a:lnSpc>
              <a:buFontTx/>
              <a:buNone/>
              <a:defRPr/>
            </a:pPr>
            <a:r>
              <a:rPr lang="en-US" sz="1800" b="1" dirty="0">
                <a:latin typeface="Courier New" pitchFamily="49" charset="0"/>
              </a:rPr>
              <a:t>{</a:t>
            </a:r>
          </a:p>
          <a:p>
            <a:pPr>
              <a:lnSpc>
                <a:spcPct val="80000"/>
              </a:lnSpc>
              <a:buFontTx/>
              <a:buNone/>
              <a:defRPr/>
            </a:pPr>
            <a:r>
              <a:rPr lang="en-US" sz="1800" b="1" dirty="0">
                <a:latin typeface="Courier New" pitchFamily="49" charset="0"/>
              </a:rPr>
              <a:t>	public static void main(String[] args) </a:t>
            </a:r>
          </a:p>
          <a:p>
            <a:pPr>
              <a:lnSpc>
                <a:spcPct val="80000"/>
              </a:lnSpc>
              <a:buFontTx/>
              <a:buNone/>
              <a:defRPr/>
            </a:pPr>
            <a:r>
              <a:rPr lang="en-US" sz="1800" b="1" dirty="0">
                <a:latin typeface="Courier New" pitchFamily="49" charset="0"/>
              </a:rPr>
              <a:t>   {</a:t>
            </a:r>
          </a:p>
          <a:p>
            <a:pPr>
              <a:lnSpc>
                <a:spcPct val="80000"/>
              </a:lnSpc>
              <a:buFontTx/>
              <a:buNone/>
              <a:defRPr/>
            </a:pPr>
            <a:r>
              <a:rPr lang="en-US" sz="1800" b="1" dirty="0">
                <a:latin typeface="Courier New" pitchFamily="49" charset="0"/>
              </a:rPr>
              <a:t>		</a:t>
            </a:r>
          </a:p>
          <a:p>
            <a:pPr>
              <a:lnSpc>
                <a:spcPct val="80000"/>
              </a:lnSpc>
              <a:buFontTx/>
              <a:buNone/>
              <a:defRPr/>
            </a:pPr>
            <a:endParaRPr lang="en-US" sz="1800" b="1" dirty="0">
              <a:latin typeface="Courier New" pitchFamily="49" charset="0"/>
            </a:endParaRPr>
          </a:p>
          <a:p>
            <a:pPr>
              <a:lnSpc>
                <a:spcPct val="80000"/>
              </a:lnSpc>
              <a:buFontTx/>
              <a:buNone/>
              <a:defRPr/>
            </a:pPr>
            <a:endParaRPr lang="en-US" sz="1800" b="1" dirty="0">
              <a:latin typeface="Courier New" pitchFamily="49" charset="0"/>
            </a:endParaRPr>
          </a:p>
          <a:p>
            <a:pPr>
              <a:lnSpc>
                <a:spcPct val="80000"/>
              </a:lnSpc>
              <a:buFontTx/>
              <a:buNone/>
              <a:defRPr/>
            </a:pPr>
            <a:endParaRPr lang="en-US" sz="1800" b="1" dirty="0">
              <a:latin typeface="Courier New" pitchFamily="49" charset="0"/>
            </a:endParaRPr>
          </a:p>
          <a:p>
            <a:pPr>
              <a:lnSpc>
                <a:spcPct val="80000"/>
              </a:lnSpc>
              <a:buFontTx/>
              <a:buNone/>
              <a:defRPr/>
            </a:pPr>
            <a:endParaRPr lang="en-US" sz="1800" b="1" dirty="0">
              <a:latin typeface="Courier New" pitchFamily="49" charset="0"/>
            </a:endParaRPr>
          </a:p>
          <a:p>
            <a:pPr>
              <a:lnSpc>
                <a:spcPct val="80000"/>
              </a:lnSpc>
              <a:buFontTx/>
              <a:buNone/>
              <a:defRPr/>
            </a:pPr>
            <a:endParaRPr lang="en-US" sz="1800" b="1" dirty="0">
              <a:latin typeface="Courier New" pitchFamily="49" charset="0"/>
            </a:endParaRPr>
          </a:p>
          <a:p>
            <a:pPr>
              <a:lnSpc>
                <a:spcPct val="80000"/>
              </a:lnSpc>
              <a:buFontTx/>
              <a:buNone/>
              <a:defRPr/>
            </a:pPr>
            <a:endParaRPr lang="en-US" sz="1800" b="1" dirty="0">
              <a:latin typeface="Courier New" pitchFamily="49" charset="0"/>
            </a:endParaRPr>
          </a:p>
          <a:p>
            <a:pPr>
              <a:lnSpc>
                <a:spcPct val="80000"/>
              </a:lnSpc>
              <a:buFontTx/>
              <a:buNone/>
              <a:defRPr/>
            </a:pPr>
            <a:endParaRPr lang="en-US" sz="1800" b="1" dirty="0">
              <a:latin typeface="Courier New" pitchFamily="49" charset="0"/>
            </a:endParaRPr>
          </a:p>
          <a:p>
            <a:pPr>
              <a:lnSpc>
                <a:spcPct val="80000"/>
              </a:lnSpc>
              <a:buFontTx/>
              <a:buNone/>
              <a:defRPr/>
            </a:pPr>
            <a:endParaRPr lang="en-US" sz="1800" b="1" dirty="0">
              <a:latin typeface="Courier New" pitchFamily="49" charset="0"/>
            </a:endParaRPr>
          </a:p>
          <a:p>
            <a:pPr>
              <a:lnSpc>
                <a:spcPct val="80000"/>
              </a:lnSpc>
              <a:buFontTx/>
              <a:buNone/>
              <a:defRPr/>
            </a:pPr>
            <a:endParaRPr lang="en-US" sz="1800" b="1" dirty="0">
              <a:latin typeface="Courier New" pitchFamily="49" charset="0"/>
            </a:endParaRPr>
          </a:p>
          <a:p>
            <a:pPr>
              <a:lnSpc>
                <a:spcPct val="80000"/>
              </a:lnSpc>
              <a:buFontTx/>
              <a:buNone/>
              <a:defRPr/>
            </a:pPr>
            <a:endParaRPr lang="en-US" sz="1800" b="1" dirty="0">
              <a:latin typeface="Courier New" pitchFamily="49" charset="0"/>
            </a:endParaRPr>
          </a:p>
          <a:p>
            <a:pPr>
              <a:lnSpc>
                <a:spcPct val="80000"/>
              </a:lnSpc>
              <a:buFontTx/>
              <a:buNone/>
              <a:defRPr/>
            </a:pPr>
            <a:r>
              <a:rPr lang="en-US" sz="1800" b="1" dirty="0">
                <a:latin typeface="Courier New" pitchFamily="49" charset="0"/>
              </a:rPr>
              <a:t>	 }</a:t>
            </a:r>
          </a:p>
          <a:p>
            <a:pPr>
              <a:lnSpc>
                <a:spcPct val="80000"/>
              </a:lnSpc>
              <a:buFontTx/>
              <a:buNone/>
              <a:defRPr/>
            </a:pPr>
            <a:r>
              <a:rPr lang="en-US" sz="1800" b="1" dirty="0">
                <a:latin typeface="Courier New" pitchFamily="49" charset="0"/>
              </a:rPr>
              <a:t>}</a:t>
            </a:r>
          </a:p>
        </p:txBody>
      </p:sp>
      <p:sp>
        <p:nvSpPr>
          <p:cNvPr id="35847" name="Footer Placeholder 4">
            <a:extLst>
              <a:ext uri="{FF2B5EF4-FFF2-40B4-BE49-F238E27FC236}">
                <a16:creationId xmlns:a16="http://schemas.microsoft.com/office/drawing/2014/main" id="{3EA0E57B-6CE6-763B-7EA1-AF8ABDFD925F}"/>
              </a:ext>
            </a:extLst>
          </p:cNvPr>
          <p:cNvSpPr txBox="1">
            <a:spLocks/>
          </p:cNvSpPr>
          <p:nvPr/>
        </p:nvSpPr>
        <p:spPr bwMode="auto">
          <a:xfrm>
            <a:off x="971550" y="6483350"/>
            <a:ext cx="67040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948A54"/>
                </a:solidFill>
              </a:rPr>
              <a:t>PRANVEER SINGH INSTITUTE OF TECHNOLOGY, KANPUR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subTnLst>
                                    <p:set>
                                      <p:cBhvr override="childStyle">
                                        <p:cTn dur="1" fill="hold" display="0" masterRel="sameClick" afterEffect="1">
                                          <p:stCondLst>
                                            <p:cond evt="end" delay="0">
                                              <p:tn val="9"/>
                                            </p:cond>
                                          </p:stCondLst>
                                        </p:cTn>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BC32B2AD-1B53-0132-B580-A46091670A44}"/>
              </a:ext>
            </a:extLst>
          </p:cNvPr>
          <p:cNvSpPr>
            <a:spLocks noGrp="1"/>
          </p:cNvSpPr>
          <p:nvPr>
            <p:ph type="title"/>
          </p:nvPr>
        </p:nvSpPr>
        <p:spPr/>
        <p:txBody>
          <a:bodyPr/>
          <a:lstStyle/>
          <a:p>
            <a:r>
              <a:rPr lang="en-US" altLang="en-US">
                <a:solidFill>
                  <a:srgbClr val="FF0000"/>
                </a:solidFill>
              </a:rPr>
              <a:t>Arithmetic Operators</a:t>
            </a:r>
            <a:endParaRPr lang="en-IN" altLang="en-US">
              <a:solidFill>
                <a:srgbClr val="FF0000"/>
              </a:solidFill>
            </a:endParaRPr>
          </a:p>
        </p:txBody>
      </p:sp>
      <p:sp>
        <p:nvSpPr>
          <p:cNvPr id="36867" name="Content Placeholder 2">
            <a:extLst>
              <a:ext uri="{FF2B5EF4-FFF2-40B4-BE49-F238E27FC236}">
                <a16:creationId xmlns:a16="http://schemas.microsoft.com/office/drawing/2014/main" id="{FA5736E4-528D-9CED-4E7F-DEF1CCF07955}"/>
              </a:ext>
            </a:extLst>
          </p:cNvPr>
          <p:cNvSpPr>
            <a:spLocks noGrp="1"/>
          </p:cNvSpPr>
          <p:nvPr>
            <p:ph sz="quarter" idx="1"/>
          </p:nvPr>
        </p:nvSpPr>
        <p:spPr>
          <a:xfrm>
            <a:off x="457200" y="1887538"/>
            <a:ext cx="8229600" cy="3557587"/>
          </a:xfrm>
        </p:spPr>
        <p:txBody>
          <a:bodyPr/>
          <a:lstStyle/>
          <a:p>
            <a:pPr algn="just">
              <a:lnSpc>
                <a:spcPct val="200000"/>
              </a:lnSpc>
            </a:pPr>
            <a:r>
              <a:rPr lang="en-IN" altLang="en-US" sz="2200"/>
              <a:t>The arithmetic operators are used to construct mathematical expressions as in algebra. </a:t>
            </a:r>
          </a:p>
          <a:p>
            <a:pPr algn="just">
              <a:lnSpc>
                <a:spcPct val="200000"/>
              </a:lnSpc>
            </a:pPr>
            <a:r>
              <a:rPr lang="en-IN" altLang="en-US" sz="2200"/>
              <a:t>Their operands are of numeric type.</a:t>
            </a:r>
          </a:p>
        </p:txBody>
      </p:sp>
      <p:sp>
        <p:nvSpPr>
          <p:cNvPr id="36868" name="Footer Placeholder 4">
            <a:extLst>
              <a:ext uri="{FF2B5EF4-FFF2-40B4-BE49-F238E27FC236}">
                <a16:creationId xmlns:a16="http://schemas.microsoft.com/office/drawing/2014/main" id="{6F7375BE-0676-D64A-257E-469B7E262FBA}"/>
              </a:ext>
            </a:extLst>
          </p:cNvPr>
          <p:cNvSpPr txBox="1">
            <a:spLocks/>
          </p:cNvSpPr>
          <p:nvPr/>
        </p:nvSpPr>
        <p:spPr bwMode="auto">
          <a:xfrm>
            <a:off x="971550" y="6483350"/>
            <a:ext cx="67040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948A54"/>
                </a:solidFill>
              </a:rPr>
              <a:t>PRANVEER SINGH INSTITUTE OF TECHNOLOGY, KANPUR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FEF26AE3-C12D-4799-A429-27990DDEF151}"/>
              </a:ext>
            </a:extLst>
          </p:cNvPr>
          <p:cNvSpPr>
            <a:spLocks noGrp="1"/>
          </p:cNvSpPr>
          <p:nvPr>
            <p:ph type="title"/>
          </p:nvPr>
        </p:nvSpPr>
        <p:spPr>
          <a:xfrm>
            <a:off x="457200" y="260350"/>
            <a:ext cx="8229600" cy="1143000"/>
          </a:xfrm>
        </p:spPr>
        <p:txBody>
          <a:bodyPr/>
          <a:lstStyle/>
          <a:p>
            <a:r>
              <a:rPr lang="en-US" altLang="en-US">
                <a:solidFill>
                  <a:srgbClr val="FF0000"/>
                </a:solidFill>
              </a:rPr>
              <a:t>Arithmetic Operators</a:t>
            </a:r>
            <a:endParaRPr lang="en-IN" altLang="en-US">
              <a:solidFill>
                <a:srgbClr val="FF0000"/>
              </a:solidFill>
            </a:endParaRPr>
          </a:p>
        </p:txBody>
      </p:sp>
      <p:graphicFrame>
        <p:nvGraphicFramePr>
          <p:cNvPr id="4" name="Content Placeholder 3">
            <a:extLst>
              <a:ext uri="{FF2B5EF4-FFF2-40B4-BE49-F238E27FC236}">
                <a16:creationId xmlns:a16="http://schemas.microsoft.com/office/drawing/2014/main" id="{5C7C0438-BBA3-C3E9-DD83-C8A925F8D678}"/>
              </a:ext>
            </a:extLst>
          </p:cNvPr>
          <p:cNvGraphicFramePr>
            <a:graphicFrameLocks noGrp="1"/>
          </p:cNvGraphicFramePr>
          <p:nvPr>
            <p:ph sz="quarter" idx="1"/>
          </p:nvPr>
        </p:nvGraphicFramePr>
        <p:xfrm>
          <a:off x="1825625" y="1600200"/>
          <a:ext cx="6275388" cy="4821238"/>
        </p:xfrm>
        <a:graphic>
          <a:graphicData uri="http://schemas.openxmlformats.org/drawingml/2006/table">
            <a:tbl>
              <a:tblPr firstRow="1" bandRow="1">
                <a:tableStyleId>{BDBED569-4797-4DF1-A0F4-6AAB3CD982D8}</a:tableStyleId>
              </a:tblPr>
              <a:tblGrid>
                <a:gridCol w="2057514">
                  <a:extLst>
                    <a:ext uri="{9D8B030D-6E8A-4147-A177-3AD203B41FA5}">
                      <a16:colId xmlns:a16="http://schemas.microsoft.com/office/drawing/2014/main" val="20000"/>
                    </a:ext>
                  </a:extLst>
                </a:gridCol>
                <a:gridCol w="4217874">
                  <a:extLst>
                    <a:ext uri="{9D8B030D-6E8A-4147-A177-3AD203B41FA5}">
                      <a16:colId xmlns:a16="http://schemas.microsoft.com/office/drawing/2014/main" val="20001"/>
                    </a:ext>
                  </a:extLst>
                </a:gridCol>
              </a:tblGrid>
              <a:tr h="370864">
                <a:tc>
                  <a:txBody>
                    <a:bodyPr/>
                    <a:lstStyle/>
                    <a:p>
                      <a:pPr fontAlgn="t"/>
                      <a:r>
                        <a:rPr lang="en-IN" sz="1800" dirty="0">
                          <a:effectLst/>
                        </a:rPr>
                        <a:t>Operator</a:t>
                      </a:r>
                    </a:p>
                  </a:txBody>
                  <a:tcPr marL="91445" marR="91445" marT="45723" marB="45723"/>
                </a:tc>
                <a:tc>
                  <a:txBody>
                    <a:bodyPr/>
                    <a:lstStyle/>
                    <a:p>
                      <a:pPr fontAlgn="t"/>
                      <a:r>
                        <a:rPr lang="en-IN" sz="1800" dirty="0">
                          <a:effectLst/>
                        </a:rPr>
                        <a:t>Result</a:t>
                      </a:r>
                    </a:p>
                  </a:txBody>
                  <a:tcPr marL="91445" marR="91445" marT="45723" marB="45723"/>
                </a:tc>
                <a:extLst>
                  <a:ext uri="{0D108BD9-81ED-4DB2-BD59-A6C34878D82A}">
                    <a16:rowId xmlns:a16="http://schemas.microsoft.com/office/drawing/2014/main" val="10000"/>
                  </a:ext>
                </a:extLst>
              </a:tr>
              <a:tr h="370864">
                <a:tc>
                  <a:txBody>
                    <a:bodyPr/>
                    <a:lstStyle/>
                    <a:p>
                      <a:pPr fontAlgn="t"/>
                      <a:r>
                        <a:rPr lang="en-IN" sz="1800" dirty="0">
                          <a:effectLst/>
                        </a:rPr>
                        <a:t>+</a:t>
                      </a:r>
                    </a:p>
                  </a:txBody>
                  <a:tcPr marL="91445" marR="91445" marT="45723" marB="45723"/>
                </a:tc>
                <a:tc>
                  <a:txBody>
                    <a:bodyPr/>
                    <a:lstStyle/>
                    <a:p>
                      <a:pPr fontAlgn="t"/>
                      <a:r>
                        <a:rPr lang="en-IN" sz="1800" dirty="0">
                          <a:effectLst/>
                        </a:rPr>
                        <a:t>Addition</a:t>
                      </a:r>
                    </a:p>
                  </a:txBody>
                  <a:tcPr marL="91445" marR="91445" marT="45723" marB="45723"/>
                </a:tc>
                <a:extLst>
                  <a:ext uri="{0D108BD9-81ED-4DB2-BD59-A6C34878D82A}">
                    <a16:rowId xmlns:a16="http://schemas.microsoft.com/office/drawing/2014/main" val="10001"/>
                  </a:ext>
                </a:extLst>
              </a:tr>
              <a:tr h="370864">
                <a:tc>
                  <a:txBody>
                    <a:bodyPr/>
                    <a:lstStyle/>
                    <a:p>
                      <a:pPr fontAlgn="t"/>
                      <a:r>
                        <a:rPr lang="en-IN" sz="1800" dirty="0">
                          <a:effectLst/>
                        </a:rPr>
                        <a:t>-</a:t>
                      </a:r>
                    </a:p>
                  </a:txBody>
                  <a:tcPr marL="91445" marR="91445" marT="45723" marB="45723"/>
                </a:tc>
                <a:tc>
                  <a:txBody>
                    <a:bodyPr/>
                    <a:lstStyle/>
                    <a:p>
                      <a:pPr fontAlgn="t"/>
                      <a:r>
                        <a:rPr lang="en-IN" sz="1800" dirty="0">
                          <a:effectLst/>
                        </a:rPr>
                        <a:t>Subtraction (also unary minus)</a:t>
                      </a:r>
                    </a:p>
                  </a:txBody>
                  <a:tcPr marL="91445" marR="91445" marT="45723" marB="45723"/>
                </a:tc>
                <a:extLst>
                  <a:ext uri="{0D108BD9-81ED-4DB2-BD59-A6C34878D82A}">
                    <a16:rowId xmlns:a16="http://schemas.microsoft.com/office/drawing/2014/main" val="10002"/>
                  </a:ext>
                </a:extLst>
              </a:tr>
              <a:tr h="370864">
                <a:tc>
                  <a:txBody>
                    <a:bodyPr/>
                    <a:lstStyle/>
                    <a:p>
                      <a:pPr fontAlgn="t"/>
                      <a:r>
                        <a:rPr lang="en-IN" sz="1800" dirty="0">
                          <a:effectLst/>
                        </a:rPr>
                        <a:t>*</a:t>
                      </a:r>
                    </a:p>
                  </a:txBody>
                  <a:tcPr marL="91445" marR="91445" marT="45723" marB="45723"/>
                </a:tc>
                <a:tc>
                  <a:txBody>
                    <a:bodyPr/>
                    <a:lstStyle/>
                    <a:p>
                      <a:pPr fontAlgn="t"/>
                      <a:r>
                        <a:rPr lang="en-IN" sz="1800" dirty="0">
                          <a:effectLst/>
                        </a:rPr>
                        <a:t>Multiplication</a:t>
                      </a:r>
                    </a:p>
                  </a:txBody>
                  <a:tcPr marL="91445" marR="91445" marT="45723" marB="45723"/>
                </a:tc>
                <a:extLst>
                  <a:ext uri="{0D108BD9-81ED-4DB2-BD59-A6C34878D82A}">
                    <a16:rowId xmlns:a16="http://schemas.microsoft.com/office/drawing/2014/main" val="10003"/>
                  </a:ext>
                </a:extLst>
              </a:tr>
              <a:tr h="370864">
                <a:tc>
                  <a:txBody>
                    <a:bodyPr/>
                    <a:lstStyle/>
                    <a:p>
                      <a:pPr fontAlgn="t"/>
                      <a:r>
                        <a:rPr lang="en-IN" sz="1800" dirty="0">
                          <a:effectLst/>
                        </a:rPr>
                        <a:t>/</a:t>
                      </a:r>
                    </a:p>
                  </a:txBody>
                  <a:tcPr marL="91445" marR="91445" marT="45723" marB="45723"/>
                </a:tc>
                <a:tc>
                  <a:txBody>
                    <a:bodyPr/>
                    <a:lstStyle/>
                    <a:p>
                      <a:pPr fontAlgn="t"/>
                      <a:r>
                        <a:rPr lang="en-IN" sz="1800" dirty="0">
                          <a:effectLst/>
                        </a:rPr>
                        <a:t>Division</a:t>
                      </a:r>
                    </a:p>
                  </a:txBody>
                  <a:tcPr marL="91445" marR="91445" marT="45723" marB="45723"/>
                </a:tc>
                <a:extLst>
                  <a:ext uri="{0D108BD9-81ED-4DB2-BD59-A6C34878D82A}">
                    <a16:rowId xmlns:a16="http://schemas.microsoft.com/office/drawing/2014/main" val="10004"/>
                  </a:ext>
                </a:extLst>
              </a:tr>
              <a:tr h="370864">
                <a:tc>
                  <a:txBody>
                    <a:bodyPr/>
                    <a:lstStyle/>
                    <a:p>
                      <a:pPr fontAlgn="t"/>
                      <a:r>
                        <a:rPr lang="en-IN" sz="1800" dirty="0">
                          <a:effectLst/>
                        </a:rPr>
                        <a:t>%</a:t>
                      </a:r>
                    </a:p>
                  </a:txBody>
                  <a:tcPr marL="91445" marR="91445" marT="45723" marB="45723"/>
                </a:tc>
                <a:tc>
                  <a:txBody>
                    <a:bodyPr/>
                    <a:lstStyle/>
                    <a:p>
                      <a:pPr fontAlgn="t"/>
                      <a:r>
                        <a:rPr lang="en-IN" sz="1800" dirty="0">
                          <a:effectLst/>
                        </a:rPr>
                        <a:t>Modulus</a:t>
                      </a:r>
                    </a:p>
                  </a:txBody>
                  <a:tcPr marL="91445" marR="91445" marT="45723" marB="45723"/>
                </a:tc>
                <a:extLst>
                  <a:ext uri="{0D108BD9-81ED-4DB2-BD59-A6C34878D82A}">
                    <a16:rowId xmlns:a16="http://schemas.microsoft.com/office/drawing/2014/main" val="10005"/>
                  </a:ext>
                </a:extLst>
              </a:tr>
              <a:tr h="370864">
                <a:tc>
                  <a:txBody>
                    <a:bodyPr/>
                    <a:lstStyle/>
                    <a:p>
                      <a:pPr fontAlgn="t"/>
                      <a:r>
                        <a:rPr lang="en-IN" sz="1800" dirty="0">
                          <a:effectLst/>
                        </a:rPr>
                        <a:t>++</a:t>
                      </a:r>
                    </a:p>
                  </a:txBody>
                  <a:tcPr marL="91445" marR="91445" marT="45723" marB="45723"/>
                </a:tc>
                <a:tc>
                  <a:txBody>
                    <a:bodyPr/>
                    <a:lstStyle/>
                    <a:p>
                      <a:pPr fontAlgn="t"/>
                      <a:r>
                        <a:rPr lang="en-IN" sz="1800" dirty="0">
                          <a:effectLst/>
                        </a:rPr>
                        <a:t>Increment</a:t>
                      </a:r>
                    </a:p>
                  </a:txBody>
                  <a:tcPr marL="91445" marR="91445" marT="45723" marB="45723"/>
                </a:tc>
                <a:extLst>
                  <a:ext uri="{0D108BD9-81ED-4DB2-BD59-A6C34878D82A}">
                    <a16:rowId xmlns:a16="http://schemas.microsoft.com/office/drawing/2014/main" val="10006"/>
                  </a:ext>
                </a:extLst>
              </a:tr>
              <a:tr h="370864">
                <a:tc>
                  <a:txBody>
                    <a:bodyPr/>
                    <a:lstStyle/>
                    <a:p>
                      <a:pPr fontAlgn="t"/>
                      <a:r>
                        <a:rPr lang="en-IN" sz="1800" dirty="0">
                          <a:effectLst/>
                        </a:rPr>
                        <a:t>+=</a:t>
                      </a:r>
                    </a:p>
                  </a:txBody>
                  <a:tcPr marL="91445" marR="91445" marT="45723" marB="45723"/>
                </a:tc>
                <a:tc>
                  <a:txBody>
                    <a:bodyPr/>
                    <a:lstStyle/>
                    <a:p>
                      <a:pPr fontAlgn="t"/>
                      <a:r>
                        <a:rPr lang="en-IN" sz="1800" dirty="0">
                          <a:effectLst/>
                        </a:rPr>
                        <a:t>Addition assignment</a:t>
                      </a:r>
                    </a:p>
                  </a:txBody>
                  <a:tcPr marL="91445" marR="91445" marT="45723" marB="45723"/>
                </a:tc>
                <a:extLst>
                  <a:ext uri="{0D108BD9-81ED-4DB2-BD59-A6C34878D82A}">
                    <a16:rowId xmlns:a16="http://schemas.microsoft.com/office/drawing/2014/main" val="10007"/>
                  </a:ext>
                </a:extLst>
              </a:tr>
              <a:tr h="370864">
                <a:tc>
                  <a:txBody>
                    <a:bodyPr/>
                    <a:lstStyle/>
                    <a:p>
                      <a:pPr fontAlgn="t"/>
                      <a:r>
                        <a:rPr lang="en-IN" sz="1800" dirty="0">
                          <a:effectLst/>
                        </a:rPr>
                        <a:t>-=</a:t>
                      </a:r>
                    </a:p>
                  </a:txBody>
                  <a:tcPr marL="91445" marR="91445" marT="45723" marB="45723"/>
                </a:tc>
                <a:tc>
                  <a:txBody>
                    <a:bodyPr/>
                    <a:lstStyle/>
                    <a:p>
                      <a:pPr fontAlgn="t"/>
                      <a:r>
                        <a:rPr lang="en-IN" sz="1800" dirty="0">
                          <a:effectLst/>
                        </a:rPr>
                        <a:t>Subtraction assignment</a:t>
                      </a:r>
                    </a:p>
                  </a:txBody>
                  <a:tcPr marL="91445" marR="91445" marT="45723" marB="45723"/>
                </a:tc>
                <a:extLst>
                  <a:ext uri="{0D108BD9-81ED-4DB2-BD59-A6C34878D82A}">
                    <a16:rowId xmlns:a16="http://schemas.microsoft.com/office/drawing/2014/main" val="10008"/>
                  </a:ext>
                </a:extLst>
              </a:tr>
              <a:tr h="370864">
                <a:tc>
                  <a:txBody>
                    <a:bodyPr/>
                    <a:lstStyle/>
                    <a:p>
                      <a:pPr fontAlgn="t"/>
                      <a:r>
                        <a:rPr lang="en-IN" sz="1800" dirty="0">
                          <a:effectLst/>
                        </a:rPr>
                        <a:t>*=</a:t>
                      </a:r>
                    </a:p>
                  </a:txBody>
                  <a:tcPr marL="91445" marR="91445" marT="45723" marB="45723"/>
                </a:tc>
                <a:tc>
                  <a:txBody>
                    <a:bodyPr/>
                    <a:lstStyle/>
                    <a:p>
                      <a:pPr fontAlgn="t"/>
                      <a:r>
                        <a:rPr lang="en-IN" sz="1800" dirty="0">
                          <a:effectLst/>
                        </a:rPr>
                        <a:t>Multiplication assignment</a:t>
                      </a:r>
                    </a:p>
                  </a:txBody>
                  <a:tcPr marL="91445" marR="91445" marT="45723" marB="45723"/>
                </a:tc>
                <a:extLst>
                  <a:ext uri="{0D108BD9-81ED-4DB2-BD59-A6C34878D82A}">
                    <a16:rowId xmlns:a16="http://schemas.microsoft.com/office/drawing/2014/main" val="10009"/>
                  </a:ext>
                </a:extLst>
              </a:tr>
              <a:tr h="370864">
                <a:tc>
                  <a:txBody>
                    <a:bodyPr/>
                    <a:lstStyle/>
                    <a:p>
                      <a:pPr fontAlgn="t"/>
                      <a:r>
                        <a:rPr lang="en-IN" sz="1800" dirty="0">
                          <a:effectLst/>
                        </a:rPr>
                        <a:t>/=</a:t>
                      </a:r>
                    </a:p>
                  </a:txBody>
                  <a:tcPr marL="91445" marR="91445" marT="45723" marB="45723"/>
                </a:tc>
                <a:tc>
                  <a:txBody>
                    <a:bodyPr/>
                    <a:lstStyle/>
                    <a:p>
                      <a:pPr fontAlgn="t"/>
                      <a:r>
                        <a:rPr lang="en-IN" sz="1800" dirty="0">
                          <a:effectLst/>
                        </a:rPr>
                        <a:t>Division assignment</a:t>
                      </a:r>
                    </a:p>
                  </a:txBody>
                  <a:tcPr marL="91445" marR="91445" marT="45723" marB="45723"/>
                </a:tc>
                <a:extLst>
                  <a:ext uri="{0D108BD9-81ED-4DB2-BD59-A6C34878D82A}">
                    <a16:rowId xmlns:a16="http://schemas.microsoft.com/office/drawing/2014/main" val="10010"/>
                  </a:ext>
                </a:extLst>
              </a:tr>
              <a:tr h="370864">
                <a:tc>
                  <a:txBody>
                    <a:bodyPr/>
                    <a:lstStyle/>
                    <a:p>
                      <a:pPr fontAlgn="t"/>
                      <a:r>
                        <a:rPr lang="en-IN" sz="1800" dirty="0">
                          <a:effectLst/>
                        </a:rPr>
                        <a:t>%=</a:t>
                      </a:r>
                    </a:p>
                  </a:txBody>
                  <a:tcPr marL="91445" marR="91445" marT="45723" marB="45723"/>
                </a:tc>
                <a:tc>
                  <a:txBody>
                    <a:bodyPr/>
                    <a:lstStyle/>
                    <a:p>
                      <a:pPr fontAlgn="t"/>
                      <a:r>
                        <a:rPr lang="en-IN" sz="1800" dirty="0">
                          <a:effectLst/>
                        </a:rPr>
                        <a:t>Modulus assignment</a:t>
                      </a:r>
                    </a:p>
                  </a:txBody>
                  <a:tcPr marL="91445" marR="91445" marT="45723" marB="45723"/>
                </a:tc>
                <a:extLst>
                  <a:ext uri="{0D108BD9-81ED-4DB2-BD59-A6C34878D82A}">
                    <a16:rowId xmlns:a16="http://schemas.microsoft.com/office/drawing/2014/main" val="10011"/>
                  </a:ext>
                </a:extLst>
              </a:tr>
              <a:tr h="370864">
                <a:tc>
                  <a:txBody>
                    <a:bodyPr/>
                    <a:lstStyle/>
                    <a:p>
                      <a:pPr fontAlgn="t"/>
                      <a:r>
                        <a:rPr lang="en-IN" sz="1800" dirty="0">
                          <a:effectLst/>
                        </a:rPr>
                        <a:t>--</a:t>
                      </a:r>
                    </a:p>
                  </a:txBody>
                  <a:tcPr marL="91445" marR="91445" marT="45723" marB="45723"/>
                </a:tc>
                <a:tc>
                  <a:txBody>
                    <a:bodyPr/>
                    <a:lstStyle/>
                    <a:p>
                      <a:pPr fontAlgn="t"/>
                      <a:r>
                        <a:rPr lang="en-IN" sz="1800" dirty="0">
                          <a:effectLst/>
                        </a:rPr>
                        <a:t>Decrement</a:t>
                      </a:r>
                    </a:p>
                  </a:txBody>
                  <a:tcPr marL="91445" marR="91445" marT="45723" marB="45723"/>
                </a:tc>
                <a:extLst>
                  <a:ext uri="{0D108BD9-81ED-4DB2-BD59-A6C34878D82A}">
                    <a16:rowId xmlns:a16="http://schemas.microsoft.com/office/drawing/2014/main" val="10012"/>
                  </a:ext>
                </a:extLst>
              </a:tr>
            </a:tbl>
          </a:graphicData>
        </a:graphic>
      </p:graphicFrame>
      <p:sp>
        <p:nvSpPr>
          <p:cNvPr id="37935" name="Footer Placeholder 4">
            <a:extLst>
              <a:ext uri="{FF2B5EF4-FFF2-40B4-BE49-F238E27FC236}">
                <a16:creationId xmlns:a16="http://schemas.microsoft.com/office/drawing/2014/main" id="{9ADB076B-78F6-04C3-C7A0-C1A37EF8BD7B}"/>
              </a:ext>
            </a:extLst>
          </p:cNvPr>
          <p:cNvSpPr txBox="1">
            <a:spLocks/>
          </p:cNvSpPr>
          <p:nvPr/>
        </p:nvSpPr>
        <p:spPr bwMode="auto">
          <a:xfrm>
            <a:off x="971550" y="6483350"/>
            <a:ext cx="67040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948A54"/>
                </a:solidFill>
              </a:rPr>
              <a:t>PRANVEER SINGH INSTITUTE OF TECHNOLOGY, KANPUR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176F9A47-5387-99EE-445A-D4FAAE33B5A9}"/>
              </a:ext>
            </a:extLst>
          </p:cNvPr>
          <p:cNvSpPr>
            <a:spLocks noChangeArrowheads="1"/>
          </p:cNvSpPr>
          <p:nvPr/>
        </p:nvSpPr>
        <p:spPr bwMode="auto">
          <a:xfrm>
            <a:off x="609600" y="874713"/>
            <a:ext cx="6934200" cy="46482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5" name="Rectangle 7">
            <a:extLst>
              <a:ext uri="{FF2B5EF4-FFF2-40B4-BE49-F238E27FC236}">
                <a16:creationId xmlns:a16="http://schemas.microsoft.com/office/drawing/2014/main" id="{7F4F2C1D-E370-0934-BBB6-15A02A1B2119}"/>
              </a:ext>
            </a:extLst>
          </p:cNvPr>
          <p:cNvSpPr>
            <a:spLocks noChangeArrowheads="1"/>
          </p:cNvSpPr>
          <p:nvPr/>
        </p:nvSpPr>
        <p:spPr bwMode="auto">
          <a:xfrm>
            <a:off x="1066800" y="1179513"/>
            <a:ext cx="6477000" cy="41148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6" name="Rectangle 2">
            <a:extLst>
              <a:ext uri="{FF2B5EF4-FFF2-40B4-BE49-F238E27FC236}">
                <a16:creationId xmlns:a16="http://schemas.microsoft.com/office/drawing/2014/main" id="{48B03163-EF48-C9BC-FD01-C7011EB0C097}"/>
              </a:ext>
            </a:extLst>
          </p:cNvPr>
          <p:cNvSpPr>
            <a:spLocks noGrp="1" noChangeArrowheads="1"/>
          </p:cNvSpPr>
          <p:nvPr>
            <p:ph type="title"/>
          </p:nvPr>
        </p:nvSpPr>
        <p:spPr>
          <a:xfrm>
            <a:off x="685800" y="15875"/>
            <a:ext cx="7772400" cy="533400"/>
          </a:xfrm>
        </p:spPr>
        <p:txBody>
          <a:bodyPr>
            <a:normAutofit fontScale="90000"/>
          </a:bodyPr>
          <a:lstStyle/>
          <a:p>
            <a:pPr>
              <a:defRPr/>
            </a:pPr>
            <a:r>
              <a:rPr lang="en-US" dirty="0">
                <a:solidFill>
                  <a:srgbClr val="FF0000"/>
                </a:solidFill>
              </a:rPr>
              <a:t>Simple Arithmetic</a:t>
            </a:r>
          </a:p>
        </p:txBody>
      </p:sp>
      <p:sp>
        <p:nvSpPr>
          <p:cNvPr id="7" name="AutoShape 4">
            <a:extLst>
              <a:ext uri="{FF2B5EF4-FFF2-40B4-BE49-F238E27FC236}">
                <a16:creationId xmlns:a16="http://schemas.microsoft.com/office/drawing/2014/main" id="{4F3AFF64-5D29-CAFB-A691-99B012B86ED3}"/>
              </a:ext>
            </a:extLst>
          </p:cNvPr>
          <p:cNvSpPr>
            <a:spLocks noChangeArrowheads="1"/>
          </p:cNvSpPr>
          <p:nvPr/>
        </p:nvSpPr>
        <p:spPr bwMode="auto">
          <a:xfrm rot="1935010">
            <a:off x="3276600" y="4532313"/>
            <a:ext cx="2209800" cy="762000"/>
          </a:xfrm>
          <a:prstGeom prst="rightArrow">
            <a:avLst>
              <a:gd name="adj1" fmla="val 49370"/>
              <a:gd name="adj2" fmla="val 47769"/>
            </a:avLst>
          </a:prstGeom>
          <a:ln/>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IN" dirty="0"/>
          </a:p>
        </p:txBody>
      </p:sp>
      <p:sp>
        <p:nvSpPr>
          <p:cNvPr id="8" name="Rectangle 9">
            <a:extLst>
              <a:ext uri="{FF2B5EF4-FFF2-40B4-BE49-F238E27FC236}">
                <a16:creationId xmlns:a16="http://schemas.microsoft.com/office/drawing/2014/main" id="{53395160-71E2-80D1-4066-1ADA53F9EA61}"/>
              </a:ext>
            </a:extLst>
          </p:cNvPr>
          <p:cNvSpPr>
            <a:spLocks noChangeArrowheads="1"/>
          </p:cNvSpPr>
          <p:nvPr/>
        </p:nvSpPr>
        <p:spPr bwMode="auto">
          <a:xfrm>
            <a:off x="1447800" y="1408113"/>
            <a:ext cx="6096000" cy="35814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9" name="Rectangle 10">
            <a:extLst>
              <a:ext uri="{FF2B5EF4-FFF2-40B4-BE49-F238E27FC236}">
                <a16:creationId xmlns:a16="http://schemas.microsoft.com/office/drawing/2014/main" id="{11C8F645-68C5-74AD-5909-CB8FA182C292}"/>
              </a:ext>
            </a:extLst>
          </p:cNvPr>
          <p:cNvSpPr>
            <a:spLocks noChangeArrowheads="1"/>
          </p:cNvSpPr>
          <p:nvPr/>
        </p:nvSpPr>
        <p:spPr bwMode="auto">
          <a:xfrm>
            <a:off x="1447800" y="1484313"/>
            <a:ext cx="6096000" cy="2286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10" name="Rectangle 11">
            <a:extLst>
              <a:ext uri="{FF2B5EF4-FFF2-40B4-BE49-F238E27FC236}">
                <a16:creationId xmlns:a16="http://schemas.microsoft.com/office/drawing/2014/main" id="{EA35ADFC-CE41-9A88-0DAD-070D2CA8046A}"/>
              </a:ext>
            </a:extLst>
          </p:cNvPr>
          <p:cNvSpPr>
            <a:spLocks noChangeArrowheads="1"/>
          </p:cNvSpPr>
          <p:nvPr/>
        </p:nvSpPr>
        <p:spPr bwMode="auto">
          <a:xfrm>
            <a:off x="1447800" y="1712913"/>
            <a:ext cx="6096000" cy="5334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11" name="Rectangle 12">
            <a:extLst>
              <a:ext uri="{FF2B5EF4-FFF2-40B4-BE49-F238E27FC236}">
                <a16:creationId xmlns:a16="http://schemas.microsoft.com/office/drawing/2014/main" id="{C900F09A-A569-EA63-AB90-B6E19988D00F}"/>
              </a:ext>
            </a:extLst>
          </p:cNvPr>
          <p:cNvSpPr>
            <a:spLocks noChangeArrowheads="1"/>
          </p:cNvSpPr>
          <p:nvPr/>
        </p:nvSpPr>
        <p:spPr bwMode="auto">
          <a:xfrm>
            <a:off x="1447800" y="2246313"/>
            <a:ext cx="6096000" cy="13716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12" name="Rectangle 13">
            <a:extLst>
              <a:ext uri="{FF2B5EF4-FFF2-40B4-BE49-F238E27FC236}">
                <a16:creationId xmlns:a16="http://schemas.microsoft.com/office/drawing/2014/main" id="{01F4D585-32AA-B38D-9E51-C4E19F70E54C}"/>
              </a:ext>
            </a:extLst>
          </p:cNvPr>
          <p:cNvSpPr>
            <a:spLocks noChangeArrowheads="1"/>
          </p:cNvSpPr>
          <p:nvPr/>
        </p:nvSpPr>
        <p:spPr bwMode="auto">
          <a:xfrm>
            <a:off x="1447800" y="3617913"/>
            <a:ext cx="6096000" cy="13716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13" name="Rectangle 5">
            <a:extLst>
              <a:ext uri="{FF2B5EF4-FFF2-40B4-BE49-F238E27FC236}">
                <a16:creationId xmlns:a16="http://schemas.microsoft.com/office/drawing/2014/main" id="{EDB5B733-F402-2332-D117-C69E59502BC0}"/>
              </a:ext>
            </a:extLst>
          </p:cNvPr>
          <p:cNvSpPr txBox="1">
            <a:spLocks noChangeArrowheads="1"/>
          </p:cNvSpPr>
          <p:nvPr/>
        </p:nvSpPr>
        <p:spPr>
          <a:xfrm>
            <a:off x="685800" y="585788"/>
            <a:ext cx="7010400" cy="426720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FontTx/>
              <a:buNone/>
              <a:defRPr/>
            </a:pPr>
            <a:r>
              <a:rPr lang="en-US" sz="1800" b="1" dirty="0">
                <a:latin typeface="Courier New" pitchFamily="49" charset="0"/>
              </a:rPr>
              <a:t>public class Example {</a:t>
            </a:r>
          </a:p>
          <a:p>
            <a:pPr>
              <a:lnSpc>
                <a:spcPct val="80000"/>
              </a:lnSpc>
              <a:buFontTx/>
              <a:buNone/>
              <a:defRPr/>
            </a:pPr>
            <a:r>
              <a:rPr lang="en-US" sz="1800" b="1" dirty="0">
                <a:latin typeface="Courier New" pitchFamily="49" charset="0"/>
              </a:rPr>
              <a:t>	public static void main(String[] args) {</a:t>
            </a:r>
          </a:p>
          <a:p>
            <a:pPr>
              <a:lnSpc>
                <a:spcPct val="80000"/>
              </a:lnSpc>
              <a:buFontTx/>
              <a:buNone/>
              <a:defRPr/>
            </a:pPr>
            <a:r>
              <a:rPr lang="en-US" sz="1800" b="1" dirty="0">
                <a:latin typeface="Courier New" pitchFamily="49" charset="0"/>
              </a:rPr>
              <a:t>		int j, k, p, q, r, s, t;</a:t>
            </a:r>
          </a:p>
          <a:p>
            <a:pPr>
              <a:lnSpc>
                <a:spcPct val="80000"/>
              </a:lnSpc>
              <a:buFontTx/>
              <a:buNone/>
              <a:defRPr/>
            </a:pPr>
            <a:r>
              <a:rPr lang="en-US" sz="1800" b="1" dirty="0">
                <a:latin typeface="Courier New" pitchFamily="49" charset="0"/>
              </a:rPr>
              <a:t>		j = 5;</a:t>
            </a:r>
          </a:p>
          <a:p>
            <a:pPr>
              <a:lnSpc>
                <a:spcPct val="80000"/>
              </a:lnSpc>
              <a:buFontTx/>
              <a:buNone/>
              <a:defRPr/>
            </a:pPr>
            <a:r>
              <a:rPr lang="en-US" sz="1800" b="1" dirty="0">
                <a:latin typeface="Courier New" pitchFamily="49" charset="0"/>
              </a:rPr>
              <a:t>		k = 2;</a:t>
            </a:r>
          </a:p>
          <a:p>
            <a:pPr>
              <a:lnSpc>
                <a:spcPct val="80000"/>
              </a:lnSpc>
              <a:buFontTx/>
              <a:buNone/>
              <a:defRPr/>
            </a:pPr>
            <a:r>
              <a:rPr lang="en-US" sz="1800" b="1" dirty="0">
                <a:latin typeface="Courier New" pitchFamily="49" charset="0"/>
              </a:rPr>
              <a:t>		p = j + k;</a:t>
            </a:r>
          </a:p>
          <a:p>
            <a:pPr>
              <a:lnSpc>
                <a:spcPct val="80000"/>
              </a:lnSpc>
              <a:buFontTx/>
              <a:buNone/>
              <a:defRPr/>
            </a:pPr>
            <a:r>
              <a:rPr lang="en-US" sz="1800" b="1" dirty="0">
                <a:latin typeface="Courier New" pitchFamily="49" charset="0"/>
              </a:rPr>
              <a:t>		q = j - k;</a:t>
            </a:r>
          </a:p>
          <a:p>
            <a:pPr>
              <a:lnSpc>
                <a:spcPct val="80000"/>
              </a:lnSpc>
              <a:buFontTx/>
              <a:buNone/>
              <a:defRPr/>
            </a:pPr>
            <a:r>
              <a:rPr lang="en-US" sz="1800" b="1" dirty="0">
                <a:latin typeface="Courier New" pitchFamily="49" charset="0"/>
              </a:rPr>
              <a:t>		r = j * k;</a:t>
            </a:r>
          </a:p>
          <a:p>
            <a:pPr>
              <a:lnSpc>
                <a:spcPct val="80000"/>
              </a:lnSpc>
              <a:buFontTx/>
              <a:buNone/>
              <a:defRPr/>
            </a:pPr>
            <a:r>
              <a:rPr lang="en-US" sz="1800" b="1" dirty="0">
                <a:latin typeface="Courier New" pitchFamily="49" charset="0"/>
              </a:rPr>
              <a:t>		s = j / k;</a:t>
            </a:r>
          </a:p>
          <a:p>
            <a:pPr>
              <a:lnSpc>
                <a:spcPct val="80000"/>
              </a:lnSpc>
              <a:buFontTx/>
              <a:buNone/>
              <a:defRPr/>
            </a:pPr>
            <a:r>
              <a:rPr lang="en-US" sz="1800" b="1" dirty="0">
                <a:latin typeface="Courier New" pitchFamily="49" charset="0"/>
              </a:rPr>
              <a:t>		t = j % k;</a:t>
            </a:r>
          </a:p>
          <a:p>
            <a:pPr>
              <a:lnSpc>
                <a:spcPct val="80000"/>
              </a:lnSpc>
              <a:buFontTx/>
              <a:buNone/>
              <a:defRPr/>
            </a:pPr>
            <a:r>
              <a:rPr lang="en-US" sz="1800" b="1" dirty="0">
                <a:latin typeface="Courier New" pitchFamily="49" charset="0"/>
              </a:rPr>
              <a:t>		System.out.println("p = " + p);</a:t>
            </a:r>
          </a:p>
          <a:p>
            <a:pPr>
              <a:lnSpc>
                <a:spcPct val="80000"/>
              </a:lnSpc>
              <a:buFontTx/>
              <a:buNone/>
              <a:defRPr/>
            </a:pPr>
            <a:r>
              <a:rPr lang="en-US" sz="1800" b="1" dirty="0">
                <a:latin typeface="Courier New" pitchFamily="49" charset="0"/>
              </a:rPr>
              <a:t>		System.out.println("q = " + q);</a:t>
            </a:r>
          </a:p>
          <a:p>
            <a:pPr>
              <a:lnSpc>
                <a:spcPct val="80000"/>
              </a:lnSpc>
              <a:buFontTx/>
              <a:buNone/>
              <a:defRPr/>
            </a:pPr>
            <a:r>
              <a:rPr lang="en-US" sz="1800" b="1" dirty="0">
                <a:latin typeface="Courier New" pitchFamily="49" charset="0"/>
              </a:rPr>
              <a:t>		System.out.println("r = " + r);</a:t>
            </a:r>
          </a:p>
          <a:p>
            <a:pPr>
              <a:lnSpc>
                <a:spcPct val="80000"/>
              </a:lnSpc>
              <a:buFontTx/>
              <a:buNone/>
              <a:defRPr/>
            </a:pPr>
            <a:r>
              <a:rPr lang="en-US" sz="1800" b="1" dirty="0">
                <a:latin typeface="Courier New" pitchFamily="49" charset="0"/>
              </a:rPr>
              <a:t>		System.out.println("s = " + s);</a:t>
            </a:r>
          </a:p>
          <a:p>
            <a:pPr>
              <a:lnSpc>
                <a:spcPct val="80000"/>
              </a:lnSpc>
              <a:buFontTx/>
              <a:buNone/>
              <a:defRPr/>
            </a:pPr>
            <a:r>
              <a:rPr lang="en-US" sz="1800" b="1" dirty="0">
                <a:latin typeface="Courier New" pitchFamily="49" charset="0"/>
              </a:rPr>
              <a:t>		System.out.println("t = " + t);</a:t>
            </a:r>
          </a:p>
          <a:p>
            <a:pPr>
              <a:lnSpc>
                <a:spcPct val="80000"/>
              </a:lnSpc>
              <a:buFontTx/>
              <a:buNone/>
              <a:defRPr/>
            </a:pPr>
            <a:r>
              <a:rPr lang="en-US" sz="1800" b="1" dirty="0">
                <a:latin typeface="Courier New" pitchFamily="49" charset="0"/>
              </a:rPr>
              <a:t>	}</a:t>
            </a:r>
          </a:p>
          <a:p>
            <a:pPr>
              <a:lnSpc>
                <a:spcPct val="80000"/>
              </a:lnSpc>
              <a:buFontTx/>
              <a:buNone/>
              <a:defRPr/>
            </a:pPr>
            <a:r>
              <a:rPr lang="en-US" sz="1800" b="1" dirty="0">
                <a:latin typeface="Courier New" pitchFamily="49" charset="0"/>
              </a:rPr>
              <a:t>}</a:t>
            </a:r>
          </a:p>
        </p:txBody>
      </p:sp>
      <p:sp>
        <p:nvSpPr>
          <p:cNvPr id="14" name="Rectangle 3">
            <a:extLst>
              <a:ext uri="{FF2B5EF4-FFF2-40B4-BE49-F238E27FC236}">
                <a16:creationId xmlns:a16="http://schemas.microsoft.com/office/drawing/2014/main" id="{84F02E9E-A960-5CBD-080B-5C016F7AA6A4}"/>
              </a:ext>
            </a:extLst>
          </p:cNvPr>
          <p:cNvSpPr>
            <a:spLocks noChangeArrowheads="1"/>
          </p:cNvSpPr>
          <p:nvPr/>
        </p:nvSpPr>
        <p:spPr bwMode="auto">
          <a:xfrm>
            <a:off x="5562600" y="4700588"/>
            <a:ext cx="2538413" cy="1752600"/>
          </a:xfrm>
          <a:prstGeom prst="rect">
            <a:avLst/>
          </a:prstGeom>
          <a:ln/>
        </p:spPr>
        <p:style>
          <a:lnRef idx="1">
            <a:schemeClr val="accent6"/>
          </a:lnRef>
          <a:fillRef idx="2">
            <a:schemeClr val="accent6"/>
          </a:fillRef>
          <a:effectRef idx="1">
            <a:schemeClr val="accent6"/>
          </a:effectRef>
          <a:fontRef idx="minor">
            <a:schemeClr val="dk1"/>
          </a:fontRef>
        </p:style>
        <p:txBody>
          <a:bodyPr wrap="none"/>
          <a:lstStyle/>
          <a:p>
            <a:pPr>
              <a:lnSpc>
                <a:spcPct val="90000"/>
              </a:lnSpc>
              <a:defRPr/>
            </a:pPr>
            <a:r>
              <a:rPr lang="en-US" b="1" dirty="0">
                <a:latin typeface="Courier New" pitchFamily="49" charset="0"/>
              </a:rPr>
              <a:t> &gt; java Example</a:t>
            </a:r>
          </a:p>
          <a:p>
            <a:pPr>
              <a:lnSpc>
                <a:spcPct val="90000"/>
              </a:lnSpc>
              <a:defRPr/>
            </a:pPr>
            <a:r>
              <a:rPr lang="en-US" b="1" dirty="0">
                <a:latin typeface="Courier New" pitchFamily="49" charset="0"/>
              </a:rPr>
              <a:t> p = 7</a:t>
            </a:r>
          </a:p>
          <a:p>
            <a:pPr>
              <a:lnSpc>
                <a:spcPct val="90000"/>
              </a:lnSpc>
              <a:defRPr/>
            </a:pPr>
            <a:r>
              <a:rPr lang="en-US" b="1" dirty="0">
                <a:latin typeface="Courier New" pitchFamily="49" charset="0"/>
              </a:rPr>
              <a:t> q = 3</a:t>
            </a:r>
          </a:p>
          <a:p>
            <a:pPr>
              <a:lnSpc>
                <a:spcPct val="90000"/>
              </a:lnSpc>
              <a:defRPr/>
            </a:pPr>
            <a:r>
              <a:rPr lang="en-US" b="1" dirty="0">
                <a:latin typeface="Courier New" pitchFamily="49" charset="0"/>
              </a:rPr>
              <a:t> r = 10</a:t>
            </a:r>
          </a:p>
          <a:p>
            <a:pPr>
              <a:lnSpc>
                <a:spcPct val="90000"/>
              </a:lnSpc>
              <a:defRPr/>
            </a:pPr>
            <a:r>
              <a:rPr lang="en-US" b="1" dirty="0">
                <a:latin typeface="Courier New" pitchFamily="49" charset="0"/>
              </a:rPr>
              <a:t> s = 2</a:t>
            </a:r>
          </a:p>
          <a:p>
            <a:pPr>
              <a:lnSpc>
                <a:spcPct val="90000"/>
              </a:lnSpc>
              <a:defRPr/>
            </a:pPr>
            <a:r>
              <a:rPr lang="en-US" b="1" dirty="0">
                <a:latin typeface="Courier New" pitchFamily="49" charset="0"/>
              </a:rPr>
              <a:t> t = 1</a:t>
            </a:r>
          </a:p>
          <a:p>
            <a:pPr>
              <a:lnSpc>
                <a:spcPct val="90000"/>
              </a:lnSpc>
              <a:defRPr/>
            </a:pPr>
            <a:r>
              <a:rPr lang="en-US" b="1" dirty="0">
                <a:latin typeface="Courier New" pitchFamily="49" charset="0"/>
              </a:rPr>
              <a:t> &gt;</a:t>
            </a:r>
          </a:p>
        </p:txBody>
      </p:sp>
      <p:sp>
        <p:nvSpPr>
          <p:cNvPr id="38925" name="Footer Placeholder 4">
            <a:extLst>
              <a:ext uri="{FF2B5EF4-FFF2-40B4-BE49-F238E27FC236}">
                <a16:creationId xmlns:a16="http://schemas.microsoft.com/office/drawing/2014/main" id="{9E8239A1-CD16-166F-D0A3-B7281BDCA349}"/>
              </a:ext>
            </a:extLst>
          </p:cNvPr>
          <p:cNvSpPr txBox="1">
            <a:spLocks/>
          </p:cNvSpPr>
          <p:nvPr/>
        </p:nvSpPr>
        <p:spPr bwMode="auto">
          <a:xfrm>
            <a:off x="971550" y="6483350"/>
            <a:ext cx="67040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948A54"/>
                </a:solidFill>
              </a:rPr>
              <a:t>PRANVEER SINGH INSTITUTE OF TECHNOLOGY, KANPUR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subTnLst>
                                    <p:set>
                                      <p:cBhvr override="childStyle">
                                        <p:cTn dur="1" fill="hold" display="0" masterRel="sameClick" afterEffect="1">
                                          <p:stCondLst>
                                            <p:cond evt="end" delay="0">
                                              <p:tn val="33"/>
                                            </p:cond>
                                          </p:stCondLst>
                                        </p:cTn>
                                        <p:tgtEl>
                                          <p:spTgt spid="7"/>
                                        </p:tgtEl>
                                        <p:attrNameLst>
                                          <p:attrName>style.visibility</p:attrName>
                                        </p:attrNameLst>
                                      </p:cBhvr>
                                      <p:to>
                                        <p:strVal val="hidden"/>
                                      </p:to>
                                    </p:set>
                                  </p:subTnLst>
                                </p:cTn>
                              </p:par>
                            </p:childTnLst>
                          </p:cTn>
                        </p:par>
                        <p:par>
                          <p:cTn id="36" fill="hold" nodeType="afterGroup">
                            <p:stCondLst>
                              <p:cond delay="500"/>
                            </p:stCondLst>
                            <p:childTnLst>
                              <p:par>
                                <p:cTn id="37" presetID="1" presetClass="entr" presetSubtype="0" fill="hold" nodeType="afterEffect">
                                  <p:stCondLst>
                                    <p:cond delay="0"/>
                                  </p:stCondLst>
                                  <p:childTnLst>
                                    <p:set>
                                      <p:cBhvr>
                                        <p:cTn id="38"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P spid="10" grpId="0" animBg="1"/>
      <p:bldP spid="11" grpId="0" animBg="1"/>
      <p:bldP spid="12" grpId="0" animBg="1"/>
      <p:bldP spid="14"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9465DB55-F2FC-6593-8F3C-54BAB163E0CC}"/>
              </a:ext>
            </a:extLst>
          </p:cNvPr>
          <p:cNvSpPr>
            <a:spLocks noGrp="1"/>
          </p:cNvSpPr>
          <p:nvPr>
            <p:ph type="title"/>
          </p:nvPr>
        </p:nvSpPr>
        <p:spPr/>
        <p:txBody>
          <a:bodyPr/>
          <a:lstStyle/>
          <a:p>
            <a:r>
              <a:rPr lang="en-US" altLang="en-US">
                <a:solidFill>
                  <a:srgbClr val="FF0000"/>
                </a:solidFill>
              </a:rPr>
              <a:t>Bitwise Operators</a:t>
            </a:r>
            <a:endParaRPr lang="en-IN" altLang="en-US">
              <a:solidFill>
                <a:srgbClr val="FF0000"/>
              </a:solidFill>
            </a:endParaRPr>
          </a:p>
        </p:txBody>
      </p:sp>
      <p:sp>
        <p:nvSpPr>
          <p:cNvPr id="39939" name="Content Placeholder 2">
            <a:extLst>
              <a:ext uri="{FF2B5EF4-FFF2-40B4-BE49-F238E27FC236}">
                <a16:creationId xmlns:a16="http://schemas.microsoft.com/office/drawing/2014/main" id="{FD75DF11-0ED3-3135-DD4C-840174772915}"/>
              </a:ext>
            </a:extLst>
          </p:cNvPr>
          <p:cNvSpPr>
            <a:spLocks noGrp="1"/>
          </p:cNvSpPr>
          <p:nvPr>
            <p:ph sz="quarter" idx="1"/>
          </p:nvPr>
        </p:nvSpPr>
        <p:spPr>
          <a:xfrm>
            <a:off x="457200" y="1816100"/>
            <a:ext cx="8229600" cy="3916363"/>
          </a:xfrm>
        </p:spPr>
        <p:txBody>
          <a:bodyPr/>
          <a:lstStyle/>
          <a:p>
            <a:pPr algn="just">
              <a:lnSpc>
                <a:spcPct val="200000"/>
              </a:lnSpc>
            </a:pPr>
            <a:r>
              <a:rPr lang="en-IN" altLang="en-US" sz="2200"/>
              <a:t>Java's </a:t>
            </a:r>
            <a:r>
              <a:rPr lang="en-IN" altLang="en-US" sz="2200" i="1"/>
              <a:t>bitwise</a:t>
            </a:r>
            <a:r>
              <a:rPr lang="en-IN" altLang="en-US" sz="2200"/>
              <a:t> operators operate on individual bits of integer (int and long) values. </a:t>
            </a:r>
          </a:p>
          <a:p>
            <a:pPr algn="just">
              <a:lnSpc>
                <a:spcPct val="200000"/>
              </a:lnSpc>
            </a:pPr>
            <a:r>
              <a:rPr lang="en-IN" altLang="en-US" sz="2200"/>
              <a:t>If an operand is shorter than an int, it is promoted to int before doing the operations.</a:t>
            </a:r>
          </a:p>
        </p:txBody>
      </p:sp>
      <p:sp>
        <p:nvSpPr>
          <p:cNvPr id="39940" name="Footer Placeholder 4">
            <a:extLst>
              <a:ext uri="{FF2B5EF4-FFF2-40B4-BE49-F238E27FC236}">
                <a16:creationId xmlns:a16="http://schemas.microsoft.com/office/drawing/2014/main" id="{00748729-5139-C6D5-84A3-79A46F255E0A}"/>
              </a:ext>
            </a:extLst>
          </p:cNvPr>
          <p:cNvSpPr txBox="1">
            <a:spLocks/>
          </p:cNvSpPr>
          <p:nvPr/>
        </p:nvSpPr>
        <p:spPr bwMode="auto">
          <a:xfrm>
            <a:off x="971550" y="6483350"/>
            <a:ext cx="67040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948A54"/>
                </a:solidFill>
              </a:rPr>
              <a:t>PRANVEER SINGH INSTITUTE OF TECHNOLOGY, KANPUR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04802314-F78A-516F-AD1F-C5DBEC6C56C4}"/>
              </a:ext>
            </a:extLst>
          </p:cNvPr>
          <p:cNvSpPr>
            <a:spLocks noGrp="1"/>
          </p:cNvSpPr>
          <p:nvPr>
            <p:ph type="title"/>
          </p:nvPr>
        </p:nvSpPr>
        <p:spPr/>
        <p:txBody>
          <a:bodyPr/>
          <a:lstStyle/>
          <a:p>
            <a:r>
              <a:rPr lang="en-US" altLang="en-US">
                <a:solidFill>
                  <a:srgbClr val="FF0000"/>
                </a:solidFill>
              </a:rPr>
              <a:t>Bitwise Operators</a:t>
            </a:r>
            <a:endParaRPr lang="en-IN" altLang="en-US">
              <a:solidFill>
                <a:srgbClr val="FF0000"/>
              </a:solidFill>
            </a:endParaRPr>
          </a:p>
        </p:txBody>
      </p:sp>
      <p:graphicFrame>
        <p:nvGraphicFramePr>
          <p:cNvPr id="4" name="Content Placeholder 3">
            <a:extLst>
              <a:ext uri="{FF2B5EF4-FFF2-40B4-BE49-F238E27FC236}">
                <a16:creationId xmlns:a16="http://schemas.microsoft.com/office/drawing/2014/main" id="{14DE1C5B-77DB-AF80-CB7C-0AF000AE818B}"/>
              </a:ext>
            </a:extLst>
          </p:cNvPr>
          <p:cNvGraphicFramePr>
            <a:graphicFrameLocks noGrp="1"/>
          </p:cNvGraphicFramePr>
          <p:nvPr>
            <p:ph sz="quarter" idx="1"/>
          </p:nvPr>
        </p:nvGraphicFramePr>
        <p:xfrm>
          <a:off x="684213" y="1484313"/>
          <a:ext cx="7848600" cy="4895850"/>
        </p:xfrm>
        <a:graphic>
          <a:graphicData uri="http://schemas.openxmlformats.org/drawingml/2006/table">
            <a:tbl>
              <a:tblPr firstRow="1" bandRow="1">
                <a:tableStyleId>{BDBED569-4797-4DF1-A0F4-6AAB3CD982D8}</a:tableStyleId>
              </a:tblPr>
              <a:tblGrid>
                <a:gridCol w="1829717">
                  <a:extLst>
                    <a:ext uri="{9D8B030D-6E8A-4147-A177-3AD203B41FA5}">
                      <a16:colId xmlns:a16="http://schemas.microsoft.com/office/drawing/2014/main" val="20000"/>
                    </a:ext>
                  </a:extLst>
                </a:gridCol>
                <a:gridCol w="1889650">
                  <a:extLst>
                    <a:ext uri="{9D8B030D-6E8A-4147-A177-3AD203B41FA5}">
                      <a16:colId xmlns:a16="http://schemas.microsoft.com/office/drawing/2014/main" val="20001"/>
                    </a:ext>
                  </a:extLst>
                </a:gridCol>
                <a:gridCol w="4129234">
                  <a:extLst>
                    <a:ext uri="{9D8B030D-6E8A-4147-A177-3AD203B41FA5}">
                      <a16:colId xmlns:a16="http://schemas.microsoft.com/office/drawing/2014/main" val="20002"/>
                    </a:ext>
                  </a:extLst>
                </a:gridCol>
              </a:tblGrid>
              <a:tr h="486917">
                <a:tc>
                  <a:txBody>
                    <a:bodyPr/>
                    <a:lstStyle/>
                    <a:p>
                      <a:r>
                        <a:rPr lang="en-US" sz="1500" dirty="0"/>
                        <a:t>Operator </a:t>
                      </a:r>
                      <a:endParaRPr lang="en-IN" sz="1500" dirty="0"/>
                    </a:p>
                  </a:txBody>
                  <a:tcPr marL="91437" marR="91437" marT="45714" marB="45714"/>
                </a:tc>
                <a:tc>
                  <a:txBody>
                    <a:bodyPr/>
                    <a:lstStyle/>
                    <a:p>
                      <a:r>
                        <a:rPr lang="en-US" sz="1500" dirty="0"/>
                        <a:t>Name</a:t>
                      </a:r>
                      <a:endParaRPr lang="en-IN" sz="1500" dirty="0"/>
                    </a:p>
                  </a:txBody>
                  <a:tcPr marL="91437" marR="91437" marT="45714" marB="45714"/>
                </a:tc>
                <a:tc>
                  <a:txBody>
                    <a:bodyPr/>
                    <a:lstStyle/>
                    <a:p>
                      <a:r>
                        <a:rPr lang="en-US" sz="1500" dirty="0"/>
                        <a:t>Description</a:t>
                      </a:r>
                      <a:endParaRPr lang="en-IN" sz="1500" dirty="0"/>
                    </a:p>
                  </a:txBody>
                  <a:tcPr marL="91437" marR="91437" marT="45714" marB="45714"/>
                </a:tc>
                <a:extLst>
                  <a:ext uri="{0D108BD9-81ED-4DB2-BD59-A6C34878D82A}">
                    <a16:rowId xmlns:a16="http://schemas.microsoft.com/office/drawing/2014/main" val="10000"/>
                  </a:ext>
                </a:extLst>
              </a:tr>
              <a:tr h="486917">
                <a:tc>
                  <a:txBody>
                    <a:bodyPr/>
                    <a:lstStyle/>
                    <a:p>
                      <a:r>
                        <a:rPr lang="en-IN" sz="1500" dirty="0">
                          <a:effectLst/>
                        </a:rPr>
                        <a:t>a &amp; b</a:t>
                      </a:r>
                      <a:endParaRPr lang="en-IN" sz="1500" b="0" i="0" dirty="0">
                        <a:effectLst/>
                        <a:latin typeface="verdana"/>
                      </a:endParaRPr>
                    </a:p>
                  </a:txBody>
                  <a:tcPr marL="38099" marR="38099" marT="38095" marB="38095" anchor="ctr"/>
                </a:tc>
                <a:tc>
                  <a:txBody>
                    <a:bodyPr/>
                    <a:lstStyle/>
                    <a:p>
                      <a:r>
                        <a:rPr lang="en-IN" sz="1500" dirty="0">
                          <a:effectLst/>
                        </a:rPr>
                        <a:t>and</a:t>
                      </a:r>
                      <a:endParaRPr lang="en-IN" sz="1500" b="0" i="0" dirty="0">
                        <a:effectLst/>
                        <a:latin typeface="verdana"/>
                      </a:endParaRPr>
                    </a:p>
                  </a:txBody>
                  <a:tcPr marL="38099" marR="38099" marT="38095" marB="38095" anchor="ctr"/>
                </a:tc>
                <a:tc>
                  <a:txBody>
                    <a:bodyPr/>
                    <a:lstStyle/>
                    <a:p>
                      <a:r>
                        <a:rPr lang="en-IN" sz="1500" kern="1200" dirty="0">
                          <a:effectLst/>
                        </a:rPr>
                        <a:t>1 if both bits are 1.</a:t>
                      </a:r>
                      <a:endParaRPr lang="en-IN" sz="1500" dirty="0"/>
                    </a:p>
                  </a:txBody>
                  <a:tcPr marL="91437" marR="91437" marT="45714" marB="45714"/>
                </a:tc>
                <a:extLst>
                  <a:ext uri="{0D108BD9-81ED-4DB2-BD59-A6C34878D82A}">
                    <a16:rowId xmlns:a16="http://schemas.microsoft.com/office/drawing/2014/main" val="10001"/>
                  </a:ext>
                </a:extLst>
              </a:tr>
              <a:tr h="486917">
                <a:tc>
                  <a:txBody>
                    <a:bodyPr/>
                    <a:lstStyle/>
                    <a:p>
                      <a:r>
                        <a:rPr lang="en-IN" sz="1500" dirty="0">
                          <a:effectLst/>
                        </a:rPr>
                        <a:t>a | b</a:t>
                      </a:r>
                      <a:endParaRPr lang="en-IN" sz="1500" b="0" i="0" dirty="0">
                        <a:effectLst/>
                        <a:latin typeface="verdana"/>
                      </a:endParaRPr>
                    </a:p>
                  </a:txBody>
                  <a:tcPr marL="38099" marR="38099" marT="38095" marB="38095" anchor="ctr"/>
                </a:tc>
                <a:tc>
                  <a:txBody>
                    <a:bodyPr/>
                    <a:lstStyle/>
                    <a:p>
                      <a:r>
                        <a:rPr lang="en-IN" sz="1500" dirty="0">
                          <a:effectLst/>
                        </a:rPr>
                        <a:t>or</a:t>
                      </a:r>
                      <a:endParaRPr lang="en-IN" sz="1500" b="0" i="0" dirty="0">
                        <a:effectLst/>
                        <a:latin typeface="verdana"/>
                      </a:endParaRPr>
                    </a:p>
                  </a:txBody>
                  <a:tcPr marL="38099" marR="38099" marT="38095" marB="38095" anchor="ctr"/>
                </a:tc>
                <a:tc>
                  <a:txBody>
                    <a:bodyPr/>
                    <a:lstStyle/>
                    <a:p>
                      <a:r>
                        <a:rPr lang="en-IN" sz="1500" kern="1200" dirty="0">
                          <a:effectLst/>
                        </a:rPr>
                        <a:t>1 if either bit is 1.</a:t>
                      </a:r>
                      <a:endParaRPr lang="en-IN" sz="1500" dirty="0"/>
                    </a:p>
                  </a:txBody>
                  <a:tcPr marL="91437" marR="91437" marT="45714" marB="45714"/>
                </a:tc>
                <a:extLst>
                  <a:ext uri="{0D108BD9-81ED-4DB2-BD59-A6C34878D82A}">
                    <a16:rowId xmlns:a16="http://schemas.microsoft.com/office/drawing/2014/main" val="10002"/>
                  </a:ext>
                </a:extLst>
              </a:tr>
              <a:tr h="486917">
                <a:tc>
                  <a:txBody>
                    <a:bodyPr/>
                    <a:lstStyle/>
                    <a:p>
                      <a:r>
                        <a:rPr lang="en-IN" sz="1500" dirty="0">
                          <a:effectLst/>
                        </a:rPr>
                        <a:t>a ^ b</a:t>
                      </a:r>
                      <a:endParaRPr lang="en-IN" sz="1500" b="0" i="0" dirty="0">
                        <a:effectLst/>
                        <a:latin typeface="verdana"/>
                      </a:endParaRPr>
                    </a:p>
                  </a:txBody>
                  <a:tcPr marL="38099" marR="38099" marT="38095" marB="38095" anchor="ctr"/>
                </a:tc>
                <a:tc>
                  <a:txBody>
                    <a:bodyPr/>
                    <a:lstStyle/>
                    <a:p>
                      <a:r>
                        <a:rPr lang="en-IN" sz="1500" dirty="0">
                          <a:effectLst/>
                        </a:rPr>
                        <a:t>xor</a:t>
                      </a:r>
                      <a:endParaRPr lang="en-IN" sz="1500" b="0" i="0" dirty="0">
                        <a:effectLst/>
                        <a:latin typeface="verdana"/>
                      </a:endParaRPr>
                    </a:p>
                  </a:txBody>
                  <a:tcPr marL="38099" marR="38099" marT="38095" marB="38095" anchor="ctr"/>
                </a:tc>
                <a:tc>
                  <a:txBody>
                    <a:bodyPr/>
                    <a:lstStyle/>
                    <a:p>
                      <a:r>
                        <a:rPr lang="en-IN" sz="1500" kern="1200" dirty="0">
                          <a:effectLst/>
                        </a:rPr>
                        <a:t>1 if both bits are different.</a:t>
                      </a:r>
                      <a:endParaRPr lang="en-IN" sz="1500" dirty="0"/>
                    </a:p>
                  </a:txBody>
                  <a:tcPr marL="91437" marR="91437" marT="45714" marB="45714"/>
                </a:tc>
                <a:extLst>
                  <a:ext uri="{0D108BD9-81ED-4DB2-BD59-A6C34878D82A}">
                    <a16:rowId xmlns:a16="http://schemas.microsoft.com/office/drawing/2014/main" val="10003"/>
                  </a:ext>
                </a:extLst>
              </a:tr>
              <a:tr h="486917">
                <a:tc>
                  <a:txBody>
                    <a:bodyPr/>
                    <a:lstStyle/>
                    <a:p>
                      <a:r>
                        <a:rPr lang="en-IN" sz="1500" dirty="0">
                          <a:effectLst/>
                        </a:rPr>
                        <a:t>~a</a:t>
                      </a:r>
                      <a:endParaRPr lang="en-IN" sz="1500" b="0" i="0" dirty="0">
                        <a:effectLst/>
                        <a:latin typeface="verdana"/>
                      </a:endParaRPr>
                    </a:p>
                  </a:txBody>
                  <a:tcPr marL="38099" marR="38099" marT="38095" marB="38095" anchor="ctr"/>
                </a:tc>
                <a:tc>
                  <a:txBody>
                    <a:bodyPr/>
                    <a:lstStyle/>
                    <a:p>
                      <a:r>
                        <a:rPr lang="en-IN" sz="1500" dirty="0">
                          <a:effectLst/>
                        </a:rPr>
                        <a:t>not</a:t>
                      </a:r>
                      <a:endParaRPr lang="en-IN" sz="1500" b="0" i="0" dirty="0">
                        <a:effectLst/>
                        <a:latin typeface="verdana"/>
                      </a:endParaRPr>
                    </a:p>
                  </a:txBody>
                  <a:tcPr marL="38099" marR="38099" marT="38095" marB="38095" anchor="ctr"/>
                </a:tc>
                <a:tc>
                  <a:txBody>
                    <a:bodyPr/>
                    <a:lstStyle/>
                    <a:p>
                      <a:r>
                        <a:rPr lang="en-IN" sz="1500" kern="1200" dirty="0">
                          <a:effectLst/>
                        </a:rPr>
                        <a:t>Inverts the bits.</a:t>
                      </a:r>
                      <a:endParaRPr lang="en-IN" sz="1500" dirty="0"/>
                    </a:p>
                  </a:txBody>
                  <a:tcPr marL="91437" marR="91437" marT="45714" marB="45714"/>
                </a:tc>
                <a:extLst>
                  <a:ext uri="{0D108BD9-81ED-4DB2-BD59-A6C34878D82A}">
                    <a16:rowId xmlns:a16="http://schemas.microsoft.com/office/drawing/2014/main" val="10004"/>
                  </a:ext>
                </a:extLst>
              </a:tr>
              <a:tr h="720370">
                <a:tc>
                  <a:txBody>
                    <a:bodyPr/>
                    <a:lstStyle/>
                    <a:p>
                      <a:r>
                        <a:rPr lang="en-IN" sz="1500" dirty="0">
                          <a:effectLst/>
                        </a:rPr>
                        <a:t>n &lt;&lt; p</a:t>
                      </a:r>
                      <a:endParaRPr lang="en-IN" sz="1500" b="0" i="0" dirty="0">
                        <a:effectLst/>
                        <a:latin typeface="verdana"/>
                      </a:endParaRPr>
                    </a:p>
                  </a:txBody>
                  <a:tcPr marL="38099" marR="38099" marT="38095" marB="38095" anchor="ctr"/>
                </a:tc>
                <a:tc>
                  <a:txBody>
                    <a:bodyPr/>
                    <a:lstStyle/>
                    <a:p>
                      <a:r>
                        <a:rPr lang="en-IN" sz="1500" dirty="0">
                          <a:effectLst/>
                        </a:rPr>
                        <a:t>left shift</a:t>
                      </a:r>
                      <a:endParaRPr lang="en-IN" sz="1500" b="0" i="0" dirty="0">
                        <a:effectLst/>
                        <a:latin typeface="verdana"/>
                      </a:endParaRPr>
                    </a:p>
                  </a:txBody>
                  <a:tcPr marL="38099" marR="38099" marT="38095" marB="38095" anchor="ctr"/>
                </a:tc>
                <a:tc>
                  <a:txBody>
                    <a:bodyPr/>
                    <a:lstStyle/>
                    <a:p>
                      <a:r>
                        <a:rPr lang="en-IN" sz="1500" kern="1200" dirty="0">
                          <a:effectLst/>
                        </a:rPr>
                        <a:t>Shifts the bits of n left p positions. Zero bits are shifted into the low-order positions.</a:t>
                      </a:r>
                      <a:endParaRPr lang="en-IN" sz="1500" dirty="0"/>
                    </a:p>
                  </a:txBody>
                  <a:tcPr marL="91437" marR="91437" marT="45714" marB="45714"/>
                </a:tc>
                <a:extLst>
                  <a:ext uri="{0D108BD9-81ED-4DB2-BD59-A6C34878D82A}">
                    <a16:rowId xmlns:a16="http://schemas.microsoft.com/office/drawing/2014/main" val="10005"/>
                  </a:ext>
                </a:extLst>
              </a:tr>
              <a:tr h="1020525">
                <a:tc>
                  <a:txBody>
                    <a:bodyPr/>
                    <a:lstStyle/>
                    <a:p>
                      <a:r>
                        <a:rPr lang="en-IN" sz="1500" dirty="0">
                          <a:effectLst/>
                        </a:rPr>
                        <a:t>n &gt;&gt; p</a:t>
                      </a:r>
                      <a:endParaRPr lang="en-IN" sz="1500" b="0" i="0" dirty="0">
                        <a:effectLst/>
                        <a:latin typeface="verdana"/>
                      </a:endParaRPr>
                    </a:p>
                  </a:txBody>
                  <a:tcPr marL="38099" marR="38099" marT="38095" marB="38095" anchor="ctr"/>
                </a:tc>
                <a:tc>
                  <a:txBody>
                    <a:bodyPr/>
                    <a:lstStyle/>
                    <a:p>
                      <a:r>
                        <a:rPr lang="en-IN" sz="1500" dirty="0">
                          <a:effectLst/>
                        </a:rPr>
                        <a:t>right shift</a:t>
                      </a:r>
                      <a:endParaRPr lang="en-IN" sz="1500" b="0" i="0" dirty="0">
                        <a:effectLst/>
                        <a:latin typeface="verdana"/>
                      </a:endParaRPr>
                    </a:p>
                  </a:txBody>
                  <a:tcPr marL="38099" marR="38099" marT="38095" marB="38095" anchor="ctr"/>
                </a:tc>
                <a:tc>
                  <a:txBody>
                    <a:bodyPr/>
                    <a:lstStyle/>
                    <a:p>
                      <a:r>
                        <a:rPr lang="en-IN" sz="1500" kern="1200" dirty="0">
                          <a:effectLst/>
                        </a:rPr>
                        <a:t>Shifts the bits of n right p positions. If n is a 2's complement signed number, the sign bit is shifted into the high-order positions.</a:t>
                      </a:r>
                      <a:endParaRPr lang="en-IN" sz="1500" dirty="0"/>
                    </a:p>
                  </a:txBody>
                  <a:tcPr marL="91437" marR="91437" marT="45714" marB="45714"/>
                </a:tc>
                <a:extLst>
                  <a:ext uri="{0D108BD9-81ED-4DB2-BD59-A6C34878D82A}">
                    <a16:rowId xmlns:a16="http://schemas.microsoft.com/office/drawing/2014/main" val="10006"/>
                  </a:ext>
                </a:extLst>
              </a:tr>
              <a:tr h="720370">
                <a:tc>
                  <a:txBody>
                    <a:bodyPr/>
                    <a:lstStyle/>
                    <a:p>
                      <a:r>
                        <a:rPr lang="en-IN" sz="1500" dirty="0">
                          <a:effectLst/>
                        </a:rPr>
                        <a:t>n &gt;&gt;&gt; p</a:t>
                      </a:r>
                      <a:endParaRPr lang="en-IN" sz="1500" b="0" i="0" dirty="0">
                        <a:effectLst/>
                        <a:latin typeface="verdana"/>
                      </a:endParaRPr>
                    </a:p>
                  </a:txBody>
                  <a:tcPr marL="38099" marR="38099" marT="38095" marB="38095" anchor="ctr"/>
                </a:tc>
                <a:tc>
                  <a:txBody>
                    <a:bodyPr/>
                    <a:lstStyle/>
                    <a:p>
                      <a:r>
                        <a:rPr lang="en-IN" sz="1500" dirty="0">
                          <a:effectLst/>
                        </a:rPr>
                        <a:t>right shift</a:t>
                      </a:r>
                      <a:endParaRPr lang="en-IN" sz="1500" b="0" i="0" dirty="0">
                        <a:effectLst/>
                        <a:latin typeface="verdana"/>
                      </a:endParaRPr>
                    </a:p>
                  </a:txBody>
                  <a:tcPr marL="38099" marR="38099" marT="38095" marB="38095" anchor="ctr"/>
                </a:tc>
                <a:tc>
                  <a:txBody>
                    <a:bodyPr/>
                    <a:lstStyle/>
                    <a:p>
                      <a:r>
                        <a:rPr lang="en-IN" sz="1500" kern="1200" dirty="0">
                          <a:effectLst/>
                        </a:rPr>
                        <a:t>Shifts the bits of n right p positions. Zeros are shifted into the high-order positions.</a:t>
                      </a:r>
                      <a:endParaRPr lang="en-IN" sz="1500" dirty="0"/>
                    </a:p>
                  </a:txBody>
                  <a:tcPr marL="91437" marR="91437" marT="45714" marB="45714"/>
                </a:tc>
                <a:extLst>
                  <a:ext uri="{0D108BD9-81ED-4DB2-BD59-A6C34878D82A}">
                    <a16:rowId xmlns:a16="http://schemas.microsoft.com/office/drawing/2014/main" val="10007"/>
                  </a:ext>
                </a:extLst>
              </a:tr>
            </a:tbl>
          </a:graphicData>
        </a:graphic>
      </p:graphicFrame>
      <p:sp>
        <p:nvSpPr>
          <p:cNvPr id="41001" name="Footer Placeholder 4">
            <a:extLst>
              <a:ext uri="{FF2B5EF4-FFF2-40B4-BE49-F238E27FC236}">
                <a16:creationId xmlns:a16="http://schemas.microsoft.com/office/drawing/2014/main" id="{F6363262-D862-2121-D4B0-B4F9DE47D650}"/>
              </a:ext>
            </a:extLst>
          </p:cNvPr>
          <p:cNvSpPr txBox="1">
            <a:spLocks/>
          </p:cNvSpPr>
          <p:nvPr/>
        </p:nvSpPr>
        <p:spPr bwMode="auto">
          <a:xfrm>
            <a:off x="971550" y="6483350"/>
            <a:ext cx="67040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948A54"/>
                </a:solidFill>
              </a:rPr>
              <a:t>PRANVEER SINGH INSTITUTE OF TECHNOLOGY, KANPUR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76E606EE-EBC3-A4EE-7379-FC2ED97E429E}"/>
              </a:ext>
            </a:extLst>
          </p:cNvPr>
          <p:cNvSpPr>
            <a:spLocks noGrp="1"/>
          </p:cNvSpPr>
          <p:nvPr>
            <p:ph type="title"/>
          </p:nvPr>
        </p:nvSpPr>
        <p:spPr/>
        <p:txBody>
          <a:bodyPr/>
          <a:lstStyle/>
          <a:p>
            <a:r>
              <a:rPr lang="en-US" altLang="en-US">
                <a:solidFill>
                  <a:srgbClr val="FF0000"/>
                </a:solidFill>
              </a:rPr>
              <a:t>Example of Bitwise Operators</a:t>
            </a:r>
            <a:endParaRPr lang="en-IN" altLang="en-US">
              <a:solidFill>
                <a:srgbClr val="FF0000"/>
              </a:solidFill>
            </a:endParaRPr>
          </a:p>
        </p:txBody>
      </p:sp>
      <p:sp>
        <p:nvSpPr>
          <p:cNvPr id="3" name="Content Placeholder 2">
            <a:extLst>
              <a:ext uri="{FF2B5EF4-FFF2-40B4-BE49-F238E27FC236}">
                <a16:creationId xmlns:a16="http://schemas.microsoft.com/office/drawing/2014/main" id="{19B70ED3-EE99-4692-81A7-D35C883B4B5E}"/>
              </a:ext>
            </a:extLst>
          </p:cNvPr>
          <p:cNvSpPr>
            <a:spLocks noGrp="1"/>
          </p:cNvSpPr>
          <p:nvPr>
            <p:ph sz="quarter" idx="1"/>
          </p:nvPr>
        </p:nvSpPr>
        <p:spPr>
          <a:xfrm>
            <a:off x="457200" y="1484313"/>
            <a:ext cx="8229600" cy="5184775"/>
          </a:xfrm>
        </p:spPr>
        <p:txBody>
          <a:bodyPr>
            <a:normAutofit fontScale="92500" lnSpcReduction="10000"/>
          </a:bodyPr>
          <a:lstStyle/>
          <a:p>
            <a:pPr marL="0" indent="0">
              <a:buFont typeface="Arial" charset="0"/>
              <a:buNone/>
              <a:defRPr/>
            </a:pPr>
            <a:r>
              <a:rPr lang="en-IN" dirty="0"/>
              <a:t>class Test { </a:t>
            </a:r>
          </a:p>
          <a:p>
            <a:pPr marL="0" indent="0">
              <a:buFont typeface="Arial" charset="0"/>
              <a:buNone/>
              <a:defRPr/>
            </a:pPr>
            <a:r>
              <a:rPr lang="en-IN" dirty="0"/>
              <a:t>public static void main(String args[]) { </a:t>
            </a:r>
          </a:p>
          <a:p>
            <a:pPr marL="0" indent="0">
              <a:buFont typeface="Arial" charset="0"/>
              <a:buNone/>
              <a:defRPr/>
            </a:pPr>
            <a:r>
              <a:rPr lang="en-IN" dirty="0"/>
              <a:t>	int a = 60; /* 60 = 0011 1100 */ </a:t>
            </a:r>
          </a:p>
          <a:p>
            <a:pPr marL="0" indent="0">
              <a:buFont typeface="Arial" charset="0"/>
              <a:buNone/>
              <a:defRPr/>
            </a:pPr>
            <a:r>
              <a:rPr lang="en-IN" dirty="0"/>
              <a:t>	int b = 13; /* 13 = 0000 1101 */ </a:t>
            </a:r>
          </a:p>
          <a:p>
            <a:pPr marL="0" indent="0">
              <a:buFont typeface="Arial" charset="0"/>
              <a:buNone/>
              <a:defRPr/>
            </a:pPr>
            <a:r>
              <a:rPr lang="en-IN" dirty="0"/>
              <a:t>	int c = 0; </a:t>
            </a:r>
          </a:p>
          <a:p>
            <a:pPr marL="0" indent="0">
              <a:buFont typeface="Arial" charset="0"/>
              <a:buNone/>
              <a:defRPr/>
            </a:pPr>
            <a:endParaRPr lang="en-IN" dirty="0"/>
          </a:p>
          <a:p>
            <a:pPr marL="0" indent="0">
              <a:buFont typeface="Arial" charset="0"/>
              <a:buNone/>
              <a:defRPr/>
            </a:pPr>
            <a:r>
              <a:rPr lang="en-IN" dirty="0"/>
              <a:t>	c = a &amp; b; /* 12 = 0000 1100 */ </a:t>
            </a:r>
          </a:p>
          <a:p>
            <a:pPr marL="0" indent="0">
              <a:buFont typeface="Arial" charset="0"/>
              <a:buNone/>
              <a:defRPr/>
            </a:pPr>
            <a:r>
              <a:rPr lang="en-IN" dirty="0"/>
              <a:t>	System.out.println("a &amp; b = " + c ); </a:t>
            </a:r>
          </a:p>
          <a:p>
            <a:pPr marL="0" indent="0">
              <a:buFont typeface="Arial" charset="0"/>
              <a:buNone/>
              <a:defRPr/>
            </a:pPr>
            <a:endParaRPr lang="en-IN" dirty="0"/>
          </a:p>
          <a:p>
            <a:pPr marL="0" indent="0">
              <a:buFont typeface="Arial" charset="0"/>
              <a:buNone/>
              <a:defRPr/>
            </a:pPr>
            <a:r>
              <a:rPr lang="en-IN" dirty="0"/>
              <a:t>	c = a | b; /* 61 = 0011 1101 */ </a:t>
            </a:r>
          </a:p>
          <a:p>
            <a:pPr marL="0" indent="0">
              <a:buFont typeface="Arial" charset="0"/>
              <a:buNone/>
              <a:defRPr/>
            </a:pPr>
            <a:r>
              <a:rPr lang="en-IN" dirty="0"/>
              <a:t>	System.out.println("a | b = " + c ); </a:t>
            </a:r>
          </a:p>
          <a:p>
            <a:pPr marL="0" indent="0">
              <a:buFont typeface="Arial" charset="0"/>
              <a:buNone/>
              <a:defRPr/>
            </a:pPr>
            <a:endParaRPr lang="en-IN" dirty="0"/>
          </a:p>
          <a:p>
            <a:pPr marL="0" indent="0">
              <a:buFont typeface="Arial" charset="0"/>
              <a:buNone/>
              <a:defRPr/>
            </a:pPr>
            <a:r>
              <a:rPr lang="en-IN" dirty="0"/>
              <a:t>	</a:t>
            </a:r>
          </a:p>
        </p:txBody>
      </p:sp>
      <p:sp>
        <p:nvSpPr>
          <p:cNvPr id="41988" name="Footer Placeholder 4">
            <a:extLst>
              <a:ext uri="{FF2B5EF4-FFF2-40B4-BE49-F238E27FC236}">
                <a16:creationId xmlns:a16="http://schemas.microsoft.com/office/drawing/2014/main" id="{B44242C6-969C-FC09-9699-8DD265C0062D}"/>
              </a:ext>
            </a:extLst>
          </p:cNvPr>
          <p:cNvSpPr txBox="1">
            <a:spLocks/>
          </p:cNvSpPr>
          <p:nvPr/>
        </p:nvSpPr>
        <p:spPr bwMode="auto">
          <a:xfrm>
            <a:off x="971550" y="6483350"/>
            <a:ext cx="67040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948A54"/>
                </a:solidFill>
              </a:rPr>
              <a:t>PRANVEER SINGH INSTITUTE OF TECHNOLOGY, KANPUR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651029FB-ABD0-C389-FA2C-497566975963}"/>
              </a:ext>
            </a:extLst>
          </p:cNvPr>
          <p:cNvSpPr>
            <a:spLocks noGrp="1"/>
          </p:cNvSpPr>
          <p:nvPr>
            <p:ph type="title"/>
          </p:nvPr>
        </p:nvSpPr>
        <p:spPr/>
        <p:txBody>
          <a:bodyPr/>
          <a:lstStyle/>
          <a:p>
            <a:r>
              <a:rPr lang="en-US" altLang="en-US">
                <a:solidFill>
                  <a:srgbClr val="FF0000"/>
                </a:solidFill>
              </a:rPr>
              <a:t>Example Cont.,</a:t>
            </a:r>
            <a:endParaRPr lang="en-IN" altLang="en-US">
              <a:solidFill>
                <a:srgbClr val="FF0000"/>
              </a:solidFill>
            </a:endParaRPr>
          </a:p>
        </p:txBody>
      </p:sp>
      <p:sp>
        <p:nvSpPr>
          <p:cNvPr id="3" name="Content Placeholder 2">
            <a:extLst>
              <a:ext uri="{FF2B5EF4-FFF2-40B4-BE49-F238E27FC236}">
                <a16:creationId xmlns:a16="http://schemas.microsoft.com/office/drawing/2014/main" id="{7AB1B5ED-4121-D66E-A68E-04DDBD0385FD}"/>
              </a:ext>
            </a:extLst>
          </p:cNvPr>
          <p:cNvSpPr>
            <a:spLocks noGrp="1"/>
          </p:cNvSpPr>
          <p:nvPr>
            <p:ph sz="quarter" idx="1"/>
          </p:nvPr>
        </p:nvSpPr>
        <p:spPr>
          <a:xfrm>
            <a:off x="457200" y="1557338"/>
            <a:ext cx="8229600" cy="4852987"/>
          </a:xfrm>
        </p:spPr>
        <p:txBody>
          <a:bodyPr>
            <a:normAutofit fontScale="85000" lnSpcReduction="20000"/>
          </a:bodyPr>
          <a:lstStyle/>
          <a:p>
            <a:pPr marL="0" indent="0">
              <a:buFont typeface="Arial" charset="0"/>
              <a:buNone/>
              <a:defRPr/>
            </a:pPr>
            <a:r>
              <a:rPr lang="en-IN" dirty="0"/>
              <a:t>	c = a ^ b; /* 49 = 0011 0001 */ </a:t>
            </a:r>
          </a:p>
          <a:p>
            <a:pPr marL="0" indent="0">
              <a:buFont typeface="Arial" charset="0"/>
              <a:buNone/>
              <a:defRPr/>
            </a:pPr>
            <a:r>
              <a:rPr lang="en-IN" dirty="0"/>
              <a:t>	System.out.println("a ^ b = " + c ); </a:t>
            </a:r>
          </a:p>
          <a:p>
            <a:pPr marL="0" indent="0">
              <a:buFont typeface="Arial" charset="0"/>
              <a:buNone/>
              <a:defRPr/>
            </a:pPr>
            <a:endParaRPr lang="en-IN" dirty="0"/>
          </a:p>
          <a:p>
            <a:pPr marL="0" indent="0">
              <a:buFont typeface="Arial" charset="0"/>
              <a:buNone/>
              <a:defRPr/>
            </a:pPr>
            <a:r>
              <a:rPr lang="en-IN" dirty="0"/>
              <a:t>	c = ~a; /*-61 = 1100 0011 */ </a:t>
            </a:r>
          </a:p>
          <a:p>
            <a:pPr marL="0" indent="0">
              <a:buFont typeface="Arial" charset="0"/>
              <a:buNone/>
              <a:defRPr/>
            </a:pPr>
            <a:r>
              <a:rPr lang="en-IN" dirty="0"/>
              <a:t>	System.out.println("~a = " + c ); </a:t>
            </a:r>
          </a:p>
          <a:p>
            <a:pPr marL="0" indent="0">
              <a:buFont typeface="Arial" charset="0"/>
              <a:buNone/>
              <a:defRPr/>
            </a:pPr>
            <a:r>
              <a:rPr lang="en-IN" dirty="0"/>
              <a:t>	</a:t>
            </a:r>
          </a:p>
          <a:p>
            <a:pPr marL="0" indent="0">
              <a:buFont typeface="Arial" charset="0"/>
              <a:buNone/>
              <a:defRPr/>
            </a:pPr>
            <a:r>
              <a:rPr lang="en-IN" dirty="0"/>
              <a:t>	c = a &lt;&lt; 2; /* 240 = 1111 0000 */ 	</a:t>
            </a:r>
          </a:p>
          <a:p>
            <a:pPr marL="0" indent="0">
              <a:buFont typeface="Arial" charset="0"/>
              <a:buNone/>
              <a:defRPr/>
            </a:pPr>
            <a:r>
              <a:rPr lang="en-IN" dirty="0"/>
              <a:t>	System.out.println("a &lt;&lt; 2 = " + c ); </a:t>
            </a:r>
          </a:p>
          <a:p>
            <a:pPr marL="0" indent="0">
              <a:buFont typeface="Arial" charset="0"/>
              <a:buNone/>
              <a:defRPr/>
            </a:pPr>
            <a:r>
              <a:rPr lang="en-IN" dirty="0"/>
              <a:t>	</a:t>
            </a:r>
          </a:p>
          <a:p>
            <a:pPr marL="0" indent="0">
              <a:buFont typeface="Arial" charset="0"/>
              <a:buNone/>
              <a:defRPr/>
            </a:pPr>
            <a:r>
              <a:rPr lang="en-IN" dirty="0"/>
              <a:t>	c = a &gt;&gt; 2; /* 215 = 1111 */ </a:t>
            </a:r>
          </a:p>
          <a:p>
            <a:pPr marL="0" indent="0">
              <a:buFont typeface="Arial" charset="0"/>
              <a:buNone/>
              <a:defRPr/>
            </a:pPr>
            <a:r>
              <a:rPr lang="en-IN" dirty="0"/>
              <a:t>	System.out.println("a &gt;&gt; 2 = " + c ); </a:t>
            </a:r>
          </a:p>
          <a:p>
            <a:pPr marL="0" indent="0">
              <a:buFont typeface="Arial" charset="0"/>
              <a:buNone/>
              <a:defRPr/>
            </a:pPr>
            <a:r>
              <a:rPr lang="en-IN" dirty="0"/>
              <a:t>	</a:t>
            </a:r>
          </a:p>
          <a:p>
            <a:pPr marL="0" indent="0">
              <a:buFont typeface="Arial" charset="0"/>
              <a:buNone/>
              <a:defRPr/>
            </a:pPr>
            <a:r>
              <a:rPr lang="en-IN" dirty="0"/>
              <a:t>	c = a &gt;&gt;&gt; 2; /* 215 = 0000 1111 */ </a:t>
            </a:r>
          </a:p>
          <a:p>
            <a:pPr marL="0" indent="0">
              <a:buFont typeface="Arial" charset="0"/>
              <a:buNone/>
              <a:defRPr/>
            </a:pPr>
            <a:r>
              <a:rPr lang="en-IN" dirty="0"/>
              <a:t>	System.out.println("a &gt;&gt;&gt; 2 = " + c ); </a:t>
            </a:r>
          </a:p>
          <a:p>
            <a:pPr marL="0" indent="0">
              <a:buFont typeface="Arial" charset="0"/>
              <a:buNone/>
              <a:defRPr/>
            </a:pPr>
            <a:r>
              <a:rPr lang="en-IN" dirty="0"/>
              <a:t>} } </a:t>
            </a:r>
          </a:p>
          <a:p>
            <a:pPr>
              <a:buFont typeface="Arial" charset="0"/>
              <a:buChar char="•"/>
              <a:defRPr/>
            </a:pPr>
            <a:endParaRPr lang="en-IN" dirty="0"/>
          </a:p>
        </p:txBody>
      </p:sp>
      <p:graphicFrame>
        <p:nvGraphicFramePr>
          <p:cNvPr id="4" name="Table 3">
            <a:extLst>
              <a:ext uri="{FF2B5EF4-FFF2-40B4-BE49-F238E27FC236}">
                <a16:creationId xmlns:a16="http://schemas.microsoft.com/office/drawing/2014/main" id="{0D4B3082-7DA6-1F0B-375C-48211D895228}"/>
              </a:ext>
            </a:extLst>
          </p:cNvPr>
          <p:cNvGraphicFramePr>
            <a:graphicFrameLocks noGrp="1"/>
          </p:cNvGraphicFramePr>
          <p:nvPr/>
        </p:nvGraphicFramePr>
        <p:xfrm>
          <a:off x="5508625" y="4076700"/>
          <a:ext cx="2663825" cy="2016125"/>
        </p:xfrm>
        <a:graphic>
          <a:graphicData uri="http://schemas.openxmlformats.org/drawingml/2006/table">
            <a:tbl>
              <a:tblPr>
                <a:tableStyleId>{912C8C85-51F0-491E-9774-3900AFEF0FD7}</a:tableStyleId>
              </a:tblPr>
              <a:tblGrid>
                <a:gridCol w="2663825">
                  <a:extLst>
                    <a:ext uri="{9D8B030D-6E8A-4147-A177-3AD203B41FA5}">
                      <a16:colId xmlns:a16="http://schemas.microsoft.com/office/drawing/2014/main" val="20000"/>
                    </a:ext>
                  </a:extLst>
                </a:gridCol>
              </a:tblGrid>
              <a:tr h="2016125">
                <a:tc>
                  <a:txBody>
                    <a:bodyPr/>
                    <a:lstStyle/>
                    <a:p>
                      <a:pPr algn="l" fontAlgn="t"/>
                      <a:r>
                        <a:rPr lang="pt-BR" sz="1800" b="1" dirty="0">
                          <a:solidFill>
                            <a:srgbClr val="CC00CC"/>
                          </a:solidFill>
                          <a:effectLst/>
                        </a:rPr>
                        <a:t>                 Output:</a:t>
                      </a:r>
                    </a:p>
                    <a:p>
                      <a:pPr algn="l" fontAlgn="t"/>
                      <a:r>
                        <a:rPr lang="pt-BR" sz="1800" b="1" dirty="0">
                          <a:solidFill>
                            <a:srgbClr val="3366FF"/>
                          </a:solidFill>
                          <a:effectLst/>
                        </a:rPr>
                        <a:t>      a &amp; b = 12 </a:t>
                      </a:r>
                    </a:p>
                    <a:p>
                      <a:pPr algn="l" fontAlgn="t"/>
                      <a:r>
                        <a:rPr lang="pt-BR" sz="1800" b="1" dirty="0">
                          <a:solidFill>
                            <a:srgbClr val="3366FF"/>
                          </a:solidFill>
                          <a:effectLst/>
                        </a:rPr>
                        <a:t>      a | b = 61 </a:t>
                      </a:r>
                    </a:p>
                    <a:p>
                      <a:pPr algn="l" fontAlgn="t"/>
                      <a:r>
                        <a:rPr lang="pt-BR" sz="1800" b="1" dirty="0">
                          <a:solidFill>
                            <a:srgbClr val="3366FF"/>
                          </a:solidFill>
                          <a:effectLst/>
                        </a:rPr>
                        <a:t>      a ^ b = 49 </a:t>
                      </a:r>
                    </a:p>
                    <a:p>
                      <a:pPr algn="l" fontAlgn="t"/>
                      <a:r>
                        <a:rPr lang="pt-BR" sz="1800" b="1" dirty="0">
                          <a:solidFill>
                            <a:srgbClr val="3366FF"/>
                          </a:solidFill>
                          <a:effectLst/>
                        </a:rPr>
                        <a:t>      ~a = -61 </a:t>
                      </a:r>
                    </a:p>
                    <a:p>
                      <a:pPr algn="l" fontAlgn="t"/>
                      <a:r>
                        <a:rPr lang="pt-BR" sz="1800" b="1" dirty="0">
                          <a:solidFill>
                            <a:srgbClr val="3366FF"/>
                          </a:solidFill>
                          <a:effectLst/>
                        </a:rPr>
                        <a:t>      a &lt;&lt; 2 = 240 </a:t>
                      </a:r>
                    </a:p>
                    <a:p>
                      <a:pPr algn="l" fontAlgn="t"/>
                      <a:r>
                        <a:rPr lang="pt-BR" sz="1800" b="1" dirty="0">
                          <a:solidFill>
                            <a:srgbClr val="3366FF"/>
                          </a:solidFill>
                          <a:effectLst/>
                        </a:rPr>
                        <a:t>      a &gt;&gt; 15 a &gt;&gt;&gt; 15</a:t>
                      </a:r>
                      <a:endParaRPr lang="pt-BR" sz="1800" b="1" dirty="0">
                        <a:solidFill>
                          <a:srgbClr val="3366FF"/>
                        </a:solidFill>
                        <a:effectLst/>
                        <a:latin typeface="verdana"/>
                      </a:endParaRPr>
                    </a:p>
                  </a:txBody>
                  <a:tcPr marL="47617" marR="47617" marT="47640" marB="47640"/>
                </a:tc>
                <a:extLst>
                  <a:ext uri="{0D108BD9-81ED-4DB2-BD59-A6C34878D82A}">
                    <a16:rowId xmlns:a16="http://schemas.microsoft.com/office/drawing/2014/main" val="10000"/>
                  </a:ext>
                </a:extLst>
              </a:tr>
            </a:tbl>
          </a:graphicData>
        </a:graphic>
      </p:graphicFrame>
      <p:sp>
        <p:nvSpPr>
          <p:cNvPr id="43018" name="Rectangle 1">
            <a:extLst>
              <a:ext uri="{FF2B5EF4-FFF2-40B4-BE49-F238E27FC236}">
                <a16:creationId xmlns:a16="http://schemas.microsoft.com/office/drawing/2014/main" id="{F379BD78-176F-172D-50D9-493172395C30}"/>
              </a:ext>
            </a:extLst>
          </p:cNvPr>
          <p:cNvSpPr>
            <a:spLocks noChangeArrowheads="1"/>
          </p:cNvSpPr>
          <p:nvPr/>
        </p:nvSpPr>
        <p:spPr bwMode="auto">
          <a:xfrm>
            <a:off x="2371725" y="3403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cs typeface="Arial" panose="020B0604020202020204" pitchFamily="34" charset="0"/>
            </a:endParaRPr>
          </a:p>
        </p:txBody>
      </p:sp>
      <p:sp>
        <p:nvSpPr>
          <p:cNvPr id="43019" name="Footer Placeholder 4">
            <a:extLst>
              <a:ext uri="{FF2B5EF4-FFF2-40B4-BE49-F238E27FC236}">
                <a16:creationId xmlns:a16="http://schemas.microsoft.com/office/drawing/2014/main" id="{4E07C3F9-76F8-E601-5481-8D907C2B735F}"/>
              </a:ext>
            </a:extLst>
          </p:cNvPr>
          <p:cNvSpPr txBox="1">
            <a:spLocks/>
          </p:cNvSpPr>
          <p:nvPr/>
        </p:nvSpPr>
        <p:spPr bwMode="auto">
          <a:xfrm>
            <a:off x="971550" y="6483350"/>
            <a:ext cx="67040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948A54"/>
                </a:solidFill>
              </a:rPr>
              <a:t>PRANVEER SINGH INSTITUTE OF TECHNOLOGY, KANPUR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0C72051-62FB-66F6-89B8-296B9D60DCAF}"/>
              </a:ext>
            </a:extLst>
          </p:cNvPr>
          <p:cNvSpPr>
            <a:spLocks noGrp="1"/>
          </p:cNvSpPr>
          <p:nvPr>
            <p:ph type="title"/>
          </p:nvPr>
        </p:nvSpPr>
        <p:spPr>
          <a:xfrm>
            <a:off x="0" y="304800"/>
            <a:ext cx="9372600" cy="533400"/>
          </a:xfrm>
          <a:noFill/>
        </p:spPr>
        <p:txBody>
          <a:bodyPr/>
          <a:lstStyle/>
          <a:p>
            <a:r>
              <a:rPr lang="en-US" altLang="en-US" sz="3600" i="1">
                <a:solidFill>
                  <a:srgbClr val="FF0000"/>
                </a:solidFill>
              </a:rPr>
              <a:t>First Java Application Program...</a:t>
            </a:r>
            <a:endParaRPr lang="uk-UA" altLang="en-US" sz="3600" i="1">
              <a:solidFill>
                <a:srgbClr val="FF0000"/>
              </a:solidFill>
            </a:endParaRPr>
          </a:p>
        </p:txBody>
      </p:sp>
      <p:sp>
        <p:nvSpPr>
          <p:cNvPr id="7171" name="Rectangle 3">
            <a:extLst>
              <a:ext uri="{FF2B5EF4-FFF2-40B4-BE49-F238E27FC236}">
                <a16:creationId xmlns:a16="http://schemas.microsoft.com/office/drawing/2014/main" id="{8AA18B22-D2B7-6BFD-D2CD-C9690F32D0AA}"/>
              </a:ext>
            </a:extLst>
          </p:cNvPr>
          <p:cNvSpPr>
            <a:spLocks noGrp="1" noChangeArrowheads="1"/>
          </p:cNvSpPr>
          <p:nvPr>
            <p:ph idx="1"/>
          </p:nvPr>
        </p:nvSpPr>
        <p:spPr>
          <a:xfrm>
            <a:off x="0" y="1981200"/>
            <a:ext cx="9144000" cy="4876800"/>
          </a:xfrm>
        </p:spPr>
        <p:txBody>
          <a:bodyPr/>
          <a:lstStyle/>
          <a:p>
            <a:pPr marL="0" indent="0">
              <a:buFont typeface="Arial" panose="020B0604020202020204" pitchFamily="34" charset="0"/>
              <a:buNone/>
            </a:pPr>
            <a:r>
              <a:rPr lang="en-US" altLang="en-US" b="1"/>
              <a:t>class  HelloWorld</a:t>
            </a:r>
          </a:p>
          <a:p>
            <a:pPr marL="0" indent="0">
              <a:buFont typeface="Arial" panose="020B0604020202020204" pitchFamily="34" charset="0"/>
              <a:buNone/>
            </a:pPr>
            <a:r>
              <a:rPr lang="en-US" altLang="en-US" b="1"/>
              <a:t>{</a:t>
            </a:r>
          </a:p>
          <a:p>
            <a:pPr marL="0" indent="0">
              <a:buFont typeface="Arial" panose="020B0604020202020204" pitchFamily="34" charset="0"/>
              <a:buNone/>
            </a:pPr>
            <a:r>
              <a:rPr lang="en-US" altLang="en-US" b="1"/>
              <a:t>public static void main(String  args[ ])                                      	{</a:t>
            </a:r>
          </a:p>
          <a:p>
            <a:pPr marL="0" indent="0">
              <a:buFont typeface="Arial" panose="020B0604020202020204" pitchFamily="34" charset="0"/>
              <a:buNone/>
            </a:pPr>
            <a:r>
              <a:rPr lang="en-US" altLang="en-US" b="1"/>
              <a:t>System.out.println(“Hello World”);</a:t>
            </a:r>
          </a:p>
          <a:p>
            <a:pPr marL="0" indent="0">
              <a:buFont typeface="Arial" panose="020B0604020202020204" pitchFamily="34" charset="0"/>
              <a:buNone/>
            </a:pPr>
            <a:r>
              <a:rPr lang="en-US" altLang="en-US" b="1"/>
              <a:t>	     }						</a:t>
            </a:r>
          </a:p>
          <a:p>
            <a:pPr marL="0" indent="0">
              <a:buFont typeface="Arial" panose="020B0604020202020204" pitchFamily="34" charset="0"/>
              <a:buNone/>
            </a:pPr>
            <a:r>
              <a:rPr lang="en-US" altLang="en-US" b="1"/>
              <a:t>}</a:t>
            </a:r>
          </a:p>
        </p:txBody>
      </p:sp>
      <p:sp>
        <p:nvSpPr>
          <p:cNvPr id="4" name="Footer Placeholder 4">
            <a:extLst>
              <a:ext uri="{FF2B5EF4-FFF2-40B4-BE49-F238E27FC236}">
                <a16:creationId xmlns:a16="http://schemas.microsoft.com/office/drawing/2014/main" id="{C7A940A5-3373-97DF-CD73-8400CECD3093}"/>
              </a:ext>
            </a:extLst>
          </p:cNvPr>
          <p:cNvSpPr txBox="1">
            <a:spLocks/>
          </p:cNvSpPr>
          <p:nvPr/>
        </p:nvSpPr>
        <p:spPr>
          <a:xfrm>
            <a:off x="1600200" y="6569075"/>
            <a:ext cx="5486400" cy="365125"/>
          </a:xfrm>
          <a:prstGeom prst="rect">
            <a:avLst/>
          </a:prstGeom>
        </p:spPr>
        <p:txBody>
          <a:bodyPr/>
          <a:lstStyle>
            <a:defPPr>
              <a:defRPr lang="ru-RU"/>
            </a:defPPr>
            <a:lvl1pPr algn="l" rtl="0" fontAlgn="base">
              <a:spcBef>
                <a:spcPct val="0"/>
              </a:spcBef>
              <a:spcAft>
                <a:spcPct val="0"/>
              </a:spcAft>
              <a:defRPr sz="1400" b="1" kern="1200">
                <a:solidFill>
                  <a:srgbClr val="FF0000"/>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defRPr/>
            </a:pPr>
            <a:r>
              <a:rPr lang="en-US" dirty="0">
                <a:solidFill>
                  <a:schemeClr val="bg2">
                    <a:lumMod val="50000"/>
                  </a:schemeClr>
                </a:solidFill>
              </a:rPr>
              <a:t>PRANVEER SINGH INSTITUTE OF TECHNOLOGY, KANPUR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E91ADA8F-1887-6E1E-75E2-63D846B2BE24}"/>
              </a:ext>
            </a:extLst>
          </p:cNvPr>
          <p:cNvSpPr>
            <a:spLocks noGrp="1"/>
          </p:cNvSpPr>
          <p:nvPr>
            <p:ph type="title"/>
          </p:nvPr>
        </p:nvSpPr>
        <p:spPr/>
        <p:txBody>
          <a:bodyPr/>
          <a:lstStyle/>
          <a:p>
            <a:r>
              <a:rPr lang="en-US" altLang="en-US">
                <a:solidFill>
                  <a:srgbClr val="FF0000"/>
                </a:solidFill>
              </a:rPr>
              <a:t>Relational Operators</a:t>
            </a:r>
            <a:endParaRPr lang="en-IN" altLang="en-US">
              <a:solidFill>
                <a:srgbClr val="FF0000"/>
              </a:solidFill>
            </a:endParaRPr>
          </a:p>
        </p:txBody>
      </p:sp>
      <p:sp>
        <p:nvSpPr>
          <p:cNvPr id="44035" name="Content Placeholder 2">
            <a:extLst>
              <a:ext uri="{FF2B5EF4-FFF2-40B4-BE49-F238E27FC236}">
                <a16:creationId xmlns:a16="http://schemas.microsoft.com/office/drawing/2014/main" id="{F5719D49-E7D8-5E2C-18CA-715A1C44E96E}"/>
              </a:ext>
            </a:extLst>
          </p:cNvPr>
          <p:cNvSpPr>
            <a:spLocks noGrp="1"/>
          </p:cNvSpPr>
          <p:nvPr>
            <p:ph sz="quarter" idx="1"/>
          </p:nvPr>
        </p:nvSpPr>
        <p:spPr>
          <a:xfrm>
            <a:off x="457200" y="1600200"/>
            <a:ext cx="8229600" cy="4132263"/>
          </a:xfrm>
        </p:spPr>
        <p:txBody>
          <a:bodyPr/>
          <a:lstStyle/>
          <a:p>
            <a:pPr algn="just">
              <a:lnSpc>
                <a:spcPct val="200000"/>
              </a:lnSpc>
            </a:pPr>
            <a:r>
              <a:rPr lang="en-IN" altLang="en-US" sz="2200"/>
              <a:t>A relational operator compares two values and determines the relationship between them. </a:t>
            </a:r>
          </a:p>
          <a:p>
            <a:pPr algn="just">
              <a:lnSpc>
                <a:spcPct val="200000"/>
              </a:lnSpc>
            </a:pPr>
            <a:r>
              <a:rPr lang="en-IN" altLang="en-US" sz="2200"/>
              <a:t>For example, != returns true if its two operands are unequal. </a:t>
            </a:r>
          </a:p>
          <a:p>
            <a:pPr algn="just">
              <a:lnSpc>
                <a:spcPct val="200000"/>
              </a:lnSpc>
            </a:pPr>
            <a:r>
              <a:rPr lang="en-IN" altLang="en-US" sz="2200"/>
              <a:t>Relational operators are used to test whether two values are equal, whether one value is greater than another, and so forth. </a:t>
            </a:r>
          </a:p>
        </p:txBody>
      </p:sp>
      <p:sp>
        <p:nvSpPr>
          <p:cNvPr id="44036" name="Footer Placeholder 4">
            <a:extLst>
              <a:ext uri="{FF2B5EF4-FFF2-40B4-BE49-F238E27FC236}">
                <a16:creationId xmlns:a16="http://schemas.microsoft.com/office/drawing/2014/main" id="{FF80FD67-1F3A-A5B9-0F6C-A4A42A882EF8}"/>
              </a:ext>
            </a:extLst>
          </p:cNvPr>
          <p:cNvSpPr txBox="1">
            <a:spLocks/>
          </p:cNvSpPr>
          <p:nvPr/>
        </p:nvSpPr>
        <p:spPr bwMode="auto">
          <a:xfrm>
            <a:off x="971550" y="6483350"/>
            <a:ext cx="67040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948A54"/>
                </a:solidFill>
              </a:rPr>
              <a:t>PRANVEER SINGH INSTITUTE OF TECHNOLOGY, KANPUR</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AB0471DF-772B-A4B7-6B1D-80A96A4DF2DC}"/>
              </a:ext>
            </a:extLst>
          </p:cNvPr>
          <p:cNvSpPr>
            <a:spLocks noGrp="1" noChangeArrowheads="1"/>
          </p:cNvSpPr>
          <p:nvPr>
            <p:ph type="title"/>
          </p:nvPr>
        </p:nvSpPr>
        <p:spPr>
          <a:xfrm>
            <a:off x="685800" y="304800"/>
            <a:ext cx="7772400" cy="838200"/>
          </a:xfrm>
        </p:spPr>
        <p:txBody>
          <a:bodyPr/>
          <a:lstStyle/>
          <a:p>
            <a:pPr>
              <a:lnSpc>
                <a:spcPct val="70000"/>
              </a:lnSpc>
            </a:pPr>
            <a:r>
              <a:rPr lang="en-US" altLang="en-US"/>
              <a:t>Relational Operators</a:t>
            </a:r>
            <a:br>
              <a:rPr lang="en-US" altLang="en-US"/>
            </a:br>
            <a:r>
              <a:rPr lang="en-US" altLang="en-US"/>
              <a:t> </a:t>
            </a:r>
            <a:r>
              <a:rPr lang="en-US" altLang="en-US" sz="2800" b="1">
                <a:latin typeface="Courier New" panose="02070309020205020404" pitchFamily="49" charset="0"/>
              </a:rPr>
              <a:t>&gt;  &lt;  &gt;=  &lt;=  ==  !=</a:t>
            </a:r>
            <a:r>
              <a:rPr lang="en-US" altLang="en-US" b="1">
                <a:latin typeface="Courier New" panose="02070309020205020404" pitchFamily="49" charset="0"/>
              </a:rPr>
              <a:t> </a:t>
            </a:r>
          </a:p>
        </p:txBody>
      </p:sp>
      <p:sp>
        <p:nvSpPr>
          <p:cNvPr id="45059" name="Rectangle 4">
            <a:extLst>
              <a:ext uri="{FF2B5EF4-FFF2-40B4-BE49-F238E27FC236}">
                <a16:creationId xmlns:a16="http://schemas.microsoft.com/office/drawing/2014/main" id="{CB93B9AD-1C6E-DB89-5074-DA52801DDD59}"/>
              </a:ext>
            </a:extLst>
          </p:cNvPr>
          <p:cNvSpPr>
            <a:spLocks noChangeArrowheads="1"/>
          </p:cNvSpPr>
          <p:nvPr/>
        </p:nvSpPr>
        <p:spPr bwMode="auto">
          <a:xfrm>
            <a:off x="1828800" y="1447800"/>
            <a:ext cx="5715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b="1" u="sng"/>
              <a:t>Primitives</a:t>
            </a:r>
            <a:endParaRPr lang="en-US" altLang="en-US" b="1"/>
          </a:p>
          <a:p>
            <a:pPr>
              <a:spcBef>
                <a:spcPct val="20000"/>
              </a:spcBef>
              <a:buFontTx/>
              <a:buChar char="•"/>
            </a:pPr>
            <a:r>
              <a:rPr lang="en-US" altLang="en-US" b="1"/>
              <a:t>Greater Than 			&gt;</a:t>
            </a:r>
          </a:p>
          <a:p>
            <a:pPr>
              <a:spcBef>
                <a:spcPct val="20000"/>
              </a:spcBef>
              <a:buFontTx/>
              <a:buChar char="•"/>
            </a:pPr>
            <a:r>
              <a:rPr lang="en-US" altLang="en-US" b="1"/>
              <a:t>Less Than 			&lt;</a:t>
            </a:r>
          </a:p>
          <a:p>
            <a:pPr>
              <a:spcBef>
                <a:spcPct val="20000"/>
              </a:spcBef>
              <a:buFontTx/>
              <a:buChar char="•"/>
            </a:pPr>
            <a:r>
              <a:rPr lang="en-US" altLang="en-US" b="1"/>
              <a:t>Greater Than or Equal 		&gt;=</a:t>
            </a:r>
          </a:p>
          <a:p>
            <a:pPr>
              <a:spcBef>
                <a:spcPct val="20000"/>
              </a:spcBef>
              <a:buFontTx/>
              <a:buChar char="•"/>
            </a:pPr>
            <a:r>
              <a:rPr lang="en-US" altLang="en-US" b="1"/>
              <a:t>Less Than or Equal		&lt;=</a:t>
            </a:r>
          </a:p>
        </p:txBody>
      </p:sp>
      <p:sp>
        <p:nvSpPr>
          <p:cNvPr id="45060" name="Rectangle 7">
            <a:extLst>
              <a:ext uri="{FF2B5EF4-FFF2-40B4-BE49-F238E27FC236}">
                <a16:creationId xmlns:a16="http://schemas.microsoft.com/office/drawing/2014/main" id="{56A78EB6-CDF0-A392-F05E-4240E3EC29C7}"/>
              </a:ext>
            </a:extLst>
          </p:cNvPr>
          <p:cNvSpPr>
            <a:spLocks noChangeArrowheads="1"/>
          </p:cNvSpPr>
          <p:nvPr/>
        </p:nvSpPr>
        <p:spPr bwMode="auto">
          <a:xfrm>
            <a:off x="1828800" y="3962400"/>
            <a:ext cx="5715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b="1" u="sng"/>
              <a:t>Primitives or Object References</a:t>
            </a:r>
            <a:endParaRPr lang="en-US" altLang="en-US" b="1"/>
          </a:p>
          <a:p>
            <a:pPr>
              <a:spcBef>
                <a:spcPct val="20000"/>
              </a:spcBef>
              <a:buFontTx/>
              <a:buChar char="•"/>
            </a:pPr>
            <a:r>
              <a:rPr lang="en-US" altLang="en-US" b="1"/>
              <a:t>Equal (Equivalent)	==</a:t>
            </a:r>
          </a:p>
          <a:p>
            <a:pPr>
              <a:spcBef>
                <a:spcPct val="20000"/>
              </a:spcBef>
              <a:buFontTx/>
              <a:buChar char="•"/>
            </a:pPr>
            <a:r>
              <a:rPr lang="en-US" altLang="en-US" b="1"/>
              <a:t>Not Equal 		!=</a:t>
            </a:r>
          </a:p>
        </p:txBody>
      </p:sp>
      <p:sp>
        <p:nvSpPr>
          <p:cNvPr id="45061" name="Rectangle 8">
            <a:extLst>
              <a:ext uri="{FF2B5EF4-FFF2-40B4-BE49-F238E27FC236}">
                <a16:creationId xmlns:a16="http://schemas.microsoft.com/office/drawing/2014/main" id="{2ADB4464-F22F-23C4-DD5F-5DE4F087ABA9}"/>
              </a:ext>
            </a:extLst>
          </p:cNvPr>
          <p:cNvSpPr>
            <a:spLocks noChangeArrowheads="1"/>
          </p:cNvSpPr>
          <p:nvPr/>
        </p:nvSpPr>
        <p:spPr bwMode="auto">
          <a:xfrm>
            <a:off x="1600200" y="5791200"/>
            <a:ext cx="5715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b="1"/>
              <a:t>The Result is Always </a:t>
            </a:r>
            <a:r>
              <a:rPr lang="en-US" altLang="en-US" b="1">
                <a:latin typeface="Courier New" panose="02070309020205020404" pitchFamily="49" charset="0"/>
              </a:rPr>
              <a:t>true</a:t>
            </a:r>
            <a:r>
              <a:rPr lang="en-US" altLang="en-US" b="1"/>
              <a:t> or </a:t>
            </a:r>
            <a:r>
              <a:rPr lang="en-US" altLang="en-US" b="1">
                <a:latin typeface="Courier New" panose="02070309020205020404" pitchFamily="49" charset="0"/>
              </a:rPr>
              <a:t>false</a:t>
            </a:r>
            <a:endParaRPr lang="en-US" altLang="en-US" b="1"/>
          </a:p>
        </p:txBody>
      </p:sp>
      <p:sp>
        <p:nvSpPr>
          <p:cNvPr id="45062" name="Footer Placeholder 4">
            <a:extLst>
              <a:ext uri="{FF2B5EF4-FFF2-40B4-BE49-F238E27FC236}">
                <a16:creationId xmlns:a16="http://schemas.microsoft.com/office/drawing/2014/main" id="{7FEB37F1-7C1B-798F-1C40-23869359BEDA}"/>
              </a:ext>
            </a:extLst>
          </p:cNvPr>
          <p:cNvSpPr txBox="1">
            <a:spLocks/>
          </p:cNvSpPr>
          <p:nvPr/>
        </p:nvSpPr>
        <p:spPr bwMode="auto">
          <a:xfrm>
            <a:off x="971550" y="6483350"/>
            <a:ext cx="67040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948A54"/>
                </a:solidFill>
              </a:rPr>
              <a:t>PRANVEER SINGH INSTITUTE OF TECHNOLOGY, KANPUR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3DB62BF4-EAD9-64F9-FC58-FCA87EA68EF1}"/>
              </a:ext>
            </a:extLst>
          </p:cNvPr>
          <p:cNvSpPr>
            <a:spLocks noGrp="1"/>
          </p:cNvSpPr>
          <p:nvPr>
            <p:ph type="title"/>
          </p:nvPr>
        </p:nvSpPr>
        <p:spPr/>
        <p:txBody>
          <a:bodyPr/>
          <a:lstStyle/>
          <a:p>
            <a:r>
              <a:rPr lang="en-US" altLang="en-US">
                <a:solidFill>
                  <a:srgbClr val="FF0000"/>
                </a:solidFill>
              </a:rPr>
              <a:t>Relational Operators</a:t>
            </a:r>
            <a:endParaRPr lang="en-IN" altLang="en-US">
              <a:solidFill>
                <a:srgbClr val="FF0000"/>
              </a:solidFill>
            </a:endParaRPr>
          </a:p>
        </p:txBody>
      </p:sp>
      <p:graphicFrame>
        <p:nvGraphicFramePr>
          <p:cNvPr id="4" name="Content Placeholder 3">
            <a:extLst>
              <a:ext uri="{FF2B5EF4-FFF2-40B4-BE49-F238E27FC236}">
                <a16:creationId xmlns:a16="http://schemas.microsoft.com/office/drawing/2014/main" id="{0A0FC5EA-4B71-32DF-B27C-FF26D123A521}"/>
              </a:ext>
            </a:extLst>
          </p:cNvPr>
          <p:cNvGraphicFramePr>
            <a:graphicFrameLocks noGrp="1"/>
          </p:cNvGraphicFramePr>
          <p:nvPr>
            <p:ph sz="quarter" idx="1"/>
          </p:nvPr>
        </p:nvGraphicFramePr>
        <p:xfrm>
          <a:off x="468313" y="1843088"/>
          <a:ext cx="7570787" cy="4322762"/>
        </p:xfrm>
        <a:graphic>
          <a:graphicData uri="http://schemas.openxmlformats.org/drawingml/2006/table">
            <a:tbl>
              <a:tblPr firstRow="1" bandRow="1">
                <a:tableStyleId>{BDBED569-4797-4DF1-A0F4-6AAB3CD982D8}</a:tableStyleId>
              </a:tblPr>
              <a:tblGrid>
                <a:gridCol w="2212557">
                  <a:extLst>
                    <a:ext uri="{9D8B030D-6E8A-4147-A177-3AD203B41FA5}">
                      <a16:colId xmlns:a16="http://schemas.microsoft.com/office/drawing/2014/main" val="20000"/>
                    </a:ext>
                  </a:extLst>
                </a:gridCol>
                <a:gridCol w="5358230">
                  <a:extLst>
                    <a:ext uri="{9D8B030D-6E8A-4147-A177-3AD203B41FA5}">
                      <a16:colId xmlns:a16="http://schemas.microsoft.com/office/drawing/2014/main" val="20001"/>
                    </a:ext>
                  </a:extLst>
                </a:gridCol>
              </a:tblGrid>
              <a:tr h="512900">
                <a:tc>
                  <a:txBody>
                    <a:bodyPr/>
                    <a:lstStyle/>
                    <a:p>
                      <a:r>
                        <a:rPr lang="en-US" sz="1800" dirty="0"/>
                        <a:t>Operator</a:t>
                      </a:r>
                      <a:endParaRPr lang="en-IN" sz="1800" dirty="0"/>
                    </a:p>
                  </a:txBody>
                  <a:tcPr marL="91435" marR="91435" marT="45726" marB="45726"/>
                </a:tc>
                <a:tc>
                  <a:txBody>
                    <a:bodyPr/>
                    <a:lstStyle/>
                    <a:p>
                      <a:r>
                        <a:rPr lang="en-US" sz="1800" dirty="0"/>
                        <a:t>Description</a:t>
                      </a:r>
                      <a:endParaRPr lang="en-IN" sz="1800" dirty="0"/>
                    </a:p>
                  </a:txBody>
                  <a:tcPr marL="91435" marR="91435" marT="45726" marB="45726"/>
                </a:tc>
                <a:extLst>
                  <a:ext uri="{0D108BD9-81ED-4DB2-BD59-A6C34878D82A}">
                    <a16:rowId xmlns:a16="http://schemas.microsoft.com/office/drawing/2014/main" val="10000"/>
                  </a:ext>
                </a:extLst>
              </a:tr>
              <a:tr h="1269954">
                <a:tc>
                  <a:txBody>
                    <a:bodyPr/>
                    <a:lstStyle/>
                    <a:p>
                      <a:pPr algn="l" fontAlgn="t"/>
                      <a:r>
                        <a:rPr lang="en-IN" sz="1800" dirty="0">
                          <a:effectLst/>
                        </a:rPr>
                        <a:t>==</a:t>
                      </a:r>
                      <a:endParaRPr lang="en-IN" sz="1800" dirty="0">
                        <a:effectLst/>
                        <a:latin typeface="verdana"/>
                      </a:endParaRPr>
                    </a:p>
                  </a:txBody>
                  <a:tcPr marL="47623" marR="47623" marT="47631" marB="47631"/>
                </a:tc>
                <a:tc>
                  <a:txBody>
                    <a:bodyPr/>
                    <a:lstStyle/>
                    <a:p>
                      <a:pPr algn="l" fontAlgn="t"/>
                      <a:r>
                        <a:rPr lang="en-IN" sz="1800" dirty="0">
                          <a:effectLst/>
                        </a:rPr>
                        <a:t>Checks if the value of two operands are equal or not, if yes then condition becomes true.</a:t>
                      </a:r>
                      <a:endParaRPr lang="en-IN" sz="1800" dirty="0">
                        <a:effectLst/>
                        <a:latin typeface="verdana"/>
                      </a:endParaRPr>
                    </a:p>
                  </a:txBody>
                  <a:tcPr marL="47623" marR="47623" marT="47631" marB="47631"/>
                </a:tc>
                <a:extLst>
                  <a:ext uri="{0D108BD9-81ED-4DB2-BD59-A6C34878D82A}">
                    <a16:rowId xmlns:a16="http://schemas.microsoft.com/office/drawing/2014/main" val="10001"/>
                  </a:ext>
                </a:extLst>
              </a:tr>
              <a:tr h="1269954">
                <a:tc>
                  <a:txBody>
                    <a:bodyPr/>
                    <a:lstStyle/>
                    <a:p>
                      <a:pPr algn="l" fontAlgn="t"/>
                      <a:r>
                        <a:rPr lang="en-IN" sz="1800" dirty="0">
                          <a:effectLst/>
                        </a:rPr>
                        <a:t>!=</a:t>
                      </a:r>
                      <a:endParaRPr lang="en-IN" sz="1800" dirty="0">
                        <a:effectLst/>
                        <a:latin typeface="verdana"/>
                      </a:endParaRPr>
                    </a:p>
                  </a:txBody>
                  <a:tcPr marL="47623" marR="47623" marT="47631" marB="47631"/>
                </a:tc>
                <a:tc>
                  <a:txBody>
                    <a:bodyPr/>
                    <a:lstStyle/>
                    <a:p>
                      <a:pPr algn="l" fontAlgn="t"/>
                      <a:r>
                        <a:rPr lang="en-IN" sz="1800" dirty="0">
                          <a:effectLst/>
                        </a:rPr>
                        <a:t>Checks if the value of two operands are equal or not, if values are not equal then condition becomes true.</a:t>
                      </a:r>
                      <a:endParaRPr lang="en-IN" sz="1800" dirty="0">
                        <a:effectLst/>
                        <a:latin typeface="verdana"/>
                      </a:endParaRPr>
                    </a:p>
                  </a:txBody>
                  <a:tcPr marL="47623" marR="47623" marT="47631" marB="47631"/>
                </a:tc>
                <a:extLst>
                  <a:ext uri="{0D108BD9-81ED-4DB2-BD59-A6C34878D82A}">
                    <a16:rowId xmlns:a16="http://schemas.microsoft.com/office/drawing/2014/main" val="10002"/>
                  </a:ext>
                </a:extLst>
              </a:tr>
              <a:tr h="1269954">
                <a:tc>
                  <a:txBody>
                    <a:bodyPr/>
                    <a:lstStyle/>
                    <a:p>
                      <a:pPr algn="l" fontAlgn="t"/>
                      <a:r>
                        <a:rPr lang="en-IN" sz="1800" dirty="0">
                          <a:effectLst/>
                        </a:rPr>
                        <a:t>&gt;</a:t>
                      </a:r>
                      <a:endParaRPr lang="en-IN" sz="1800" dirty="0">
                        <a:effectLst/>
                        <a:latin typeface="verdana"/>
                      </a:endParaRPr>
                    </a:p>
                  </a:txBody>
                  <a:tcPr marL="47623" marR="47623" marT="47631" marB="47631"/>
                </a:tc>
                <a:tc>
                  <a:txBody>
                    <a:bodyPr/>
                    <a:lstStyle/>
                    <a:p>
                      <a:pPr algn="l" fontAlgn="t"/>
                      <a:r>
                        <a:rPr lang="en-IN" sz="1800" dirty="0">
                          <a:effectLst/>
                        </a:rPr>
                        <a:t>Checks if the value of left operand is greater than the value of right operand, if yes then condition becomes true.</a:t>
                      </a:r>
                      <a:endParaRPr lang="en-IN" sz="1800" dirty="0">
                        <a:effectLst/>
                        <a:latin typeface="verdana"/>
                      </a:endParaRPr>
                    </a:p>
                  </a:txBody>
                  <a:tcPr marL="47623" marR="47623" marT="47631" marB="47631"/>
                </a:tc>
                <a:extLst>
                  <a:ext uri="{0D108BD9-81ED-4DB2-BD59-A6C34878D82A}">
                    <a16:rowId xmlns:a16="http://schemas.microsoft.com/office/drawing/2014/main" val="10003"/>
                  </a:ext>
                </a:extLst>
              </a:tr>
            </a:tbl>
          </a:graphicData>
        </a:graphic>
      </p:graphicFrame>
      <p:sp>
        <p:nvSpPr>
          <p:cNvPr id="46100" name="Footer Placeholder 4">
            <a:extLst>
              <a:ext uri="{FF2B5EF4-FFF2-40B4-BE49-F238E27FC236}">
                <a16:creationId xmlns:a16="http://schemas.microsoft.com/office/drawing/2014/main" id="{D735AA71-94AE-A1A3-3F46-16C9A5F46DC8}"/>
              </a:ext>
            </a:extLst>
          </p:cNvPr>
          <p:cNvSpPr txBox="1">
            <a:spLocks/>
          </p:cNvSpPr>
          <p:nvPr/>
        </p:nvSpPr>
        <p:spPr bwMode="auto">
          <a:xfrm>
            <a:off x="971550" y="6483350"/>
            <a:ext cx="67040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948A54"/>
                </a:solidFill>
              </a:rPr>
              <a:t>PRANVEER SINGH INSTITUTE OF TECHNOLOGY, KANPUR</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59D41339-FFC7-1D13-3B7A-8979BEEDA748}"/>
              </a:ext>
            </a:extLst>
          </p:cNvPr>
          <p:cNvSpPr>
            <a:spLocks noGrp="1"/>
          </p:cNvSpPr>
          <p:nvPr>
            <p:ph type="title"/>
          </p:nvPr>
        </p:nvSpPr>
        <p:spPr/>
        <p:txBody>
          <a:bodyPr/>
          <a:lstStyle/>
          <a:p>
            <a:r>
              <a:rPr lang="en-US" altLang="en-US">
                <a:solidFill>
                  <a:srgbClr val="FF0000"/>
                </a:solidFill>
              </a:rPr>
              <a:t>Relational Operators</a:t>
            </a:r>
            <a:endParaRPr lang="en-IN" altLang="en-US">
              <a:solidFill>
                <a:srgbClr val="FF0000"/>
              </a:solidFill>
            </a:endParaRPr>
          </a:p>
        </p:txBody>
      </p:sp>
      <p:graphicFrame>
        <p:nvGraphicFramePr>
          <p:cNvPr id="4" name="Content Placeholder 3">
            <a:extLst>
              <a:ext uri="{FF2B5EF4-FFF2-40B4-BE49-F238E27FC236}">
                <a16:creationId xmlns:a16="http://schemas.microsoft.com/office/drawing/2014/main" id="{D1998E31-ED6A-8A68-F771-B015E191FA4C}"/>
              </a:ext>
            </a:extLst>
          </p:cNvPr>
          <p:cNvGraphicFramePr>
            <a:graphicFrameLocks noGrp="1"/>
          </p:cNvGraphicFramePr>
          <p:nvPr>
            <p:ph sz="quarter" idx="1"/>
          </p:nvPr>
        </p:nvGraphicFramePr>
        <p:xfrm>
          <a:off x="817563" y="1744663"/>
          <a:ext cx="7499350" cy="4276725"/>
        </p:xfrm>
        <a:graphic>
          <a:graphicData uri="http://schemas.openxmlformats.org/drawingml/2006/table">
            <a:tbl>
              <a:tblPr firstRow="1" bandRow="1">
                <a:tableStyleId>{BDBED569-4797-4DF1-A0F4-6AAB3CD982D8}</a:tableStyleId>
              </a:tblPr>
              <a:tblGrid>
                <a:gridCol w="2383308">
                  <a:extLst>
                    <a:ext uri="{9D8B030D-6E8A-4147-A177-3AD203B41FA5}">
                      <a16:colId xmlns:a16="http://schemas.microsoft.com/office/drawing/2014/main" val="20000"/>
                    </a:ext>
                  </a:extLst>
                </a:gridCol>
                <a:gridCol w="5116042">
                  <a:extLst>
                    <a:ext uri="{9D8B030D-6E8A-4147-A177-3AD203B41FA5}">
                      <a16:colId xmlns:a16="http://schemas.microsoft.com/office/drawing/2014/main" val="20001"/>
                    </a:ext>
                  </a:extLst>
                </a:gridCol>
              </a:tblGrid>
              <a:tr h="431664">
                <a:tc>
                  <a:txBody>
                    <a:bodyPr/>
                    <a:lstStyle/>
                    <a:p>
                      <a:r>
                        <a:rPr lang="en-US" sz="1800" dirty="0"/>
                        <a:t>Operator</a:t>
                      </a:r>
                      <a:endParaRPr lang="en-IN" sz="1800" dirty="0"/>
                    </a:p>
                  </a:txBody>
                  <a:tcPr marL="91442" marR="91442" marT="45716" marB="45716"/>
                </a:tc>
                <a:tc>
                  <a:txBody>
                    <a:bodyPr/>
                    <a:lstStyle/>
                    <a:p>
                      <a:r>
                        <a:rPr lang="en-US" sz="1800" dirty="0"/>
                        <a:t>Description</a:t>
                      </a:r>
                      <a:endParaRPr lang="en-IN" sz="1800" dirty="0"/>
                    </a:p>
                  </a:txBody>
                  <a:tcPr marL="91442" marR="91442" marT="45716" marB="45716"/>
                </a:tc>
                <a:extLst>
                  <a:ext uri="{0D108BD9-81ED-4DB2-BD59-A6C34878D82A}">
                    <a16:rowId xmlns:a16="http://schemas.microsoft.com/office/drawing/2014/main" val="10000"/>
                  </a:ext>
                </a:extLst>
              </a:tr>
              <a:tr h="1068812">
                <a:tc>
                  <a:txBody>
                    <a:bodyPr/>
                    <a:lstStyle/>
                    <a:p>
                      <a:pPr algn="l" fontAlgn="t"/>
                      <a:r>
                        <a:rPr lang="en-IN" sz="1800" dirty="0">
                          <a:effectLst/>
                        </a:rPr>
                        <a:t>&lt;</a:t>
                      </a:r>
                      <a:endParaRPr lang="en-IN" sz="1800" dirty="0">
                        <a:effectLst/>
                        <a:latin typeface="verdana"/>
                      </a:endParaRPr>
                    </a:p>
                  </a:txBody>
                  <a:tcPr marL="47626" marR="47626" marT="47621" marB="47621"/>
                </a:tc>
                <a:tc>
                  <a:txBody>
                    <a:bodyPr/>
                    <a:lstStyle/>
                    <a:p>
                      <a:pPr algn="l" fontAlgn="t"/>
                      <a:r>
                        <a:rPr lang="en-IN" sz="1800" dirty="0">
                          <a:effectLst/>
                        </a:rPr>
                        <a:t>Checks if the value of left operand is less than the value of right operand, if yes then condition becomes true.</a:t>
                      </a:r>
                      <a:endParaRPr lang="en-IN" sz="1800" dirty="0">
                        <a:effectLst/>
                        <a:latin typeface="verdana"/>
                      </a:endParaRPr>
                    </a:p>
                  </a:txBody>
                  <a:tcPr marL="47626" marR="47626" marT="47621" marB="47621"/>
                </a:tc>
                <a:extLst>
                  <a:ext uri="{0D108BD9-81ED-4DB2-BD59-A6C34878D82A}">
                    <a16:rowId xmlns:a16="http://schemas.microsoft.com/office/drawing/2014/main" val="10001"/>
                  </a:ext>
                </a:extLst>
              </a:tr>
              <a:tr h="1388125">
                <a:tc>
                  <a:txBody>
                    <a:bodyPr/>
                    <a:lstStyle/>
                    <a:p>
                      <a:pPr algn="l" fontAlgn="t"/>
                      <a:r>
                        <a:rPr lang="en-IN" sz="1800" dirty="0">
                          <a:effectLst/>
                        </a:rPr>
                        <a:t>&gt;=</a:t>
                      </a:r>
                      <a:endParaRPr lang="en-IN" sz="1800" dirty="0">
                        <a:effectLst/>
                        <a:latin typeface="verdana"/>
                      </a:endParaRPr>
                    </a:p>
                  </a:txBody>
                  <a:tcPr marL="47626" marR="47626" marT="47621" marB="47621"/>
                </a:tc>
                <a:tc>
                  <a:txBody>
                    <a:bodyPr/>
                    <a:lstStyle/>
                    <a:p>
                      <a:pPr algn="l" fontAlgn="t"/>
                      <a:r>
                        <a:rPr lang="en-IN" sz="1800" dirty="0">
                          <a:effectLst/>
                        </a:rPr>
                        <a:t>Checks if the value of left operand is greater than or equal to the value of right operand, if yes then condition becomes true.</a:t>
                      </a:r>
                      <a:endParaRPr lang="en-IN" sz="1800" dirty="0">
                        <a:effectLst/>
                        <a:latin typeface="verdana"/>
                      </a:endParaRPr>
                    </a:p>
                  </a:txBody>
                  <a:tcPr marL="47626" marR="47626" marT="47621" marB="47621"/>
                </a:tc>
                <a:extLst>
                  <a:ext uri="{0D108BD9-81ED-4DB2-BD59-A6C34878D82A}">
                    <a16:rowId xmlns:a16="http://schemas.microsoft.com/office/drawing/2014/main" val="10002"/>
                  </a:ext>
                </a:extLst>
              </a:tr>
              <a:tr h="1388125">
                <a:tc>
                  <a:txBody>
                    <a:bodyPr/>
                    <a:lstStyle/>
                    <a:p>
                      <a:pPr algn="l" fontAlgn="t"/>
                      <a:r>
                        <a:rPr lang="en-IN" sz="1800" dirty="0">
                          <a:effectLst/>
                        </a:rPr>
                        <a:t>&lt;=</a:t>
                      </a:r>
                      <a:endParaRPr lang="en-IN" sz="1800" dirty="0">
                        <a:effectLst/>
                        <a:latin typeface="verdana"/>
                      </a:endParaRPr>
                    </a:p>
                  </a:txBody>
                  <a:tcPr marL="47626" marR="47626" marT="47621" marB="47621"/>
                </a:tc>
                <a:tc>
                  <a:txBody>
                    <a:bodyPr/>
                    <a:lstStyle/>
                    <a:p>
                      <a:pPr algn="l" fontAlgn="t"/>
                      <a:r>
                        <a:rPr lang="en-IN" sz="1800" dirty="0">
                          <a:effectLst/>
                        </a:rPr>
                        <a:t>Checks if the value of left operand is less than or equal to the value of right operand, if yes then condition becomes true.</a:t>
                      </a:r>
                      <a:endParaRPr lang="en-IN" sz="1800" dirty="0">
                        <a:effectLst/>
                        <a:latin typeface="verdana"/>
                      </a:endParaRPr>
                    </a:p>
                  </a:txBody>
                  <a:tcPr marL="47626" marR="47626" marT="47621" marB="47621"/>
                </a:tc>
                <a:extLst>
                  <a:ext uri="{0D108BD9-81ED-4DB2-BD59-A6C34878D82A}">
                    <a16:rowId xmlns:a16="http://schemas.microsoft.com/office/drawing/2014/main" val="10003"/>
                  </a:ext>
                </a:extLst>
              </a:tr>
            </a:tbl>
          </a:graphicData>
        </a:graphic>
      </p:graphicFrame>
      <p:sp>
        <p:nvSpPr>
          <p:cNvPr id="47124" name="Footer Placeholder 4">
            <a:extLst>
              <a:ext uri="{FF2B5EF4-FFF2-40B4-BE49-F238E27FC236}">
                <a16:creationId xmlns:a16="http://schemas.microsoft.com/office/drawing/2014/main" id="{5DB4F72A-7A5A-D53B-E859-753ED6DAF0DB}"/>
              </a:ext>
            </a:extLst>
          </p:cNvPr>
          <p:cNvSpPr txBox="1">
            <a:spLocks/>
          </p:cNvSpPr>
          <p:nvPr/>
        </p:nvSpPr>
        <p:spPr bwMode="auto">
          <a:xfrm>
            <a:off x="971550" y="6483350"/>
            <a:ext cx="67040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948A54"/>
                </a:solidFill>
              </a:rPr>
              <a:t>PRANVEER SINGH INSTITUTE OF TECHNOLOGY, KANPUR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E1C7EDA3-A413-4069-6472-691C59B50B58}"/>
              </a:ext>
            </a:extLst>
          </p:cNvPr>
          <p:cNvSpPr>
            <a:spLocks noChangeArrowheads="1"/>
          </p:cNvSpPr>
          <p:nvPr/>
        </p:nvSpPr>
        <p:spPr bwMode="auto">
          <a:xfrm>
            <a:off x="609600" y="838200"/>
            <a:ext cx="6934200" cy="41148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58371" name="Rectangle 3">
            <a:extLst>
              <a:ext uri="{FF2B5EF4-FFF2-40B4-BE49-F238E27FC236}">
                <a16:creationId xmlns:a16="http://schemas.microsoft.com/office/drawing/2014/main" id="{872BE685-6B7D-6BFC-ABA0-8394C716D27D}"/>
              </a:ext>
            </a:extLst>
          </p:cNvPr>
          <p:cNvSpPr>
            <a:spLocks noChangeArrowheads="1"/>
          </p:cNvSpPr>
          <p:nvPr/>
        </p:nvSpPr>
        <p:spPr bwMode="auto">
          <a:xfrm>
            <a:off x="1066800" y="1143000"/>
            <a:ext cx="6477000" cy="35052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58372" name="Rectangle 4">
            <a:extLst>
              <a:ext uri="{FF2B5EF4-FFF2-40B4-BE49-F238E27FC236}">
                <a16:creationId xmlns:a16="http://schemas.microsoft.com/office/drawing/2014/main" id="{911C1D05-DE3B-B40E-95EF-38D6F2AED1A3}"/>
              </a:ext>
            </a:extLst>
          </p:cNvPr>
          <p:cNvSpPr>
            <a:spLocks noGrp="1" noChangeArrowheads="1"/>
          </p:cNvSpPr>
          <p:nvPr>
            <p:ph type="title"/>
          </p:nvPr>
        </p:nvSpPr>
        <p:spPr>
          <a:xfrm>
            <a:off x="685800" y="15875"/>
            <a:ext cx="7772400" cy="533400"/>
          </a:xfrm>
        </p:spPr>
        <p:txBody>
          <a:bodyPr>
            <a:normAutofit fontScale="90000"/>
          </a:bodyPr>
          <a:lstStyle/>
          <a:p>
            <a:pPr>
              <a:defRPr/>
            </a:pPr>
            <a:r>
              <a:rPr lang="en-US" dirty="0"/>
              <a:t>Relational Operator Examples</a:t>
            </a:r>
          </a:p>
        </p:txBody>
      </p:sp>
      <p:sp>
        <p:nvSpPr>
          <p:cNvPr id="58373" name="AutoShape 5">
            <a:extLst>
              <a:ext uri="{FF2B5EF4-FFF2-40B4-BE49-F238E27FC236}">
                <a16:creationId xmlns:a16="http://schemas.microsoft.com/office/drawing/2014/main" id="{F9D1C6F5-BF46-0572-FA1B-7929716A87D9}"/>
              </a:ext>
            </a:extLst>
          </p:cNvPr>
          <p:cNvSpPr>
            <a:spLocks noChangeArrowheads="1"/>
          </p:cNvSpPr>
          <p:nvPr/>
        </p:nvSpPr>
        <p:spPr bwMode="auto">
          <a:xfrm rot="1935010">
            <a:off x="3276600" y="4495800"/>
            <a:ext cx="2209800" cy="762000"/>
          </a:xfrm>
          <a:prstGeom prst="rightArrow">
            <a:avLst>
              <a:gd name="adj1" fmla="val 49370"/>
              <a:gd name="adj2" fmla="val 47769"/>
            </a:avLst>
          </a:prstGeom>
          <a:gradFill rotWithShape="0">
            <a:gsLst>
              <a:gs pos="0">
                <a:schemeClr val="accent2">
                  <a:gamma/>
                  <a:tint val="0"/>
                  <a:invGamma/>
                </a:schemeClr>
              </a:gs>
              <a:gs pos="100000">
                <a:schemeClr val="accent2"/>
              </a:gs>
            </a:gsLst>
            <a:lin ang="2700000" scaled="1"/>
          </a:gradFill>
          <a:ln>
            <a:noFill/>
          </a:ln>
          <a:effectLst/>
        </p:spPr>
        <p:txBody>
          <a:bodyPr wrap="none" anchor="ctr"/>
          <a:lstStyle/>
          <a:p>
            <a:pPr>
              <a:defRPr/>
            </a:pPr>
            <a:endParaRPr lang="en-IN">
              <a:latin typeface="Arial" charset="0"/>
            </a:endParaRPr>
          </a:p>
        </p:txBody>
      </p:sp>
      <p:sp>
        <p:nvSpPr>
          <p:cNvPr id="58374" name="Rectangle 6">
            <a:extLst>
              <a:ext uri="{FF2B5EF4-FFF2-40B4-BE49-F238E27FC236}">
                <a16:creationId xmlns:a16="http://schemas.microsoft.com/office/drawing/2014/main" id="{502D2E78-41E3-20D9-0EB3-46C017D953F0}"/>
              </a:ext>
            </a:extLst>
          </p:cNvPr>
          <p:cNvSpPr>
            <a:spLocks noChangeArrowheads="1"/>
          </p:cNvSpPr>
          <p:nvPr/>
        </p:nvSpPr>
        <p:spPr bwMode="auto">
          <a:xfrm>
            <a:off x="1447800" y="1371600"/>
            <a:ext cx="6096000" cy="30480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58375" name="Rectangle 7">
            <a:extLst>
              <a:ext uri="{FF2B5EF4-FFF2-40B4-BE49-F238E27FC236}">
                <a16:creationId xmlns:a16="http://schemas.microsoft.com/office/drawing/2014/main" id="{FE8417E0-2806-C44B-AB52-5D042B639D89}"/>
              </a:ext>
            </a:extLst>
          </p:cNvPr>
          <p:cNvSpPr>
            <a:spLocks noChangeArrowheads="1"/>
          </p:cNvSpPr>
          <p:nvPr/>
        </p:nvSpPr>
        <p:spPr bwMode="auto">
          <a:xfrm>
            <a:off x="1447800" y="1447800"/>
            <a:ext cx="6096000" cy="2286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58376" name="Rectangle 8">
            <a:extLst>
              <a:ext uri="{FF2B5EF4-FFF2-40B4-BE49-F238E27FC236}">
                <a16:creationId xmlns:a16="http://schemas.microsoft.com/office/drawing/2014/main" id="{55FF4E41-279B-B32A-0399-A6CDE3F3A6FA}"/>
              </a:ext>
            </a:extLst>
          </p:cNvPr>
          <p:cNvSpPr>
            <a:spLocks noChangeArrowheads="1"/>
          </p:cNvSpPr>
          <p:nvPr/>
        </p:nvSpPr>
        <p:spPr bwMode="auto">
          <a:xfrm>
            <a:off x="1447800" y="1676400"/>
            <a:ext cx="6096000" cy="5334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58377" name="Rectangle 9">
            <a:extLst>
              <a:ext uri="{FF2B5EF4-FFF2-40B4-BE49-F238E27FC236}">
                <a16:creationId xmlns:a16="http://schemas.microsoft.com/office/drawing/2014/main" id="{F61EF8ED-080D-280D-B4C2-E860734E1E88}"/>
              </a:ext>
            </a:extLst>
          </p:cNvPr>
          <p:cNvSpPr>
            <a:spLocks noChangeArrowheads="1"/>
          </p:cNvSpPr>
          <p:nvPr/>
        </p:nvSpPr>
        <p:spPr bwMode="auto">
          <a:xfrm>
            <a:off x="1447800" y="2438400"/>
            <a:ext cx="6096000" cy="12192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58378" name="Rectangle 10">
            <a:extLst>
              <a:ext uri="{FF2B5EF4-FFF2-40B4-BE49-F238E27FC236}">
                <a16:creationId xmlns:a16="http://schemas.microsoft.com/office/drawing/2014/main" id="{0B692CA8-BAC8-D8A4-7478-DA8D809EA848}"/>
              </a:ext>
            </a:extLst>
          </p:cNvPr>
          <p:cNvSpPr>
            <a:spLocks noChangeArrowheads="1"/>
          </p:cNvSpPr>
          <p:nvPr/>
        </p:nvSpPr>
        <p:spPr bwMode="auto">
          <a:xfrm>
            <a:off x="1447800" y="3733800"/>
            <a:ext cx="6096000" cy="7620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58379" name="Rectangle 11">
            <a:extLst>
              <a:ext uri="{FF2B5EF4-FFF2-40B4-BE49-F238E27FC236}">
                <a16:creationId xmlns:a16="http://schemas.microsoft.com/office/drawing/2014/main" id="{FF7173EC-8C70-E06A-BB74-968C518BA53B}"/>
              </a:ext>
            </a:extLst>
          </p:cNvPr>
          <p:cNvSpPr>
            <a:spLocks noGrp="1" noChangeArrowheads="1"/>
          </p:cNvSpPr>
          <p:nvPr>
            <p:ph type="body" idx="1"/>
          </p:nvPr>
        </p:nvSpPr>
        <p:spPr>
          <a:xfrm>
            <a:off x="685800" y="585788"/>
            <a:ext cx="7010400" cy="4114800"/>
          </a:xfrm>
        </p:spPr>
        <p:txBody>
          <a:bodyPr>
            <a:normAutofit lnSpcReduction="10000"/>
          </a:bodyPr>
          <a:lstStyle/>
          <a:p>
            <a:pPr>
              <a:lnSpc>
                <a:spcPct val="80000"/>
              </a:lnSpc>
              <a:buFontTx/>
              <a:buNone/>
              <a:defRPr/>
            </a:pPr>
            <a:r>
              <a:rPr lang="en-US" sz="1800" b="1">
                <a:latin typeface="Courier New" pitchFamily="49" charset="0"/>
              </a:rPr>
              <a:t>public class Example {</a:t>
            </a:r>
          </a:p>
          <a:p>
            <a:pPr>
              <a:lnSpc>
                <a:spcPct val="80000"/>
              </a:lnSpc>
              <a:buFontTx/>
              <a:buNone/>
              <a:defRPr/>
            </a:pPr>
            <a:r>
              <a:rPr lang="en-US" sz="1800" b="1">
                <a:latin typeface="Courier New" pitchFamily="49" charset="0"/>
              </a:rPr>
              <a:t>	public static void main(String[] args) {</a:t>
            </a:r>
          </a:p>
          <a:p>
            <a:pPr>
              <a:lnSpc>
                <a:spcPct val="80000"/>
              </a:lnSpc>
              <a:buFontTx/>
              <a:buNone/>
              <a:defRPr/>
            </a:pPr>
            <a:r>
              <a:rPr lang="en-US" sz="1800" b="1">
                <a:latin typeface="Courier New" pitchFamily="49" charset="0"/>
              </a:rPr>
              <a:t>		int p =2; int q = 2; int r = 3;</a:t>
            </a:r>
          </a:p>
          <a:p>
            <a:pPr>
              <a:lnSpc>
                <a:spcPct val="80000"/>
              </a:lnSpc>
              <a:buFontTx/>
              <a:buNone/>
              <a:defRPr/>
            </a:pPr>
            <a:r>
              <a:rPr lang="en-US" sz="1800" b="1">
                <a:latin typeface="Courier New" pitchFamily="49" charset="0"/>
              </a:rPr>
              <a:t>		Integer i = new Integer(10);</a:t>
            </a:r>
          </a:p>
          <a:p>
            <a:pPr>
              <a:lnSpc>
                <a:spcPct val="80000"/>
              </a:lnSpc>
              <a:buFontTx/>
              <a:buNone/>
              <a:defRPr/>
            </a:pPr>
            <a:r>
              <a:rPr lang="en-US" sz="1800" b="1">
                <a:latin typeface="Courier New" pitchFamily="49" charset="0"/>
              </a:rPr>
              <a:t>		Integer j = new Integer(10);</a:t>
            </a:r>
          </a:p>
          <a:p>
            <a:pPr>
              <a:lnSpc>
                <a:spcPct val="80000"/>
              </a:lnSpc>
              <a:buFontTx/>
              <a:buNone/>
              <a:defRPr/>
            </a:pPr>
            <a:endParaRPr lang="en-US" sz="1800" b="1">
              <a:latin typeface="Courier New" pitchFamily="49" charset="0"/>
            </a:endParaRPr>
          </a:p>
          <a:p>
            <a:pPr>
              <a:lnSpc>
                <a:spcPct val="80000"/>
              </a:lnSpc>
              <a:buFontTx/>
              <a:buNone/>
              <a:defRPr/>
            </a:pPr>
            <a:r>
              <a:rPr lang="en-US" sz="1800" b="1">
                <a:latin typeface="Courier New" pitchFamily="49" charset="0"/>
              </a:rPr>
              <a:t>		System.out.println("p &lt; r " + (p &lt; r));</a:t>
            </a:r>
          </a:p>
          <a:p>
            <a:pPr>
              <a:lnSpc>
                <a:spcPct val="80000"/>
              </a:lnSpc>
              <a:buFontTx/>
              <a:buNone/>
              <a:defRPr/>
            </a:pPr>
            <a:r>
              <a:rPr lang="en-US" sz="1800" b="1">
                <a:latin typeface="Courier New" pitchFamily="49" charset="0"/>
              </a:rPr>
              <a:t>		System.out.println("p &gt; r " + (p &gt; r));</a:t>
            </a:r>
          </a:p>
          <a:p>
            <a:pPr>
              <a:lnSpc>
                <a:spcPct val="80000"/>
              </a:lnSpc>
              <a:buFontTx/>
              <a:buNone/>
              <a:defRPr/>
            </a:pPr>
            <a:r>
              <a:rPr lang="en-US" sz="1800" b="1">
                <a:latin typeface="Courier New" pitchFamily="49" charset="0"/>
              </a:rPr>
              <a:t>		System.out.println("p == q " + (p == q));</a:t>
            </a:r>
          </a:p>
          <a:p>
            <a:pPr>
              <a:lnSpc>
                <a:spcPct val="80000"/>
              </a:lnSpc>
              <a:buFontTx/>
              <a:buNone/>
              <a:defRPr/>
            </a:pPr>
            <a:r>
              <a:rPr lang="en-US" sz="1800" b="1">
                <a:latin typeface="Courier New" pitchFamily="49" charset="0"/>
              </a:rPr>
              <a:t>		System.out.println("p != q " + (p != q));</a:t>
            </a:r>
          </a:p>
          <a:p>
            <a:pPr>
              <a:lnSpc>
                <a:spcPct val="80000"/>
              </a:lnSpc>
              <a:buFontTx/>
              <a:buNone/>
              <a:defRPr/>
            </a:pPr>
            <a:endParaRPr lang="en-US" sz="1800" b="1">
              <a:latin typeface="Courier New" pitchFamily="49" charset="0"/>
            </a:endParaRPr>
          </a:p>
          <a:p>
            <a:pPr>
              <a:lnSpc>
                <a:spcPct val="80000"/>
              </a:lnSpc>
              <a:buFontTx/>
              <a:buNone/>
              <a:defRPr/>
            </a:pPr>
            <a:r>
              <a:rPr lang="en-US" sz="1800" b="1">
                <a:latin typeface="Courier New" pitchFamily="49" charset="0"/>
              </a:rPr>
              <a:t>		System.out.println("i == j " + (i == j));</a:t>
            </a:r>
          </a:p>
          <a:p>
            <a:pPr>
              <a:lnSpc>
                <a:spcPct val="80000"/>
              </a:lnSpc>
              <a:buFontTx/>
              <a:buNone/>
              <a:defRPr/>
            </a:pPr>
            <a:r>
              <a:rPr lang="en-US" sz="1800" b="1">
                <a:latin typeface="Courier New" pitchFamily="49" charset="0"/>
              </a:rPr>
              <a:t>		System.out.println("i != j " + (i != j));</a:t>
            </a:r>
          </a:p>
          <a:p>
            <a:pPr>
              <a:lnSpc>
                <a:spcPct val="80000"/>
              </a:lnSpc>
              <a:buFontTx/>
              <a:buNone/>
              <a:defRPr/>
            </a:pPr>
            <a:r>
              <a:rPr lang="en-US" sz="1800" b="1">
                <a:latin typeface="Courier New" pitchFamily="49" charset="0"/>
              </a:rPr>
              <a:t>	}</a:t>
            </a:r>
          </a:p>
          <a:p>
            <a:pPr>
              <a:lnSpc>
                <a:spcPct val="80000"/>
              </a:lnSpc>
              <a:buFontTx/>
              <a:buNone/>
              <a:defRPr/>
            </a:pPr>
            <a:r>
              <a:rPr lang="en-US" sz="1800" b="1">
                <a:latin typeface="Courier New" pitchFamily="49" charset="0"/>
              </a:rPr>
              <a:t>}</a:t>
            </a:r>
          </a:p>
        </p:txBody>
      </p:sp>
      <p:sp>
        <p:nvSpPr>
          <p:cNvPr id="58380" name="Rectangle 12">
            <a:extLst>
              <a:ext uri="{FF2B5EF4-FFF2-40B4-BE49-F238E27FC236}">
                <a16:creationId xmlns:a16="http://schemas.microsoft.com/office/drawing/2014/main" id="{49A9EDAD-C105-F1A2-27A2-509889A8CA31}"/>
              </a:ext>
            </a:extLst>
          </p:cNvPr>
          <p:cNvSpPr>
            <a:spLocks noChangeArrowheads="1"/>
          </p:cNvSpPr>
          <p:nvPr/>
        </p:nvSpPr>
        <p:spPr bwMode="auto">
          <a:xfrm>
            <a:off x="5562600" y="4319588"/>
            <a:ext cx="3352800" cy="2057400"/>
          </a:xfrm>
          <a:prstGeom prst="rect">
            <a:avLst/>
          </a:prstGeom>
          <a:gradFill rotWithShape="0">
            <a:gsLst>
              <a:gs pos="0">
                <a:schemeClr val="hlink">
                  <a:gamma/>
                  <a:tint val="29804"/>
                  <a:invGamma/>
                </a:schemeClr>
              </a:gs>
              <a:gs pos="100000">
                <a:schemeClr val="hlink"/>
              </a:gs>
            </a:gsLst>
            <a:path path="shape">
              <a:fillToRect l="50000" t="50000" r="50000" b="50000"/>
            </a:path>
          </a:gradFill>
          <a:ln>
            <a:noFill/>
          </a:ln>
          <a:effectLst/>
        </p:spPr>
        <p:txBody>
          <a:bodyPr wrap="none"/>
          <a:lstStyle/>
          <a:p>
            <a:pPr>
              <a:lnSpc>
                <a:spcPct val="90000"/>
              </a:lnSpc>
              <a:defRPr/>
            </a:pPr>
            <a:r>
              <a:rPr lang="en-US" b="1">
                <a:latin typeface="Courier New" pitchFamily="49" charset="0"/>
              </a:rPr>
              <a:t> &gt; java Example</a:t>
            </a:r>
          </a:p>
          <a:p>
            <a:pPr>
              <a:lnSpc>
                <a:spcPct val="90000"/>
              </a:lnSpc>
              <a:defRPr/>
            </a:pPr>
            <a:r>
              <a:rPr lang="en-US" b="1">
                <a:latin typeface="Courier New" pitchFamily="49" charset="0"/>
              </a:rPr>
              <a:t> p &lt; r true</a:t>
            </a:r>
          </a:p>
          <a:p>
            <a:pPr>
              <a:lnSpc>
                <a:spcPct val="90000"/>
              </a:lnSpc>
              <a:defRPr/>
            </a:pPr>
            <a:r>
              <a:rPr lang="en-US" b="1">
                <a:latin typeface="Courier New" pitchFamily="49" charset="0"/>
              </a:rPr>
              <a:t> p &gt; r false</a:t>
            </a:r>
          </a:p>
          <a:p>
            <a:pPr>
              <a:lnSpc>
                <a:spcPct val="90000"/>
              </a:lnSpc>
              <a:defRPr/>
            </a:pPr>
            <a:r>
              <a:rPr lang="en-US" b="1">
                <a:latin typeface="Courier New" pitchFamily="49" charset="0"/>
              </a:rPr>
              <a:t> p == q true</a:t>
            </a:r>
          </a:p>
          <a:p>
            <a:pPr>
              <a:lnSpc>
                <a:spcPct val="90000"/>
              </a:lnSpc>
              <a:defRPr/>
            </a:pPr>
            <a:r>
              <a:rPr lang="en-US" b="1">
                <a:latin typeface="Courier New" pitchFamily="49" charset="0"/>
              </a:rPr>
              <a:t> p != q false</a:t>
            </a:r>
          </a:p>
          <a:p>
            <a:pPr>
              <a:lnSpc>
                <a:spcPct val="90000"/>
              </a:lnSpc>
              <a:defRPr/>
            </a:pPr>
            <a:r>
              <a:rPr lang="en-US" b="1">
                <a:latin typeface="Courier New" pitchFamily="49" charset="0"/>
              </a:rPr>
              <a:t> i == j false</a:t>
            </a:r>
          </a:p>
          <a:p>
            <a:pPr>
              <a:lnSpc>
                <a:spcPct val="90000"/>
              </a:lnSpc>
              <a:defRPr/>
            </a:pPr>
            <a:r>
              <a:rPr lang="en-US" b="1">
                <a:latin typeface="Courier New" pitchFamily="49" charset="0"/>
              </a:rPr>
              <a:t> i != j true</a:t>
            </a:r>
          </a:p>
          <a:p>
            <a:pPr>
              <a:lnSpc>
                <a:spcPct val="90000"/>
              </a:lnSpc>
              <a:defRPr/>
            </a:pPr>
            <a:r>
              <a:rPr lang="en-US" b="1">
                <a:latin typeface="Courier New" pitchFamily="49" charset="0"/>
              </a:rPr>
              <a:t> &gt;</a:t>
            </a:r>
            <a:endParaRPr lang="en-US">
              <a:latin typeface="Courier New" pitchFamily="49" charset="0"/>
            </a:endParaRPr>
          </a:p>
        </p:txBody>
      </p:sp>
      <p:sp>
        <p:nvSpPr>
          <p:cNvPr id="48141" name="Footer Placeholder 4">
            <a:extLst>
              <a:ext uri="{FF2B5EF4-FFF2-40B4-BE49-F238E27FC236}">
                <a16:creationId xmlns:a16="http://schemas.microsoft.com/office/drawing/2014/main" id="{300E0648-EF21-CA3E-2B4A-F1239255568B}"/>
              </a:ext>
            </a:extLst>
          </p:cNvPr>
          <p:cNvSpPr txBox="1">
            <a:spLocks/>
          </p:cNvSpPr>
          <p:nvPr/>
        </p:nvSpPr>
        <p:spPr bwMode="auto">
          <a:xfrm>
            <a:off x="971550" y="6483350"/>
            <a:ext cx="67040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948A54"/>
                </a:solidFill>
              </a:rPr>
              <a:t>PRANVEER SINGH INSTITUTE OF TECHNOLOGY, KANPUR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8370"/>
                                        </p:tgtEl>
                                        <p:attrNameLst>
                                          <p:attrName>style.visibility</p:attrName>
                                        </p:attrNameLst>
                                      </p:cBhvr>
                                      <p:to>
                                        <p:strVal val="visible"/>
                                      </p:to>
                                    </p:set>
                                  </p:childTnLst>
                                  <p:subTnLst>
                                    <p:set>
                                      <p:cBhvr override="childStyle">
                                        <p:cTn dur="1" fill="hold" display="0" masterRel="nextClick" afterEffect="1"/>
                                        <p:tgtEl>
                                          <p:spTgt spid="58370"/>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8371"/>
                                        </p:tgtEl>
                                        <p:attrNameLst>
                                          <p:attrName>style.visibility</p:attrName>
                                        </p:attrNameLst>
                                      </p:cBhvr>
                                      <p:to>
                                        <p:strVal val="visible"/>
                                      </p:to>
                                    </p:set>
                                  </p:childTnLst>
                                  <p:subTnLst>
                                    <p:set>
                                      <p:cBhvr override="childStyle">
                                        <p:cTn dur="1" fill="hold" display="0" masterRel="nextClick" afterEffect="1"/>
                                        <p:tgtEl>
                                          <p:spTgt spid="58371"/>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8374"/>
                                        </p:tgtEl>
                                        <p:attrNameLst>
                                          <p:attrName>style.visibility</p:attrName>
                                        </p:attrNameLst>
                                      </p:cBhvr>
                                      <p:to>
                                        <p:strVal val="visible"/>
                                      </p:to>
                                    </p:set>
                                  </p:childTnLst>
                                  <p:subTnLst>
                                    <p:set>
                                      <p:cBhvr override="childStyle">
                                        <p:cTn dur="1" fill="hold" display="0" masterRel="nextClick" afterEffect="1"/>
                                        <p:tgtEl>
                                          <p:spTgt spid="5837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8375"/>
                                        </p:tgtEl>
                                        <p:attrNameLst>
                                          <p:attrName>style.visibility</p:attrName>
                                        </p:attrNameLst>
                                      </p:cBhvr>
                                      <p:to>
                                        <p:strVal val="visible"/>
                                      </p:to>
                                    </p:set>
                                  </p:childTnLst>
                                  <p:subTnLst>
                                    <p:set>
                                      <p:cBhvr override="childStyle">
                                        <p:cTn dur="1" fill="hold" display="0" masterRel="nextClick" afterEffect="1"/>
                                        <p:tgtEl>
                                          <p:spTgt spid="5837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58376"/>
                                        </p:tgtEl>
                                        <p:attrNameLst>
                                          <p:attrName>style.visibility</p:attrName>
                                        </p:attrNameLst>
                                      </p:cBhvr>
                                      <p:to>
                                        <p:strVal val="visible"/>
                                      </p:to>
                                    </p:set>
                                  </p:childTnLst>
                                  <p:subTnLst>
                                    <p:set>
                                      <p:cBhvr override="childStyle">
                                        <p:cTn dur="1" fill="hold" display="0" masterRel="nextClick" afterEffect="1"/>
                                        <p:tgtEl>
                                          <p:spTgt spid="58376"/>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58377"/>
                                        </p:tgtEl>
                                        <p:attrNameLst>
                                          <p:attrName>style.visibility</p:attrName>
                                        </p:attrNameLst>
                                      </p:cBhvr>
                                      <p:to>
                                        <p:strVal val="visible"/>
                                      </p:to>
                                    </p:set>
                                  </p:childTnLst>
                                  <p:subTnLst>
                                    <p:set>
                                      <p:cBhvr override="childStyle">
                                        <p:cTn dur="1" fill="hold" display="0" masterRel="nextClick" afterEffect="1"/>
                                        <p:tgtEl>
                                          <p:spTgt spid="58377"/>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58378"/>
                                        </p:tgtEl>
                                        <p:attrNameLst>
                                          <p:attrName>style.visibility</p:attrName>
                                        </p:attrNameLst>
                                      </p:cBhvr>
                                      <p:to>
                                        <p:strVal val="visible"/>
                                      </p:to>
                                    </p:set>
                                  </p:childTnLst>
                                  <p:subTnLst>
                                    <p:set>
                                      <p:cBhvr override="childStyle">
                                        <p:cTn dur="1" fill="hold" display="0" masterRel="nextClick" afterEffect="1"/>
                                        <p:tgtEl>
                                          <p:spTgt spid="58378"/>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58373"/>
                                        </p:tgtEl>
                                        <p:attrNameLst>
                                          <p:attrName>style.visibility</p:attrName>
                                        </p:attrNameLst>
                                      </p:cBhvr>
                                      <p:to>
                                        <p:strVal val="visible"/>
                                      </p:to>
                                    </p:set>
                                    <p:animEffect transition="in" filter="wipe(left)">
                                      <p:cBhvr>
                                        <p:cTn id="35" dur="500"/>
                                        <p:tgtEl>
                                          <p:spTgt spid="58373"/>
                                        </p:tgtEl>
                                      </p:cBhvr>
                                    </p:animEffect>
                                  </p:childTnLst>
                                  <p:subTnLst>
                                    <p:set>
                                      <p:cBhvr override="childStyle">
                                        <p:cTn dur="1" fill="hold" display="0" masterRel="sameClick" afterEffect="1">
                                          <p:stCondLst>
                                            <p:cond evt="end" delay="0">
                                              <p:tn val="33"/>
                                            </p:cond>
                                          </p:stCondLst>
                                        </p:cTn>
                                        <p:tgtEl>
                                          <p:spTgt spid="58373"/>
                                        </p:tgtEl>
                                        <p:attrNameLst>
                                          <p:attrName>style.visibility</p:attrName>
                                        </p:attrNameLst>
                                      </p:cBhvr>
                                      <p:to>
                                        <p:strVal val="hidden"/>
                                      </p:to>
                                    </p:set>
                                  </p:subTnLst>
                                </p:cTn>
                              </p:par>
                            </p:childTnLst>
                          </p:cTn>
                        </p:par>
                        <p:par>
                          <p:cTn id="36" fill="hold" nodeType="afterGroup">
                            <p:stCondLst>
                              <p:cond delay="500"/>
                            </p:stCondLst>
                            <p:childTnLst>
                              <p:par>
                                <p:cTn id="37" presetID="1" presetClass="entr" presetSubtype="0" fill="hold" nodeType="afterEffect">
                                  <p:stCondLst>
                                    <p:cond delay="0"/>
                                  </p:stCondLst>
                                  <p:childTnLst>
                                    <p:set>
                                      <p:cBhvr>
                                        <p:cTn id="38" dur="1" fill="hold">
                                          <p:stCondLst>
                                            <p:cond delay="499"/>
                                          </p:stCondLst>
                                        </p:cTn>
                                        <p:tgtEl>
                                          <p:spTgt spid="583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nimBg="1"/>
      <p:bldP spid="58371" grpId="0" animBg="1"/>
      <p:bldP spid="58373" grpId="0" animBg="1"/>
      <p:bldP spid="58374" grpId="0" animBg="1"/>
      <p:bldP spid="58375" grpId="0" animBg="1"/>
      <p:bldP spid="58376" grpId="0" animBg="1"/>
      <p:bldP spid="58377" grpId="0" animBg="1"/>
      <p:bldP spid="58378" grpId="0" animBg="1"/>
      <p:bldP spid="58380"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660B7DBB-7053-11A7-9C4B-D413323FE34E}"/>
              </a:ext>
            </a:extLst>
          </p:cNvPr>
          <p:cNvSpPr>
            <a:spLocks noGrp="1"/>
          </p:cNvSpPr>
          <p:nvPr>
            <p:ph type="title"/>
          </p:nvPr>
        </p:nvSpPr>
        <p:spPr/>
        <p:txBody>
          <a:bodyPr/>
          <a:lstStyle/>
          <a:p>
            <a:r>
              <a:rPr lang="en-US" altLang="en-US">
                <a:solidFill>
                  <a:srgbClr val="FF0000"/>
                </a:solidFill>
              </a:rPr>
              <a:t>Example of Relational Operators</a:t>
            </a:r>
            <a:endParaRPr lang="en-IN" altLang="en-US">
              <a:solidFill>
                <a:srgbClr val="FF0000"/>
              </a:solidFill>
            </a:endParaRPr>
          </a:p>
        </p:txBody>
      </p:sp>
      <p:sp>
        <p:nvSpPr>
          <p:cNvPr id="3" name="Content Placeholder 2">
            <a:extLst>
              <a:ext uri="{FF2B5EF4-FFF2-40B4-BE49-F238E27FC236}">
                <a16:creationId xmlns:a16="http://schemas.microsoft.com/office/drawing/2014/main" id="{29A5CEAD-4C9D-09B8-93D2-09D3757A21FF}"/>
              </a:ext>
            </a:extLst>
          </p:cNvPr>
          <p:cNvSpPr>
            <a:spLocks noGrp="1"/>
          </p:cNvSpPr>
          <p:nvPr>
            <p:ph sz="quarter" idx="1"/>
          </p:nvPr>
        </p:nvSpPr>
        <p:spPr>
          <a:xfrm>
            <a:off x="457200" y="1600200"/>
            <a:ext cx="8229600" cy="4708525"/>
          </a:xfrm>
        </p:spPr>
        <p:txBody>
          <a:bodyPr>
            <a:normAutofit lnSpcReduction="10000"/>
          </a:bodyPr>
          <a:lstStyle/>
          <a:p>
            <a:pPr marL="0" indent="0">
              <a:buFont typeface="Arial" charset="0"/>
              <a:buNone/>
              <a:defRPr/>
            </a:pPr>
            <a:r>
              <a:rPr lang="en-IN" sz="2200" b="1" dirty="0"/>
              <a:t>public</a:t>
            </a:r>
            <a:r>
              <a:rPr lang="en-IN" sz="2200" dirty="0"/>
              <a:t> LessThanExample </a:t>
            </a:r>
          </a:p>
          <a:p>
            <a:pPr marL="0" indent="0">
              <a:buFont typeface="Arial" charset="0"/>
              <a:buNone/>
              <a:defRPr/>
            </a:pPr>
            <a:r>
              <a:rPr lang="en-IN" sz="2200" dirty="0"/>
              <a:t>{</a:t>
            </a:r>
          </a:p>
          <a:p>
            <a:pPr marL="0" indent="0">
              <a:buFont typeface="Arial" charset="0"/>
              <a:buNone/>
              <a:defRPr/>
            </a:pPr>
            <a:r>
              <a:rPr lang="en-IN" sz="2200" b="1" dirty="0"/>
              <a:t>	public</a:t>
            </a:r>
            <a:r>
              <a:rPr lang="en-IN" sz="2200" dirty="0"/>
              <a:t> </a:t>
            </a:r>
            <a:r>
              <a:rPr lang="en-IN" sz="2200" b="1" dirty="0"/>
              <a:t>static</a:t>
            </a:r>
            <a:r>
              <a:rPr lang="en-IN" sz="2200" dirty="0"/>
              <a:t> void main(</a:t>
            </a:r>
            <a:r>
              <a:rPr lang="en-IN" sz="2200" b="1" dirty="0"/>
              <a:t>String</a:t>
            </a:r>
            <a:r>
              <a:rPr lang="en-IN" sz="2200" dirty="0"/>
              <a:t> args[]) 	</a:t>
            </a:r>
          </a:p>
          <a:p>
            <a:pPr marL="0" indent="0">
              <a:buFont typeface="Arial" charset="0"/>
              <a:buNone/>
              <a:defRPr/>
            </a:pPr>
            <a:r>
              <a:rPr lang="en-IN" sz="2200" dirty="0"/>
              <a:t>	{</a:t>
            </a:r>
          </a:p>
          <a:p>
            <a:pPr marL="0" indent="0">
              <a:buFont typeface="Arial" charset="0"/>
              <a:buNone/>
              <a:defRPr/>
            </a:pPr>
            <a:r>
              <a:rPr lang="en-IN" sz="2200" dirty="0"/>
              <a:t>		int a = 5; int b = 10;   </a:t>
            </a:r>
          </a:p>
          <a:p>
            <a:pPr marL="0" indent="0">
              <a:buFont typeface="Arial" charset="0"/>
              <a:buNone/>
              <a:defRPr/>
            </a:pPr>
            <a:r>
              <a:rPr lang="en-IN" sz="2200" dirty="0"/>
              <a:t>		if(a &lt; b) 			</a:t>
            </a:r>
          </a:p>
          <a:p>
            <a:pPr marL="0" indent="0">
              <a:buFont typeface="Arial" charset="0"/>
              <a:buNone/>
              <a:defRPr/>
            </a:pPr>
            <a:r>
              <a:rPr lang="en-IN" sz="2200" dirty="0"/>
              <a:t>		{</a:t>
            </a:r>
          </a:p>
          <a:p>
            <a:pPr marL="0" indent="0">
              <a:buFont typeface="Arial" charset="0"/>
              <a:buNone/>
              <a:defRPr/>
            </a:pPr>
            <a:r>
              <a:rPr lang="en-IN" sz="2200" dirty="0"/>
              <a:t>			</a:t>
            </a:r>
            <a:r>
              <a:rPr lang="en-IN" sz="2200" b="1" dirty="0"/>
              <a:t>System</a:t>
            </a:r>
            <a:r>
              <a:rPr lang="en-IN" sz="2200" dirty="0"/>
              <a:t>.out.println("a is less than b"); </a:t>
            </a:r>
          </a:p>
          <a:p>
            <a:pPr marL="0" indent="0">
              <a:buFont typeface="Arial" charset="0"/>
              <a:buNone/>
              <a:defRPr/>
            </a:pPr>
            <a:r>
              <a:rPr lang="en-IN" sz="2200" dirty="0"/>
              <a:t>		}</a:t>
            </a:r>
          </a:p>
          <a:p>
            <a:pPr marL="0" indent="0">
              <a:buFont typeface="Arial" charset="0"/>
              <a:buNone/>
              <a:defRPr/>
            </a:pPr>
            <a:r>
              <a:rPr lang="en-IN" sz="2200" dirty="0"/>
              <a:t>	}	 </a:t>
            </a:r>
          </a:p>
          <a:p>
            <a:pPr marL="0" indent="0">
              <a:buFont typeface="Arial" charset="0"/>
              <a:buNone/>
              <a:defRPr/>
            </a:pPr>
            <a:r>
              <a:rPr lang="en-IN" sz="2200" dirty="0"/>
              <a:t>}</a:t>
            </a:r>
            <a:br>
              <a:rPr lang="en-IN" sz="2200" dirty="0"/>
            </a:br>
            <a:endParaRPr lang="en-IN" sz="2200" dirty="0"/>
          </a:p>
        </p:txBody>
      </p:sp>
      <p:sp>
        <p:nvSpPr>
          <p:cNvPr id="49156" name="Footer Placeholder 4">
            <a:extLst>
              <a:ext uri="{FF2B5EF4-FFF2-40B4-BE49-F238E27FC236}">
                <a16:creationId xmlns:a16="http://schemas.microsoft.com/office/drawing/2014/main" id="{23327B79-2483-0E06-78B5-F089114C6CF3}"/>
              </a:ext>
            </a:extLst>
          </p:cNvPr>
          <p:cNvSpPr txBox="1">
            <a:spLocks/>
          </p:cNvSpPr>
          <p:nvPr/>
        </p:nvSpPr>
        <p:spPr bwMode="auto">
          <a:xfrm>
            <a:off x="971550" y="6483350"/>
            <a:ext cx="67040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948A54"/>
                </a:solidFill>
              </a:rPr>
              <a:t>PRANVEER SINGH INSTITUTE OF TECHNOLOGY, KANPUR</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99FAD14F-BBB7-BC68-A0C9-5A84A3EDC2C8}"/>
              </a:ext>
            </a:extLst>
          </p:cNvPr>
          <p:cNvSpPr>
            <a:spLocks noGrp="1"/>
          </p:cNvSpPr>
          <p:nvPr>
            <p:ph type="title"/>
          </p:nvPr>
        </p:nvSpPr>
        <p:spPr/>
        <p:txBody>
          <a:bodyPr/>
          <a:lstStyle/>
          <a:p>
            <a:r>
              <a:rPr lang="en-US" altLang="en-US">
                <a:solidFill>
                  <a:srgbClr val="FF0000"/>
                </a:solidFill>
              </a:rPr>
              <a:t>Logical Operators</a:t>
            </a:r>
            <a:endParaRPr lang="en-IN" altLang="en-US">
              <a:solidFill>
                <a:srgbClr val="FF0000"/>
              </a:solidFill>
            </a:endParaRPr>
          </a:p>
        </p:txBody>
      </p:sp>
      <p:sp>
        <p:nvSpPr>
          <p:cNvPr id="50179" name="Content Placeholder 2">
            <a:extLst>
              <a:ext uri="{FF2B5EF4-FFF2-40B4-BE49-F238E27FC236}">
                <a16:creationId xmlns:a16="http://schemas.microsoft.com/office/drawing/2014/main" id="{FA590858-10C1-4979-3962-7108E1F728FE}"/>
              </a:ext>
            </a:extLst>
          </p:cNvPr>
          <p:cNvSpPr>
            <a:spLocks noGrp="1"/>
          </p:cNvSpPr>
          <p:nvPr>
            <p:ph sz="quarter" idx="1"/>
          </p:nvPr>
        </p:nvSpPr>
        <p:spPr>
          <a:xfrm>
            <a:off x="457200" y="1960563"/>
            <a:ext cx="8229600" cy="3052762"/>
          </a:xfrm>
        </p:spPr>
        <p:txBody>
          <a:bodyPr/>
          <a:lstStyle/>
          <a:p>
            <a:pPr algn="just">
              <a:lnSpc>
                <a:spcPct val="200000"/>
              </a:lnSpc>
            </a:pPr>
            <a:r>
              <a:rPr lang="en-IN" altLang="en-US" sz="2200"/>
              <a:t>These logical operators work only on boolean operands. Their return values are always boolean.</a:t>
            </a:r>
          </a:p>
        </p:txBody>
      </p:sp>
      <p:sp>
        <p:nvSpPr>
          <p:cNvPr id="50180" name="Footer Placeholder 4">
            <a:extLst>
              <a:ext uri="{FF2B5EF4-FFF2-40B4-BE49-F238E27FC236}">
                <a16:creationId xmlns:a16="http://schemas.microsoft.com/office/drawing/2014/main" id="{8E6523AA-588D-257C-1509-965457C73ECE}"/>
              </a:ext>
            </a:extLst>
          </p:cNvPr>
          <p:cNvSpPr txBox="1">
            <a:spLocks/>
          </p:cNvSpPr>
          <p:nvPr/>
        </p:nvSpPr>
        <p:spPr bwMode="auto">
          <a:xfrm>
            <a:off x="971550" y="6483350"/>
            <a:ext cx="67040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948A54"/>
                </a:solidFill>
              </a:rPr>
              <a:t>PRANVEER SINGH INSTITUTE OF TECHNOLOGY, KANPUR</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A7EECD2F-1424-105F-4DAF-D0A5D4B08CDB}"/>
              </a:ext>
            </a:extLst>
          </p:cNvPr>
          <p:cNvSpPr>
            <a:spLocks noGrp="1"/>
          </p:cNvSpPr>
          <p:nvPr>
            <p:ph type="title"/>
          </p:nvPr>
        </p:nvSpPr>
        <p:spPr/>
        <p:txBody>
          <a:bodyPr/>
          <a:lstStyle/>
          <a:p>
            <a:r>
              <a:rPr lang="en-US" altLang="en-US">
                <a:solidFill>
                  <a:srgbClr val="FF0000"/>
                </a:solidFill>
              </a:rPr>
              <a:t>Logical Operators</a:t>
            </a:r>
            <a:endParaRPr lang="en-IN" altLang="en-US">
              <a:solidFill>
                <a:srgbClr val="FF0000"/>
              </a:solidFill>
            </a:endParaRPr>
          </a:p>
        </p:txBody>
      </p:sp>
      <p:graphicFrame>
        <p:nvGraphicFramePr>
          <p:cNvPr id="4" name="Content Placeholder 3">
            <a:extLst>
              <a:ext uri="{FF2B5EF4-FFF2-40B4-BE49-F238E27FC236}">
                <a16:creationId xmlns:a16="http://schemas.microsoft.com/office/drawing/2014/main" id="{DE94E68A-B4C8-22E5-BB6A-12577D4DE7DE}"/>
              </a:ext>
            </a:extLst>
          </p:cNvPr>
          <p:cNvGraphicFramePr>
            <a:graphicFrameLocks noGrp="1"/>
          </p:cNvGraphicFramePr>
          <p:nvPr>
            <p:ph sz="quarter" idx="1"/>
          </p:nvPr>
        </p:nvGraphicFramePr>
        <p:xfrm>
          <a:off x="962025" y="1700213"/>
          <a:ext cx="7427913" cy="4565650"/>
        </p:xfrm>
        <a:graphic>
          <a:graphicData uri="http://schemas.openxmlformats.org/drawingml/2006/table">
            <a:tbl>
              <a:tblPr firstRow="1" bandRow="1">
                <a:tableStyleId>{BDBED569-4797-4DF1-A0F4-6AAB3CD982D8}</a:tableStyleId>
              </a:tblPr>
              <a:tblGrid>
                <a:gridCol w="2363928">
                  <a:extLst>
                    <a:ext uri="{9D8B030D-6E8A-4147-A177-3AD203B41FA5}">
                      <a16:colId xmlns:a16="http://schemas.microsoft.com/office/drawing/2014/main" val="20000"/>
                    </a:ext>
                  </a:extLst>
                </a:gridCol>
                <a:gridCol w="5063985">
                  <a:extLst>
                    <a:ext uri="{9D8B030D-6E8A-4147-A177-3AD203B41FA5}">
                      <a16:colId xmlns:a16="http://schemas.microsoft.com/office/drawing/2014/main" val="20001"/>
                    </a:ext>
                  </a:extLst>
                </a:gridCol>
              </a:tblGrid>
              <a:tr h="498009">
                <a:tc>
                  <a:txBody>
                    <a:bodyPr/>
                    <a:lstStyle/>
                    <a:p>
                      <a:r>
                        <a:rPr lang="en-US" sz="1800" dirty="0"/>
                        <a:t>Operator</a:t>
                      </a:r>
                      <a:endParaRPr lang="en-IN" sz="1800" dirty="0"/>
                    </a:p>
                  </a:txBody>
                  <a:tcPr marL="91449" marR="91449" marT="45725" marB="45725"/>
                </a:tc>
                <a:tc>
                  <a:txBody>
                    <a:bodyPr/>
                    <a:lstStyle/>
                    <a:p>
                      <a:r>
                        <a:rPr lang="en-US" sz="1800" dirty="0"/>
                        <a:t>Description</a:t>
                      </a:r>
                      <a:endParaRPr lang="en-IN" sz="1800" dirty="0"/>
                    </a:p>
                  </a:txBody>
                  <a:tcPr marL="91449" marR="91449" marT="45725" marB="45725"/>
                </a:tc>
                <a:extLst>
                  <a:ext uri="{0D108BD9-81ED-4DB2-BD59-A6C34878D82A}">
                    <a16:rowId xmlns:a16="http://schemas.microsoft.com/office/drawing/2014/main" val="10000"/>
                  </a:ext>
                </a:extLst>
              </a:tr>
              <a:tr h="1233084">
                <a:tc>
                  <a:txBody>
                    <a:bodyPr/>
                    <a:lstStyle/>
                    <a:p>
                      <a:pPr algn="l" fontAlgn="t"/>
                      <a:r>
                        <a:rPr lang="en-IN" sz="1800" dirty="0">
                          <a:effectLst/>
                        </a:rPr>
                        <a:t>&amp;&amp;</a:t>
                      </a:r>
                      <a:endParaRPr lang="en-IN" sz="1800" dirty="0">
                        <a:effectLst/>
                        <a:latin typeface="verdana"/>
                      </a:endParaRPr>
                    </a:p>
                  </a:txBody>
                  <a:tcPr marL="47630" marR="47630" marT="47631" marB="47631"/>
                </a:tc>
                <a:tc>
                  <a:txBody>
                    <a:bodyPr/>
                    <a:lstStyle/>
                    <a:p>
                      <a:pPr algn="l" fontAlgn="t"/>
                      <a:r>
                        <a:rPr lang="en-IN" sz="1800" dirty="0">
                          <a:effectLst/>
                        </a:rPr>
                        <a:t>Called Logical AND operator. If both the operands are non zero then then condition becomes true.</a:t>
                      </a:r>
                      <a:endParaRPr lang="en-IN" sz="1800" dirty="0">
                        <a:effectLst/>
                        <a:latin typeface="verdana"/>
                      </a:endParaRPr>
                    </a:p>
                  </a:txBody>
                  <a:tcPr marL="47630" marR="47630" marT="47631" marB="47631"/>
                </a:tc>
                <a:extLst>
                  <a:ext uri="{0D108BD9-81ED-4DB2-BD59-A6C34878D82A}">
                    <a16:rowId xmlns:a16="http://schemas.microsoft.com/office/drawing/2014/main" val="10001"/>
                  </a:ext>
                </a:extLst>
              </a:tr>
              <a:tr h="1233084">
                <a:tc>
                  <a:txBody>
                    <a:bodyPr/>
                    <a:lstStyle/>
                    <a:p>
                      <a:pPr algn="l" fontAlgn="t"/>
                      <a:r>
                        <a:rPr lang="en-IN" sz="1800" dirty="0">
                          <a:effectLst/>
                        </a:rPr>
                        <a:t>||</a:t>
                      </a:r>
                      <a:endParaRPr lang="en-IN" sz="1800" dirty="0">
                        <a:effectLst/>
                        <a:latin typeface="verdana"/>
                      </a:endParaRPr>
                    </a:p>
                  </a:txBody>
                  <a:tcPr marL="47630" marR="47630" marT="47631" marB="47631"/>
                </a:tc>
                <a:tc>
                  <a:txBody>
                    <a:bodyPr/>
                    <a:lstStyle/>
                    <a:p>
                      <a:pPr algn="l" fontAlgn="t"/>
                      <a:r>
                        <a:rPr lang="en-IN" sz="1800" dirty="0">
                          <a:effectLst/>
                        </a:rPr>
                        <a:t>Called Logical OR Operator. If any of the two operands are non zero then then condition becomes true.</a:t>
                      </a:r>
                      <a:endParaRPr lang="en-IN" sz="1800" dirty="0">
                        <a:effectLst/>
                        <a:latin typeface="verdana"/>
                      </a:endParaRPr>
                    </a:p>
                  </a:txBody>
                  <a:tcPr marL="47630" marR="47630" marT="47631" marB="47631"/>
                </a:tc>
                <a:extLst>
                  <a:ext uri="{0D108BD9-81ED-4DB2-BD59-A6C34878D82A}">
                    <a16:rowId xmlns:a16="http://schemas.microsoft.com/office/drawing/2014/main" val="10002"/>
                  </a:ext>
                </a:extLst>
              </a:tr>
              <a:tr h="1601474">
                <a:tc>
                  <a:txBody>
                    <a:bodyPr/>
                    <a:lstStyle/>
                    <a:p>
                      <a:pPr algn="l" fontAlgn="t"/>
                      <a:r>
                        <a:rPr lang="en-IN" sz="1800" dirty="0">
                          <a:effectLst/>
                        </a:rPr>
                        <a:t>!</a:t>
                      </a:r>
                      <a:endParaRPr lang="en-IN" sz="1800" dirty="0">
                        <a:effectLst/>
                        <a:latin typeface="verdana"/>
                      </a:endParaRPr>
                    </a:p>
                  </a:txBody>
                  <a:tcPr marL="47630" marR="47630" marT="47631" marB="47631"/>
                </a:tc>
                <a:tc>
                  <a:txBody>
                    <a:bodyPr/>
                    <a:lstStyle/>
                    <a:p>
                      <a:pPr algn="l" fontAlgn="t"/>
                      <a:r>
                        <a:rPr lang="en-IN" sz="1800" dirty="0">
                          <a:effectLst/>
                        </a:rPr>
                        <a:t>Called Logical NOT Operator. Use to reverses the logical state of its operand. If a condition is true then Logical NOT operator will make false.</a:t>
                      </a:r>
                      <a:endParaRPr lang="en-IN" sz="1800" dirty="0">
                        <a:effectLst/>
                        <a:latin typeface="verdana"/>
                      </a:endParaRPr>
                    </a:p>
                  </a:txBody>
                  <a:tcPr marL="47630" marR="47630" marT="47631" marB="47631"/>
                </a:tc>
                <a:extLst>
                  <a:ext uri="{0D108BD9-81ED-4DB2-BD59-A6C34878D82A}">
                    <a16:rowId xmlns:a16="http://schemas.microsoft.com/office/drawing/2014/main" val="10003"/>
                  </a:ext>
                </a:extLst>
              </a:tr>
            </a:tbl>
          </a:graphicData>
        </a:graphic>
      </p:graphicFrame>
      <p:sp>
        <p:nvSpPr>
          <p:cNvPr id="51220" name="Footer Placeholder 4">
            <a:extLst>
              <a:ext uri="{FF2B5EF4-FFF2-40B4-BE49-F238E27FC236}">
                <a16:creationId xmlns:a16="http://schemas.microsoft.com/office/drawing/2014/main" id="{47B94394-4E06-0E3D-1513-2AE9BF000D98}"/>
              </a:ext>
            </a:extLst>
          </p:cNvPr>
          <p:cNvSpPr txBox="1">
            <a:spLocks/>
          </p:cNvSpPr>
          <p:nvPr/>
        </p:nvSpPr>
        <p:spPr bwMode="auto">
          <a:xfrm>
            <a:off x="971550" y="6483350"/>
            <a:ext cx="67040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948A54"/>
                </a:solidFill>
              </a:rPr>
              <a:t>PRANVEER SINGH INSTITUTE OF TECHNOLOGY, KANPUR</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a:extLst>
              <a:ext uri="{FF2B5EF4-FFF2-40B4-BE49-F238E27FC236}">
                <a16:creationId xmlns:a16="http://schemas.microsoft.com/office/drawing/2014/main" id="{FCB14121-1917-CFAA-B62F-625072B27F39}"/>
              </a:ext>
            </a:extLst>
          </p:cNvPr>
          <p:cNvSpPr>
            <a:spLocks noGrp="1" noChangeArrowheads="1"/>
          </p:cNvSpPr>
          <p:nvPr>
            <p:ph type="title"/>
          </p:nvPr>
        </p:nvSpPr>
        <p:spPr>
          <a:xfrm>
            <a:off x="381000" y="44450"/>
            <a:ext cx="8305800" cy="533400"/>
          </a:xfrm>
        </p:spPr>
        <p:txBody>
          <a:bodyPr>
            <a:normAutofit fontScale="90000"/>
          </a:bodyPr>
          <a:lstStyle/>
          <a:p>
            <a:pPr>
              <a:defRPr/>
            </a:pPr>
            <a:r>
              <a:rPr lang="en-US" dirty="0"/>
              <a:t>Logical (&amp;&amp;) Operator Examples</a:t>
            </a:r>
          </a:p>
        </p:txBody>
      </p:sp>
      <p:sp>
        <p:nvSpPr>
          <p:cNvPr id="62469" name="AutoShape 5">
            <a:extLst>
              <a:ext uri="{FF2B5EF4-FFF2-40B4-BE49-F238E27FC236}">
                <a16:creationId xmlns:a16="http://schemas.microsoft.com/office/drawing/2014/main" id="{84FF7102-1A2C-2969-D43E-0A1507CBF987}"/>
              </a:ext>
            </a:extLst>
          </p:cNvPr>
          <p:cNvSpPr>
            <a:spLocks noChangeArrowheads="1"/>
          </p:cNvSpPr>
          <p:nvPr/>
        </p:nvSpPr>
        <p:spPr bwMode="auto">
          <a:xfrm rot="1935010">
            <a:off x="3048000" y="3886200"/>
            <a:ext cx="2209800" cy="762000"/>
          </a:xfrm>
          <a:prstGeom prst="rightArrow">
            <a:avLst>
              <a:gd name="adj1" fmla="val 49370"/>
              <a:gd name="adj2" fmla="val 47769"/>
            </a:avLst>
          </a:prstGeom>
          <a:gradFill rotWithShape="0">
            <a:gsLst>
              <a:gs pos="0">
                <a:schemeClr val="accent2">
                  <a:gamma/>
                  <a:tint val="0"/>
                  <a:invGamma/>
                </a:schemeClr>
              </a:gs>
              <a:gs pos="100000">
                <a:schemeClr val="accent2"/>
              </a:gs>
            </a:gsLst>
            <a:lin ang="2700000" scaled="1"/>
          </a:gradFill>
          <a:ln>
            <a:noFill/>
          </a:ln>
          <a:effectLst/>
        </p:spPr>
        <p:txBody>
          <a:bodyPr wrap="none" anchor="ctr"/>
          <a:lstStyle/>
          <a:p>
            <a:pPr>
              <a:defRPr/>
            </a:pPr>
            <a:endParaRPr lang="en-IN">
              <a:latin typeface="Arial" charset="0"/>
            </a:endParaRPr>
          </a:p>
        </p:txBody>
      </p:sp>
      <p:sp>
        <p:nvSpPr>
          <p:cNvPr id="62471" name="Rectangle 7">
            <a:extLst>
              <a:ext uri="{FF2B5EF4-FFF2-40B4-BE49-F238E27FC236}">
                <a16:creationId xmlns:a16="http://schemas.microsoft.com/office/drawing/2014/main" id="{7D64B2AF-E976-1891-B4AC-4CDCEEB0ED70}"/>
              </a:ext>
            </a:extLst>
          </p:cNvPr>
          <p:cNvSpPr>
            <a:spLocks noChangeArrowheads="1"/>
          </p:cNvSpPr>
          <p:nvPr/>
        </p:nvSpPr>
        <p:spPr bwMode="auto">
          <a:xfrm>
            <a:off x="1447800" y="1828800"/>
            <a:ext cx="6096000" cy="4572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62474" name="Rectangle 10">
            <a:extLst>
              <a:ext uri="{FF2B5EF4-FFF2-40B4-BE49-F238E27FC236}">
                <a16:creationId xmlns:a16="http://schemas.microsoft.com/office/drawing/2014/main" id="{1BF99A2F-61D4-6EF4-610E-FEBC38A1FF3A}"/>
              </a:ext>
            </a:extLst>
          </p:cNvPr>
          <p:cNvSpPr>
            <a:spLocks noChangeArrowheads="1"/>
          </p:cNvSpPr>
          <p:nvPr/>
        </p:nvSpPr>
        <p:spPr bwMode="auto">
          <a:xfrm>
            <a:off x="1447800" y="2514600"/>
            <a:ext cx="6096000" cy="12192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62475" name="Rectangle 11">
            <a:extLst>
              <a:ext uri="{FF2B5EF4-FFF2-40B4-BE49-F238E27FC236}">
                <a16:creationId xmlns:a16="http://schemas.microsoft.com/office/drawing/2014/main" id="{E3380F67-E44B-2245-C14A-C00F186D87E9}"/>
              </a:ext>
            </a:extLst>
          </p:cNvPr>
          <p:cNvSpPr>
            <a:spLocks noGrp="1" noChangeArrowheads="1"/>
          </p:cNvSpPr>
          <p:nvPr>
            <p:ph type="body" idx="1"/>
          </p:nvPr>
        </p:nvSpPr>
        <p:spPr>
          <a:xfrm>
            <a:off x="685800" y="1111250"/>
            <a:ext cx="7010400" cy="3048000"/>
          </a:xfrm>
        </p:spPr>
        <p:txBody>
          <a:bodyPr>
            <a:normAutofit fontScale="92500" lnSpcReduction="20000"/>
          </a:bodyPr>
          <a:lstStyle/>
          <a:p>
            <a:pPr>
              <a:lnSpc>
                <a:spcPct val="80000"/>
              </a:lnSpc>
              <a:buFontTx/>
              <a:buNone/>
              <a:defRPr/>
            </a:pPr>
            <a:r>
              <a:rPr lang="en-US" sz="1800" b="1">
                <a:latin typeface="Courier New" pitchFamily="49" charset="0"/>
              </a:rPr>
              <a:t>public class Example {</a:t>
            </a:r>
          </a:p>
          <a:p>
            <a:pPr>
              <a:lnSpc>
                <a:spcPct val="80000"/>
              </a:lnSpc>
              <a:buFontTx/>
              <a:buNone/>
              <a:defRPr/>
            </a:pPr>
            <a:r>
              <a:rPr lang="en-US" sz="1800" b="1">
                <a:latin typeface="Courier New" pitchFamily="49" charset="0"/>
              </a:rPr>
              <a:t>	public static void main(String[] args) {</a:t>
            </a:r>
          </a:p>
          <a:p>
            <a:pPr>
              <a:lnSpc>
                <a:spcPct val="80000"/>
              </a:lnSpc>
              <a:buFontTx/>
              <a:buNone/>
              <a:defRPr/>
            </a:pPr>
            <a:r>
              <a:rPr lang="en-US" sz="1800" b="1">
                <a:latin typeface="Courier New" pitchFamily="49" charset="0"/>
              </a:rPr>
              <a:t>		boolean t = true;</a:t>
            </a:r>
          </a:p>
          <a:p>
            <a:pPr>
              <a:lnSpc>
                <a:spcPct val="80000"/>
              </a:lnSpc>
              <a:buFontTx/>
              <a:buNone/>
              <a:defRPr/>
            </a:pPr>
            <a:r>
              <a:rPr lang="en-US" sz="1800" b="1">
                <a:latin typeface="Courier New" pitchFamily="49" charset="0"/>
              </a:rPr>
              <a:t>		boolean f = false;</a:t>
            </a:r>
          </a:p>
          <a:p>
            <a:pPr>
              <a:lnSpc>
                <a:spcPct val="80000"/>
              </a:lnSpc>
              <a:buFontTx/>
              <a:buNone/>
              <a:defRPr/>
            </a:pPr>
            <a:endParaRPr lang="en-US" sz="1800" b="1">
              <a:latin typeface="Courier New" pitchFamily="49" charset="0"/>
            </a:endParaRPr>
          </a:p>
          <a:p>
            <a:pPr>
              <a:lnSpc>
                <a:spcPct val="80000"/>
              </a:lnSpc>
              <a:buFontTx/>
              <a:buNone/>
              <a:defRPr/>
            </a:pPr>
            <a:r>
              <a:rPr lang="en-US" sz="1800" b="1">
                <a:latin typeface="Courier New" pitchFamily="49" charset="0"/>
              </a:rPr>
              <a:t>		System.out.println("f &amp;&amp; f " + (f &amp;&amp; f));</a:t>
            </a:r>
          </a:p>
          <a:p>
            <a:pPr>
              <a:lnSpc>
                <a:spcPct val="80000"/>
              </a:lnSpc>
              <a:buFontTx/>
              <a:buNone/>
              <a:defRPr/>
            </a:pPr>
            <a:r>
              <a:rPr lang="en-US" sz="1800" b="1">
                <a:latin typeface="Courier New" pitchFamily="49" charset="0"/>
              </a:rPr>
              <a:t>		System.out.println("f &amp;&amp; t " + (f &amp;&amp; t));</a:t>
            </a:r>
          </a:p>
          <a:p>
            <a:pPr>
              <a:lnSpc>
                <a:spcPct val="80000"/>
              </a:lnSpc>
              <a:buFontTx/>
              <a:buNone/>
              <a:defRPr/>
            </a:pPr>
            <a:r>
              <a:rPr lang="en-US" sz="1800" b="1">
                <a:latin typeface="Courier New" pitchFamily="49" charset="0"/>
              </a:rPr>
              <a:t>		System.out.println("t &amp;&amp; f " + (t &amp;&amp; f));</a:t>
            </a:r>
          </a:p>
          <a:p>
            <a:pPr>
              <a:lnSpc>
                <a:spcPct val="80000"/>
              </a:lnSpc>
              <a:buFontTx/>
              <a:buNone/>
              <a:defRPr/>
            </a:pPr>
            <a:r>
              <a:rPr lang="en-US" sz="1800" b="1">
                <a:latin typeface="Courier New" pitchFamily="49" charset="0"/>
              </a:rPr>
              <a:t>		System.out.println("t &amp;&amp; t " + (t &amp;&amp; t));</a:t>
            </a:r>
          </a:p>
          <a:p>
            <a:pPr>
              <a:lnSpc>
                <a:spcPct val="80000"/>
              </a:lnSpc>
              <a:buFontTx/>
              <a:buNone/>
              <a:defRPr/>
            </a:pPr>
            <a:endParaRPr lang="en-US" sz="1800" b="1">
              <a:latin typeface="Courier New" pitchFamily="49" charset="0"/>
            </a:endParaRPr>
          </a:p>
          <a:p>
            <a:pPr>
              <a:lnSpc>
                <a:spcPct val="80000"/>
              </a:lnSpc>
              <a:buFontTx/>
              <a:buNone/>
              <a:defRPr/>
            </a:pPr>
            <a:r>
              <a:rPr lang="en-US" sz="1800" b="1">
                <a:latin typeface="Courier New" pitchFamily="49" charset="0"/>
              </a:rPr>
              <a:t>	}</a:t>
            </a:r>
          </a:p>
          <a:p>
            <a:pPr>
              <a:lnSpc>
                <a:spcPct val="80000"/>
              </a:lnSpc>
              <a:buFontTx/>
              <a:buNone/>
              <a:defRPr/>
            </a:pPr>
            <a:r>
              <a:rPr lang="en-US" sz="1800" b="1">
                <a:latin typeface="Courier New" pitchFamily="49" charset="0"/>
              </a:rPr>
              <a:t>}</a:t>
            </a:r>
          </a:p>
        </p:txBody>
      </p:sp>
      <p:sp>
        <p:nvSpPr>
          <p:cNvPr id="62476" name="Rectangle 12">
            <a:extLst>
              <a:ext uri="{FF2B5EF4-FFF2-40B4-BE49-F238E27FC236}">
                <a16:creationId xmlns:a16="http://schemas.microsoft.com/office/drawing/2014/main" id="{72626151-5280-0E8E-766A-F6B4E394DCA0}"/>
              </a:ext>
            </a:extLst>
          </p:cNvPr>
          <p:cNvSpPr>
            <a:spLocks noChangeArrowheads="1"/>
          </p:cNvSpPr>
          <p:nvPr/>
        </p:nvSpPr>
        <p:spPr bwMode="auto">
          <a:xfrm>
            <a:off x="5334000" y="4159250"/>
            <a:ext cx="3352800" cy="2057400"/>
          </a:xfrm>
          <a:prstGeom prst="rect">
            <a:avLst/>
          </a:prstGeom>
          <a:gradFill rotWithShape="0">
            <a:gsLst>
              <a:gs pos="0">
                <a:schemeClr val="hlink">
                  <a:gamma/>
                  <a:tint val="29804"/>
                  <a:invGamma/>
                </a:schemeClr>
              </a:gs>
              <a:gs pos="100000">
                <a:schemeClr val="hlink"/>
              </a:gs>
            </a:gsLst>
            <a:path path="shape">
              <a:fillToRect l="50000" t="50000" r="50000" b="50000"/>
            </a:path>
          </a:gradFill>
          <a:ln>
            <a:noFill/>
          </a:ln>
          <a:effectLst/>
        </p:spPr>
        <p:txBody>
          <a:bodyPr wrap="none"/>
          <a:lstStyle/>
          <a:p>
            <a:pPr>
              <a:lnSpc>
                <a:spcPct val="90000"/>
              </a:lnSpc>
              <a:defRPr/>
            </a:pPr>
            <a:r>
              <a:rPr lang="en-US" b="1">
                <a:latin typeface="Courier New" pitchFamily="49" charset="0"/>
              </a:rPr>
              <a:t> &gt; java Example</a:t>
            </a:r>
          </a:p>
          <a:p>
            <a:pPr>
              <a:lnSpc>
                <a:spcPct val="90000"/>
              </a:lnSpc>
              <a:defRPr/>
            </a:pPr>
            <a:r>
              <a:rPr lang="en-US" b="1">
                <a:latin typeface="Courier New" pitchFamily="49" charset="0"/>
              </a:rPr>
              <a:t> f &amp;&amp; f false</a:t>
            </a:r>
          </a:p>
          <a:p>
            <a:pPr>
              <a:lnSpc>
                <a:spcPct val="90000"/>
              </a:lnSpc>
              <a:defRPr/>
            </a:pPr>
            <a:r>
              <a:rPr lang="en-US" b="1">
                <a:latin typeface="Courier New" pitchFamily="49" charset="0"/>
              </a:rPr>
              <a:t> f &amp;&amp; t false</a:t>
            </a:r>
          </a:p>
          <a:p>
            <a:pPr>
              <a:lnSpc>
                <a:spcPct val="90000"/>
              </a:lnSpc>
              <a:defRPr/>
            </a:pPr>
            <a:r>
              <a:rPr lang="en-US" b="1">
                <a:latin typeface="Courier New" pitchFamily="49" charset="0"/>
              </a:rPr>
              <a:t> t &amp;&amp; f false</a:t>
            </a:r>
          </a:p>
          <a:p>
            <a:pPr>
              <a:lnSpc>
                <a:spcPct val="90000"/>
              </a:lnSpc>
              <a:defRPr/>
            </a:pPr>
            <a:r>
              <a:rPr lang="en-US" b="1">
                <a:latin typeface="Courier New" pitchFamily="49" charset="0"/>
              </a:rPr>
              <a:t> t &amp;&amp; t true</a:t>
            </a:r>
          </a:p>
          <a:p>
            <a:pPr>
              <a:lnSpc>
                <a:spcPct val="90000"/>
              </a:lnSpc>
              <a:defRPr/>
            </a:pPr>
            <a:r>
              <a:rPr lang="en-US" b="1">
                <a:latin typeface="Courier New" pitchFamily="49" charset="0"/>
              </a:rPr>
              <a:t> &gt;</a:t>
            </a:r>
          </a:p>
        </p:txBody>
      </p:sp>
      <p:sp>
        <p:nvSpPr>
          <p:cNvPr id="52232" name="Footer Placeholder 4">
            <a:extLst>
              <a:ext uri="{FF2B5EF4-FFF2-40B4-BE49-F238E27FC236}">
                <a16:creationId xmlns:a16="http://schemas.microsoft.com/office/drawing/2014/main" id="{44FF20C0-D5A9-8DC3-7660-7DA05DAFD326}"/>
              </a:ext>
            </a:extLst>
          </p:cNvPr>
          <p:cNvSpPr txBox="1">
            <a:spLocks/>
          </p:cNvSpPr>
          <p:nvPr/>
        </p:nvSpPr>
        <p:spPr bwMode="auto">
          <a:xfrm>
            <a:off x="971550" y="6483350"/>
            <a:ext cx="67040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948A54"/>
                </a:solidFill>
              </a:rPr>
              <a:t>PRANVEER SINGH INSTITUTE OF TECHNOLOGY, KANPUR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2471"/>
                                        </p:tgtEl>
                                        <p:attrNameLst>
                                          <p:attrName>style.visibility</p:attrName>
                                        </p:attrNameLst>
                                      </p:cBhvr>
                                      <p:to>
                                        <p:strVal val="visible"/>
                                      </p:to>
                                    </p:set>
                                  </p:childTnLst>
                                  <p:subTnLst>
                                    <p:set>
                                      <p:cBhvr override="childStyle">
                                        <p:cTn dur="1" fill="hold" display="0" masterRel="nextClick" afterEffect="1"/>
                                        <p:tgtEl>
                                          <p:spTgt spid="62471"/>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2474"/>
                                        </p:tgtEl>
                                        <p:attrNameLst>
                                          <p:attrName>style.visibility</p:attrName>
                                        </p:attrNameLst>
                                      </p:cBhvr>
                                      <p:to>
                                        <p:strVal val="visible"/>
                                      </p:to>
                                    </p:set>
                                  </p:childTnLst>
                                  <p:subTnLst>
                                    <p:set>
                                      <p:cBhvr override="childStyle">
                                        <p:cTn dur="1" fill="hold" display="0" masterRel="nextClick" afterEffect="1"/>
                                        <p:tgtEl>
                                          <p:spTgt spid="62474"/>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62469"/>
                                        </p:tgtEl>
                                        <p:attrNameLst>
                                          <p:attrName>style.visibility</p:attrName>
                                        </p:attrNameLst>
                                      </p:cBhvr>
                                      <p:to>
                                        <p:strVal val="visible"/>
                                      </p:to>
                                    </p:set>
                                    <p:animEffect transition="in" filter="wipe(left)">
                                      <p:cBhvr>
                                        <p:cTn id="15" dur="500"/>
                                        <p:tgtEl>
                                          <p:spTgt spid="62469"/>
                                        </p:tgtEl>
                                      </p:cBhvr>
                                    </p:animEffect>
                                  </p:childTnLst>
                                  <p:subTnLst>
                                    <p:set>
                                      <p:cBhvr override="childStyle">
                                        <p:cTn dur="1" fill="hold" display="0" masterRel="sameClick" afterEffect="1">
                                          <p:stCondLst>
                                            <p:cond evt="end" delay="0">
                                              <p:tn val="13"/>
                                            </p:cond>
                                          </p:stCondLst>
                                        </p:cTn>
                                        <p:tgtEl>
                                          <p:spTgt spid="62469"/>
                                        </p:tgtEl>
                                        <p:attrNameLst>
                                          <p:attrName>style.visibility</p:attrName>
                                        </p:attrNameLst>
                                      </p:cBhvr>
                                      <p:to>
                                        <p:strVal val="hidden"/>
                                      </p:to>
                                    </p:set>
                                  </p:subTnLst>
                                </p:cTn>
                              </p:par>
                            </p:childTnLst>
                          </p:cTn>
                        </p:par>
                        <p:par>
                          <p:cTn id="16" fill="hold" nodeType="afterGroup">
                            <p:stCondLst>
                              <p:cond delay="500"/>
                            </p:stCondLst>
                            <p:childTnLst>
                              <p:par>
                                <p:cTn id="17" presetID="1" presetClass="entr" presetSubtype="0" fill="hold" nodeType="afterEffect">
                                  <p:stCondLst>
                                    <p:cond delay="0"/>
                                  </p:stCondLst>
                                  <p:childTnLst>
                                    <p:set>
                                      <p:cBhvr>
                                        <p:cTn id="18" dur="1" fill="hold">
                                          <p:stCondLst>
                                            <p:cond delay="499"/>
                                          </p:stCondLst>
                                        </p:cTn>
                                        <p:tgtEl>
                                          <p:spTgt spid="624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animBg="1"/>
      <p:bldP spid="62471" grpId="0" animBg="1"/>
      <p:bldP spid="62474" grpId="0" animBg="1"/>
      <p:bldP spid="62476"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49FD36B8-1FD4-7DF5-7BD3-8BB6FD631438}"/>
              </a:ext>
            </a:extLst>
          </p:cNvPr>
          <p:cNvSpPr>
            <a:spLocks noGrp="1" noChangeArrowheads="1"/>
          </p:cNvSpPr>
          <p:nvPr>
            <p:ph type="title"/>
          </p:nvPr>
        </p:nvSpPr>
        <p:spPr>
          <a:xfrm>
            <a:off x="381000" y="152400"/>
            <a:ext cx="8305800" cy="533400"/>
          </a:xfrm>
        </p:spPr>
        <p:txBody>
          <a:bodyPr>
            <a:normAutofit fontScale="90000"/>
          </a:bodyPr>
          <a:lstStyle/>
          <a:p>
            <a:pPr>
              <a:defRPr/>
            </a:pPr>
            <a:r>
              <a:rPr lang="en-US"/>
              <a:t>Logical (||) Operator Examples</a:t>
            </a:r>
          </a:p>
        </p:txBody>
      </p:sp>
      <p:sp>
        <p:nvSpPr>
          <p:cNvPr id="64515" name="AutoShape 3">
            <a:extLst>
              <a:ext uri="{FF2B5EF4-FFF2-40B4-BE49-F238E27FC236}">
                <a16:creationId xmlns:a16="http://schemas.microsoft.com/office/drawing/2014/main" id="{49D50BFA-90B3-CF75-5A21-AEF9E058B673}"/>
              </a:ext>
            </a:extLst>
          </p:cNvPr>
          <p:cNvSpPr>
            <a:spLocks noChangeArrowheads="1"/>
          </p:cNvSpPr>
          <p:nvPr/>
        </p:nvSpPr>
        <p:spPr bwMode="auto">
          <a:xfrm rot="1935010">
            <a:off x="3048000" y="3886200"/>
            <a:ext cx="2209800" cy="762000"/>
          </a:xfrm>
          <a:prstGeom prst="rightArrow">
            <a:avLst>
              <a:gd name="adj1" fmla="val 49370"/>
              <a:gd name="adj2" fmla="val 47769"/>
            </a:avLst>
          </a:prstGeom>
          <a:gradFill rotWithShape="0">
            <a:gsLst>
              <a:gs pos="0">
                <a:schemeClr val="accent2">
                  <a:gamma/>
                  <a:tint val="0"/>
                  <a:invGamma/>
                </a:schemeClr>
              </a:gs>
              <a:gs pos="100000">
                <a:schemeClr val="accent2"/>
              </a:gs>
            </a:gsLst>
            <a:lin ang="2700000" scaled="1"/>
          </a:gradFill>
          <a:ln>
            <a:noFill/>
          </a:ln>
          <a:effectLst/>
        </p:spPr>
        <p:txBody>
          <a:bodyPr wrap="none" anchor="ctr"/>
          <a:lstStyle/>
          <a:p>
            <a:pPr>
              <a:defRPr/>
            </a:pPr>
            <a:endParaRPr lang="en-IN">
              <a:latin typeface="Arial" charset="0"/>
            </a:endParaRPr>
          </a:p>
        </p:txBody>
      </p:sp>
      <p:sp>
        <p:nvSpPr>
          <p:cNvPr id="64516" name="Rectangle 4">
            <a:extLst>
              <a:ext uri="{FF2B5EF4-FFF2-40B4-BE49-F238E27FC236}">
                <a16:creationId xmlns:a16="http://schemas.microsoft.com/office/drawing/2014/main" id="{48676CBC-263C-B1AF-C8CC-583D595027FE}"/>
              </a:ext>
            </a:extLst>
          </p:cNvPr>
          <p:cNvSpPr>
            <a:spLocks noChangeArrowheads="1"/>
          </p:cNvSpPr>
          <p:nvPr/>
        </p:nvSpPr>
        <p:spPr bwMode="auto">
          <a:xfrm>
            <a:off x="1447800" y="1828800"/>
            <a:ext cx="6096000" cy="4572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64517" name="Rectangle 5">
            <a:extLst>
              <a:ext uri="{FF2B5EF4-FFF2-40B4-BE49-F238E27FC236}">
                <a16:creationId xmlns:a16="http://schemas.microsoft.com/office/drawing/2014/main" id="{FD73639E-628E-6151-B05A-FF5D85A6C3D1}"/>
              </a:ext>
            </a:extLst>
          </p:cNvPr>
          <p:cNvSpPr>
            <a:spLocks noChangeArrowheads="1"/>
          </p:cNvSpPr>
          <p:nvPr/>
        </p:nvSpPr>
        <p:spPr bwMode="auto">
          <a:xfrm>
            <a:off x="1447800" y="2514600"/>
            <a:ext cx="6096000" cy="12192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64518" name="Rectangle 6">
            <a:extLst>
              <a:ext uri="{FF2B5EF4-FFF2-40B4-BE49-F238E27FC236}">
                <a16:creationId xmlns:a16="http://schemas.microsoft.com/office/drawing/2014/main" id="{504BA584-F682-7CA7-30DD-BE1B4B9B37C4}"/>
              </a:ext>
            </a:extLst>
          </p:cNvPr>
          <p:cNvSpPr>
            <a:spLocks noGrp="1" noChangeArrowheads="1"/>
          </p:cNvSpPr>
          <p:nvPr>
            <p:ph type="body" idx="1"/>
          </p:nvPr>
        </p:nvSpPr>
        <p:spPr>
          <a:xfrm>
            <a:off x="685800" y="1219200"/>
            <a:ext cx="7010400" cy="3048000"/>
          </a:xfrm>
        </p:spPr>
        <p:txBody>
          <a:bodyPr>
            <a:normAutofit fontScale="92500" lnSpcReduction="20000"/>
          </a:bodyPr>
          <a:lstStyle/>
          <a:p>
            <a:pPr>
              <a:lnSpc>
                <a:spcPct val="80000"/>
              </a:lnSpc>
              <a:buFontTx/>
              <a:buNone/>
              <a:defRPr/>
            </a:pPr>
            <a:r>
              <a:rPr lang="en-US" sz="1800" b="1">
                <a:latin typeface="Courier New" pitchFamily="49" charset="0"/>
              </a:rPr>
              <a:t>public class Example {</a:t>
            </a:r>
          </a:p>
          <a:p>
            <a:pPr>
              <a:lnSpc>
                <a:spcPct val="80000"/>
              </a:lnSpc>
              <a:buFontTx/>
              <a:buNone/>
              <a:defRPr/>
            </a:pPr>
            <a:r>
              <a:rPr lang="en-US" sz="1800" b="1">
                <a:latin typeface="Courier New" pitchFamily="49" charset="0"/>
              </a:rPr>
              <a:t>	public static void main(String[] args) {</a:t>
            </a:r>
          </a:p>
          <a:p>
            <a:pPr>
              <a:lnSpc>
                <a:spcPct val="80000"/>
              </a:lnSpc>
              <a:buFontTx/>
              <a:buNone/>
              <a:defRPr/>
            </a:pPr>
            <a:r>
              <a:rPr lang="en-US" sz="1800" b="1">
                <a:latin typeface="Courier New" pitchFamily="49" charset="0"/>
              </a:rPr>
              <a:t>		boolean t = true;</a:t>
            </a:r>
          </a:p>
          <a:p>
            <a:pPr>
              <a:lnSpc>
                <a:spcPct val="80000"/>
              </a:lnSpc>
              <a:buFontTx/>
              <a:buNone/>
              <a:defRPr/>
            </a:pPr>
            <a:r>
              <a:rPr lang="en-US" sz="1800" b="1">
                <a:latin typeface="Courier New" pitchFamily="49" charset="0"/>
              </a:rPr>
              <a:t>		boolean f = false;</a:t>
            </a:r>
          </a:p>
          <a:p>
            <a:pPr>
              <a:lnSpc>
                <a:spcPct val="80000"/>
              </a:lnSpc>
              <a:buFontTx/>
              <a:buNone/>
              <a:defRPr/>
            </a:pPr>
            <a:endParaRPr lang="en-US" sz="1800" b="1">
              <a:latin typeface="Courier New" pitchFamily="49" charset="0"/>
            </a:endParaRPr>
          </a:p>
          <a:p>
            <a:pPr>
              <a:lnSpc>
                <a:spcPct val="80000"/>
              </a:lnSpc>
              <a:buFontTx/>
              <a:buNone/>
              <a:defRPr/>
            </a:pPr>
            <a:r>
              <a:rPr lang="en-US" sz="1800" b="1">
                <a:latin typeface="Courier New" pitchFamily="49" charset="0"/>
              </a:rPr>
              <a:t>		System.out.println("f || f " + (f || f));</a:t>
            </a:r>
          </a:p>
          <a:p>
            <a:pPr>
              <a:lnSpc>
                <a:spcPct val="80000"/>
              </a:lnSpc>
              <a:buFontTx/>
              <a:buNone/>
              <a:defRPr/>
            </a:pPr>
            <a:r>
              <a:rPr lang="en-US" sz="1800" b="1">
                <a:latin typeface="Courier New" pitchFamily="49" charset="0"/>
              </a:rPr>
              <a:t>		System.out.println("f || t " + (f || t));</a:t>
            </a:r>
          </a:p>
          <a:p>
            <a:pPr>
              <a:lnSpc>
                <a:spcPct val="80000"/>
              </a:lnSpc>
              <a:buFontTx/>
              <a:buNone/>
              <a:defRPr/>
            </a:pPr>
            <a:r>
              <a:rPr lang="en-US" sz="1800" b="1">
                <a:latin typeface="Courier New" pitchFamily="49" charset="0"/>
              </a:rPr>
              <a:t>		System.out.println("t || f " + (t || f));</a:t>
            </a:r>
          </a:p>
          <a:p>
            <a:pPr>
              <a:lnSpc>
                <a:spcPct val="80000"/>
              </a:lnSpc>
              <a:buFontTx/>
              <a:buNone/>
              <a:defRPr/>
            </a:pPr>
            <a:r>
              <a:rPr lang="en-US" sz="1800" b="1">
                <a:latin typeface="Courier New" pitchFamily="49" charset="0"/>
              </a:rPr>
              <a:t>		System.out.println("t || t " + (t || t));</a:t>
            </a:r>
          </a:p>
          <a:p>
            <a:pPr>
              <a:lnSpc>
                <a:spcPct val="80000"/>
              </a:lnSpc>
              <a:buFontTx/>
              <a:buNone/>
              <a:defRPr/>
            </a:pPr>
            <a:endParaRPr lang="en-US" sz="1800" b="1">
              <a:latin typeface="Courier New" pitchFamily="49" charset="0"/>
            </a:endParaRPr>
          </a:p>
          <a:p>
            <a:pPr>
              <a:lnSpc>
                <a:spcPct val="80000"/>
              </a:lnSpc>
              <a:buFontTx/>
              <a:buNone/>
              <a:defRPr/>
            </a:pPr>
            <a:r>
              <a:rPr lang="en-US" sz="1800" b="1">
                <a:latin typeface="Courier New" pitchFamily="49" charset="0"/>
              </a:rPr>
              <a:t>	}</a:t>
            </a:r>
          </a:p>
          <a:p>
            <a:pPr>
              <a:lnSpc>
                <a:spcPct val="80000"/>
              </a:lnSpc>
              <a:buFontTx/>
              <a:buNone/>
              <a:defRPr/>
            </a:pPr>
            <a:r>
              <a:rPr lang="en-US" sz="1800" b="1">
                <a:latin typeface="Courier New" pitchFamily="49" charset="0"/>
              </a:rPr>
              <a:t>}</a:t>
            </a:r>
            <a:endParaRPr lang="en-US" sz="1800">
              <a:latin typeface="Courier New" pitchFamily="49" charset="0"/>
            </a:endParaRPr>
          </a:p>
        </p:txBody>
      </p:sp>
      <p:sp>
        <p:nvSpPr>
          <p:cNvPr id="64519" name="Rectangle 7">
            <a:extLst>
              <a:ext uri="{FF2B5EF4-FFF2-40B4-BE49-F238E27FC236}">
                <a16:creationId xmlns:a16="http://schemas.microsoft.com/office/drawing/2014/main" id="{5051AEB4-AF44-F749-0988-669285D5D650}"/>
              </a:ext>
            </a:extLst>
          </p:cNvPr>
          <p:cNvSpPr>
            <a:spLocks noChangeArrowheads="1"/>
          </p:cNvSpPr>
          <p:nvPr/>
        </p:nvSpPr>
        <p:spPr bwMode="auto">
          <a:xfrm>
            <a:off x="5334000" y="4267200"/>
            <a:ext cx="3352800" cy="2057400"/>
          </a:xfrm>
          <a:prstGeom prst="rect">
            <a:avLst/>
          </a:prstGeom>
          <a:gradFill rotWithShape="0">
            <a:gsLst>
              <a:gs pos="0">
                <a:schemeClr val="hlink">
                  <a:gamma/>
                  <a:tint val="29804"/>
                  <a:invGamma/>
                </a:schemeClr>
              </a:gs>
              <a:gs pos="100000">
                <a:schemeClr val="hlink"/>
              </a:gs>
            </a:gsLst>
            <a:path path="shape">
              <a:fillToRect l="50000" t="50000" r="50000" b="50000"/>
            </a:path>
          </a:gradFill>
          <a:ln>
            <a:noFill/>
          </a:ln>
          <a:effectLst/>
        </p:spPr>
        <p:txBody>
          <a:bodyPr wrap="none"/>
          <a:lstStyle/>
          <a:p>
            <a:pPr>
              <a:lnSpc>
                <a:spcPct val="90000"/>
              </a:lnSpc>
              <a:defRPr/>
            </a:pPr>
            <a:r>
              <a:rPr lang="en-US" b="1">
                <a:latin typeface="Courier New" pitchFamily="49" charset="0"/>
              </a:rPr>
              <a:t> &gt; java Example</a:t>
            </a:r>
          </a:p>
          <a:p>
            <a:pPr>
              <a:lnSpc>
                <a:spcPct val="90000"/>
              </a:lnSpc>
              <a:defRPr/>
            </a:pPr>
            <a:r>
              <a:rPr lang="en-US" b="1">
                <a:latin typeface="Courier New" pitchFamily="49" charset="0"/>
              </a:rPr>
              <a:t> f || f false</a:t>
            </a:r>
          </a:p>
          <a:p>
            <a:pPr>
              <a:lnSpc>
                <a:spcPct val="90000"/>
              </a:lnSpc>
              <a:defRPr/>
            </a:pPr>
            <a:r>
              <a:rPr lang="en-US" b="1">
                <a:latin typeface="Courier New" pitchFamily="49" charset="0"/>
              </a:rPr>
              <a:t> f || t true</a:t>
            </a:r>
          </a:p>
          <a:p>
            <a:pPr>
              <a:lnSpc>
                <a:spcPct val="90000"/>
              </a:lnSpc>
              <a:defRPr/>
            </a:pPr>
            <a:r>
              <a:rPr lang="en-US" b="1">
                <a:latin typeface="Courier New" pitchFamily="49" charset="0"/>
              </a:rPr>
              <a:t> t || f true</a:t>
            </a:r>
          </a:p>
          <a:p>
            <a:pPr>
              <a:lnSpc>
                <a:spcPct val="90000"/>
              </a:lnSpc>
              <a:defRPr/>
            </a:pPr>
            <a:r>
              <a:rPr lang="en-US" b="1">
                <a:latin typeface="Courier New" pitchFamily="49" charset="0"/>
              </a:rPr>
              <a:t> t || t true</a:t>
            </a:r>
          </a:p>
          <a:p>
            <a:pPr>
              <a:lnSpc>
                <a:spcPct val="90000"/>
              </a:lnSpc>
              <a:defRPr/>
            </a:pPr>
            <a:r>
              <a:rPr lang="en-US" b="1">
                <a:latin typeface="Courier New" pitchFamily="49" charset="0"/>
              </a:rPr>
              <a:t> &gt;</a:t>
            </a:r>
          </a:p>
        </p:txBody>
      </p:sp>
      <p:sp>
        <p:nvSpPr>
          <p:cNvPr id="53256" name="Footer Placeholder 4">
            <a:extLst>
              <a:ext uri="{FF2B5EF4-FFF2-40B4-BE49-F238E27FC236}">
                <a16:creationId xmlns:a16="http://schemas.microsoft.com/office/drawing/2014/main" id="{63469728-F777-DFEF-5BAE-C44C8715FE4A}"/>
              </a:ext>
            </a:extLst>
          </p:cNvPr>
          <p:cNvSpPr txBox="1">
            <a:spLocks/>
          </p:cNvSpPr>
          <p:nvPr/>
        </p:nvSpPr>
        <p:spPr bwMode="auto">
          <a:xfrm>
            <a:off x="971550" y="6483350"/>
            <a:ext cx="67040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948A54"/>
                </a:solidFill>
              </a:rPr>
              <a:t>PRANVEER SINGH INSTITUTE OF TECHNOLOGY, KANPUR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4516"/>
                                        </p:tgtEl>
                                        <p:attrNameLst>
                                          <p:attrName>style.visibility</p:attrName>
                                        </p:attrNameLst>
                                      </p:cBhvr>
                                      <p:to>
                                        <p:strVal val="visible"/>
                                      </p:to>
                                    </p:set>
                                  </p:childTnLst>
                                  <p:subTnLst>
                                    <p:set>
                                      <p:cBhvr override="childStyle">
                                        <p:cTn dur="1" fill="hold" display="0" masterRel="nextClick" afterEffect="1"/>
                                        <p:tgtEl>
                                          <p:spTgt spid="64516"/>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4517"/>
                                        </p:tgtEl>
                                        <p:attrNameLst>
                                          <p:attrName>style.visibility</p:attrName>
                                        </p:attrNameLst>
                                      </p:cBhvr>
                                      <p:to>
                                        <p:strVal val="visible"/>
                                      </p:to>
                                    </p:set>
                                  </p:childTnLst>
                                  <p:subTnLst>
                                    <p:set>
                                      <p:cBhvr override="childStyle">
                                        <p:cTn dur="1" fill="hold" display="0" masterRel="nextClick" afterEffect="1"/>
                                        <p:tgtEl>
                                          <p:spTgt spid="64517"/>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64515"/>
                                        </p:tgtEl>
                                        <p:attrNameLst>
                                          <p:attrName>style.visibility</p:attrName>
                                        </p:attrNameLst>
                                      </p:cBhvr>
                                      <p:to>
                                        <p:strVal val="visible"/>
                                      </p:to>
                                    </p:set>
                                    <p:animEffect transition="in" filter="wipe(left)">
                                      <p:cBhvr>
                                        <p:cTn id="15" dur="500"/>
                                        <p:tgtEl>
                                          <p:spTgt spid="64515"/>
                                        </p:tgtEl>
                                      </p:cBhvr>
                                    </p:animEffect>
                                  </p:childTnLst>
                                  <p:subTnLst>
                                    <p:set>
                                      <p:cBhvr override="childStyle">
                                        <p:cTn dur="1" fill="hold" display="0" masterRel="sameClick" afterEffect="1">
                                          <p:stCondLst>
                                            <p:cond evt="end" delay="0">
                                              <p:tn val="13"/>
                                            </p:cond>
                                          </p:stCondLst>
                                        </p:cTn>
                                        <p:tgtEl>
                                          <p:spTgt spid="64515"/>
                                        </p:tgtEl>
                                        <p:attrNameLst>
                                          <p:attrName>style.visibility</p:attrName>
                                        </p:attrNameLst>
                                      </p:cBhvr>
                                      <p:to>
                                        <p:strVal val="hidden"/>
                                      </p:to>
                                    </p:set>
                                  </p:subTnLst>
                                </p:cTn>
                              </p:par>
                            </p:childTnLst>
                          </p:cTn>
                        </p:par>
                        <p:par>
                          <p:cTn id="16" fill="hold" nodeType="afterGroup">
                            <p:stCondLst>
                              <p:cond delay="500"/>
                            </p:stCondLst>
                            <p:childTnLst>
                              <p:par>
                                <p:cTn id="17" presetID="1" presetClass="entr" presetSubtype="0" fill="hold" nodeType="afterEffect">
                                  <p:stCondLst>
                                    <p:cond delay="0"/>
                                  </p:stCondLst>
                                  <p:childTnLst>
                                    <p:set>
                                      <p:cBhvr>
                                        <p:cTn id="18" dur="1" fill="hold">
                                          <p:stCondLst>
                                            <p:cond delay="499"/>
                                          </p:stCondLst>
                                        </p:cTn>
                                        <p:tgtEl>
                                          <p:spTgt spid="645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animBg="1"/>
      <p:bldP spid="64516" grpId="0" animBg="1"/>
      <p:bldP spid="64517" grpId="0" animBg="1"/>
      <p:bldP spid="64519"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id="{428DD6C3-4D48-9E17-9F48-C1622BD51AFA}"/>
              </a:ext>
            </a:extLst>
          </p:cNvPr>
          <p:cNvSpPr>
            <a:spLocks noGrp="1" noChangeArrowheads="1"/>
          </p:cNvSpPr>
          <p:nvPr>
            <p:ph idx="1"/>
          </p:nvPr>
        </p:nvSpPr>
        <p:spPr>
          <a:xfrm>
            <a:off x="0" y="1066800"/>
            <a:ext cx="9144000" cy="5410200"/>
          </a:xfrm>
        </p:spPr>
        <p:txBody>
          <a:bodyPr/>
          <a:lstStyle/>
          <a:p>
            <a:pPr>
              <a:lnSpc>
                <a:spcPct val="90000"/>
              </a:lnSpc>
            </a:pPr>
            <a:r>
              <a:rPr lang="en-US" altLang="en-US" b="1" i="1">
                <a:solidFill>
                  <a:schemeClr val="hlink"/>
                </a:solidFill>
              </a:rPr>
              <a:t>Explanation:</a:t>
            </a:r>
          </a:p>
          <a:p>
            <a:pPr>
              <a:lnSpc>
                <a:spcPct val="90000"/>
              </a:lnSpc>
            </a:pPr>
            <a:endParaRPr lang="en-US" altLang="en-US" b="1" i="1">
              <a:solidFill>
                <a:schemeClr val="hlink"/>
              </a:solidFill>
            </a:endParaRPr>
          </a:p>
          <a:p>
            <a:pPr>
              <a:lnSpc>
                <a:spcPct val="90000"/>
              </a:lnSpc>
            </a:pPr>
            <a:r>
              <a:rPr lang="en-US" altLang="en-US" b="1"/>
              <a:t>For most computer languages, the name of file that holds the source code to a program is arbitrary. However this is not the case with Java.  The first thing you must learn about Java is that the name you give to a source file should match the name of the class holds the main() method. So, in our case name of program is none other than </a:t>
            </a:r>
            <a:r>
              <a:rPr lang="en-US" altLang="en-US" b="1">
                <a:solidFill>
                  <a:srgbClr val="0070C0"/>
                </a:solidFill>
              </a:rPr>
              <a:t>HelloWorld</a:t>
            </a:r>
            <a:r>
              <a:rPr lang="en-US" altLang="en-US" b="1">
                <a:solidFill>
                  <a:schemeClr val="hlink"/>
                </a:solidFill>
              </a:rPr>
              <a:t>.java. </a:t>
            </a:r>
            <a:endParaRPr lang="en-US" altLang="en-US" b="1"/>
          </a:p>
        </p:txBody>
      </p:sp>
      <p:sp>
        <p:nvSpPr>
          <p:cNvPr id="8195" name="Rectangle 2">
            <a:extLst>
              <a:ext uri="{FF2B5EF4-FFF2-40B4-BE49-F238E27FC236}">
                <a16:creationId xmlns:a16="http://schemas.microsoft.com/office/drawing/2014/main" id="{590D0084-4136-E240-4DD9-3CACE18475D7}"/>
              </a:ext>
            </a:extLst>
          </p:cNvPr>
          <p:cNvSpPr>
            <a:spLocks noGrp="1"/>
          </p:cNvSpPr>
          <p:nvPr>
            <p:ph type="title"/>
          </p:nvPr>
        </p:nvSpPr>
        <p:spPr>
          <a:xfrm>
            <a:off x="0" y="304800"/>
            <a:ext cx="9372600" cy="533400"/>
          </a:xfrm>
          <a:noFill/>
        </p:spPr>
        <p:txBody>
          <a:bodyPr/>
          <a:lstStyle/>
          <a:p>
            <a:r>
              <a:rPr lang="en-US" altLang="en-US" sz="3600" i="1">
                <a:solidFill>
                  <a:srgbClr val="FF0000"/>
                </a:solidFill>
              </a:rPr>
              <a:t>First Java Application Program...</a:t>
            </a:r>
            <a:endParaRPr lang="uk-UA" altLang="en-US" sz="3600" i="1">
              <a:solidFill>
                <a:srgbClr val="FF0000"/>
              </a:solidFill>
            </a:endParaRPr>
          </a:p>
        </p:txBody>
      </p:sp>
      <p:sp>
        <p:nvSpPr>
          <p:cNvPr id="4" name="Footer Placeholder 4">
            <a:extLst>
              <a:ext uri="{FF2B5EF4-FFF2-40B4-BE49-F238E27FC236}">
                <a16:creationId xmlns:a16="http://schemas.microsoft.com/office/drawing/2014/main" id="{E938724C-6A95-F8BF-469E-0228A5544414}"/>
              </a:ext>
            </a:extLst>
          </p:cNvPr>
          <p:cNvSpPr txBox="1">
            <a:spLocks/>
          </p:cNvSpPr>
          <p:nvPr/>
        </p:nvSpPr>
        <p:spPr>
          <a:xfrm>
            <a:off x="1600200" y="6569075"/>
            <a:ext cx="5486400" cy="365125"/>
          </a:xfrm>
          <a:prstGeom prst="rect">
            <a:avLst/>
          </a:prstGeom>
        </p:spPr>
        <p:txBody>
          <a:bodyPr/>
          <a:lstStyle>
            <a:defPPr>
              <a:defRPr lang="ru-RU"/>
            </a:defPPr>
            <a:lvl1pPr algn="l" rtl="0" fontAlgn="base">
              <a:spcBef>
                <a:spcPct val="0"/>
              </a:spcBef>
              <a:spcAft>
                <a:spcPct val="0"/>
              </a:spcAft>
              <a:defRPr sz="1400" b="1" kern="1200">
                <a:solidFill>
                  <a:srgbClr val="FF0000"/>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defRPr/>
            </a:pPr>
            <a:r>
              <a:rPr lang="en-US" dirty="0">
                <a:solidFill>
                  <a:schemeClr val="bg2">
                    <a:lumMod val="50000"/>
                  </a:schemeClr>
                </a:solidFill>
              </a:rPr>
              <a:t>PRANVEER SINGH INSTITUTE OF TECHNOLOGY, KANPUR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a:extLst>
              <a:ext uri="{FF2B5EF4-FFF2-40B4-BE49-F238E27FC236}">
                <a16:creationId xmlns:a16="http://schemas.microsoft.com/office/drawing/2014/main" id="{36B39B16-38EE-E67B-2730-95CA5F07FD43}"/>
              </a:ext>
            </a:extLst>
          </p:cNvPr>
          <p:cNvSpPr>
            <a:spLocks noGrp="1" noChangeArrowheads="1"/>
          </p:cNvSpPr>
          <p:nvPr>
            <p:ph type="title"/>
          </p:nvPr>
        </p:nvSpPr>
        <p:spPr>
          <a:xfrm>
            <a:off x="381000" y="152400"/>
            <a:ext cx="8305800" cy="533400"/>
          </a:xfrm>
        </p:spPr>
        <p:txBody>
          <a:bodyPr>
            <a:normAutofit fontScale="90000"/>
          </a:bodyPr>
          <a:lstStyle/>
          <a:p>
            <a:pPr>
              <a:defRPr/>
            </a:pPr>
            <a:r>
              <a:rPr lang="en-US"/>
              <a:t>Logical (!) Operator Examples</a:t>
            </a:r>
          </a:p>
        </p:txBody>
      </p:sp>
      <p:sp>
        <p:nvSpPr>
          <p:cNvPr id="66563" name="AutoShape 1027">
            <a:extLst>
              <a:ext uri="{FF2B5EF4-FFF2-40B4-BE49-F238E27FC236}">
                <a16:creationId xmlns:a16="http://schemas.microsoft.com/office/drawing/2014/main" id="{4B57705A-DD6F-3658-5910-2D41EFAB032D}"/>
              </a:ext>
            </a:extLst>
          </p:cNvPr>
          <p:cNvSpPr>
            <a:spLocks noChangeArrowheads="1"/>
          </p:cNvSpPr>
          <p:nvPr/>
        </p:nvSpPr>
        <p:spPr bwMode="auto">
          <a:xfrm rot="1935010">
            <a:off x="3048000" y="3886200"/>
            <a:ext cx="2209800" cy="762000"/>
          </a:xfrm>
          <a:prstGeom prst="rightArrow">
            <a:avLst>
              <a:gd name="adj1" fmla="val 49370"/>
              <a:gd name="adj2" fmla="val 47769"/>
            </a:avLst>
          </a:prstGeom>
          <a:gradFill rotWithShape="0">
            <a:gsLst>
              <a:gs pos="0">
                <a:schemeClr val="accent2">
                  <a:gamma/>
                  <a:tint val="0"/>
                  <a:invGamma/>
                </a:schemeClr>
              </a:gs>
              <a:gs pos="100000">
                <a:schemeClr val="accent2"/>
              </a:gs>
            </a:gsLst>
            <a:lin ang="2700000" scaled="1"/>
          </a:gradFill>
          <a:ln>
            <a:noFill/>
          </a:ln>
          <a:effectLst/>
        </p:spPr>
        <p:txBody>
          <a:bodyPr wrap="none" anchor="ctr"/>
          <a:lstStyle/>
          <a:p>
            <a:pPr>
              <a:defRPr/>
            </a:pPr>
            <a:endParaRPr lang="en-IN">
              <a:latin typeface="Arial" charset="0"/>
            </a:endParaRPr>
          </a:p>
        </p:txBody>
      </p:sp>
      <p:sp>
        <p:nvSpPr>
          <p:cNvPr id="66564" name="Rectangle 1028">
            <a:extLst>
              <a:ext uri="{FF2B5EF4-FFF2-40B4-BE49-F238E27FC236}">
                <a16:creationId xmlns:a16="http://schemas.microsoft.com/office/drawing/2014/main" id="{EE762A18-DBAA-5E87-C676-78EDA686C765}"/>
              </a:ext>
            </a:extLst>
          </p:cNvPr>
          <p:cNvSpPr>
            <a:spLocks noChangeArrowheads="1"/>
          </p:cNvSpPr>
          <p:nvPr/>
        </p:nvSpPr>
        <p:spPr bwMode="auto">
          <a:xfrm>
            <a:off x="1447800" y="1828800"/>
            <a:ext cx="6096000" cy="4572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66565" name="Rectangle 1029">
            <a:extLst>
              <a:ext uri="{FF2B5EF4-FFF2-40B4-BE49-F238E27FC236}">
                <a16:creationId xmlns:a16="http://schemas.microsoft.com/office/drawing/2014/main" id="{4B1A76B9-C606-FC18-FB9F-682405658E8E}"/>
              </a:ext>
            </a:extLst>
          </p:cNvPr>
          <p:cNvSpPr>
            <a:spLocks noChangeArrowheads="1"/>
          </p:cNvSpPr>
          <p:nvPr/>
        </p:nvSpPr>
        <p:spPr bwMode="auto">
          <a:xfrm>
            <a:off x="1447800" y="2514600"/>
            <a:ext cx="6096000" cy="6858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54278" name="Rectangle 1030">
            <a:extLst>
              <a:ext uri="{FF2B5EF4-FFF2-40B4-BE49-F238E27FC236}">
                <a16:creationId xmlns:a16="http://schemas.microsoft.com/office/drawing/2014/main" id="{511A583E-4F2F-876B-3B3E-67911DE79536}"/>
              </a:ext>
            </a:extLst>
          </p:cNvPr>
          <p:cNvSpPr>
            <a:spLocks noGrp="1" noChangeArrowheads="1"/>
          </p:cNvSpPr>
          <p:nvPr>
            <p:ph type="body" idx="1"/>
          </p:nvPr>
        </p:nvSpPr>
        <p:spPr>
          <a:xfrm>
            <a:off x="685800" y="1219200"/>
            <a:ext cx="7010400" cy="3048000"/>
          </a:xfrm>
        </p:spPr>
        <p:txBody>
          <a:bodyPr/>
          <a:lstStyle/>
          <a:p>
            <a:pPr>
              <a:lnSpc>
                <a:spcPct val="80000"/>
              </a:lnSpc>
              <a:buFontTx/>
              <a:buNone/>
            </a:pPr>
            <a:r>
              <a:rPr lang="en-US" altLang="en-US" sz="1800" b="1">
                <a:latin typeface="Courier New" panose="02070309020205020404" pitchFamily="49" charset="0"/>
              </a:rPr>
              <a:t>public class Example {</a:t>
            </a:r>
          </a:p>
          <a:p>
            <a:pPr>
              <a:lnSpc>
                <a:spcPct val="80000"/>
              </a:lnSpc>
              <a:buFontTx/>
              <a:buNone/>
            </a:pPr>
            <a:r>
              <a:rPr lang="en-US" altLang="en-US" sz="1800" b="1">
                <a:latin typeface="Courier New" panose="02070309020205020404" pitchFamily="49" charset="0"/>
              </a:rPr>
              <a:t>	public static void main(String[] args) {</a:t>
            </a:r>
          </a:p>
          <a:p>
            <a:pPr>
              <a:lnSpc>
                <a:spcPct val="80000"/>
              </a:lnSpc>
              <a:buFontTx/>
              <a:buNone/>
            </a:pPr>
            <a:r>
              <a:rPr lang="en-US" altLang="en-US" sz="1800" b="1">
                <a:latin typeface="Courier New" panose="02070309020205020404" pitchFamily="49" charset="0"/>
              </a:rPr>
              <a:t>		boolean t = true;</a:t>
            </a:r>
          </a:p>
          <a:p>
            <a:pPr>
              <a:lnSpc>
                <a:spcPct val="80000"/>
              </a:lnSpc>
              <a:buFontTx/>
              <a:buNone/>
            </a:pPr>
            <a:r>
              <a:rPr lang="en-US" altLang="en-US" sz="1800" b="1">
                <a:latin typeface="Courier New" panose="02070309020205020404" pitchFamily="49" charset="0"/>
              </a:rPr>
              <a:t>		boolean f = false;</a:t>
            </a:r>
          </a:p>
          <a:p>
            <a:pPr>
              <a:lnSpc>
                <a:spcPct val="80000"/>
              </a:lnSpc>
              <a:buFontTx/>
              <a:buNone/>
            </a:pPr>
            <a:endParaRPr lang="en-US" altLang="en-US" sz="1800" b="1">
              <a:latin typeface="Courier New" panose="02070309020205020404" pitchFamily="49" charset="0"/>
            </a:endParaRPr>
          </a:p>
          <a:p>
            <a:pPr>
              <a:lnSpc>
                <a:spcPct val="80000"/>
              </a:lnSpc>
              <a:buFontTx/>
              <a:buNone/>
            </a:pPr>
            <a:r>
              <a:rPr lang="en-US" altLang="en-US" sz="1800" b="1">
                <a:latin typeface="Courier New" panose="02070309020205020404" pitchFamily="49" charset="0"/>
              </a:rPr>
              <a:t>		System.out.println("!f " + !f);</a:t>
            </a:r>
          </a:p>
          <a:p>
            <a:pPr>
              <a:lnSpc>
                <a:spcPct val="80000"/>
              </a:lnSpc>
              <a:buFontTx/>
              <a:buNone/>
            </a:pPr>
            <a:r>
              <a:rPr lang="en-US" altLang="en-US" sz="1800" b="1">
                <a:latin typeface="Courier New" panose="02070309020205020404" pitchFamily="49" charset="0"/>
              </a:rPr>
              <a:t>		System.out.println("!t " + !t);</a:t>
            </a:r>
          </a:p>
          <a:p>
            <a:pPr>
              <a:lnSpc>
                <a:spcPct val="80000"/>
              </a:lnSpc>
              <a:buFontTx/>
              <a:buNone/>
            </a:pPr>
            <a:endParaRPr lang="en-US" altLang="en-US" sz="1800" b="1">
              <a:latin typeface="Courier New" panose="02070309020205020404" pitchFamily="49" charset="0"/>
            </a:endParaRPr>
          </a:p>
          <a:p>
            <a:pPr>
              <a:lnSpc>
                <a:spcPct val="80000"/>
              </a:lnSpc>
              <a:buFontTx/>
              <a:buNone/>
            </a:pPr>
            <a:r>
              <a:rPr lang="en-US" altLang="en-US" sz="1800" b="1">
                <a:latin typeface="Courier New" panose="02070309020205020404" pitchFamily="49" charset="0"/>
              </a:rPr>
              <a:t>	}</a:t>
            </a:r>
          </a:p>
          <a:p>
            <a:pPr>
              <a:lnSpc>
                <a:spcPct val="80000"/>
              </a:lnSpc>
              <a:buFontTx/>
              <a:buNone/>
            </a:pPr>
            <a:r>
              <a:rPr lang="en-US" altLang="en-US" sz="1800" b="1">
                <a:latin typeface="Courier New" panose="02070309020205020404" pitchFamily="49" charset="0"/>
              </a:rPr>
              <a:t>}</a:t>
            </a:r>
            <a:endParaRPr lang="en-US" altLang="en-US" sz="1800">
              <a:latin typeface="Courier New" panose="02070309020205020404" pitchFamily="49" charset="0"/>
            </a:endParaRPr>
          </a:p>
        </p:txBody>
      </p:sp>
      <p:sp>
        <p:nvSpPr>
          <p:cNvPr id="66567" name="Rectangle 1031">
            <a:extLst>
              <a:ext uri="{FF2B5EF4-FFF2-40B4-BE49-F238E27FC236}">
                <a16:creationId xmlns:a16="http://schemas.microsoft.com/office/drawing/2014/main" id="{B326E3B2-CC45-E977-8F52-049726F7294C}"/>
              </a:ext>
            </a:extLst>
          </p:cNvPr>
          <p:cNvSpPr>
            <a:spLocks noChangeArrowheads="1"/>
          </p:cNvSpPr>
          <p:nvPr/>
        </p:nvSpPr>
        <p:spPr bwMode="auto">
          <a:xfrm>
            <a:off x="5334000" y="4267200"/>
            <a:ext cx="3352800" cy="2057400"/>
          </a:xfrm>
          <a:prstGeom prst="rect">
            <a:avLst/>
          </a:prstGeom>
          <a:gradFill rotWithShape="0">
            <a:gsLst>
              <a:gs pos="0">
                <a:schemeClr val="hlink">
                  <a:gamma/>
                  <a:tint val="29804"/>
                  <a:invGamma/>
                </a:schemeClr>
              </a:gs>
              <a:gs pos="100000">
                <a:schemeClr val="hlink"/>
              </a:gs>
            </a:gsLst>
            <a:path path="shape">
              <a:fillToRect l="50000" t="50000" r="50000" b="50000"/>
            </a:path>
          </a:gradFill>
          <a:ln>
            <a:noFill/>
          </a:ln>
          <a:effectLst/>
        </p:spPr>
        <p:txBody>
          <a:bodyPr wrap="none"/>
          <a:lstStyle/>
          <a:p>
            <a:pPr>
              <a:lnSpc>
                <a:spcPct val="90000"/>
              </a:lnSpc>
              <a:defRPr/>
            </a:pPr>
            <a:r>
              <a:rPr lang="en-US" b="1">
                <a:latin typeface="Courier New" pitchFamily="49" charset="0"/>
              </a:rPr>
              <a:t> &gt; java Example</a:t>
            </a:r>
          </a:p>
          <a:p>
            <a:pPr>
              <a:lnSpc>
                <a:spcPct val="90000"/>
              </a:lnSpc>
              <a:defRPr/>
            </a:pPr>
            <a:r>
              <a:rPr lang="en-US" b="1">
                <a:latin typeface="Courier New" pitchFamily="49" charset="0"/>
              </a:rPr>
              <a:t> !f true</a:t>
            </a:r>
          </a:p>
          <a:p>
            <a:pPr>
              <a:lnSpc>
                <a:spcPct val="90000"/>
              </a:lnSpc>
              <a:defRPr/>
            </a:pPr>
            <a:r>
              <a:rPr lang="en-US" b="1">
                <a:latin typeface="Courier New" pitchFamily="49" charset="0"/>
              </a:rPr>
              <a:t> !t false</a:t>
            </a:r>
          </a:p>
          <a:p>
            <a:pPr>
              <a:lnSpc>
                <a:spcPct val="90000"/>
              </a:lnSpc>
              <a:defRPr/>
            </a:pPr>
            <a:r>
              <a:rPr lang="en-US" b="1">
                <a:latin typeface="Courier New" pitchFamily="49" charset="0"/>
              </a:rPr>
              <a:t> &gt;</a:t>
            </a:r>
          </a:p>
        </p:txBody>
      </p:sp>
      <p:sp>
        <p:nvSpPr>
          <p:cNvPr id="54280" name="Footer Placeholder 4">
            <a:extLst>
              <a:ext uri="{FF2B5EF4-FFF2-40B4-BE49-F238E27FC236}">
                <a16:creationId xmlns:a16="http://schemas.microsoft.com/office/drawing/2014/main" id="{715646AE-ABB8-15E3-04B8-B1595CBF3022}"/>
              </a:ext>
            </a:extLst>
          </p:cNvPr>
          <p:cNvSpPr txBox="1">
            <a:spLocks/>
          </p:cNvSpPr>
          <p:nvPr/>
        </p:nvSpPr>
        <p:spPr bwMode="auto">
          <a:xfrm>
            <a:off x="971550" y="6483350"/>
            <a:ext cx="67040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948A54"/>
                </a:solidFill>
              </a:rPr>
              <a:t>PRANVEER SINGH INSTITUTE OF TECHNOLOGY, KANPUR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6564"/>
                                        </p:tgtEl>
                                        <p:attrNameLst>
                                          <p:attrName>style.visibility</p:attrName>
                                        </p:attrNameLst>
                                      </p:cBhvr>
                                      <p:to>
                                        <p:strVal val="visible"/>
                                      </p:to>
                                    </p:set>
                                  </p:childTnLst>
                                  <p:subTnLst>
                                    <p:set>
                                      <p:cBhvr override="childStyle">
                                        <p:cTn dur="1" fill="hold" display="0" masterRel="nextClick" afterEffect="1"/>
                                        <p:tgtEl>
                                          <p:spTgt spid="66564"/>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6565"/>
                                        </p:tgtEl>
                                        <p:attrNameLst>
                                          <p:attrName>style.visibility</p:attrName>
                                        </p:attrNameLst>
                                      </p:cBhvr>
                                      <p:to>
                                        <p:strVal val="visible"/>
                                      </p:to>
                                    </p:set>
                                  </p:childTnLst>
                                  <p:subTnLst>
                                    <p:set>
                                      <p:cBhvr override="childStyle">
                                        <p:cTn dur="1" fill="hold" display="0" masterRel="nextClick" afterEffect="1"/>
                                        <p:tgtEl>
                                          <p:spTgt spid="66565"/>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66563"/>
                                        </p:tgtEl>
                                        <p:attrNameLst>
                                          <p:attrName>style.visibility</p:attrName>
                                        </p:attrNameLst>
                                      </p:cBhvr>
                                      <p:to>
                                        <p:strVal val="visible"/>
                                      </p:to>
                                    </p:set>
                                    <p:animEffect transition="in" filter="wipe(left)">
                                      <p:cBhvr>
                                        <p:cTn id="15" dur="500"/>
                                        <p:tgtEl>
                                          <p:spTgt spid="66563"/>
                                        </p:tgtEl>
                                      </p:cBhvr>
                                    </p:animEffect>
                                  </p:childTnLst>
                                  <p:subTnLst>
                                    <p:set>
                                      <p:cBhvr override="childStyle">
                                        <p:cTn dur="1" fill="hold" display="0" masterRel="sameClick" afterEffect="1">
                                          <p:stCondLst>
                                            <p:cond evt="end" delay="0">
                                              <p:tn val="13"/>
                                            </p:cond>
                                          </p:stCondLst>
                                        </p:cTn>
                                        <p:tgtEl>
                                          <p:spTgt spid="66563"/>
                                        </p:tgtEl>
                                        <p:attrNameLst>
                                          <p:attrName>style.visibility</p:attrName>
                                        </p:attrNameLst>
                                      </p:cBhvr>
                                      <p:to>
                                        <p:strVal val="hidden"/>
                                      </p:to>
                                    </p:set>
                                  </p:subTnLst>
                                </p:cTn>
                              </p:par>
                            </p:childTnLst>
                          </p:cTn>
                        </p:par>
                        <p:par>
                          <p:cTn id="16" fill="hold" nodeType="afterGroup">
                            <p:stCondLst>
                              <p:cond delay="500"/>
                            </p:stCondLst>
                            <p:childTnLst>
                              <p:par>
                                <p:cTn id="17" presetID="1" presetClass="entr" presetSubtype="0" fill="hold" nodeType="afterEffect">
                                  <p:stCondLst>
                                    <p:cond delay="0"/>
                                  </p:stCondLst>
                                  <p:childTnLst>
                                    <p:set>
                                      <p:cBhvr>
                                        <p:cTn id="18" dur="1" fill="hold">
                                          <p:stCondLst>
                                            <p:cond delay="499"/>
                                          </p:stCondLst>
                                        </p:cTn>
                                        <p:tgtEl>
                                          <p:spTgt spid="665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animBg="1"/>
      <p:bldP spid="66564" grpId="0" animBg="1"/>
      <p:bldP spid="66565" grpId="0" animBg="1"/>
      <p:bldP spid="66567"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1AA01871-CBDF-D89B-AD74-6017A98DE28D}"/>
              </a:ext>
            </a:extLst>
          </p:cNvPr>
          <p:cNvSpPr>
            <a:spLocks noGrp="1"/>
          </p:cNvSpPr>
          <p:nvPr>
            <p:ph type="title"/>
          </p:nvPr>
        </p:nvSpPr>
        <p:spPr/>
        <p:txBody>
          <a:bodyPr/>
          <a:lstStyle/>
          <a:p>
            <a:r>
              <a:rPr lang="en-US" altLang="en-US">
                <a:solidFill>
                  <a:srgbClr val="FF0000"/>
                </a:solidFill>
              </a:rPr>
              <a:t>Example of Logical Operators</a:t>
            </a:r>
            <a:endParaRPr lang="en-IN" altLang="en-US">
              <a:solidFill>
                <a:srgbClr val="FF0000"/>
              </a:solidFill>
            </a:endParaRPr>
          </a:p>
        </p:txBody>
      </p:sp>
      <p:sp>
        <p:nvSpPr>
          <p:cNvPr id="55299" name="Content Placeholder 2">
            <a:extLst>
              <a:ext uri="{FF2B5EF4-FFF2-40B4-BE49-F238E27FC236}">
                <a16:creationId xmlns:a16="http://schemas.microsoft.com/office/drawing/2014/main" id="{73C7E2C6-B156-CC6A-9748-146D7DB1C049}"/>
              </a:ext>
            </a:extLst>
          </p:cNvPr>
          <p:cNvSpPr>
            <a:spLocks noGrp="1"/>
          </p:cNvSpPr>
          <p:nvPr>
            <p:ph sz="quarter" idx="1"/>
          </p:nvPr>
        </p:nvSpPr>
        <p:spPr>
          <a:xfrm>
            <a:off x="457200" y="1412875"/>
            <a:ext cx="8435975" cy="4895850"/>
          </a:xfrm>
        </p:spPr>
        <p:txBody>
          <a:bodyPr/>
          <a:lstStyle/>
          <a:p>
            <a:pPr marL="0" indent="0">
              <a:buFont typeface="Arial" panose="020B0604020202020204" pitchFamily="34" charset="0"/>
              <a:buNone/>
            </a:pPr>
            <a:r>
              <a:rPr lang="en-IN" altLang="en-US" sz="2200" b="1"/>
              <a:t>public</a:t>
            </a:r>
            <a:r>
              <a:rPr lang="en-IN" altLang="en-US" sz="2200"/>
              <a:t> </a:t>
            </a:r>
            <a:r>
              <a:rPr lang="en-IN" altLang="en-US" sz="2200" b="1"/>
              <a:t>class</a:t>
            </a:r>
            <a:r>
              <a:rPr lang="en-IN" altLang="en-US" sz="2200"/>
              <a:t> ANDOperatorExample{</a:t>
            </a:r>
          </a:p>
          <a:p>
            <a:pPr marL="0" indent="0">
              <a:buFont typeface="Arial" panose="020B0604020202020204" pitchFamily="34" charset="0"/>
              <a:buNone/>
            </a:pPr>
            <a:r>
              <a:rPr lang="en-IN" altLang="en-US" sz="2200" b="1"/>
              <a:t>	public</a:t>
            </a:r>
            <a:r>
              <a:rPr lang="en-IN" altLang="en-US" sz="2200"/>
              <a:t> </a:t>
            </a:r>
            <a:r>
              <a:rPr lang="en-IN" altLang="en-US" sz="2200" b="1"/>
              <a:t>static</a:t>
            </a:r>
            <a:r>
              <a:rPr lang="en-IN" altLang="en-US" sz="2200"/>
              <a:t> void main(</a:t>
            </a:r>
            <a:r>
              <a:rPr lang="en-IN" altLang="en-US" sz="2200" b="1"/>
              <a:t>String</a:t>
            </a:r>
            <a:r>
              <a:rPr lang="en-IN" altLang="en-US" sz="2200"/>
              <a:t>[] args){   </a:t>
            </a:r>
          </a:p>
          <a:p>
            <a:pPr marL="0" indent="0">
              <a:buFont typeface="Arial" panose="020B0604020202020204" pitchFamily="34" charset="0"/>
              <a:buNone/>
            </a:pPr>
            <a:r>
              <a:rPr lang="en-IN" altLang="en-US" sz="2200"/>
              <a:t>		char ans = 'y'; </a:t>
            </a:r>
          </a:p>
          <a:p>
            <a:pPr marL="0" indent="0">
              <a:buFont typeface="Arial" panose="020B0604020202020204" pitchFamily="34" charset="0"/>
              <a:buNone/>
            </a:pPr>
            <a:r>
              <a:rPr lang="en-IN" altLang="en-US" sz="2200"/>
              <a:t>		int count = 1;   </a:t>
            </a:r>
          </a:p>
          <a:p>
            <a:pPr marL="0" indent="0">
              <a:buFont typeface="Arial" panose="020B0604020202020204" pitchFamily="34" charset="0"/>
              <a:buNone/>
            </a:pPr>
            <a:r>
              <a:rPr lang="en-IN" altLang="en-US" sz="2200"/>
              <a:t>		if(ans == 'y' &amp; count == 0){ </a:t>
            </a:r>
          </a:p>
          <a:p>
            <a:pPr marL="0" indent="0">
              <a:buFont typeface="Arial" panose="020B0604020202020204" pitchFamily="34" charset="0"/>
              <a:buNone/>
            </a:pPr>
            <a:r>
              <a:rPr lang="en-IN" altLang="en-US" sz="2200" b="1"/>
              <a:t>			System</a:t>
            </a:r>
            <a:r>
              <a:rPr lang="en-IN" altLang="en-US" sz="2200"/>
              <a:t>.out.println("Count is Zero.");}</a:t>
            </a:r>
          </a:p>
          <a:p>
            <a:pPr marL="0" indent="0">
              <a:buFont typeface="Arial" panose="020B0604020202020204" pitchFamily="34" charset="0"/>
              <a:buNone/>
            </a:pPr>
            <a:r>
              <a:rPr lang="en-IN" altLang="en-US" sz="2200"/>
              <a:t>		if(ans == 'y' &amp; count == 1) { 				 			</a:t>
            </a:r>
            <a:r>
              <a:rPr lang="en-IN" altLang="en-US" sz="2200" b="1"/>
              <a:t>System</a:t>
            </a:r>
            <a:r>
              <a:rPr lang="en-IN" altLang="en-US" sz="2200"/>
              <a:t>.out.println("Count is One."); }   </a:t>
            </a:r>
          </a:p>
          <a:p>
            <a:pPr marL="0" indent="0">
              <a:buFont typeface="Arial" panose="020B0604020202020204" pitchFamily="34" charset="0"/>
              <a:buNone/>
            </a:pPr>
            <a:r>
              <a:rPr lang="en-IN" altLang="en-US" sz="2200"/>
              <a:t>		if(ans == 'y' &amp; count == 2) { 				 			</a:t>
            </a:r>
            <a:r>
              <a:rPr lang="en-IN" altLang="en-US" sz="2200" b="1"/>
              <a:t>System</a:t>
            </a:r>
            <a:r>
              <a:rPr lang="en-IN" altLang="en-US" sz="2200"/>
              <a:t>.out.println("Count is Two."); </a:t>
            </a:r>
          </a:p>
          <a:p>
            <a:pPr marL="0" indent="0">
              <a:buFont typeface="Arial" panose="020B0604020202020204" pitchFamily="34" charset="0"/>
              <a:buNone/>
            </a:pPr>
            <a:r>
              <a:rPr lang="en-IN" altLang="en-US" sz="2200"/>
              <a:t>} } }</a:t>
            </a:r>
          </a:p>
        </p:txBody>
      </p:sp>
      <p:sp>
        <p:nvSpPr>
          <p:cNvPr id="55300" name="Footer Placeholder 4">
            <a:extLst>
              <a:ext uri="{FF2B5EF4-FFF2-40B4-BE49-F238E27FC236}">
                <a16:creationId xmlns:a16="http://schemas.microsoft.com/office/drawing/2014/main" id="{ADA05494-EA61-0488-730F-13C61C6CC285}"/>
              </a:ext>
            </a:extLst>
          </p:cNvPr>
          <p:cNvSpPr txBox="1">
            <a:spLocks/>
          </p:cNvSpPr>
          <p:nvPr/>
        </p:nvSpPr>
        <p:spPr bwMode="auto">
          <a:xfrm>
            <a:off x="971550" y="6483350"/>
            <a:ext cx="67040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948A54"/>
                </a:solidFill>
              </a:rPr>
              <a:t>PRANVEER SINGH INSTITUTE OF TECHNOLOGY, KANPUR</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256A1508-1DE8-F0BD-CB40-359D2EB96B49}"/>
              </a:ext>
            </a:extLst>
          </p:cNvPr>
          <p:cNvSpPr>
            <a:spLocks noGrp="1"/>
          </p:cNvSpPr>
          <p:nvPr>
            <p:ph type="title"/>
          </p:nvPr>
        </p:nvSpPr>
        <p:spPr/>
        <p:txBody>
          <a:bodyPr/>
          <a:lstStyle/>
          <a:p>
            <a:r>
              <a:rPr lang="en-US" altLang="en-US">
                <a:solidFill>
                  <a:srgbClr val="FF0000"/>
                </a:solidFill>
              </a:rPr>
              <a:t>Ternary Operators</a:t>
            </a:r>
            <a:endParaRPr lang="en-IN" altLang="en-US">
              <a:solidFill>
                <a:srgbClr val="FF0000"/>
              </a:solidFill>
            </a:endParaRPr>
          </a:p>
        </p:txBody>
      </p:sp>
      <p:sp>
        <p:nvSpPr>
          <p:cNvPr id="56323" name="Content Placeholder 2">
            <a:extLst>
              <a:ext uri="{FF2B5EF4-FFF2-40B4-BE49-F238E27FC236}">
                <a16:creationId xmlns:a16="http://schemas.microsoft.com/office/drawing/2014/main" id="{CA2D5F45-87AF-558D-EC77-51541D7F9A47}"/>
              </a:ext>
            </a:extLst>
          </p:cNvPr>
          <p:cNvSpPr>
            <a:spLocks noGrp="1"/>
          </p:cNvSpPr>
          <p:nvPr>
            <p:ph sz="quarter" idx="1"/>
          </p:nvPr>
        </p:nvSpPr>
        <p:spPr>
          <a:xfrm>
            <a:off x="395288" y="1566863"/>
            <a:ext cx="8229600" cy="4525962"/>
          </a:xfrm>
        </p:spPr>
        <p:txBody>
          <a:bodyPr/>
          <a:lstStyle/>
          <a:p>
            <a:pPr algn="just">
              <a:lnSpc>
                <a:spcPct val="200000"/>
              </a:lnSpc>
            </a:pPr>
            <a:r>
              <a:rPr lang="en-IN" altLang="en-US" sz="2200"/>
              <a:t>Java has a short hand way by using </a:t>
            </a:r>
            <a:r>
              <a:rPr lang="en-IN" altLang="en-US" sz="2200" b="1">
                <a:solidFill>
                  <a:srgbClr val="CC00CC"/>
                </a:solidFill>
              </a:rPr>
              <a:t>?:</a:t>
            </a:r>
            <a:r>
              <a:rPr lang="en-IN" altLang="en-US" sz="2200"/>
              <a:t> the ternary aka conditional operator for doing  </a:t>
            </a:r>
            <a:r>
              <a:rPr lang="en-IN" altLang="en-US" sz="2200" b="1"/>
              <a:t>if</a:t>
            </a:r>
            <a:r>
              <a:rPr lang="en-IN" altLang="en-US" sz="2200"/>
              <a:t>s that compute a value. </a:t>
            </a:r>
          </a:p>
          <a:p>
            <a:pPr algn="just">
              <a:lnSpc>
                <a:spcPct val="200000"/>
              </a:lnSpc>
            </a:pPr>
            <a:r>
              <a:rPr lang="en-IN" altLang="en-US" sz="2200"/>
              <a:t>Unlike the </a:t>
            </a:r>
            <a:r>
              <a:rPr lang="en-IN" altLang="en-US" sz="2200" b="1">
                <a:solidFill>
                  <a:srgbClr val="CC00CC"/>
                </a:solidFill>
              </a:rPr>
              <a:t>if statement</a:t>
            </a:r>
            <a:r>
              <a:rPr lang="en-IN" altLang="en-US" sz="2200"/>
              <a:t>, the conditional </a:t>
            </a:r>
            <a:r>
              <a:rPr lang="en-IN" altLang="en-US" sz="2200" b="1">
                <a:solidFill>
                  <a:srgbClr val="CC00CC"/>
                </a:solidFill>
              </a:rPr>
              <a:t>operator</a:t>
            </a:r>
            <a:r>
              <a:rPr lang="en-IN" altLang="en-US" sz="2200"/>
              <a:t> is an expression which can be used for</a:t>
            </a:r>
          </a:p>
        </p:txBody>
      </p:sp>
      <p:sp>
        <p:nvSpPr>
          <p:cNvPr id="56324" name="Footer Placeholder 4">
            <a:extLst>
              <a:ext uri="{FF2B5EF4-FFF2-40B4-BE49-F238E27FC236}">
                <a16:creationId xmlns:a16="http://schemas.microsoft.com/office/drawing/2014/main" id="{6210E3F2-1D6A-C5F4-BF63-DE7EC7BD6741}"/>
              </a:ext>
            </a:extLst>
          </p:cNvPr>
          <p:cNvSpPr txBox="1">
            <a:spLocks/>
          </p:cNvSpPr>
          <p:nvPr/>
        </p:nvSpPr>
        <p:spPr bwMode="auto">
          <a:xfrm>
            <a:off x="971550" y="6483350"/>
            <a:ext cx="67040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948A54"/>
                </a:solidFill>
              </a:rPr>
              <a:t>PRANVEER SINGH INSTITUTE OF TECHNOLOGY, KANPUR</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60" name="Rectangle 8">
            <a:extLst>
              <a:ext uri="{FF2B5EF4-FFF2-40B4-BE49-F238E27FC236}">
                <a16:creationId xmlns:a16="http://schemas.microsoft.com/office/drawing/2014/main" id="{E58677E9-1EEB-46B6-9C1E-4AE7148A763A}"/>
              </a:ext>
            </a:extLst>
          </p:cNvPr>
          <p:cNvSpPr>
            <a:spLocks noChangeArrowheads="1"/>
          </p:cNvSpPr>
          <p:nvPr/>
        </p:nvSpPr>
        <p:spPr bwMode="auto">
          <a:xfrm>
            <a:off x="6096000" y="2895600"/>
            <a:ext cx="1981200" cy="304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100361" name="Rectangle 9">
            <a:extLst>
              <a:ext uri="{FF2B5EF4-FFF2-40B4-BE49-F238E27FC236}">
                <a16:creationId xmlns:a16="http://schemas.microsoft.com/office/drawing/2014/main" id="{61BEDADC-9041-21DD-DF66-75D7620E2B9A}"/>
              </a:ext>
            </a:extLst>
          </p:cNvPr>
          <p:cNvSpPr>
            <a:spLocks noChangeArrowheads="1"/>
          </p:cNvSpPr>
          <p:nvPr/>
        </p:nvSpPr>
        <p:spPr bwMode="auto">
          <a:xfrm>
            <a:off x="4038600" y="2895600"/>
            <a:ext cx="1828800" cy="304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100363" name="Rectangle 11">
            <a:extLst>
              <a:ext uri="{FF2B5EF4-FFF2-40B4-BE49-F238E27FC236}">
                <a16:creationId xmlns:a16="http://schemas.microsoft.com/office/drawing/2014/main" id="{0F6F54AC-B983-E2A6-306E-1D7E140B96CF}"/>
              </a:ext>
            </a:extLst>
          </p:cNvPr>
          <p:cNvSpPr>
            <a:spLocks noChangeArrowheads="1"/>
          </p:cNvSpPr>
          <p:nvPr/>
        </p:nvSpPr>
        <p:spPr bwMode="auto">
          <a:xfrm>
            <a:off x="838200" y="2895600"/>
            <a:ext cx="2819400" cy="304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57349" name="Rectangle 2">
            <a:extLst>
              <a:ext uri="{FF2B5EF4-FFF2-40B4-BE49-F238E27FC236}">
                <a16:creationId xmlns:a16="http://schemas.microsoft.com/office/drawing/2014/main" id="{90F4CD00-3F77-463F-A6BE-97764A4BA972}"/>
              </a:ext>
            </a:extLst>
          </p:cNvPr>
          <p:cNvSpPr>
            <a:spLocks noGrp="1" noChangeArrowheads="1"/>
          </p:cNvSpPr>
          <p:nvPr>
            <p:ph type="title"/>
          </p:nvPr>
        </p:nvSpPr>
        <p:spPr>
          <a:xfrm>
            <a:off x="685800" y="381000"/>
            <a:ext cx="7772400" cy="838200"/>
          </a:xfrm>
        </p:spPr>
        <p:txBody>
          <a:bodyPr/>
          <a:lstStyle/>
          <a:p>
            <a:pPr>
              <a:lnSpc>
                <a:spcPct val="80000"/>
              </a:lnSpc>
            </a:pPr>
            <a:r>
              <a:rPr lang="en-US" altLang="en-US"/>
              <a:t>Ternary Operator</a:t>
            </a:r>
            <a:br>
              <a:rPr lang="en-US" altLang="en-US" sz="2800"/>
            </a:br>
            <a:r>
              <a:rPr lang="en-US" altLang="en-US" sz="2800"/>
              <a:t> </a:t>
            </a:r>
            <a:r>
              <a:rPr lang="en-US" altLang="en-US" sz="2800" b="1">
                <a:latin typeface="Courier New" panose="02070309020205020404" pitchFamily="49" charset="0"/>
              </a:rPr>
              <a:t>? :</a:t>
            </a:r>
          </a:p>
        </p:txBody>
      </p:sp>
      <p:sp>
        <p:nvSpPr>
          <p:cNvPr id="100362" name="AutoShape 10">
            <a:extLst>
              <a:ext uri="{FF2B5EF4-FFF2-40B4-BE49-F238E27FC236}">
                <a16:creationId xmlns:a16="http://schemas.microsoft.com/office/drawing/2014/main" id="{4C608424-8527-3DE1-5D23-84A9C64E9534}"/>
              </a:ext>
            </a:extLst>
          </p:cNvPr>
          <p:cNvSpPr>
            <a:spLocks noChangeArrowheads="1"/>
          </p:cNvSpPr>
          <p:nvPr/>
        </p:nvSpPr>
        <p:spPr bwMode="auto">
          <a:xfrm>
            <a:off x="838200" y="3886200"/>
            <a:ext cx="3429000" cy="1066800"/>
          </a:xfrm>
          <a:prstGeom prst="wedgeRectCallout">
            <a:avLst>
              <a:gd name="adj1" fmla="val 57222"/>
              <a:gd name="adj2" fmla="val -121727"/>
            </a:avLst>
          </a:prstGeom>
          <a:solidFill>
            <a:srgbClr val="FFFFCC"/>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t>If </a:t>
            </a:r>
            <a:r>
              <a:rPr lang="en-US" altLang="en-US" sz="2000" b="1"/>
              <a:t>true</a:t>
            </a:r>
            <a:r>
              <a:rPr lang="en-US" altLang="en-US" sz="2000"/>
              <a:t> this expression is </a:t>
            </a:r>
          </a:p>
          <a:p>
            <a:r>
              <a:rPr lang="en-US" altLang="en-US" sz="2000"/>
              <a:t>evaluated and becomes the </a:t>
            </a:r>
          </a:p>
          <a:p>
            <a:r>
              <a:rPr lang="en-US" altLang="en-US" sz="2000"/>
              <a:t>value entire expression.</a:t>
            </a:r>
          </a:p>
        </p:txBody>
      </p:sp>
      <p:sp>
        <p:nvSpPr>
          <p:cNvPr id="100364" name="AutoShape 12">
            <a:extLst>
              <a:ext uri="{FF2B5EF4-FFF2-40B4-BE49-F238E27FC236}">
                <a16:creationId xmlns:a16="http://schemas.microsoft.com/office/drawing/2014/main" id="{10C72802-ABB1-BE9A-2451-0789588F2222}"/>
              </a:ext>
            </a:extLst>
          </p:cNvPr>
          <p:cNvSpPr>
            <a:spLocks noChangeArrowheads="1"/>
          </p:cNvSpPr>
          <p:nvPr/>
        </p:nvSpPr>
        <p:spPr bwMode="auto">
          <a:xfrm>
            <a:off x="1524000" y="1371600"/>
            <a:ext cx="3733800" cy="685800"/>
          </a:xfrm>
          <a:prstGeom prst="wedgeRectCallout">
            <a:avLst>
              <a:gd name="adj1" fmla="val -25509"/>
              <a:gd name="adj2" fmla="val 163426"/>
            </a:avLst>
          </a:prstGeom>
          <a:solidFill>
            <a:srgbClr val="FFFFCC"/>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t>Any expression that evaluates</a:t>
            </a:r>
          </a:p>
          <a:p>
            <a:r>
              <a:rPr lang="en-US" altLang="en-US" sz="2000"/>
              <a:t>to a boolean value.</a:t>
            </a:r>
          </a:p>
        </p:txBody>
      </p:sp>
      <p:sp>
        <p:nvSpPr>
          <p:cNvPr id="100365" name="AutoShape 13">
            <a:extLst>
              <a:ext uri="{FF2B5EF4-FFF2-40B4-BE49-F238E27FC236}">
                <a16:creationId xmlns:a16="http://schemas.microsoft.com/office/drawing/2014/main" id="{5DC9CF94-38EC-C871-78B2-237856CC9276}"/>
              </a:ext>
            </a:extLst>
          </p:cNvPr>
          <p:cNvSpPr>
            <a:spLocks noChangeArrowheads="1"/>
          </p:cNvSpPr>
          <p:nvPr/>
        </p:nvSpPr>
        <p:spPr bwMode="auto">
          <a:xfrm>
            <a:off x="4876800" y="3962400"/>
            <a:ext cx="3429000" cy="1066800"/>
          </a:xfrm>
          <a:prstGeom prst="wedgeRectCallout">
            <a:avLst>
              <a:gd name="adj1" fmla="val 3889"/>
              <a:gd name="adj2" fmla="val -121727"/>
            </a:avLst>
          </a:prstGeom>
          <a:solidFill>
            <a:srgbClr val="FFFFCC"/>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t>If </a:t>
            </a:r>
            <a:r>
              <a:rPr lang="en-US" altLang="en-US" sz="2000" b="1"/>
              <a:t>false</a:t>
            </a:r>
            <a:r>
              <a:rPr lang="en-US" altLang="en-US" sz="2000"/>
              <a:t> this expression is </a:t>
            </a:r>
          </a:p>
          <a:p>
            <a:r>
              <a:rPr lang="en-US" altLang="en-US" sz="2000"/>
              <a:t>evaluated and becomes the </a:t>
            </a:r>
          </a:p>
          <a:p>
            <a:r>
              <a:rPr lang="en-US" altLang="en-US" sz="2000"/>
              <a:t>value entire expression.</a:t>
            </a:r>
          </a:p>
        </p:txBody>
      </p:sp>
      <p:sp>
        <p:nvSpPr>
          <p:cNvPr id="57353" name="Rectangle 3">
            <a:extLst>
              <a:ext uri="{FF2B5EF4-FFF2-40B4-BE49-F238E27FC236}">
                <a16:creationId xmlns:a16="http://schemas.microsoft.com/office/drawing/2014/main" id="{82073294-D180-2EE4-0BEB-534EB762480A}"/>
              </a:ext>
            </a:extLst>
          </p:cNvPr>
          <p:cNvSpPr>
            <a:spLocks noChangeArrowheads="1"/>
          </p:cNvSpPr>
          <p:nvPr/>
        </p:nvSpPr>
        <p:spPr bwMode="auto">
          <a:xfrm>
            <a:off x="533400" y="2667000"/>
            <a:ext cx="7848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120000"/>
              </a:lnSpc>
              <a:spcBef>
                <a:spcPct val="20000"/>
              </a:spcBef>
            </a:pPr>
            <a:r>
              <a:rPr lang="en-US" altLang="en-US"/>
              <a:t>boolean_expression</a:t>
            </a:r>
            <a:r>
              <a:rPr lang="en-US" altLang="en-US" b="1"/>
              <a:t> </a:t>
            </a:r>
            <a:r>
              <a:rPr lang="en-US" altLang="en-US" sz="2800" b="1"/>
              <a:t>?</a:t>
            </a:r>
            <a:r>
              <a:rPr lang="en-US" altLang="en-US" b="1"/>
              <a:t> </a:t>
            </a:r>
            <a:r>
              <a:rPr lang="en-US" altLang="en-US"/>
              <a:t>expression_1</a:t>
            </a:r>
            <a:r>
              <a:rPr lang="en-US" altLang="en-US" b="1"/>
              <a:t> </a:t>
            </a:r>
            <a:r>
              <a:rPr lang="en-US" altLang="en-US" sz="3200" b="1"/>
              <a:t>:</a:t>
            </a:r>
            <a:r>
              <a:rPr lang="en-US" altLang="en-US" b="1"/>
              <a:t> </a:t>
            </a:r>
            <a:r>
              <a:rPr lang="en-US" altLang="en-US"/>
              <a:t>expression_2</a:t>
            </a:r>
            <a:endParaRPr lang="en-US" altLang="en-US" b="1">
              <a:latin typeface="Courier New" panose="02070309020205020404" pitchFamily="49" charset="0"/>
            </a:endParaRPr>
          </a:p>
        </p:txBody>
      </p:sp>
      <p:sp>
        <p:nvSpPr>
          <p:cNvPr id="57354" name="Footer Placeholder 4">
            <a:extLst>
              <a:ext uri="{FF2B5EF4-FFF2-40B4-BE49-F238E27FC236}">
                <a16:creationId xmlns:a16="http://schemas.microsoft.com/office/drawing/2014/main" id="{981D2F2D-3336-AE03-93E7-6BFB6C06E268}"/>
              </a:ext>
            </a:extLst>
          </p:cNvPr>
          <p:cNvSpPr txBox="1">
            <a:spLocks/>
          </p:cNvSpPr>
          <p:nvPr/>
        </p:nvSpPr>
        <p:spPr bwMode="auto">
          <a:xfrm>
            <a:off x="971550" y="6483350"/>
            <a:ext cx="67040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948A54"/>
                </a:solidFill>
              </a:rPr>
              <a:t>PRANVEER SINGH INSTITUTE OF TECHNOLOGY, KANPUR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100364"/>
                                        </p:tgtEl>
                                        <p:attrNameLst>
                                          <p:attrName>style.visibility</p:attrName>
                                        </p:attrNameLst>
                                      </p:cBhvr>
                                      <p:to>
                                        <p:strVal val="visible"/>
                                      </p:to>
                                    </p:set>
                                    <p:anim calcmode="lin" valueType="num">
                                      <p:cBhvr additive="base">
                                        <p:cTn id="7" dur="500" fill="hold"/>
                                        <p:tgtEl>
                                          <p:spTgt spid="100364"/>
                                        </p:tgtEl>
                                        <p:attrNameLst>
                                          <p:attrName>ppt_x</p:attrName>
                                        </p:attrNameLst>
                                      </p:cBhvr>
                                      <p:tavLst>
                                        <p:tav tm="0">
                                          <p:val>
                                            <p:strVal val="#ppt_x"/>
                                          </p:val>
                                        </p:tav>
                                        <p:tav tm="100000">
                                          <p:val>
                                            <p:strVal val="#ppt_x"/>
                                          </p:val>
                                        </p:tav>
                                      </p:tavLst>
                                    </p:anim>
                                    <p:anim calcmode="lin" valueType="num">
                                      <p:cBhvr additive="base">
                                        <p:cTn id="8" dur="500" fill="hold"/>
                                        <p:tgtEl>
                                          <p:spTgt spid="100364"/>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9" presetClass="entr" presetSubtype="0" fill="hold" nodeType="afterEffect">
                                  <p:stCondLst>
                                    <p:cond delay="0"/>
                                  </p:stCondLst>
                                  <p:childTnLst>
                                    <p:set>
                                      <p:cBhvr>
                                        <p:cTn id="11" dur="1" fill="hold">
                                          <p:stCondLst>
                                            <p:cond delay="0"/>
                                          </p:stCondLst>
                                        </p:cTn>
                                        <p:tgtEl>
                                          <p:spTgt spid="100363"/>
                                        </p:tgtEl>
                                        <p:attrNameLst>
                                          <p:attrName>style.visibility</p:attrName>
                                        </p:attrNameLst>
                                      </p:cBhvr>
                                      <p:to>
                                        <p:strVal val="visible"/>
                                      </p:to>
                                    </p:set>
                                    <p:animEffect transition="in" filter="dissolve">
                                      <p:cBhvr>
                                        <p:cTn id="12" dur="500"/>
                                        <p:tgtEl>
                                          <p:spTgt spid="1003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2" fill="hold" nodeType="clickEffect">
                                  <p:stCondLst>
                                    <p:cond delay="0"/>
                                  </p:stCondLst>
                                  <p:childTnLst>
                                    <p:set>
                                      <p:cBhvr>
                                        <p:cTn id="16" dur="1" fill="hold">
                                          <p:stCondLst>
                                            <p:cond delay="0"/>
                                          </p:stCondLst>
                                        </p:cTn>
                                        <p:tgtEl>
                                          <p:spTgt spid="100362"/>
                                        </p:tgtEl>
                                        <p:attrNameLst>
                                          <p:attrName>style.visibility</p:attrName>
                                        </p:attrNameLst>
                                      </p:cBhvr>
                                      <p:to>
                                        <p:strVal val="visible"/>
                                      </p:to>
                                    </p:set>
                                    <p:anim calcmode="lin" valueType="num">
                                      <p:cBhvr additive="base">
                                        <p:cTn id="17" dur="500" fill="hold"/>
                                        <p:tgtEl>
                                          <p:spTgt spid="100362"/>
                                        </p:tgtEl>
                                        <p:attrNameLst>
                                          <p:attrName>ppt_x</p:attrName>
                                        </p:attrNameLst>
                                      </p:cBhvr>
                                      <p:tavLst>
                                        <p:tav tm="0">
                                          <p:val>
                                            <p:strVal val="0-#ppt_w/2"/>
                                          </p:val>
                                        </p:tav>
                                        <p:tav tm="100000">
                                          <p:val>
                                            <p:strVal val="#ppt_x"/>
                                          </p:val>
                                        </p:tav>
                                      </p:tavLst>
                                    </p:anim>
                                    <p:anim calcmode="lin" valueType="num">
                                      <p:cBhvr additive="base">
                                        <p:cTn id="18" dur="500" fill="hold"/>
                                        <p:tgtEl>
                                          <p:spTgt spid="100362"/>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500"/>
                            </p:stCondLst>
                            <p:childTnLst>
                              <p:par>
                                <p:cTn id="20" presetID="9" presetClass="entr" presetSubtype="0" fill="hold" nodeType="afterEffect">
                                  <p:stCondLst>
                                    <p:cond delay="0"/>
                                  </p:stCondLst>
                                  <p:childTnLst>
                                    <p:set>
                                      <p:cBhvr>
                                        <p:cTn id="21" dur="1" fill="hold">
                                          <p:stCondLst>
                                            <p:cond delay="0"/>
                                          </p:stCondLst>
                                        </p:cTn>
                                        <p:tgtEl>
                                          <p:spTgt spid="100361"/>
                                        </p:tgtEl>
                                        <p:attrNameLst>
                                          <p:attrName>style.visibility</p:attrName>
                                        </p:attrNameLst>
                                      </p:cBhvr>
                                      <p:to>
                                        <p:strVal val="visible"/>
                                      </p:to>
                                    </p:set>
                                    <p:animEffect transition="in" filter="dissolve">
                                      <p:cBhvr>
                                        <p:cTn id="22" dur="500"/>
                                        <p:tgtEl>
                                          <p:spTgt spid="1003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6" fill="hold" nodeType="clickEffect">
                                  <p:stCondLst>
                                    <p:cond delay="0"/>
                                  </p:stCondLst>
                                  <p:childTnLst>
                                    <p:set>
                                      <p:cBhvr>
                                        <p:cTn id="26" dur="1" fill="hold">
                                          <p:stCondLst>
                                            <p:cond delay="0"/>
                                          </p:stCondLst>
                                        </p:cTn>
                                        <p:tgtEl>
                                          <p:spTgt spid="100365"/>
                                        </p:tgtEl>
                                        <p:attrNameLst>
                                          <p:attrName>style.visibility</p:attrName>
                                        </p:attrNameLst>
                                      </p:cBhvr>
                                      <p:to>
                                        <p:strVal val="visible"/>
                                      </p:to>
                                    </p:set>
                                    <p:anim calcmode="lin" valueType="num">
                                      <p:cBhvr additive="base">
                                        <p:cTn id="27" dur="500" fill="hold"/>
                                        <p:tgtEl>
                                          <p:spTgt spid="100365"/>
                                        </p:tgtEl>
                                        <p:attrNameLst>
                                          <p:attrName>ppt_x</p:attrName>
                                        </p:attrNameLst>
                                      </p:cBhvr>
                                      <p:tavLst>
                                        <p:tav tm="0">
                                          <p:val>
                                            <p:strVal val="1+#ppt_w/2"/>
                                          </p:val>
                                        </p:tav>
                                        <p:tav tm="100000">
                                          <p:val>
                                            <p:strVal val="#ppt_x"/>
                                          </p:val>
                                        </p:tav>
                                      </p:tavLst>
                                    </p:anim>
                                    <p:anim calcmode="lin" valueType="num">
                                      <p:cBhvr additive="base">
                                        <p:cTn id="28" dur="500" fill="hold"/>
                                        <p:tgtEl>
                                          <p:spTgt spid="100365"/>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500"/>
                            </p:stCondLst>
                            <p:childTnLst>
                              <p:par>
                                <p:cTn id="30" presetID="9" presetClass="entr" presetSubtype="0" fill="hold" nodeType="afterEffect">
                                  <p:stCondLst>
                                    <p:cond delay="0"/>
                                  </p:stCondLst>
                                  <p:childTnLst>
                                    <p:set>
                                      <p:cBhvr>
                                        <p:cTn id="31" dur="1" fill="hold">
                                          <p:stCondLst>
                                            <p:cond delay="0"/>
                                          </p:stCondLst>
                                        </p:cTn>
                                        <p:tgtEl>
                                          <p:spTgt spid="100360"/>
                                        </p:tgtEl>
                                        <p:attrNameLst>
                                          <p:attrName>style.visibility</p:attrName>
                                        </p:attrNameLst>
                                      </p:cBhvr>
                                      <p:to>
                                        <p:strVal val="visible"/>
                                      </p:to>
                                    </p:set>
                                    <p:animEffect transition="in" filter="dissolve">
                                      <p:cBhvr>
                                        <p:cTn id="32" dur="500"/>
                                        <p:tgtEl>
                                          <p:spTgt spid="100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60" grpId="0" animBg="1"/>
      <p:bldP spid="100361" grpId="0" animBg="1"/>
      <p:bldP spid="100363" grpId="0" animBg="1"/>
      <p:bldP spid="100362" grpId="0" animBg="1" autoUpdateAnimBg="0"/>
      <p:bldP spid="100364" grpId="0" animBg="1" autoUpdateAnimBg="0"/>
      <p:bldP spid="100365"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92CA08C8-7428-BED3-04DC-F46D88BA66B7}"/>
              </a:ext>
            </a:extLst>
          </p:cNvPr>
          <p:cNvSpPr>
            <a:spLocks noGrp="1" noChangeArrowheads="1"/>
          </p:cNvSpPr>
          <p:nvPr>
            <p:ph type="title"/>
          </p:nvPr>
        </p:nvSpPr>
        <p:spPr>
          <a:xfrm>
            <a:off x="381000" y="152400"/>
            <a:ext cx="8305800" cy="533400"/>
          </a:xfrm>
        </p:spPr>
        <p:txBody>
          <a:bodyPr>
            <a:normAutofit fontScale="90000"/>
          </a:bodyPr>
          <a:lstStyle/>
          <a:p>
            <a:pPr>
              <a:defRPr/>
            </a:pPr>
            <a:r>
              <a:rPr lang="en-US"/>
              <a:t>Ternary ( ? : ) Operator Examples</a:t>
            </a:r>
          </a:p>
        </p:txBody>
      </p:sp>
      <p:sp>
        <p:nvSpPr>
          <p:cNvPr id="101379" name="AutoShape 3">
            <a:extLst>
              <a:ext uri="{FF2B5EF4-FFF2-40B4-BE49-F238E27FC236}">
                <a16:creationId xmlns:a16="http://schemas.microsoft.com/office/drawing/2014/main" id="{E86FF6DA-9801-0CBE-C165-33D18AD02632}"/>
              </a:ext>
            </a:extLst>
          </p:cNvPr>
          <p:cNvSpPr>
            <a:spLocks noChangeArrowheads="1"/>
          </p:cNvSpPr>
          <p:nvPr/>
        </p:nvSpPr>
        <p:spPr bwMode="auto">
          <a:xfrm rot="1935010">
            <a:off x="3124200" y="4114800"/>
            <a:ext cx="2209800" cy="762000"/>
          </a:xfrm>
          <a:prstGeom prst="rightArrow">
            <a:avLst>
              <a:gd name="adj1" fmla="val 49370"/>
              <a:gd name="adj2" fmla="val 47769"/>
            </a:avLst>
          </a:prstGeom>
          <a:gradFill rotWithShape="0">
            <a:gsLst>
              <a:gs pos="0">
                <a:schemeClr val="accent2">
                  <a:gamma/>
                  <a:tint val="0"/>
                  <a:invGamma/>
                </a:schemeClr>
              </a:gs>
              <a:gs pos="100000">
                <a:schemeClr val="accent2"/>
              </a:gs>
            </a:gsLst>
            <a:lin ang="2700000" scaled="1"/>
          </a:gradFill>
          <a:ln>
            <a:noFill/>
          </a:ln>
          <a:effectLst/>
        </p:spPr>
        <p:txBody>
          <a:bodyPr wrap="none" anchor="ctr"/>
          <a:lstStyle/>
          <a:p>
            <a:pPr>
              <a:defRPr/>
            </a:pPr>
            <a:endParaRPr lang="en-IN">
              <a:latin typeface="Arial" charset="0"/>
            </a:endParaRPr>
          </a:p>
        </p:txBody>
      </p:sp>
      <p:sp>
        <p:nvSpPr>
          <p:cNvPr id="101380" name="Rectangle 4">
            <a:extLst>
              <a:ext uri="{FF2B5EF4-FFF2-40B4-BE49-F238E27FC236}">
                <a16:creationId xmlns:a16="http://schemas.microsoft.com/office/drawing/2014/main" id="{8651B09D-76C2-1DCE-493D-CDDF7CC797DB}"/>
              </a:ext>
            </a:extLst>
          </p:cNvPr>
          <p:cNvSpPr>
            <a:spLocks noChangeArrowheads="1"/>
          </p:cNvSpPr>
          <p:nvPr/>
        </p:nvSpPr>
        <p:spPr bwMode="auto">
          <a:xfrm>
            <a:off x="838200" y="1828800"/>
            <a:ext cx="7924800" cy="4572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101381" name="Rectangle 5">
            <a:extLst>
              <a:ext uri="{FF2B5EF4-FFF2-40B4-BE49-F238E27FC236}">
                <a16:creationId xmlns:a16="http://schemas.microsoft.com/office/drawing/2014/main" id="{BCE89057-FFA8-33D4-CA41-B29E34A041A8}"/>
              </a:ext>
            </a:extLst>
          </p:cNvPr>
          <p:cNvSpPr>
            <a:spLocks noChangeArrowheads="1"/>
          </p:cNvSpPr>
          <p:nvPr/>
        </p:nvSpPr>
        <p:spPr bwMode="auto">
          <a:xfrm>
            <a:off x="838200" y="2514600"/>
            <a:ext cx="7924800" cy="12192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58374" name="Rectangle 6">
            <a:extLst>
              <a:ext uri="{FF2B5EF4-FFF2-40B4-BE49-F238E27FC236}">
                <a16:creationId xmlns:a16="http://schemas.microsoft.com/office/drawing/2014/main" id="{B332A11A-6D51-5980-7809-894E1E71BB76}"/>
              </a:ext>
            </a:extLst>
          </p:cNvPr>
          <p:cNvSpPr>
            <a:spLocks noGrp="1" noChangeArrowheads="1"/>
          </p:cNvSpPr>
          <p:nvPr>
            <p:ph type="body" idx="1"/>
          </p:nvPr>
        </p:nvSpPr>
        <p:spPr>
          <a:xfrm>
            <a:off x="76200" y="1219200"/>
            <a:ext cx="9067800" cy="3352800"/>
          </a:xfrm>
        </p:spPr>
        <p:txBody>
          <a:bodyPr/>
          <a:lstStyle/>
          <a:p>
            <a:pPr>
              <a:lnSpc>
                <a:spcPct val="80000"/>
              </a:lnSpc>
              <a:buFontTx/>
              <a:buNone/>
            </a:pPr>
            <a:r>
              <a:rPr lang="en-US" altLang="en-US" sz="1800" b="1">
                <a:latin typeface="Courier New" panose="02070309020205020404" pitchFamily="49" charset="0"/>
              </a:rPr>
              <a:t>public class Example {</a:t>
            </a:r>
          </a:p>
          <a:p>
            <a:pPr>
              <a:lnSpc>
                <a:spcPct val="80000"/>
              </a:lnSpc>
              <a:buFontTx/>
              <a:buNone/>
            </a:pPr>
            <a:r>
              <a:rPr lang="en-US" altLang="en-US" sz="1800" b="1">
                <a:latin typeface="Courier New" panose="02070309020205020404" pitchFamily="49" charset="0"/>
              </a:rPr>
              <a:t>	public static void main(String[] args) {</a:t>
            </a:r>
          </a:p>
          <a:p>
            <a:pPr>
              <a:lnSpc>
                <a:spcPct val="80000"/>
              </a:lnSpc>
              <a:buFontTx/>
              <a:buNone/>
            </a:pPr>
            <a:r>
              <a:rPr lang="en-US" altLang="en-US" sz="1800" b="1">
                <a:latin typeface="Courier New" panose="02070309020205020404" pitchFamily="49" charset="0"/>
              </a:rPr>
              <a:t>		boolean t = true;</a:t>
            </a:r>
          </a:p>
          <a:p>
            <a:pPr>
              <a:lnSpc>
                <a:spcPct val="80000"/>
              </a:lnSpc>
              <a:buFontTx/>
              <a:buNone/>
            </a:pPr>
            <a:r>
              <a:rPr lang="en-US" altLang="en-US" sz="1800" b="1">
                <a:latin typeface="Courier New" panose="02070309020205020404" pitchFamily="49" charset="0"/>
              </a:rPr>
              <a:t>		boolean f = false;</a:t>
            </a:r>
          </a:p>
          <a:p>
            <a:pPr>
              <a:lnSpc>
                <a:spcPct val="80000"/>
              </a:lnSpc>
              <a:buFontTx/>
              <a:buNone/>
            </a:pPr>
            <a:endParaRPr lang="en-US" altLang="en-US" sz="1800" b="1">
              <a:latin typeface="Courier New" panose="02070309020205020404" pitchFamily="49" charset="0"/>
            </a:endParaRPr>
          </a:p>
          <a:p>
            <a:pPr>
              <a:lnSpc>
                <a:spcPct val="80000"/>
              </a:lnSpc>
              <a:buFontTx/>
              <a:buNone/>
            </a:pPr>
            <a:r>
              <a:rPr lang="en-US" altLang="en-US" sz="1800" b="1">
                <a:latin typeface="Courier New" panose="02070309020205020404" pitchFamily="49" charset="0"/>
              </a:rPr>
              <a:t>		System.out.println("t?true:false "+(t ? true : false ));</a:t>
            </a:r>
          </a:p>
          <a:p>
            <a:pPr>
              <a:lnSpc>
                <a:spcPct val="80000"/>
              </a:lnSpc>
              <a:buFontTx/>
              <a:buNone/>
            </a:pPr>
            <a:r>
              <a:rPr lang="en-US" altLang="en-US" sz="1800" b="1">
                <a:latin typeface="Courier New" panose="02070309020205020404" pitchFamily="49" charset="0"/>
              </a:rPr>
              <a:t>		System.out.println("t?1:2 "+(t ? 1 : 2 ));</a:t>
            </a:r>
          </a:p>
          <a:p>
            <a:pPr>
              <a:lnSpc>
                <a:spcPct val="80000"/>
              </a:lnSpc>
              <a:buFontTx/>
              <a:buNone/>
            </a:pPr>
            <a:r>
              <a:rPr lang="en-US" altLang="en-US" sz="1800" b="1">
                <a:latin typeface="Courier New" panose="02070309020205020404" pitchFamily="49" charset="0"/>
              </a:rPr>
              <a:t>		System.out.println("f?true:false "+(f ? true : false ));</a:t>
            </a:r>
          </a:p>
          <a:p>
            <a:pPr>
              <a:lnSpc>
                <a:spcPct val="80000"/>
              </a:lnSpc>
              <a:buFontTx/>
              <a:buNone/>
            </a:pPr>
            <a:r>
              <a:rPr lang="en-US" altLang="en-US" sz="1800" b="1">
                <a:latin typeface="Courier New" panose="02070309020205020404" pitchFamily="49" charset="0"/>
              </a:rPr>
              <a:t>		System.out.println("f?1:2 "+(f ? 1 : 2 ));</a:t>
            </a:r>
          </a:p>
          <a:p>
            <a:pPr>
              <a:lnSpc>
                <a:spcPct val="80000"/>
              </a:lnSpc>
              <a:buFontTx/>
              <a:buNone/>
            </a:pPr>
            <a:r>
              <a:rPr lang="en-US" altLang="en-US" sz="1800" b="1">
                <a:latin typeface="Courier New" panose="02070309020205020404" pitchFamily="49" charset="0"/>
              </a:rPr>
              <a:t>	}</a:t>
            </a:r>
          </a:p>
          <a:p>
            <a:pPr>
              <a:lnSpc>
                <a:spcPct val="80000"/>
              </a:lnSpc>
              <a:buFontTx/>
              <a:buNone/>
            </a:pPr>
            <a:r>
              <a:rPr lang="en-US" altLang="en-US" sz="1800" b="1">
                <a:latin typeface="Courier New" panose="02070309020205020404" pitchFamily="49" charset="0"/>
              </a:rPr>
              <a:t>}</a:t>
            </a:r>
          </a:p>
        </p:txBody>
      </p:sp>
      <p:sp>
        <p:nvSpPr>
          <p:cNvPr id="101383" name="Rectangle 7">
            <a:extLst>
              <a:ext uri="{FF2B5EF4-FFF2-40B4-BE49-F238E27FC236}">
                <a16:creationId xmlns:a16="http://schemas.microsoft.com/office/drawing/2014/main" id="{1C3829AB-416F-6B11-7E79-1F68CE2FBC68}"/>
              </a:ext>
            </a:extLst>
          </p:cNvPr>
          <p:cNvSpPr>
            <a:spLocks noChangeArrowheads="1"/>
          </p:cNvSpPr>
          <p:nvPr/>
        </p:nvSpPr>
        <p:spPr bwMode="auto">
          <a:xfrm>
            <a:off x="5334000" y="4267200"/>
            <a:ext cx="3352800" cy="1676400"/>
          </a:xfrm>
          <a:prstGeom prst="rect">
            <a:avLst/>
          </a:prstGeom>
          <a:gradFill rotWithShape="0">
            <a:gsLst>
              <a:gs pos="0">
                <a:schemeClr val="hlink">
                  <a:gamma/>
                  <a:tint val="29804"/>
                  <a:invGamma/>
                </a:schemeClr>
              </a:gs>
              <a:gs pos="100000">
                <a:schemeClr val="hlink"/>
              </a:gs>
            </a:gsLst>
            <a:path path="shape">
              <a:fillToRect l="50000" t="50000" r="50000" b="50000"/>
            </a:path>
          </a:gradFill>
          <a:ln>
            <a:noFill/>
          </a:ln>
          <a:effectLst/>
        </p:spPr>
        <p:txBody>
          <a:bodyPr wrap="none"/>
          <a:lstStyle/>
          <a:p>
            <a:pPr>
              <a:lnSpc>
                <a:spcPct val="90000"/>
              </a:lnSpc>
              <a:defRPr/>
            </a:pPr>
            <a:r>
              <a:rPr lang="en-US" b="1">
                <a:latin typeface="Courier New" pitchFamily="49" charset="0"/>
              </a:rPr>
              <a:t> &gt; java Example</a:t>
            </a:r>
          </a:p>
          <a:p>
            <a:pPr>
              <a:lnSpc>
                <a:spcPct val="90000"/>
              </a:lnSpc>
              <a:defRPr/>
            </a:pPr>
            <a:r>
              <a:rPr lang="en-US" b="1">
                <a:latin typeface="Courier New" pitchFamily="49" charset="0"/>
              </a:rPr>
              <a:t> t?true:false true</a:t>
            </a:r>
          </a:p>
          <a:p>
            <a:pPr>
              <a:lnSpc>
                <a:spcPct val="90000"/>
              </a:lnSpc>
              <a:defRPr/>
            </a:pPr>
            <a:r>
              <a:rPr lang="en-US" b="1">
                <a:latin typeface="Courier New" pitchFamily="49" charset="0"/>
              </a:rPr>
              <a:t> t?1:2 1</a:t>
            </a:r>
          </a:p>
          <a:p>
            <a:pPr>
              <a:lnSpc>
                <a:spcPct val="90000"/>
              </a:lnSpc>
              <a:defRPr/>
            </a:pPr>
            <a:r>
              <a:rPr lang="en-US" b="1">
                <a:latin typeface="Courier New" pitchFamily="49" charset="0"/>
              </a:rPr>
              <a:t> f?true:false false</a:t>
            </a:r>
          </a:p>
          <a:p>
            <a:pPr>
              <a:lnSpc>
                <a:spcPct val="90000"/>
              </a:lnSpc>
              <a:defRPr/>
            </a:pPr>
            <a:r>
              <a:rPr lang="en-US" b="1">
                <a:latin typeface="Courier New" pitchFamily="49" charset="0"/>
              </a:rPr>
              <a:t> f?1:2 2</a:t>
            </a:r>
          </a:p>
          <a:p>
            <a:pPr>
              <a:lnSpc>
                <a:spcPct val="90000"/>
              </a:lnSpc>
              <a:defRPr/>
            </a:pPr>
            <a:r>
              <a:rPr lang="en-US" b="1">
                <a:latin typeface="Courier New" pitchFamily="49" charset="0"/>
              </a:rPr>
              <a:t> &gt;</a:t>
            </a:r>
          </a:p>
        </p:txBody>
      </p:sp>
      <p:sp>
        <p:nvSpPr>
          <p:cNvPr id="58376" name="Footer Placeholder 4">
            <a:extLst>
              <a:ext uri="{FF2B5EF4-FFF2-40B4-BE49-F238E27FC236}">
                <a16:creationId xmlns:a16="http://schemas.microsoft.com/office/drawing/2014/main" id="{3295861C-03BE-1DD3-CB38-0D9A91F84904}"/>
              </a:ext>
            </a:extLst>
          </p:cNvPr>
          <p:cNvSpPr txBox="1">
            <a:spLocks/>
          </p:cNvSpPr>
          <p:nvPr/>
        </p:nvSpPr>
        <p:spPr bwMode="auto">
          <a:xfrm>
            <a:off x="971550" y="6483350"/>
            <a:ext cx="67040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948A54"/>
                </a:solidFill>
              </a:rPr>
              <a:t>PRANVEER SINGH INSTITUTE OF TECHNOLOGY, KANPUR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1380"/>
                                        </p:tgtEl>
                                        <p:attrNameLst>
                                          <p:attrName>style.visibility</p:attrName>
                                        </p:attrNameLst>
                                      </p:cBhvr>
                                      <p:to>
                                        <p:strVal val="visible"/>
                                      </p:to>
                                    </p:set>
                                  </p:childTnLst>
                                  <p:subTnLst>
                                    <p:set>
                                      <p:cBhvr override="childStyle">
                                        <p:cTn dur="1" fill="hold" display="0" masterRel="nextClick" afterEffect="1"/>
                                        <p:tgtEl>
                                          <p:spTgt spid="101380"/>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01381"/>
                                        </p:tgtEl>
                                        <p:attrNameLst>
                                          <p:attrName>style.visibility</p:attrName>
                                        </p:attrNameLst>
                                      </p:cBhvr>
                                      <p:to>
                                        <p:strVal val="visible"/>
                                      </p:to>
                                    </p:set>
                                  </p:childTnLst>
                                  <p:subTnLst>
                                    <p:set>
                                      <p:cBhvr override="childStyle">
                                        <p:cTn dur="1" fill="hold" display="0" masterRel="nextClick" afterEffect="1"/>
                                        <p:tgtEl>
                                          <p:spTgt spid="101381"/>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101379"/>
                                        </p:tgtEl>
                                        <p:attrNameLst>
                                          <p:attrName>style.visibility</p:attrName>
                                        </p:attrNameLst>
                                      </p:cBhvr>
                                      <p:to>
                                        <p:strVal val="visible"/>
                                      </p:to>
                                    </p:set>
                                    <p:animEffect transition="in" filter="wipe(left)">
                                      <p:cBhvr>
                                        <p:cTn id="15" dur="500"/>
                                        <p:tgtEl>
                                          <p:spTgt spid="101379"/>
                                        </p:tgtEl>
                                      </p:cBhvr>
                                    </p:animEffect>
                                  </p:childTnLst>
                                  <p:subTnLst>
                                    <p:set>
                                      <p:cBhvr override="childStyle">
                                        <p:cTn dur="1" fill="hold" display="0" masterRel="sameClick" afterEffect="1">
                                          <p:stCondLst>
                                            <p:cond evt="end" delay="0">
                                              <p:tn val="13"/>
                                            </p:cond>
                                          </p:stCondLst>
                                        </p:cTn>
                                        <p:tgtEl>
                                          <p:spTgt spid="101379"/>
                                        </p:tgtEl>
                                        <p:attrNameLst>
                                          <p:attrName>style.visibility</p:attrName>
                                        </p:attrNameLst>
                                      </p:cBhvr>
                                      <p:to>
                                        <p:strVal val="hidden"/>
                                      </p:to>
                                    </p:set>
                                  </p:subTnLst>
                                </p:cTn>
                              </p:par>
                            </p:childTnLst>
                          </p:cTn>
                        </p:par>
                        <p:par>
                          <p:cTn id="16" fill="hold" nodeType="afterGroup">
                            <p:stCondLst>
                              <p:cond delay="500"/>
                            </p:stCondLst>
                            <p:childTnLst>
                              <p:par>
                                <p:cTn id="17" presetID="1" presetClass="entr" presetSubtype="0" fill="hold" nodeType="afterEffect">
                                  <p:stCondLst>
                                    <p:cond delay="0"/>
                                  </p:stCondLst>
                                  <p:childTnLst>
                                    <p:set>
                                      <p:cBhvr>
                                        <p:cTn id="18" dur="1" fill="hold">
                                          <p:stCondLst>
                                            <p:cond delay="499"/>
                                          </p:stCondLst>
                                        </p:cTn>
                                        <p:tgtEl>
                                          <p:spTgt spid="1013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animBg="1"/>
      <p:bldP spid="101380" grpId="0" animBg="1"/>
      <p:bldP spid="101381" grpId="0" animBg="1"/>
      <p:bldP spid="101383"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9645129C-66D3-7D5A-0201-809F866FFA1E}"/>
              </a:ext>
            </a:extLst>
          </p:cNvPr>
          <p:cNvSpPr>
            <a:spLocks noGrp="1"/>
          </p:cNvSpPr>
          <p:nvPr>
            <p:ph type="title"/>
          </p:nvPr>
        </p:nvSpPr>
        <p:spPr/>
        <p:txBody>
          <a:bodyPr/>
          <a:lstStyle/>
          <a:p>
            <a:r>
              <a:rPr lang="en-US" altLang="en-US">
                <a:solidFill>
                  <a:srgbClr val="FF0000"/>
                </a:solidFill>
              </a:rPr>
              <a:t>Example of Ternary Operator</a:t>
            </a:r>
            <a:endParaRPr lang="en-IN" altLang="en-US">
              <a:solidFill>
                <a:srgbClr val="FF0000"/>
              </a:solidFill>
            </a:endParaRPr>
          </a:p>
        </p:txBody>
      </p:sp>
      <p:sp>
        <p:nvSpPr>
          <p:cNvPr id="3" name="Content Placeholder 2">
            <a:extLst>
              <a:ext uri="{FF2B5EF4-FFF2-40B4-BE49-F238E27FC236}">
                <a16:creationId xmlns:a16="http://schemas.microsoft.com/office/drawing/2014/main" id="{181A0E5D-1D65-9E40-B2E4-9823784C7BD2}"/>
              </a:ext>
            </a:extLst>
          </p:cNvPr>
          <p:cNvSpPr>
            <a:spLocks noGrp="1"/>
          </p:cNvSpPr>
          <p:nvPr>
            <p:ph sz="quarter" idx="1"/>
          </p:nvPr>
        </p:nvSpPr>
        <p:spPr>
          <a:xfrm>
            <a:off x="457200" y="1600200"/>
            <a:ext cx="8229600" cy="4924425"/>
          </a:xfrm>
        </p:spPr>
        <p:txBody>
          <a:bodyPr>
            <a:normAutofit lnSpcReduction="10000"/>
          </a:bodyPr>
          <a:lstStyle/>
          <a:p>
            <a:pPr marL="0" indent="0">
              <a:buFont typeface="Arial" charset="0"/>
              <a:buNone/>
              <a:defRPr/>
            </a:pPr>
            <a:r>
              <a:rPr lang="en-IN" i="1" dirty="0"/>
              <a:t>// longhand with if:</a:t>
            </a:r>
            <a:r>
              <a:rPr lang="en-IN" dirty="0"/>
              <a:t> </a:t>
            </a:r>
          </a:p>
          <a:p>
            <a:pPr marL="0" indent="0">
              <a:buFont typeface="Arial" charset="0"/>
              <a:buNone/>
              <a:defRPr/>
            </a:pPr>
            <a:r>
              <a:rPr lang="en-IN" b="1" dirty="0"/>
              <a:t>int answer</a:t>
            </a:r>
            <a:r>
              <a:rPr lang="en-IN" dirty="0"/>
              <a:t>; </a:t>
            </a:r>
          </a:p>
          <a:p>
            <a:pPr marL="0" indent="0">
              <a:buFont typeface="Arial" charset="0"/>
              <a:buNone/>
              <a:defRPr/>
            </a:pPr>
            <a:r>
              <a:rPr lang="en-IN" b="1" dirty="0"/>
              <a:t>if (</a:t>
            </a:r>
            <a:r>
              <a:rPr lang="en-IN" dirty="0"/>
              <a:t> a </a:t>
            </a:r>
            <a:r>
              <a:rPr lang="en-IN" b="1" dirty="0"/>
              <a:t>&gt; </a:t>
            </a:r>
            <a:r>
              <a:rPr lang="en-IN" dirty="0"/>
              <a:t>b </a:t>
            </a:r>
            <a:r>
              <a:rPr lang="en-IN" b="1" dirty="0"/>
              <a:t>)</a:t>
            </a:r>
          </a:p>
          <a:p>
            <a:pPr marL="0" indent="0">
              <a:buFont typeface="Arial" charset="0"/>
              <a:buNone/>
              <a:defRPr/>
            </a:pPr>
            <a:r>
              <a:rPr lang="en-IN" b="1" dirty="0"/>
              <a:t>	</a:t>
            </a:r>
            <a:r>
              <a:rPr lang="en-IN" dirty="0"/>
              <a:t> </a:t>
            </a:r>
            <a:r>
              <a:rPr lang="en-IN" b="1" dirty="0"/>
              <a:t>{</a:t>
            </a:r>
            <a:r>
              <a:rPr lang="en-IN" dirty="0"/>
              <a:t> </a:t>
            </a:r>
          </a:p>
          <a:p>
            <a:pPr marL="0" indent="0">
              <a:buFont typeface="Arial" charset="0"/>
              <a:buNone/>
              <a:defRPr/>
            </a:pPr>
            <a:r>
              <a:rPr lang="en-IN" dirty="0"/>
              <a:t>	answer </a:t>
            </a:r>
            <a:r>
              <a:rPr lang="en-IN" b="1" dirty="0"/>
              <a:t>= </a:t>
            </a:r>
            <a:r>
              <a:rPr lang="en-IN" dirty="0"/>
              <a:t>1; </a:t>
            </a:r>
          </a:p>
          <a:p>
            <a:pPr marL="0" indent="0">
              <a:buFont typeface="Arial" charset="0"/>
              <a:buNone/>
              <a:defRPr/>
            </a:pPr>
            <a:r>
              <a:rPr lang="en-IN" b="1" dirty="0"/>
              <a:t>	}</a:t>
            </a:r>
            <a:r>
              <a:rPr lang="en-IN" dirty="0"/>
              <a:t> </a:t>
            </a:r>
          </a:p>
          <a:p>
            <a:pPr marL="0" indent="0">
              <a:buFont typeface="Arial" charset="0"/>
              <a:buNone/>
              <a:defRPr/>
            </a:pPr>
            <a:r>
              <a:rPr lang="en-IN" b="1" dirty="0"/>
              <a:t>else</a:t>
            </a:r>
            <a:r>
              <a:rPr lang="en-IN" dirty="0"/>
              <a:t> </a:t>
            </a:r>
          </a:p>
          <a:p>
            <a:pPr marL="0" indent="0">
              <a:buFont typeface="Arial" charset="0"/>
              <a:buNone/>
              <a:defRPr/>
            </a:pPr>
            <a:r>
              <a:rPr lang="en-IN" b="1" dirty="0"/>
              <a:t>	{</a:t>
            </a:r>
            <a:r>
              <a:rPr lang="en-IN" dirty="0"/>
              <a:t> </a:t>
            </a:r>
          </a:p>
          <a:p>
            <a:pPr marL="0" indent="0">
              <a:buFont typeface="Arial" charset="0"/>
              <a:buNone/>
              <a:defRPr/>
            </a:pPr>
            <a:r>
              <a:rPr lang="en-IN" dirty="0"/>
              <a:t>	answer </a:t>
            </a:r>
            <a:r>
              <a:rPr lang="en-IN" b="1" dirty="0"/>
              <a:t>= -</a:t>
            </a:r>
            <a:r>
              <a:rPr lang="en-IN" dirty="0"/>
              <a:t>1; </a:t>
            </a:r>
          </a:p>
          <a:p>
            <a:pPr marL="0" indent="0">
              <a:buFont typeface="Arial" charset="0"/>
              <a:buNone/>
              <a:defRPr/>
            </a:pPr>
            <a:r>
              <a:rPr lang="en-IN" b="1" dirty="0"/>
              <a:t>	}</a:t>
            </a:r>
          </a:p>
          <a:p>
            <a:pPr marL="0" indent="0">
              <a:buFont typeface="Arial" charset="0"/>
              <a:buNone/>
              <a:defRPr/>
            </a:pPr>
            <a:r>
              <a:rPr lang="en-IN" dirty="0"/>
              <a:t> </a:t>
            </a:r>
            <a:r>
              <a:rPr lang="en-IN" i="1" dirty="0"/>
              <a:t>// can be written more tersely with the ternary operator as:</a:t>
            </a:r>
            <a:r>
              <a:rPr lang="en-IN" dirty="0"/>
              <a:t> </a:t>
            </a:r>
            <a:r>
              <a:rPr lang="en-IN" b="1" dirty="0"/>
              <a:t>int answer = </a:t>
            </a:r>
            <a:r>
              <a:rPr lang="en-IN" dirty="0"/>
              <a:t>a </a:t>
            </a:r>
            <a:r>
              <a:rPr lang="en-IN" b="1" dirty="0"/>
              <a:t>&gt; </a:t>
            </a:r>
            <a:r>
              <a:rPr lang="en-IN" dirty="0"/>
              <a:t>b </a:t>
            </a:r>
            <a:r>
              <a:rPr lang="en-IN" b="1" dirty="0"/>
              <a:t>? </a:t>
            </a:r>
            <a:r>
              <a:rPr lang="en-IN" dirty="0"/>
              <a:t>1 </a:t>
            </a:r>
            <a:r>
              <a:rPr lang="en-IN" b="1" dirty="0"/>
              <a:t>: -</a:t>
            </a:r>
            <a:r>
              <a:rPr lang="en-IN" dirty="0"/>
              <a:t>1;</a:t>
            </a:r>
          </a:p>
          <a:p>
            <a:pPr marL="0" indent="0">
              <a:buFont typeface="Arial" charset="0"/>
              <a:buNone/>
              <a:defRPr/>
            </a:pPr>
            <a:endParaRPr lang="en-IN" dirty="0"/>
          </a:p>
        </p:txBody>
      </p:sp>
      <p:sp>
        <p:nvSpPr>
          <p:cNvPr id="59396" name="Footer Placeholder 4">
            <a:extLst>
              <a:ext uri="{FF2B5EF4-FFF2-40B4-BE49-F238E27FC236}">
                <a16:creationId xmlns:a16="http://schemas.microsoft.com/office/drawing/2014/main" id="{B11C99F9-FCCC-3126-7833-476FBFAB879F}"/>
              </a:ext>
            </a:extLst>
          </p:cNvPr>
          <p:cNvSpPr txBox="1">
            <a:spLocks/>
          </p:cNvSpPr>
          <p:nvPr/>
        </p:nvSpPr>
        <p:spPr bwMode="auto">
          <a:xfrm>
            <a:off x="971550" y="6483350"/>
            <a:ext cx="67040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948A54"/>
                </a:solidFill>
              </a:rPr>
              <a:t>PRANVEER SINGH INSTITUTE OF TECHNOLOGY, KANPUR</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C9F6FFA1-860B-ECB1-061E-8C4A9535A105}"/>
              </a:ext>
            </a:extLst>
          </p:cNvPr>
          <p:cNvSpPr>
            <a:spLocks noGrp="1"/>
          </p:cNvSpPr>
          <p:nvPr>
            <p:ph type="title"/>
          </p:nvPr>
        </p:nvSpPr>
        <p:spPr/>
        <p:txBody>
          <a:bodyPr/>
          <a:lstStyle/>
          <a:p>
            <a:r>
              <a:rPr lang="en-US" altLang="en-US">
                <a:solidFill>
                  <a:srgbClr val="FF0000"/>
                </a:solidFill>
              </a:rPr>
              <a:t>Comma Operators</a:t>
            </a:r>
            <a:endParaRPr lang="en-IN" altLang="en-US">
              <a:solidFill>
                <a:srgbClr val="FF0000"/>
              </a:solidFill>
            </a:endParaRPr>
          </a:p>
        </p:txBody>
      </p:sp>
      <p:sp>
        <p:nvSpPr>
          <p:cNvPr id="60419" name="Content Placeholder 2">
            <a:extLst>
              <a:ext uri="{FF2B5EF4-FFF2-40B4-BE49-F238E27FC236}">
                <a16:creationId xmlns:a16="http://schemas.microsoft.com/office/drawing/2014/main" id="{3A00A320-2AB9-5377-743A-2B63CD0CE99B}"/>
              </a:ext>
            </a:extLst>
          </p:cNvPr>
          <p:cNvSpPr>
            <a:spLocks noGrp="1"/>
          </p:cNvSpPr>
          <p:nvPr>
            <p:ph sz="quarter" idx="1"/>
          </p:nvPr>
        </p:nvSpPr>
        <p:spPr>
          <a:xfrm>
            <a:off x="457200" y="1711325"/>
            <a:ext cx="8229600" cy="4525963"/>
          </a:xfrm>
        </p:spPr>
        <p:txBody>
          <a:bodyPr/>
          <a:lstStyle/>
          <a:p>
            <a:pPr algn="just">
              <a:lnSpc>
                <a:spcPct val="200000"/>
              </a:lnSpc>
            </a:pPr>
            <a:r>
              <a:rPr lang="en-IN" altLang="en-US" sz="2200"/>
              <a:t>Java has an often look past feature within it’s for loop and this is the comma operator. </a:t>
            </a:r>
          </a:p>
          <a:p>
            <a:pPr algn="just">
              <a:lnSpc>
                <a:spcPct val="200000"/>
              </a:lnSpc>
            </a:pPr>
            <a:r>
              <a:rPr lang="en-IN" altLang="en-US" sz="2200"/>
              <a:t>Usually when people think about commas in the java language they think of a way to split up arguments within a functions parameters</a:t>
            </a:r>
          </a:p>
        </p:txBody>
      </p:sp>
      <p:sp>
        <p:nvSpPr>
          <p:cNvPr id="60420" name="Footer Placeholder 4">
            <a:extLst>
              <a:ext uri="{FF2B5EF4-FFF2-40B4-BE49-F238E27FC236}">
                <a16:creationId xmlns:a16="http://schemas.microsoft.com/office/drawing/2014/main" id="{45AD54D6-681F-607C-49BA-2E89C3065F50}"/>
              </a:ext>
            </a:extLst>
          </p:cNvPr>
          <p:cNvSpPr txBox="1">
            <a:spLocks/>
          </p:cNvSpPr>
          <p:nvPr/>
        </p:nvSpPr>
        <p:spPr bwMode="auto">
          <a:xfrm>
            <a:off x="971550" y="6483350"/>
            <a:ext cx="67040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948A54"/>
                </a:solidFill>
              </a:rPr>
              <a:t>PRANVEER SINGH INSTITUTE OF TECHNOLOGY, KANPUR</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D66E0B3E-8E02-0C64-664C-F8DD35447075}"/>
              </a:ext>
            </a:extLst>
          </p:cNvPr>
          <p:cNvSpPr>
            <a:spLocks noGrp="1"/>
          </p:cNvSpPr>
          <p:nvPr>
            <p:ph type="title"/>
          </p:nvPr>
        </p:nvSpPr>
        <p:spPr>
          <a:xfrm>
            <a:off x="457200" y="333375"/>
            <a:ext cx="8229600" cy="796925"/>
          </a:xfrm>
        </p:spPr>
        <p:txBody>
          <a:bodyPr/>
          <a:lstStyle/>
          <a:p>
            <a:r>
              <a:rPr lang="en-US" altLang="en-US">
                <a:solidFill>
                  <a:srgbClr val="FF0000"/>
                </a:solidFill>
              </a:rPr>
              <a:t>Example of Comma Operator</a:t>
            </a:r>
            <a:endParaRPr lang="en-IN" altLang="en-US">
              <a:solidFill>
                <a:srgbClr val="FF0000"/>
              </a:solidFill>
            </a:endParaRPr>
          </a:p>
        </p:txBody>
      </p:sp>
      <p:sp>
        <p:nvSpPr>
          <p:cNvPr id="61443" name="Content Placeholder 2">
            <a:extLst>
              <a:ext uri="{FF2B5EF4-FFF2-40B4-BE49-F238E27FC236}">
                <a16:creationId xmlns:a16="http://schemas.microsoft.com/office/drawing/2014/main" id="{2CA3E93E-5246-141C-6D0D-1CBFD57AB128}"/>
              </a:ext>
            </a:extLst>
          </p:cNvPr>
          <p:cNvSpPr>
            <a:spLocks noGrp="1"/>
          </p:cNvSpPr>
          <p:nvPr>
            <p:ph sz="quarter" idx="1"/>
          </p:nvPr>
        </p:nvSpPr>
        <p:spPr>
          <a:xfrm>
            <a:off x="590550" y="1268413"/>
            <a:ext cx="8229600" cy="5429250"/>
          </a:xfrm>
        </p:spPr>
        <p:txBody>
          <a:bodyPr/>
          <a:lstStyle/>
          <a:p>
            <a:pPr marL="0" indent="0">
              <a:lnSpc>
                <a:spcPct val="170000"/>
              </a:lnSpc>
              <a:buFont typeface="Arial" panose="020B0604020202020204" pitchFamily="34" charset="0"/>
              <a:buNone/>
            </a:pPr>
            <a:r>
              <a:rPr lang="en-IN" altLang="en-US" sz="1800"/>
              <a:t>//: c03:CommaOperator.java</a:t>
            </a:r>
            <a:br>
              <a:rPr lang="en-IN" altLang="en-US" sz="1800"/>
            </a:br>
            <a:r>
              <a:rPr lang="en-IN" altLang="en-US" sz="1800"/>
              <a:t>// From 'Thinking in Java, 3rd ed.' (c) Bruce Eckel 2002</a:t>
            </a:r>
            <a:br>
              <a:rPr lang="en-IN" altLang="en-US" sz="1800"/>
            </a:br>
            <a:r>
              <a:rPr lang="en-IN" altLang="en-US" sz="1800"/>
              <a:t>// www.BruceEckel.com. See copyright notice in CopyRight.txt.</a:t>
            </a:r>
            <a:br>
              <a:rPr lang="en-IN" altLang="en-US" sz="1800"/>
            </a:br>
            <a:r>
              <a:rPr lang="en-IN" altLang="en-US" sz="1800" b="1"/>
              <a:t>public class </a:t>
            </a:r>
            <a:r>
              <a:rPr lang="en-IN" altLang="en-US" sz="1800"/>
              <a:t>CommaOperator {</a:t>
            </a:r>
            <a:br>
              <a:rPr lang="en-IN" altLang="en-US" sz="1800"/>
            </a:br>
            <a:r>
              <a:rPr lang="en-IN" altLang="en-US" sz="1800"/>
              <a:t>  </a:t>
            </a:r>
            <a:r>
              <a:rPr lang="en-IN" altLang="en-US" sz="1800" b="1"/>
              <a:t>public static void </a:t>
            </a:r>
            <a:r>
              <a:rPr lang="en-IN" altLang="en-US" sz="1800"/>
              <a:t>main(String[] args) {</a:t>
            </a:r>
            <a:br>
              <a:rPr lang="en-IN" altLang="en-US" sz="1800"/>
            </a:br>
            <a:r>
              <a:rPr lang="en-IN" altLang="en-US" sz="1800"/>
              <a:t>    </a:t>
            </a:r>
            <a:r>
              <a:rPr lang="en-IN" altLang="en-US" sz="1800" b="1"/>
              <a:t>for</a:t>
            </a:r>
            <a:r>
              <a:rPr lang="en-IN" altLang="en-US" sz="1800"/>
              <a:t>(</a:t>
            </a:r>
            <a:r>
              <a:rPr lang="en-IN" altLang="en-US" sz="1800" b="1"/>
              <a:t>int </a:t>
            </a:r>
            <a:r>
              <a:rPr lang="en-IN" altLang="en-US" sz="1800"/>
              <a:t>i = 1, j = i + 10; i &lt; 5;</a:t>
            </a:r>
            <a:br>
              <a:rPr lang="en-IN" altLang="en-US" sz="1800"/>
            </a:br>
            <a:r>
              <a:rPr lang="en-IN" altLang="en-US" sz="1800"/>
              <a:t>        i++, j = i * 2) {</a:t>
            </a:r>
            <a:br>
              <a:rPr lang="en-IN" altLang="en-US" sz="1800"/>
            </a:br>
            <a:r>
              <a:rPr lang="en-IN" altLang="en-US" sz="1800"/>
              <a:t>      System.out.println("i= " + i + " j= " + j);</a:t>
            </a:r>
            <a:br>
              <a:rPr lang="en-IN" altLang="en-US" sz="1800"/>
            </a:br>
            <a:r>
              <a:rPr lang="en-IN" altLang="en-US" sz="1800"/>
              <a:t>    }</a:t>
            </a:r>
            <a:br>
              <a:rPr lang="en-IN" altLang="en-US" sz="1800"/>
            </a:br>
            <a:r>
              <a:rPr lang="en-IN" altLang="en-US" sz="1800"/>
              <a:t>  }</a:t>
            </a:r>
            <a:br>
              <a:rPr lang="en-IN" altLang="en-US" sz="1800"/>
            </a:br>
            <a:r>
              <a:rPr lang="en-IN" altLang="en-US" sz="1800"/>
              <a:t>} ///:~</a:t>
            </a:r>
            <a:br>
              <a:rPr lang="en-IN" altLang="en-US" sz="1800"/>
            </a:br>
            <a:r>
              <a:rPr lang="en-IN" altLang="en-US" sz="1800"/>
              <a:t>           </a:t>
            </a:r>
            <a:br>
              <a:rPr lang="en-IN" altLang="en-US" sz="1800"/>
            </a:br>
            <a:r>
              <a:rPr lang="en-IN" altLang="en-US" sz="1800"/>
              <a:t>         </a:t>
            </a:r>
          </a:p>
        </p:txBody>
      </p:sp>
      <p:sp>
        <p:nvSpPr>
          <p:cNvPr id="61444" name="Footer Placeholder 4">
            <a:extLst>
              <a:ext uri="{FF2B5EF4-FFF2-40B4-BE49-F238E27FC236}">
                <a16:creationId xmlns:a16="http://schemas.microsoft.com/office/drawing/2014/main" id="{5428CB8D-C87A-C206-17CE-EAF570C133E2}"/>
              </a:ext>
            </a:extLst>
          </p:cNvPr>
          <p:cNvSpPr txBox="1">
            <a:spLocks/>
          </p:cNvSpPr>
          <p:nvPr/>
        </p:nvSpPr>
        <p:spPr bwMode="auto">
          <a:xfrm>
            <a:off x="971550" y="6483350"/>
            <a:ext cx="67040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948A54"/>
                </a:solidFill>
              </a:rPr>
              <a:t>PRANVEER SINGH INSTITUTE OF TECHNOLOGY, KANPUR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a:extLst>
              <a:ext uri="{FF2B5EF4-FFF2-40B4-BE49-F238E27FC236}">
                <a16:creationId xmlns:a16="http://schemas.microsoft.com/office/drawing/2014/main" id="{514ED8B8-4F19-7226-53AA-BF9A10E415A7}"/>
              </a:ext>
            </a:extLst>
          </p:cNvPr>
          <p:cNvSpPr>
            <a:spLocks noGrp="1" noChangeArrowheads="1"/>
          </p:cNvSpPr>
          <p:nvPr>
            <p:ph idx="1"/>
          </p:nvPr>
        </p:nvSpPr>
        <p:spPr>
          <a:xfrm>
            <a:off x="0" y="1524000"/>
            <a:ext cx="9144000" cy="4876800"/>
          </a:xfrm>
        </p:spPr>
        <p:txBody>
          <a:bodyPr/>
          <a:lstStyle/>
          <a:p>
            <a:pPr marL="0" indent="0">
              <a:lnSpc>
                <a:spcPct val="90000"/>
              </a:lnSpc>
              <a:buFont typeface="Arial" panose="020B0604020202020204" pitchFamily="34" charset="0"/>
              <a:buNone/>
            </a:pPr>
            <a:r>
              <a:rPr lang="en-US" altLang="en-US" b="1" i="1">
                <a:solidFill>
                  <a:schemeClr val="hlink"/>
                </a:solidFill>
              </a:rPr>
              <a:t>Explanation:</a:t>
            </a:r>
          </a:p>
          <a:p>
            <a:pPr marL="0" indent="0">
              <a:lnSpc>
                <a:spcPct val="90000"/>
              </a:lnSpc>
              <a:buFont typeface="Arial" panose="020B0604020202020204" pitchFamily="34" charset="0"/>
              <a:buNone/>
            </a:pPr>
            <a:r>
              <a:rPr lang="en-US" altLang="en-US" b="1"/>
              <a:t>Second statement </a:t>
            </a:r>
            <a:r>
              <a:rPr lang="en-US" altLang="en-US" b="1">
                <a:solidFill>
                  <a:schemeClr val="accent1"/>
                </a:solidFill>
              </a:rPr>
              <a:t>class  HelloWorld</a:t>
            </a:r>
          </a:p>
          <a:p>
            <a:pPr marL="0" indent="0">
              <a:lnSpc>
                <a:spcPct val="90000"/>
              </a:lnSpc>
              <a:buFont typeface="Arial" panose="020B0604020202020204" pitchFamily="34" charset="0"/>
              <a:buNone/>
            </a:pPr>
            <a:r>
              <a:rPr lang="en-US" altLang="en-US" b="1">
                <a:solidFill>
                  <a:schemeClr val="accent1"/>
                </a:solidFill>
              </a:rPr>
              <a:t>	</a:t>
            </a:r>
            <a:r>
              <a:rPr lang="en-US" altLang="en-US" b="1"/>
              <a:t>Declares a class name HelloWorld so as to place everything inside this class.</a:t>
            </a:r>
          </a:p>
          <a:p>
            <a:pPr marL="0" indent="0">
              <a:lnSpc>
                <a:spcPct val="90000"/>
              </a:lnSpc>
              <a:buFont typeface="Arial" panose="020B0604020202020204" pitchFamily="34" charset="0"/>
              <a:buNone/>
            </a:pPr>
            <a:r>
              <a:rPr lang="en-US" altLang="en-US" b="1"/>
              <a:t>Third statement </a:t>
            </a:r>
            <a:r>
              <a:rPr lang="en-US" altLang="en-US" sz="2700" b="1">
                <a:solidFill>
                  <a:schemeClr val="accent1"/>
                </a:solidFill>
              </a:rPr>
              <a:t>public static void main(String args[ ])</a:t>
            </a:r>
          </a:p>
          <a:p>
            <a:pPr marL="0" indent="0">
              <a:lnSpc>
                <a:spcPct val="90000"/>
              </a:lnSpc>
              <a:buFont typeface="Arial" panose="020B0604020202020204" pitchFamily="34" charset="0"/>
              <a:buNone/>
            </a:pPr>
            <a:r>
              <a:rPr lang="en-US" altLang="en-US" sz="2700" b="1">
                <a:solidFill>
                  <a:schemeClr val="accent1"/>
                </a:solidFill>
              </a:rPr>
              <a:t>	</a:t>
            </a:r>
            <a:r>
              <a:rPr lang="en-US" altLang="en-US" sz="2700" b="1"/>
              <a:t>Defines a method</a:t>
            </a:r>
            <a:r>
              <a:rPr lang="en-US" altLang="en-US" sz="2700" b="1">
                <a:solidFill>
                  <a:schemeClr val="accent1"/>
                </a:solidFill>
              </a:rPr>
              <a:t> main. </a:t>
            </a:r>
            <a:r>
              <a:rPr lang="en-US" altLang="en-US" sz="2700" b="1"/>
              <a:t>This is the starting point for any java program. </a:t>
            </a:r>
            <a:r>
              <a:rPr lang="en-US" altLang="en-US" b="1"/>
              <a:t>			</a:t>
            </a:r>
          </a:p>
        </p:txBody>
      </p:sp>
      <p:sp>
        <p:nvSpPr>
          <p:cNvPr id="9219" name="Rectangle 2">
            <a:extLst>
              <a:ext uri="{FF2B5EF4-FFF2-40B4-BE49-F238E27FC236}">
                <a16:creationId xmlns:a16="http://schemas.microsoft.com/office/drawing/2014/main" id="{05EF05FA-DF3C-5F0D-F5C6-0D324AFF929C}"/>
              </a:ext>
            </a:extLst>
          </p:cNvPr>
          <p:cNvSpPr>
            <a:spLocks noGrp="1"/>
          </p:cNvSpPr>
          <p:nvPr>
            <p:ph type="title"/>
          </p:nvPr>
        </p:nvSpPr>
        <p:spPr>
          <a:xfrm>
            <a:off x="0" y="304800"/>
            <a:ext cx="9372600" cy="533400"/>
          </a:xfrm>
          <a:noFill/>
        </p:spPr>
        <p:txBody>
          <a:bodyPr/>
          <a:lstStyle/>
          <a:p>
            <a:r>
              <a:rPr lang="en-US" altLang="en-US" sz="3600" i="1">
                <a:solidFill>
                  <a:srgbClr val="FF0000"/>
                </a:solidFill>
              </a:rPr>
              <a:t>First Java Application Program...</a:t>
            </a:r>
            <a:endParaRPr lang="uk-UA" altLang="en-US" sz="3600" i="1">
              <a:solidFill>
                <a:srgbClr val="FF0000"/>
              </a:solidFill>
            </a:endParaRPr>
          </a:p>
        </p:txBody>
      </p:sp>
      <p:sp>
        <p:nvSpPr>
          <p:cNvPr id="4" name="Footer Placeholder 4">
            <a:extLst>
              <a:ext uri="{FF2B5EF4-FFF2-40B4-BE49-F238E27FC236}">
                <a16:creationId xmlns:a16="http://schemas.microsoft.com/office/drawing/2014/main" id="{EEA2F110-1437-F402-39CD-6A0F91403661}"/>
              </a:ext>
            </a:extLst>
          </p:cNvPr>
          <p:cNvSpPr txBox="1">
            <a:spLocks/>
          </p:cNvSpPr>
          <p:nvPr/>
        </p:nvSpPr>
        <p:spPr>
          <a:xfrm>
            <a:off x="1600200" y="6569075"/>
            <a:ext cx="5486400" cy="365125"/>
          </a:xfrm>
          <a:prstGeom prst="rect">
            <a:avLst/>
          </a:prstGeom>
        </p:spPr>
        <p:txBody>
          <a:bodyPr/>
          <a:lstStyle>
            <a:defPPr>
              <a:defRPr lang="ru-RU"/>
            </a:defPPr>
            <a:lvl1pPr algn="l" rtl="0" fontAlgn="base">
              <a:spcBef>
                <a:spcPct val="0"/>
              </a:spcBef>
              <a:spcAft>
                <a:spcPct val="0"/>
              </a:spcAft>
              <a:defRPr sz="1400" b="1" kern="1200">
                <a:solidFill>
                  <a:srgbClr val="FF0000"/>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defRPr/>
            </a:pPr>
            <a:r>
              <a:rPr lang="en-US" dirty="0">
                <a:solidFill>
                  <a:schemeClr val="bg2">
                    <a:lumMod val="50000"/>
                  </a:schemeClr>
                </a:solidFill>
              </a:rPr>
              <a:t>PRANVEER SINGH INSTITUTE OF TECHNOLOGY, KANPUR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FF6A279E-3261-B342-899E-5807EB3FD553}"/>
              </a:ext>
            </a:extLst>
          </p:cNvPr>
          <p:cNvSpPr>
            <a:spLocks noGrp="1" noChangeArrowheads="1"/>
          </p:cNvSpPr>
          <p:nvPr>
            <p:ph idx="1"/>
          </p:nvPr>
        </p:nvSpPr>
        <p:spPr>
          <a:xfrm>
            <a:off x="0" y="1295400"/>
            <a:ext cx="9144000" cy="5257800"/>
          </a:xfrm>
        </p:spPr>
        <p:txBody>
          <a:bodyPr rtlCol="0">
            <a:normAutofit lnSpcReduction="10000"/>
          </a:bodyPr>
          <a:lstStyle/>
          <a:p>
            <a:pPr fontAlgn="auto">
              <a:spcBef>
                <a:spcPct val="0"/>
              </a:spcBef>
              <a:spcAft>
                <a:spcPts val="0"/>
              </a:spcAft>
              <a:defRPr/>
            </a:pPr>
            <a:r>
              <a:rPr lang="en-US" b="1" dirty="0"/>
              <a:t>Here </a:t>
            </a:r>
            <a:r>
              <a:rPr lang="en-US" b="1" i="1" dirty="0">
                <a:solidFill>
                  <a:schemeClr val="hlink"/>
                </a:solidFill>
              </a:rPr>
              <a:t>public</a:t>
            </a:r>
            <a:r>
              <a:rPr lang="en-US" b="1" dirty="0"/>
              <a:t> is an access </a:t>
            </a:r>
            <a:r>
              <a:rPr lang="en-US" b="1" dirty="0" err="1"/>
              <a:t>specifier</a:t>
            </a:r>
            <a:r>
              <a:rPr lang="en-US" b="1" dirty="0"/>
              <a:t> that declares the main method as unprotected and therefore making it accessible to all other classes. </a:t>
            </a:r>
          </a:p>
          <a:p>
            <a:pPr fontAlgn="auto">
              <a:spcBef>
                <a:spcPct val="0"/>
              </a:spcBef>
              <a:spcAft>
                <a:spcPts val="0"/>
              </a:spcAft>
              <a:defRPr/>
            </a:pPr>
            <a:endParaRPr lang="en-US" b="1" dirty="0"/>
          </a:p>
          <a:p>
            <a:pPr fontAlgn="auto">
              <a:spcBef>
                <a:spcPct val="0"/>
              </a:spcBef>
              <a:spcAft>
                <a:spcPts val="0"/>
              </a:spcAft>
              <a:defRPr/>
            </a:pPr>
            <a:r>
              <a:rPr lang="en-US" b="1" dirty="0"/>
              <a:t>	Next appears the keyword </a:t>
            </a:r>
            <a:r>
              <a:rPr lang="en-US" b="1" i="1" dirty="0">
                <a:solidFill>
                  <a:schemeClr val="hlink"/>
                </a:solidFill>
              </a:rPr>
              <a:t>static</a:t>
            </a:r>
            <a:r>
              <a:rPr lang="en-US" b="1" dirty="0"/>
              <a:t> which declares this method as one that belongs to the entire class and not a part of any objects of the class. The main must always be declared as static since the interpreter uses this method before any objects are created. The type modifier </a:t>
            </a:r>
            <a:r>
              <a:rPr lang="en-US" b="1" i="1" dirty="0">
                <a:solidFill>
                  <a:schemeClr val="hlink"/>
                </a:solidFill>
              </a:rPr>
              <a:t>void</a:t>
            </a:r>
            <a:r>
              <a:rPr lang="en-US" b="1" dirty="0"/>
              <a:t> states that main method does not return any value.</a:t>
            </a:r>
          </a:p>
        </p:txBody>
      </p:sp>
      <p:sp>
        <p:nvSpPr>
          <p:cNvPr id="10243" name="Rectangle 2">
            <a:extLst>
              <a:ext uri="{FF2B5EF4-FFF2-40B4-BE49-F238E27FC236}">
                <a16:creationId xmlns:a16="http://schemas.microsoft.com/office/drawing/2014/main" id="{883ACE5B-20BA-46AA-43A8-E9F9B831B448}"/>
              </a:ext>
            </a:extLst>
          </p:cNvPr>
          <p:cNvSpPr>
            <a:spLocks noGrp="1"/>
          </p:cNvSpPr>
          <p:nvPr>
            <p:ph type="title"/>
          </p:nvPr>
        </p:nvSpPr>
        <p:spPr>
          <a:xfrm>
            <a:off x="0" y="304800"/>
            <a:ext cx="9372600" cy="533400"/>
          </a:xfrm>
          <a:noFill/>
        </p:spPr>
        <p:txBody>
          <a:bodyPr/>
          <a:lstStyle/>
          <a:p>
            <a:r>
              <a:rPr lang="en-US" altLang="en-US" sz="3600" i="1">
                <a:solidFill>
                  <a:srgbClr val="FF0000"/>
                </a:solidFill>
              </a:rPr>
              <a:t>First Java Application Program...</a:t>
            </a:r>
            <a:endParaRPr lang="uk-UA" altLang="en-US" sz="3600" i="1">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a:extLst>
              <a:ext uri="{FF2B5EF4-FFF2-40B4-BE49-F238E27FC236}">
                <a16:creationId xmlns:a16="http://schemas.microsoft.com/office/drawing/2014/main" id="{C68DB6EC-D7B8-62C9-AF8E-E5047B688220}"/>
              </a:ext>
            </a:extLst>
          </p:cNvPr>
          <p:cNvSpPr>
            <a:spLocks noGrp="1" noChangeArrowheads="1"/>
          </p:cNvSpPr>
          <p:nvPr>
            <p:ph idx="1"/>
          </p:nvPr>
        </p:nvSpPr>
        <p:spPr>
          <a:xfrm>
            <a:off x="0" y="1295400"/>
            <a:ext cx="9144000" cy="5562600"/>
          </a:xfrm>
        </p:spPr>
        <p:txBody>
          <a:bodyPr rtlCol="0">
            <a:normAutofit/>
          </a:bodyPr>
          <a:lstStyle/>
          <a:p>
            <a:pPr marL="0" indent="0" fontAlgn="auto">
              <a:spcBef>
                <a:spcPct val="0"/>
              </a:spcBef>
              <a:spcAft>
                <a:spcPts val="0"/>
              </a:spcAft>
              <a:buFont typeface="Arial" panose="020B0604020202020204" pitchFamily="34" charset="0"/>
              <a:buNone/>
              <a:defRPr/>
            </a:pPr>
            <a:endParaRPr lang="en-US" sz="2700" b="1" dirty="0"/>
          </a:p>
          <a:p>
            <a:pPr fontAlgn="auto">
              <a:spcBef>
                <a:spcPct val="0"/>
              </a:spcBef>
              <a:spcAft>
                <a:spcPts val="0"/>
              </a:spcAft>
              <a:defRPr/>
            </a:pPr>
            <a:r>
              <a:rPr lang="en-US" sz="2700" b="1" dirty="0"/>
              <a:t>	In main(), there is only one parameter </a:t>
            </a:r>
            <a:r>
              <a:rPr lang="en-US" sz="2700" b="1" dirty="0">
                <a:solidFill>
                  <a:schemeClr val="hlink"/>
                </a:solidFill>
              </a:rPr>
              <a:t>String 	</a:t>
            </a:r>
            <a:r>
              <a:rPr lang="en-US" sz="2700" b="1" dirty="0" err="1">
                <a:solidFill>
                  <a:schemeClr val="hlink"/>
                </a:solidFill>
              </a:rPr>
              <a:t>args</a:t>
            </a:r>
            <a:r>
              <a:rPr lang="en-US" sz="2700" b="1" dirty="0">
                <a:solidFill>
                  <a:schemeClr val="hlink"/>
                </a:solidFill>
              </a:rPr>
              <a:t>[ ]</a:t>
            </a:r>
          </a:p>
          <a:p>
            <a:pPr fontAlgn="auto">
              <a:spcBef>
                <a:spcPct val="0"/>
              </a:spcBef>
              <a:spcAft>
                <a:spcPts val="0"/>
              </a:spcAft>
              <a:defRPr/>
            </a:pPr>
            <a:r>
              <a:rPr lang="en-US" b="1" dirty="0"/>
              <a:t>declared a parameter named </a:t>
            </a:r>
            <a:r>
              <a:rPr lang="en-US" b="1" dirty="0" err="1">
                <a:solidFill>
                  <a:schemeClr val="hlink"/>
                </a:solidFill>
              </a:rPr>
              <a:t>args</a:t>
            </a:r>
            <a:r>
              <a:rPr lang="en-US" b="1" dirty="0"/>
              <a:t>, which is an array of objects of the class </a:t>
            </a:r>
            <a:r>
              <a:rPr lang="en-US" b="1" dirty="0">
                <a:solidFill>
                  <a:schemeClr val="hlink"/>
                </a:solidFill>
              </a:rPr>
              <a:t>String</a:t>
            </a:r>
            <a:r>
              <a:rPr lang="en-US" b="1" dirty="0"/>
              <a:t>. Objects of type </a:t>
            </a:r>
            <a:r>
              <a:rPr lang="en-US" b="1" dirty="0">
                <a:solidFill>
                  <a:schemeClr val="hlink"/>
                </a:solidFill>
              </a:rPr>
              <a:t>String</a:t>
            </a:r>
            <a:r>
              <a:rPr lang="en-US" b="1" dirty="0"/>
              <a:t> store character strings. </a:t>
            </a:r>
            <a:r>
              <a:rPr lang="en-US" b="1" dirty="0" err="1">
                <a:solidFill>
                  <a:schemeClr val="hlink"/>
                </a:solidFill>
              </a:rPr>
              <a:t>args</a:t>
            </a:r>
            <a:r>
              <a:rPr lang="en-US" b="1" dirty="0"/>
              <a:t>  receives any command-line arguments present when the program is executed. This program does not make use of this information. </a:t>
            </a:r>
            <a:endParaRPr lang="en-US" sz="2700" b="1" dirty="0"/>
          </a:p>
        </p:txBody>
      </p:sp>
      <p:sp>
        <p:nvSpPr>
          <p:cNvPr id="11267" name="Rectangle 2">
            <a:extLst>
              <a:ext uri="{FF2B5EF4-FFF2-40B4-BE49-F238E27FC236}">
                <a16:creationId xmlns:a16="http://schemas.microsoft.com/office/drawing/2014/main" id="{F1725285-2BCF-D715-3019-C6D6E7FAF14C}"/>
              </a:ext>
            </a:extLst>
          </p:cNvPr>
          <p:cNvSpPr>
            <a:spLocks noGrp="1"/>
          </p:cNvSpPr>
          <p:nvPr>
            <p:ph type="title"/>
          </p:nvPr>
        </p:nvSpPr>
        <p:spPr>
          <a:xfrm>
            <a:off x="0" y="304800"/>
            <a:ext cx="9372600" cy="533400"/>
          </a:xfrm>
          <a:noFill/>
        </p:spPr>
        <p:txBody>
          <a:bodyPr/>
          <a:lstStyle/>
          <a:p>
            <a:r>
              <a:rPr lang="en-US" altLang="en-US" sz="3600" i="1">
                <a:solidFill>
                  <a:srgbClr val="FF0000"/>
                </a:solidFill>
              </a:rPr>
              <a:t>First Java Application Program...</a:t>
            </a:r>
            <a:endParaRPr lang="uk-UA" altLang="en-US" sz="3600" i="1">
              <a:solidFill>
                <a:srgbClr val="FF0000"/>
              </a:solidFill>
            </a:endParaRPr>
          </a:p>
        </p:txBody>
      </p:sp>
      <p:sp>
        <p:nvSpPr>
          <p:cNvPr id="4" name="Footer Placeholder 4">
            <a:extLst>
              <a:ext uri="{FF2B5EF4-FFF2-40B4-BE49-F238E27FC236}">
                <a16:creationId xmlns:a16="http://schemas.microsoft.com/office/drawing/2014/main" id="{E6D6395F-3141-B278-B4FA-7A9AAD8FB6C7}"/>
              </a:ext>
            </a:extLst>
          </p:cNvPr>
          <p:cNvSpPr txBox="1">
            <a:spLocks/>
          </p:cNvSpPr>
          <p:nvPr/>
        </p:nvSpPr>
        <p:spPr>
          <a:xfrm>
            <a:off x="1600200" y="6569075"/>
            <a:ext cx="5486400" cy="365125"/>
          </a:xfrm>
          <a:prstGeom prst="rect">
            <a:avLst/>
          </a:prstGeom>
        </p:spPr>
        <p:txBody>
          <a:bodyPr/>
          <a:lstStyle>
            <a:defPPr>
              <a:defRPr lang="ru-RU"/>
            </a:defPPr>
            <a:lvl1pPr algn="l" rtl="0" fontAlgn="base">
              <a:spcBef>
                <a:spcPct val="0"/>
              </a:spcBef>
              <a:spcAft>
                <a:spcPct val="0"/>
              </a:spcAft>
              <a:defRPr sz="1400" b="1" kern="1200">
                <a:solidFill>
                  <a:srgbClr val="FF0000"/>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defRPr/>
            </a:pPr>
            <a:r>
              <a:rPr lang="en-US" dirty="0">
                <a:solidFill>
                  <a:schemeClr val="bg2">
                    <a:lumMod val="50000"/>
                  </a:schemeClr>
                </a:solidFill>
              </a:rPr>
              <a:t>PRANVEER SINGH INSTITUTE OF TECHNOLOGY, KANPUR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a:extLst>
              <a:ext uri="{FF2B5EF4-FFF2-40B4-BE49-F238E27FC236}">
                <a16:creationId xmlns:a16="http://schemas.microsoft.com/office/drawing/2014/main" id="{E54B7F6C-18C4-DF4D-A3FF-54AB5A71B7C4}"/>
              </a:ext>
            </a:extLst>
          </p:cNvPr>
          <p:cNvSpPr>
            <a:spLocks noGrp="1" noChangeArrowheads="1"/>
          </p:cNvSpPr>
          <p:nvPr>
            <p:ph idx="1"/>
          </p:nvPr>
        </p:nvSpPr>
        <p:spPr>
          <a:xfrm>
            <a:off x="0" y="1371600"/>
            <a:ext cx="9144000" cy="5486400"/>
          </a:xfrm>
        </p:spPr>
        <p:txBody>
          <a:bodyPr rtlCol="0">
            <a:normAutofit/>
          </a:bodyPr>
          <a:lstStyle/>
          <a:p>
            <a:pPr fontAlgn="auto">
              <a:spcBef>
                <a:spcPct val="0"/>
              </a:spcBef>
              <a:spcAft>
                <a:spcPts val="0"/>
              </a:spcAft>
              <a:defRPr/>
            </a:pPr>
            <a:r>
              <a:rPr lang="en-US" sz="2700" b="1" dirty="0"/>
              <a:t> Fourth statement is </a:t>
            </a:r>
          </a:p>
          <a:p>
            <a:pPr fontAlgn="auto">
              <a:spcBef>
                <a:spcPct val="0"/>
              </a:spcBef>
              <a:spcAft>
                <a:spcPts val="0"/>
              </a:spcAft>
              <a:defRPr/>
            </a:pPr>
            <a:endParaRPr lang="en-US" sz="2700" b="1" dirty="0"/>
          </a:p>
          <a:p>
            <a:pPr marL="0" indent="0" algn="ctr" fontAlgn="auto">
              <a:spcBef>
                <a:spcPct val="0"/>
              </a:spcBef>
              <a:spcAft>
                <a:spcPts val="0"/>
              </a:spcAft>
              <a:buFont typeface="Arial" panose="020B0604020202020204" pitchFamily="34" charset="0"/>
              <a:buNone/>
              <a:defRPr/>
            </a:pPr>
            <a:r>
              <a:rPr lang="en-US" b="1" dirty="0" err="1">
                <a:solidFill>
                  <a:schemeClr val="hlink"/>
                </a:solidFill>
              </a:rPr>
              <a:t>System.out.println</a:t>
            </a:r>
            <a:r>
              <a:rPr lang="en-US" b="1" dirty="0">
                <a:solidFill>
                  <a:schemeClr val="hlink"/>
                </a:solidFill>
              </a:rPr>
              <a:t>(“This is First Application”);</a:t>
            </a:r>
          </a:p>
          <a:p>
            <a:pPr fontAlgn="auto">
              <a:spcBef>
                <a:spcPct val="0"/>
              </a:spcBef>
              <a:spcAft>
                <a:spcPts val="0"/>
              </a:spcAft>
              <a:defRPr/>
            </a:pPr>
            <a:r>
              <a:rPr lang="en-US" b="1" dirty="0"/>
              <a:t>The </a:t>
            </a:r>
            <a:r>
              <a:rPr lang="en-US" b="1" i="1" dirty="0" err="1">
                <a:solidFill>
                  <a:schemeClr val="hlink"/>
                </a:solidFill>
              </a:rPr>
              <a:t>println</a:t>
            </a:r>
            <a:r>
              <a:rPr lang="en-US" b="1" i="1">
                <a:solidFill>
                  <a:schemeClr val="hlink"/>
                </a:solidFill>
              </a:rPr>
              <a:t> </a:t>
            </a:r>
            <a:r>
              <a:rPr lang="en-US" b="1"/>
              <a:t>method </a:t>
            </a:r>
            <a:r>
              <a:rPr lang="en-US" b="1" dirty="0"/>
              <a:t>is a member of the </a:t>
            </a:r>
            <a:r>
              <a:rPr lang="en-US" b="1" i="1" dirty="0">
                <a:solidFill>
                  <a:schemeClr val="hlink"/>
                </a:solidFill>
              </a:rPr>
              <a:t>out</a:t>
            </a:r>
            <a:r>
              <a:rPr lang="en-US" b="1" dirty="0"/>
              <a:t> object, which is a static data member of </a:t>
            </a:r>
            <a:r>
              <a:rPr lang="en-US" b="1" i="1" dirty="0">
                <a:solidFill>
                  <a:schemeClr val="hlink"/>
                </a:solidFill>
              </a:rPr>
              <a:t>System</a:t>
            </a:r>
            <a:r>
              <a:rPr lang="en-US" b="1" dirty="0"/>
              <a:t> class. This line prints the string to the screen. The method </a:t>
            </a:r>
            <a:r>
              <a:rPr lang="en-US" b="1" dirty="0" err="1">
                <a:solidFill>
                  <a:schemeClr val="hlink"/>
                </a:solidFill>
              </a:rPr>
              <a:t>println</a:t>
            </a:r>
            <a:r>
              <a:rPr lang="en-US" b="1" dirty="0"/>
              <a:t> always appends a newline character to the end of the string. So for the output to be printed on the same line use </a:t>
            </a:r>
            <a:r>
              <a:rPr lang="en-US" b="1" dirty="0">
                <a:solidFill>
                  <a:schemeClr val="hlink"/>
                </a:solidFill>
              </a:rPr>
              <a:t>print</a:t>
            </a:r>
            <a:r>
              <a:rPr lang="en-US" b="1" dirty="0"/>
              <a:t> in place of </a:t>
            </a:r>
            <a:r>
              <a:rPr lang="en-US" b="1" dirty="0" err="1">
                <a:solidFill>
                  <a:schemeClr val="hlink"/>
                </a:solidFill>
              </a:rPr>
              <a:t>println</a:t>
            </a:r>
            <a:r>
              <a:rPr lang="en-US" b="1" dirty="0">
                <a:solidFill>
                  <a:schemeClr val="hlink"/>
                </a:solidFill>
              </a:rPr>
              <a:t>.</a:t>
            </a:r>
            <a:r>
              <a:rPr lang="en-US" b="1" dirty="0"/>
              <a:t> </a:t>
            </a:r>
          </a:p>
          <a:p>
            <a:pPr fontAlgn="auto">
              <a:spcBef>
                <a:spcPct val="0"/>
              </a:spcBef>
              <a:spcAft>
                <a:spcPts val="0"/>
              </a:spcAft>
              <a:defRPr/>
            </a:pPr>
            <a:endParaRPr lang="en-US" b="1" dirty="0">
              <a:solidFill>
                <a:schemeClr val="hlink"/>
              </a:solidFill>
            </a:endParaRPr>
          </a:p>
        </p:txBody>
      </p:sp>
      <p:sp>
        <p:nvSpPr>
          <p:cNvPr id="12291" name="Rectangle 2">
            <a:extLst>
              <a:ext uri="{FF2B5EF4-FFF2-40B4-BE49-F238E27FC236}">
                <a16:creationId xmlns:a16="http://schemas.microsoft.com/office/drawing/2014/main" id="{56CBD188-D169-6C02-4877-B8C754FFBC8A}"/>
              </a:ext>
            </a:extLst>
          </p:cNvPr>
          <p:cNvSpPr>
            <a:spLocks noGrp="1"/>
          </p:cNvSpPr>
          <p:nvPr>
            <p:ph type="title"/>
          </p:nvPr>
        </p:nvSpPr>
        <p:spPr>
          <a:xfrm>
            <a:off x="0" y="304800"/>
            <a:ext cx="9372600" cy="533400"/>
          </a:xfrm>
          <a:noFill/>
        </p:spPr>
        <p:txBody>
          <a:bodyPr/>
          <a:lstStyle/>
          <a:p>
            <a:r>
              <a:rPr lang="en-US" altLang="en-US" sz="3600" i="1">
                <a:solidFill>
                  <a:srgbClr val="FF0000"/>
                </a:solidFill>
              </a:rPr>
              <a:t>First Java Application Program...</a:t>
            </a:r>
            <a:endParaRPr lang="uk-UA" altLang="en-US" sz="3600" i="1">
              <a:solidFill>
                <a:srgbClr val="FF0000"/>
              </a:solidFill>
            </a:endParaRPr>
          </a:p>
        </p:txBody>
      </p:sp>
      <p:sp>
        <p:nvSpPr>
          <p:cNvPr id="4" name="Footer Placeholder 4">
            <a:extLst>
              <a:ext uri="{FF2B5EF4-FFF2-40B4-BE49-F238E27FC236}">
                <a16:creationId xmlns:a16="http://schemas.microsoft.com/office/drawing/2014/main" id="{5B3B6D4B-2150-6ADF-5476-8009315B56ED}"/>
              </a:ext>
            </a:extLst>
          </p:cNvPr>
          <p:cNvSpPr txBox="1">
            <a:spLocks/>
          </p:cNvSpPr>
          <p:nvPr/>
        </p:nvSpPr>
        <p:spPr>
          <a:xfrm>
            <a:off x="1600200" y="6569075"/>
            <a:ext cx="5486400" cy="365125"/>
          </a:xfrm>
          <a:prstGeom prst="rect">
            <a:avLst/>
          </a:prstGeom>
        </p:spPr>
        <p:txBody>
          <a:bodyPr/>
          <a:lstStyle>
            <a:defPPr>
              <a:defRPr lang="ru-RU"/>
            </a:defPPr>
            <a:lvl1pPr algn="l" rtl="0" fontAlgn="base">
              <a:spcBef>
                <a:spcPct val="0"/>
              </a:spcBef>
              <a:spcAft>
                <a:spcPct val="0"/>
              </a:spcAft>
              <a:defRPr sz="1400" b="1" kern="1200">
                <a:solidFill>
                  <a:srgbClr val="FF0000"/>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defRPr/>
            </a:pPr>
            <a:r>
              <a:rPr lang="en-US" dirty="0">
                <a:solidFill>
                  <a:schemeClr val="bg2">
                    <a:lumMod val="50000"/>
                  </a:schemeClr>
                </a:solidFill>
              </a:rPr>
              <a:t>PRANVEER SINGH INSTITUTE OF TECHNOLOGY, KANPUR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472</TotalTime>
  <Words>2355</Words>
  <Application>Microsoft Office PowerPoint</Application>
  <PresentationFormat>On-screen Show (4:3)</PresentationFormat>
  <Paragraphs>614</Paragraphs>
  <Slides>57</Slides>
  <Notes>6</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PowerPoint Presentation</vt:lpstr>
      <vt:lpstr>PowerPoint Presentation</vt:lpstr>
      <vt:lpstr>Features of Java Language</vt:lpstr>
      <vt:lpstr>First Java Application Program...</vt:lpstr>
      <vt:lpstr>First Java Application Program...</vt:lpstr>
      <vt:lpstr>First Java Application Program...</vt:lpstr>
      <vt:lpstr>First Java Application Program...</vt:lpstr>
      <vt:lpstr>First Java Application Program...</vt:lpstr>
      <vt:lpstr>First Java Application Program...</vt:lpstr>
      <vt:lpstr>First Java Application Program...</vt:lpstr>
      <vt:lpstr>First Java Application Program...</vt:lpstr>
      <vt:lpstr>Keywords in Java...</vt:lpstr>
      <vt:lpstr>Data Types in Java...</vt:lpstr>
      <vt:lpstr>Data Types in Java...</vt:lpstr>
      <vt:lpstr>Range of Data Types…</vt:lpstr>
      <vt:lpstr>Identifiers in Java...</vt:lpstr>
      <vt:lpstr>Invalid Variable Names...</vt:lpstr>
      <vt:lpstr>Integer Variables...</vt:lpstr>
      <vt:lpstr>Boolean Variables...</vt:lpstr>
      <vt:lpstr>Float &amp; Double Variables...</vt:lpstr>
      <vt:lpstr>Literals...</vt:lpstr>
      <vt:lpstr>String Literals...</vt:lpstr>
      <vt:lpstr>Boolean Literals...</vt:lpstr>
      <vt:lpstr>Operators in JAVA</vt:lpstr>
      <vt:lpstr>Operator</vt:lpstr>
      <vt:lpstr>Operands</vt:lpstr>
      <vt:lpstr>Types of Operators</vt:lpstr>
      <vt:lpstr>Assignment Operators</vt:lpstr>
      <vt:lpstr>Assigning values Example</vt:lpstr>
      <vt:lpstr>Increment and Decrement operators ++ and --</vt:lpstr>
      <vt:lpstr>Increment and Decrement operators ++ and --</vt:lpstr>
      <vt:lpstr>Example of ++ and -- operators</vt:lpstr>
      <vt:lpstr>Arithmetic Operators</vt:lpstr>
      <vt:lpstr>Arithmetic Operators</vt:lpstr>
      <vt:lpstr>Simple Arithmetic</vt:lpstr>
      <vt:lpstr>Bitwise Operators</vt:lpstr>
      <vt:lpstr>Bitwise Operators</vt:lpstr>
      <vt:lpstr>Example of Bitwise Operators</vt:lpstr>
      <vt:lpstr>Example Cont.,</vt:lpstr>
      <vt:lpstr>Relational Operators</vt:lpstr>
      <vt:lpstr>Relational Operators  &gt;  &lt;  &gt;=  &lt;=  ==  != </vt:lpstr>
      <vt:lpstr>Relational Operators</vt:lpstr>
      <vt:lpstr>Relational Operators</vt:lpstr>
      <vt:lpstr>Relational Operator Examples</vt:lpstr>
      <vt:lpstr>Example of Relational Operators</vt:lpstr>
      <vt:lpstr>Logical Operators</vt:lpstr>
      <vt:lpstr>Logical Operators</vt:lpstr>
      <vt:lpstr>Logical (&amp;&amp;) Operator Examples</vt:lpstr>
      <vt:lpstr>Logical (||) Operator Examples</vt:lpstr>
      <vt:lpstr>Logical (!) Operator Examples</vt:lpstr>
      <vt:lpstr>Example of Logical Operators</vt:lpstr>
      <vt:lpstr>Ternary Operators</vt:lpstr>
      <vt:lpstr>Ternary Operator  ? :</vt:lpstr>
      <vt:lpstr>Ternary ( ? : ) Operator Examples</vt:lpstr>
      <vt:lpstr>Example of Ternary Operator</vt:lpstr>
      <vt:lpstr>Comma Operators</vt:lpstr>
      <vt:lpstr>Example of Comma Operator</vt:lpstr>
    </vt:vector>
  </TitlesOfParts>
  <Company>CDAC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CDAC</dc:creator>
  <cp:lastModifiedBy>moon</cp:lastModifiedBy>
  <cp:revision>125</cp:revision>
  <dcterms:created xsi:type="dcterms:W3CDTF">2010-06-15T11:34:13Z</dcterms:created>
  <dcterms:modified xsi:type="dcterms:W3CDTF">2022-12-30T12:02:39Z</dcterms:modified>
</cp:coreProperties>
</file>