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89" r:id="rId3"/>
    <p:sldId id="258" r:id="rId4"/>
    <p:sldId id="287" r:id="rId5"/>
    <p:sldId id="288" r:id="rId6"/>
    <p:sldId id="290" r:id="rId7"/>
    <p:sldId id="264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99" r:id="rId21"/>
    <p:sldId id="300" r:id="rId22"/>
    <p:sldId id="301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49" d="100"/>
          <a:sy n="49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E6558-18A5-4196-B354-7485199C2713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01DE0-DBE6-428D-BA6E-113EF9CF3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22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185DB-31F2-4F57-822D-B2B62B912DBD}" type="slidenum">
              <a:rPr lang="en-US"/>
              <a:pPr/>
              <a:t>12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</a:rPr>
              <a:t> x = 1;               </a:t>
            </a:r>
            <a:r>
              <a:rPr lang="en-US" sz="1100" dirty="0">
                <a:solidFill>
                  <a:srgbClr val="009900"/>
                </a:solidFill>
                <a:latin typeface="Courier New" pitchFamily="49" charset="0"/>
              </a:rPr>
              <a:t>//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</a:rPr>
              <a:t>initialization</a:t>
            </a:r>
            <a:r>
              <a:rPr lang="en-US" sz="1100" dirty="0">
                <a:solidFill>
                  <a:srgbClr val="009900"/>
                </a:solidFill>
                <a:latin typeface="Courier New" pitchFamily="49" charset="0"/>
              </a:rPr>
              <a:t> (set</a:t>
            </a:r>
          </a:p>
          <a:p>
            <a:pPr>
              <a:spcBef>
                <a:spcPct val="0"/>
              </a:spcBef>
            </a:pPr>
            <a:r>
              <a:rPr lang="en-US" sz="1100" dirty="0">
                <a:latin typeface="Courier New" pitchFamily="49" charset="0"/>
              </a:rPr>
              <a:t>                         </a:t>
            </a:r>
            <a:r>
              <a:rPr lang="en-US" sz="1100" dirty="0">
                <a:solidFill>
                  <a:srgbClr val="009900"/>
                </a:solidFill>
                <a:latin typeface="Courier New" pitchFamily="49" charset="0"/>
              </a:rPr>
              <a:t>//   variables to initial</a:t>
            </a:r>
          </a:p>
          <a:p>
            <a:pPr>
              <a:spcBef>
                <a:spcPct val="0"/>
              </a:spcBef>
            </a:pPr>
            <a:r>
              <a:rPr lang="en-US" sz="1100" dirty="0">
                <a:solidFill>
                  <a:srgbClr val="009900"/>
                </a:solidFill>
                <a:latin typeface="Courier New" pitchFamily="49" charset="0"/>
              </a:rPr>
              <a:t>                         //   values)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1100" dirty="0">
                <a:latin typeface="Courier New" pitchFamily="49" charset="0"/>
              </a:rPr>
              <a:t> (x &lt; 10) {         </a:t>
            </a:r>
            <a:r>
              <a:rPr lang="en-US" sz="1100" dirty="0">
                <a:solidFill>
                  <a:srgbClr val="009900"/>
                </a:solidFill>
                <a:latin typeface="Courier New" pitchFamily="49" charset="0"/>
              </a:rPr>
              <a:t>//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</a:rPr>
              <a:t>test</a:t>
            </a:r>
          </a:p>
          <a:p>
            <a:r>
              <a:rPr lang="en-US" sz="1100" dirty="0">
                <a:latin typeface="Courier New" pitchFamily="49" charset="0"/>
              </a:rPr>
              <a:t>	</a:t>
            </a:r>
            <a:r>
              <a:rPr lang="en-US" sz="1100" dirty="0" err="1">
                <a:latin typeface="Courier New" pitchFamily="49" charset="0"/>
              </a:rPr>
              <a:t>System.out.println</a:t>
            </a:r>
            <a:r>
              <a:rPr lang="en-US" sz="1100" dirty="0">
                <a:latin typeface="Courier New" pitchFamily="49" charset="0"/>
              </a:rPr>
              <a:t>(x); </a:t>
            </a:r>
            <a:r>
              <a:rPr lang="en-US" sz="1100" dirty="0">
                <a:solidFill>
                  <a:srgbClr val="009900"/>
                </a:solidFill>
                <a:latin typeface="Courier New" pitchFamily="49" charset="0"/>
              </a:rPr>
              <a:t>//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</a:rPr>
              <a:t>accumulation</a:t>
            </a:r>
            <a:r>
              <a:rPr lang="en-US" sz="1100" dirty="0">
                <a:solidFill>
                  <a:srgbClr val="009900"/>
                </a:solidFill>
                <a:latin typeface="Courier New" pitchFamily="49" charset="0"/>
              </a:rPr>
              <a:t> (do the</a:t>
            </a:r>
          </a:p>
          <a:p>
            <a:pPr>
              <a:spcBef>
                <a:spcPct val="0"/>
              </a:spcBef>
            </a:pPr>
            <a:r>
              <a:rPr lang="en-US" sz="1100" dirty="0">
                <a:latin typeface="Courier New" pitchFamily="49" charset="0"/>
              </a:rPr>
              <a:t>                         </a:t>
            </a:r>
            <a:r>
              <a:rPr lang="en-US" sz="1100" dirty="0">
                <a:solidFill>
                  <a:srgbClr val="009900"/>
                </a:solidFill>
                <a:latin typeface="Courier New" pitchFamily="49" charset="0"/>
              </a:rPr>
              <a:t>//   work)</a:t>
            </a:r>
          </a:p>
          <a:p>
            <a:r>
              <a:rPr lang="en-US" sz="1100" dirty="0">
                <a:latin typeface="Courier New" pitchFamily="49" charset="0"/>
              </a:rPr>
              <a:t>  x++;                   </a:t>
            </a:r>
            <a:r>
              <a:rPr lang="en-US" sz="1100" dirty="0">
                <a:solidFill>
                  <a:srgbClr val="009900"/>
                </a:solidFill>
                <a:latin typeface="Courier New" pitchFamily="49" charset="0"/>
              </a:rPr>
              <a:t>// </a:t>
            </a:r>
            <a:r>
              <a:rPr lang="en-US" sz="1100" b="1" dirty="0">
                <a:solidFill>
                  <a:srgbClr val="009900"/>
                </a:solidFill>
                <a:latin typeface="Courier New" pitchFamily="49" charset="0"/>
              </a:rPr>
              <a:t>increment</a:t>
            </a:r>
            <a:r>
              <a:rPr lang="en-US" sz="1100" dirty="0">
                <a:solidFill>
                  <a:srgbClr val="009900"/>
                </a:solidFill>
                <a:latin typeface="Courier New" pitchFamily="49" charset="0"/>
              </a:rPr>
              <a:t> (advance the</a:t>
            </a:r>
          </a:p>
          <a:p>
            <a:pPr>
              <a:spcBef>
                <a:spcPct val="0"/>
              </a:spcBef>
            </a:pPr>
            <a:r>
              <a:rPr lang="en-US" sz="1100" dirty="0">
                <a:solidFill>
                  <a:srgbClr val="009900"/>
                </a:solidFill>
                <a:latin typeface="Courier New" pitchFamily="49" charset="0"/>
              </a:rPr>
              <a:t>                         //   counter variable)</a:t>
            </a:r>
          </a:p>
          <a:p>
            <a:pPr lvl="1"/>
            <a:r>
              <a:rPr lang="en-US" sz="1400" dirty="0"/>
              <a:t>product is both the counter and accumulation variable</a:t>
            </a:r>
          </a:p>
          <a:p>
            <a:pPr>
              <a:spcBef>
                <a:spcPct val="0"/>
              </a:spcBef>
            </a:pPr>
            <a:endParaRPr lang="en-US" sz="1100" dirty="0">
              <a:solidFill>
                <a:srgbClr val="0099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53E-AA4B-4E33-992B-1AF50A90A0A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82D-2973-4C51-A02C-4B838DBE2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53E-AA4B-4E33-992B-1AF50A90A0A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82D-2973-4C51-A02C-4B838DBE2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53E-AA4B-4E33-992B-1AF50A90A0A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82D-2973-4C51-A02C-4B838DBE2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53E-AA4B-4E33-992B-1AF50A90A0A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82D-2973-4C51-A02C-4B838DBE2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53E-AA4B-4E33-992B-1AF50A90A0A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82D-2973-4C51-A02C-4B838DBE2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53E-AA4B-4E33-992B-1AF50A90A0A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82D-2973-4C51-A02C-4B838DBE2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53E-AA4B-4E33-992B-1AF50A90A0A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82D-2973-4C51-A02C-4B838DBE2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53E-AA4B-4E33-992B-1AF50A90A0A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82D-2973-4C51-A02C-4B838DBE2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53E-AA4B-4E33-992B-1AF50A90A0A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82D-2973-4C51-A02C-4B838DBE2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53E-AA4B-4E33-992B-1AF50A90A0A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82D-2973-4C51-A02C-4B838DBE2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53E-AA4B-4E33-992B-1AF50A90A0A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82D-2973-4C51-A02C-4B838DBE2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E53E-AA4B-4E33-992B-1AF50A90A0A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E82D-2973-4C51-A02C-4B838DBE2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/>
              <a:t>Java supports two selection statements: </a:t>
            </a:r>
            <a:r>
              <a:rPr lang="en-US" sz="3600" b="1" dirty="0">
                <a:solidFill>
                  <a:schemeClr val="hlink"/>
                </a:solidFill>
              </a:rPr>
              <a:t>if and switch</a:t>
            </a:r>
            <a:r>
              <a:rPr lang="en-US" sz="3600" b="1" dirty="0"/>
              <a:t>. </a:t>
            </a:r>
            <a:endParaRPr lang="en-US" sz="3600" b="1" dirty="0" smtClean="0"/>
          </a:p>
          <a:p>
            <a:pPr>
              <a:defRPr/>
            </a:pPr>
            <a:endParaRPr lang="en-US" sz="3600" b="1" dirty="0"/>
          </a:p>
          <a:p>
            <a:pPr>
              <a:defRPr/>
            </a:pPr>
            <a:r>
              <a:rPr lang="en-US" sz="3600" b="1" dirty="0" smtClean="0"/>
              <a:t>These </a:t>
            </a:r>
            <a:r>
              <a:rPr lang="en-US" sz="3600" b="1" dirty="0"/>
              <a:t>statements allow you to control the flow of your program’s execution based upon conditions known only during run time.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while Statement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09600"/>
          </a:xfrm>
        </p:spPr>
        <p:txBody>
          <a:bodyPr/>
          <a:lstStyle/>
          <a:p>
            <a:r>
              <a:rPr lang="en-US"/>
              <a:t>An example of a while statement: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286000" y="1905000"/>
            <a:ext cx="4756150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int count = 1;</a:t>
            </a:r>
          </a:p>
          <a:p>
            <a:r>
              <a:rPr lang="en-US" sz="2000" b="1">
                <a:latin typeface="Courier New" pitchFamily="49" charset="0"/>
              </a:rPr>
              <a:t>while (count &lt;= 5)</a:t>
            </a:r>
          </a:p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</a:rPr>
              <a:t>   System.out.println (count);</a:t>
            </a:r>
          </a:p>
          <a:p>
            <a:r>
              <a:rPr lang="en-US" sz="2000" b="1">
                <a:latin typeface="Courier New" pitchFamily="49" charset="0"/>
              </a:rPr>
              <a:t>   count++;</a:t>
            </a: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990600" y="4114800"/>
            <a:ext cx="792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60000"/>
              </a:spcBef>
              <a:buFontTx/>
              <a:buChar char="•"/>
            </a:pPr>
            <a:r>
              <a:rPr lang="en-US" b="1">
                <a:latin typeface="Arial" charset="0"/>
              </a:rPr>
              <a:t>If the condition of a </a:t>
            </a:r>
            <a:r>
              <a:rPr lang="en-US" b="1">
                <a:latin typeface="Courier New" pitchFamily="49" charset="0"/>
              </a:rPr>
              <a:t>while</a:t>
            </a:r>
            <a:r>
              <a:rPr lang="en-US" b="1">
                <a:latin typeface="Arial" charset="0"/>
              </a:rPr>
              <a:t> loop is false initially, the statement is never executed</a:t>
            </a:r>
          </a:p>
          <a:p>
            <a:pPr marL="342900" indent="-342900" eaLnBrk="1" hangingPunct="1">
              <a:spcBef>
                <a:spcPct val="60000"/>
              </a:spcBef>
              <a:buFontTx/>
              <a:buChar char="•"/>
            </a:pPr>
            <a:r>
              <a:rPr lang="en-US" b="1">
                <a:latin typeface="Arial" charset="0"/>
              </a:rPr>
              <a:t>Therefore, the body of a </a:t>
            </a:r>
            <a:r>
              <a:rPr lang="en-US" b="1">
                <a:latin typeface="Courier New" pitchFamily="49" charset="0"/>
              </a:rPr>
              <a:t>while</a:t>
            </a:r>
            <a:r>
              <a:rPr lang="en-US" b="1">
                <a:latin typeface="Arial" charset="0"/>
              </a:rPr>
              <a:t> loop will execute zero or more times</a:t>
            </a:r>
          </a:p>
        </p:txBody>
      </p:sp>
    </p:spTree>
    <p:extLst>
      <p:ext uri="{BB962C8B-B14F-4D97-AF65-F5344CB8AC3E}">
        <p14:creationId xmlns:p14="http://schemas.microsoft.com/office/powerpoint/2010/main" xmlns="" val="988710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  <p:bldP spid="11776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urier New" pitchFamily="49" charset="0"/>
              </a:rPr>
              <a:t>while</a:t>
            </a:r>
            <a:r>
              <a:rPr lang="en-US" noProof="1"/>
              <a:t> Repetition Structure</a:t>
            </a: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Flowchart of </a:t>
            </a:r>
            <a:r>
              <a:rPr lang="en-US" b="0" dirty="0">
                <a:latin typeface="Courier New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150532" name="Freeform 4"/>
          <p:cNvSpPr>
            <a:spLocks/>
          </p:cNvSpPr>
          <p:nvPr/>
        </p:nvSpPr>
        <p:spPr bwMode="auto">
          <a:xfrm>
            <a:off x="534988" y="3738563"/>
            <a:ext cx="3006725" cy="1527175"/>
          </a:xfrm>
          <a:custGeom>
            <a:avLst/>
            <a:gdLst/>
            <a:ahLst/>
            <a:cxnLst>
              <a:cxn ang="0">
                <a:pos x="19990" y="9989"/>
              </a:cxn>
              <a:cxn ang="0">
                <a:pos x="9990" y="19977"/>
              </a:cxn>
              <a:cxn ang="0">
                <a:pos x="0" y="9989"/>
              </a:cxn>
              <a:cxn ang="0">
                <a:pos x="9990" y="0"/>
              </a:cxn>
              <a:cxn ang="0">
                <a:pos x="19990" y="9989"/>
              </a:cxn>
            </a:cxnLst>
            <a:rect l="0" t="0" r="r" b="b"/>
            <a:pathLst>
              <a:path w="20000" h="20000">
                <a:moveTo>
                  <a:pt x="19990" y="9989"/>
                </a:moveTo>
                <a:lnTo>
                  <a:pt x="9990" y="19977"/>
                </a:lnTo>
                <a:lnTo>
                  <a:pt x="0" y="9989"/>
                </a:lnTo>
                <a:lnTo>
                  <a:pt x="9990" y="0"/>
                </a:lnTo>
                <a:lnTo>
                  <a:pt x="19990" y="9989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895350" y="4373563"/>
            <a:ext cx="2281238" cy="33178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product &lt;= 1000</a:t>
            </a:r>
          </a:p>
          <a:p>
            <a:endParaRPr lang="en-US" sz="1200" b="1">
              <a:latin typeface="Courier New" pitchFamily="49" charset="0"/>
            </a:endParaRPr>
          </a:p>
        </p:txBody>
      </p:sp>
      <p:sp>
        <p:nvSpPr>
          <p:cNvPr id="150534" name="Freeform 6"/>
          <p:cNvSpPr>
            <a:spLocks/>
          </p:cNvSpPr>
          <p:nvPr/>
        </p:nvSpPr>
        <p:spPr bwMode="auto">
          <a:xfrm flipH="1">
            <a:off x="1958975" y="2667000"/>
            <a:ext cx="74613" cy="1079500"/>
          </a:xfrm>
          <a:custGeom>
            <a:avLst/>
            <a:gdLst/>
            <a:ahLst/>
            <a:cxnLst>
              <a:cxn ang="0">
                <a:pos x="0" y="19945"/>
              </a:cxn>
              <a:cxn ang="0">
                <a:pos x="0" y="0"/>
              </a:cxn>
            </a:cxnLst>
            <a:rect l="0" t="0" r="r" b="b"/>
            <a:pathLst>
              <a:path w="20000" h="20000">
                <a:moveTo>
                  <a:pt x="0" y="19945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535" name="Freeform 7"/>
          <p:cNvSpPr>
            <a:spLocks/>
          </p:cNvSpPr>
          <p:nvPr/>
        </p:nvSpPr>
        <p:spPr bwMode="auto">
          <a:xfrm>
            <a:off x="2033588" y="5265738"/>
            <a:ext cx="0" cy="538162"/>
          </a:xfrm>
          <a:custGeom>
            <a:avLst/>
            <a:gdLst/>
            <a:ahLst/>
            <a:cxnLst>
              <a:cxn ang="0">
                <a:pos x="0" y="19935"/>
              </a:cxn>
              <a:cxn ang="0">
                <a:pos x="0" y="0"/>
              </a:cxn>
            </a:cxnLst>
            <a:rect l="0" t="0" r="r" b="b"/>
            <a:pathLst>
              <a:path w="20000" h="20000">
                <a:moveTo>
                  <a:pt x="0" y="19935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1936750" y="2074863"/>
            <a:ext cx="188913" cy="209550"/>
          </a:xfrm>
          <a:prstGeom prst="ellips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1939925" y="5808663"/>
            <a:ext cx="188913" cy="209550"/>
          </a:xfrm>
          <a:prstGeom prst="ellips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538" name="Freeform 10"/>
          <p:cNvSpPr>
            <a:spLocks/>
          </p:cNvSpPr>
          <p:nvPr/>
        </p:nvSpPr>
        <p:spPr bwMode="auto">
          <a:xfrm>
            <a:off x="3541713" y="4513263"/>
            <a:ext cx="750887" cy="0"/>
          </a:xfrm>
          <a:custGeom>
            <a:avLst/>
            <a:gdLst/>
            <a:ahLst/>
            <a:cxnLst>
              <a:cxn ang="0">
                <a:pos x="19958" y="0"/>
              </a:cxn>
              <a:cxn ang="0">
                <a:pos x="0" y="0"/>
              </a:cxn>
            </a:cxnLst>
            <a:rect l="0" t="0" r="r" b="b"/>
            <a:pathLst>
              <a:path w="20000" h="20000">
                <a:moveTo>
                  <a:pt x="19958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4351338" y="4376738"/>
            <a:ext cx="3132137" cy="35083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product = 2 * product</a:t>
            </a:r>
          </a:p>
          <a:p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50540" name="Freeform 12"/>
          <p:cNvSpPr>
            <a:spLocks/>
          </p:cNvSpPr>
          <p:nvPr/>
        </p:nvSpPr>
        <p:spPr bwMode="auto">
          <a:xfrm>
            <a:off x="4292600" y="4281488"/>
            <a:ext cx="3252788" cy="463550"/>
          </a:xfrm>
          <a:custGeom>
            <a:avLst/>
            <a:gdLst/>
            <a:ahLst/>
            <a:cxnLst>
              <a:cxn ang="0">
                <a:pos x="19990" y="0"/>
              </a:cxn>
              <a:cxn ang="0">
                <a:pos x="19990" y="19925"/>
              </a:cxn>
              <a:cxn ang="0">
                <a:pos x="0" y="19925"/>
              </a:cxn>
              <a:cxn ang="0">
                <a:pos x="0" y="0"/>
              </a:cxn>
              <a:cxn ang="0">
                <a:pos x="19990" y="0"/>
              </a:cxn>
            </a:cxnLst>
            <a:rect l="0" t="0" r="r" b="b"/>
            <a:pathLst>
              <a:path w="20000" h="20000">
                <a:moveTo>
                  <a:pt x="19990" y="0"/>
                </a:moveTo>
                <a:lnTo>
                  <a:pt x="19990" y="19925"/>
                </a:lnTo>
                <a:lnTo>
                  <a:pt x="0" y="19925"/>
                </a:lnTo>
                <a:lnTo>
                  <a:pt x="0" y="0"/>
                </a:lnTo>
                <a:lnTo>
                  <a:pt x="1999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3568700" y="4114800"/>
            <a:ext cx="665163" cy="4206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true</a:t>
            </a:r>
          </a:p>
          <a:p>
            <a:endParaRPr lang="en-US" sz="1200" b="1">
              <a:latin typeface="Courier New" pitchFamily="49" charset="0"/>
            </a:endParaRPr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2222500" y="5273675"/>
            <a:ext cx="814388" cy="4206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false</a:t>
            </a:r>
          </a:p>
          <a:p>
            <a:endParaRPr lang="en-US" sz="1200" b="1">
              <a:latin typeface="Courier New" pitchFamily="49" charset="0"/>
            </a:endParaRPr>
          </a:p>
        </p:txBody>
      </p:sp>
      <p:sp>
        <p:nvSpPr>
          <p:cNvPr id="150543" name="Freeform 15"/>
          <p:cNvSpPr>
            <a:spLocks/>
          </p:cNvSpPr>
          <p:nvPr/>
        </p:nvSpPr>
        <p:spPr bwMode="auto">
          <a:xfrm>
            <a:off x="2057400" y="3352800"/>
            <a:ext cx="3879850" cy="0"/>
          </a:xfrm>
          <a:custGeom>
            <a:avLst/>
            <a:gdLst/>
            <a:ahLst/>
            <a:cxnLst>
              <a:cxn ang="0">
                <a:pos x="19992" y="0"/>
              </a:cxn>
              <a:cxn ang="0">
                <a:pos x="0" y="0"/>
              </a:cxn>
            </a:cxnLst>
            <a:rect l="0" t="0" r="r" b="b"/>
            <a:pathLst>
              <a:path w="20000" h="20000">
                <a:moveTo>
                  <a:pt x="19992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50544" name="Freeform 16"/>
          <p:cNvSpPr>
            <a:spLocks/>
          </p:cNvSpPr>
          <p:nvPr/>
        </p:nvSpPr>
        <p:spPr bwMode="auto">
          <a:xfrm>
            <a:off x="5924550" y="3352800"/>
            <a:ext cx="0" cy="911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62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6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545" name="Freeform 17"/>
          <p:cNvSpPr>
            <a:spLocks/>
          </p:cNvSpPr>
          <p:nvPr/>
        </p:nvSpPr>
        <p:spPr bwMode="auto">
          <a:xfrm>
            <a:off x="550863" y="2495550"/>
            <a:ext cx="3252787" cy="463550"/>
          </a:xfrm>
          <a:custGeom>
            <a:avLst/>
            <a:gdLst/>
            <a:ahLst/>
            <a:cxnLst>
              <a:cxn ang="0">
                <a:pos x="19990" y="0"/>
              </a:cxn>
              <a:cxn ang="0">
                <a:pos x="19990" y="19925"/>
              </a:cxn>
              <a:cxn ang="0">
                <a:pos x="0" y="19925"/>
              </a:cxn>
              <a:cxn ang="0">
                <a:pos x="0" y="0"/>
              </a:cxn>
              <a:cxn ang="0">
                <a:pos x="19990" y="0"/>
              </a:cxn>
            </a:cxnLst>
            <a:rect l="0" t="0" r="r" b="b"/>
            <a:pathLst>
              <a:path w="20000" h="20000">
                <a:moveTo>
                  <a:pt x="19990" y="0"/>
                </a:moveTo>
                <a:lnTo>
                  <a:pt x="19990" y="19925"/>
                </a:lnTo>
                <a:lnTo>
                  <a:pt x="0" y="19925"/>
                </a:lnTo>
                <a:lnTo>
                  <a:pt x="0" y="0"/>
                </a:lnTo>
                <a:lnTo>
                  <a:pt x="19990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546" name="Rectangle 18"/>
          <p:cNvSpPr>
            <a:spLocks noChangeArrowheads="1"/>
          </p:cNvSpPr>
          <p:nvPr/>
        </p:nvSpPr>
        <p:spPr bwMode="auto">
          <a:xfrm>
            <a:off x="609600" y="2590800"/>
            <a:ext cx="3132138" cy="3508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product = 2</a:t>
            </a:r>
          </a:p>
          <a:p>
            <a:endParaRPr lang="en-US" sz="1600" b="1">
              <a:latin typeface="Courier New" pitchFamily="49" charset="0"/>
            </a:endParaRPr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>
            <a:off x="2028825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4953000" y="2133600"/>
            <a:ext cx="3657600" cy="1754326"/>
          </a:xfrm>
          <a:prstGeom prst="rect">
            <a:avLst/>
          </a:prstGeom>
          <a:solidFill>
            <a:srgbClr val="F5E985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lvl="3"/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product = 2;</a:t>
            </a:r>
          </a:p>
          <a:p>
            <a:pPr lvl="3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b="1" dirty="0">
                <a:latin typeface="Courier New" pitchFamily="49" charset="0"/>
              </a:rPr>
              <a:t> ( product &lt;= 1000 )</a:t>
            </a:r>
          </a:p>
          <a:p>
            <a:pPr lvl="3"/>
            <a:r>
              <a:rPr lang="en-US" b="1" dirty="0">
                <a:latin typeface="Courier New" pitchFamily="49" charset="0"/>
              </a:rPr>
              <a:t>   product = 2 * product;</a:t>
            </a:r>
          </a:p>
        </p:txBody>
      </p:sp>
    </p:spTree>
    <p:extLst>
      <p:ext uri="{BB962C8B-B14F-4D97-AF65-F5344CB8AC3E}">
        <p14:creationId xmlns:p14="http://schemas.microsoft.com/office/powerpoint/2010/main" xmlns="" val="2179808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Example--Parts </a:t>
            </a:r>
            <a:r>
              <a:rPr lang="en-US" dirty="0"/>
              <a:t>of a while loop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ct val="35000"/>
              </a:spcAft>
              <a:buFontTx/>
              <a:buNone/>
            </a:pPr>
            <a:r>
              <a:rPr lang="en-US" sz="19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x = 1;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5000"/>
              </a:spcAft>
              <a:buFontTx/>
              <a:buNone/>
            </a:pPr>
            <a:r>
              <a:rPr lang="en-US" sz="1900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1900" dirty="0">
                <a:latin typeface="Courier New" pitchFamily="49" charset="0"/>
              </a:rPr>
              <a:t> (x &lt; 10) {         </a:t>
            </a:r>
            <a:endParaRPr lang="en-US" sz="1900" b="0" dirty="0">
              <a:solidFill>
                <a:srgbClr val="0099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Aft>
                <a:spcPct val="35000"/>
              </a:spcAft>
              <a:buFontTx/>
              <a:buNone/>
            </a:pPr>
            <a:r>
              <a:rPr lang="en-US" sz="1900" dirty="0">
                <a:latin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</a:rPr>
              <a:t>System.out.println</a:t>
            </a:r>
            <a:r>
              <a:rPr lang="en-US" sz="1900" dirty="0">
                <a:latin typeface="Courier New" pitchFamily="49" charset="0"/>
              </a:rPr>
              <a:t>(x); </a:t>
            </a:r>
            <a:endParaRPr lang="en-US" sz="1900" dirty="0">
              <a:solidFill>
                <a:srgbClr val="0099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Aft>
                <a:spcPct val="35000"/>
              </a:spcAft>
              <a:buFontTx/>
              <a:buNone/>
            </a:pPr>
            <a:r>
              <a:rPr lang="en-US" sz="1900" dirty="0">
                <a:latin typeface="Courier New" pitchFamily="49" charset="0"/>
              </a:rPr>
              <a:t>  x++;</a:t>
            </a:r>
            <a:endParaRPr lang="en-US" sz="1900" dirty="0">
              <a:solidFill>
                <a:srgbClr val="0099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Aft>
                <a:spcPct val="35000"/>
              </a:spcAft>
              <a:buFontTx/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Label the following loop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product = 2;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 ( product &lt;= 1000 )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product = 2 * product;</a:t>
            </a:r>
            <a:r>
              <a:rPr lang="en-US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9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22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75000"/>
              </a:spcBef>
            </a:pPr>
            <a:r>
              <a:rPr lang="en-US" dirty="0"/>
              <a:t>Similar to nested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dirty="0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dirty="0"/>
              <a:t>For each iteration of the outer loop, the inner loop iterates completely</a:t>
            </a:r>
          </a:p>
          <a:p>
            <a:pPr>
              <a:spcBef>
                <a:spcPct val="75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5775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How many times will the string </a:t>
            </a:r>
            <a:r>
              <a:rPr lang="en-US" dirty="0">
                <a:latin typeface="Courier New" pitchFamily="49" charset="0"/>
              </a:rPr>
              <a:t>"Here"</a:t>
            </a:r>
            <a:r>
              <a:rPr lang="en-US" dirty="0"/>
              <a:t> be printed?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133600" y="2514600"/>
            <a:ext cx="5365750" cy="3477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count1 = 1;</a:t>
            </a:r>
          </a:p>
          <a:p>
            <a:r>
              <a:rPr lang="en-US" sz="2000" b="1" dirty="0">
                <a:latin typeface="Courier New" pitchFamily="49" charset="0"/>
              </a:rPr>
              <a:t>while (count1 &lt;= 10)</a:t>
            </a:r>
          </a:p>
          <a:p>
            <a:r>
              <a:rPr lang="en-US" sz="2000" b="1" dirty="0">
                <a:latin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</a:rPr>
              <a:t>   count2 = 1;</a:t>
            </a:r>
          </a:p>
          <a:p>
            <a:r>
              <a:rPr lang="en-US" sz="2000" b="1" dirty="0">
                <a:latin typeface="Courier New" pitchFamily="49" charset="0"/>
              </a:rPr>
              <a:t>   while (count2 &lt;= 20)</a:t>
            </a:r>
          </a:p>
          <a:p>
            <a:r>
              <a:rPr lang="en-US" sz="2000" b="1" dirty="0">
                <a:latin typeface="Courier New" pitchFamily="49" charset="0"/>
              </a:rPr>
              <a:t>   {</a:t>
            </a:r>
          </a:p>
          <a:p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</a:rPr>
              <a:t> ("Here");</a:t>
            </a:r>
          </a:p>
          <a:p>
            <a:r>
              <a:rPr lang="en-US" sz="2000" b="1" dirty="0">
                <a:latin typeface="Courier New" pitchFamily="49" charset="0"/>
              </a:rPr>
              <a:t>      count2++;</a:t>
            </a:r>
          </a:p>
          <a:p>
            <a:r>
              <a:rPr lang="en-US" sz="2000" b="1" dirty="0">
                <a:latin typeface="Courier New" pitchFamily="49" charset="0"/>
              </a:rPr>
              <a:t>   }</a:t>
            </a:r>
          </a:p>
          <a:p>
            <a:r>
              <a:rPr lang="en-US" sz="2000" b="1" dirty="0">
                <a:latin typeface="Courier New" pitchFamily="49" charset="0"/>
              </a:rPr>
              <a:t>   count1++;</a:t>
            </a:r>
          </a:p>
          <a:p>
            <a:r>
              <a:rPr lang="en-US" sz="2000" b="1" dirty="0">
                <a:latin typeface="Courier New" pitchFamily="49" charset="0"/>
              </a:rPr>
              <a:t>}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7493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do Statement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44525"/>
          </a:xfrm>
        </p:spPr>
        <p:txBody>
          <a:bodyPr/>
          <a:lstStyle/>
          <a:p>
            <a:r>
              <a:rPr lang="en-US"/>
              <a:t>A </a:t>
            </a:r>
            <a:r>
              <a:rPr lang="en-US" i="1"/>
              <a:t>do statement</a:t>
            </a:r>
            <a:r>
              <a:rPr lang="en-US"/>
              <a:t> has the following syntax: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124200" y="1906588"/>
            <a:ext cx="3659188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do</a:t>
            </a:r>
          </a:p>
          <a:p>
            <a:r>
              <a:rPr lang="en-US" b="1">
                <a:latin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</a:rPr>
              <a:t>   </a:t>
            </a:r>
            <a:r>
              <a:rPr lang="en-US" b="1" i="1">
                <a:solidFill>
                  <a:schemeClr val="hlink"/>
                </a:solidFill>
                <a:latin typeface="Courier New" pitchFamily="49" charset="0"/>
              </a:rPr>
              <a:t>statement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  <a:p>
            <a:r>
              <a:rPr lang="en-US" b="1">
                <a:latin typeface="Courier New" pitchFamily="49" charset="0"/>
              </a:rPr>
              <a:t>while ( </a:t>
            </a:r>
            <a:r>
              <a:rPr lang="en-US" b="1" i="1">
                <a:solidFill>
                  <a:schemeClr val="hlink"/>
                </a:solidFill>
                <a:latin typeface="Courier New" pitchFamily="49" charset="0"/>
              </a:rPr>
              <a:t>condition</a:t>
            </a:r>
            <a:r>
              <a:rPr lang="en-US" b="1">
                <a:latin typeface="Courier New" pitchFamily="49" charset="0"/>
              </a:rPr>
              <a:t> )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990600" y="4114800"/>
            <a:ext cx="792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70000"/>
              </a:spcBef>
              <a:buFontTx/>
              <a:buChar char="•"/>
            </a:pPr>
            <a:r>
              <a:rPr lang="en-US" b="1">
                <a:latin typeface="Arial" charset="0"/>
              </a:rPr>
              <a:t>The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statement</a:t>
            </a:r>
            <a:r>
              <a:rPr lang="en-US" b="1">
                <a:latin typeface="Arial" charset="0"/>
              </a:rPr>
              <a:t> is executed once initially, and then the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condition</a:t>
            </a:r>
            <a:r>
              <a:rPr lang="en-US" b="1">
                <a:latin typeface="Arial" charset="0"/>
              </a:rPr>
              <a:t> is evaluated</a:t>
            </a:r>
          </a:p>
          <a:p>
            <a:pPr marL="342900" indent="-342900" eaLnBrk="1" hangingPunct="1">
              <a:spcBef>
                <a:spcPct val="70000"/>
              </a:spcBef>
              <a:buFontTx/>
              <a:buChar char="•"/>
            </a:pPr>
            <a:r>
              <a:rPr lang="en-US" b="1">
                <a:latin typeface="Arial" charset="0"/>
              </a:rPr>
              <a:t>The statement is executed repeatedly until the condition becomes false</a:t>
            </a:r>
          </a:p>
        </p:txBody>
      </p:sp>
    </p:spTree>
    <p:extLst>
      <p:ext uri="{BB962C8B-B14F-4D97-AF65-F5344CB8AC3E}">
        <p14:creationId xmlns:p14="http://schemas.microsoft.com/office/powerpoint/2010/main" xmlns="" val="2935060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of a do Loop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2362200"/>
            <a:ext cx="1017588" cy="1333500"/>
            <a:chOff x="1567" y="1608"/>
            <a:chExt cx="641" cy="840"/>
          </a:xfrm>
        </p:grpSpPr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1567" y="1920"/>
              <a:ext cx="40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  <a:latin typeface="Arial Unicode MS" pitchFamily="34" charset="-128"/>
                </a:rPr>
                <a:t>true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cxnSp>
          <p:nvCxnSpPr>
            <p:cNvPr id="128005" name="AutoShape 5"/>
            <p:cNvCxnSpPr>
              <a:cxnSpLocks noChangeShapeType="1"/>
              <a:stCxn id="128012" idx="1"/>
              <a:endCxn id="128007" idx="1"/>
            </p:cNvCxnSpPr>
            <p:nvPr/>
          </p:nvCxnSpPr>
          <p:spPr bwMode="auto">
            <a:xfrm rot="10800000" flipV="1">
              <a:off x="2112" y="1608"/>
              <a:ext cx="96" cy="840"/>
            </a:xfrm>
            <a:prstGeom prst="bentConnector3">
              <a:avLst>
                <a:gd name="adj1" fmla="val 25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triangle" w="lg" len="med"/>
              <a:tailEnd type="none" w="sm" len="sm"/>
            </a:ln>
            <a:effectLst/>
          </p:spPr>
        </p:cxn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733800" y="2576513"/>
            <a:ext cx="1981200" cy="1614487"/>
            <a:chOff x="2064" y="1719"/>
            <a:chExt cx="1248" cy="1017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2064" y="2112"/>
              <a:ext cx="1248" cy="624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8" name="Text Box 8"/>
            <p:cNvSpPr txBox="1">
              <a:spLocks noChangeArrowheads="1"/>
            </p:cNvSpPr>
            <p:nvPr/>
          </p:nvSpPr>
          <p:spPr bwMode="auto">
            <a:xfrm>
              <a:off x="2289" y="2222"/>
              <a:ext cx="799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latin typeface="Arial Unicode MS" pitchFamily="34" charset="-128"/>
                </a:rPr>
                <a:t>condition</a:t>
              </a:r>
            </a:p>
            <a:p>
              <a:pPr algn="ctr"/>
              <a:r>
                <a:rPr lang="en-US" sz="1800" b="1">
                  <a:latin typeface="Arial Unicode MS" pitchFamily="34" charset="-128"/>
                </a:rPr>
                <a:t>evaluated</a:t>
              </a:r>
              <a:endParaRPr lang="en-US">
                <a:latin typeface="Arial Unicode MS" pitchFamily="34" charset="-128"/>
              </a:endParaRPr>
            </a:p>
          </p:txBody>
        </p:sp>
        <p:cxnSp>
          <p:nvCxnSpPr>
            <p:cNvPr id="128009" name="AutoShape 9"/>
            <p:cNvCxnSpPr>
              <a:cxnSpLocks noChangeShapeType="1"/>
              <a:stCxn id="128013" idx="2"/>
              <a:endCxn id="128007" idx="0"/>
            </p:cNvCxnSpPr>
            <p:nvPr/>
          </p:nvCxnSpPr>
          <p:spPr bwMode="auto">
            <a:xfrm flipH="1">
              <a:off x="2688" y="1719"/>
              <a:ext cx="1" cy="39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924300" y="1600200"/>
            <a:ext cx="1600200" cy="990600"/>
            <a:chOff x="2184" y="1104"/>
            <a:chExt cx="1008" cy="624"/>
          </a:xfrm>
        </p:grpSpPr>
        <p:cxnSp>
          <p:nvCxnSpPr>
            <p:cNvPr id="128011" name="AutoShape 11"/>
            <p:cNvCxnSpPr>
              <a:cxnSpLocks noChangeShapeType="1"/>
              <a:endCxn id="128013" idx="0"/>
            </p:cNvCxnSpPr>
            <p:nvPr/>
          </p:nvCxnSpPr>
          <p:spPr bwMode="auto">
            <a:xfrm>
              <a:off x="2689" y="1104"/>
              <a:ext cx="0" cy="384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128012" name="Rectangle 12"/>
            <p:cNvSpPr>
              <a:spLocks noChangeArrowheads="1"/>
            </p:cNvSpPr>
            <p:nvPr/>
          </p:nvSpPr>
          <p:spPr bwMode="auto">
            <a:xfrm>
              <a:off x="2184" y="1488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3" name="Text Box 13"/>
            <p:cNvSpPr txBox="1">
              <a:spLocks noChangeArrowheads="1"/>
            </p:cNvSpPr>
            <p:nvPr/>
          </p:nvSpPr>
          <p:spPr bwMode="auto">
            <a:xfrm>
              <a:off x="2265" y="1488"/>
              <a:ext cx="847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latin typeface="Arial Unicode MS" pitchFamily="34" charset="-128"/>
                </a:rPr>
                <a:t>statement</a:t>
              </a:r>
              <a:endParaRPr lang="en-US">
                <a:latin typeface="Arial Unicode MS" pitchFamily="34" charset="-128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700588" y="4191000"/>
            <a:ext cx="709612" cy="914400"/>
            <a:chOff x="2699" y="2736"/>
            <a:chExt cx="447" cy="576"/>
          </a:xfrm>
        </p:grpSpPr>
        <p:cxnSp>
          <p:nvCxnSpPr>
            <p:cNvPr id="128015" name="AutoShape 15"/>
            <p:cNvCxnSpPr>
              <a:cxnSpLocks noChangeShapeType="1"/>
              <a:stCxn id="128007" idx="2"/>
            </p:cNvCxnSpPr>
            <p:nvPr/>
          </p:nvCxnSpPr>
          <p:spPr bwMode="auto">
            <a:xfrm>
              <a:off x="2712" y="2736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128016" name="Text Box 16"/>
            <p:cNvSpPr txBox="1">
              <a:spLocks noChangeArrowheads="1"/>
            </p:cNvSpPr>
            <p:nvPr/>
          </p:nvSpPr>
          <p:spPr bwMode="auto">
            <a:xfrm>
              <a:off x="2699" y="2880"/>
              <a:ext cx="447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  <a:latin typeface="Arial Unicode MS" pitchFamily="34" charset="-128"/>
                </a:rPr>
                <a:t>false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38517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do Statement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858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/>
              <a:t>An example of a </a:t>
            </a:r>
            <a:r>
              <a:rPr lang="en-US">
                <a:latin typeface="Courier New" pitchFamily="49" charset="0"/>
              </a:rPr>
              <a:t>do</a:t>
            </a:r>
            <a:r>
              <a:rPr lang="en-US"/>
              <a:t> loop: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90600" y="426720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75000"/>
              </a:spcBef>
              <a:buFontTx/>
              <a:buChar char="•"/>
            </a:pPr>
            <a:r>
              <a:rPr lang="en-US" b="1" dirty="0">
                <a:latin typeface="Arial" charset="0"/>
              </a:rPr>
              <a:t>The body of a </a:t>
            </a:r>
            <a:r>
              <a:rPr lang="en-US" b="1" dirty="0">
                <a:latin typeface="Courier New" pitchFamily="49" charset="0"/>
              </a:rPr>
              <a:t>do</a:t>
            </a:r>
            <a:r>
              <a:rPr lang="en-US" b="1" dirty="0">
                <a:latin typeface="Arial" charset="0"/>
              </a:rPr>
              <a:t> loop executes at least once</a:t>
            </a:r>
          </a:p>
          <a:p>
            <a:pPr marL="342900" indent="-342900" eaLnBrk="1" hangingPunct="1">
              <a:spcBef>
                <a:spcPct val="75000"/>
              </a:spcBef>
            </a:pPr>
            <a:endParaRPr lang="en-US" b="1" dirty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b="1" dirty="0">
              <a:latin typeface="Arial" charset="0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330450" y="1905000"/>
            <a:ext cx="4756150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int count = 0;</a:t>
            </a:r>
          </a:p>
          <a:p>
            <a:r>
              <a:rPr lang="en-US" sz="2000" b="1">
                <a:latin typeface="Courier New" pitchFamily="49" charset="0"/>
              </a:rPr>
              <a:t>do</a:t>
            </a:r>
          </a:p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</a:rPr>
              <a:t>   count++;</a:t>
            </a:r>
          </a:p>
          <a:p>
            <a:r>
              <a:rPr lang="en-US" sz="2000" b="1">
                <a:latin typeface="Courier New" pitchFamily="49" charset="0"/>
              </a:rPr>
              <a:t>   System.out.println (count);</a:t>
            </a:r>
          </a:p>
          <a:p>
            <a:r>
              <a:rPr lang="en-US" sz="2000" b="1">
                <a:latin typeface="Courier New" pitchFamily="49" charset="0"/>
              </a:rPr>
              <a:t>} while (count &lt; 5);</a:t>
            </a: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0072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uild="p"/>
      <p:bldP spid="6656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while and do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752600" y="1219200"/>
            <a:ext cx="3048000" cy="4419600"/>
            <a:chOff x="1056" y="720"/>
            <a:chExt cx="1920" cy="2784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270" y="2208"/>
              <a:ext cx="1008" cy="816"/>
              <a:chOff x="2112" y="1968"/>
              <a:chExt cx="1008" cy="816"/>
            </a:xfrm>
          </p:grpSpPr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2112" y="2544"/>
                <a:ext cx="1008" cy="240"/>
                <a:chOff x="2112" y="2544"/>
                <a:chExt cx="1008" cy="240"/>
              </a:xfrm>
            </p:grpSpPr>
            <p:sp>
              <p:nvSpPr>
                <p:cNvPr id="88084" name="Rectangle 20"/>
                <p:cNvSpPr>
                  <a:spLocks noChangeArrowheads="1"/>
                </p:cNvSpPr>
                <p:nvPr/>
              </p:nvSpPr>
              <p:spPr bwMode="auto">
                <a:xfrm>
                  <a:off x="2112" y="2544"/>
                  <a:ext cx="1008" cy="24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193" y="2544"/>
                  <a:ext cx="847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800" b="1">
                      <a:latin typeface="Arial Unicode MS" pitchFamily="34" charset="-128"/>
                    </a:rPr>
                    <a:t>statement</a:t>
                  </a:r>
                  <a:endParaRPr lang="en-US">
                    <a:latin typeface="Arial Unicode MS" pitchFamily="34" charset="-128"/>
                  </a:endParaRPr>
                </a:p>
              </p:txBody>
            </p:sp>
          </p:grpSp>
          <p:cxnSp>
            <p:nvCxnSpPr>
              <p:cNvPr id="88086" name="AutoShape 22"/>
              <p:cNvCxnSpPr>
                <a:cxnSpLocks noChangeShapeType="1"/>
                <a:stCxn id="88095" idx="2"/>
                <a:endCxn id="88084" idx="0"/>
              </p:cNvCxnSpPr>
              <p:nvPr/>
            </p:nvCxnSpPr>
            <p:spPr bwMode="auto">
              <a:xfrm>
                <a:off x="2616" y="1968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</p:spPr>
          </p:cxnSp>
          <p:sp>
            <p:nvSpPr>
              <p:cNvPr id="88087" name="Text Box 23"/>
              <p:cNvSpPr txBox="1">
                <a:spLocks noChangeArrowheads="1"/>
              </p:cNvSpPr>
              <p:nvPr/>
            </p:nvSpPr>
            <p:spPr bwMode="auto">
              <a:xfrm>
                <a:off x="2635" y="2112"/>
                <a:ext cx="40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chemeClr val="hlink"/>
                    </a:solidFill>
                    <a:latin typeface="Arial Unicode MS" pitchFamily="34" charset="-128"/>
                  </a:rPr>
                  <a:t>true</a:t>
                </a:r>
                <a:endParaRPr 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</p:grpSp>
        <p:cxnSp>
          <p:nvCxnSpPr>
            <p:cNvPr id="88088" name="AutoShape 24"/>
            <p:cNvCxnSpPr>
              <a:cxnSpLocks noChangeShapeType="1"/>
              <a:stCxn id="88084" idx="1"/>
              <a:endCxn id="88095" idx="1"/>
            </p:cNvCxnSpPr>
            <p:nvPr/>
          </p:nvCxnSpPr>
          <p:spPr bwMode="auto">
            <a:xfrm rot="10800000">
              <a:off x="1126" y="1872"/>
              <a:ext cx="144" cy="1032"/>
            </a:xfrm>
            <a:prstGeom prst="bentConnector3">
              <a:avLst>
                <a:gd name="adj1" fmla="val 239583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</p:spPr>
        </p:cxn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736" y="1872"/>
              <a:ext cx="1240" cy="1632"/>
              <a:chOff x="2578" y="1680"/>
              <a:chExt cx="1240" cy="1584"/>
            </a:xfrm>
          </p:grpSpPr>
          <p:cxnSp>
            <p:nvCxnSpPr>
              <p:cNvPr id="88090" name="AutoShape 26"/>
              <p:cNvCxnSpPr>
                <a:cxnSpLocks noChangeShapeType="1"/>
                <a:stCxn id="88095" idx="3"/>
              </p:cNvCxnSpPr>
              <p:nvPr/>
            </p:nvCxnSpPr>
            <p:spPr bwMode="auto">
              <a:xfrm flipH="1">
                <a:off x="2578" y="1680"/>
                <a:ext cx="638" cy="1584"/>
              </a:xfrm>
              <a:prstGeom prst="bentConnector4">
                <a:avLst>
                  <a:gd name="adj1" fmla="val -22569"/>
                  <a:gd name="adj2" fmla="val 83458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ffectLst/>
            </p:spPr>
          </p:cxnSp>
          <p:sp>
            <p:nvSpPr>
              <p:cNvPr id="88091" name="Text Box 27"/>
              <p:cNvSpPr txBox="1">
                <a:spLocks noChangeArrowheads="1"/>
              </p:cNvSpPr>
              <p:nvPr/>
            </p:nvSpPr>
            <p:spPr bwMode="auto">
              <a:xfrm>
                <a:off x="3371" y="2115"/>
                <a:ext cx="447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chemeClr val="hlink"/>
                    </a:solidFill>
                    <a:latin typeface="Arial Unicode MS" pitchFamily="34" charset="-128"/>
                  </a:rPr>
                  <a:t>false</a:t>
                </a:r>
                <a:endParaRPr 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126" y="1104"/>
              <a:ext cx="1296" cy="1104"/>
              <a:chOff x="1968" y="864"/>
              <a:chExt cx="1296" cy="1104"/>
            </a:xfrm>
          </p:grpSpPr>
          <p:cxnSp>
            <p:nvCxnSpPr>
              <p:cNvPr id="88093" name="AutoShape 29"/>
              <p:cNvCxnSpPr>
                <a:cxnSpLocks noChangeShapeType="1"/>
                <a:endCxn id="88095" idx="0"/>
              </p:cNvCxnSpPr>
              <p:nvPr/>
            </p:nvCxnSpPr>
            <p:spPr bwMode="auto">
              <a:xfrm>
                <a:off x="2616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</p:spPr>
          </p:cxnSp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1968" y="1296"/>
                <a:ext cx="1296" cy="672"/>
                <a:chOff x="1968" y="1296"/>
                <a:chExt cx="1296" cy="672"/>
              </a:xfrm>
            </p:grpSpPr>
            <p:sp>
              <p:nvSpPr>
                <p:cNvPr id="88095" name="AutoShape 31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296" cy="672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17" y="1430"/>
                  <a:ext cx="799" cy="4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800" b="1">
                      <a:latin typeface="Arial Unicode MS" pitchFamily="34" charset="-128"/>
                    </a:rPr>
                    <a:t>condition</a:t>
                  </a:r>
                </a:p>
                <a:p>
                  <a:pPr algn="ctr"/>
                  <a:r>
                    <a:rPr lang="en-US" sz="1800" b="1">
                      <a:latin typeface="Arial Unicode MS" pitchFamily="34" charset="-128"/>
                    </a:rPr>
                    <a:t>evaluated</a:t>
                  </a:r>
                  <a:endParaRPr lang="en-US">
                    <a:latin typeface="Arial Unicode MS" pitchFamily="34" charset="-128"/>
                  </a:endParaRPr>
                </a:p>
              </p:txBody>
            </p:sp>
          </p:grpSp>
        </p:grpSp>
        <p:sp>
          <p:nvSpPr>
            <p:cNvPr id="88097" name="Text Box 33"/>
            <p:cNvSpPr txBox="1">
              <a:spLocks noChangeArrowheads="1"/>
            </p:cNvSpPr>
            <p:nvPr/>
          </p:nvSpPr>
          <p:spPr bwMode="auto">
            <a:xfrm>
              <a:off x="1056" y="720"/>
              <a:ext cx="15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u="sng">
                  <a:solidFill>
                    <a:schemeClr val="hlink"/>
                  </a:solidFill>
                  <a:latin typeface="Arial" charset="0"/>
                </a:rPr>
                <a:t>The while Loop</a:t>
              </a:r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181600" y="1219200"/>
            <a:ext cx="2827338" cy="4151313"/>
            <a:chOff x="3471" y="745"/>
            <a:chExt cx="1781" cy="2615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3471" y="1632"/>
              <a:ext cx="641" cy="840"/>
              <a:chOff x="1567" y="1608"/>
              <a:chExt cx="641" cy="840"/>
            </a:xfrm>
          </p:grpSpPr>
          <p:sp>
            <p:nvSpPr>
              <p:cNvPr id="88069" name="Text Box 5"/>
              <p:cNvSpPr txBox="1">
                <a:spLocks noChangeArrowheads="1"/>
              </p:cNvSpPr>
              <p:nvPr/>
            </p:nvSpPr>
            <p:spPr bwMode="auto">
              <a:xfrm>
                <a:off x="1567" y="1920"/>
                <a:ext cx="40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chemeClr val="hlink"/>
                    </a:solidFill>
                    <a:latin typeface="Arial Unicode MS" pitchFamily="34" charset="-128"/>
                  </a:rPr>
                  <a:t>true</a:t>
                </a:r>
                <a:endParaRPr 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  <p:cxnSp>
            <p:nvCxnSpPr>
              <p:cNvPr id="88070" name="AutoShape 6"/>
              <p:cNvCxnSpPr>
                <a:cxnSpLocks noChangeShapeType="1"/>
                <a:stCxn id="88077" idx="1"/>
                <a:endCxn id="88072" idx="1"/>
              </p:cNvCxnSpPr>
              <p:nvPr/>
            </p:nvCxnSpPr>
            <p:spPr bwMode="auto">
              <a:xfrm rot="10800000" flipV="1">
                <a:off x="2112" y="1608"/>
                <a:ext cx="96" cy="840"/>
              </a:xfrm>
              <a:prstGeom prst="bentConnector3">
                <a:avLst>
                  <a:gd name="adj1" fmla="val 250000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triangle" w="lg" len="med"/>
                <a:tailEnd type="none" w="sm" len="sm"/>
              </a:ln>
              <a:effectLst/>
            </p:spPr>
          </p:cxnSp>
        </p:grp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3999" y="1767"/>
              <a:ext cx="1248" cy="1017"/>
              <a:chOff x="2064" y="1719"/>
              <a:chExt cx="1248" cy="1017"/>
            </a:xfrm>
          </p:grpSpPr>
          <p:sp>
            <p:nvSpPr>
              <p:cNvPr id="88072" name="AutoShape 8"/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3" name="Text Box 9"/>
              <p:cNvSpPr txBox="1">
                <a:spLocks noChangeArrowheads="1"/>
              </p:cNvSpPr>
              <p:nvPr/>
            </p:nvSpPr>
            <p:spPr bwMode="auto">
              <a:xfrm>
                <a:off x="2289" y="2222"/>
                <a:ext cx="799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latin typeface="Arial Unicode MS" pitchFamily="34" charset="-128"/>
                  </a:rPr>
                  <a:t>condition</a:t>
                </a:r>
              </a:p>
              <a:p>
                <a:pPr algn="ctr"/>
                <a:r>
                  <a:rPr lang="en-US" sz="1800" b="1">
                    <a:latin typeface="Arial Unicode MS" pitchFamily="34" charset="-128"/>
                  </a:rPr>
                  <a:t>evaluated</a:t>
                </a:r>
                <a:endParaRPr lang="en-US">
                  <a:latin typeface="Arial Unicode MS" pitchFamily="34" charset="-128"/>
                </a:endParaRPr>
              </a:p>
            </p:txBody>
          </p:sp>
          <p:cxnSp>
            <p:nvCxnSpPr>
              <p:cNvPr id="88074" name="AutoShape 10"/>
              <p:cNvCxnSpPr>
                <a:cxnSpLocks noChangeShapeType="1"/>
                <a:stCxn id="88078" idx="2"/>
                <a:endCxn id="88072" idx="0"/>
              </p:cNvCxnSpPr>
              <p:nvPr/>
            </p:nvCxnSpPr>
            <p:spPr bwMode="auto">
              <a:xfrm flipH="1">
                <a:off x="2688" y="1719"/>
                <a:ext cx="1" cy="393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</p:spPr>
          </p:cxn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4119" y="1152"/>
              <a:ext cx="1008" cy="624"/>
              <a:chOff x="2184" y="1104"/>
              <a:chExt cx="1008" cy="624"/>
            </a:xfrm>
          </p:grpSpPr>
          <p:cxnSp>
            <p:nvCxnSpPr>
              <p:cNvPr id="88076" name="AutoShape 12"/>
              <p:cNvCxnSpPr>
                <a:cxnSpLocks noChangeShapeType="1"/>
                <a:endCxn id="88078" idx="0"/>
              </p:cNvCxnSpPr>
              <p:nvPr/>
            </p:nvCxnSpPr>
            <p:spPr bwMode="auto">
              <a:xfrm>
                <a:off x="2689" y="1104"/>
                <a:ext cx="0" cy="38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</p:spPr>
          </p:cxnSp>
          <p:sp>
            <p:nvSpPr>
              <p:cNvPr id="88077" name="Rectangle 13"/>
              <p:cNvSpPr>
                <a:spLocks noChangeArrowheads="1"/>
              </p:cNvSpPr>
              <p:nvPr/>
            </p:nvSpPr>
            <p:spPr bwMode="auto">
              <a:xfrm>
                <a:off x="2184" y="1488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8" name="Text Box 14"/>
              <p:cNvSpPr txBox="1">
                <a:spLocks noChangeArrowheads="1"/>
              </p:cNvSpPr>
              <p:nvPr/>
            </p:nvSpPr>
            <p:spPr bwMode="auto">
              <a:xfrm>
                <a:off x="2265" y="1488"/>
                <a:ext cx="847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latin typeface="Arial Unicode MS" pitchFamily="34" charset="-128"/>
                  </a:rPr>
                  <a:t>statement</a:t>
                </a:r>
                <a:endParaRPr lang="en-US">
                  <a:latin typeface="Arial Unicode MS" pitchFamily="34" charset="-128"/>
                </a:endParaRPr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4608" y="2784"/>
              <a:ext cx="447" cy="576"/>
              <a:chOff x="2699" y="2736"/>
              <a:chExt cx="447" cy="576"/>
            </a:xfrm>
          </p:grpSpPr>
          <p:cxnSp>
            <p:nvCxnSpPr>
              <p:cNvPr id="88080" name="AutoShape 16"/>
              <p:cNvCxnSpPr>
                <a:cxnSpLocks noChangeShapeType="1"/>
                <a:stCxn id="88072" idx="2"/>
              </p:cNvCxnSpPr>
              <p:nvPr/>
            </p:nvCxnSpPr>
            <p:spPr bwMode="auto">
              <a:xfrm>
                <a:off x="2712" y="2736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</p:spPr>
          </p:cxnSp>
          <p:sp>
            <p:nvSpPr>
              <p:cNvPr id="88081" name="Text Box 17"/>
              <p:cNvSpPr txBox="1">
                <a:spLocks noChangeArrowheads="1"/>
              </p:cNvSpPr>
              <p:nvPr/>
            </p:nvSpPr>
            <p:spPr bwMode="auto">
              <a:xfrm>
                <a:off x="2699" y="2880"/>
                <a:ext cx="447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chemeClr val="hlink"/>
                    </a:solidFill>
                    <a:latin typeface="Arial Unicode MS" pitchFamily="34" charset="-128"/>
                  </a:rPr>
                  <a:t>false</a:t>
                </a:r>
                <a:endParaRPr 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88099" name="Text Box 35"/>
            <p:cNvSpPr txBox="1">
              <a:spLocks noChangeArrowheads="1"/>
            </p:cNvSpPr>
            <p:nvPr/>
          </p:nvSpPr>
          <p:spPr bwMode="auto">
            <a:xfrm>
              <a:off x="3984" y="745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u="sng">
                  <a:solidFill>
                    <a:schemeClr val="hlink"/>
                  </a:solidFill>
                  <a:latin typeface="Arial" charset="0"/>
                </a:rPr>
                <a:t>The do Loop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773596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Choosing a Loop Statement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24238"/>
          </a:xfrm>
        </p:spPr>
        <p:txBody>
          <a:bodyPr>
            <a:spAutoFit/>
          </a:bodyPr>
          <a:lstStyle/>
          <a:p>
            <a:r>
              <a:rPr lang="en-US" sz="2800" dirty="0">
                <a:latin typeface="Arial" charset="0"/>
              </a:rPr>
              <a:t>If you know how many times the loop will be iterated, use a </a:t>
            </a:r>
            <a:r>
              <a:rPr lang="en-US" sz="2000" dirty="0">
                <a:latin typeface="Courier New" pitchFamily="49" charset="0"/>
              </a:rPr>
              <a:t>for</a:t>
            </a:r>
            <a:r>
              <a:rPr lang="en-US" sz="2800" dirty="0">
                <a:latin typeface="Arial" charset="0"/>
              </a:rPr>
              <a:t> loop.</a:t>
            </a:r>
          </a:p>
          <a:p>
            <a:r>
              <a:rPr lang="en-US" sz="2800" dirty="0">
                <a:latin typeface="Arial" charset="0"/>
              </a:rPr>
              <a:t>If you don’t know how many times the loop will be iterated, but</a:t>
            </a:r>
          </a:p>
          <a:p>
            <a:pPr lvl="1"/>
            <a:r>
              <a:rPr lang="en-US" dirty="0">
                <a:latin typeface="Arial" charset="0"/>
              </a:rPr>
              <a:t>it could be zero, use a </a:t>
            </a:r>
            <a:r>
              <a:rPr lang="en-US" sz="2000" dirty="0">
                <a:latin typeface="Courier New" pitchFamily="49" charset="0"/>
              </a:rPr>
              <a:t>while</a:t>
            </a:r>
            <a:r>
              <a:rPr lang="en-US" dirty="0">
                <a:latin typeface="Arial" charset="0"/>
              </a:rPr>
              <a:t> loop</a:t>
            </a:r>
          </a:p>
          <a:p>
            <a:pPr lvl="1"/>
            <a:r>
              <a:rPr lang="en-US" dirty="0">
                <a:latin typeface="Arial" charset="0"/>
              </a:rPr>
              <a:t>it will be at least once, use a </a:t>
            </a:r>
            <a:r>
              <a:rPr lang="en-US" sz="2000" dirty="0">
                <a:latin typeface="Courier New" pitchFamily="49" charset="0"/>
              </a:rPr>
              <a:t>do-while</a:t>
            </a:r>
            <a:r>
              <a:rPr lang="en-US" dirty="0">
                <a:latin typeface="Arial" charset="0"/>
              </a:rPr>
              <a:t> loop.</a:t>
            </a:r>
          </a:p>
          <a:p>
            <a:r>
              <a:rPr lang="en-US" sz="2800" dirty="0">
                <a:latin typeface="Arial" charset="0"/>
              </a:rPr>
              <a:t>Generally, a </a:t>
            </a:r>
            <a:r>
              <a:rPr lang="en-US" sz="2000" dirty="0">
                <a:latin typeface="Courier New" pitchFamily="49" charset="0"/>
              </a:rPr>
              <a:t>while</a:t>
            </a:r>
            <a:r>
              <a:rPr lang="en-US" sz="2800" dirty="0">
                <a:latin typeface="Arial" charset="0"/>
              </a:rPr>
              <a:t> loop is a safe choice.</a:t>
            </a:r>
          </a:p>
        </p:txBody>
      </p:sp>
    </p:spTree>
    <p:extLst>
      <p:ext uri="{BB962C8B-B14F-4D97-AF65-F5344CB8AC3E}">
        <p14:creationId xmlns:p14="http://schemas.microsoft.com/office/powerpoint/2010/main" xmlns="" val="268444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i="1" dirty="0"/>
              <a:t>Executes a block of statements only if a test is true</a:t>
            </a:r>
            <a:endParaRPr lang="en-US" sz="900" i="1" dirty="0"/>
          </a:p>
          <a:p>
            <a:pPr lvl="1">
              <a:lnSpc>
                <a:spcPct val="8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if (</a:t>
            </a:r>
            <a:r>
              <a:rPr lang="en-US" b="1" dirty="0"/>
              <a:t>test</a:t>
            </a:r>
            <a:r>
              <a:rPr lang="en-US" dirty="0"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    </a:t>
            </a:r>
            <a:r>
              <a:rPr lang="en-US" b="1" dirty="0"/>
              <a:t>statement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    </a:t>
            </a:r>
            <a:r>
              <a:rPr lang="en-US" b="1" dirty="0"/>
              <a:t>...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    </a:t>
            </a:r>
            <a:r>
              <a:rPr lang="en-US" b="1" dirty="0"/>
              <a:t>statement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/>
              <a:t>	</a:t>
            </a:r>
            <a:r>
              <a:rPr lang="en-US" sz="1900" dirty="0">
                <a:latin typeface="Courier New" pitchFamily="49" charset="0"/>
              </a:rPr>
              <a:t>double </a:t>
            </a:r>
            <a:r>
              <a:rPr lang="en-US" sz="1900" dirty="0" err="1">
                <a:latin typeface="Courier New" pitchFamily="49" charset="0"/>
              </a:rPr>
              <a:t>gpa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console.nextDouble</a:t>
            </a:r>
            <a:r>
              <a:rPr lang="en-US" sz="1900" dirty="0">
                <a:latin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b="1" dirty="0">
                <a:latin typeface="Courier New" pitchFamily="49" charset="0"/>
              </a:rPr>
              <a:t>	if (</a:t>
            </a:r>
            <a:r>
              <a:rPr lang="en-US" sz="1900" b="1" dirty="0" err="1">
                <a:latin typeface="Courier New" pitchFamily="49" charset="0"/>
              </a:rPr>
              <a:t>gpa</a:t>
            </a:r>
            <a:r>
              <a:rPr lang="en-US" sz="1900" b="1" dirty="0">
                <a:latin typeface="Courier New" pitchFamily="49" charset="0"/>
              </a:rPr>
              <a:t> &gt;= 2.0)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	    </a:t>
            </a:r>
            <a:r>
              <a:rPr lang="en-US" sz="1900" dirty="0" err="1">
                <a:latin typeface="Courier New" pitchFamily="49" charset="0"/>
              </a:rPr>
              <a:t>System.out.println</a:t>
            </a:r>
            <a:r>
              <a:rPr lang="en-US" sz="1900" dirty="0">
                <a:latin typeface="Courier New" pitchFamily="49" charset="0"/>
              </a:rPr>
              <a:t>("Application accepted.");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b="1" dirty="0">
                <a:latin typeface="Courier New" pitchFamily="49" charset="0"/>
              </a:rPr>
              <a:t>	}</a:t>
            </a:r>
          </a:p>
          <a:p>
            <a:endParaRPr lang="en-US" dirty="0"/>
          </a:p>
        </p:txBody>
      </p:sp>
      <p:pic>
        <p:nvPicPr>
          <p:cNvPr id="4" name="Picture 4" descr="if_state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33600"/>
            <a:ext cx="27432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15068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 Statement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798513"/>
          </a:xfrm>
        </p:spPr>
        <p:txBody>
          <a:bodyPr/>
          <a:lstStyle/>
          <a:p>
            <a:r>
              <a:rPr lang="en-US"/>
              <a:t>A </a:t>
            </a:r>
            <a:r>
              <a:rPr lang="en-US" i="1"/>
              <a:t>for statement</a:t>
            </a:r>
            <a:r>
              <a:rPr lang="en-US"/>
              <a:t> has the following syntax: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63650" y="3641725"/>
            <a:ext cx="71945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for ( </a:t>
            </a:r>
            <a:r>
              <a:rPr lang="en-US" sz="2000" b="1" i="1">
                <a:solidFill>
                  <a:schemeClr val="hlink"/>
                </a:solidFill>
                <a:latin typeface="Courier New" pitchFamily="49" charset="0"/>
              </a:rPr>
              <a:t>initialization</a:t>
            </a:r>
            <a:r>
              <a:rPr lang="en-US" sz="2000" b="1">
                <a:latin typeface="Courier New" pitchFamily="49" charset="0"/>
              </a:rPr>
              <a:t> ; </a:t>
            </a:r>
            <a:r>
              <a:rPr lang="en-US" sz="2000" b="1" i="1">
                <a:solidFill>
                  <a:schemeClr val="hlink"/>
                </a:solidFill>
                <a:latin typeface="Courier New" pitchFamily="49" charset="0"/>
              </a:rPr>
              <a:t>condition</a:t>
            </a:r>
            <a:r>
              <a:rPr lang="en-US" sz="2000" b="1">
                <a:latin typeface="Courier New" pitchFamily="49" charset="0"/>
              </a:rPr>
              <a:t> ; </a:t>
            </a:r>
            <a:r>
              <a:rPr lang="en-US" sz="2000" b="1" i="1">
                <a:solidFill>
                  <a:schemeClr val="hlink"/>
                </a:solidFill>
                <a:latin typeface="Courier New" pitchFamily="49" charset="0"/>
              </a:rPr>
              <a:t>increment</a:t>
            </a:r>
            <a:r>
              <a:rPr lang="en-US" sz="2000" b="1">
                <a:latin typeface="Courier New" pitchFamily="49" charset="0"/>
              </a:rPr>
              <a:t> )</a:t>
            </a:r>
          </a:p>
          <a:p>
            <a:r>
              <a:rPr lang="en-US" sz="2000" b="1">
                <a:latin typeface="Courier New" pitchFamily="49" charset="0"/>
              </a:rPr>
              <a:t>   </a:t>
            </a:r>
            <a:r>
              <a:rPr lang="en-US" sz="2000" b="1" i="1">
                <a:solidFill>
                  <a:schemeClr val="hlink"/>
                </a:solidFill>
                <a:latin typeface="Courier New" pitchFamily="49" charset="0"/>
              </a:rPr>
              <a:t>statement</a:t>
            </a:r>
            <a:r>
              <a:rPr lang="en-US" sz="2000" b="1">
                <a:latin typeface="Courier New" pitchFamily="49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447800" y="2117725"/>
            <a:ext cx="2946400" cy="1387475"/>
            <a:chOff x="912" y="1286"/>
            <a:chExt cx="1856" cy="874"/>
          </a:xfrm>
        </p:grpSpPr>
        <p:sp>
          <p:nvSpPr>
            <p:cNvPr id="68617" name="Text Box 9"/>
            <p:cNvSpPr txBox="1">
              <a:spLocks noChangeArrowheads="1"/>
            </p:cNvSpPr>
            <p:nvPr/>
          </p:nvSpPr>
          <p:spPr bwMode="auto">
            <a:xfrm>
              <a:off x="912" y="1286"/>
              <a:ext cx="1856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The </a:t>
              </a:r>
              <a:r>
                <a:rPr lang="en-US" sz="2000" b="1" i="1">
                  <a:solidFill>
                    <a:schemeClr val="hlink"/>
                  </a:solidFill>
                  <a:latin typeface="Courier New" pitchFamily="49" charset="0"/>
                </a:rPr>
                <a:t>initialization</a:t>
              </a:r>
              <a:endParaRPr 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is executed once</a:t>
              </a:r>
            </a:p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before the loop begins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800600" y="2117725"/>
            <a:ext cx="3389313" cy="1371600"/>
            <a:chOff x="3024" y="1248"/>
            <a:chExt cx="2135" cy="864"/>
          </a:xfrm>
        </p:grpSpPr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3024" y="1248"/>
              <a:ext cx="2135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The </a:t>
              </a:r>
              <a:r>
                <a:rPr lang="en-US" sz="2000" b="1" i="1">
                  <a:solidFill>
                    <a:schemeClr val="hlink"/>
                  </a:solidFill>
                  <a:latin typeface="Courier New" pitchFamily="49" charset="0"/>
                </a:rPr>
                <a:t>statement</a:t>
              </a:r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 is</a:t>
              </a:r>
            </a:p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executed until the</a:t>
              </a:r>
            </a:p>
            <a:p>
              <a:pPr algn="ctr"/>
              <a:r>
                <a:rPr lang="en-US" sz="2000" b="1" i="1">
                  <a:solidFill>
                    <a:schemeClr val="hlink"/>
                  </a:solidFill>
                  <a:latin typeface="Courier New" pitchFamily="49" charset="0"/>
                </a:rPr>
                <a:t>condition</a:t>
              </a:r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 becomes false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114800" y="4159250"/>
            <a:ext cx="4586288" cy="1174750"/>
            <a:chOff x="2592" y="2534"/>
            <a:chExt cx="2889" cy="740"/>
          </a:xfrm>
        </p:grpSpPr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9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The </a:t>
              </a:r>
              <a:r>
                <a:rPr lang="en-US" sz="2000" b="1" i="1">
                  <a:solidFill>
                    <a:schemeClr val="hlink"/>
                  </a:solidFill>
                  <a:latin typeface="Courier New" pitchFamily="49" charset="0"/>
                </a:rPr>
                <a:t>increment</a:t>
              </a:r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 portion is executed at the end of each iteration</a:t>
              </a:r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60949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of a for loop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48100" y="3505200"/>
            <a:ext cx="1600200" cy="1066800"/>
            <a:chOff x="2424" y="2208"/>
            <a:chExt cx="1008" cy="672"/>
          </a:xfrm>
        </p:grpSpPr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2424" y="264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2" name="Text Box 6"/>
            <p:cNvSpPr txBox="1">
              <a:spLocks noChangeArrowheads="1"/>
            </p:cNvSpPr>
            <p:nvPr/>
          </p:nvSpPr>
          <p:spPr bwMode="auto">
            <a:xfrm>
              <a:off x="2505" y="2640"/>
              <a:ext cx="847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latin typeface="Arial Unicode MS" pitchFamily="34" charset="-128"/>
                </a:rPr>
                <a:t>statement</a:t>
              </a:r>
              <a:endParaRPr lang="en-US">
                <a:latin typeface="Arial Unicode MS" pitchFamily="34" charset="-128"/>
              </a:endParaRPr>
            </a:p>
          </p:txBody>
        </p:sp>
        <p:cxnSp>
          <p:nvCxnSpPr>
            <p:cNvPr id="70663" name="AutoShape 7"/>
            <p:cNvCxnSpPr>
              <a:cxnSpLocks noChangeShapeType="1"/>
              <a:stCxn id="70668" idx="2"/>
              <a:endCxn id="70661" idx="0"/>
            </p:cNvCxnSpPr>
            <p:nvPr/>
          </p:nvCxnSpPr>
          <p:spPr bwMode="auto">
            <a:xfrm>
              <a:off x="2928" y="2208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2928" y="2256"/>
              <a:ext cx="40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  <a:latin typeface="Arial Unicode MS" pitchFamily="34" charset="-128"/>
                </a:rPr>
                <a:t>true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</p:grpSp>
      <p:cxnSp>
        <p:nvCxnSpPr>
          <p:cNvPr id="70665" name="AutoShape 9"/>
          <p:cNvCxnSpPr>
            <a:cxnSpLocks noChangeShapeType="1"/>
            <a:stCxn id="70676" idx="1"/>
            <a:endCxn id="70668" idx="1"/>
          </p:cNvCxnSpPr>
          <p:nvPr/>
        </p:nvCxnSpPr>
        <p:spPr bwMode="auto">
          <a:xfrm rot="10800000">
            <a:off x="3657600" y="3009900"/>
            <a:ext cx="190500" cy="2057400"/>
          </a:xfrm>
          <a:prstGeom prst="bentConnector3">
            <a:avLst>
              <a:gd name="adj1" fmla="val 3275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657600" y="2195513"/>
            <a:ext cx="1981200" cy="1309687"/>
            <a:chOff x="2304" y="1383"/>
            <a:chExt cx="1248" cy="825"/>
          </a:xfrm>
        </p:grpSpPr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70668" name="AutoShape 1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9" name="Text Box 13"/>
              <p:cNvSpPr txBox="1">
                <a:spLocks noChangeArrowheads="1"/>
              </p:cNvSpPr>
              <p:nvPr/>
            </p:nvSpPr>
            <p:spPr bwMode="auto">
              <a:xfrm>
                <a:off x="2193" y="1742"/>
                <a:ext cx="799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latin typeface="Arial Unicode MS" pitchFamily="34" charset="-128"/>
                  </a:rPr>
                  <a:t>condition</a:t>
                </a:r>
              </a:p>
              <a:p>
                <a:pPr algn="ctr"/>
                <a:r>
                  <a:rPr lang="en-US" sz="1800" b="1">
                    <a:latin typeface="Arial Unicode MS" pitchFamily="34" charset="-128"/>
                  </a:rPr>
                  <a:t>evaluated</a:t>
                </a:r>
                <a:endParaRPr lang="en-US">
                  <a:latin typeface="Arial Unicode MS" pitchFamily="34" charset="-128"/>
                </a:endParaRPr>
              </a:p>
            </p:txBody>
          </p:sp>
        </p:grpSp>
        <p:cxnSp>
          <p:nvCxnSpPr>
            <p:cNvPr id="70670" name="AutoShape 14"/>
            <p:cNvCxnSpPr>
              <a:cxnSpLocks noChangeShapeType="1"/>
              <a:stCxn id="70682" idx="2"/>
              <a:endCxn id="70668" idx="0"/>
            </p:cNvCxnSpPr>
            <p:nvPr/>
          </p:nvCxnSpPr>
          <p:spPr bwMode="auto">
            <a:xfrm>
              <a:off x="2928" y="1383"/>
              <a:ext cx="0" cy="20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648200" y="3009900"/>
            <a:ext cx="1946275" cy="2895600"/>
            <a:chOff x="2928" y="1896"/>
            <a:chExt cx="1226" cy="1824"/>
          </a:xfrm>
        </p:grpSpPr>
        <p:cxnSp>
          <p:nvCxnSpPr>
            <p:cNvPr id="70672" name="AutoShape 16"/>
            <p:cNvCxnSpPr>
              <a:cxnSpLocks noChangeShapeType="1"/>
              <a:stCxn id="70668" idx="3"/>
            </p:cNvCxnSpPr>
            <p:nvPr/>
          </p:nvCxnSpPr>
          <p:spPr bwMode="auto">
            <a:xfrm flipH="1">
              <a:off x="2928" y="1896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</p:spPr>
        </p:cxnSp>
        <p:sp>
          <p:nvSpPr>
            <p:cNvPr id="70673" name="Text Box 17"/>
            <p:cNvSpPr txBox="1">
              <a:spLocks noChangeArrowheads="1"/>
            </p:cNvSpPr>
            <p:nvPr/>
          </p:nvSpPr>
          <p:spPr bwMode="auto">
            <a:xfrm>
              <a:off x="3707" y="2256"/>
              <a:ext cx="447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  <a:latin typeface="Arial Unicode MS" pitchFamily="34" charset="-128"/>
                </a:rPr>
                <a:t>false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848100" y="4572000"/>
            <a:ext cx="1600200" cy="685800"/>
            <a:chOff x="2424" y="2880"/>
            <a:chExt cx="1008" cy="432"/>
          </a:xfrm>
        </p:grpSpPr>
        <p:sp>
          <p:nvSpPr>
            <p:cNvPr id="70676" name="Rectangle 20"/>
            <p:cNvSpPr>
              <a:spLocks noChangeArrowheads="1"/>
            </p:cNvSpPr>
            <p:nvPr/>
          </p:nvSpPr>
          <p:spPr bwMode="auto">
            <a:xfrm>
              <a:off x="2424" y="3072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7" name="Text Box 21"/>
            <p:cNvSpPr txBox="1">
              <a:spLocks noChangeArrowheads="1"/>
            </p:cNvSpPr>
            <p:nvPr/>
          </p:nvSpPr>
          <p:spPr bwMode="auto">
            <a:xfrm>
              <a:off x="2519" y="3072"/>
              <a:ext cx="819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latin typeface="Arial Unicode MS" pitchFamily="34" charset="-128"/>
                </a:rPr>
                <a:t>increment</a:t>
              </a:r>
              <a:endParaRPr lang="en-US">
                <a:latin typeface="Arial Unicode MS" pitchFamily="34" charset="-128"/>
              </a:endParaRPr>
            </a:p>
          </p:txBody>
        </p:sp>
        <p:cxnSp>
          <p:nvCxnSpPr>
            <p:cNvPr id="70678" name="AutoShape 22"/>
            <p:cNvCxnSpPr>
              <a:cxnSpLocks noChangeShapeType="1"/>
              <a:stCxn id="70661" idx="2"/>
              <a:endCxn id="70677" idx="0"/>
            </p:cNvCxnSpPr>
            <p:nvPr/>
          </p:nvCxnSpPr>
          <p:spPr bwMode="auto">
            <a:xfrm>
              <a:off x="2928" y="2880"/>
              <a:ext cx="1" cy="19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848100" y="1295400"/>
            <a:ext cx="1600200" cy="914400"/>
            <a:chOff x="2424" y="816"/>
            <a:chExt cx="1008" cy="576"/>
          </a:xfrm>
        </p:grpSpPr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2424" y="1152"/>
              <a:ext cx="1008" cy="240"/>
              <a:chOff x="2112" y="1200"/>
              <a:chExt cx="1008" cy="240"/>
            </a:xfrm>
          </p:grpSpPr>
          <p:sp>
            <p:nvSpPr>
              <p:cNvPr id="70681" name="Rectangle 25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2" name="Text Box 26"/>
              <p:cNvSpPr txBox="1">
                <a:spLocks noChangeArrowheads="1"/>
              </p:cNvSpPr>
              <p:nvPr/>
            </p:nvSpPr>
            <p:spPr bwMode="auto">
              <a:xfrm>
                <a:off x="2139" y="1200"/>
                <a:ext cx="95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latin typeface="Arial Unicode MS" pitchFamily="34" charset="-128"/>
                  </a:rPr>
                  <a:t>initialization</a:t>
                </a:r>
                <a:endParaRPr lang="en-US">
                  <a:latin typeface="Arial Unicode MS" pitchFamily="34" charset="-128"/>
                </a:endParaRPr>
              </a:p>
            </p:txBody>
          </p:sp>
        </p:grpSp>
        <p:cxnSp>
          <p:nvCxnSpPr>
            <p:cNvPr id="70683" name="AutoShape 27"/>
            <p:cNvCxnSpPr>
              <a:cxnSpLocks noChangeShapeType="1"/>
              <a:endCxn id="70682" idx="0"/>
            </p:cNvCxnSpPr>
            <p:nvPr/>
          </p:nvCxnSpPr>
          <p:spPr bwMode="auto">
            <a:xfrm>
              <a:off x="2928" y="816"/>
              <a:ext cx="0" cy="33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1328835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 Statement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loop is functionally equivalent to the following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loop structure: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092450" y="2971800"/>
            <a:ext cx="3079750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b="1" i="1" dirty="0">
                <a:solidFill>
                  <a:schemeClr val="hlink"/>
                </a:solidFill>
                <a:latin typeface="Courier New" pitchFamily="49" charset="0"/>
              </a:rPr>
              <a:t>initialization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</a:rPr>
              <a:t>while ( </a:t>
            </a:r>
            <a:r>
              <a:rPr lang="en-US" sz="2000" b="1" i="1" dirty="0">
                <a:solidFill>
                  <a:schemeClr val="hlink"/>
                </a:solidFill>
                <a:latin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</a:rPr>
              <a:t> )</a:t>
            </a:r>
          </a:p>
          <a:p>
            <a:r>
              <a:rPr lang="en-US" sz="2000" b="1" dirty="0">
                <a:latin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i="1" dirty="0">
                <a:solidFill>
                  <a:schemeClr val="hlink"/>
                </a:solidFill>
                <a:latin typeface="Courier New" pitchFamily="49" charset="0"/>
              </a:rPr>
              <a:t>statement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i="1" dirty="0">
                <a:solidFill>
                  <a:schemeClr val="hlink"/>
                </a:solidFill>
                <a:latin typeface="Courier New" pitchFamily="49" charset="0"/>
              </a:rPr>
              <a:t>increment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12064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For Loop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dirty="0"/>
              <a:t>class </a:t>
            </a:r>
            <a:r>
              <a:rPr lang="en-US" sz="3400" dirty="0" smtClean="0"/>
              <a:t>ForLoop</a:t>
            </a:r>
            <a:endParaRPr lang="en-US" sz="3400" dirty="0"/>
          </a:p>
          <a:p>
            <a:pPr>
              <a:buNone/>
            </a:pPr>
            <a:r>
              <a:rPr lang="en-US" sz="3400" dirty="0"/>
              <a:t>   {</a:t>
            </a:r>
          </a:p>
          <a:p>
            <a:pPr>
              <a:buNone/>
            </a:pPr>
            <a:r>
              <a:rPr lang="en-US" sz="3400" dirty="0"/>
              <a:t>       public static void main(String args[])</a:t>
            </a:r>
          </a:p>
          <a:p>
            <a:pPr>
              <a:buNone/>
            </a:pPr>
            <a:r>
              <a:rPr lang="en-US" sz="3400" dirty="0"/>
              <a:t>          {</a:t>
            </a:r>
          </a:p>
          <a:p>
            <a:pPr>
              <a:buNone/>
            </a:pPr>
            <a:r>
              <a:rPr lang="en-US" sz="3400" dirty="0"/>
              <a:t>              for(int i=1;i&lt;=3;i++) </a:t>
            </a:r>
            <a:endParaRPr lang="en-US" sz="3400" dirty="0" smtClean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smtClean="0"/>
              <a:t>		{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                            </a:t>
            </a:r>
            <a:r>
              <a:rPr lang="en-US" sz="3400" dirty="0" smtClean="0"/>
              <a:t>System.out.println(i</a:t>
            </a:r>
            <a:r>
              <a:rPr lang="en-US" sz="3400" dirty="0"/>
              <a:t>);                                }  </a:t>
            </a:r>
            <a:endParaRPr lang="en-US" sz="3400" dirty="0" smtClean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smtClean="0"/>
              <a:t>}</a:t>
            </a:r>
            <a:r>
              <a:rPr lang="en-US" sz="3400" dirty="0"/>
              <a:t>  </a:t>
            </a: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/>
              <a:t> </a:t>
            </a:r>
            <a:r>
              <a:rPr lang="en-US" sz="3400" dirty="0" smtClean="0"/>
              <a:t>}</a:t>
            </a:r>
          </a:p>
          <a:p>
            <a:pPr>
              <a:buNone/>
            </a:pPr>
            <a:endParaRPr lang="en-US" sz="3400" dirty="0" smtClean="0"/>
          </a:p>
          <a:p>
            <a:r>
              <a:rPr lang="en-US" sz="3400" dirty="0"/>
              <a:t>The output of the above code will be :-</a:t>
            </a:r>
            <a:endParaRPr lang="en-US" sz="3400" b="1" dirty="0"/>
          </a:p>
          <a:p>
            <a:pPr>
              <a:buNone/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sz="3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sz="3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sz="3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if/else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i="1" dirty="0"/>
              <a:t>Executes one block if a test is true, another if false</a:t>
            </a:r>
          </a:p>
          <a:p>
            <a:pPr lvl="1">
              <a:lnSpc>
                <a:spcPct val="8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if (</a:t>
            </a:r>
            <a:r>
              <a:rPr lang="en-US" b="1" dirty="0"/>
              <a:t>test</a:t>
            </a:r>
            <a:r>
              <a:rPr lang="en-US" dirty="0"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    </a:t>
            </a:r>
            <a:r>
              <a:rPr lang="en-US" b="1" dirty="0"/>
              <a:t>statement(s)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    </a:t>
            </a:r>
            <a:r>
              <a:rPr lang="en-US" b="1" dirty="0"/>
              <a:t>statement(s)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/>
              <a:t>	</a:t>
            </a:r>
            <a:r>
              <a:rPr lang="en-US" sz="1900" dirty="0">
                <a:latin typeface="Courier New" pitchFamily="49" charset="0"/>
              </a:rPr>
              <a:t>double </a:t>
            </a:r>
            <a:r>
              <a:rPr lang="en-US" sz="1900" dirty="0" err="1">
                <a:latin typeface="Courier New" pitchFamily="49" charset="0"/>
              </a:rPr>
              <a:t>gpa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console.nextDouble</a:t>
            </a:r>
            <a:r>
              <a:rPr lang="en-US" sz="1900" dirty="0">
                <a:latin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b="1" dirty="0">
                <a:latin typeface="Courier New" pitchFamily="49" charset="0"/>
              </a:rPr>
              <a:t>	if (</a:t>
            </a:r>
            <a:r>
              <a:rPr lang="en-US" sz="1900" b="1" dirty="0" err="1">
                <a:latin typeface="Courier New" pitchFamily="49" charset="0"/>
              </a:rPr>
              <a:t>gpa</a:t>
            </a:r>
            <a:r>
              <a:rPr lang="en-US" sz="1900" b="1" dirty="0">
                <a:latin typeface="Courier New" pitchFamily="49" charset="0"/>
              </a:rPr>
              <a:t> &gt;= 2.0)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b="1" dirty="0">
                <a:latin typeface="Courier New" pitchFamily="49" charset="0"/>
              </a:rPr>
              <a:t>	    </a:t>
            </a:r>
            <a:r>
              <a:rPr lang="en-US" sz="1900" dirty="0" err="1">
                <a:latin typeface="Courier New" pitchFamily="49" charset="0"/>
              </a:rPr>
              <a:t>System.out.println</a:t>
            </a:r>
            <a:r>
              <a:rPr lang="en-US" sz="1900" dirty="0">
                <a:latin typeface="Courier New" pitchFamily="49" charset="0"/>
              </a:rPr>
              <a:t>("Welcome to Mars University!");</a:t>
            </a:r>
            <a:endParaRPr lang="en-US" sz="19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900" b="1" dirty="0">
                <a:latin typeface="Courier New" pitchFamily="49" charset="0"/>
              </a:rPr>
              <a:t>	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	    </a:t>
            </a:r>
            <a:r>
              <a:rPr lang="en-US" sz="1900" dirty="0" err="1">
                <a:latin typeface="Courier New" pitchFamily="49" charset="0"/>
              </a:rPr>
              <a:t>System.out.println</a:t>
            </a:r>
            <a:r>
              <a:rPr lang="en-US" sz="1900" dirty="0">
                <a:latin typeface="Courier New" pitchFamily="49" charset="0"/>
              </a:rPr>
              <a:t>("Application denied.");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b="1" dirty="0">
                <a:latin typeface="Courier New" pitchFamily="49" charset="0"/>
              </a:rPr>
              <a:t>	}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</a:t>
            </a:r>
            <a:r>
              <a:rPr lang="en-US" dirty="0">
                <a:latin typeface="Courier New" pitchFamily="49" charset="0"/>
              </a:rPr>
              <a:t>if/else</a:t>
            </a:r>
            <a:r>
              <a:rPr lang="en-US" b="1" i="1" dirty="0">
                <a:solidFill>
                  <a:schemeClr val="hlink"/>
                </a:solidFill>
              </a:rPr>
              <a:t/>
            </a:r>
            <a:br>
              <a:rPr lang="en-US" b="1" i="1" dirty="0">
                <a:solidFill>
                  <a:schemeClr val="hlink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48200"/>
          </a:xfrm>
        </p:spPr>
        <p:txBody>
          <a:bodyPr/>
          <a:lstStyle/>
          <a:p>
            <a:r>
              <a:rPr lang="en-US" b="1" dirty="0"/>
              <a:t>A </a:t>
            </a:r>
            <a:r>
              <a:rPr lang="en-US" b="1" i="1" dirty="0"/>
              <a:t>nested </a:t>
            </a:r>
            <a:r>
              <a:rPr lang="en-US" b="1" dirty="0"/>
              <a:t>if is an if statement that is the target of another if or else.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When </a:t>
            </a:r>
            <a:r>
              <a:rPr lang="en-US" b="1" dirty="0"/>
              <a:t>you nest ifs, the main thing to remember is that an else statement always refers to the nearest if statement that is within the same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34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i="1" dirty="0"/>
              <a:t>Chooses between outcomes using many tests</a:t>
            </a:r>
          </a:p>
          <a:p>
            <a:pPr lvl="1">
              <a:lnSpc>
                <a:spcPct val="90000"/>
              </a:lnSpc>
            </a:pPr>
            <a:endParaRPr lang="en-US" sz="800" i="1" dirty="0"/>
          </a:p>
          <a:p>
            <a:pPr lvl="1">
              <a:lnSpc>
                <a:spcPct val="90000"/>
              </a:lnSpc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if (</a:t>
            </a:r>
            <a:r>
              <a:rPr lang="en-US" sz="2000" b="1" dirty="0">
                <a:solidFill>
                  <a:srgbClr val="FF0000"/>
                </a:solidFill>
              </a:rPr>
              <a:t>test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    </a:t>
            </a:r>
            <a:r>
              <a:rPr lang="en-US" sz="2000" b="1" dirty="0">
                <a:solidFill>
                  <a:srgbClr val="FF0000"/>
                </a:solidFill>
              </a:rPr>
              <a:t>statement(s)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} else if (</a:t>
            </a:r>
            <a:r>
              <a:rPr lang="en-US" sz="2000" b="1" dirty="0">
                <a:solidFill>
                  <a:srgbClr val="FF0000"/>
                </a:solidFill>
              </a:rPr>
              <a:t>test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    </a:t>
            </a:r>
            <a:r>
              <a:rPr lang="en-US" sz="2000" b="1" dirty="0">
                <a:solidFill>
                  <a:srgbClr val="FF0000"/>
                </a:solidFill>
              </a:rPr>
              <a:t>statement(s)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    </a:t>
            </a:r>
            <a:r>
              <a:rPr lang="en-US" sz="2000" b="1" dirty="0">
                <a:solidFill>
                  <a:srgbClr val="FF0000"/>
                </a:solidFill>
              </a:rPr>
              <a:t>statement(s)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Example: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if (number &gt; 0) {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   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("Positive");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} else if (number &lt; 0) {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   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("Negative");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} else {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   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("Zero");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  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4" descr="nested_if_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34290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4700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 New" pitchFamily="49" charset="0"/>
              </a:rPr>
              <a:t>if/else/if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en-US" sz="2000" dirty="0"/>
              <a:t>If it ends with </a:t>
            </a:r>
            <a:r>
              <a:rPr lang="en-US" sz="2000" dirty="0">
                <a:latin typeface="Courier New" pitchFamily="49" charset="0"/>
              </a:rPr>
              <a:t>else</a:t>
            </a:r>
            <a:r>
              <a:rPr lang="en-US" sz="2000" dirty="0"/>
              <a:t>, one code path must be taken.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it ends with </a:t>
            </a:r>
            <a:r>
              <a:rPr lang="en-US" sz="2000" dirty="0">
                <a:latin typeface="Courier New" pitchFamily="49" charset="0"/>
              </a:rPr>
              <a:t>if</a:t>
            </a:r>
            <a:r>
              <a:rPr lang="en-US" sz="2000" dirty="0"/>
              <a:t>, the program might not execute any path.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</a:rPr>
              <a:t>	if (</a:t>
            </a:r>
            <a:r>
              <a:rPr lang="en-US" sz="2000" b="1" dirty="0"/>
              <a:t>test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    </a:t>
            </a:r>
            <a:r>
              <a:rPr lang="en-US" sz="2000" b="1" dirty="0"/>
              <a:t>statement(s)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} else if (</a:t>
            </a:r>
            <a:r>
              <a:rPr lang="en-US" sz="2000" b="1" dirty="0"/>
              <a:t>test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    </a:t>
            </a:r>
            <a:r>
              <a:rPr lang="en-US" sz="2000" b="1" dirty="0"/>
              <a:t>statement(s)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} else </a:t>
            </a:r>
            <a:r>
              <a:rPr lang="en-US" sz="2000" dirty="0">
                <a:solidFill>
                  <a:srgbClr val="003399"/>
                </a:solidFill>
                <a:latin typeface="Courier New" pitchFamily="49" charset="0"/>
              </a:rPr>
              <a:t>if (</a:t>
            </a:r>
            <a:r>
              <a:rPr lang="en-US" sz="2000" b="1" dirty="0">
                <a:solidFill>
                  <a:srgbClr val="003399"/>
                </a:solidFill>
              </a:rPr>
              <a:t>test</a:t>
            </a:r>
            <a:r>
              <a:rPr lang="en-US" sz="2000" dirty="0">
                <a:solidFill>
                  <a:srgbClr val="003399"/>
                </a:solidFill>
                <a:latin typeface="Courier New" pitchFamily="49" charset="0"/>
              </a:rPr>
              <a:t>)</a:t>
            </a:r>
            <a:r>
              <a:rPr lang="en-US" sz="2000" dirty="0">
                <a:latin typeface="Courier New" pitchFamily="49" charset="0"/>
              </a:rPr>
              <a:t>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    </a:t>
            </a:r>
            <a:r>
              <a:rPr lang="en-US" sz="2000" b="1" dirty="0"/>
              <a:t>statement(s)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} </a:t>
            </a:r>
            <a:endParaRPr lang="en-US" sz="2000" dirty="0"/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	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Example: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if (place == 1) {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dirty="0">
                <a:latin typeface="Courier New" pitchFamily="49" charset="0"/>
              </a:rPr>
              <a:t>	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("You win the gold medal!");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} else if (place == 2) {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("You win a silver medal!");</a:t>
            </a:r>
            <a:endParaRPr lang="en-US" sz="2000" b="1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} else if (place == 3) {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dirty="0">
                <a:latin typeface="Courier New" pitchFamily="49" charset="0"/>
              </a:rPr>
              <a:t>	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("You earned a bronze medal.");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67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Iteration Statements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Repetition statements</a:t>
            </a:r>
            <a:r>
              <a:rPr lang="en-US" dirty="0"/>
              <a:t> allow us to execute </a:t>
            </a:r>
            <a:r>
              <a:rPr lang="en-US" dirty="0" smtClean="0"/>
              <a:t>a group of  statements </a:t>
            </a:r>
            <a:r>
              <a:rPr lang="en-US" dirty="0"/>
              <a:t>multiple times</a:t>
            </a:r>
          </a:p>
          <a:p>
            <a:pPr>
              <a:spcBef>
                <a:spcPct val="50000"/>
              </a:spcBef>
            </a:pPr>
            <a:r>
              <a:rPr lang="en-US" dirty="0"/>
              <a:t>Often they are referred to as </a:t>
            </a:r>
            <a:r>
              <a:rPr lang="en-US" i="1" dirty="0"/>
              <a:t>loops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Like conditional statements, they are controlled by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  <a:p>
            <a:pPr>
              <a:spcBef>
                <a:spcPct val="50000"/>
              </a:spcBef>
            </a:pPr>
            <a:r>
              <a:rPr lang="en-US" dirty="0"/>
              <a:t>Java has three kinds of repetition statements: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the </a:t>
            </a:r>
            <a:r>
              <a:rPr lang="en-US" i="1" dirty="0"/>
              <a:t>while loop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do loop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for loop</a:t>
            </a:r>
          </a:p>
          <a:p>
            <a:pPr>
              <a:spcBef>
                <a:spcPct val="50000"/>
              </a:spcBef>
            </a:pPr>
            <a:r>
              <a:rPr lang="en-US" dirty="0"/>
              <a:t>The programmer should choose the right kind of loop for the situation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The while Statement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924800" cy="83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while statement</a:t>
            </a:r>
            <a:r>
              <a:rPr lang="en-US" dirty="0"/>
              <a:t> has the following syntax: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046413" y="2133600"/>
            <a:ext cx="365918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while ( </a:t>
            </a:r>
            <a:r>
              <a:rPr lang="en-US" b="1" i="1" dirty="0">
                <a:solidFill>
                  <a:schemeClr val="hlink"/>
                </a:solidFill>
                <a:latin typeface="Courier New" pitchFamily="49" charset="0"/>
              </a:rPr>
              <a:t>condition</a:t>
            </a:r>
            <a:r>
              <a:rPr lang="en-US" b="1" dirty="0">
                <a:latin typeface="Courier New" pitchFamily="49" charset="0"/>
              </a:rPr>
              <a:t> )</a:t>
            </a:r>
          </a:p>
          <a:p>
            <a:r>
              <a:rPr lang="en-US" b="1" dirty="0">
                <a:latin typeface="Courier New" pitchFamily="49" charset="0"/>
              </a:rPr>
              <a:t>   </a:t>
            </a:r>
            <a:r>
              <a:rPr lang="en-US" b="1" i="1" dirty="0">
                <a:solidFill>
                  <a:schemeClr val="hlink"/>
                </a:solidFill>
                <a:latin typeface="Courier New" pitchFamily="49" charset="0"/>
              </a:rPr>
              <a:t>statement</a:t>
            </a:r>
            <a:r>
              <a:rPr lang="en-US" b="1" dirty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990600" y="3505200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70000"/>
              </a:spcBef>
              <a:buFontTx/>
              <a:buChar char="•"/>
            </a:pPr>
            <a:r>
              <a:rPr lang="en-US" b="1" dirty="0">
                <a:latin typeface="Arial" charset="0"/>
              </a:rPr>
              <a:t>If the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condition</a:t>
            </a:r>
            <a:r>
              <a:rPr lang="en-US" b="1" dirty="0">
                <a:latin typeface="Arial" charset="0"/>
              </a:rPr>
              <a:t> is true, the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statement</a:t>
            </a:r>
            <a:r>
              <a:rPr lang="en-US" b="1" dirty="0">
                <a:latin typeface="Arial" charset="0"/>
              </a:rPr>
              <a:t> is executed</a:t>
            </a:r>
          </a:p>
          <a:p>
            <a:pPr marL="342900" indent="-342900" eaLnBrk="1" hangingPunct="1">
              <a:spcBef>
                <a:spcPct val="70000"/>
              </a:spcBef>
              <a:buFontTx/>
              <a:buChar char="•"/>
            </a:pPr>
            <a:r>
              <a:rPr lang="en-US" b="1" dirty="0">
                <a:latin typeface="Arial" charset="0"/>
              </a:rPr>
              <a:t>Then the condition is evaluated again, and if it is still true, the statement is executed again</a:t>
            </a:r>
          </a:p>
          <a:p>
            <a:pPr marL="342900" indent="-342900" eaLnBrk="1" hangingPunct="1">
              <a:spcBef>
                <a:spcPct val="70000"/>
              </a:spcBef>
              <a:buFontTx/>
              <a:buChar char="•"/>
            </a:pPr>
            <a:r>
              <a:rPr lang="en-US" b="1" dirty="0">
                <a:latin typeface="Arial" charset="0"/>
              </a:rPr>
              <a:t>The statement is executed repeatedly until the condition becomes false</a:t>
            </a:r>
          </a:p>
        </p:txBody>
      </p:sp>
    </p:spTree>
    <p:extLst>
      <p:ext uri="{BB962C8B-B14F-4D97-AF65-F5344CB8AC3E}">
        <p14:creationId xmlns:p14="http://schemas.microsoft.com/office/powerpoint/2010/main" xmlns="" val="311822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7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7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56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of a while Loop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768725" y="3124200"/>
            <a:ext cx="1600200" cy="1295400"/>
            <a:chOff x="2112" y="1968"/>
            <a:chExt cx="1008" cy="816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544"/>
              <a:chExt cx="1008" cy="240"/>
            </a:xfrm>
          </p:grpSpPr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4" name="Text Box 6"/>
              <p:cNvSpPr txBox="1">
                <a:spLocks noChangeArrowheads="1"/>
              </p:cNvSpPr>
              <p:nvPr/>
            </p:nvSpPr>
            <p:spPr bwMode="auto">
              <a:xfrm>
                <a:off x="2193" y="2544"/>
                <a:ext cx="847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latin typeface="Arial Unicode MS" pitchFamily="34" charset="-128"/>
                  </a:rPr>
                  <a:t>statement</a:t>
                </a:r>
                <a:endParaRPr lang="en-US">
                  <a:latin typeface="Arial Unicode MS" pitchFamily="34" charset="-128"/>
                </a:endParaRPr>
              </a:p>
            </p:txBody>
          </p:sp>
        </p:grpSp>
        <p:cxnSp>
          <p:nvCxnSpPr>
            <p:cNvPr id="58375" name="AutoShape 7"/>
            <p:cNvCxnSpPr>
              <a:cxnSpLocks noChangeShapeType="1"/>
              <a:stCxn id="58380" idx="2"/>
              <a:endCxn id="58373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2635" y="2112"/>
              <a:ext cx="40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  <a:latin typeface="Arial Unicode MS" pitchFamily="34" charset="-128"/>
                </a:rPr>
                <a:t>true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  <a:stCxn id="58373" idx="1"/>
            <a:endCxn id="58380" idx="1"/>
          </p:cNvCxnSpPr>
          <p:nvPr/>
        </p:nvCxnSpPr>
        <p:spPr bwMode="auto">
          <a:xfrm rot="10800000">
            <a:off x="3540125" y="2590800"/>
            <a:ext cx="228600" cy="1638300"/>
          </a:xfrm>
          <a:prstGeom prst="bentConnector3">
            <a:avLst>
              <a:gd name="adj1" fmla="val 250694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508500" y="2590800"/>
            <a:ext cx="1968500" cy="2590800"/>
            <a:chOff x="2578" y="1680"/>
            <a:chExt cx="1240" cy="1584"/>
          </a:xfrm>
        </p:grpSpPr>
        <p:cxnSp>
          <p:nvCxnSpPr>
            <p:cNvPr id="58384" name="AutoShape 16"/>
            <p:cNvCxnSpPr>
              <a:cxnSpLocks noChangeShapeType="1"/>
              <a:stCxn id="58380" idx="3"/>
            </p:cNvCxnSpPr>
            <p:nvPr/>
          </p:nvCxnSpPr>
          <p:spPr bwMode="auto">
            <a:xfrm flipH="1">
              <a:off x="2578" y="1680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</p:spPr>
        </p:cxn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3371" y="2115"/>
              <a:ext cx="447" cy="22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  <a:latin typeface="Arial Unicode MS" pitchFamily="34" charset="-128"/>
                </a:rPr>
                <a:t>false</a:t>
              </a:r>
              <a:endParaRPr 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540125" y="1371600"/>
            <a:ext cx="2057400" cy="1752600"/>
            <a:chOff x="1968" y="864"/>
            <a:chExt cx="1296" cy="1104"/>
          </a:xfrm>
        </p:grpSpPr>
        <p:cxnSp>
          <p:nvCxnSpPr>
            <p:cNvPr id="58382" name="AutoShape 14"/>
            <p:cNvCxnSpPr>
              <a:cxnSpLocks noChangeShapeType="1"/>
              <a:endCxn id="58380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58380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1" name="Text Box 13"/>
              <p:cNvSpPr txBox="1">
                <a:spLocks noChangeArrowheads="1"/>
              </p:cNvSpPr>
              <p:nvPr/>
            </p:nvSpPr>
            <p:spPr bwMode="auto">
              <a:xfrm>
                <a:off x="2217" y="1430"/>
                <a:ext cx="799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latin typeface="Arial Unicode MS" pitchFamily="34" charset="-128"/>
                  </a:rPr>
                  <a:t>condition</a:t>
                </a:r>
              </a:p>
              <a:p>
                <a:pPr algn="ctr"/>
                <a:r>
                  <a:rPr lang="en-US" sz="1800" b="1">
                    <a:latin typeface="Arial Unicode MS" pitchFamily="34" charset="-128"/>
                  </a:rPr>
                  <a:t>evaluated</a:t>
                </a:r>
                <a:endParaRPr lang="en-US"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41396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789</Words>
  <Application>Microsoft Office PowerPoint</Application>
  <PresentationFormat>On-screen Show (4:3)</PresentationFormat>
  <Paragraphs>243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Selection Statements</vt:lpstr>
      <vt:lpstr>If Statement</vt:lpstr>
      <vt:lpstr>The if/else statement</vt:lpstr>
      <vt:lpstr>Nested if/else </vt:lpstr>
      <vt:lpstr>Example</vt:lpstr>
      <vt:lpstr>Nested if/else/if</vt:lpstr>
      <vt:lpstr>Iteration Statements </vt:lpstr>
      <vt:lpstr>The while Statement</vt:lpstr>
      <vt:lpstr>Logic of a while Loop</vt:lpstr>
      <vt:lpstr>The while Statement</vt:lpstr>
      <vt:lpstr>The while Repetition Structure</vt:lpstr>
      <vt:lpstr>Example--Parts of a while loop</vt:lpstr>
      <vt:lpstr>Nested Loops</vt:lpstr>
      <vt:lpstr>Nested Loops</vt:lpstr>
      <vt:lpstr>The do Statement</vt:lpstr>
      <vt:lpstr>Logic of a do Loop</vt:lpstr>
      <vt:lpstr>The do Statement</vt:lpstr>
      <vt:lpstr>Comparing while and do</vt:lpstr>
      <vt:lpstr>Choosing a Loop Statement</vt:lpstr>
      <vt:lpstr>The for Statement</vt:lpstr>
      <vt:lpstr>Logic of a for loop</vt:lpstr>
      <vt:lpstr>The for Statement</vt:lpstr>
      <vt:lpstr>For Loop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4- JAVA</dc:title>
  <dc:creator>R21</dc:creator>
  <cp:lastModifiedBy>moon</cp:lastModifiedBy>
  <cp:revision>71</cp:revision>
  <dcterms:created xsi:type="dcterms:W3CDTF">2016-12-28T05:25:20Z</dcterms:created>
  <dcterms:modified xsi:type="dcterms:W3CDTF">2022-12-28T15:12:18Z</dcterms:modified>
</cp:coreProperties>
</file>