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1" r:id="rId3"/>
    <p:sldId id="282" r:id="rId4"/>
    <p:sldId id="283" r:id="rId5"/>
    <p:sldId id="284" r:id="rId6"/>
    <p:sldId id="285" r:id="rId7"/>
    <p:sldId id="258" r:id="rId8"/>
    <p:sldId id="286" r:id="rId9"/>
    <p:sldId id="287" r:id="rId10"/>
    <p:sldId id="288" r:id="rId11"/>
    <p:sldId id="289" r:id="rId12"/>
    <p:sldId id="259" r:id="rId13"/>
    <p:sldId id="260" r:id="rId14"/>
    <p:sldId id="263" r:id="rId15"/>
    <p:sldId id="264" r:id="rId16"/>
    <p:sldId id="290" r:id="rId17"/>
    <p:sldId id="291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49" d="100"/>
          <a:sy n="49" d="100"/>
        </p:scale>
        <p:origin x="-126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01CAF-3A74-4561-8166-5107461BE6F1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AF9D6-43E2-4E15-9431-BB81F02B0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505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E6D05940-714F-411E-A23C-8CDA9FF96555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Times" pitchFamily="6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F0F74C85-D6FF-4A98-B7F6-751194AE3D21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Times" pitchFamily="6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25A785AD-B887-40F4-A848-4A5C5523CB69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Times" pitchFamily="6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E7E209DC-768F-4F7F-AA1D-7EAF82570DD2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Times" pitchFamily="6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DBB-C478-4B65-A860-D2A7D4E91E8F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C0BF-19A7-4F91-B2DF-ACE91E975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DBB-C478-4B65-A860-D2A7D4E91E8F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C0BF-19A7-4F91-B2DF-ACE91E975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DBB-C478-4B65-A860-D2A7D4E91E8F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C0BF-19A7-4F91-B2DF-ACE91E975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DBB-C478-4B65-A860-D2A7D4E91E8F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C0BF-19A7-4F91-B2DF-ACE91E975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DBB-C478-4B65-A860-D2A7D4E91E8F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C0BF-19A7-4F91-B2DF-ACE91E975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DBB-C478-4B65-A860-D2A7D4E91E8F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C0BF-19A7-4F91-B2DF-ACE91E975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DBB-C478-4B65-A860-D2A7D4E91E8F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C0BF-19A7-4F91-B2DF-ACE91E975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DBB-C478-4B65-A860-D2A7D4E91E8F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C0BF-19A7-4F91-B2DF-ACE91E975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DBB-C478-4B65-A860-D2A7D4E91E8F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C0BF-19A7-4F91-B2DF-ACE91E975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DBB-C478-4B65-A860-D2A7D4E91E8F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C0BF-19A7-4F91-B2DF-ACE91E975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DBB-C478-4B65-A860-D2A7D4E91E8F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C0BF-19A7-4F91-B2DF-ACE91E975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B6DBB-C478-4B65-A860-D2A7D4E91E8F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C0BF-19A7-4F91-B2DF-ACE91E975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Static Members in java</a:t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Autofit/>
          </a:bodyPr>
          <a:lstStyle/>
          <a:p>
            <a:r>
              <a:rPr lang="en-US" sz="2400" dirty="0"/>
              <a:t>The class level members which have static keyword in their definition are called static members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None/>
            </a:pPr>
            <a:r>
              <a:rPr lang="en-US" sz="2200" b="1" dirty="0">
                <a:solidFill>
                  <a:srgbClr val="0070C0"/>
                </a:solidFill>
              </a:rPr>
              <a:t>Types of Static Members</a:t>
            </a:r>
            <a:r>
              <a:rPr lang="en-US" sz="2200" b="1" dirty="0" smtClean="0">
                <a:solidFill>
                  <a:srgbClr val="0070C0"/>
                </a:solidFill>
              </a:rPr>
              <a:t>:</a:t>
            </a:r>
            <a:r>
              <a:rPr lang="en-US" sz="2200" dirty="0"/>
              <a:t> Java supports four types of static members</a:t>
            </a:r>
          </a:p>
          <a:p>
            <a:pPr lvl="1"/>
            <a:r>
              <a:rPr lang="en-US" sz="2200" dirty="0"/>
              <a:t>Static Variables</a:t>
            </a:r>
          </a:p>
          <a:p>
            <a:pPr lvl="1"/>
            <a:r>
              <a:rPr lang="en-US" sz="2200" dirty="0"/>
              <a:t>Static Blocks</a:t>
            </a:r>
          </a:p>
          <a:p>
            <a:pPr lvl="1"/>
            <a:r>
              <a:rPr lang="en-US" sz="2200" dirty="0"/>
              <a:t>Static Methods</a:t>
            </a:r>
          </a:p>
          <a:p>
            <a:r>
              <a:rPr lang="en-US" sz="2200" dirty="0" smtClean="0">
                <a:solidFill>
                  <a:srgbClr val="002060"/>
                </a:solidFill>
              </a:rPr>
              <a:t>All </a:t>
            </a:r>
            <a:r>
              <a:rPr lang="en-US" sz="2200" dirty="0">
                <a:solidFill>
                  <a:srgbClr val="002060"/>
                </a:solidFill>
              </a:rPr>
              <a:t>static members are identified and get memory location at the time of class loading by default by JVM in Method area</a:t>
            </a:r>
            <a:r>
              <a:rPr lang="en-US" sz="2200" dirty="0" smtClean="0">
                <a:solidFill>
                  <a:srgbClr val="002060"/>
                </a:solidFill>
              </a:rPr>
              <a:t>.</a:t>
            </a:r>
          </a:p>
          <a:p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Only static variables get memory location, methods will not have separate memory location like </a:t>
            </a:r>
            <a:r>
              <a:rPr lang="en-US" sz="2200" dirty="0" smtClean="0">
                <a:solidFill>
                  <a:srgbClr val="002060"/>
                </a:solidFill>
              </a:rPr>
              <a:t>variables.</a:t>
            </a:r>
          </a:p>
          <a:p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Static Methods are just identified and can be accessed directly without object creation.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0"/>
            <a:ext cx="525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CC"/>
                </a:solidFill>
                <a:latin typeface="Times New Roman" pitchFamily="18" charset="0"/>
              </a:rPr>
              <a:t>Static Method Restrictions</a:t>
            </a:r>
            <a:endParaRPr lang="en-US" sz="16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990600" y="533400"/>
            <a:ext cx="7858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sz="2000"/>
              <a:t>Since a static method belongs to a class, not an object, there are limitations.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762000" y="1143000"/>
            <a:ext cx="838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sz="2000"/>
              <a:t>The body of a static method </a:t>
            </a:r>
            <a:r>
              <a:rPr lang="en-US" sz="2000" u="sng"/>
              <a:t>cannot</a:t>
            </a:r>
            <a:r>
              <a:rPr lang="en-US" sz="2000"/>
              <a:t> reference any non-static (instance) variable.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762000" y="3352800"/>
            <a:ext cx="306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b="1"/>
              <a:t>Example  </a:t>
            </a:r>
            <a:r>
              <a:rPr lang="en-US" sz="1800"/>
              <a:t>(the run.java file)</a:t>
            </a:r>
            <a:endParaRPr lang="en-US" b="1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762000" y="1676400"/>
            <a:ext cx="838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sz="2000"/>
              <a:t>The body of a static method </a:t>
            </a:r>
            <a:r>
              <a:rPr lang="en-US" sz="2000" u="sng"/>
              <a:t>cannot</a:t>
            </a:r>
            <a:r>
              <a:rPr lang="en-US" sz="2000"/>
              <a:t> call any non-static method unless it is applied to some other instantiated object.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1219200" y="2895600"/>
            <a:ext cx="556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sz="2000"/>
              <a:t>The body of a static method </a:t>
            </a:r>
            <a:r>
              <a:rPr lang="en-US" sz="2000" u="sng"/>
              <a:t>can</a:t>
            </a:r>
            <a:r>
              <a:rPr lang="en-US" sz="2000"/>
              <a:t> instantiate objects.</a:t>
            </a: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762000" y="2438400"/>
            <a:ext cx="258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However, ...</a:t>
            </a:r>
            <a:endParaRPr lang="en-US" b="1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1676400" y="3886200"/>
            <a:ext cx="5867400" cy="1384300"/>
          </a:xfrm>
          <a:prstGeom prst="rect">
            <a:avLst/>
          </a:prstGeom>
          <a:solidFill>
            <a:schemeClr val="bg1"/>
          </a:solidFill>
          <a:ln w="9525">
            <a:solidFill>
              <a:srgbClr val="DE9A4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1800" b="1">
                <a:latin typeface="Monaco" pitchFamily="64" charset="0"/>
              </a:rPr>
              <a:t>public class run {</a:t>
            </a:r>
            <a:endParaRPr lang="en-US" sz="1600">
              <a:latin typeface="Monaco" pitchFamily="64" charset="0"/>
            </a:endParaRPr>
          </a:p>
          <a:p>
            <a:r>
              <a:rPr lang="en-US" sz="1600">
                <a:latin typeface="Monaco" pitchFamily="64" charset="0"/>
              </a:rPr>
              <a:t>   public static void </a:t>
            </a:r>
            <a:r>
              <a:rPr lang="en-US" sz="1600" b="1">
                <a:solidFill>
                  <a:srgbClr val="FF0000"/>
                </a:solidFill>
                <a:latin typeface="Monaco" pitchFamily="64" charset="0"/>
              </a:rPr>
              <a:t>main</a:t>
            </a:r>
            <a:r>
              <a:rPr lang="en-US" sz="1600">
                <a:latin typeface="Monaco" pitchFamily="64" charset="0"/>
              </a:rPr>
              <a:t>(String[] args)   {</a:t>
            </a:r>
          </a:p>
          <a:p>
            <a:r>
              <a:rPr lang="en-US" sz="1600">
                <a:latin typeface="Monaco" pitchFamily="64" charset="0"/>
              </a:rPr>
              <a:t>      Driver </a:t>
            </a:r>
            <a:r>
              <a:rPr lang="en-US" sz="1600" b="1">
                <a:solidFill>
                  <a:schemeClr val="accent2"/>
                </a:solidFill>
                <a:latin typeface="Monaco" pitchFamily="64" charset="0"/>
              </a:rPr>
              <a:t>driver</a:t>
            </a:r>
            <a:r>
              <a:rPr lang="en-US" sz="1600">
                <a:latin typeface="Monaco" pitchFamily="64" charset="0"/>
              </a:rPr>
              <a:t> = new Driver();</a:t>
            </a:r>
          </a:p>
          <a:p>
            <a:r>
              <a:rPr lang="en-US" sz="1600">
                <a:latin typeface="Monaco" pitchFamily="64" charset="0"/>
              </a:rPr>
              <a:t>   }</a:t>
            </a:r>
          </a:p>
          <a:p>
            <a:r>
              <a:rPr lang="en-US" sz="1800" b="1">
                <a:latin typeface="Monaco" pitchFamily="64" charset="0"/>
              </a:rPr>
              <a:t>}</a:t>
            </a:r>
            <a:endParaRPr lang="en-US" sz="1600">
              <a:latin typeface="Monaco" pitchFamily="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499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utoUpdateAnimBg="0"/>
      <p:bldP spid="133124" grpId="0" autoUpdateAnimBg="0"/>
      <p:bldP spid="133125" grpId="0" autoUpdateAnimBg="0"/>
      <p:bldP spid="133126" grpId="0" autoUpdateAnimBg="0"/>
      <p:bldP spid="133127" grpId="0" autoUpdateAnimBg="0"/>
      <p:bldP spid="133128" grpId="0" autoUpdateAnimBg="0"/>
      <p:bldP spid="13312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0638"/>
            <a:ext cx="7543800" cy="647700"/>
          </a:xfrm>
        </p:spPr>
        <p:txBody>
          <a:bodyPr/>
          <a:lstStyle/>
          <a:p>
            <a:pPr eaLnBrk="1" hangingPunct="1"/>
            <a:r>
              <a:rPr lang="en-GB" altLang="en-US" sz="3200" smtClean="0">
                <a:latin typeface="Times" pitchFamily="64" charset="0"/>
                <a:cs typeface="Times" pitchFamily="64" charset="0"/>
              </a:rPr>
              <a:t>Comparator class with Static methods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765175"/>
            <a:ext cx="4284663" cy="5759450"/>
          </a:xfrm>
        </p:spPr>
        <p:txBody>
          <a:bodyPr rtlCol="0">
            <a:normAutofit fontScale="85000" lnSpcReduction="20000"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/* Comparator.java: A class with static data items comparison methods*/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GB" altLang="en-US" sz="19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class Comparator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</a:t>
            </a:r>
            <a:r>
              <a:rPr lang="en-GB" altLang="en-US" sz="1900" dirty="0" smtClean="0">
                <a:solidFill>
                  <a:schemeClr val="hlin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public static </a:t>
            </a:r>
            <a:r>
              <a:rPr lang="en-GB" altLang="en-US" sz="1900" dirty="0" err="1" smtClean="0">
                <a:solidFill>
                  <a:schemeClr val="hlin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GB" altLang="en-US" sz="1900" dirty="0" smtClean="0">
                <a:solidFill>
                  <a:schemeClr val="hlin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max(</a:t>
            </a:r>
            <a:r>
              <a:rPr lang="en-GB" altLang="en-US" sz="1900" dirty="0" err="1" smtClean="0">
                <a:solidFill>
                  <a:schemeClr val="hlin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GB" altLang="en-US" sz="1900" dirty="0" smtClean="0">
                <a:solidFill>
                  <a:schemeClr val="hlin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a, </a:t>
            </a:r>
            <a:r>
              <a:rPr lang="en-GB" altLang="en-US" sz="1900" dirty="0" err="1" smtClean="0">
                <a:solidFill>
                  <a:schemeClr val="hlin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GB" altLang="en-US" sz="1900" dirty="0" smtClean="0">
                <a:solidFill>
                  <a:schemeClr val="hlin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b)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if( a &gt; b)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        return a;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else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        return b;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GB" altLang="en-US" sz="19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solidFill>
                  <a:schemeClr val="hlin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public static String max(String a, String b)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if( </a:t>
            </a:r>
            <a:r>
              <a:rPr lang="en-GB" altLang="en-US" sz="19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a.compareTo</a:t>
            </a: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 (b) &gt; 0)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        return a;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else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        return b;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sz="1900" dirty="0" smtClean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GB" altLang="en-US" sz="1000" b="1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sz="1000" b="1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343400" y="692150"/>
            <a:ext cx="4621213" cy="543401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class </a:t>
            </a:r>
            <a:r>
              <a:rPr lang="en-GB" altLang="en-US" sz="2300" dirty="0" err="1">
                <a:latin typeface="Times" panose="02020603050405020304" pitchFamily="18" charset="0"/>
                <a:cs typeface="Times" panose="02020603050405020304" pitchFamily="18" charset="0"/>
              </a:rPr>
              <a:t>MyClass</a:t>
            </a: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  public static void main(String </a:t>
            </a:r>
            <a:r>
              <a:rPr lang="en-GB" altLang="en-US" sz="2300" dirty="0" err="1">
                <a:latin typeface="Times" panose="02020603050405020304" pitchFamily="18" charset="0"/>
                <a:cs typeface="Times" panose="02020603050405020304" pitchFamily="18" charset="0"/>
              </a:rPr>
              <a:t>args</a:t>
            </a: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[])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 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        String s1 = "Melbourne";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        String s2 = "Sydney";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        String s3  = "Adelaide";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en-US" sz="23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        </a:t>
            </a:r>
            <a:r>
              <a:rPr lang="en-GB" altLang="en-US" sz="23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 a = 10;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        </a:t>
            </a:r>
            <a:r>
              <a:rPr lang="en-GB" altLang="en-US" sz="23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 b = 20;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en-US" sz="23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        </a:t>
            </a:r>
            <a:r>
              <a:rPr lang="en-GB" altLang="en-US" sz="2300" dirty="0" err="1">
                <a:latin typeface="Times" panose="02020603050405020304" pitchFamily="18" charset="0"/>
                <a:cs typeface="Times" panose="02020603050405020304" pitchFamily="18" charset="0"/>
              </a:rPr>
              <a:t>System.out.println</a:t>
            </a: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altLang="en-US" sz="2300" dirty="0" err="1">
                <a:solidFill>
                  <a:schemeClr val="hlin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Comparator.max</a:t>
            </a:r>
            <a:r>
              <a:rPr lang="en-GB" altLang="en-US" sz="2300" dirty="0">
                <a:solidFill>
                  <a:schemeClr val="hlin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(a, b)</a:t>
            </a: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); </a:t>
            </a:r>
            <a:endParaRPr lang="en-GB" altLang="en-US" sz="23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300" dirty="0" smtClean="0">
                <a:latin typeface="Times" panose="02020603050405020304" pitchFamily="18" charset="0"/>
                <a:cs typeface="Times" panose="02020603050405020304" pitchFamily="18" charset="0"/>
              </a:rPr>
              <a:t>// </a:t>
            </a: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which number is big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        </a:t>
            </a:r>
            <a:r>
              <a:rPr lang="en-GB" altLang="en-US" sz="2300" dirty="0" err="1">
                <a:latin typeface="Times" panose="02020603050405020304" pitchFamily="18" charset="0"/>
                <a:cs typeface="Times" panose="02020603050405020304" pitchFamily="18" charset="0"/>
              </a:rPr>
              <a:t>System.out.println</a:t>
            </a: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altLang="en-US" sz="2300" dirty="0" err="1">
                <a:solidFill>
                  <a:schemeClr val="hlin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Comparator.max</a:t>
            </a:r>
            <a:r>
              <a:rPr lang="en-GB" altLang="en-US" sz="2300" dirty="0">
                <a:solidFill>
                  <a:schemeClr val="hlin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(s1, s2</a:t>
            </a:r>
            <a:r>
              <a:rPr lang="en-GB" altLang="en-US" sz="2300" dirty="0" smtClean="0">
                <a:solidFill>
                  <a:schemeClr val="hlin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GB" altLang="en-US" sz="2300" dirty="0" smtClean="0">
                <a:latin typeface="Times" panose="02020603050405020304" pitchFamily="18" charset="0"/>
                <a:cs typeface="Times" panose="02020603050405020304" pitchFamily="18" charset="0"/>
              </a:rPr>
              <a:t>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300" dirty="0" smtClean="0">
                <a:latin typeface="Times" panose="02020603050405020304" pitchFamily="18" charset="0"/>
                <a:cs typeface="Times" panose="02020603050405020304" pitchFamily="18" charset="0"/>
              </a:rPr>
              <a:t>// </a:t>
            </a: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which city is big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        </a:t>
            </a:r>
            <a:r>
              <a:rPr lang="en-GB" altLang="en-US" sz="2300" dirty="0" err="1">
                <a:latin typeface="Times" panose="02020603050405020304" pitchFamily="18" charset="0"/>
                <a:cs typeface="Times" panose="02020603050405020304" pitchFamily="18" charset="0"/>
              </a:rPr>
              <a:t>System.out.println</a:t>
            </a: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altLang="en-US" sz="2300" dirty="0" err="1">
                <a:latin typeface="Times" panose="02020603050405020304" pitchFamily="18" charset="0"/>
                <a:cs typeface="Times" panose="02020603050405020304" pitchFamily="18" charset="0"/>
              </a:rPr>
              <a:t>Comparator.max</a:t>
            </a: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(s1, s3</a:t>
            </a:r>
            <a:r>
              <a:rPr lang="en-GB" altLang="en-US" sz="2300" dirty="0" smtClean="0">
                <a:latin typeface="Times" panose="02020603050405020304" pitchFamily="18" charset="0"/>
                <a:cs typeface="Times" panose="02020603050405020304" pitchFamily="18" charset="0"/>
              </a:rPr>
              <a:t>));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300" dirty="0" smtClean="0">
                <a:latin typeface="Times" panose="02020603050405020304" pitchFamily="18" charset="0"/>
                <a:cs typeface="Times" panose="02020603050405020304" pitchFamily="18" charset="0"/>
              </a:rPr>
              <a:t>// </a:t>
            </a: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which city is big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300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15365" name="Line 7"/>
          <p:cNvSpPr>
            <a:spLocks noChangeShapeType="1"/>
          </p:cNvSpPr>
          <p:nvPr/>
        </p:nvSpPr>
        <p:spPr bwMode="auto">
          <a:xfrm flipH="1">
            <a:off x="6705600" y="3581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6519863" y="2708275"/>
            <a:ext cx="2627312" cy="5857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pPr algn="ctr" eaLnBrk="1" hangingPunct="1"/>
            <a:r>
              <a:rPr lang="en-GB" altLang="en-US" sz="1600">
                <a:latin typeface="Tahoma" pitchFamily="34" charset="0"/>
                <a:ea typeface="SimSun" pitchFamily="2" charset="-122"/>
              </a:rPr>
              <a:t>Directly accessed using ClassName (NO Objects)</a:t>
            </a:r>
          </a:p>
        </p:txBody>
      </p:sp>
    </p:spTree>
    <p:extLst>
      <p:ext uri="{BB962C8B-B14F-4D97-AF65-F5344CB8AC3E}">
        <p14:creationId xmlns:p14="http://schemas.microsoft.com/office/powerpoint/2010/main" xmlns="" val="245009497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Order of execution of static variables and main method: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First all static variables are executed in the order they defined from top to bottom then main method is executed.</a:t>
            </a:r>
            <a:br>
              <a:rPr lang="en-US" sz="8000" dirty="0" smtClean="0"/>
            </a:br>
            <a:r>
              <a:rPr lang="en-US" sz="8000" dirty="0" smtClean="0"/>
              <a:t>Example Program:</a:t>
            </a:r>
          </a:p>
          <a:p>
            <a:pPr lvl="1">
              <a:buNone/>
            </a:pPr>
            <a:r>
              <a:rPr lang="en-US" sz="7200" dirty="0" smtClean="0"/>
              <a:t>class </a:t>
            </a:r>
            <a:r>
              <a:rPr lang="en-US" sz="7200" dirty="0" err="1"/>
              <a:t>StaticDemo</a:t>
            </a:r>
            <a:endParaRPr lang="en-US" sz="7200" dirty="0"/>
          </a:p>
          <a:p>
            <a:pPr lvl="1">
              <a:buNone/>
            </a:pPr>
            <a:r>
              <a:rPr lang="en-US" sz="7200" dirty="0" smtClean="0"/>
              <a:t>{</a:t>
            </a:r>
            <a:endParaRPr lang="en-US" sz="7200" dirty="0"/>
          </a:p>
          <a:p>
            <a:pPr lvl="1">
              <a:buNone/>
            </a:pPr>
            <a:r>
              <a:rPr lang="en-US" sz="7200" dirty="0" smtClean="0"/>
              <a:t>	</a:t>
            </a:r>
            <a:r>
              <a:rPr lang="en-US" sz="7200" dirty="0" smtClean="0">
                <a:solidFill>
                  <a:schemeClr val="tx2"/>
                </a:solidFill>
              </a:rPr>
              <a:t>static </a:t>
            </a:r>
            <a:r>
              <a:rPr lang="en-US" sz="7200" dirty="0" err="1">
                <a:solidFill>
                  <a:schemeClr val="tx2"/>
                </a:solidFill>
              </a:rPr>
              <a:t>int</a:t>
            </a:r>
            <a:r>
              <a:rPr lang="en-US" sz="7200" dirty="0">
                <a:solidFill>
                  <a:schemeClr val="tx2"/>
                </a:solidFill>
              </a:rPr>
              <a:t> a=m1</a:t>
            </a:r>
            <a:r>
              <a:rPr lang="en-US" sz="7200" dirty="0" smtClean="0">
                <a:solidFill>
                  <a:schemeClr val="tx2"/>
                </a:solidFill>
              </a:rPr>
              <a:t>();</a:t>
            </a:r>
            <a:endParaRPr lang="en-US" sz="7200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sz="7200" dirty="0" smtClean="0"/>
              <a:t>	</a:t>
            </a:r>
            <a:r>
              <a:rPr lang="en-US" sz="7200" dirty="0" smtClean="0">
                <a:solidFill>
                  <a:srgbClr val="FF0000"/>
                </a:solidFill>
              </a:rPr>
              <a:t>static </a:t>
            </a:r>
            <a:r>
              <a:rPr lang="en-US" sz="7200" dirty="0" err="1">
                <a:solidFill>
                  <a:srgbClr val="FF0000"/>
                </a:solidFill>
              </a:rPr>
              <a:t>int</a:t>
            </a:r>
            <a:r>
              <a:rPr lang="en-US" sz="7200" dirty="0">
                <a:solidFill>
                  <a:srgbClr val="FF0000"/>
                </a:solidFill>
              </a:rPr>
              <a:t> m1</a:t>
            </a:r>
            <a:r>
              <a:rPr lang="en-US" sz="7200" dirty="0" smtClean="0">
                <a:solidFill>
                  <a:srgbClr val="FF0000"/>
                </a:solidFill>
              </a:rPr>
              <a:t>()  {</a:t>
            </a:r>
            <a:endParaRPr lang="en-US" sz="7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7600" dirty="0" smtClean="0">
                <a:solidFill>
                  <a:srgbClr val="FF0000"/>
                </a:solidFill>
              </a:rPr>
              <a:t>			</a:t>
            </a:r>
            <a:r>
              <a:rPr lang="en-US" sz="7600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7600" dirty="0">
                <a:solidFill>
                  <a:srgbClr val="FF0000"/>
                </a:solidFill>
              </a:rPr>
              <a:t>("variable a is created");</a:t>
            </a:r>
          </a:p>
          <a:p>
            <a:pPr>
              <a:buNone/>
            </a:pPr>
            <a:r>
              <a:rPr lang="en-US" sz="7600" dirty="0" smtClean="0">
                <a:solidFill>
                  <a:srgbClr val="FF0000"/>
                </a:solidFill>
              </a:rPr>
              <a:t>			return </a:t>
            </a:r>
            <a:r>
              <a:rPr lang="en-US" sz="7600" dirty="0">
                <a:solidFill>
                  <a:srgbClr val="FF0000"/>
                </a:solidFill>
              </a:rPr>
              <a:t>10;</a:t>
            </a:r>
          </a:p>
          <a:p>
            <a:pPr lvl="1">
              <a:buNone/>
            </a:pPr>
            <a:r>
              <a:rPr lang="en-US" sz="7200" dirty="0">
                <a:solidFill>
                  <a:srgbClr val="FF0000"/>
                </a:solidFill>
              </a:rPr>
              <a:t> </a:t>
            </a:r>
            <a:r>
              <a:rPr lang="en-US" sz="7200" dirty="0" smtClean="0">
                <a:solidFill>
                  <a:srgbClr val="FF0000"/>
                </a:solidFill>
              </a:rPr>
              <a:t>			}</a:t>
            </a:r>
            <a:r>
              <a:rPr lang="en-US" sz="7200" dirty="0">
                <a:solidFill>
                  <a:srgbClr val="FF0000"/>
                </a:solidFill>
              </a:rPr>
              <a:t> </a:t>
            </a:r>
          </a:p>
          <a:p>
            <a:pPr lvl="1">
              <a:buNone/>
            </a:pPr>
            <a:r>
              <a:rPr lang="en-US" sz="7200" dirty="0" smtClean="0"/>
              <a:t>	</a:t>
            </a:r>
            <a:r>
              <a:rPr lang="en-US" sz="7200" dirty="0" smtClean="0">
                <a:solidFill>
                  <a:schemeClr val="tx2"/>
                </a:solidFill>
              </a:rPr>
              <a:t>static </a:t>
            </a:r>
            <a:r>
              <a:rPr lang="en-US" sz="7200" dirty="0" err="1">
                <a:solidFill>
                  <a:schemeClr val="tx2"/>
                </a:solidFill>
              </a:rPr>
              <a:t>int</a:t>
            </a:r>
            <a:r>
              <a:rPr lang="en-US" sz="7200" dirty="0">
                <a:solidFill>
                  <a:schemeClr val="tx2"/>
                </a:solidFill>
              </a:rPr>
              <a:t> b=m2</a:t>
            </a:r>
            <a:r>
              <a:rPr lang="en-US" sz="7200" dirty="0" smtClean="0">
                <a:solidFill>
                  <a:schemeClr val="tx2"/>
                </a:solidFill>
              </a:rPr>
              <a:t>();</a:t>
            </a:r>
            <a:endParaRPr lang="en-US" sz="7200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sz="7200" dirty="0" smtClean="0"/>
              <a:t>	</a:t>
            </a:r>
            <a:r>
              <a:rPr lang="en-US" sz="7200" dirty="0" smtClean="0">
                <a:solidFill>
                  <a:srgbClr val="FF0000"/>
                </a:solidFill>
              </a:rPr>
              <a:t>static </a:t>
            </a:r>
            <a:r>
              <a:rPr lang="en-US" sz="7200" dirty="0" err="1">
                <a:solidFill>
                  <a:srgbClr val="FF0000"/>
                </a:solidFill>
              </a:rPr>
              <a:t>int</a:t>
            </a:r>
            <a:r>
              <a:rPr lang="en-US" sz="7200" dirty="0">
                <a:solidFill>
                  <a:srgbClr val="FF0000"/>
                </a:solidFill>
              </a:rPr>
              <a:t> m2</a:t>
            </a:r>
            <a:r>
              <a:rPr lang="en-US" sz="7200" dirty="0" smtClean="0">
                <a:solidFill>
                  <a:srgbClr val="FF0000"/>
                </a:solidFill>
              </a:rPr>
              <a:t>(){</a:t>
            </a:r>
            <a:r>
              <a:rPr lang="en-US" sz="7200" dirty="0">
                <a:solidFill>
                  <a:srgbClr val="FF0000"/>
                </a:solidFill>
              </a:rPr>
              <a:t> </a:t>
            </a:r>
          </a:p>
          <a:p>
            <a:pPr lvl="1">
              <a:buNone/>
            </a:pPr>
            <a:r>
              <a:rPr lang="en-US" sz="7200" dirty="0" smtClean="0">
                <a:solidFill>
                  <a:srgbClr val="FF0000"/>
                </a:solidFill>
              </a:rPr>
              <a:t>			</a:t>
            </a:r>
            <a:r>
              <a:rPr lang="en-US" sz="7200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7200" dirty="0">
                <a:solidFill>
                  <a:srgbClr val="FF0000"/>
                </a:solidFill>
              </a:rPr>
              <a:t>("variable b is created");</a:t>
            </a:r>
          </a:p>
          <a:p>
            <a:pPr lvl="1">
              <a:buNone/>
            </a:pPr>
            <a:r>
              <a:rPr lang="en-US" sz="7200" dirty="0" smtClean="0">
                <a:solidFill>
                  <a:srgbClr val="FF0000"/>
                </a:solidFill>
              </a:rPr>
              <a:t>			return </a:t>
            </a:r>
            <a:r>
              <a:rPr lang="en-US" sz="7200" dirty="0">
                <a:solidFill>
                  <a:srgbClr val="FF0000"/>
                </a:solidFill>
              </a:rPr>
              <a:t>20;</a:t>
            </a:r>
          </a:p>
          <a:p>
            <a:pPr lvl="1">
              <a:buNone/>
            </a:pPr>
            <a:r>
              <a:rPr lang="en-US" sz="7200" dirty="0" smtClean="0">
                <a:solidFill>
                  <a:srgbClr val="FF0000"/>
                </a:solidFill>
              </a:rPr>
              <a:t>			}</a:t>
            </a:r>
            <a:r>
              <a:rPr lang="en-US" sz="7200" dirty="0">
                <a:solidFill>
                  <a:srgbClr val="FF0000"/>
                </a:solidFill>
              </a:rPr>
              <a:t> </a:t>
            </a:r>
          </a:p>
          <a:p>
            <a:pPr lvl="1">
              <a:buNone/>
            </a:pPr>
            <a:r>
              <a:rPr lang="en-US" sz="7200" dirty="0">
                <a:solidFill>
                  <a:srgbClr val="FF0000"/>
                </a:solidFill>
              </a:rPr>
              <a:t>public static void main(String [] </a:t>
            </a:r>
            <a:r>
              <a:rPr lang="en-US" sz="7200" dirty="0" err="1">
                <a:solidFill>
                  <a:srgbClr val="FF0000"/>
                </a:solidFill>
              </a:rPr>
              <a:t>args</a:t>
            </a:r>
            <a:r>
              <a:rPr lang="en-US" sz="7200" dirty="0" smtClean="0">
                <a:solidFill>
                  <a:srgbClr val="FF0000"/>
                </a:solidFill>
              </a:rPr>
              <a:t>){</a:t>
            </a:r>
            <a:endParaRPr lang="en-US" sz="72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7200" dirty="0">
                <a:solidFill>
                  <a:srgbClr val="FF0000"/>
                </a:solidFill>
              </a:rPr>
              <a:t> </a:t>
            </a:r>
            <a:r>
              <a:rPr lang="en-US" sz="7200" dirty="0" err="1">
                <a:solidFill>
                  <a:srgbClr val="FF0000"/>
                </a:solidFill>
              </a:rPr>
              <a:t>System.out.println</a:t>
            </a:r>
            <a:r>
              <a:rPr lang="en-US" sz="7200" dirty="0">
                <a:solidFill>
                  <a:srgbClr val="FF0000"/>
                </a:solidFill>
              </a:rPr>
              <a:t>("in main method");</a:t>
            </a:r>
          </a:p>
          <a:p>
            <a:pPr lvl="1">
              <a:buNone/>
            </a:pPr>
            <a:r>
              <a:rPr lang="en-US" sz="7200" dirty="0">
                <a:solidFill>
                  <a:srgbClr val="FF0000"/>
                </a:solidFill>
              </a:rPr>
              <a:t> </a:t>
            </a:r>
            <a:r>
              <a:rPr lang="en-US" sz="7200" dirty="0" err="1">
                <a:solidFill>
                  <a:srgbClr val="FF0000"/>
                </a:solidFill>
              </a:rPr>
              <a:t>System.out.println</a:t>
            </a:r>
            <a:r>
              <a:rPr lang="en-US" sz="7200" dirty="0">
                <a:solidFill>
                  <a:srgbClr val="FF0000"/>
                </a:solidFill>
              </a:rPr>
              <a:t>("a="+a);</a:t>
            </a:r>
          </a:p>
          <a:p>
            <a:pPr lvl="1">
              <a:buNone/>
            </a:pPr>
            <a:r>
              <a:rPr lang="en-US" sz="7200" dirty="0">
                <a:solidFill>
                  <a:srgbClr val="FF0000"/>
                </a:solidFill>
              </a:rPr>
              <a:t> </a:t>
            </a:r>
            <a:r>
              <a:rPr lang="en-US" sz="7200" dirty="0" err="1">
                <a:solidFill>
                  <a:srgbClr val="FF0000"/>
                </a:solidFill>
              </a:rPr>
              <a:t>System.out.println</a:t>
            </a:r>
            <a:r>
              <a:rPr lang="en-US" sz="7200" dirty="0">
                <a:solidFill>
                  <a:srgbClr val="FF0000"/>
                </a:solidFill>
              </a:rPr>
              <a:t>("b="+b</a:t>
            </a:r>
            <a:r>
              <a:rPr lang="en-US" sz="7200" dirty="0" smtClean="0">
                <a:solidFill>
                  <a:srgbClr val="FF0000"/>
                </a:solidFill>
              </a:rPr>
              <a:t>); </a:t>
            </a:r>
            <a:endParaRPr lang="en-US" sz="72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7200" dirty="0">
                <a:solidFill>
                  <a:srgbClr val="FF0000"/>
                </a:solidFill>
              </a:rPr>
              <a:t>}</a:t>
            </a:r>
          </a:p>
          <a:p>
            <a:pPr lvl="1">
              <a:buNone/>
            </a:pPr>
            <a:r>
              <a:rPr lang="en-US" sz="7200" dirty="0" smtClean="0"/>
              <a:t>} </a:t>
            </a:r>
            <a:endParaRPr lang="en-US" sz="7200" dirty="0"/>
          </a:p>
          <a:p>
            <a:pPr lvl="1">
              <a:buNone/>
            </a:pPr>
            <a:r>
              <a:rPr lang="en-US" sz="8000" dirty="0" smtClean="0"/>
              <a:t/>
            </a:r>
            <a:br>
              <a:rPr lang="en-US" sz="8000" dirty="0" smtClean="0"/>
            </a:br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5410200" y="5029200"/>
            <a:ext cx="2819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3600" y="4953000"/>
            <a:ext cx="2362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OUTPUT</a:t>
            </a:r>
          </a:p>
          <a:p>
            <a:r>
              <a:rPr lang="en-US" dirty="0" smtClean="0"/>
              <a:t>10</a:t>
            </a:r>
            <a:endParaRPr lang="en-US" dirty="0"/>
          </a:p>
          <a:p>
            <a:r>
              <a:rPr lang="en-US" dirty="0"/>
              <a:t>30</a:t>
            </a:r>
          </a:p>
          <a:p>
            <a:r>
              <a:rPr lang="en-US" dirty="0"/>
              <a:t>30</a:t>
            </a:r>
          </a:p>
          <a:p>
            <a:r>
              <a:rPr lang="en-US" dirty="0"/>
              <a:t>30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38600" y="59436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Static block in </a:t>
            </a:r>
            <a:r>
              <a:rPr lang="en-US" b="1" dirty="0" smtClean="0">
                <a:solidFill>
                  <a:schemeClr val="tx2"/>
                </a:solidFill>
              </a:rPr>
              <a:t>Java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6705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Static </a:t>
            </a:r>
            <a:r>
              <a:rPr lang="en-US" sz="2600" dirty="0"/>
              <a:t>block also known as </a:t>
            </a:r>
            <a:r>
              <a:rPr lang="en-US" sz="2600" b="1" dirty="0"/>
              <a:t>static </a:t>
            </a:r>
            <a:r>
              <a:rPr lang="en-US" sz="2600" b="1" dirty="0" smtClean="0"/>
              <a:t>initializer</a:t>
            </a:r>
            <a:endParaRPr lang="en-US" sz="2600" dirty="0"/>
          </a:p>
          <a:p>
            <a:r>
              <a:rPr lang="en-US" sz="2600" dirty="0"/>
              <a:t>Static blocks are the blocks with static keyword.</a:t>
            </a:r>
          </a:p>
          <a:p>
            <a:r>
              <a:rPr lang="en-US" sz="2600" dirty="0"/>
              <a:t>Static blocks wont have any name in its prototype.</a:t>
            </a:r>
          </a:p>
          <a:p>
            <a:r>
              <a:rPr lang="en-US" sz="2600" dirty="0"/>
              <a:t>Static blocks are class level.</a:t>
            </a:r>
          </a:p>
          <a:p>
            <a:r>
              <a:rPr lang="en-US" sz="2600" dirty="0"/>
              <a:t>Static block will be executed only once.</a:t>
            </a:r>
          </a:p>
          <a:p>
            <a:r>
              <a:rPr lang="en-US" sz="2600" dirty="0"/>
              <a:t>No return statements.</a:t>
            </a:r>
          </a:p>
          <a:p>
            <a:r>
              <a:rPr lang="en-US" sz="2600" dirty="0"/>
              <a:t>No arguments.</a:t>
            </a:r>
          </a:p>
          <a:p>
            <a:r>
              <a:rPr lang="en-US" sz="2600" dirty="0"/>
              <a:t>No this or super keywords supported.</a:t>
            </a:r>
          </a:p>
          <a:p>
            <a:pPr>
              <a:buNone/>
            </a:pPr>
            <a:endParaRPr lang="en-US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When and where static blocks will be executed?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blocks will be executed at the time of class loading by the JVM  by creating separate stack frames in java stacks </a:t>
            </a:r>
            <a:r>
              <a:rPr lang="en-US" dirty="0" smtClean="0"/>
              <a:t>area.</a:t>
            </a:r>
            <a:endParaRPr lang="en-US" dirty="0"/>
          </a:p>
          <a:p>
            <a:r>
              <a:rPr lang="en-US" dirty="0"/>
              <a:t>Static blocks will be executed in the order they defined from top to bottom.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 For </a:t>
            </a:r>
            <a:r>
              <a:rPr lang="en-US" b="1" dirty="0"/>
              <a:t>Order of execution of static block and main method: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00" dirty="0" smtClean="0"/>
              <a:t>class </a:t>
            </a:r>
            <a:r>
              <a:rPr lang="en-US" sz="1900" dirty="0" err="1"/>
              <a:t>StaticBlockDemo</a:t>
            </a:r>
            <a:r>
              <a:rPr lang="en-US" sz="1900" dirty="0"/>
              <a:t> </a:t>
            </a:r>
          </a:p>
          <a:p>
            <a:pPr>
              <a:buNone/>
            </a:pPr>
            <a:r>
              <a:rPr lang="en-US" sz="1900" dirty="0"/>
              <a:t>{</a:t>
            </a:r>
          </a:p>
          <a:p>
            <a:pPr>
              <a:buNone/>
            </a:pPr>
            <a:r>
              <a:rPr lang="en-US" sz="1900" dirty="0"/>
              <a:t> 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static void main (String[] </a:t>
            </a:r>
            <a:r>
              <a:rPr lang="en-US" sz="1900" dirty="0" err="1">
                <a:solidFill>
                  <a:schemeClr val="tx2">
                    <a:lumMod val="75000"/>
                  </a:schemeClr>
                </a:solidFill>
              </a:rPr>
              <a:t>args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) throws </a:t>
            </a:r>
            <a:r>
              <a:rPr lang="en-US" sz="1900" dirty="0" err="1">
                <a:solidFill>
                  <a:schemeClr val="tx2">
                    <a:lumMod val="75000"/>
                  </a:schemeClr>
                </a:solidFill>
              </a:rPr>
              <a:t>java.lang.Exception</a:t>
            </a:r>
            <a:endParaRPr lang="en-US" sz="19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        </a:t>
            </a:r>
            <a:r>
              <a:rPr lang="en-US" sz="1900" dirty="0" err="1">
                <a:solidFill>
                  <a:schemeClr val="tx2">
                    <a:lumMod val="75000"/>
                  </a:schemeClr>
                </a:solidFill>
              </a:rPr>
              <a:t>System.out.println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("Main method executed");</a:t>
            </a:r>
          </a:p>
          <a:p>
            <a:pPr>
              <a:buNone/>
            </a:pP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19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900" dirty="0">
                <a:solidFill>
                  <a:srgbClr val="FF0000"/>
                </a:solidFill>
              </a:rPr>
              <a:t>static{</a:t>
            </a:r>
          </a:p>
          <a:p>
            <a:pPr>
              <a:buNone/>
            </a:pPr>
            <a:r>
              <a:rPr lang="en-US" sz="1900" dirty="0">
                <a:solidFill>
                  <a:srgbClr val="FF0000"/>
                </a:solidFill>
              </a:rPr>
              <a:t>      </a:t>
            </a:r>
            <a:r>
              <a:rPr lang="en-US" sz="1900" dirty="0" err="1">
                <a:solidFill>
                  <a:srgbClr val="FF0000"/>
                </a:solidFill>
              </a:rPr>
              <a:t>System.out.println</a:t>
            </a:r>
            <a:r>
              <a:rPr lang="en-US" sz="1900" dirty="0">
                <a:solidFill>
                  <a:srgbClr val="FF0000"/>
                </a:solidFill>
              </a:rPr>
              <a:t>("First static block executed");</a:t>
            </a:r>
          </a:p>
          <a:p>
            <a:pPr>
              <a:buNone/>
            </a:pPr>
            <a:r>
              <a:rPr lang="en-US" sz="19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static</a:t>
            </a:r>
            <a:r>
              <a:rPr lang="en-US" sz="1900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900" dirty="0">
                <a:solidFill>
                  <a:srgbClr val="FF0000"/>
                </a:solidFill>
              </a:rPr>
              <a:t>     </a:t>
            </a:r>
            <a:r>
              <a:rPr lang="en-US" sz="1900" dirty="0" err="1">
                <a:solidFill>
                  <a:srgbClr val="FF0000"/>
                </a:solidFill>
              </a:rPr>
              <a:t>System.out.println</a:t>
            </a:r>
            <a:r>
              <a:rPr lang="en-US" sz="1900" dirty="0">
                <a:solidFill>
                  <a:srgbClr val="FF0000"/>
                </a:solidFill>
              </a:rPr>
              <a:t>("Second static block executed");</a:t>
            </a:r>
          </a:p>
          <a:p>
            <a:pPr>
              <a:buNone/>
            </a:pPr>
            <a:r>
              <a:rPr lang="en-US" sz="19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sz="1900" dirty="0"/>
              <a:t> </a:t>
            </a:r>
            <a:r>
              <a:rPr lang="en-US" sz="1900" dirty="0" smtClean="0">
                <a:solidFill>
                  <a:srgbClr val="FF0000"/>
                </a:solidFill>
              </a:rPr>
              <a:t>static</a:t>
            </a:r>
            <a:r>
              <a:rPr lang="en-US" sz="1900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900" dirty="0">
                <a:solidFill>
                  <a:srgbClr val="FF0000"/>
                </a:solidFill>
              </a:rPr>
              <a:t>     </a:t>
            </a:r>
            <a:r>
              <a:rPr lang="en-US" sz="1900" dirty="0" err="1">
                <a:solidFill>
                  <a:srgbClr val="FF0000"/>
                </a:solidFill>
              </a:rPr>
              <a:t>System.out.println</a:t>
            </a:r>
            <a:r>
              <a:rPr lang="en-US" sz="1900" dirty="0">
                <a:solidFill>
                  <a:srgbClr val="FF0000"/>
                </a:solidFill>
              </a:rPr>
              <a:t>("Third static block executed");</a:t>
            </a:r>
          </a:p>
          <a:p>
            <a:pPr>
              <a:buNone/>
            </a:pPr>
            <a:r>
              <a:rPr lang="en-US" sz="19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sz="1900" dirty="0"/>
              <a:t> </a:t>
            </a:r>
          </a:p>
          <a:p>
            <a:pPr>
              <a:buNone/>
            </a:pPr>
            <a:r>
              <a:rPr lang="en-US" sz="1900" dirty="0"/>
              <a:t>}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6000" y="4495800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Output: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>First static block executed</a:t>
            </a:r>
          </a:p>
          <a:p>
            <a:r>
              <a:rPr lang="en-US" sz="2400" b="1" dirty="0"/>
              <a:t>Second static block executed</a:t>
            </a:r>
          </a:p>
          <a:p>
            <a:r>
              <a:rPr lang="en-US" sz="2400" b="1" dirty="0"/>
              <a:t>Third static block executed</a:t>
            </a:r>
          </a:p>
          <a:p>
            <a:r>
              <a:rPr lang="en-US" sz="2400" b="1" dirty="0"/>
              <a:t>Main method executed</a:t>
            </a:r>
          </a:p>
          <a:p>
            <a:pPr algn="ctr"/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38600" y="6019800"/>
            <a:ext cx="17373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Overloading is also a feature of OOP languages like Java that is related to compile time (or static) </a:t>
            </a:r>
            <a:r>
              <a:rPr lang="en-US" dirty="0" smtClean="0"/>
              <a:t>polymorphism.</a:t>
            </a:r>
          </a:p>
          <a:p>
            <a:pPr lvl="0"/>
            <a:r>
              <a:rPr lang="en-US" dirty="0"/>
              <a:t>If a class have multiple methods by same name but different parameters, it is known as Method Overloading</a:t>
            </a:r>
            <a:r>
              <a:rPr lang="en-US" dirty="0" smtClean="0"/>
              <a:t>.</a:t>
            </a:r>
          </a:p>
          <a:p>
            <a:r>
              <a:rPr lang="en-US" dirty="0"/>
              <a:t>If we have to perform only one operation, having same name of the methods increases the readability of the program.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49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Calculation{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void</a:t>
            </a:r>
            <a:r>
              <a:rPr lang="en-US" dirty="0"/>
              <a:t> sum(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a,</a:t>
            </a:r>
            <a:r>
              <a:rPr lang="en-US" b="1" dirty="0" err="1"/>
              <a:t>int</a:t>
            </a:r>
            <a:r>
              <a:rPr lang="en-US" dirty="0"/>
              <a:t> b)</a:t>
            </a:r>
          </a:p>
          <a:p>
            <a:pPr marL="0" indent="0">
              <a:buNone/>
            </a:pP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void</a:t>
            </a:r>
            <a:r>
              <a:rPr lang="en-US" dirty="0"/>
              <a:t> sum(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a,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b,</a:t>
            </a:r>
            <a:r>
              <a:rPr lang="en-US" b="1" dirty="0" err="1"/>
              <a:t>int</a:t>
            </a:r>
            <a:r>
              <a:rPr lang="en-US" dirty="0"/>
              <a:t> c){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a+b+c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 smtClean="0">
                <a:solidFill>
                  <a:srgbClr val="FF0000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void</a:t>
            </a:r>
            <a:r>
              <a:rPr lang="en-US" dirty="0">
                <a:solidFill>
                  <a:srgbClr val="FF0000"/>
                </a:solidFill>
              </a:rPr>
              <a:t> main(String 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[]){  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  Calculation 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 Calculation();  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en-US" dirty="0" err="1">
                <a:solidFill>
                  <a:srgbClr val="FF0000"/>
                </a:solidFill>
              </a:rPr>
              <a:t>obj.sum</a:t>
            </a:r>
            <a:r>
              <a:rPr lang="en-US" dirty="0">
                <a:solidFill>
                  <a:srgbClr val="FF0000"/>
                </a:solidFill>
              </a:rPr>
              <a:t>(10,10,10);  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en-US" dirty="0" err="1">
                <a:solidFill>
                  <a:srgbClr val="FF0000"/>
                </a:solidFill>
              </a:rPr>
              <a:t>obj.sum</a:t>
            </a:r>
            <a:r>
              <a:rPr lang="en-US" dirty="0">
                <a:solidFill>
                  <a:srgbClr val="FF0000"/>
                </a:solidFill>
              </a:rPr>
              <a:t>(20,20); 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828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b="1" dirty="0"/>
              <a:t>Can we overload static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553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answer is ‘Yes’. We can have two ore more static methods with same name, but differences in input parameters.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consider the following Java program</a:t>
            </a:r>
            <a:r>
              <a:rPr lang="en-US" dirty="0" smtClean="0"/>
              <a:t>.</a:t>
            </a:r>
          </a:p>
          <a:p>
            <a:pPr lvl="3" fontAlgn="base">
              <a:buNone/>
            </a:pPr>
            <a:r>
              <a:rPr lang="en-US" sz="2200" dirty="0"/>
              <a:t>// filename Test.java</a:t>
            </a:r>
          </a:p>
          <a:p>
            <a:pPr lvl="3" fontAlgn="base">
              <a:buNone/>
            </a:pPr>
            <a:r>
              <a:rPr lang="en-US" sz="2200" dirty="0"/>
              <a:t>public class Test {</a:t>
            </a:r>
          </a:p>
          <a:p>
            <a:pPr lvl="3" fontAlgn="base">
              <a:buNone/>
            </a:pPr>
            <a:r>
              <a:rPr lang="en-US" sz="2200" dirty="0"/>
              <a:t>    public static void </a:t>
            </a:r>
            <a:r>
              <a:rPr lang="en-US" sz="2200" dirty="0" err="1"/>
              <a:t>foo</a:t>
            </a:r>
            <a:r>
              <a:rPr lang="en-US" sz="2200" dirty="0"/>
              <a:t>() {</a:t>
            </a:r>
          </a:p>
          <a:p>
            <a:pPr lvl="3" fontAlgn="base">
              <a:buNone/>
            </a:pPr>
            <a:r>
              <a:rPr lang="en-US" sz="2200" dirty="0"/>
              <a:t>        </a:t>
            </a:r>
            <a:r>
              <a:rPr lang="en-US" sz="2200" dirty="0" err="1"/>
              <a:t>System.out.println</a:t>
            </a:r>
            <a:r>
              <a:rPr lang="en-US" sz="2200" dirty="0"/>
              <a:t>("Test.foo() called ");</a:t>
            </a:r>
          </a:p>
          <a:p>
            <a:pPr lvl="3" fontAlgn="base">
              <a:buNone/>
            </a:pPr>
            <a:r>
              <a:rPr lang="en-US" sz="2200" dirty="0"/>
              <a:t>    }</a:t>
            </a:r>
          </a:p>
          <a:p>
            <a:pPr lvl="3" fontAlgn="base">
              <a:buNone/>
            </a:pPr>
            <a:r>
              <a:rPr lang="en-US" sz="2200" dirty="0"/>
              <a:t>    public static void </a:t>
            </a:r>
            <a:r>
              <a:rPr lang="en-US" sz="2200" dirty="0" err="1"/>
              <a:t>foo</a:t>
            </a:r>
            <a:r>
              <a:rPr lang="en-US" sz="2200" dirty="0"/>
              <a:t>(</a:t>
            </a:r>
            <a:r>
              <a:rPr lang="en-US" sz="2200" dirty="0" err="1"/>
              <a:t>int</a:t>
            </a:r>
            <a:r>
              <a:rPr lang="en-US" sz="2200" dirty="0"/>
              <a:t> a) { </a:t>
            </a:r>
          </a:p>
          <a:p>
            <a:pPr lvl="3" fontAlgn="base">
              <a:buNone/>
            </a:pPr>
            <a:r>
              <a:rPr lang="en-US" sz="2200" dirty="0"/>
              <a:t>        </a:t>
            </a:r>
            <a:r>
              <a:rPr lang="en-US" sz="2200" dirty="0" err="1"/>
              <a:t>System.out.println</a:t>
            </a:r>
            <a:r>
              <a:rPr lang="en-US" sz="2200" dirty="0"/>
              <a:t>("Test.foo(</a:t>
            </a:r>
            <a:r>
              <a:rPr lang="en-US" sz="2200" dirty="0" err="1"/>
              <a:t>int</a:t>
            </a:r>
            <a:r>
              <a:rPr lang="en-US" sz="2200" dirty="0"/>
              <a:t>) called ");</a:t>
            </a:r>
          </a:p>
          <a:p>
            <a:pPr lvl="3" fontAlgn="base">
              <a:buNone/>
            </a:pPr>
            <a:r>
              <a:rPr lang="en-US" sz="2200" dirty="0"/>
              <a:t>    }</a:t>
            </a:r>
          </a:p>
          <a:p>
            <a:pPr lvl="3" fontAlgn="base">
              <a:buNone/>
            </a:pPr>
            <a:r>
              <a:rPr lang="en-US" sz="2200" dirty="0"/>
              <a:t>    public static void main(String </a:t>
            </a:r>
            <a:r>
              <a:rPr lang="en-US" sz="2200" dirty="0" err="1"/>
              <a:t>args</a:t>
            </a:r>
            <a:r>
              <a:rPr lang="en-US" sz="2200" dirty="0"/>
              <a:t>[])</a:t>
            </a:r>
          </a:p>
          <a:p>
            <a:pPr lvl="3" fontAlgn="base">
              <a:buNone/>
            </a:pPr>
            <a:r>
              <a:rPr lang="en-US" sz="2200" dirty="0"/>
              <a:t>    { </a:t>
            </a:r>
          </a:p>
          <a:p>
            <a:pPr lvl="3" fontAlgn="base">
              <a:buNone/>
            </a:pPr>
            <a:r>
              <a:rPr lang="en-US" sz="2200" dirty="0"/>
              <a:t>        Test.foo();</a:t>
            </a:r>
          </a:p>
          <a:p>
            <a:pPr lvl="3" fontAlgn="base">
              <a:buNone/>
            </a:pPr>
            <a:r>
              <a:rPr lang="en-US" sz="2200" dirty="0"/>
              <a:t>        Test.foo(10);</a:t>
            </a:r>
          </a:p>
          <a:p>
            <a:pPr lvl="3" fontAlgn="base">
              <a:buNone/>
            </a:pPr>
            <a:r>
              <a:rPr lang="en-US" sz="2200" dirty="0"/>
              <a:t>    }</a:t>
            </a:r>
          </a:p>
          <a:p>
            <a:pPr lvl="3" fontAlgn="base">
              <a:buNone/>
            </a:pPr>
            <a:r>
              <a:rPr lang="en-US" sz="2200" dirty="0"/>
              <a:t>}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4343400"/>
            <a:ext cx="2743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b="1" dirty="0"/>
              <a:t>Output:</a:t>
            </a:r>
          </a:p>
          <a:p>
            <a:r>
              <a:rPr lang="en-US" dirty="0" smtClean="0"/>
              <a:t>Test.foo() called Test.foo(</a:t>
            </a:r>
            <a:r>
              <a:rPr lang="en-US" dirty="0" err="1" smtClean="0"/>
              <a:t>int</a:t>
            </a:r>
            <a:r>
              <a:rPr lang="en-US" dirty="0" smtClean="0"/>
              <a:t>) called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950" y="25400"/>
            <a:ext cx="89281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IN" sz="2200" b="1" u="sng" dirty="0">
                <a:solidFill>
                  <a:srgbClr val="0067C7"/>
                </a:solidFill>
                <a:latin typeface="Times" panose="02020603050405020304" pitchFamily="18" charset="0"/>
              </a:rPr>
              <a:t>Static variable:-</a:t>
            </a:r>
          </a:p>
          <a:p>
            <a:pPr>
              <a:defRPr/>
            </a:pPr>
            <a:endParaRPr lang="en-IN" sz="2200" b="1" u="sng" dirty="0">
              <a:solidFill>
                <a:srgbClr val="0067C7"/>
              </a:solidFill>
              <a:latin typeface="Times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IN" sz="2200" dirty="0">
                <a:latin typeface="Times" panose="02020603050405020304" pitchFamily="18" charset="0"/>
              </a:rPr>
              <a:t>If any variable we declared as static is known as static variable.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IN" sz="2200" dirty="0">
                <a:latin typeface="Times" panose="02020603050405020304" pitchFamily="18" charset="0"/>
              </a:rPr>
              <a:t>Static variable is used for fulfil the common requirement.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IN" sz="2200" dirty="0">
                <a:latin typeface="Times" panose="02020603050405020304" pitchFamily="18" charset="0"/>
              </a:rPr>
              <a:t> For Example company name of employees, college name of students etc. Name of the college is common for all students.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IN" sz="2200" dirty="0">
                <a:latin typeface="Times" panose="02020603050405020304" pitchFamily="18" charset="0"/>
              </a:rPr>
              <a:t>The static variable allocate memory only once in class area at the time of class loading.</a:t>
            </a:r>
          </a:p>
          <a:p>
            <a:pPr>
              <a:buClr>
                <a:srgbClr val="00B050"/>
              </a:buClr>
              <a:defRPr/>
            </a:pPr>
            <a:endParaRPr lang="en-IN" sz="2200" dirty="0">
              <a:latin typeface="Times" panose="02020603050405020304" pitchFamily="18" charset="0"/>
            </a:endParaRPr>
          </a:p>
          <a:p>
            <a:pPr>
              <a:defRPr/>
            </a:pPr>
            <a:r>
              <a:rPr lang="en-IN" sz="2200" b="1" u="sng" dirty="0">
                <a:latin typeface="Times" panose="02020603050405020304" pitchFamily="18" charset="0"/>
              </a:rPr>
              <a:t>Advantage of static variable</a:t>
            </a:r>
          </a:p>
          <a:p>
            <a:pPr>
              <a:defRPr/>
            </a:pPr>
            <a:endParaRPr lang="en-IN" sz="2200" dirty="0">
              <a:latin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IN" sz="2200" dirty="0">
                <a:latin typeface="Times" panose="02020603050405020304" pitchFamily="18" charset="0"/>
              </a:rPr>
              <a:t>Using static variable we make our program memory efficient (i.e. it saves memory).</a:t>
            </a:r>
          </a:p>
        </p:txBody>
      </p:sp>
    </p:spTree>
    <p:extLst>
      <p:ext uri="{BB962C8B-B14F-4D97-AF65-F5344CB8AC3E}">
        <p14:creationId xmlns:p14="http://schemas.microsoft.com/office/powerpoint/2010/main" xmlns="" val="28399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88913"/>
            <a:ext cx="8964612" cy="42634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IN" sz="2200" b="1" u="sng" dirty="0">
                <a:solidFill>
                  <a:srgbClr val="0067C7"/>
                </a:solidFill>
                <a:latin typeface="Times" panose="02020603050405020304" pitchFamily="18" charset="0"/>
              </a:rPr>
              <a:t>When and why we use static variable</a:t>
            </a:r>
          </a:p>
          <a:p>
            <a:pPr>
              <a:defRPr/>
            </a:pPr>
            <a:endParaRPr lang="en-IN" sz="2200" b="1" u="sng" dirty="0">
              <a:solidFill>
                <a:srgbClr val="0067C7"/>
              </a:solidFill>
              <a:latin typeface="Times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67C7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lang="en-IN" sz="2200" dirty="0">
                <a:latin typeface="Times" panose="02020603050405020304" pitchFamily="18" charset="0"/>
              </a:rPr>
              <a:t>Suppose we want to store record of all employee of any company, in this case employee id is unique for every employee but company name is common for all.</a:t>
            </a:r>
          </a:p>
          <a:p>
            <a:pPr>
              <a:lnSpc>
                <a:spcPct val="150000"/>
              </a:lnSpc>
              <a:buClr>
                <a:srgbClr val="0067C7"/>
              </a:buClr>
              <a:buSzPct val="110000"/>
              <a:defRPr/>
            </a:pPr>
            <a:r>
              <a:rPr lang="en-IN" sz="2200" dirty="0">
                <a:latin typeface="Times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Clr>
                <a:srgbClr val="0067C7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lang="en-IN" sz="2200" dirty="0">
                <a:latin typeface="Times" panose="02020603050405020304" pitchFamily="18" charset="0"/>
              </a:rPr>
              <a:t>When we create a static variable as a company name then only once memory is allocated otherwise it allocate a memory space each time for every employee.</a:t>
            </a:r>
          </a:p>
        </p:txBody>
      </p:sp>
    </p:spTree>
    <p:extLst>
      <p:ext uri="{BB962C8B-B14F-4D97-AF65-F5344CB8AC3E}">
        <p14:creationId xmlns:p14="http://schemas.microsoft.com/office/powerpoint/2010/main" xmlns="" val="24070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6350" y="260350"/>
            <a:ext cx="903605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sz="2200" b="1" u="sng" dirty="0">
                <a:solidFill>
                  <a:srgbClr val="1F2FA9"/>
                </a:solidFill>
              </a:rPr>
              <a:t>Example of static variable.</a:t>
            </a:r>
          </a:p>
          <a:p>
            <a:endParaRPr lang="en-IN" sz="2200" b="1" u="sng" dirty="0">
              <a:solidFill>
                <a:srgbClr val="1F2FA9"/>
              </a:solidFill>
            </a:endParaRPr>
          </a:p>
          <a:p>
            <a:r>
              <a:rPr lang="en-IN" sz="2200" dirty="0"/>
              <a:t>In the below example </a:t>
            </a:r>
            <a:r>
              <a:rPr lang="en-IN" sz="2200" dirty="0" err="1"/>
              <a:t>College_Name</a:t>
            </a:r>
            <a:r>
              <a:rPr lang="en-IN" sz="2200" dirty="0"/>
              <a:t> is always same, and it is declared as static.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684213" y="2349500"/>
            <a:ext cx="7200900" cy="276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 Student</a:t>
            </a:r>
            <a:endParaRPr lang="en-IN" sz="2200" dirty="0">
              <a:solidFill>
                <a:srgbClr val="FF000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lang="en-IN" sz="2200" dirty="0">
              <a:solidFill>
                <a:srgbClr val="FF000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 err="1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IN" sz="2200" dirty="0" err="1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roll_no</a:t>
            </a: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lang="en-IN" sz="2200" dirty="0">
              <a:solidFill>
                <a:srgbClr val="FF000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String name;</a:t>
            </a:r>
            <a:endParaRPr lang="en-IN" sz="2200" dirty="0">
              <a:solidFill>
                <a:srgbClr val="FF000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static String </a:t>
            </a:r>
            <a:r>
              <a:rPr lang="en-IN" sz="2200" dirty="0" err="1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College_Name</a:t>
            </a: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="ITM";</a:t>
            </a:r>
            <a:endParaRPr lang="en-IN" sz="2200" dirty="0">
              <a:solidFill>
                <a:srgbClr val="FF000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IN" sz="2200" dirty="0">
              <a:solidFill>
                <a:srgbClr val="FF000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64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sz="half" idx="1"/>
          </p:nvPr>
        </p:nvSpPr>
        <p:spPr>
          <a:xfrm>
            <a:off x="1" y="115888"/>
            <a:ext cx="4343400" cy="6061075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class </a:t>
            </a:r>
            <a:r>
              <a:rPr lang="en-IN" sz="2200" dirty="0" err="1" smtClean="0">
                <a:solidFill>
                  <a:srgbClr val="FF0000"/>
                </a:solidFill>
              </a:rPr>
              <a:t>StaticDemo</a:t>
            </a:r>
            <a:endParaRPr lang="en-IN" sz="2200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{</a:t>
            </a:r>
          </a:p>
          <a:p>
            <a:pPr marL="0" indent="0" eaLnBrk="1" hangingPunct="1">
              <a:buFont typeface="Arial" charset="0"/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public static void main(String </a:t>
            </a:r>
            <a:r>
              <a:rPr lang="en-IN" sz="2200" dirty="0" err="1" smtClean="0">
                <a:solidFill>
                  <a:srgbClr val="FF0000"/>
                </a:solidFill>
              </a:rPr>
              <a:t>args</a:t>
            </a:r>
            <a:r>
              <a:rPr lang="en-IN" sz="2200" dirty="0" smtClean="0">
                <a:solidFill>
                  <a:srgbClr val="FF0000"/>
                </a:solidFill>
              </a:rPr>
              <a:t>[])</a:t>
            </a:r>
          </a:p>
          <a:p>
            <a:pPr marL="0" indent="0" eaLnBrk="1" hangingPunct="1">
              <a:buFont typeface="Arial" charset="0"/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{</a:t>
            </a:r>
          </a:p>
          <a:p>
            <a:pPr marL="0" indent="0" eaLnBrk="1" hangingPunct="1">
              <a:lnSpc>
                <a:spcPct val="150000"/>
              </a:lnSpc>
              <a:buFont typeface="Arial" charset="0"/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Student s1=new Student();</a:t>
            </a:r>
          </a:p>
          <a:p>
            <a:pPr marL="0" indent="0" eaLnBrk="1" hangingPunct="1">
              <a:lnSpc>
                <a:spcPct val="150000"/>
              </a:lnSpc>
              <a:buFont typeface="Arial" charset="0"/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s1.roll_no=100;</a:t>
            </a:r>
          </a:p>
          <a:p>
            <a:pPr marL="0" indent="0" eaLnBrk="1" hangingPunct="1">
              <a:lnSpc>
                <a:spcPct val="150000"/>
              </a:lnSpc>
              <a:buFont typeface="Arial" charset="0"/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s1.name="</a:t>
            </a:r>
            <a:r>
              <a:rPr lang="en-IN" sz="2200" dirty="0" err="1" smtClean="0">
                <a:solidFill>
                  <a:srgbClr val="FF0000"/>
                </a:solidFill>
              </a:rPr>
              <a:t>abcd</a:t>
            </a:r>
            <a:r>
              <a:rPr lang="en-IN" sz="2200" dirty="0" smtClean="0">
                <a:solidFill>
                  <a:srgbClr val="FF0000"/>
                </a:solidFill>
              </a:rPr>
              <a:t>";</a:t>
            </a:r>
          </a:p>
          <a:p>
            <a:pPr marL="0" indent="0" eaLnBrk="1" hangingPunct="1">
              <a:lnSpc>
                <a:spcPct val="150000"/>
              </a:lnSpc>
              <a:buFont typeface="Arial" charset="0"/>
              <a:buNone/>
            </a:pPr>
            <a:r>
              <a:rPr lang="en-IN" sz="2200" dirty="0" err="1" smtClean="0">
                <a:solidFill>
                  <a:srgbClr val="FF0000"/>
                </a:solidFill>
              </a:rPr>
              <a:t>System.out.println</a:t>
            </a:r>
            <a:r>
              <a:rPr lang="en-IN" sz="2200" dirty="0" smtClean="0">
                <a:solidFill>
                  <a:srgbClr val="FF0000"/>
                </a:solidFill>
              </a:rPr>
              <a:t>(s1.roll_no);</a:t>
            </a:r>
          </a:p>
          <a:p>
            <a:pPr marL="0" indent="0" eaLnBrk="1" hangingPunct="1">
              <a:lnSpc>
                <a:spcPct val="150000"/>
              </a:lnSpc>
              <a:buFont typeface="Arial" charset="0"/>
              <a:buNone/>
            </a:pPr>
            <a:r>
              <a:rPr lang="en-IN" sz="2200" dirty="0" err="1" smtClean="0">
                <a:solidFill>
                  <a:srgbClr val="FF0000"/>
                </a:solidFill>
              </a:rPr>
              <a:t>System.out.println</a:t>
            </a:r>
            <a:r>
              <a:rPr lang="en-IN" sz="2200" dirty="0" smtClean="0">
                <a:solidFill>
                  <a:srgbClr val="FF0000"/>
                </a:solidFill>
              </a:rPr>
              <a:t>(s1.name);</a:t>
            </a:r>
          </a:p>
          <a:p>
            <a:pPr marL="0" indent="0" eaLnBrk="1" hangingPunct="1">
              <a:lnSpc>
                <a:spcPct val="150000"/>
              </a:lnSpc>
              <a:buFont typeface="Arial" charset="0"/>
              <a:buNone/>
            </a:pPr>
            <a:r>
              <a:rPr lang="en-IN" sz="2200" dirty="0" err="1" smtClean="0">
                <a:solidFill>
                  <a:srgbClr val="FF0000"/>
                </a:solidFill>
              </a:rPr>
              <a:t>System.out.println</a:t>
            </a:r>
            <a:r>
              <a:rPr lang="en-IN" sz="2200" dirty="0" smtClean="0">
                <a:solidFill>
                  <a:srgbClr val="FF0000"/>
                </a:solidFill>
              </a:rPr>
              <a:t>(</a:t>
            </a:r>
            <a:r>
              <a:rPr lang="en-IN" sz="2200" dirty="0" err="1" smtClean="0">
                <a:solidFill>
                  <a:srgbClr val="FF0000"/>
                </a:solidFill>
              </a:rPr>
              <a:t>Student.College_Name</a:t>
            </a:r>
            <a:r>
              <a:rPr lang="en-IN" sz="2200" dirty="0" smtClean="0">
                <a:solidFill>
                  <a:srgbClr val="FF0000"/>
                </a:solidFill>
              </a:rPr>
              <a:t>); 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sz="half" idx="2"/>
          </p:nvPr>
        </p:nvSpPr>
        <p:spPr>
          <a:xfrm>
            <a:off x="4427538" y="0"/>
            <a:ext cx="4716462" cy="6176963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charset="0"/>
              <a:buNone/>
            </a:pPr>
            <a:endParaRPr lang="en-US" sz="2000" dirty="0" smtClean="0">
              <a:latin typeface="Times" pitchFamily="64" charset="0"/>
              <a:cs typeface="Times" pitchFamily="64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IN" sz="2000" dirty="0" smtClean="0">
              <a:latin typeface="Times" pitchFamily="64" charset="0"/>
              <a:cs typeface="Times" pitchFamily="64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IN" sz="2000" dirty="0" smtClean="0">
              <a:latin typeface="Times" pitchFamily="64" charset="0"/>
              <a:cs typeface="Times" pitchFamily="64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IN" sz="2200" dirty="0" smtClean="0">
                <a:solidFill>
                  <a:srgbClr val="002060"/>
                </a:solidFill>
                <a:latin typeface="Times" pitchFamily="64" charset="0"/>
                <a:cs typeface="Times" pitchFamily="64" charset="0"/>
              </a:rPr>
              <a:t>Student  s2=new  Student();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IN" sz="2200" dirty="0" smtClean="0">
                <a:solidFill>
                  <a:srgbClr val="002060"/>
                </a:solidFill>
                <a:latin typeface="Times" pitchFamily="64" charset="0"/>
                <a:cs typeface="Times" pitchFamily="64" charset="0"/>
              </a:rPr>
              <a:t>s2.roll_no=200;</a:t>
            </a:r>
          </a:p>
          <a:p>
            <a:pPr marL="0" indent="0" eaLnBrk="1" hangingPunct="1">
              <a:buFont typeface="Arial" charset="0"/>
              <a:buNone/>
            </a:pPr>
            <a:r>
              <a:rPr lang="en-IN" sz="2200" dirty="0" smtClean="0">
                <a:solidFill>
                  <a:srgbClr val="002060"/>
                </a:solidFill>
                <a:latin typeface="Times" pitchFamily="64" charset="0"/>
                <a:cs typeface="Times" pitchFamily="64" charset="0"/>
              </a:rPr>
              <a:t>s2.name="</a:t>
            </a:r>
            <a:r>
              <a:rPr lang="en-IN" sz="2200" dirty="0" err="1" smtClean="0">
                <a:solidFill>
                  <a:srgbClr val="002060"/>
                </a:solidFill>
                <a:latin typeface="Times" pitchFamily="64" charset="0"/>
                <a:cs typeface="Times" pitchFamily="64" charset="0"/>
              </a:rPr>
              <a:t>zyx</a:t>
            </a:r>
            <a:r>
              <a:rPr lang="en-IN" sz="2200" dirty="0" smtClean="0">
                <a:solidFill>
                  <a:srgbClr val="002060"/>
                </a:solidFill>
                <a:latin typeface="Times" pitchFamily="64" charset="0"/>
                <a:cs typeface="Times" pitchFamily="64" charset="0"/>
              </a:rPr>
              <a:t>";</a:t>
            </a:r>
          </a:p>
          <a:p>
            <a:pPr marL="0" indent="0" eaLnBrk="1" hangingPunct="1">
              <a:buFont typeface="Arial" charset="0"/>
              <a:buNone/>
            </a:pPr>
            <a:r>
              <a:rPr lang="en-IN" sz="2200" dirty="0" err="1" smtClean="0">
                <a:solidFill>
                  <a:srgbClr val="002060"/>
                </a:solidFill>
                <a:latin typeface="Times" pitchFamily="64" charset="0"/>
                <a:cs typeface="Times" pitchFamily="64" charset="0"/>
              </a:rPr>
              <a:t>System.out.println</a:t>
            </a:r>
            <a:r>
              <a:rPr lang="en-IN" sz="2200" dirty="0" smtClean="0">
                <a:solidFill>
                  <a:srgbClr val="002060"/>
                </a:solidFill>
                <a:latin typeface="Times" pitchFamily="64" charset="0"/>
                <a:cs typeface="Times" pitchFamily="64" charset="0"/>
              </a:rPr>
              <a:t>(s2.roll_no);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IN" sz="2200" dirty="0" err="1" smtClean="0">
                <a:solidFill>
                  <a:srgbClr val="002060"/>
                </a:solidFill>
                <a:latin typeface="Times" pitchFamily="64" charset="0"/>
                <a:cs typeface="Times" pitchFamily="64" charset="0"/>
              </a:rPr>
              <a:t>System.out.println</a:t>
            </a:r>
            <a:r>
              <a:rPr lang="en-IN" sz="2200" dirty="0" smtClean="0">
                <a:solidFill>
                  <a:srgbClr val="002060"/>
                </a:solidFill>
                <a:latin typeface="Times" pitchFamily="64" charset="0"/>
                <a:cs typeface="Times" pitchFamily="64" charset="0"/>
              </a:rPr>
              <a:t>(s2.name);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IN" sz="2200" dirty="0" err="1" smtClean="0">
                <a:solidFill>
                  <a:srgbClr val="002060"/>
                </a:solidFill>
                <a:latin typeface="Times" pitchFamily="64" charset="0"/>
                <a:cs typeface="Times" pitchFamily="64" charset="0"/>
              </a:rPr>
              <a:t>System.out.println</a:t>
            </a:r>
            <a:r>
              <a:rPr lang="en-IN" sz="2200" dirty="0" smtClean="0">
                <a:solidFill>
                  <a:srgbClr val="002060"/>
                </a:solidFill>
                <a:latin typeface="Times" pitchFamily="64" charset="0"/>
                <a:cs typeface="Times" pitchFamily="64" charset="0"/>
              </a:rPr>
              <a:t>(</a:t>
            </a:r>
            <a:r>
              <a:rPr lang="en-IN" sz="2200" dirty="0" err="1" smtClean="0">
                <a:solidFill>
                  <a:srgbClr val="002060"/>
                </a:solidFill>
                <a:latin typeface="Times" pitchFamily="64" charset="0"/>
                <a:cs typeface="Times" pitchFamily="64" charset="0"/>
              </a:rPr>
              <a:t>Student.College_Name</a:t>
            </a:r>
            <a:r>
              <a:rPr lang="en-IN" sz="2200" dirty="0" smtClean="0">
                <a:solidFill>
                  <a:srgbClr val="002060"/>
                </a:solidFill>
                <a:latin typeface="Times" pitchFamily="64" charset="0"/>
                <a:cs typeface="Times" pitchFamily="64" charset="0"/>
              </a:rPr>
              <a:t>); </a:t>
            </a:r>
          </a:p>
          <a:p>
            <a:pPr marL="0" indent="0" eaLnBrk="1" hangingPunct="1">
              <a:buFont typeface="Arial" charset="0"/>
              <a:buNone/>
            </a:pPr>
            <a:r>
              <a:rPr lang="en-IN" sz="2200" dirty="0" smtClean="0">
                <a:solidFill>
                  <a:srgbClr val="002060"/>
                </a:solidFill>
                <a:latin typeface="Times" pitchFamily="64" charset="0"/>
                <a:cs typeface="Times" pitchFamily="64" charset="0"/>
              </a:rPr>
              <a:t>}</a:t>
            </a:r>
          </a:p>
          <a:p>
            <a:pPr marL="0" indent="0" eaLnBrk="1" hangingPunct="1">
              <a:buFont typeface="Arial" charset="0"/>
              <a:buNone/>
            </a:pPr>
            <a:r>
              <a:rPr lang="en-IN" sz="2200" dirty="0" smtClean="0">
                <a:solidFill>
                  <a:srgbClr val="002060"/>
                </a:solidFill>
                <a:latin typeface="Times" pitchFamily="64" charset="0"/>
                <a:cs typeface="Times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8903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33800" y="0"/>
            <a:ext cx="297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CC"/>
                </a:solidFill>
                <a:latin typeface="Times New Roman" pitchFamily="18" charset="0"/>
              </a:rPr>
              <a:t>Static Variables</a:t>
            </a:r>
            <a:endParaRPr lang="en-US" sz="16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143000" y="533400"/>
            <a:ext cx="7808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sz="2000"/>
              <a:t>Any instance variable can be declared </a:t>
            </a:r>
            <a:r>
              <a:rPr lang="en-US" sz="2000" b="1"/>
              <a:t>static</a:t>
            </a:r>
            <a:r>
              <a:rPr lang="en-US" sz="2000"/>
              <a:t> by including the word “static”</a:t>
            </a:r>
          </a:p>
          <a:p>
            <a:r>
              <a:rPr lang="en-US" sz="2000"/>
              <a:t>immediately before the type specification   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990600" y="26670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b="1"/>
              <a:t>What’s Different about a static variable?   </a:t>
            </a: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371600" y="29718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pPr>
              <a:buFont typeface="Times" pitchFamily="64" charset="0"/>
              <a:buNone/>
            </a:pPr>
            <a:r>
              <a:rPr lang="en-US" sz="2000"/>
              <a:t>1) A static variable can be referenced </a:t>
            </a:r>
            <a:r>
              <a:rPr lang="en-US" sz="2000" u="sng"/>
              <a:t>either</a:t>
            </a:r>
            <a:r>
              <a:rPr lang="en-US" sz="2000"/>
              <a:t> using its class name or </a:t>
            </a:r>
          </a:p>
          <a:p>
            <a:pPr>
              <a:buFont typeface="Times" pitchFamily="64" charset="0"/>
              <a:buNone/>
            </a:pPr>
            <a:r>
              <a:rPr lang="en-US" sz="2000"/>
              <a:t>     an name object.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2667000" y="1219200"/>
            <a:ext cx="4953000" cy="1384300"/>
          </a:xfrm>
          <a:prstGeom prst="rect">
            <a:avLst/>
          </a:prstGeom>
          <a:solidFill>
            <a:schemeClr val="bg1"/>
          </a:solidFill>
          <a:ln w="9525">
            <a:solidFill>
              <a:srgbClr val="DE9A4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1800" b="1">
                <a:latin typeface="Monaco" pitchFamily="64" charset="0"/>
              </a:rPr>
              <a:t>public class StaticStuff {</a:t>
            </a:r>
            <a:endParaRPr lang="en-US" sz="1600">
              <a:latin typeface="Monaco" pitchFamily="64" charset="0"/>
            </a:endParaRPr>
          </a:p>
          <a:p>
            <a:r>
              <a:rPr lang="en-US" sz="1600">
                <a:latin typeface="Monaco" pitchFamily="64" charset="0"/>
              </a:rPr>
              <a:t>   public static double </a:t>
            </a:r>
            <a:r>
              <a:rPr lang="en-US" sz="1600" b="1">
                <a:solidFill>
                  <a:schemeClr val="accent2"/>
                </a:solidFill>
                <a:latin typeface="Monaco" pitchFamily="64" charset="0"/>
              </a:rPr>
              <a:t>staticDouble</a:t>
            </a:r>
            <a:r>
              <a:rPr lang="en-US" sz="1600">
                <a:latin typeface="Monaco" pitchFamily="64" charset="0"/>
              </a:rPr>
              <a:t>; </a:t>
            </a:r>
          </a:p>
          <a:p>
            <a:r>
              <a:rPr lang="en-US" sz="1600">
                <a:latin typeface="Monaco" pitchFamily="64" charset="0"/>
              </a:rPr>
              <a:t>   public static String </a:t>
            </a:r>
            <a:r>
              <a:rPr lang="en-US" sz="1600" b="1">
                <a:solidFill>
                  <a:schemeClr val="accent2"/>
                </a:solidFill>
                <a:latin typeface="Monaco" pitchFamily="64" charset="0"/>
              </a:rPr>
              <a:t>staticString</a:t>
            </a:r>
            <a:r>
              <a:rPr lang="en-US" sz="1600">
                <a:latin typeface="Monaco" pitchFamily="64" charset="0"/>
              </a:rPr>
              <a:t>;</a:t>
            </a:r>
          </a:p>
          <a:p>
            <a:r>
              <a:rPr lang="en-US" sz="1600">
                <a:latin typeface="Monaco" pitchFamily="64" charset="0"/>
              </a:rPr>
              <a:t>   . . .</a:t>
            </a:r>
          </a:p>
          <a:p>
            <a:r>
              <a:rPr lang="en-US" sz="1800" b="1">
                <a:latin typeface="Monaco" pitchFamily="64" charset="0"/>
              </a:rPr>
              <a:t>}</a:t>
            </a:r>
            <a:endParaRPr lang="en-US" sz="1600">
              <a:latin typeface="Monaco" pitchFamily="64" charset="0"/>
            </a:endParaRP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3276600" y="4225925"/>
            <a:ext cx="5029200" cy="2536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Monaco" pitchFamily="64" charset="0"/>
              </a:rPr>
              <a:t>StaticStuff </a:t>
            </a:r>
            <a:r>
              <a:rPr lang="en-US" sz="1600" b="1">
                <a:solidFill>
                  <a:schemeClr val="accent2"/>
                </a:solidFill>
                <a:latin typeface="Monaco" pitchFamily="64" charset="0"/>
              </a:rPr>
              <a:t>s1, s2</a:t>
            </a:r>
            <a:r>
              <a:rPr lang="en-US" sz="1600">
                <a:latin typeface="Monaco" pitchFamily="64" charset="0"/>
              </a:rPr>
              <a:t>;</a:t>
            </a:r>
          </a:p>
          <a:p>
            <a:r>
              <a:rPr lang="en-US" sz="1600">
                <a:latin typeface="Monaco" pitchFamily="64" charset="0"/>
              </a:rPr>
              <a:t>s1 = new StaticStuff();</a:t>
            </a:r>
          </a:p>
          <a:p>
            <a:r>
              <a:rPr lang="en-US" sz="1600">
                <a:latin typeface="Monaco" pitchFamily="64" charset="0"/>
              </a:rPr>
              <a:t>s2 = new StaticStuff();</a:t>
            </a:r>
          </a:p>
          <a:p>
            <a:r>
              <a:rPr lang="en-US" sz="1600">
                <a:latin typeface="Monaco" pitchFamily="64" charset="0"/>
              </a:rPr>
              <a:t>s1.staticDouble = 3.7;</a:t>
            </a:r>
          </a:p>
          <a:p>
            <a:r>
              <a:rPr lang="en-US" sz="1600">
                <a:latin typeface="Monaco" pitchFamily="64" charset="0"/>
              </a:rPr>
              <a:t>System.out.println( s1.staticDouble );</a:t>
            </a:r>
          </a:p>
          <a:p>
            <a:r>
              <a:rPr lang="en-US" sz="1600">
                <a:latin typeface="Monaco" pitchFamily="64" charset="0"/>
              </a:rPr>
              <a:t>System.out.println( s2.staticDouble );</a:t>
            </a:r>
          </a:p>
          <a:p>
            <a:r>
              <a:rPr lang="en-US" sz="1600">
                <a:latin typeface="Monaco" pitchFamily="64" charset="0"/>
              </a:rPr>
              <a:t>s1.staticString = “abc”;</a:t>
            </a:r>
          </a:p>
          <a:p>
            <a:r>
              <a:rPr lang="en-US" sz="1600">
                <a:latin typeface="Monaco" pitchFamily="64" charset="0"/>
              </a:rPr>
              <a:t>s2.staticString = “xyz”;</a:t>
            </a:r>
          </a:p>
          <a:p>
            <a:r>
              <a:rPr lang="en-US" sz="1600">
                <a:latin typeface="Monaco" pitchFamily="64" charset="0"/>
              </a:rPr>
              <a:t>System.out.println( s1.staticString );</a:t>
            </a:r>
          </a:p>
          <a:p>
            <a:r>
              <a:rPr lang="en-US" sz="1600">
                <a:latin typeface="Monaco" pitchFamily="64" charset="0"/>
              </a:rPr>
              <a:t>System.out.println( s2.staticString );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1371600" y="35052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sz="2000"/>
              <a:t>2) Instantiating a second object of the same type does </a:t>
            </a:r>
            <a:r>
              <a:rPr lang="en-US" sz="2000" u="sng"/>
              <a:t>not</a:t>
            </a:r>
            <a:r>
              <a:rPr lang="en-US" sz="2000"/>
              <a:t> increase</a:t>
            </a:r>
          </a:p>
          <a:p>
            <a:r>
              <a:rPr lang="en-US" sz="2000"/>
              <a:t>     the number of static variables.</a:t>
            </a:r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1828800" y="4191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b="1"/>
              <a:t>Example   </a:t>
            </a:r>
          </a:p>
        </p:txBody>
      </p:sp>
    </p:spTree>
    <p:extLst>
      <p:ext uri="{BB962C8B-B14F-4D97-AF65-F5344CB8AC3E}">
        <p14:creationId xmlns:p14="http://schemas.microsoft.com/office/powerpoint/2010/main" xmlns="" val="375077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utoUpdateAnimBg="0"/>
      <p:bldP spid="135172" grpId="0" autoUpdateAnimBg="0"/>
      <p:bldP spid="135173" grpId="0" autoUpdateAnimBg="0"/>
      <p:bldP spid="135174" grpId="0" animBg="1" autoUpdateAnimBg="0"/>
      <p:bldP spid="135175" grpId="0" animBg="1" autoUpdateAnimBg="0"/>
      <p:bldP spid="135177" grpId="0" autoUpdateAnimBg="0"/>
      <p:bldP spid="13517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Important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7239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We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can not declare local variables as static it leads to compile time error "illegal start of expression".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Because being static variable it must get memory at the time of class loading, which is not possible to provide memory to local variable at the time of class loading.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All static variables are executed by JVM in the order of they defined from top to bottom.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JVM provides individual memory location to each static variable in method area only once in a class life time.</a:t>
            </a:r>
          </a:p>
          <a:p>
            <a:pPr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Life time and scope: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Static variable get life as soon as class is loaded into JVM and is available till class is removed from JVM or JVM is shutdown.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And its scope is class scope means it is accessible throughout the class.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0" y="0"/>
            <a:ext cx="297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CC"/>
                </a:solidFill>
                <a:latin typeface="Times New Roman" pitchFamily="18" charset="0"/>
              </a:rPr>
              <a:t>Static Methods</a:t>
            </a:r>
            <a:endParaRPr lang="en-US" sz="16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457200" y="533400"/>
            <a:ext cx="815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sz="2000" dirty="0"/>
              <a:t>In Java it is possible to declare methods </a:t>
            </a:r>
            <a:r>
              <a:rPr lang="en-US" sz="2000" dirty="0" smtClean="0"/>
              <a:t>to </a:t>
            </a:r>
            <a:r>
              <a:rPr lang="en-US" sz="2000" dirty="0"/>
              <a:t>belong to a </a:t>
            </a:r>
            <a:r>
              <a:rPr lang="en-US" sz="2000" u="sng" dirty="0"/>
              <a:t>class</a:t>
            </a:r>
            <a:r>
              <a:rPr lang="en-US" sz="2000" dirty="0"/>
              <a:t> rather</a:t>
            </a:r>
          </a:p>
          <a:p>
            <a:r>
              <a:rPr lang="en-US" sz="2000" dirty="0"/>
              <a:t>than an </a:t>
            </a:r>
            <a:r>
              <a:rPr lang="en-US" sz="2000" u="sng" dirty="0"/>
              <a:t>object</a:t>
            </a:r>
            <a:r>
              <a:rPr lang="en-US" sz="2000" dirty="0"/>
              <a:t>.  This is done by declaring them to be </a:t>
            </a:r>
            <a:r>
              <a:rPr lang="en-US" sz="2000" b="1" dirty="0"/>
              <a:t>static</a:t>
            </a:r>
            <a:r>
              <a:rPr lang="en-US" sz="2000" dirty="0"/>
              <a:t>.  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236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b="1"/>
              <a:t>the declaration   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2971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sz="2000"/>
              <a:t>Static methods are declared by inserting the word “static” immediately</a:t>
            </a:r>
          </a:p>
          <a:p>
            <a:r>
              <a:rPr lang="en-US" sz="2000"/>
              <a:t>after the scope specifier (</a:t>
            </a:r>
            <a:r>
              <a:rPr lang="en-US" sz="2000" i="1"/>
              <a:t>public</a:t>
            </a:r>
            <a:r>
              <a:rPr lang="en-US" sz="2000"/>
              <a:t>, </a:t>
            </a:r>
            <a:r>
              <a:rPr lang="en-US" sz="2000" i="1"/>
              <a:t>private</a:t>
            </a:r>
            <a:r>
              <a:rPr lang="en-US" sz="2000"/>
              <a:t> or </a:t>
            </a:r>
            <a:r>
              <a:rPr lang="en-US" sz="2000" i="1"/>
              <a:t>protected</a:t>
            </a:r>
            <a:r>
              <a:rPr lang="en-US" sz="2000"/>
              <a:t>).  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228600" y="4495800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b="1"/>
              <a:t>the call   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533400" y="4876800"/>
            <a:ext cx="3048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sz="2000"/>
              <a:t>Static methods are called using the name of their class in place of</a:t>
            </a:r>
          </a:p>
          <a:p>
            <a:r>
              <a:rPr lang="en-US" sz="2000"/>
              <a:t>an object reference.</a:t>
            </a: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3429000" y="1447800"/>
            <a:ext cx="5562600" cy="2606675"/>
          </a:xfrm>
          <a:prstGeom prst="rect">
            <a:avLst/>
          </a:prstGeom>
          <a:solidFill>
            <a:schemeClr val="bg1"/>
          </a:solidFill>
          <a:ln w="9525">
            <a:solidFill>
              <a:srgbClr val="DE9A4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1800" b="1" dirty="0">
                <a:latin typeface="Monaco" pitchFamily="64" charset="0"/>
              </a:rPr>
              <a:t>public class </a:t>
            </a:r>
            <a:r>
              <a:rPr lang="en-US" sz="1800" b="1" dirty="0" err="1" smtClean="0">
                <a:latin typeface="Monaco" pitchFamily="64" charset="0"/>
              </a:rPr>
              <a:t>DemoStatic</a:t>
            </a:r>
            <a:r>
              <a:rPr lang="en-US" sz="1800" b="1" dirty="0" smtClean="0">
                <a:latin typeface="Monaco" pitchFamily="64" charset="0"/>
              </a:rPr>
              <a:t> </a:t>
            </a:r>
            <a:r>
              <a:rPr lang="en-US" sz="1800" b="1" dirty="0">
                <a:latin typeface="Monaco" pitchFamily="64" charset="0"/>
              </a:rPr>
              <a:t>{</a:t>
            </a:r>
          </a:p>
          <a:p>
            <a:endParaRPr lang="en-US" sz="1600" dirty="0">
              <a:latin typeface="Monaco" pitchFamily="64" charset="0"/>
            </a:endParaRPr>
          </a:p>
          <a:p>
            <a:r>
              <a:rPr lang="en-US" sz="1600" dirty="0">
                <a:latin typeface="Monaco" pitchFamily="64" charset="0"/>
              </a:rPr>
              <a:t>   public static </a:t>
            </a:r>
            <a:r>
              <a:rPr lang="en-US" sz="1600" dirty="0" err="1" smtClean="0">
                <a:latin typeface="Monaco" pitchFamily="64" charset="0"/>
              </a:rPr>
              <a:t>int</a:t>
            </a:r>
            <a:r>
              <a:rPr lang="en-US" sz="1600" dirty="0" smtClean="0">
                <a:latin typeface="Monaco" pitchFamily="6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Monaco" pitchFamily="64" charset="0"/>
              </a:rPr>
              <a:t>sum</a:t>
            </a:r>
            <a:r>
              <a:rPr lang="en-US" sz="1600" dirty="0" smtClean="0">
                <a:latin typeface="Monaco" pitchFamily="64" charset="0"/>
              </a:rPr>
              <a:t>(</a:t>
            </a:r>
            <a:r>
              <a:rPr lang="en-US" sz="1600" dirty="0" err="1" smtClean="0">
                <a:latin typeface="Monaco" pitchFamily="64" charset="0"/>
              </a:rPr>
              <a:t>int</a:t>
            </a:r>
            <a:r>
              <a:rPr lang="en-US" sz="1600" dirty="0" smtClean="0">
                <a:latin typeface="Monaco" pitchFamily="64" charset="0"/>
              </a:rPr>
              <a:t> n)   </a:t>
            </a:r>
            <a:r>
              <a:rPr lang="en-US" sz="1600" dirty="0">
                <a:latin typeface="Monaco" pitchFamily="64" charset="0"/>
              </a:rPr>
              <a:t>{</a:t>
            </a:r>
          </a:p>
          <a:p>
            <a:r>
              <a:rPr lang="en-US" sz="1600" dirty="0">
                <a:latin typeface="Monaco" pitchFamily="64" charset="0"/>
              </a:rPr>
              <a:t>     </a:t>
            </a:r>
            <a:r>
              <a:rPr lang="en-US" sz="1600" dirty="0" err="1" smtClean="0">
                <a:latin typeface="Monaco" pitchFamily="64" charset="0"/>
              </a:rPr>
              <a:t>int</a:t>
            </a:r>
            <a:r>
              <a:rPr lang="en-US" sz="1600" dirty="0" smtClean="0">
                <a:latin typeface="Monaco" pitchFamily="64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Monaco" pitchFamily="64" charset="0"/>
              </a:rPr>
              <a:t>total</a:t>
            </a:r>
            <a:r>
              <a:rPr lang="en-US" sz="1600" dirty="0" smtClean="0">
                <a:latin typeface="Monaco" pitchFamily="64" charset="0"/>
              </a:rPr>
              <a:t> </a:t>
            </a:r>
            <a:r>
              <a:rPr lang="en-US" sz="1600" dirty="0">
                <a:latin typeface="Monaco" pitchFamily="64" charset="0"/>
              </a:rPr>
              <a:t>= </a:t>
            </a:r>
            <a:r>
              <a:rPr lang="en-US" sz="1600" dirty="0" smtClean="0">
                <a:latin typeface="Monaco" pitchFamily="64" charset="0"/>
              </a:rPr>
              <a:t>0;</a:t>
            </a:r>
            <a:endParaRPr lang="en-US" sz="1600" dirty="0">
              <a:latin typeface="Monaco" pitchFamily="64" charset="0"/>
            </a:endParaRPr>
          </a:p>
          <a:p>
            <a:r>
              <a:rPr lang="en-US" sz="1600" dirty="0">
                <a:latin typeface="Monaco" pitchFamily="64" charset="0"/>
              </a:rPr>
              <a:t>      for (</a:t>
            </a:r>
            <a:r>
              <a:rPr lang="en-US" sz="1600" dirty="0" err="1">
                <a:latin typeface="Monaco" pitchFamily="64" charset="0"/>
              </a:rPr>
              <a:t>int</a:t>
            </a:r>
            <a:r>
              <a:rPr lang="en-US" sz="1600" dirty="0">
                <a:latin typeface="Monaco" pitchFamily="64" charset="0"/>
              </a:rPr>
              <a:t> k=0; k</a:t>
            </a:r>
            <a:r>
              <a:rPr lang="en-US" sz="1600" dirty="0" smtClean="0">
                <a:latin typeface="Monaco" pitchFamily="64" charset="0"/>
              </a:rPr>
              <a:t>!=n; </a:t>
            </a:r>
            <a:r>
              <a:rPr lang="en-US" sz="1600" dirty="0">
                <a:latin typeface="Monaco" pitchFamily="64" charset="0"/>
              </a:rPr>
              <a:t>k++)   {</a:t>
            </a:r>
          </a:p>
          <a:p>
            <a:r>
              <a:rPr lang="en-US" sz="1600" dirty="0">
                <a:latin typeface="Monaco" pitchFamily="64" charset="0"/>
              </a:rPr>
              <a:t>         total = total + </a:t>
            </a:r>
            <a:r>
              <a:rPr lang="en-US" sz="1600" dirty="0" smtClean="0">
                <a:latin typeface="Monaco" pitchFamily="64" charset="0"/>
              </a:rPr>
              <a:t>k;</a:t>
            </a:r>
            <a:endParaRPr lang="en-US" sz="1600" dirty="0">
              <a:latin typeface="Monaco" pitchFamily="64" charset="0"/>
            </a:endParaRPr>
          </a:p>
          <a:p>
            <a:r>
              <a:rPr lang="en-US" sz="1600" dirty="0">
                <a:latin typeface="Monaco" pitchFamily="64" charset="0"/>
              </a:rPr>
              <a:t>      }</a:t>
            </a:r>
          </a:p>
          <a:p>
            <a:r>
              <a:rPr lang="en-US" sz="1600" dirty="0">
                <a:latin typeface="Monaco" pitchFamily="64" charset="0"/>
              </a:rPr>
              <a:t>      return  </a:t>
            </a:r>
            <a:r>
              <a:rPr lang="en-US" sz="1600" dirty="0" smtClean="0">
                <a:latin typeface="Monaco" pitchFamily="64" charset="0"/>
              </a:rPr>
              <a:t>total;</a:t>
            </a:r>
            <a:endParaRPr lang="en-US" sz="1600" dirty="0">
              <a:latin typeface="Monaco" pitchFamily="64" charset="0"/>
            </a:endParaRPr>
          </a:p>
          <a:p>
            <a:r>
              <a:rPr lang="en-US" sz="1600" dirty="0">
                <a:latin typeface="Monaco" pitchFamily="64" charset="0"/>
              </a:rPr>
              <a:t>   }</a:t>
            </a:r>
          </a:p>
          <a:p>
            <a:r>
              <a:rPr lang="en-US" sz="1800" b="1" dirty="0">
                <a:latin typeface="Monaco" pitchFamily="64" charset="0"/>
              </a:rPr>
              <a:t>}</a:t>
            </a:r>
            <a:endParaRPr lang="en-US" sz="1600" dirty="0">
              <a:latin typeface="Monaco" pitchFamily="64" charset="0"/>
            </a:endParaRP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3429000" y="4876800"/>
            <a:ext cx="5486400" cy="835025"/>
          </a:xfrm>
          <a:prstGeom prst="rect">
            <a:avLst/>
          </a:prstGeom>
          <a:solidFill>
            <a:schemeClr val="bg1"/>
          </a:solidFill>
          <a:ln w="9525">
            <a:solidFill>
              <a:srgbClr val="DE9A4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1600" dirty="0" err="1" smtClean="0">
                <a:latin typeface="Monaco" pitchFamily="64" charset="0"/>
              </a:rPr>
              <a:t>int</a:t>
            </a:r>
            <a:r>
              <a:rPr lang="en-US" sz="1600" dirty="0" smtClean="0">
                <a:latin typeface="Monaco" pitchFamily="64" charset="0"/>
              </a:rPr>
              <a:t> x=10;</a:t>
            </a:r>
            <a:endParaRPr lang="en-US" sz="1600" dirty="0">
              <a:latin typeface="Monaco" pitchFamily="64" charset="0"/>
            </a:endParaRPr>
          </a:p>
          <a:p>
            <a:r>
              <a:rPr lang="en-US" sz="1600" dirty="0">
                <a:latin typeface="Monaco" pitchFamily="64" charset="0"/>
              </a:rPr>
              <a:t>...</a:t>
            </a:r>
          </a:p>
          <a:p>
            <a:r>
              <a:rPr lang="en-US" sz="1600" dirty="0" err="1" smtClean="0">
                <a:latin typeface="Monaco" pitchFamily="64" charset="0"/>
              </a:rPr>
              <a:t>Int</a:t>
            </a:r>
            <a:r>
              <a:rPr lang="en-US" sz="1600" dirty="0" smtClean="0">
                <a:latin typeface="Monaco" pitchFamily="64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Monaco" pitchFamily="64" charset="0"/>
              </a:rPr>
              <a:t>result</a:t>
            </a:r>
            <a:r>
              <a:rPr lang="en-US" sz="1600" dirty="0" smtClean="0">
                <a:latin typeface="Monaco" pitchFamily="64" charset="0"/>
              </a:rPr>
              <a:t> </a:t>
            </a:r>
            <a:r>
              <a:rPr lang="en-US" sz="1600" dirty="0">
                <a:latin typeface="Monaco" pitchFamily="64" charset="0"/>
              </a:rPr>
              <a:t>= </a:t>
            </a:r>
            <a:r>
              <a:rPr lang="en-US" sz="1600" dirty="0" err="1" smtClean="0">
                <a:latin typeface="Monaco" pitchFamily="64" charset="0"/>
              </a:rPr>
              <a:t>DemoStatic.sum</a:t>
            </a:r>
            <a:r>
              <a:rPr lang="en-US" sz="1600" dirty="0" smtClean="0">
                <a:latin typeface="Monaco" pitchFamily="64" charset="0"/>
              </a:rPr>
              <a:t>(x); </a:t>
            </a:r>
            <a:endParaRPr lang="en-US" sz="1600" dirty="0">
              <a:latin typeface="Monaco" pitchFamily="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81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utoUpdateAnimBg="0"/>
      <p:bldP spid="129028" grpId="0" autoUpdateAnimBg="0"/>
      <p:bldP spid="129029" grpId="0" autoUpdateAnimBg="0"/>
      <p:bldP spid="129030" grpId="0" autoUpdateAnimBg="0"/>
      <p:bldP spid="129031" grpId="0" autoUpdateAnimBg="0"/>
      <p:bldP spid="129032" grpId="0" animBg="1" autoUpdateAnimBg="0"/>
      <p:bldP spid="12903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43200" y="152400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CC"/>
                </a:solidFill>
                <a:latin typeface="Times New Roman" pitchFamily="18" charset="0"/>
              </a:rPr>
              <a:t>Static Methods - Why?</a:t>
            </a:r>
            <a:endParaRPr lang="en-US" sz="16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762000" y="685800"/>
            <a:ext cx="838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sz="2000"/>
              <a:t>Static methods are useful for methods that are disassociated from all objects, excepting their parameters.  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sz="2000"/>
              <a:t>A good example of the utility of static method is found in the standard Java class, called </a:t>
            </a:r>
            <a:r>
              <a:rPr lang="en-US" sz="2000" b="1">
                <a:solidFill>
                  <a:schemeClr val="accent2"/>
                </a:solidFill>
              </a:rPr>
              <a:t>Math</a:t>
            </a:r>
            <a:r>
              <a:rPr lang="en-US" sz="2000"/>
              <a:t>.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1219200" y="2133600"/>
            <a:ext cx="7543800" cy="4089400"/>
          </a:xfrm>
          <a:prstGeom prst="rect">
            <a:avLst/>
          </a:prstGeom>
          <a:solidFill>
            <a:schemeClr val="bg1"/>
          </a:solidFill>
          <a:ln w="9525">
            <a:solidFill>
              <a:srgbClr val="DE9A4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sz="1800" b="1">
                <a:latin typeface="Monaco" pitchFamily="64" charset="0"/>
              </a:rPr>
              <a:t>public class Math {</a:t>
            </a:r>
            <a:endParaRPr lang="en-US" sz="1600">
              <a:latin typeface="Monaco" pitchFamily="64" charset="0"/>
            </a:endParaRPr>
          </a:p>
          <a:p>
            <a:pPr>
              <a:spcBef>
                <a:spcPct val="25000"/>
              </a:spcBef>
            </a:pPr>
            <a:r>
              <a:rPr lang="en-US" sz="1600">
                <a:latin typeface="Monaco" pitchFamily="64" charset="0"/>
              </a:rPr>
              <a:t>   public static double </a:t>
            </a:r>
            <a:r>
              <a:rPr lang="en-US" sz="1600" b="1">
                <a:solidFill>
                  <a:srgbClr val="FF0000"/>
                </a:solidFill>
                <a:latin typeface="Monaco" pitchFamily="64" charset="0"/>
              </a:rPr>
              <a:t>abs</a:t>
            </a:r>
            <a:r>
              <a:rPr lang="en-US" sz="1600">
                <a:latin typeface="Monaco" pitchFamily="64" charset="0"/>
              </a:rPr>
              <a:t>(double d) {...}</a:t>
            </a:r>
          </a:p>
          <a:p>
            <a:pPr>
              <a:spcBef>
                <a:spcPct val="25000"/>
              </a:spcBef>
            </a:pPr>
            <a:r>
              <a:rPr lang="en-US" sz="1600">
                <a:latin typeface="Monaco" pitchFamily="64" charset="0"/>
              </a:rPr>
              <a:t>   public static int </a:t>
            </a:r>
            <a:r>
              <a:rPr lang="en-US" sz="1600" b="1">
                <a:solidFill>
                  <a:srgbClr val="FF0000"/>
                </a:solidFill>
                <a:latin typeface="Monaco" pitchFamily="64" charset="0"/>
              </a:rPr>
              <a:t>abs</a:t>
            </a:r>
            <a:r>
              <a:rPr lang="en-US" sz="1600">
                <a:latin typeface="Monaco" pitchFamily="64" charset="0"/>
              </a:rPr>
              <a:t>(int k) {...}</a:t>
            </a:r>
          </a:p>
          <a:p>
            <a:pPr>
              <a:spcBef>
                <a:spcPct val="25000"/>
              </a:spcBef>
            </a:pPr>
            <a:r>
              <a:rPr lang="en-US" sz="1600">
                <a:latin typeface="Monaco" pitchFamily="64" charset="0"/>
              </a:rPr>
              <a:t>   public static double </a:t>
            </a:r>
            <a:r>
              <a:rPr lang="en-US" sz="1600" b="1">
                <a:solidFill>
                  <a:srgbClr val="FF0000"/>
                </a:solidFill>
                <a:latin typeface="Monaco" pitchFamily="64" charset="0"/>
              </a:rPr>
              <a:t>cos</a:t>
            </a:r>
            <a:r>
              <a:rPr lang="en-US" sz="1600">
                <a:latin typeface="Monaco" pitchFamily="64" charset="0"/>
              </a:rPr>
              <a:t>(double d) {...}</a:t>
            </a:r>
          </a:p>
          <a:p>
            <a:pPr>
              <a:spcBef>
                <a:spcPct val="25000"/>
              </a:spcBef>
            </a:pPr>
            <a:r>
              <a:rPr lang="en-US" sz="1600">
                <a:latin typeface="Monaco" pitchFamily="64" charset="0"/>
              </a:rPr>
              <a:t>   public static double </a:t>
            </a:r>
            <a:r>
              <a:rPr lang="en-US" sz="1600" b="1">
                <a:solidFill>
                  <a:srgbClr val="FF0000"/>
                </a:solidFill>
                <a:latin typeface="Monaco" pitchFamily="64" charset="0"/>
              </a:rPr>
              <a:t>pow</a:t>
            </a:r>
            <a:r>
              <a:rPr lang="en-US" sz="1600">
                <a:latin typeface="Monaco" pitchFamily="64" charset="0"/>
              </a:rPr>
              <a:t>(double b, double exp) {...}</a:t>
            </a:r>
          </a:p>
          <a:p>
            <a:pPr>
              <a:spcBef>
                <a:spcPct val="25000"/>
              </a:spcBef>
            </a:pPr>
            <a:r>
              <a:rPr lang="en-US" sz="1600">
                <a:latin typeface="Monaco" pitchFamily="64" charset="0"/>
              </a:rPr>
              <a:t>   public static double </a:t>
            </a:r>
            <a:r>
              <a:rPr lang="en-US" sz="1600" b="1">
                <a:solidFill>
                  <a:srgbClr val="FF0000"/>
                </a:solidFill>
                <a:latin typeface="Monaco" pitchFamily="64" charset="0"/>
              </a:rPr>
              <a:t>random</a:t>
            </a:r>
            <a:r>
              <a:rPr lang="en-US" sz="1600">
                <a:latin typeface="Monaco" pitchFamily="64" charset="0"/>
              </a:rPr>
              <a:t>() {...}</a:t>
            </a:r>
          </a:p>
          <a:p>
            <a:pPr>
              <a:spcBef>
                <a:spcPct val="25000"/>
              </a:spcBef>
            </a:pPr>
            <a:r>
              <a:rPr lang="en-US" sz="1600">
                <a:latin typeface="Monaco" pitchFamily="64" charset="0"/>
              </a:rPr>
              <a:t>   public static int </a:t>
            </a:r>
            <a:r>
              <a:rPr lang="en-US" sz="1600" b="1">
                <a:solidFill>
                  <a:srgbClr val="FF0000"/>
                </a:solidFill>
                <a:latin typeface="Monaco" pitchFamily="64" charset="0"/>
              </a:rPr>
              <a:t>round</a:t>
            </a:r>
            <a:r>
              <a:rPr lang="en-US" sz="1600">
                <a:latin typeface="Monaco" pitchFamily="64" charset="0"/>
              </a:rPr>
              <a:t>(float f) {...}</a:t>
            </a:r>
          </a:p>
          <a:p>
            <a:pPr>
              <a:spcBef>
                <a:spcPct val="25000"/>
              </a:spcBef>
            </a:pPr>
            <a:r>
              <a:rPr lang="en-US" sz="1600">
                <a:latin typeface="Monaco" pitchFamily="64" charset="0"/>
              </a:rPr>
              <a:t>   public static long </a:t>
            </a:r>
            <a:r>
              <a:rPr lang="en-US" sz="1600" b="1">
                <a:solidFill>
                  <a:srgbClr val="FF0000"/>
                </a:solidFill>
                <a:latin typeface="Monaco" pitchFamily="64" charset="0"/>
              </a:rPr>
              <a:t>round</a:t>
            </a:r>
            <a:r>
              <a:rPr lang="en-US" sz="1600">
                <a:latin typeface="Monaco" pitchFamily="64" charset="0"/>
              </a:rPr>
              <a:t>(double d) {...}</a:t>
            </a:r>
          </a:p>
          <a:p>
            <a:pPr>
              <a:spcBef>
                <a:spcPct val="25000"/>
              </a:spcBef>
            </a:pPr>
            <a:r>
              <a:rPr lang="en-US" sz="1600">
                <a:latin typeface="Monaco" pitchFamily="64" charset="0"/>
              </a:rPr>
              <a:t>   public static double </a:t>
            </a:r>
            <a:r>
              <a:rPr lang="en-US" sz="1600" b="1">
                <a:solidFill>
                  <a:srgbClr val="FF0000"/>
                </a:solidFill>
                <a:latin typeface="Monaco" pitchFamily="64" charset="0"/>
              </a:rPr>
              <a:t>sin</a:t>
            </a:r>
            <a:r>
              <a:rPr lang="en-US" sz="1600">
                <a:latin typeface="Monaco" pitchFamily="64" charset="0"/>
              </a:rPr>
              <a:t>(double d) {...}</a:t>
            </a:r>
          </a:p>
          <a:p>
            <a:pPr>
              <a:spcBef>
                <a:spcPct val="25000"/>
              </a:spcBef>
            </a:pPr>
            <a:r>
              <a:rPr lang="en-US" sz="1600">
                <a:latin typeface="Monaco" pitchFamily="64" charset="0"/>
              </a:rPr>
              <a:t>   public static double </a:t>
            </a:r>
            <a:r>
              <a:rPr lang="en-US" sz="1600" b="1">
                <a:solidFill>
                  <a:srgbClr val="FF0000"/>
                </a:solidFill>
                <a:latin typeface="Monaco" pitchFamily="64" charset="0"/>
              </a:rPr>
              <a:t>sqrt</a:t>
            </a:r>
            <a:r>
              <a:rPr lang="en-US" sz="1600">
                <a:latin typeface="Monaco" pitchFamily="64" charset="0"/>
              </a:rPr>
              <a:t>(double d) {...}</a:t>
            </a:r>
          </a:p>
          <a:p>
            <a:pPr>
              <a:spcBef>
                <a:spcPct val="25000"/>
              </a:spcBef>
            </a:pPr>
            <a:r>
              <a:rPr lang="en-US" sz="1600">
                <a:latin typeface="Monaco" pitchFamily="64" charset="0"/>
              </a:rPr>
              <a:t>   public static double </a:t>
            </a:r>
            <a:r>
              <a:rPr lang="en-US" sz="1600" b="1">
                <a:solidFill>
                  <a:srgbClr val="FF0000"/>
                </a:solidFill>
                <a:latin typeface="Monaco" pitchFamily="64" charset="0"/>
              </a:rPr>
              <a:t>tan</a:t>
            </a:r>
            <a:r>
              <a:rPr lang="en-US" sz="1600">
                <a:latin typeface="Monaco" pitchFamily="64" charset="0"/>
              </a:rPr>
              <a:t>(double d) {...}</a:t>
            </a:r>
          </a:p>
          <a:p>
            <a:pPr>
              <a:spcBef>
                <a:spcPct val="25000"/>
              </a:spcBef>
            </a:pPr>
            <a:r>
              <a:rPr lang="en-US" sz="1600">
                <a:latin typeface="Monaco" pitchFamily="64" charset="0"/>
              </a:rPr>
              <a:t>   </a:t>
            </a:r>
            <a:r>
              <a:rPr lang="en-US" sz="1600" b="1">
                <a:latin typeface="Monaco" pitchFamily="64" charset="0"/>
              </a:rPr>
              <a:t>. . .</a:t>
            </a:r>
            <a:endParaRPr lang="en-US" sz="1600">
              <a:latin typeface="Monaco" pitchFamily="64" charset="0"/>
            </a:endParaRPr>
          </a:p>
          <a:p>
            <a:pPr>
              <a:spcBef>
                <a:spcPct val="25000"/>
              </a:spcBef>
            </a:pPr>
            <a:r>
              <a:rPr lang="en-US" sz="1800" b="1">
                <a:latin typeface="Monaco" pitchFamily="64" charset="0"/>
              </a:rPr>
              <a:t>}</a:t>
            </a:r>
            <a:endParaRPr lang="en-US" sz="1600">
              <a:latin typeface="Monaco" pitchFamily="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utoUpdateAnimBg="0"/>
      <p:bldP spid="131076" grpId="0" autoUpdateAnimBg="0"/>
      <p:bldP spid="13107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1216</Words>
  <Application>Microsoft Office PowerPoint</Application>
  <PresentationFormat>On-screen Show (4:3)</PresentationFormat>
  <Paragraphs>284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Static Members in java </vt:lpstr>
      <vt:lpstr>Slide 2</vt:lpstr>
      <vt:lpstr>Slide 3</vt:lpstr>
      <vt:lpstr>Slide 4</vt:lpstr>
      <vt:lpstr>Slide 5</vt:lpstr>
      <vt:lpstr>Slide 6</vt:lpstr>
      <vt:lpstr>Important</vt:lpstr>
      <vt:lpstr>Slide 8</vt:lpstr>
      <vt:lpstr>Slide 9</vt:lpstr>
      <vt:lpstr>Slide 10</vt:lpstr>
      <vt:lpstr>Comparator class with Static methods</vt:lpstr>
      <vt:lpstr>Order of execution of static variables and main method: </vt:lpstr>
      <vt:lpstr>Static block in Java</vt:lpstr>
      <vt:lpstr>When and where static blocks will be executed? </vt:lpstr>
      <vt:lpstr>Example For Order of execution of static block and main method: </vt:lpstr>
      <vt:lpstr>Method Overloading</vt:lpstr>
      <vt:lpstr>Example</vt:lpstr>
      <vt:lpstr>Can we overload static methods?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6- JAVA</dc:title>
  <dc:creator>R21</dc:creator>
  <cp:lastModifiedBy>moon</cp:lastModifiedBy>
  <cp:revision>42</cp:revision>
  <dcterms:created xsi:type="dcterms:W3CDTF">2017-01-03T05:52:10Z</dcterms:created>
  <dcterms:modified xsi:type="dcterms:W3CDTF">2022-12-28T15:17:33Z</dcterms:modified>
</cp:coreProperties>
</file>