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sldIdLst>
    <p:sldId id="415" r:id="rId2"/>
    <p:sldId id="261" r:id="rId3"/>
    <p:sldId id="262" r:id="rId4"/>
    <p:sldId id="263" r:id="rId5"/>
    <p:sldId id="264" r:id="rId6"/>
    <p:sldId id="307" r:id="rId7"/>
    <p:sldId id="265" r:id="rId8"/>
    <p:sldId id="266" r:id="rId9"/>
    <p:sldId id="309" r:id="rId10"/>
    <p:sldId id="332" r:id="rId11"/>
    <p:sldId id="267" r:id="rId12"/>
    <p:sldId id="268" r:id="rId13"/>
    <p:sldId id="269" r:id="rId14"/>
    <p:sldId id="333" r:id="rId15"/>
    <p:sldId id="270" r:id="rId16"/>
    <p:sldId id="416" r:id="rId17"/>
    <p:sldId id="417" r:id="rId18"/>
    <p:sldId id="418" r:id="rId19"/>
    <p:sldId id="419" r:id="rId20"/>
    <p:sldId id="420" r:id="rId21"/>
    <p:sldId id="421" r:id="rId22"/>
    <p:sldId id="424" r:id="rId23"/>
    <p:sldId id="425" r:id="rId24"/>
    <p:sldId id="426" r:id="rId25"/>
    <p:sldId id="427" r:id="rId26"/>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hlink"/>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hlink"/>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hlink"/>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hlink"/>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hlink"/>
        </a:solidFill>
        <a:latin typeface="Arial" panose="020B0604020202020204" pitchFamily="34" charset="0"/>
        <a:ea typeface="+mn-ea"/>
        <a:cs typeface="+mn-cs"/>
      </a:defRPr>
    </a:lvl5pPr>
    <a:lvl6pPr marL="2286000" algn="l" defTabSz="914400" rtl="0" eaLnBrk="1" latinLnBrk="0" hangingPunct="1">
      <a:defRPr sz="2000" b="1" kern="1200">
        <a:solidFill>
          <a:schemeClr val="hlink"/>
        </a:solidFill>
        <a:latin typeface="Arial" panose="020B0604020202020204" pitchFamily="34" charset="0"/>
        <a:ea typeface="+mn-ea"/>
        <a:cs typeface="+mn-cs"/>
      </a:defRPr>
    </a:lvl6pPr>
    <a:lvl7pPr marL="2743200" algn="l" defTabSz="914400" rtl="0" eaLnBrk="1" latinLnBrk="0" hangingPunct="1">
      <a:defRPr sz="2000" b="1" kern="1200">
        <a:solidFill>
          <a:schemeClr val="hlink"/>
        </a:solidFill>
        <a:latin typeface="Arial" panose="020B0604020202020204" pitchFamily="34" charset="0"/>
        <a:ea typeface="+mn-ea"/>
        <a:cs typeface="+mn-cs"/>
      </a:defRPr>
    </a:lvl7pPr>
    <a:lvl8pPr marL="3200400" algn="l" defTabSz="914400" rtl="0" eaLnBrk="1" latinLnBrk="0" hangingPunct="1">
      <a:defRPr sz="2000" b="1" kern="1200">
        <a:solidFill>
          <a:schemeClr val="hlink"/>
        </a:solidFill>
        <a:latin typeface="Arial" panose="020B0604020202020204" pitchFamily="34" charset="0"/>
        <a:ea typeface="+mn-ea"/>
        <a:cs typeface="+mn-cs"/>
      </a:defRPr>
    </a:lvl8pPr>
    <a:lvl9pPr marL="3657600" algn="l" defTabSz="914400" rtl="0" eaLnBrk="1" latinLnBrk="0" hangingPunct="1">
      <a:defRPr sz="2000" b="1" kern="1200">
        <a:solidFill>
          <a:schemeClr val="hlink"/>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FE96"/>
    <a:srgbClr val="008000"/>
    <a:srgbClr val="F5E985"/>
    <a:srgbClr val="DE2C28"/>
    <a:srgbClr val="FF4C00"/>
    <a:srgbClr val="953A1F"/>
    <a:srgbClr val="27333F"/>
    <a:srgbClr val="E7B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54" d="100"/>
          <a:sy n="54" d="100"/>
        </p:scale>
        <p:origin x="-1147" y="-62"/>
      </p:cViewPr>
      <p:guideLst>
        <p:guide orient="horz" pos="9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7937CA-5227-70E8-CEBE-747A3028F0E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pitchFamily="18" charset="0"/>
              </a:defRPr>
            </a:lvl1pPr>
          </a:lstStyle>
          <a:p>
            <a:pPr>
              <a:defRPr/>
            </a:pPr>
            <a:endParaRPr lang="en-US"/>
          </a:p>
        </p:txBody>
      </p:sp>
      <p:sp>
        <p:nvSpPr>
          <p:cNvPr id="4099" name="Rectangle 3">
            <a:extLst>
              <a:ext uri="{FF2B5EF4-FFF2-40B4-BE49-F238E27FC236}">
                <a16:creationId xmlns:a16="http://schemas.microsoft.com/office/drawing/2014/main" id="{0E246C12-6361-CB37-FA1C-F457488A48B2}"/>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pitchFamily="18" charset="0"/>
              </a:defRPr>
            </a:lvl1pPr>
          </a:lstStyle>
          <a:p>
            <a:pPr>
              <a:defRPr/>
            </a:pPr>
            <a:endParaRPr lang="en-US"/>
          </a:p>
        </p:txBody>
      </p:sp>
      <p:sp>
        <p:nvSpPr>
          <p:cNvPr id="37892" name="Rectangle 4">
            <a:extLst>
              <a:ext uri="{FF2B5EF4-FFF2-40B4-BE49-F238E27FC236}">
                <a16:creationId xmlns:a16="http://schemas.microsoft.com/office/drawing/2014/main" id="{360D7B92-07D8-F1A2-0513-B1DCBF03769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3990F361-CD66-8E95-ED1C-E6FAD88E9FD1}"/>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75A20BA-3E49-5033-1186-076ACAFFE36C}"/>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pitchFamily="18" charset="0"/>
              </a:defRPr>
            </a:lvl1pPr>
          </a:lstStyle>
          <a:p>
            <a:pPr>
              <a:defRPr/>
            </a:pPr>
            <a:endParaRPr lang="en-US"/>
          </a:p>
        </p:txBody>
      </p:sp>
      <p:sp>
        <p:nvSpPr>
          <p:cNvPr id="4103" name="Rectangle 7">
            <a:extLst>
              <a:ext uri="{FF2B5EF4-FFF2-40B4-BE49-F238E27FC236}">
                <a16:creationId xmlns:a16="http://schemas.microsoft.com/office/drawing/2014/main" id="{16FFA703-2395-A9B6-CF7A-09BCEB3706EC}"/>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panose="02020603050405020304" pitchFamily="18" charset="0"/>
              </a:defRPr>
            </a:lvl1pPr>
          </a:lstStyle>
          <a:p>
            <a:fld id="{6B6B3F80-F28D-42FB-BA57-C2043843415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533400"/>
            <a:ext cx="3429000" cy="1143000"/>
          </a:xfrm>
        </p:spPr>
        <p:txBody>
          <a:bodyPr anchor="b"/>
          <a:lstStyle>
            <a:lvl1pPr>
              <a:defRPr sz="3200" b="0">
                <a:solidFill>
                  <a:srgbClr val="F5E985"/>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304800" y="1828800"/>
            <a:ext cx="3429000" cy="1752600"/>
          </a:xfrm>
        </p:spPr>
        <p:txBody>
          <a:bodyPr/>
          <a:lstStyle>
            <a:lvl1pPr marL="0" indent="0">
              <a:buFontTx/>
              <a:buNone/>
              <a:defRPr sz="2800"/>
            </a:lvl1pPr>
          </a:lstStyle>
          <a:p>
            <a:pPr lvl="0"/>
            <a:r>
              <a:rPr lang="en-US" noProof="0"/>
              <a:t>Click to edit Master subtitle style</a:t>
            </a:r>
          </a:p>
        </p:txBody>
      </p:sp>
    </p:spTree>
    <p:extLst>
      <p:ext uri="{BB962C8B-B14F-4D97-AF65-F5344CB8AC3E}">
        <p14:creationId xmlns:p14="http://schemas.microsoft.com/office/powerpoint/2010/main" val="164910566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29AA0E3-EBD1-A291-51FF-881266FA0E2D}"/>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FBFE329D-1E3E-4361-8381-716665AF5880}" type="slidenum">
              <a:rPr lang="en-US" altLang="en-US"/>
              <a:pPr/>
              <a:t>‹#›</a:t>
            </a:fld>
            <a:endParaRPr lang="en-US" altLang="en-US"/>
          </a:p>
        </p:txBody>
      </p:sp>
    </p:spTree>
    <p:extLst>
      <p:ext uri="{BB962C8B-B14F-4D97-AF65-F5344CB8AC3E}">
        <p14:creationId xmlns:p14="http://schemas.microsoft.com/office/powerpoint/2010/main" val="9920973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3048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3048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7D27A15-2A50-6670-5C2E-FE5FF8BBA3EB}"/>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4415729F-7FA1-4031-BF2A-32255622162D}" type="slidenum">
              <a:rPr lang="en-US" altLang="en-US"/>
              <a:pPr/>
              <a:t>‹#›</a:t>
            </a:fld>
            <a:endParaRPr lang="en-US" altLang="en-US"/>
          </a:p>
        </p:txBody>
      </p:sp>
    </p:spTree>
    <p:extLst>
      <p:ext uri="{BB962C8B-B14F-4D97-AF65-F5344CB8AC3E}">
        <p14:creationId xmlns:p14="http://schemas.microsoft.com/office/powerpoint/2010/main" val="417467233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685800"/>
          </a:xfrm>
        </p:spPr>
        <p:txBody>
          <a:bodyPr/>
          <a:lstStyle/>
          <a:p>
            <a:r>
              <a:rPr lang="en-US"/>
              <a:t>Click to edit Master title style</a:t>
            </a:r>
          </a:p>
        </p:txBody>
      </p:sp>
      <p:sp>
        <p:nvSpPr>
          <p:cNvPr id="3" name="Text Placeholder 2"/>
          <p:cNvSpPr>
            <a:spLocks noGrp="1"/>
          </p:cNvSpPr>
          <p:nvPr>
            <p:ph type="body" sz="half" idx="1"/>
          </p:nvPr>
        </p:nvSpPr>
        <p:spPr>
          <a:xfrm>
            <a:off x="990600" y="1219200"/>
            <a:ext cx="3886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19200"/>
            <a:ext cx="3886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CFF474B9-15F4-44A6-CA25-A2B379E5B524}"/>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A5D52BDE-8F87-4A56-8030-EACBF9258B0F}" type="slidenum">
              <a:rPr lang="en-US" altLang="en-US"/>
              <a:pPr/>
              <a:t>‹#›</a:t>
            </a:fld>
            <a:endParaRPr lang="en-US" altLang="en-US"/>
          </a:p>
        </p:txBody>
      </p:sp>
    </p:spTree>
    <p:extLst>
      <p:ext uri="{BB962C8B-B14F-4D97-AF65-F5344CB8AC3E}">
        <p14:creationId xmlns:p14="http://schemas.microsoft.com/office/powerpoint/2010/main" val="26155007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353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3087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2EB61A07-C986-AADD-42F6-3F75CA297D7B}"/>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D6914B6A-40D5-4C07-8258-960E7D16DBE6}" type="slidenum">
              <a:rPr lang="en-US" altLang="en-US"/>
              <a:pPr/>
              <a:t>‹#›</a:t>
            </a:fld>
            <a:endParaRPr lang="en-US" altLang="en-US"/>
          </a:p>
        </p:txBody>
      </p:sp>
    </p:spTree>
    <p:extLst>
      <p:ext uri="{BB962C8B-B14F-4D97-AF65-F5344CB8AC3E}">
        <p14:creationId xmlns:p14="http://schemas.microsoft.com/office/powerpoint/2010/main" val="2382958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219200"/>
            <a:ext cx="3886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19200"/>
            <a:ext cx="3886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129CFC01-C238-5CA5-C2F1-AE553DF025E5}"/>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433C459B-2CD5-4C23-B5CD-4018426A0334}" type="slidenum">
              <a:rPr lang="en-US" altLang="en-US"/>
              <a:pPr/>
              <a:t>‹#›</a:t>
            </a:fld>
            <a:endParaRPr lang="en-US" altLang="en-US"/>
          </a:p>
        </p:txBody>
      </p:sp>
    </p:spTree>
    <p:extLst>
      <p:ext uri="{BB962C8B-B14F-4D97-AF65-F5344CB8AC3E}">
        <p14:creationId xmlns:p14="http://schemas.microsoft.com/office/powerpoint/2010/main" val="42401353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80032EA-4DD3-8262-D588-E2008E360751}"/>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C73563BF-1A99-4A08-A313-52D441858A22}" type="slidenum">
              <a:rPr lang="en-US" altLang="en-US"/>
              <a:pPr/>
              <a:t>‹#›</a:t>
            </a:fld>
            <a:endParaRPr lang="en-US" altLang="en-US"/>
          </a:p>
        </p:txBody>
      </p:sp>
    </p:spTree>
    <p:extLst>
      <p:ext uri="{BB962C8B-B14F-4D97-AF65-F5344CB8AC3E}">
        <p14:creationId xmlns:p14="http://schemas.microsoft.com/office/powerpoint/2010/main" val="1391900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E0146F7-2BC7-6D01-9DC4-F194768BAE69}"/>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C3611B9E-DD1A-467E-A38A-E242BB1FD62E}" type="slidenum">
              <a:rPr lang="en-US" altLang="en-US"/>
              <a:pPr/>
              <a:t>‹#›</a:t>
            </a:fld>
            <a:endParaRPr lang="en-US" altLang="en-US"/>
          </a:p>
        </p:txBody>
      </p:sp>
    </p:spTree>
    <p:extLst>
      <p:ext uri="{BB962C8B-B14F-4D97-AF65-F5344CB8AC3E}">
        <p14:creationId xmlns:p14="http://schemas.microsoft.com/office/powerpoint/2010/main" val="139878886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92023C-23DC-B71E-78E0-25BECC2A3C72}"/>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D3DE70ED-8F62-435F-A71A-3002F4AEF22D}" type="slidenum">
              <a:rPr lang="en-US" altLang="en-US"/>
              <a:pPr/>
              <a:t>‹#›</a:t>
            </a:fld>
            <a:endParaRPr lang="en-US" altLang="en-US"/>
          </a:p>
        </p:txBody>
      </p:sp>
    </p:spTree>
    <p:extLst>
      <p:ext uri="{BB962C8B-B14F-4D97-AF65-F5344CB8AC3E}">
        <p14:creationId xmlns:p14="http://schemas.microsoft.com/office/powerpoint/2010/main" val="402754098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489302B3-84F0-3BE5-34F6-858EB15BD353}"/>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D5A5D8E2-8213-49B2-85FD-33DC8F33849D}" type="slidenum">
              <a:rPr lang="en-US" altLang="en-US"/>
              <a:pPr/>
              <a:t>‹#›</a:t>
            </a:fld>
            <a:endParaRPr lang="en-US" altLang="en-US"/>
          </a:p>
        </p:txBody>
      </p:sp>
    </p:spTree>
    <p:extLst>
      <p:ext uri="{BB962C8B-B14F-4D97-AF65-F5344CB8AC3E}">
        <p14:creationId xmlns:p14="http://schemas.microsoft.com/office/powerpoint/2010/main" val="26788763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422F64C6-9A15-B72D-061B-575EBA02F371}"/>
              </a:ext>
            </a:extLst>
          </p:cNvPr>
          <p:cNvSpPr>
            <a:spLocks noGrp="1"/>
          </p:cNvSpPr>
          <p:nvPr>
            <p:ph type="sldNum" sz="quarter" idx="10"/>
          </p:nvPr>
        </p:nvSpPr>
        <p:spPr>
          <a:xfrm>
            <a:off x="6858000" y="6324600"/>
            <a:ext cx="19050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7-</a:t>
            </a:r>
            <a:fld id="{DDCB6D9B-BD80-4DCC-B738-C38FF47D1F8E}" type="slidenum">
              <a:rPr lang="en-US" altLang="en-US"/>
              <a:pPr/>
              <a:t>‹#›</a:t>
            </a:fld>
            <a:endParaRPr lang="en-US" altLang="en-US"/>
          </a:p>
        </p:txBody>
      </p:sp>
    </p:spTree>
    <p:extLst>
      <p:ext uri="{BB962C8B-B14F-4D97-AF65-F5344CB8AC3E}">
        <p14:creationId xmlns:p14="http://schemas.microsoft.com/office/powerpoint/2010/main" val="40348761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498F276-7841-5331-504F-28591F2BA2D3}"/>
              </a:ext>
            </a:extLst>
          </p:cNvPr>
          <p:cNvSpPr>
            <a:spLocks noGrp="1" noChangeArrowheads="1"/>
          </p:cNvSpPr>
          <p:nvPr>
            <p:ph type="title"/>
          </p:nvPr>
        </p:nvSpPr>
        <p:spPr bwMode="auto">
          <a:xfrm>
            <a:off x="990600" y="304800"/>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65D8F83-23BF-30ED-FBAC-ACC917DB9D3D}"/>
              </a:ext>
            </a:extLst>
          </p:cNvPr>
          <p:cNvSpPr>
            <a:spLocks noGrp="1" noChangeArrowheads="1"/>
          </p:cNvSpPr>
          <p:nvPr>
            <p:ph type="body" idx="1"/>
          </p:nvPr>
        </p:nvSpPr>
        <p:spPr bwMode="auto">
          <a:xfrm>
            <a:off x="990600" y="1219200"/>
            <a:ext cx="7924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79" r:id="rId13"/>
  </p:sldLayoutIdLst>
  <p:transition/>
  <p:hf hdr="0" ftr="0" dt="0"/>
  <p:txStyles>
    <p:titleStyle>
      <a:lvl1pPr algn="l" rtl="0" eaLnBrk="0" fontAlgn="base" hangingPunct="0">
        <a:spcBef>
          <a:spcPct val="0"/>
        </a:spcBef>
        <a:spcAft>
          <a:spcPct val="0"/>
        </a:spcAft>
        <a:defRPr sz="3600" b="1">
          <a:solidFill>
            <a:srgbClr val="FF4C00"/>
          </a:solidFill>
          <a:latin typeface="+mj-lt"/>
          <a:ea typeface="+mj-ea"/>
          <a:cs typeface="+mj-cs"/>
        </a:defRPr>
      </a:lvl1pPr>
      <a:lvl2pPr algn="l" rtl="0" eaLnBrk="0" fontAlgn="base" hangingPunct="0">
        <a:spcBef>
          <a:spcPct val="0"/>
        </a:spcBef>
        <a:spcAft>
          <a:spcPct val="0"/>
        </a:spcAft>
        <a:defRPr sz="3600" b="1">
          <a:solidFill>
            <a:srgbClr val="FF4C00"/>
          </a:solidFill>
          <a:latin typeface="Arial" charset="0"/>
        </a:defRPr>
      </a:lvl2pPr>
      <a:lvl3pPr algn="l" rtl="0" eaLnBrk="0" fontAlgn="base" hangingPunct="0">
        <a:spcBef>
          <a:spcPct val="0"/>
        </a:spcBef>
        <a:spcAft>
          <a:spcPct val="0"/>
        </a:spcAft>
        <a:defRPr sz="3600" b="1">
          <a:solidFill>
            <a:srgbClr val="FF4C00"/>
          </a:solidFill>
          <a:latin typeface="Arial" charset="0"/>
        </a:defRPr>
      </a:lvl3pPr>
      <a:lvl4pPr algn="l" rtl="0" eaLnBrk="0" fontAlgn="base" hangingPunct="0">
        <a:spcBef>
          <a:spcPct val="0"/>
        </a:spcBef>
        <a:spcAft>
          <a:spcPct val="0"/>
        </a:spcAft>
        <a:defRPr sz="3600" b="1">
          <a:solidFill>
            <a:srgbClr val="FF4C00"/>
          </a:solidFill>
          <a:latin typeface="Arial" charset="0"/>
        </a:defRPr>
      </a:lvl4pPr>
      <a:lvl5pPr algn="l" rtl="0" eaLnBrk="0" fontAlgn="base" hangingPunct="0">
        <a:spcBef>
          <a:spcPct val="0"/>
        </a:spcBef>
        <a:spcAft>
          <a:spcPct val="0"/>
        </a:spcAft>
        <a:defRPr sz="3600" b="1">
          <a:solidFill>
            <a:srgbClr val="FF4C00"/>
          </a:solidFill>
          <a:latin typeface="Arial" charset="0"/>
        </a:defRPr>
      </a:lvl5pPr>
      <a:lvl6pPr marL="457200" algn="l" rtl="0" fontAlgn="base">
        <a:spcBef>
          <a:spcPct val="0"/>
        </a:spcBef>
        <a:spcAft>
          <a:spcPct val="0"/>
        </a:spcAft>
        <a:defRPr sz="3600" b="1">
          <a:solidFill>
            <a:srgbClr val="FF4C00"/>
          </a:solidFill>
          <a:latin typeface="Arial" charset="0"/>
        </a:defRPr>
      </a:lvl6pPr>
      <a:lvl7pPr marL="914400" algn="l" rtl="0" fontAlgn="base">
        <a:spcBef>
          <a:spcPct val="0"/>
        </a:spcBef>
        <a:spcAft>
          <a:spcPct val="0"/>
        </a:spcAft>
        <a:defRPr sz="3600" b="1">
          <a:solidFill>
            <a:srgbClr val="FF4C00"/>
          </a:solidFill>
          <a:latin typeface="Arial" charset="0"/>
        </a:defRPr>
      </a:lvl7pPr>
      <a:lvl8pPr marL="1371600" algn="l" rtl="0" fontAlgn="base">
        <a:spcBef>
          <a:spcPct val="0"/>
        </a:spcBef>
        <a:spcAft>
          <a:spcPct val="0"/>
        </a:spcAft>
        <a:defRPr sz="3600" b="1">
          <a:solidFill>
            <a:srgbClr val="FF4C00"/>
          </a:solidFill>
          <a:latin typeface="Arial" charset="0"/>
        </a:defRPr>
      </a:lvl8pPr>
      <a:lvl9pPr marL="1828800" algn="l" rtl="0" fontAlgn="base">
        <a:spcBef>
          <a:spcPct val="0"/>
        </a:spcBef>
        <a:spcAft>
          <a:spcPct val="0"/>
        </a:spcAft>
        <a:defRPr sz="3600" b="1">
          <a:solidFill>
            <a:srgbClr val="FF4C00"/>
          </a:solidFill>
          <a:latin typeface="Arial"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0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b="1">
          <a:solidFill>
            <a:schemeClr val="tx1"/>
          </a:solidFill>
          <a:latin typeface="+mn-lt"/>
        </a:defRPr>
      </a:lvl6pPr>
      <a:lvl7pPr marL="2971800" indent="-228600" algn="l" rtl="0" fontAlgn="base">
        <a:spcBef>
          <a:spcPct val="20000"/>
        </a:spcBef>
        <a:spcAft>
          <a:spcPct val="0"/>
        </a:spcAft>
        <a:buChar char="»"/>
        <a:defRPr b="1">
          <a:solidFill>
            <a:schemeClr val="tx1"/>
          </a:solidFill>
          <a:latin typeface="+mn-lt"/>
        </a:defRPr>
      </a:lvl7pPr>
      <a:lvl8pPr marL="3429000" indent="-228600" algn="l" rtl="0" fontAlgn="base">
        <a:spcBef>
          <a:spcPct val="20000"/>
        </a:spcBef>
        <a:spcAft>
          <a:spcPct val="0"/>
        </a:spcAft>
        <a:buChar char="»"/>
        <a:defRPr b="1">
          <a:solidFill>
            <a:schemeClr val="tx1"/>
          </a:solidFill>
          <a:latin typeface="+mn-lt"/>
        </a:defRPr>
      </a:lvl8pPr>
      <a:lvl9pPr marL="3886200" indent="-228600" algn="l" rtl="0" fontAlgn="base">
        <a:spcBef>
          <a:spcPct val="20000"/>
        </a:spcBef>
        <a:spcAft>
          <a:spcPct val="0"/>
        </a:spcAft>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1CB7FAA0-2EF2-454F-E404-59E16CD7CCAE}"/>
              </a:ext>
            </a:extLst>
          </p:cNvPr>
          <p:cNvSpPr txBox="1">
            <a:spLocks noChangeArrowheads="1"/>
          </p:cNvSpPr>
          <p:nvPr/>
        </p:nvSpPr>
        <p:spPr bwMode="auto">
          <a:xfrm>
            <a:off x="1905000" y="2438400"/>
            <a:ext cx="5867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sz="6600"/>
              <a:t>Arrays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E9E03DD8-9570-22FF-A8D4-D03C9F786FF2}"/>
              </a:ext>
            </a:extLst>
          </p:cNvPr>
          <p:cNvSpPr>
            <a:spLocks noGrp="1" noChangeArrowheads="1"/>
          </p:cNvSpPr>
          <p:nvPr>
            <p:ph type="body" idx="4294967295"/>
          </p:nvPr>
        </p:nvSpPr>
        <p:spPr/>
        <p:txBody>
          <a:bodyPr/>
          <a:lstStyle/>
          <a:p>
            <a:pPr eaLnBrk="1" hangingPunct="1">
              <a:buFontTx/>
              <a:buNone/>
            </a:pPr>
            <a:r>
              <a:rPr lang="en-US" altLang="en-US" sz="2000"/>
              <a:t> final int LIMIT = 15, MULTIPLE = 10;</a:t>
            </a:r>
          </a:p>
          <a:p>
            <a:pPr eaLnBrk="1" hangingPunct="1">
              <a:buFontTx/>
              <a:buNone/>
            </a:pPr>
            <a:endParaRPr lang="en-US" altLang="en-US" sz="2000"/>
          </a:p>
          <a:p>
            <a:pPr eaLnBrk="1" hangingPunct="1">
              <a:buFontTx/>
              <a:buNone/>
            </a:pPr>
            <a:r>
              <a:rPr lang="en-US" altLang="en-US" sz="2000"/>
              <a:t>      int[] list = new int[LIMIT];</a:t>
            </a:r>
          </a:p>
          <a:p>
            <a:pPr eaLnBrk="1" hangingPunct="1">
              <a:buFontTx/>
              <a:buNone/>
            </a:pPr>
            <a:r>
              <a:rPr lang="en-US" altLang="en-US" sz="2000"/>
              <a:t>      </a:t>
            </a:r>
          </a:p>
          <a:p>
            <a:pPr eaLnBrk="1" hangingPunct="1">
              <a:buFontTx/>
              <a:buNone/>
            </a:pPr>
            <a:r>
              <a:rPr lang="en-US" altLang="en-US" sz="2000"/>
              <a:t>      //  Initialize the array values</a:t>
            </a:r>
          </a:p>
          <a:p>
            <a:pPr eaLnBrk="1" hangingPunct="1">
              <a:buFontTx/>
              <a:buNone/>
            </a:pPr>
            <a:r>
              <a:rPr lang="en-US" altLang="en-US" sz="2000"/>
              <a:t>      for (int index = 0; index &lt; LIMIT; index++)</a:t>
            </a:r>
          </a:p>
          <a:p>
            <a:pPr eaLnBrk="1" hangingPunct="1">
              <a:buFontTx/>
              <a:buNone/>
            </a:pPr>
            <a:r>
              <a:rPr lang="en-US" altLang="en-US" sz="2000"/>
              <a:t>         	list[index] = index * MULTIPLE;</a:t>
            </a:r>
          </a:p>
          <a:p>
            <a:pPr eaLnBrk="1" hangingPunct="1">
              <a:buFontTx/>
              <a:buNone/>
            </a:pPr>
            <a:r>
              <a:rPr lang="en-US" altLang="en-US" sz="2000"/>
              <a:t>      </a:t>
            </a:r>
          </a:p>
          <a:p>
            <a:pPr eaLnBrk="1" hangingPunct="1">
              <a:buFontTx/>
              <a:buNone/>
            </a:pPr>
            <a:r>
              <a:rPr lang="en-US" altLang="en-US" sz="2000"/>
              <a:t>      list[5] = 999;  // change one array value</a:t>
            </a:r>
          </a:p>
          <a:p>
            <a:pPr eaLnBrk="1" hangingPunct="1">
              <a:buFontTx/>
              <a:buNone/>
            </a:pPr>
            <a:r>
              <a:rPr lang="en-US" altLang="en-US" sz="2000"/>
              <a:t>      </a:t>
            </a:r>
          </a:p>
          <a:p>
            <a:pPr eaLnBrk="1" hangingPunct="1">
              <a:buFontTx/>
              <a:buNone/>
            </a:pPr>
            <a:r>
              <a:rPr lang="en-US" altLang="en-US" sz="2000"/>
              <a:t>      //  Print the array values</a:t>
            </a:r>
          </a:p>
          <a:p>
            <a:pPr eaLnBrk="1" hangingPunct="1">
              <a:buFontTx/>
              <a:buNone/>
            </a:pPr>
            <a:r>
              <a:rPr lang="en-US" altLang="en-US" sz="2000"/>
              <a:t>      for (int value : list)</a:t>
            </a:r>
          </a:p>
          <a:p>
            <a:pPr eaLnBrk="1" hangingPunct="1">
              <a:buFontTx/>
              <a:buNone/>
            </a:pPr>
            <a:r>
              <a:rPr lang="en-US" altLang="en-US" sz="2000"/>
              <a:t>         	System.out.print (value + "  ");</a:t>
            </a:r>
          </a:p>
          <a:p>
            <a:pPr eaLnBrk="1" hangingPunct="1">
              <a:buFontTx/>
              <a:buNone/>
            </a:pPr>
            <a:endParaRPr lang="en-US" altLang="en-US" sz="20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3304C03-812F-A2D6-1528-64C1AD69F9AE}"/>
              </a:ext>
            </a:extLst>
          </p:cNvPr>
          <p:cNvSpPr>
            <a:spLocks noGrp="1" noChangeArrowheads="1"/>
          </p:cNvSpPr>
          <p:nvPr>
            <p:ph type="title" idx="4294967295"/>
          </p:nvPr>
        </p:nvSpPr>
        <p:spPr>
          <a:noFill/>
        </p:spPr>
        <p:txBody>
          <a:bodyPr lIns="92075" tIns="46038" rIns="92075" bIns="46038"/>
          <a:lstStyle/>
          <a:p>
            <a:pPr eaLnBrk="1" hangingPunct="1"/>
            <a:r>
              <a:rPr lang="en-US" altLang="en-US"/>
              <a:t>Bounds Checking</a:t>
            </a:r>
          </a:p>
        </p:txBody>
      </p:sp>
      <p:sp>
        <p:nvSpPr>
          <p:cNvPr id="22531" name="Rectangle 3">
            <a:extLst>
              <a:ext uri="{FF2B5EF4-FFF2-40B4-BE49-F238E27FC236}">
                <a16:creationId xmlns:a16="http://schemas.microsoft.com/office/drawing/2014/main" id="{077A3DE1-3D1E-B92F-CADF-8F9144482EE2}"/>
              </a:ext>
            </a:extLst>
          </p:cNvPr>
          <p:cNvSpPr>
            <a:spLocks noGrp="1" noChangeArrowheads="1"/>
          </p:cNvSpPr>
          <p:nvPr>
            <p:ph type="body" idx="4294967295"/>
          </p:nvPr>
        </p:nvSpPr>
        <p:spPr>
          <a:noFill/>
        </p:spPr>
        <p:txBody>
          <a:bodyPr lIns="92075" tIns="46038" rIns="92075" bIns="46038"/>
          <a:lstStyle/>
          <a:p>
            <a:pPr eaLnBrk="1" hangingPunct="1">
              <a:spcBef>
                <a:spcPct val="70000"/>
              </a:spcBef>
            </a:pPr>
            <a:r>
              <a:rPr lang="en-US" altLang="en-US"/>
              <a:t>Once an array is created, it has a fixed size</a:t>
            </a:r>
          </a:p>
          <a:p>
            <a:pPr eaLnBrk="1" hangingPunct="1">
              <a:spcBef>
                <a:spcPct val="70000"/>
              </a:spcBef>
            </a:pPr>
            <a:r>
              <a:rPr lang="en-US" altLang="en-US"/>
              <a:t>An index used in an array reference must specify a valid element</a:t>
            </a:r>
          </a:p>
          <a:p>
            <a:pPr eaLnBrk="1" hangingPunct="1">
              <a:spcBef>
                <a:spcPct val="70000"/>
              </a:spcBef>
            </a:pPr>
            <a:r>
              <a:rPr lang="en-US" altLang="en-US"/>
              <a:t>That is, the index value must be in range 0 to N-1</a:t>
            </a:r>
          </a:p>
          <a:p>
            <a:pPr eaLnBrk="1" hangingPunct="1">
              <a:spcBef>
                <a:spcPct val="70000"/>
              </a:spcBef>
            </a:pPr>
            <a:r>
              <a:rPr lang="en-US" altLang="en-US"/>
              <a:t>The Java interpreter throws an </a:t>
            </a:r>
            <a:r>
              <a:rPr lang="en-US" altLang="en-US">
                <a:latin typeface="Courier New" panose="02070309020205020404" pitchFamily="49" charset="0"/>
              </a:rPr>
              <a:t>ArrayIndexOutOfBoundsException </a:t>
            </a:r>
            <a:r>
              <a:rPr lang="en-US" altLang="en-US"/>
              <a:t>if an array index is out of bounds </a:t>
            </a:r>
          </a:p>
          <a:p>
            <a:pPr eaLnBrk="1" hangingPunct="1">
              <a:spcBef>
                <a:spcPct val="70000"/>
              </a:spcBef>
            </a:pPr>
            <a:r>
              <a:rPr lang="en-US" altLang="en-US"/>
              <a:t>This is called automatic </a:t>
            </a:r>
            <a:r>
              <a:rPr lang="en-US" altLang="en-US" i="1"/>
              <a:t>bounds checking</a:t>
            </a:r>
            <a:endParaRPr lang="en-US"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027E172-B7AD-0BB2-D3E3-8786B1C44F9A}"/>
              </a:ext>
            </a:extLst>
          </p:cNvPr>
          <p:cNvSpPr>
            <a:spLocks noGrp="1" noChangeArrowheads="1"/>
          </p:cNvSpPr>
          <p:nvPr>
            <p:ph type="title" idx="4294967295"/>
          </p:nvPr>
        </p:nvSpPr>
        <p:spPr/>
        <p:txBody>
          <a:bodyPr/>
          <a:lstStyle/>
          <a:p>
            <a:pPr eaLnBrk="1" hangingPunct="1"/>
            <a:r>
              <a:rPr lang="en-US" altLang="en-US"/>
              <a:t>Bounds Checking</a:t>
            </a:r>
          </a:p>
        </p:txBody>
      </p:sp>
      <p:sp>
        <p:nvSpPr>
          <p:cNvPr id="23555" name="Rectangle 3">
            <a:extLst>
              <a:ext uri="{FF2B5EF4-FFF2-40B4-BE49-F238E27FC236}">
                <a16:creationId xmlns:a16="http://schemas.microsoft.com/office/drawing/2014/main" id="{14BF2196-C707-C666-F32A-C94FB14BF94F}"/>
              </a:ext>
            </a:extLst>
          </p:cNvPr>
          <p:cNvSpPr>
            <a:spLocks noGrp="1" noChangeArrowheads="1"/>
          </p:cNvSpPr>
          <p:nvPr>
            <p:ph type="body" idx="4294967295"/>
          </p:nvPr>
        </p:nvSpPr>
        <p:spPr/>
        <p:txBody>
          <a:bodyPr/>
          <a:lstStyle/>
          <a:p>
            <a:pPr eaLnBrk="1" hangingPunct="1">
              <a:spcBef>
                <a:spcPct val="75000"/>
              </a:spcBef>
            </a:pPr>
            <a:r>
              <a:rPr lang="en-US" altLang="en-US"/>
              <a:t>For example, if the array </a:t>
            </a:r>
            <a:r>
              <a:rPr lang="en-US" altLang="en-US">
                <a:latin typeface="Courier New" panose="02070309020205020404" pitchFamily="49" charset="0"/>
              </a:rPr>
              <a:t>codes</a:t>
            </a:r>
            <a:r>
              <a:rPr lang="en-US" altLang="en-US"/>
              <a:t> can hold 100 values, it can be indexed using only the numbers 0 to 99</a:t>
            </a:r>
          </a:p>
          <a:p>
            <a:pPr eaLnBrk="1" hangingPunct="1">
              <a:spcBef>
                <a:spcPct val="75000"/>
              </a:spcBef>
            </a:pPr>
            <a:r>
              <a:rPr lang="en-US" altLang="en-US"/>
              <a:t>If the value of </a:t>
            </a:r>
            <a:r>
              <a:rPr lang="en-US" altLang="en-US">
                <a:latin typeface="Courier New" panose="02070309020205020404" pitchFamily="49" charset="0"/>
              </a:rPr>
              <a:t>count</a:t>
            </a:r>
            <a:r>
              <a:rPr lang="en-US" altLang="en-US"/>
              <a:t> is 100, then the following reference will cause an exception to be thrown:</a:t>
            </a:r>
          </a:p>
          <a:p>
            <a:pPr algn="ctr" eaLnBrk="1" hangingPunct="1">
              <a:spcBef>
                <a:spcPct val="75000"/>
              </a:spcBef>
              <a:buFontTx/>
              <a:buNone/>
            </a:pPr>
            <a:r>
              <a:rPr lang="en-US" altLang="en-US">
                <a:latin typeface="Courier New" panose="02070309020205020404" pitchFamily="49" charset="0"/>
              </a:rPr>
              <a:t>System.out.println (codes[count]);</a:t>
            </a:r>
          </a:p>
          <a:p>
            <a:pPr eaLnBrk="1" hangingPunct="1">
              <a:spcBef>
                <a:spcPct val="75000"/>
              </a:spcBef>
            </a:pPr>
            <a:r>
              <a:rPr lang="en-US" altLang="en-US"/>
              <a:t>It’s common to introduce </a:t>
            </a:r>
            <a:r>
              <a:rPr lang="en-US" altLang="en-US" i="1"/>
              <a:t>off-by-one errors</a:t>
            </a:r>
            <a:r>
              <a:rPr lang="en-US" altLang="en-US"/>
              <a:t> when using arrays</a:t>
            </a:r>
          </a:p>
        </p:txBody>
      </p:sp>
      <p:sp>
        <p:nvSpPr>
          <p:cNvPr id="19460" name="Text Box 4">
            <a:extLst>
              <a:ext uri="{FF2B5EF4-FFF2-40B4-BE49-F238E27FC236}">
                <a16:creationId xmlns:a16="http://schemas.microsoft.com/office/drawing/2014/main" id="{E3109E63-B666-D22E-928D-C3FB747CEF6D}"/>
              </a:ext>
            </a:extLst>
          </p:cNvPr>
          <p:cNvSpPr txBox="1">
            <a:spLocks noChangeArrowheads="1"/>
          </p:cNvSpPr>
          <p:nvPr/>
        </p:nvSpPr>
        <p:spPr bwMode="auto">
          <a:xfrm>
            <a:off x="1797050" y="5318125"/>
            <a:ext cx="628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for (int index=0; index &lt;= 100; index++)</a:t>
            </a:r>
          </a:p>
          <a:p>
            <a:pPr algn="ctr"/>
            <a:r>
              <a:rPr lang="en-US" altLang="en-US">
                <a:solidFill>
                  <a:schemeClr val="tx1"/>
                </a:solidFill>
                <a:latin typeface="Courier New" panose="02070309020205020404" pitchFamily="49" charset="0"/>
              </a:rPr>
              <a:t>codes[index] = index*50 + epsilon;</a:t>
            </a:r>
          </a:p>
        </p:txBody>
      </p:sp>
      <p:grpSp>
        <p:nvGrpSpPr>
          <p:cNvPr id="2" name="Group 5">
            <a:extLst>
              <a:ext uri="{FF2B5EF4-FFF2-40B4-BE49-F238E27FC236}">
                <a16:creationId xmlns:a16="http://schemas.microsoft.com/office/drawing/2014/main" id="{287AB07A-E9D0-F2EB-4677-092DF0C96756}"/>
              </a:ext>
            </a:extLst>
          </p:cNvPr>
          <p:cNvGrpSpPr>
            <a:grpSpLocks/>
          </p:cNvGrpSpPr>
          <p:nvPr/>
        </p:nvGrpSpPr>
        <p:grpSpPr bwMode="auto">
          <a:xfrm>
            <a:off x="5408613" y="4724400"/>
            <a:ext cx="1189037" cy="976313"/>
            <a:chOff x="3172" y="2889"/>
            <a:chExt cx="749" cy="615"/>
          </a:xfrm>
        </p:grpSpPr>
        <p:sp>
          <p:nvSpPr>
            <p:cNvPr id="23558" name="Text Box 6">
              <a:extLst>
                <a:ext uri="{FF2B5EF4-FFF2-40B4-BE49-F238E27FC236}">
                  <a16:creationId xmlns:a16="http://schemas.microsoft.com/office/drawing/2014/main" id="{D78B920C-6169-077C-B807-F65B5D0D3E1A}"/>
                </a:ext>
              </a:extLst>
            </p:cNvPr>
            <p:cNvSpPr txBox="1">
              <a:spLocks noChangeArrowheads="1"/>
            </p:cNvSpPr>
            <p:nvPr/>
          </p:nvSpPr>
          <p:spPr bwMode="auto">
            <a:xfrm>
              <a:off x="3172" y="2889"/>
              <a:ext cx="7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latin typeface="Arial Unicode MS" panose="020B0604020202020204" pitchFamily="34" charset="-128"/>
                </a:rPr>
                <a:t>problem</a:t>
              </a:r>
            </a:p>
          </p:txBody>
        </p:sp>
        <p:sp>
          <p:nvSpPr>
            <p:cNvPr id="23559" name="Oval 7">
              <a:extLst>
                <a:ext uri="{FF2B5EF4-FFF2-40B4-BE49-F238E27FC236}">
                  <a16:creationId xmlns:a16="http://schemas.microsoft.com/office/drawing/2014/main" id="{E1690885-5A05-6112-C16B-435AF71A53D8}"/>
                </a:ext>
              </a:extLst>
            </p:cNvPr>
            <p:cNvSpPr>
              <a:spLocks noChangeArrowheads="1"/>
            </p:cNvSpPr>
            <p:nvPr/>
          </p:nvSpPr>
          <p:spPr bwMode="auto">
            <a:xfrm>
              <a:off x="3216" y="3264"/>
              <a:ext cx="672" cy="240"/>
            </a:xfrm>
            <a:prstGeom prst="ellipse">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endParaRPr lang="en-US" altLang="en-US"/>
            </a:p>
          </p:txBody>
        </p:sp>
        <p:sp>
          <p:nvSpPr>
            <p:cNvPr id="23560" name="Line 8">
              <a:extLst>
                <a:ext uri="{FF2B5EF4-FFF2-40B4-BE49-F238E27FC236}">
                  <a16:creationId xmlns:a16="http://schemas.microsoft.com/office/drawing/2014/main" id="{A5962196-CCDF-C23E-BBC7-320DC5EEBE95}"/>
                </a:ext>
              </a:extLst>
            </p:cNvPr>
            <p:cNvSpPr>
              <a:spLocks noChangeShapeType="1"/>
            </p:cNvSpPr>
            <p:nvPr/>
          </p:nvSpPr>
          <p:spPr bwMode="auto">
            <a:xfrm>
              <a:off x="3504" y="3120"/>
              <a:ext cx="48" cy="144"/>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0DC089E-7134-BD78-63C0-9B5C6C1228B6}"/>
              </a:ext>
            </a:extLst>
          </p:cNvPr>
          <p:cNvSpPr>
            <a:spLocks noGrp="1" noChangeArrowheads="1"/>
          </p:cNvSpPr>
          <p:nvPr>
            <p:ph type="title" idx="4294967295"/>
          </p:nvPr>
        </p:nvSpPr>
        <p:spPr>
          <a:noFill/>
        </p:spPr>
        <p:txBody>
          <a:bodyPr lIns="92075" tIns="46038" rIns="92075" bIns="46038"/>
          <a:lstStyle/>
          <a:p>
            <a:pPr eaLnBrk="1" hangingPunct="1"/>
            <a:r>
              <a:rPr lang="en-US" altLang="en-US"/>
              <a:t>Bounds Checking</a:t>
            </a:r>
          </a:p>
        </p:txBody>
      </p:sp>
      <p:sp>
        <p:nvSpPr>
          <p:cNvPr id="20483" name="Rectangle 3">
            <a:extLst>
              <a:ext uri="{FF2B5EF4-FFF2-40B4-BE49-F238E27FC236}">
                <a16:creationId xmlns:a16="http://schemas.microsoft.com/office/drawing/2014/main" id="{602DB35D-BA28-EC6D-B71C-2FDE4BF92C5C}"/>
              </a:ext>
            </a:extLst>
          </p:cNvPr>
          <p:cNvSpPr>
            <a:spLocks noGrp="1" noChangeArrowheads="1"/>
          </p:cNvSpPr>
          <p:nvPr>
            <p:ph type="body" idx="4294967295"/>
          </p:nvPr>
        </p:nvSpPr>
        <p:spPr/>
        <p:txBody>
          <a:bodyPr lIns="92075" tIns="46038" rIns="92075" bIns="46038"/>
          <a:lstStyle/>
          <a:p>
            <a:pPr eaLnBrk="1" hangingPunct="1">
              <a:spcBef>
                <a:spcPct val="70000"/>
              </a:spcBef>
              <a:defRPr/>
            </a:pPr>
            <a:r>
              <a:rPr lang="en-US" dirty="0"/>
              <a:t>Each array object has a public constant called </a:t>
            </a:r>
            <a:r>
              <a:rPr lang="en-US" dirty="0">
                <a:latin typeface="Courier New" pitchFamily="49" charset="0"/>
              </a:rPr>
              <a:t>length</a:t>
            </a:r>
            <a:r>
              <a:rPr lang="en-US" dirty="0"/>
              <a:t> that stores the size of the array</a:t>
            </a:r>
          </a:p>
          <a:p>
            <a:pPr eaLnBrk="1" hangingPunct="1">
              <a:spcBef>
                <a:spcPct val="70000"/>
              </a:spcBef>
              <a:defRPr/>
            </a:pPr>
            <a:r>
              <a:rPr lang="en-US" dirty="0"/>
              <a:t>It is referenced using the array name:</a:t>
            </a:r>
          </a:p>
          <a:p>
            <a:pPr algn="ctr" eaLnBrk="1" hangingPunct="1">
              <a:spcBef>
                <a:spcPct val="70000"/>
              </a:spcBef>
              <a:buFontTx/>
              <a:buNone/>
              <a:defRPr/>
            </a:pPr>
            <a:r>
              <a:rPr lang="en-US" dirty="0" err="1">
                <a:latin typeface="Courier New" pitchFamily="49" charset="0"/>
              </a:rPr>
              <a:t>scores.length</a:t>
            </a:r>
            <a:endParaRPr lang="en-US" dirty="0">
              <a:latin typeface="Courier New" pitchFamily="49" charset="0"/>
            </a:endParaRPr>
          </a:p>
          <a:p>
            <a:pPr eaLnBrk="1" hangingPunct="1">
              <a:spcBef>
                <a:spcPct val="70000"/>
              </a:spcBef>
              <a:defRPr/>
            </a:pPr>
            <a:r>
              <a:rPr lang="en-US" dirty="0"/>
              <a:t>Note that </a:t>
            </a:r>
            <a:r>
              <a:rPr lang="en-US" dirty="0">
                <a:latin typeface="Courier New" pitchFamily="49" charset="0"/>
              </a:rPr>
              <a:t>length</a:t>
            </a:r>
            <a:r>
              <a:rPr lang="en-US" dirty="0"/>
              <a:t> holds the number of elements, not the largest index</a:t>
            </a:r>
          </a:p>
          <a:p>
            <a:pPr marL="0" indent="0" eaLnBrk="1" hangingPunct="1">
              <a:spcBef>
                <a:spcPct val="70000"/>
              </a:spcBef>
              <a:buFontTx/>
              <a:buNone/>
              <a:defRPr/>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133159-49EB-40EE-0BC2-32E3CF30B8AF}"/>
              </a:ext>
            </a:extLst>
          </p:cNvPr>
          <p:cNvSpPr>
            <a:spLocks noGrp="1" noChangeArrowheads="1"/>
          </p:cNvSpPr>
          <p:nvPr>
            <p:ph type="title" idx="4294967295"/>
          </p:nvPr>
        </p:nvSpPr>
        <p:spPr/>
        <p:txBody>
          <a:bodyPr/>
          <a:lstStyle/>
          <a:p>
            <a:pPr eaLnBrk="1" hangingPunct="1"/>
            <a:r>
              <a:rPr lang="en-US" altLang="en-US"/>
              <a:t>ReverseOrder</a:t>
            </a:r>
          </a:p>
        </p:txBody>
      </p:sp>
      <p:sp>
        <p:nvSpPr>
          <p:cNvPr id="25603" name="Rectangle 3">
            <a:extLst>
              <a:ext uri="{FF2B5EF4-FFF2-40B4-BE49-F238E27FC236}">
                <a16:creationId xmlns:a16="http://schemas.microsoft.com/office/drawing/2014/main" id="{38D57660-A34D-1B4D-B5B2-38FAE23BD6B3}"/>
              </a:ext>
            </a:extLst>
          </p:cNvPr>
          <p:cNvSpPr>
            <a:spLocks noGrp="1" noChangeArrowheads="1"/>
          </p:cNvSpPr>
          <p:nvPr>
            <p:ph type="body" idx="4294967295"/>
          </p:nvPr>
        </p:nvSpPr>
        <p:spPr/>
        <p:txBody>
          <a:bodyPr/>
          <a:lstStyle/>
          <a:p>
            <a:pPr eaLnBrk="1" hangingPunct="1">
              <a:lnSpc>
                <a:spcPct val="80000"/>
              </a:lnSpc>
              <a:buFontTx/>
              <a:buNone/>
            </a:pPr>
            <a:r>
              <a:rPr lang="en-US" altLang="en-US" sz="2000"/>
              <a:t>Scanner scan = new Scanner (System.in);</a:t>
            </a:r>
          </a:p>
          <a:p>
            <a:pPr eaLnBrk="1" hangingPunct="1">
              <a:lnSpc>
                <a:spcPct val="80000"/>
              </a:lnSpc>
              <a:buFontTx/>
              <a:buNone/>
            </a:pPr>
            <a:endParaRPr lang="en-US" altLang="en-US" sz="2000"/>
          </a:p>
          <a:p>
            <a:pPr eaLnBrk="1" hangingPunct="1">
              <a:lnSpc>
                <a:spcPct val="80000"/>
              </a:lnSpc>
              <a:buFontTx/>
              <a:buNone/>
            </a:pPr>
            <a:r>
              <a:rPr lang="en-US" altLang="en-US" sz="2000"/>
              <a:t>double[] numbers = new double[10];</a:t>
            </a:r>
          </a:p>
          <a:p>
            <a:pPr eaLnBrk="1" hangingPunct="1">
              <a:lnSpc>
                <a:spcPct val="80000"/>
              </a:lnSpc>
              <a:buFontTx/>
              <a:buNone/>
            </a:pPr>
            <a:endParaRPr lang="en-US" altLang="en-US" sz="2000"/>
          </a:p>
          <a:p>
            <a:pPr eaLnBrk="1" hangingPunct="1">
              <a:lnSpc>
                <a:spcPct val="80000"/>
              </a:lnSpc>
              <a:buFontTx/>
              <a:buNone/>
            </a:pPr>
            <a:r>
              <a:rPr lang="en-US" altLang="en-US" sz="2000"/>
              <a:t>System.out.println ("The size of the array: " + 						numbers.length);</a:t>
            </a:r>
          </a:p>
          <a:p>
            <a:pPr eaLnBrk="1" hangingPunct="1">
              <a:lnSpc>
                <a:spcPct val="80000"/>
              </a:lnSpc>
              <a:buFontTx/>
              <a:buNone/>
            </a:pPr>
            <a:endParaRPr lang="en-US" altLang="en-US" sz="2000"/>
          </a:p>
          <a:p>
            <a:pPr eaLnBrk="1" hangingPunct="1">
              <a:lnSpc>
                <a:spcPct val="80000"/>
              </a:lnSpc>
              <a:buFontTx/>
              <a:buNone/>
            </a:pPr>
            <a:r>
              <a:rPr lang="en-US" altLang="en-US" sz="2000"/>
              <a:t>for (int index = 0; index &lt; numbers.length; index++)   {</a:t>
            </a:r>
          </a:p>
          <a:p>
            <a:pPr eaLnBrk="1" hangingPunct="1">
              <a:lnSpc>
                <a:spcPct val="80000"/>
              </a:lnSpc>
              <a:buFontTx/>
              <a:buNone/>
            </a:pPr>
            <a:r>
              <a:rPr lang="en-US" altLang="en-US" sz="2000"/>
              <a:t>         System.out.print ("Enter number " + (index+1) + ": ");</a:t>
            </a:r>
          </a:p>
          <a:p>
            <a:pPr eaLnBrk="1" hangingPunct="1">
              <a:lnSpc>
                <a:spcPct val="80000"/>
              </a:lnSpc>
              <a:buFontTx/>
              <a:buNone/>
            </a:pPr>
            <a:r>
              <a:rPr lang="en-US" altLang="en-US" sz="2000"/>
              <a:t>         numbers[index] = scan.nextDouble();</a:t>
            </a:r>
          </a:p>
          <a:p>
            <a:pPr eaLnBrk="1" hangingPunct="1">
              <a:lnSpc>
                <a:spcPct val="80000"/>
              </a:lnSpc>
              <a:buFontTx/>
              <a:buNone/>
            </a:pPr>
            <a:r>
              <a:rPr lang="en-US" altLang="en-US" sz="2000"/>
              <a:t>}</a:t>
            </a:r>
          </a:p>
          <a:p>
            <a:pPr eaLnBrk="1" hangingPunct="1">
              <a:lnSpc>
                <a:spcPct val="80000"/>
              </a:lnSpc>
              <a:buFontTx/>
              <a:buNone/>
            </a:pPr>
            <a:r>
              <a:rPr lang="en-US" altLang="en-US" sz="2000"/>
              <a:t>      </a:t>
            </a:r>
          </a:p>
          <a:p>
            <a:pPr eaLnBrk="1" hangingPunct="1">
              <a:lnSpc>
                <a:spcPct val="80000"/>
              </a:lnSpc>
              <a:buFontTx/>
              <a:buNone/>
            </a:pPr>
            <a:r>
              <a:rPr lang="en-US" altLang="en-US" sz="2000"/>
              <a:t>System.out.println ("The numbers in reverse order:");</a:t>
            </a:r>
          </a:p>
          <a:p>
            <a:pPr eaLnBrk="1" hangingPunct="1">
              <a:lnSpc>
                <a:spcPct val="80000"/>
              </a:lnSpc>
              <a:buFontTx/>
              <a:buNone/>
            </a:pPr>
            <a:endParaRPr lang="en-US" altLang="en-US" sz="2000"/>
          </a:p>
          <a:p>
            <a:pPr eaLnBrk="1" hangingPunct="1">
              <a:lnSpc>
                <a:spcPct val="80000"/>
              </a:lnSpc>
              <a:buFontTx/>
              <a:buNone/>
            </a:pPr>
            <a:r>
              <a:rPr lang="en-US" altLang="en-US" sz="2000"/>
              <a:t>for (int index = numbers.length-1; index &gt;= 0; index--)</a:t>
            </a:r>
          </a:p>
          <a:p>
            <a:pPr eaLnBrk="1" hangingPunct="1">
              <a:lnSpc>
                <a:spcPct val="80000"/>
              </a:lnSpc>
              <a:buFontTx/>
              <a:buNone/>
            </a:pPr>
            <a:r>
              <a:rPr lang="en-US" altLang="en-US" sz="2000"/>
              <a:t>         System.out.print (numbers[index] + "  ");</a:t>
            </a:r>
          </a:p>
          <a:p>
            <a:pPr eaLnBrk="1" hangingPunct="1">
              <a:lnSpc>
                <a:spcPct val="80000"/>
              </a:lnSpc>
              <a:buFontTx/>
              <a:buNone/>
            </a:pPr>
            <a:endParaRPr lang="en-US" altLang="en-US" sz="20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99F6002-4A07-57E0-F44F-928BB538DDDE}"/>
              </a:ext>
            </a:extLst>
          </p:cNvPr>
          <p:cNvSpPr>
            <a:spLocks noGrp="1" noChangeArrowheads="1"/>
          </p:cNvSpPr>
          <p:nvPr>
            <p:ph type="title" idx="4294967295"/>
          </p:nvPr>
        </p:nvSpPr>
        <p:spPr>
          <a:noFill/>
        </p:spPr>
        <p:txBody>
          <a:bodyPr lIns="92075" tIns="46038" rIns="92075" bIns="46038"/>
          <a:lstStyle/>
          <a:p>
            <a:pPr eaLnBrk="1" hangingPunct="1"/>
            <a:r>
              <a:rPr lang="en-US" altLang="en-US"/>
              <a:t>Alternate Array Syntax</a:t>
            </a:r>
          </a:p>
        </p:txBody>
      </p:sp>
      <p:sp>
        <p:nvSpPr>
          <p:cNvPr id="26627" name="Rectangle 3">
            <a:extLst>
              <a:ext uri="{FF2B5EF4-FFF2-40B4-BE49-F238E27FC236}">
                <a16:creationId xmlns:a16="http://schemas.microsoft.com/office/drawing/2014/main" id="{16C92B76-78A3-F975-38EE-4E66DF2F71DE}"/>
              </a:ext>
            </a:extLst>
          </p:cNvPr>
          <p:cNvSpPr>
            <a:spLocks noGrp="1" noChangeArrowheads="1"/>
          </p:cNvSpPr>
          <p:nvPr>
            <p:ph type="body" idx="4294967295"/>
          </p:nvPr>
        </p:nvSpPr>
        <p:spPr>
          <a:noFill/>
        </p:spPr>
        <p:txBody>
          <a:bodyPr lIns="92075" tIns="46038" rIns="92075" bIns="46038"/>
          <a:lstStyle/>
          <a:p>
            <a:pPr eaLnBrk="1" hangingPunct="1">
              <a:spcBef>
                <a:spcPct val="80000"/>
              </a:spcBef>
            </a:pPr>
            <a:r>
              <a:rPr lang="en-US" altLang="en-US"/>
              <a:t>The brackets of the array type can be associated with the element type or with the name of the array</a:t>
            </a:r>
          </a:p>
          <a:p>
            <a:pPr eaLnBrk="1" hangingPunct="1">
              <a:spcBef>
                <a:spcPct val="80000"/>
              </a:spcBef>
            </a:pPr>
            <a:r>
              <a:rPr lang="en-US" altLang="en-US"/>
              <a:t>Therefore the following two declarations are equivalent:</a:t>
            </a:r>
          </a:p>
          <a:p>
            <a:pPr eaLnBrk="1" hangingPunct="1">
              <a:spcBef>
                <a:spcPct val="80000"/>
              </a:spcBef>
              <a:buFontTx/>
              <a:buNone/>
            </a:pPr>
            <a:r>
              <a:rPr lang="en-US" altLang="en-US">
                <a:latin typeface="Courier New" panose="02070309020205020404" pitchFamily="49" charset="0"/>
              </a:rPr>
              <a:t>			float[] prices;</a:t>
            </a:r>
          </a:p>
          <a:p>
            <a:pPr eaLnBrk="1" hangingPunct="1">
              <a:spcBef>
                <a:spcPct val="50000"/>
              </a:spcBef>
              <a:spcAft>
                <a:spcPct val="20000"/>
              </a:spcAft>
              <a:buFontTx/>
              <a:buNone/>
            </a:pPr>
            <a:r>
              <a:rPr lang="en-US" altLang="en-US">
                <a:latin typeface="Courier New" panose="02070309020205020404" pitchFamily="49" charset="0"/>
              </a:rPr>
              <a:t>			float prices[];</a:t>
            </a:r>
            <a:endParaRPr lang="en-US" altLang="en-US"/>
          </a:p>
          <a:p>
            <a:pPr eaLnBrk="1" hangingPunct="1">
              <a:spcBef>
                <a:spcPct val="80000"/>
              </a:spcBef>
            </a:pPr>
            <a:r>
              <a:rPr lang="en-US" altLang="en-US"/>
              <a:t>The first format generally is more readable and should be used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D6C008-AF8D-9252-6A33-E53E159B9A4F}"/>
              </a:ext>
            </a:extLst>
          </p:cNvPr>
          <p:cNvSpPr>
            <a:spLocks noGrp="1" noChangeArrowheads="1"/>
          </p:cNvSpPr>
          <p:nvPr>
            <p:ph type="title"/>
          </p:nvPr>
        </p:nvSpPr>
        <p:spPr>
          <a:xfrm>
            <a:off x="0" y="76200"/>
            <a:ext cx="8839200" cy="533400"/>
          </a:xfrm>
          <a:noFill/>
        </p:spPr>
        <p:txBody>
          <a:bodyPr/>
          <a:lstStyle/>
          <a:p>
            <a:r>
              <a:rPr lang="en-US" altLang="en-US">
                <a:solidFill>
                  <a:schemeClr val="hlink"/>
                </a:solidFill>
              </a:rPr>
              <a:t>Multidimensional Arrays</a:t>
            </a:r>
            <a:endParaRPr lang="uk-UA" altLang="en-US" i="1"/>
          </a:p>
        </p:txBody>
      </p:sp>
      <p:sp>
        <p:nvSpPr>
          <p:cNvPr id="27651" name="Rectangle 3">
            <a:extLst>
              <a:ext uri="{FF2B5EF4-FFF2-40B4-BE49-F238E27FC236}">
                <a16:creationId xmlns:a16="http://schemas.microsoft.com/office/drawing/2014/main" id="{7DAEC6AE-4E93-DFB4-D9BF-FCE46EA38439}"/>
              </a:ext>
            </a:extLst>
          </p:cNvPr>
          <p:cNvSpPr>
            <a:spLocks noGrp="1" noChangeArrowheads="1"/>
          </p:cNvSpPr>
          <p:nvPr>
            <p:ph type="body" idx="1"/>
          </p:nvPr>
        </p:nvSpPr>
        <p:spPr>
          <a:xfrm>
            <a:off x="0" y="914400"/>
            <a:ext cx="9144000" cy="4876800"/>
          </a:xfrm>
          <a:noFill/>
        </p:spPr>
        <p:txBody>
          <a:bodyPr/>
          <a:lstStyle/>
          <a:p>
            <a:pPr>
              <a:buFontTx/>
              <a:buNone/>
            </a:pPr>
            <a:r>
              <a:rPr lang="en-US" altLang="en-US"/>
              <a:t> 	</a:t>
            </a:r>
            <a:endParaRPr lang="en-US" altLang="en-US">
              <a:solidFill>
                <a:schemeClr val="hlink"/>
              </a:solidFill>
            </a:endParaRPr>
          </a:p>
          <a:p>
            <a:pPr>
              <a:buFontTx/>
              <a:buNone/>
            </a:pPr>
            <a:endParaRPr lang="en-US" altLang="en-US">
              <a:solidFill>
                <a:schemeClr val="hlink"/>
              </a:solidFill>
            </a:endParaRPr>
          </a:p>
          <a:p>
            <a:pPr>
              <a:buFontTx/>
              <a:buNone/>
            </a:pPr>
            <a:r>
              <a:rPr lang="en-US" altLang="en-US">
                <a:solidFill>
                  <a:schemeClr val="hlink"/>
                </a:solidFill>
              </a:rPr>
              <a:t>	2D Array</a:t>
            </a:r>
          </a:p>
          <a:p>
            <a:pPr>
              <a:buFontTx/>
              <a:buNone/>
            </a:pPr>
            <a:r>
              <a:rPr lang="en-US" altLang="en-US"/>
              <a:t>	In Java, </a:t>
            </a:r>
            <a:r>
              <a:rPr lang="en-US" altLang="en-US" i="1">
                <a:solidFill>
                  <a:schemeClr val="hlink"/>
                </a:solidFill>
              </a:rPr>
              <a:t>multidimensional arrays</a:t>
            </a:r>
            <a:r>
              <a:rPr lang="en-US" altLang="en-US" i="1"/>
              <a:t> </a:t>
            </a:r>
            <a:r>
              <a:rPr lang="en-US" altLang="en-US"/>
              <a:t>are actually arrays of arrays. These, as you might expect, look and act like regular multidimensional arrays.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1C947A5-2AFA-B20A-79A0-C02588ABF2DD}"/>
              </a:ext>
            </a:extLst>
          </p:cNvPr>
          <p:cNvSpPr>
            <a:spLocks noGrp="1" noChangeArrowheads="1"/>
          </p:cNvSpPr>
          <p:nvPr>
            <p:ph type="title"/>
          </p:nvPr>
        </p:nvSpPr>
        <p:spPr>
          <a:xfrm>
            <a:off x="0" y="76200"/>
            <a:ext cx="8839200" cy="533400"/>
          </a:xfrm>
          <a:noFill/>
        </p:spPr>
        <p:txBody>
          <a:bodyPr/>
          <a:lstStyle/>
          <a:p>
            <a:r>
              <a:rPr lang="en-US" altLang="en-US">
                <a:solidFill>
                  <a:schemeClr val="hlink"/>
                </a:solidFill>
              </a:rPr>
              <a:t>Multidimensional Arrays</a:t>
            </a:r>
            <a:r>
              <a:rPr lang="en-US" altLang="en-US" i="1"/>
              <a:t>...</a:t>
            </a:r>
            <a:endParaRPr lang="uk-UA" altLang="en-US" i="1"/>
          </a:p>
        </p:txBody>
      </p:sp>
      <p:sp>
        <p:nvSpPr>
          <p:cNvPr id="28675" name="Rectangle 3">
            <a:extLst>
              <a:ext uri="{FF2B5EF4-FFF2-40B4-BE49-F238E27FC236}">
                <a16:creationId xmlns:a16="http://schemas.microsoft.com/office/drawing/2014/main" id="{4B2A1BF9-A14C-68D8-1A8A-CDB27E581EC4}"/>
              </a:ext>
            </a:extLst>
          </p:cNvPr>
          <p:cNvSpPr>
            <a:spLocks noGrp="1" noChangeArrowheads="1"/>
          </p:cNvSpPr>
          <p:nvPr>
            <p:ph type="body" idx="1"/>
          </p:nvPr>
        </p:nvSpPr>
        <p:spPr>
          <a:xfrm>
            <a:off x="0" y="1447800"/>
            <a:ext cx="9144000" cy="4876800"/>
          </a:xfrm>
          <a:noFill/>
        </p:spPr>
        <p:txBody>
          <a:bodyPr/>
          <a:lstStyle/>
          <a:p>
            <a:pPr>
              <a:buFontTx/>
              <a:buNone/>
            </a:pPr>
            <a:r>
              <a:rPr lang="en-US" altLang="en-US"/>
              <a:t>	There are a couple of subtle differences. To declare a multidimensional array variable, specify each additional index using another set of square brackets. For example, the following declares a two-dimensional array variable called </a:t>
            </a:r>
            <a:r>
              <a:rPr lang="en-US" altLang="en-US">
                <a:solidFill>
                  <a:schemeClr val="hlink"/>
                </a:solidFill>
              </a:rPr>
              <a:t>twoD</a:t>
            </a:r>
            <a:r>
              <a:rPr lang="en-US" altLang="en-US"/>
              <a:t>.</a:t>
            </a:r>
          </a:p>
          <a:p>
            <a:pPr>
              <a:buFontTx/>
              <a:buNone/>
            </a:pPr>
            <a:endParaRPr lang="en-US" altLang="en-US"/>
          </a:p>
          <a:p>
            <a:pPr>
              <a:buFontTx/>
              <a:buNone/>
            </a:pPr>
            <a:r>
              <a:rPr lang="en-US" altLang="en-US"/>
              <a:t>		</a:t>
            </a:r>
            <a:r>
              <a:rPr lang="en-US" altLang="en-US" i="1">
                <a:solidFill>
                  <a:schemeClr val="hlink"/>
                </a:solidFill>
              </a:rPr>
              <a:t>int twoD[ ][ ] = new int[4][5];</a:t>
            </a:r>
          </a:p>
          <a:p>
            <a:pPr>
              <a:buFontTx/>
              <a:buNone/>
            </a:pPr>
            <a:endParaRPr lang="en-US" altLang="en-US" i="1">
              <a:solidFill>
                <a:schemeClr val="hlink"/>
              </a:solidFill>
            </a:endParaRPr>
          </a:p>
          <a:p>
            <a:pPr>
              <a:buFontTx/>
              <a:buNone/>
            </a:pPr>
            <a:r>
              <a:rPr lang="en-US" altLang="en-US"/>
              <a:t>	This allocates a 4 by 5 array and assigns it to </a:t>
            </a:r>
            <a:r>
              <a:rPr lang="en-US" altLang="en-US">
                <a:solidFill>
                  <a:schemeClr val="hlink"/>
                </a:solidFill>
              </a:rPr>
              <a:t>twoD</a:t>
            </a:r>
            <a:r>
              <a:rPr lang="en-US" altLang="en-US"/>
              <a:t>. Internally this matrix is implemented as an </a:t>
            </a:r>
            <a:r>
              <a:rPr lang="en-US" altLang="en-US" i="1">
                <a:solidFill>
                  <a:schemeClr val="hlink"/>
                </a:solidFill>
              </a:rPr>
              <a:t>array </a:t>
            </a:r>
            <a:r>
              <a:rPr lang="en-US" altLang="en-US">
                <a:solidFill>
                  <a:schemeClr val="hlink"/>
                </a:solidFill>
              </a:rPr>
              <a:t>of </a:t>
            </a:r>
            <a:r>
              <a:rPr lang="en-US" altLang="en-US" i="1">
                <a:solidFill>
                  <a:schemeClr val="hlink"/>
                </a:solidFill>
              </a:rPr>
              <a:t>arrays</a:t>
            </a:r>
            <a:r>
              <a:rPr lang="en-US" altLang="en-US" i="1"/>
              <a:t> </a:t>
            </a:r>
            <a:r>
              <a:rPr lang="en-US" altLang="en-US"/>
              <a:t>of int.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6947209-FF55-BF73-ECA8-49EBD02F46F5}"/>
              </a:ext>
            </a:extLst>
          </p:cNvPr>
          <p:cNvSpPr>
            <a:spLocks noGrp="1" noChangeArrowheads="1"/>
          </p:cNvSpPr>
          <p:nvPr>
            <p:ph type="title"/>
          </p:nvPr>
        </p:nvSpPr>
        <p:spPr>
          <a:xfrm>
            <a:off x="0" y="76200"/>
            <a:ext cx="8839200" cy="533400"/>
          </a:xfrm>
          <a:noFill/>
        </p:spPr>
        <p:txBody>
          <a:bodyPr/>
          <a:lstStyle/>
          <a:p>
            <a:r>
              <a:rPr lang="en-US" altLang="en-US">
                <a:solidFill>
                  <a:schemeClr val="hlink"/>
                </a:solidFill>
              </a:rPr>
              <a:t>Multidimensional Arrays</a:t>
            </a:r>
            <a:r>
              <a:rPr lang="en-US" altLang="en-US" i="1"/>
              <a:t>...</a:t>
            </a:r>
            <a:endParaRPr lang="uk-UA" altLang="en-US" i="1"/>
          </a:p>
        </p:txBody>
      </p:sp>
      <p:sp>
        <p:nvSpPr>
          <p:cNvPr id="29699" name="Rectangle 3">
            <a:extLst>
              <a:ext uri="{FF2B5EF4-FFF2-40B4-BE49-F238E27FC236}">
                <a16:creationId xmlns:a16="http://schemas.microsoft.com/office/drawing/2014/main" id="{DCCAE3D3-88F4-FC58-FD7D-DC17B437A769}"/>
              </a:ext>
            </a:extLst>
          </p:cNvPr>
          <p:cNvSpPr>
            <a:spLocks noGrp="1" noChangeArrowheads="1"/>
          </p:cNvSpPr>
          <p:nvPr>
            <p:ph type="body" idx="1"/>
          </p:nvPr>
        </p:nvSpPr>
        <p:spPr>
          <a:xfrm>
            <a:off x="0" y="1295400"/>
            <a:ext cx="9144000" cy="4876800"/>
          </a:xfrm>
          <a:noFill/>
        </p:spPr>
        <p:txBody>
          <a:bodyPr/>
          <a:lstStyle/>
          <a:p>
            <a:pPr>
              <a:lnSpc>
                <a:spcPct val="90000"/>
              </a:lnSpc>
              <a:buFontTx/>
              <a:buNone/>
            </a:pPr>
            <a:r>
              <a:rPr lang="en-US" altLang="en-US" sz="2200"/>
              <a:t>class TwoDArray {</a:t>
            </a:r>
          </a:p>
          <a:p>
            <a:pPr>
              <a:lnSpc>
                <a:spcPct val="90000"/>
              </a:lnSpc>
              <a:buFontTx/>
              <a:buNone/>
            </a:pPr>
            <a:r>
              <a:rPr lang="en-US" altLang="en-US" sz="2200"/>
              <a:t>	public static void main(String args[]) {</a:t>
            </a:r>
          </a:p>
          <a:p>
            <a:pPr>
              <a:lnSpc>
                <a:spcPct val="90000"/>
              </a:lnSpc>
              <a:buFontTx/>
              <a:buNone/>
            </a:pPr>
            <a:r>
              <a:rPr lang="en-US" altLang="en-US" sz="2200"/>
              <a:t>		int twoD[ ][ ]= new int[4][5];</a:t>
            </a:r>
          </a:p>
          <a:p>
            <a:pPr>
              <a:lnSpc>
                <a:spcPct val="90000"/>
              </a:lnSpc>
              <a:buFontTx/>
              <a:buNone/>
            </a:pPr>
            <a:r>
              <a:rPr lang="en-US" altLang="en-US" sz="2200"/>
              <a:t>		int i, j, k = 0;</a:t>
            </a:r>
          </a:p>
          <a:p>
            <a:pPr>
              <a:lnSpc>
                <a:spcPct val="90000"/>
              </a:lnSpc>
              <a:buFontTx/>
              <a:buNone/>
            </a:pPr>
            <a:r>
              <a:rPr lang="en-US" altLang="en-US" sz="2200"/>
              <a:t>		for(i=0; i&lt;4; i++)</a:t>
            </a:r>
          </a:p>
          <a:p>
            <a:pPr>
              <a:lnSpc>
                <a:spcPct val="90000"/>
              </a:lnSpc>
              <a:buFontTx/>
              <a:buNone/>
            </a:pPr>
            <a:r>
              <a:rPr lang="en-US" altLang="en-US" sz="2200"/>
              <a:t>			for(j=0; j&lt;5; j++) 	      {</a:t>
            </a:r>
          </a:p>
          <a:p>
            <a:pPr>
              <a:lnSpc>
                <a:spcPct val="90000"/>
              </a:lnSpc>
              <a:buFontTx/>
              <a:buNone/>
            </a:pPr>
            <a:r>
              <a:rPr lang="en-US" altLang="en-US" sz="2200"/>
              <a:t>				twoD[i][j] = k;</a:t>
            </a:r>
          </a:p>
          <a:p>
            <a:pPr>
              <a:lnSpc>
                <a:spcPct val="90000"/>
              </a:lnSpc>
              <a:buFontTx/>
              <a:buNone/>
            </a:pPr>
            <a:r>
              <a:rPr lang="en-US" altLang="en-US" sz="2200"/>
              <a:t>				k++; 		      }</a:t>
            </a:r>
          </a:p>
          <a:p>
            <a:pPr>
              <a:lnSpc>
                <a:spcPct val="90000"/>
              </a:lnSpc>
              <a:buFontTx/>
              <a:buNone/>
            </a:pPr>
            <a:r>
              <a:rPr lang="en-US" altLang="en-US" sz="2200"/>
              <a:t>		for(i=0; i&lt;4; i++) 			   {</a:t>
            </a:r>
          </a:p>
          <a:p>
            <a:pPr>
              <a:lnSpc>
                <a:spcPct val="90000"/>
              </a:lnSpc>
              <a:buFontTx/>
              <a:buNone/>
            </a:pPr>
            <a:r>
              <a:rPr lang="en-US" altLang="en-US" sz="2200"/>
              <a:t>			for(j=0; j&lt;5; j++)</a:t>
            </a:r>
          </a:p>
          <a:p>
            <a:pPr>
              <a:lnSpc>
                <a:spcPct val="90000"/>
              </a:lnSpc>
              <a:buFontTx/>
              <a:buNone/>
            </a:pPr>
            <a:r>
              <a:rPr lang="en-US" altLang="en-US" sz="2200"/>
              <a:t>				System.out.print(twoD[i][j] + " ");</a:t>
            </a:r>
          </a:p>
          <a:p>
            <a:pPr>
              <a:lnSpc>
                <a:spcPct val="90000"/>
              </a:lnSpc>
              <a:buFontTx/>
              <a:buNone/>
            </a:pPr>
            <a:r>
              <a:rPr lang="en-US" altLang="en-US" sz="2200"/>
              <a:t>			System.out.println(); 	   } 		        } }</a:t>
            </a:r>
          </a:p>
          <a:p>
            <a:pPr>
              <a:lnSpc>
                <a:spcPct val="90000"/>
              </a:lnSpc>
              <a:buFontTx/>
              <a:buNone/>
            </a:pPr>
            <a:endParaRPr lang="en-US" altLang="en-US" sz="2200"/>
          </a:p>
          <a:p>
            <a:pPr>
              <a:lnSpc>
                <a:spcPct val="90000"/>
              </a:lnSpc>
              <a:buFontTx/>
              <a:buNone/>
            </a:pPr>
            <a:endParaRPr lang="en-US" altLang="en-US" sz="2200"/>
          </a:p>
          <a:p>
            <a:pPr>
              <a:lnSpc>
                <a:spcPct val="90000"/>
              </a:lnSpc>
              <a:buFontTx/>
              <a:buNone/>
            </a:pPr>
            <a:r>
              <a:rPr lang="en-US" altLang="en-US" sz="2200"/>
              <a:t>	O/P: </a:t>
            </a:r>
            <a:r>
              <a:rPr lang="en-US" altLang="en-US" sz="2200">
                <a:solidFill>
                  <a:schemeClr val="hlink"/>
                </a:solidFill>
              </a:rPr>
              <a:t>0 1 2 3 4</a:t>
            </a:r>
            <a:r>
              <a:rPr lang="en-US" altLang="en-US" sz="2200"/>
              <a:t> 5 6 7 8 9 </a:t>
            </a:r>
            <a:r>
              <a:rPr lang="en-US" altLang="en-US" sz="2200">
                <a:solidFill>
                  <a:schemeClr val="hlink"/>
                </a:solidFill>
              </a:rPr>
              <a:t>10 11 12 13 14</a:t>
            </a:r>
            <a:r>
              <a:rPr lang="en-US" altLang="en-US" sz="2200"/>
              <a:t> 15 16 17 18 19    </a:t>
            </a:r>
            <a:r>
              <a:rPr lang="en-US" altLang="en-US" sz="2200" i="1"/>
              <a:t>in 4 lines.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18DB820-7402-BAF6-1902-C79570292954}"/>
              </a:ext>
            </a:extLst>
          </p:cNvPr>
          <p:cNvSpPr>
            <a:spLocks noGrp="1" noChangeArrowheads="1"/>
          </p:cNvSpPr>
          <p:nvPr>
            <p:ph type="title"/>
          </p:nvPr>
        </p:nvSpPr>
        <p:spPr>
          <a:xfrm>
            <a:off x="0" y="76200"/>
            <a:ext cx="8839200" cy="533400"/>
          </a:xfrm>
          <a:noFill/>
        </p:spPr>
        <p:txBody>
          <a:bodyPr/>
          <a:lstStyle/>
          <a:p>
            <a:r>
              <a:rPr lang="en-US" altLang="en-US">
                <a:solidFill>
                  <a:schemeClr val="hlink"/>
                </a:solidFill>
              </a:rPr>
              <a:t>Multidimensional Arrays</a:t>
            </a:r>
            <a:r>
              <a:rPr lang="en-US" altLang="en-US" i="1"/>
              <a:t>...</a:t>
            </a:r>
            <a:endParaRPr lang="uk-UA" altLang="en-US" i="1"/>
          </a:p>
        </p:txBody>
      </p:sp>
      <p:sp>
        <p:nvSpPr>
          <p:cNvPr id="30723" name="Rectangle 3">
            <a:extLst>
              <a:ext uri="{FF2B5EF4-FFF2-40B4-BE49-F238E27FC236}">
                <a16:creationId xmlns:a16="http://schemas.microsoft.com/office/drawing/2014/main" id="{4184068B-A331-9A6A-7AA1-E0D86DEDFBD5}"/>
              </a:ext>
            </a:extLst>
          </p:cNvPr>
          <p:cNvSpPr>
            <a:spLocks noGrp="1" noChangeArrowheads="1"/>
          </p:cNvSpPr>
          <p:nvPr>
            <p:ph type="body" idx="1"/>
          </p:nvPr>
        </p:nvSpPr>
        <p:spPr>
          <a:xfrm>
            <a:off x="0" y="1447800"/>
            <a:ext cx="9144000" cy="4876800"/>
          </a:xfrm>
          <a:noFill/>
        </p:spPr>
        <p:txBody>
          <a:bodyPr/>
          <a:lstStyle/>
          <a:p>
            <a:pPr>
              <a:buFontTx/>
              <a:buNone/>
            </a:pPr>
            <a:r>
              <a:rPr lang="en-US" altLang="en-US"/>
              <a:t>	When you allocate memory for a multidimensional array, you need only specify the memory for the first (leftmost) dimension. You can allocate the remaining dimensions separately. For example, this following code allocates memory for the first dimension of </a:t>
            </a:r>
            <a:r>
              <a:rPr lang="en-US" altLang="en-US">
                <a:solidFill>
                  <a:schemeClr val="hlink"/>
                </a:solidFill>
              </a:rPr>
              <a:t>twoD</a:t>
            </a:r>
            <a:r>
              <a:rPr lang="en-US" altLang="en-US"/>
              <a:t> when it is declared. It allocates the second dimension manually.</a:t>
            </a:r>
          </a:p>
          <a:p>
            <a:pPr>
              <a:buFontTx/>
              <a:buNone/>
            </a:pPr>
            <a:endParaRPr lang="en-US" altLang="en-US"/>
          </a:p>
          <a:p>
            <a:pPr>
              <a:buFontTx/>
              <a:buNone/>
            </a:pPr>
            <a:r>
              <a:rPr lang="en-US" altLang="en-US">
                <a:solidFill>
                  <a:schemeClr val="hlink"/>
                </a:solidFill>
              </a:rPr>
              <a:t>int twoD[ ][ ] = new int[4][ ];</a:t>
            </a:r>
          </a:p>
          <a:p>
            <a:pPr>
              <a:buFontTx/>
              <a:buNone/>
            </a:pPr>
            <a:r>
              <a:rPr lang="en-US" altLang="en-US">
                <a:solidFill>
                  <a:schemeClr val="hlink"/>
                </a:solidFill>
              </a:rPr>
              <a:t>	 twoD[0]   =  new int[2];</a:t>
            </a:r>
          </a:p>
          <a:p>
            <a:pPr>
              <a:buFontTx/>
              <a:buNone/>
            </a:pPr>
            <a:r>
              <a:rPr lang="en-US" altLang="en-US">
                <a:solidFill>
                  <a:schemeClr val="hlink"/>
                </a:solidFill>
              </a:rPr>
              <a:t>	 twoD[1]   = new int[4];</a:t>
            </a:r>
          </a:p>
          <a:p>
            <a:pPr>
              <a:buFontTx/>
              <a:buNone/>
            </a:pPr>
            <a:r>
              <a:rPr lang="en-US" altLang="en-US">
                <a:solidFill>
                  <a:schemeClr val="hlink"/>
                </a:solidFill>
              </a:rPr>
              <a:t>	 twoD[2]   = new int[1];</a:t>
            </a:r>
          </a:p>
          <a:p>
            <a:pPr>
              <a:buFontTx/>
              <a:buNone/>
            </a:pPr>
            <a:r>
              <a:rPr lang="en-US" altLang="en-US">
                <a:solidFill>
                  <a:schemeClr val="hlink"/>
                </a:solidFill>
              </a:rPr>
              <a:t>	 twoD[3]   = new int[3];</a:t>
            </a:r>
          </a:p>
          <a:p>
            <a:pPr>
              <a:buFontTx/>
              <a:buNone/>
            </a:pPr>
            <a:endParaRPr lang="en-US" altLang="en-US">
              <a:solidFill>
                <a:schemeClr val="hlink"/>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FBC2676-5F64-0112-1017-6F8DB63D0783}"/>
              </a:ext>
            </a:extLst>
          </p:cNvPr>
          <p:cNvSpPr>
            <a:spLocks noGrp="1" noChangeArrowheads="1"/>
          </p:cNvSpPr>
          <p:nvPr>
            <p:ph type="title" idx="4294967295"/>
          </p:nvPr>
        </p:nvSpPr>
        <p:spPr>
          <a:noFill/>
        </p:spPr>
        <p:txBody>
          <a:bodyPr lIns="92075" tIns="46038" rIns="92075" bIns="46038"/>
          <a:lstStyle/>
          <a:p>
            <a:pPr eaLnBrk="1" hangingPunct="1"/>
            <a:r>
              <a:rPr lang="en-US" altLang="en-US"/>
              <a:t>Arrays</a:t>
            </a:r>
          </a:p>
        </p:txBody>
      </p:sp>
      <p:sp>
        <p:nvSpPr>
          <p:cNvPr id="13315" name="Rectangle 3">
            <a:extLst>
              <a:ext uri="{FF2B5EF4-FFF2-40B4-BE49-F238E27FC236}">
                <a16:creationId xmlns:a16="http://schemas.microsoft.com/office/drawing/2014/main" id="{B8E33514-2F85-D988-F35E-B45B70A14CC2}"/>
              </a:ext>
            </a:extLst>
          </p:cNvPr>
          <p:cNvSpPr>
            <a:spLocks noGrp="1" noChangeArrowheads="1"/>
          </p:cNvSpPr>
          <p:nvPr>
            <p:ph type="body" idx="4294967295"/>
          </p:nvPr>
        </p:nvSpPr>
        <p:spPr>
          <a:noFill/>
        </p:spPr>
        <p:txBody>
          <a:bodyPr lIns="92075" tIns="46038" rIns="92075" bIns="46038"/>
          <a:lstStyle/>
          <a:p>
            <a:pPr eaLnBrk="1" hangingPunct="1"/>
            <a:r>
              <a:rPr lang="en-US" altLang="en-US"/>
              <a:t>An </a:t>
            </a:r>
            <a:r>
              <a:rPr lang="en-US" altLang="en-US" i="1"/>
              <a:t>array</a:t>
            </a:r>
            <a:r>
              <a:rPr lang="en-US" altLang="en-US"/>
              <a:t> is an ordered list of values</a:t>
            </a:r>
          </a:p>
        </p:txBody>
      </p:sp>
      <p:sp>
        <p:nvSpPr>
          <p:cNvPr id="12292" name="Rectangle 4">
            <a:extLst>
              <a:ext uri="{FF2B5EF4-FFF2-40B4-BE49-F238E27FC236}">
                <a16:creationId xmlns:a16="http://schemas.microsoft.com/office/drawing/2014/main" id="{C8B7BA61-DDBE-B094-5BB0-34C47DFC588F}"/>
              </a:ext>
            </a:extLst>
          </p:cNvPr>
          <p:cNvSpPr>
            <a:spLocks noChangeArrowheads="1"/>
          </p:cNvSpPr>
          <p:nvPr/>
        </p:nvSpPr>
        <p:spPr bwMode="auto">
          <a:xfrm>
            <a:off x="3024188" y="2895600"/>
            <a:ext cx="513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r>
              <a:rPr lang="en-US" altLang="en-US" sz="2400" b="0">
                <a:solidFill>
                  <a:schemeClr val="tx1"/>
                </a:solidFill>
                <a:latin typeface="Times New Roman" panose="02020603050405020304" pitchFamily="18" charset="0"/>
              </a:rPr>
              <a:t>0     1     2     3     4     5     6     7     8     9</a:t>
            </a:r>
          </a:p>
        </p:txBody>
      </p:sp>
      <p:grpSp>
        <p:nvGrpSpPr>
          <p:cNvPr id="2" name="Group 23">
            <a:extLst>
              <a:ext uri="{FF2B5EF4-FFF2-40B4-BE49-F238E27FC236}">
                <a16:creationId xmlns:a16="http://schemas.microsoft.com/office/drawing/2014/main" id="{1F15BA94-15B9-91FD-BE76-717F6E0239F9}"/>
              </a:ext>
            </a:extLst>
          </p:cNvPr>
          <p:cNvGrpSpPr>
            <a:grpSpLocks/>
          </p:cNvGrpSpPr>
          <p:nvPr/>
        </p:nvGrpSpPr>
        <p:grpSpPr bwMode="auto">
          <a:xfrm>
            <a:off x="2903538" y="3352800"/>
            <a:ext cx="5380037" cy="714375"/>
            <a:chOff x="1829" y="2112"/>
            <a:chExt cx="3389" cy="450"/>
          </a:xfrm>
        </p:grpSpPr>
        <p:grpSp>
          <p:nvGrpSpPr>
            <p:cNvPr id="13327" name="Group 6">
              <a:extLst>
                <a:ext uri="{FF2B5EF4-FFF2-40B4-BE49-F238E27FC236}">
                  <a16:creationId xmlns:a16="http://schemas.microsoft.com/office/drawing/2014/main" id="{3AF20334-0E0F-6DFF-A190-99330E3BB7B7}"/>
                </a:ext>
              </a:extLst>
            </p:cNvPr>
            <p:cNvGrpSpPr>
              <a:grpSpLocks/>
            </p:cNvGrpSpPr>
            <p:nvPr/>
          </p:nvGrpSpPr>
          <p:grpSpPr bwMode="auto">
            <a:xfrm>
              <a:off x="1829" y="2112"/>
              <a:ext cx="3389" cy="450"/>
              <a:chOff x="1533" y="3128"/>
              <a:chExt cx="3389" cy="450"/>
            </a:xfrm>
          </p:grpSpPr>
          <p:sp>
            <p:nvSpPr>
              <p:cNvPr id="13329" name="Rectangle 7">
                <a:extLst>
                  <a:ext uri="{FF2B5EF4-FFF2-40B4-BE49-F238E27FC236}">
                    <a16:creationId xmlns:a16="http://schemas.microsoft.com/office/drawing/2014/main" id="{39F660A2-D374-DCAE-686C-CD3AD0D6D6CE}"/>
                  </a:ext>
                </a:extLst>
              </p:cNvPr>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endParaRPr lang="en-US" altLang="en-US"/>
              </a:p>
            </p:txBody>
          </p:sp>
          <p:sp>
            <p:nvSpPr>
              <p:cNvPr id="13330" name="Rectangle 8">
                <a:extLst>
                  <a:ext uri="{FF2B5EF4-FFF2-40B4-BE49-F238E27FC236}">
                    <a16:creationId xmlns:a16="http://schemas.microsoft.com/office/drawing/2014/main" id="{F68D95AE-864E-4897-12C3-93D03DFD7DA3}"/>
                  </a:ext>
                </a:extLst>
              </p:cNvPr>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endParaRPr lang="en-US" altLang="en-US"/>
              </a:p>
            </p:txBody>
          </p:sp>
          <p:sp>
            <p:nvSpPr>
              <p:cNvPr id="13331" name="Rectangle 9">
                <a:extLst>
                  <a:ext uri="{FF2B5EF4-FFF2-40B4-BE49-F238E27FC236}">
                    <a16:creationId xmlns:a16="http://schemas.microsoft.com/office/drawing/2014/main" id="{5E67C282-BEFF-C395-AE41-E1666A7E98FF}"/>
                  </a:ext>
                </a:extLst>
              </p:cNvPr>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endParaRPr lang="en-US" altLang="en-US"/>
              </a:p>
            </p:txBody>
          </p:sp>
          <p:sp>
            <p:nvSpPr>
              <p:cNvPr id="13332" name="Rectangle 10">
                <a:extLst>
                  <a:ext uri="{FF2B5EF4-FFF2-40B4-BE49-F238E27FC236}">
                    <a16:creationId xmlns:a16="http://schemas.microsoft.com/office/drawing/2014/main" id="{B274E77D-54E7-FE78-CDE4-FA6699C3EA5F}"/>
                  </a:ext>
                </a:extLst>
              </p:cNvPr>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endParaRPr lang="en-US" altLang="en-US"/>
              </a:p>
            </p:txBody>
          </p:sp>
          <p:sp>
            <p:nvSpPr>
              <p:cNvPr id="13333" name="Rectangle 11">
                <a:extLst>
                  <a:ext uri="{FF2B5EF4-FFF2-40B4-BE49-F238E27FC236}">
                    <a16:creationId xmlns:a16="http://schemas.microsoft.com/office/drawing/2014/main" id="{FAA0E4DD-773B-99ED-5952-826B2EF7934F}"/>
                  </a:ext>
                </a:extLst>
              </p:cNvPr>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endParaRPr lang="en-US" altLang="en-US"/>
              </a:p>
            </p:txBody>
          </p:sp>
          <p:sp>
            <p:nvSpPr>
              <p:cNvPr id="13334" name="Line 12">
                <a:extLst>
                  <a:ext uri="{FF2B5EF4-FFF2-40B4-BE49-F238E27FC236}">
                    <a16:creationId xmlns:a16="http://schemas.microsoft.com/office/drawing/2014/main" id="{EF20909F-4A1A-FA90-C214-1722DFFD1681}"/>
                  </a:ext>
                </a:extLst>
              </p:cNvPr>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3328" name="Rectangle 13">
              <a:extLst>
                <a:ext uri="{FF2B5EF4-FFF2-40B4-BE49-F238E27FC236}">
                  <a16:creationId xmlns:a16="http://schemas.microsoft.com/office/drawing/2014/main" id="{5777F976-401B-E458-E8A9-6D200015B854}"/>
                </a:ext>
              </a:extLst>
            </p:cNvPr>
            <p:cNvSpPr>
              <a:spLocks noChangeArrowheads="1"/>
            </p:cNvSpPr>
            <p:nvPr/>
          </p:nvSpPr>
          <p:spPr bwMode="auto">
            <a:xfrm>
              <a:off x="1860" y="2200"/>
              <a:ext cx="3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r>
                <a:rPr lang="en-US" altLang="en-US" sz="2400" b="0">
                  <a:solidFill>
                    <a:schemeClr val="tx1"/>
                  </a:solidFill>
                  <a:latin typeface="Times New Roman" panose="02020603050405020304" pitchFamily="18" charset="0"/>
                </a:rPr>
                <a:t>79   87   94   82   67   98   87   81   74   91</a:t>
              </a:r>
            </a:p>
          </p:txBody>
        </p:sp>
      </p:grpSp>
      <p:sp>
        <p:nvSpPr>
          <p:cNvPr id="12302" name="Text Box 14">
            <a:extLst>
              <a:ext uri="{FF2B5EF4-FFF2-40B4-BE49-F238E27FC236}">
                <a16:creationId xmlns:a16="http://schemas.microsoft.com/office/drawing/2014/main" id="{6B1FB522-CF63-D0A7-F5CF-4C864ED6AC03}"/>
              </a:ext>
            </a:extLst>
          </p:cNvPr>
          <p:cNvSpPr txBox="1">
            <a:spLocks noChangeArrowheads="1"/>
          </p:cNvSpPr>
          <p:nvPr/>
        </p:nvSpPr>
        <p:spPr bwMode="auto">
          <a:xfrm>
            <a:off x="1876425" y="4573588"/>
            <a:ext cx="5781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latin typeface="Arial Unicode MS" panose="020B0604020202020204" pitchFamily="34" charset="-128"/>
              </a:rPr>
              <a:t>An array of size N is indexed from zero to N-1</a:t>
            </a:r>
          </a:p>
        </p:txBody>
      </p:sp>
      <p:grpSp>
        <p:nvGrpSpPr>
          <p:cNvPr id="4" name="Group 15">
            <a:extLst>
              <a:ext uri="{FF2B5EF4-FFF2-40B4-BE49-F238E27FC236}">
                <a16:creationId xmlns:a16="http://schemas.microsoft.com/office/drawing/2014/main" id="{78996906-6E02-8EDE-0C91-71ABBEF6B46F}"/>
              </a:ext>
            </a:extLst>
          </p:cNvPr>
          <p:cNvGrpSpPr>
            <a:grpSpLocks/>
          </p:cNvGrpSpPr>
          <p:nvPr/>
        </p:nvGrpSpPr>
        <p:grpSpPr bwMode="auto">
          <a:xfrm>
            <a:off x="1143000" y="2058988"/>
            <a:ext cx="2339975" cy="1919287"/>
            <a:chOff x="495" y="1345"/>
            <a:chExt cx="1474" cy="1209"/>
          </a:xfrm>
        </p:grpSpPr>
        <p:sp>
          <p:nvSpPr>
            <p:cNvPr id="13324" name="Rectangle 16">
              <a:extLst>
                <a:ext uri="{FF2B5EF4-FFF2-40B4-BE49-F238E27FC236}">
                  <a16:creationId xmlns:a16="http://schemas.microsoft.com/office/drawing/2014/main" id="{C88F3BC0-DB80-7B1A-5674-DF45CA7359D1}"/>
                </a:ext>
              </a:extLst>
            </p:cNvPr>
            <p:cNvSpPr>
              <a:spLocks noChangeArrowheads="1"/>
            </p:cNvSpPr>
            <p:nvPr/>
          </p:nvSpPr>
          <p:spPr bwMode="auto">
            <a:xfrm>
              <a:off x="864" y="2304"/>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r>
                <a:rPr lang="en-US" altLang="en-US">
                  <a:solidFill>
                    <a:schemeClr val="tx1"/>
                  </a:solidFill>
                  <a:latin typeface="Courier New" panose="02070309020205020404" pitchFamily="49" charset="0"/>
                </a:rPr>
                <a:t>scores</a:t>
              </a:r>
            </a:p>
          </p:txBody>
        </p:sp>
        <p:sp>
          <p:nvSpPr>
            <p:cNvPr id="13325" name="Text Box 17">
              <a:extLst>
                <a:ext uri="{FF2B5EF4-FFF2-40B4-BE49-F238E27FC236}">
                  <a16:creationId xmlns:a16="http://schemas.microsoft.com/office/drawing/2014/main" id="{BB7B3FDC-41C3-15F7-8FFE-73184A3F420F}"/>
                </a:ext>
              </a:extLst>
            </p:cNvPr>
            <p:cNvSpPr txBox="1">
              <a:spLocks noChangeArrowheads="1"/>
            </p:cNvSpPr>
            <p:nvPr/>
          </p:nvSpPr>
          <p:spPr bwMode="auto">
            <a:xfrm>
              <a:off x="495" y="1345"/>
              <a:ext cx="14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latin typeface="Arial Unicode MS" panose="020B0604020202020204" pitchFamily="34" charset="-128"/>
                </a:rPr>
                <a:t>The entire array</a:t>
              </a:r>
            </a:p>
            <a:p>
              <a:pPr algn="ctr"/>
              <a:r>
                <a:rPr lang="en-US" altLang="en-US">
                  <a:latin typeface="Arial Unicode MS" panose="020B0604020202020204" pitchFamily="34" charset="-128"/>
                </a:rPr>
                <a:t>has a single name</a:t>
              </a:r>
            </a:p>
          </p:txBody>
        </p:sp>
        <p:sp>
          <p:nvSpPr>
            <p:cNvPr id="13326" name="Line 18">
              <a:extLst>
                <a:ext uri="{FF2B5EF4-FFF2-40B4-BE49-F238E27FC236}">
                  <a16:creationId xmlns:a16="http://schemas.microsoft.com/office/drawing/2014/main" id="{89CE3184-44A4-FFE6-4CB6-F7F01FE25166}"/>
                </a:ext>
              </a:extLst>
            </p:cNvPr>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5" name="Group 19">
            <a:extLst>
              <a:ext uri="{FF2B5EF4-FFF2-40B4-BE49-F238E27FC236}">
                <a16:creationId xmlns:a16="http://schemas.microsoft.com/office/drawing/2014/main" id="{D55FA192-1B95-28D2-F769-EA7030FD628B}"/>
              </a:ext>
            </a:extLst>
          </p:cNvPr>
          <p:cNvGrpSpPr>
            <a:grpSpLocks/>
          </p:cNvGrpSpPr>
          <p:nvPr/>
        </p:nvGrpSpPr>
        <p:grpSpPr bwMode="auto">
          <a:xfrm>
            <a:off x="4083050" y="2057400"/>
            <a:ext cx="3960813" cy="836613"/>
            <a:chOff x="2052" y="1393"/>
            <a:chExt cx="2495" cy="527"/>
          </a:xfrm>
        </p:grpSpPr>
        <p:sp>
          <p:nvSpPr>
            <p:cNvPr id="13322" name="Text Box 20">
              <a:extLst>
                <a:ext uri="{FF2B5EF4-FFF2-40B4-BE49-F238E27FC236}">
                  <a16:creationId xmlns:a16="http://schemas.microsoft.com/office/drawing/2014/main" id="{314B2EC5-3157-C5BE-A56D-096C15C3C65E}"/>
                </a:ext>
              </a:extLst>
            </p:cNvPr>
            <p:cNvSpPr txBox="1">
              <a:spLocks noChangeArrowheads="1"/>
            </p:cNvSpPr>
            <p:nvPr/>
          </p:nvSpPr>
          <p:spPr bwMode="auto">
            <a:xfrm>
              <a:off x="2052" y="1393"/>
              <a:ext cx="24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latin typeface="Arial Unicode MS" panose="020B0604020202020204" pitchFamily="34" charset="-128"/>
                </a:rPr>
                <a:t>Each value has a numeric </a:t>
              </a:r>
              <a:r>
                <a:rPr lang="en-US" altLang="en-US" i="1">
                  <a:latin typeface="Arial Unicode MS" panose="020B0604020202020204" pitchFamily="34" charset="-128"/>
                </a:rPr>
                <a:t>index</a:t>
              </a:r>
            </a:p>
          </p:txBody>
        </p:sp>
        <p:sp>
          <p:nvSpPr>
            <p:cNvPr id="13323" name="Line 21">
              <a:extLst>
                <a:ext uri="{FF2B5EF4-FFF2-40B4-BE49-F238E27FC236}">
                  <a16:creationId xmlns:a16="http://schemas.microsoft.com/office/drawing/2014/main" id="{B9E4C1DE-51C5-C7B9-8C0D-4422DF159C95}"/>
                </a:ext>
              </a:extLst>
            </p:cNvPr>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12310" name="Text Box 22">
            <a:extLst>
              <a:ext uri="{FF2B5EF4-FFF2-40B4-BE49-F238E27FC236}">
                <a16:creationId xmlns:a16="http://schemas.microsoft.com/office/drawing/2014/main" id="{9F5B5C94-7E09-0BCF-925B-71EECD0235BC}"/>
              </a:ext>
            </a:extLst>
          </p:cNvPr>
          <p:cNvSpPr txBox="1">
            <a:spLocks noChangeArrowheads="1"/>
          </p:cNvSpPr>
          <p:nvPr/>
        </p:nvSpPr>
        <p:spPr bwMode="auto">
          <a:xfrm>
            <a:off x="1428750" y="5183188"/>
            <a:ext cx="693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latin typeface="Arial Unicode MS" panose="020B0604020202020204" pitchFamily="34" charset="-128"/>
              </a:rPr>
              <a:t>This array holds 10 values that are indexed from 0 to 9</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dissolve">
                                      <p:cBhvr>
                                        <p:cTn id="18" dur="500"/>
                                        <p:tgtEl>
                                          <p:spTgt spid="12292"/>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up)">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2310"/>
                                        </p:tgtEl>
                                        <p:attrNameLst>
                                          <p:attrName>style.visibility</p:attrName>
                                        </p:attrNameLst>
                                      </p:cBhvr>
                                      <p:to>
                                        <p:strVal val="visible"/>
                                      </p:to>
                                    </p:set>
                                    <p:animEffect transition="in" filter="wipe(up)">
                                      <p:cBhvr>
                                        <p:cTn id="3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CB55BDA-51D8-2F07-AA7D-F8561FEE8982}"/>
              </a:ext>
            </a:extLst>
          </p:cNvPr>
          <p:cNvSpPr>
            <a:spLocks noGrp="1" noChangeArrowheads="1"/>
          </p:cNvSpPr>
          <p:nvPr>
            <p:ph type="title"/>
          </p:nvPr>
        </p:nvSpPr>
        <p:spPr>
          <a:xfrm>
            <a:off x="0" y="76200"/>
            <a:ext cx="8839200" cy="533400"/>
          </a:xfrm>
          <a:noFill/>
        </p:spPr>
        <p:txBody>
          <a:bodyPr/>
          <a:lstStyle/>
          <a:p>
            <a:r>
              <a:rPr lang="en-US" altLang="en-US">
                <a:solidFill>
                  <a:schemeClr val="hlink"/>
                </a:solidFill>
              </a:rPr>
              <a:t>Multidimensional Arrays</a:t>
            </a:r>
            <a:r>
              <a:rPr lang="en-US" altLang="en-US" i="1"/>
              <a:t>...</a:t>
            </a:r>
            <a:endParaRPr lang="uk-UA" altLang="en-US" i="1"/>
          </a:p>
        </p:txBody>
      </p:sp>
      <p:sp>
        <p:nvSpPr>
          <p:cNvPr id="31747" name="Rectangle 3">
            <a:extLst>
              <a:ext uri="{FF2B5EF4-FFF2-40B4-BE49-F238E27FC236}">
                <a16:creationId xmlns:a16="http://schemas.microsoft.com/office/drawing/2014/main" id="{BC2E3F5B-CB8C-D632-9E75-2E3C72762EBE}"/>
              </a:ext>
            </a:extLst>
          </p:cNvPr>
          <p:cNvSpPr>
            <a:spLocks noGrp="1" noChangeArrowheads="1"/>
          </p:cNvSpPr>
          <p:nvPr>
            <p:ph type="body" idx="1"/>
          </p:nvPr>
        </p:nvSpPr>
        <p:spPr>
          <a:xfrm>
            <a:off x="0" y="1371600"/>
            <a:ext cx="9144000" cy="4876800"/>
          </a:xfrm>
          <a:noFill/>
        </p:spPr>
        <p:txBody>
          <a:bodyPr/>
          <a:lstStyle/>
          <a:p>
            <a:pPr>
              <a:lnSpc>
                <a:spcPct val="80000"/>
              </a:lnSpc>
              <a:buFontTx/>
              <a:buNone/>
            </a:pPr>
            <a:r>
              <a:rPr lang="en-US" altLang="en-US" sz="2000"/>
              <a:t>class TwoDAgain {</a:t>
            </a:r>
          </a:p>
          <a:p>
            <a:pPr>
              <a:lnSpc>
                <a:spcPct val="80000"/>
              </a:lnSpc>
              <a:buFontTx/>
              <a:buNone/>
            </a:pPr>
            <a:r>
              <a:rPr lang="en-US" altLang="en-US" sz="2000"/>
              <a:t>	public static void main(String args[]) {</a:t>
            </a:r>
          </a:p>
          <a:p>
            <a:pPr>
              <a:lnSpc>
                <a:spcPct val="80000"/>
              </a:lnSpc>
              <a:buFontTx/>
              <a:buNone/>
            </a:pPr>
            <a:r>
              <a:rPr lang="en-US" altLang="en-US" sz="2000"/>
              <a:t>		int twoD[ ][ ] = new int[4][ ];</a:t>
            </a:r>
          </a:p>
          <a:p>
            <a:pPr>
              <a:lnSpc>
                <a:spcPct val="80000"/>
              </a:lnSpc>
              <a:buFontTx/>
              <a:buNone/>
            </a:pPr>
            <a:r>
              <a:rPr lang="en-US" altLang="en-US" sz="2000"/>
              <a:t>			twoD[0] = new int[1];  		twoD[1] = new int[2];  </a:t>
            </a:r>
          </a:p>
          <a:p>
            <a:pPr>
              <a:lnSpc>
                <a:spcPct val="80000"/>
              </a:lnSpc>
              <a:buFontTx/>
              <a:buNone/>
            </a:pPr>
            <a:r>
              <a:rPr lang="en-US" altLang="en-US" sz="2000"/>
              <a:t>			twoD[2] = new int[3];  		twoD[3] = new int[4];</a:t>
            </a:r>
          </a:p>
          <a:p>
            <a:pPr>
              <a:lnSpc>
                <a:spcPct val="80000"/>
              </a:lnSpc>
              <a:buFontTx/>
              <a:buNone/>
            </a:pPr>
            <a:endParaRPr lang="en-US" altLang="en-US" sz="2000"/>
          </a:p>
          <a:p>
            <a:pPr>
              <a:lnSpc>
                <a:spcPct val="80000"/>
              </a:lnSpc>
              <a:buFontTx/>
              <a:buNone/>
            </a:pPr>
            <a:r>
              <a:rPr lang="en-US" altLang="en-US" sz="2000"/>
              <a:t>			int i, j, k = 0;</a:t>
            </a:r>
          </a:p>
          <a:p>
            <a:pPr>
              <a:lnSpc>
                <a:spcPct val="80000"/>
              </a:lnSpc>
              <a:buFontTx/>
              <a:buNone/>
            </a:pPr>
            <a:r>
              <a:rPr lang="en-US" altLang="en-US" sz="2000"/>
              <a:t>			for(i=0; i&lt;4; i++)</a:t>
            </a:r>
          </a:p>
          <a:p>
            <a:pPr>
              <a:lnSpc>
                <a:spcPct val="80000"/>
              </a:lnSpc>
              <a:buFontTx/>
              <a:buNone/>
            </a:pPr>
            <a:r>
              <a:rPr lang="en-US" altLang="en-US" sz="2000"/>
              <a:t>				for(j=0; j&lt;i+1; j++)        {</a:t>
            </a:r>
          </a:p>
          <a:p>
            <a:pPr>
              <a:lnSpc>
                <a:spcPct val="80000"/>
              </a:lnSpc>
              <a:buFontTx/>
              <a:buNone/>
            </a:pPr>
            <a:r>
              <a:rPr lang="en-US" altLang="en-US" sz="2000"/>
              <a:t>					twoD[i][j] = k;</a:t>
            </a:r>
          </a:p>
          <a:p>
            <a:pPr>
              <a:lnSpc>
                <a:spcPct val="80000"/>
              </a:lnSpc>
              <a:buFontTx/>
              <a:buNone/>
            </a:pPr>
            <a:r>
              <a:rPr lang="en-US" altLang="en-US" sz="2000"/>
              <a:t>					k++; 		}</a:t>
            </a:r>
          </a:p>
          <a:p>
            <a:pPr>
              <a:lnSpc>
                <a:spcPct val="80000"/>
              </a:lnSpc>
              <a:buFontTx/>
              <a:buNone/>
            </a:pPr>
            <a:r>
              <a:rPr lang="en-US" altLang="en-US" sz="2000"/>
              <a:t>			for(i=0; i&lt;4; i++)                         {</a:t>
            </a:r>
          </a:p>
          <a:p>
            <a:pPr>
              <a:lnSpc>
                <a:spcPct val="80000"/>
              </a:lnSpc>
              <a:buFontTx/>
              <a:buNone/>
            </a:pPr>
            <a:r>
              <a:rPr lang="en-US" altLang="en-US" sz="2000"/>
              <a:t>				for(j=0; j&lt;i+1; j++)</a:t>
            </a:r>
          </a:p>
          <a:p>
            <a:pPr>
              <a:lnSpc>
                <a:spcPct val="80000"/>
              </a:lnSpc>
              <a:buFontTx/>
              <a:buNone/>
            </a:pPr>
            <a:r>
              <a:rPr lang="en-US" altLang="en-US" sz="2000"/>
              <a:t>					System.out.print(twoD[i][j] + " ");</a:t>
            </a:r>
          </a:p>
          <a:p>
            <a:pPr>
              <a:lnSpc>
                <a:spcPct val="80000"/>
              </a:lnSpc>
              <a:buFontTx/>
              <a:buNone/>
            </a:pPr>
            <a:r>
              <a:rPr lang="en-US" altLang="en-US" sz="2000"/>
              <a:t>				System.out.println();    } 			}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2D3638C-B3BC-7607-65D3-066A11A01B53}"/>
              </a:ext>
            </a:extLst>
          </p:cNvPr>
          <p:cNvSpPr>
            <a:spLocks noGrp="1" noChangeArrowheads="1"/>
          </p:cNvSpPr>
          <p:nvPr>
            <p:ph type="title"/>
          </p:nvPr>
        </p:nvSpPr>
        <p:spPr>
          <a:xfrm>
            <a:off x="0" y="76200"/>
            <a:ext cx="8839200" cy="533400"/>
          </a:xfrm>
          <a:noFill/>
        </p:spPr>
        <p:txBody>
          <a:bodyPr/>
          <a:lstStyle/>
          <a:p>
            <a:r>
              <a:rPr lang="en-US" altLang="en-US">
                <a:solidFill>
                  <a:schemeClr val="hlink"/>
                </a:solidFill>
              </a:rPr>
              <a:t>Multidimensional Arrays</a:t>
            </a:r>
            <a:r>
              <a:rPr lang="en-US" altLang="en-US" i="1"/>
              <a:t>...</a:t>
            </a:r>
            <a:endParaRPr lang="uk-UA" altLang="en-US" i="1"/>
          </a:p>
        </p:txBody>
      </p:sp>
      <p:sp>
        <p:nvSpPr>
          <p:cNvPr id="32771" name="Rectangle 3">
            <a:extLst>
              <a:ext uri="{FF2B5EF4-FFF2-40B4-BE49-F238E27FC236}">
                <a16:creationId xmlns:a16="http://schemas.microsoft.com/office/drawing/2014/main" id="{4BF31905-13F5-48C3-C622-57D408F21D66}"/>
              </a:ext>
            </a:extLst>
          </p:cNvPr>
          <p:cNvSpPr>
            <a:spLocks noGrp="1" noChangeArrowheads="1"/>
          </p:cNvSpPr>
          <p:nvPr>
            <p:ph type="body" idx="1"/>
          </p:nvPr>
        </p:nvSpPr>
        <p:spPr>
          <a:xfrm>
            <a:off x="0" y="1981200"/>
            <a:ext cx="9144000" cy="4876800"/>
          </a:xfrm>
          <a:noFill/>
        </p:spPr>
        <p:txBody>
          <a:bodyPr/>
          <a:lstStyle/>
          <a:p>
            <a:pPr>
              <a:lnSpc>
                <a:spcPct val="80000"/>
              </a:lnSpc>
              <a:buFontTx/>
              <a:buNone/>
            </a:pPr>
            <a:r>
              <a:rPr lang="en-US" altLang="en-US">
                <a:solidFill>
                  <a:schemeClr val="hlink"/>
                </a:solidFill>
              </a:rPr>
              <a:t>O/P:  	0</a:t>
            </a:r>
          </a:p>
          <a:p>
            <a:pPr>
              <a:lnSpc>
                <a:spcPct val="80000"/>
              </a:lnSpc>
              <a:buFontTx/>
              <a:buNone/>
            </a:pPr>
            <a:r>
              <a:rPr lang="en-US" altLang="en-US">
                <a:solidFill>
                  <a:schemeClr val="hlink"/>
                </a:solidFill>
              </a:rPr>
              <a:t>		1 2</a:t>
            </a:r>
          </a:p>
          <a:p>
            <a:pPr>
              <a:lnSpc>
                <a:spcPct val="80000"/>
              </a:lnSpc>
              <a:buFontTx/>
              <a:buNone/>
            </a:pPr>
            <a:r>
              <a:rPr lang="en-US" altLang="en-US">
                <a:solidFill>
                  <a:schemeClr val="hlink"/>
                </a:solidFill>
              </a:rPr>
              <a:t>		3 4 5</a:t>
            </a:r>
          </a:p>
          <a:p>
            <a:pPr>
              <a:lnSpc>
                <a:spcPct val="80000"/>
              </a:lnSpc>
              <a:buFontTx/>
              <a:buNone/>
            </a:pPr>
            <a:r>
              <a:rPr lang="en-US" altLang="en-US">
                <a:solidFill>
                  <a:schemeClr val="hlink"/>
                </a:solidFill>
              </a:rPr>
              <a:t>		6 7 8 9</a:t>
            </a:r>
          </a:p>
          <a:p>
            <a:pPr>
              <a:lnSpc>
                <a:spcPct val="80000"/>
              </a:lnSpc>
              <a:buFontTx/>
              <a:buNone/>
            </a:pPr>
            <a:endParaRPr lang="en-US" altLang="en-US">
              <a:solidFill>
                <a:schemeClr val="hlink"/>
              </a:solidFill>
            </a:endParaRPr>
          </a:p>
          <a:p>
            <a:pPr>
              <a:lnSpc>
                <a:spcPct val="80000"/>
              </a:lnSpc>
              <a:buFontTx/>
              <a:buNone/>
            </a:pPr>
            <a:r>
              <a:rPr lang="en-US" altLang="en-US"/>
              <a:t>	The use of uneven multidimensional arrays is not recommended for most applications, because it runs contrary to what people expect to find when</a:t>
            </a:r>
          </a:p>
          <a:p>
            <a:pPr>
              <a:lnSpc>
                <a:spcPct val="80000"/>
              </a:lnSpc>
              <a:buFontTx/>
              <a:buNone/>
            </a:pPr>
            <a:r>
              <a:rPr lang="en-US" altLang="en-US"/>
              <a:t>	a multidimensional array is encountered. However, it can be used effectively in some situations.</a:t>
            </a:r>
          </a:p>
          <a:p>
            <a:pPr>
              <a:lnSpc>
                <a:spcPct val="80000"/>
              </a:lnSpc>
              <a:buFontTx/>
              <a:buNone/>
            </a:pPr>
            <a:endParaRPr lang="en-US" altLang="en-US">
              <a:solidFill>
                <a:schemeClr val="hlink"/>
              </a:solidFill>
            </a:endParaRPr>
          </a:p>
          <a:p>
            <a:pPr>
              <a:lnSpc>
                <a:spcPct val="80000"/>
              </a:lnSpc>
              <a:buFontTx/>
              <a:buNone/>
            </a:pPr>
            <a:endParaRPr lang="en-US" altLang="en-US">
              <a:solidFill>
                <a:schemeClr val="hlink"/>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4F63E22-7F5E-6BB9-9060-AAB9A830E05A}"/>
              </a:ext>
            </a:extLst>
          </p:cNvPr>
          <p:cNvSpPr>
            <a:spLocks noGrp="1" noChangeArrowheads="1"/>
          </p:cNvSpPr>
          <p:nvPr>
            <p:ph type="title"/>
          </p:nvPr>
        </p:nvSpPr>
        <p:spPr>
          <a:xfrm>
            <a:off x="0" y="76200"/>
            <a:ext cx="8839200" cy="533400"/>
          </a:xfrm>
          <a:noFill/>
        </p:spPr>
        <p:txBody>
          <a:bodyPr/>
          <a:lstStyle/>
          <a:p>
            <a:r>
              <a:rPr lang="en-US" altLang="en-US" i="1"/>
              <a:t>Strings...</a:t>
            </a:r>
            <a:endParaRPr lang="uk-UA" altLang="en-US" i="1"/>
          </a:p>
        </p:txBody>
      </p:sp>
      <p:sp>
        <p:nvSpPr>
          <p:cNvPr id="33795" name="Rectangle 3">
            <a:extLst>
              <a:ext uri="{FF2B5EF4-FFF2-40B4-BE49-F238E27FC236}">
                <a16:creationId xmlns:a16="http://schemas.microsoft.com/office/drawing/2014/main" id="{58CFC15E-B5BF-7FAC-5222-317CD6E02F97}"/>
              </a:ext>
            </a:extLst>
          </p:cNvPr>
          <p:cNvSpPr>
            <a:spLocks noGrp="1" noChangeArrowheads="1"/>
          </p:cNvSpPr>
          <p:nvPr>
            <p:ph type="body" idx="1"/>
          </p:nvPr>
        </p:nvSpPr>
        <p:spPr>
          <a:xfrm>
            <a:off x="0" y="1981200"/>
            <a:ext cx="9144000" cy="4876800"/>
          </a:xfrm>
          <a:noFill/>
        </p:spPr>
        <p:txBody>
          <a:bodyPr/>
          <a:lstStyle/>
          <a:p>
            <a:pPr>
              <a:lnSpc>
                <a:spcPct val="80000"/>
              </a:lnSpc>
              <a:buFontTx/>
              <a:buNone/>
            </a:pPr>
            <a:r>
              <a:rPr lang="en-US" altLang="en-US"/>
              <a:t>	The </a:t>
            </a:r>
            <a:r>
              <a:rPr lang="en-US" altLang="en-US">
                <a:solidFill>
                  <a:schemeClr val="hlink"/>
                </a:solidFill>
              </a:rPr>
              <a:t>String</a:t>
            </a:r>
            <a:r>
              <a:rPr lang="en-US" altLang="en-US"/>
              <a:t> type is used to declare string variables. You can also declare arrays of strings. A quoted string constant can be assigned to a </a:t>
            </a:r>
            <a:r>
              <a:rPr lang="en-US" altLang="en-US">
                <a:solidFill>
                  <a:schemeClr val="hlink"/>
                </a:solidFill>
              </a:rPr>
              <a:t>String</a:t>
            </a:r>
            <a:r>
              <a:rPr lang="en-US" altLang="en-US"/>
              <a:t> variable. A variable of type String can be assigned to another variable of type String. You can use an object of type String as an argument to println( ). </a:t>
            </a:r>
          </a:p>
          <a:p>
            <a:pPr>
              <a:lnSpc>
                <a:spcPct val="80000"/>
              </a:lnSpc>
              <a:buFontTx/>
              <a:buNone/>
            </a:pPr>
            <a:endParaRPr lang="en-US" altLang="en-US"/>
          </a:p>
          <a:p>
            <a:pPr>
              <a:lnSpc>
                <a:spcPct val="80000"/>
              </a:lnSpc>
              <a:buFontTx/>
              <a:buNone/>
            </a:pPr>
            <a:r>
              <a:rPr lang="en-US" altLang="en-US"/>
              <a:t>For example, consider the following fragment:</a:t>
            </a:r>
          </a:p>
          <a:p>
            <a:pPr>
              <a:lnSpc>
                <a:spcPct val="80000"/>
              </a:lnSpc>
              <a:buFontTx/>
              <a:buNone/>
            </a:pPr>
            <a:endParaRPr lang="en-US" altLang="en-US"/>
          </a:p>
          <a:p>
            <a:pPr>
              <a:lnSpc>
                <a:spcPct val="80000"/>
              </a:lnSpc>
              <a:buFontTx/>
              <a:buNone/>
            </a:pPr>
            <a:r>
              <a:rPr lang="en-US" altLang="en-US">
                <a:solidFill>
                  <a:schemeClr val="hlink"/>
                </a:solidFill>
              </a:rPr>
              <a:t>String str = "this is a test";</a:t>
            </a:r>
          </a:p>
          <a:p>
            <a:pPr>
              <a:lnSpc>
                <a:spcPct val="80000"/>
              </a:lnSpc>
              <a:buFontTx/>
              <a:buNone/>
            </a:pPr>
            <a:r>
              <a:rPr lang="en-US" altLang="en-US">
                <a:solidFill>
                  <a:schemeClr val="hlink"/>
                </a:solidFill>
              </a:rPr>
              <a:t>System.out.println(str);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5AC0BC0-BA0E-0188-A30F-DF9DAFB8C53C}"/>
              </a:ext>
            </a:extLst>
          </p:cNvPr>
          <p:cNvSpPr>
            <a:spLocks noGrp="1" noChangeArrowheads="1"/>
          </p:cNvSpPr>
          <p:nvPr>
            <p:ph type="title"/>
          </p:nvPr>
        </p:nvSpPr>
        <p:spPr>
          <a:xfrm>
            <a:off x="0" y="76200"/>
            <a:ext cx="8839200" cy="533400"/>
          </a:xfrm>
          <a:noFill/>
        </p:spPr>
        <p:txBody>
          <a:bodyPr/>
          <a:lstStyle/>
          <a:p>
            <a:r>
              <a:rPr lang="en-US" altLang="en-US" i="1"/>
              <a:t>Strings...</a:t>
            </a:r>
            <a:endParaRPr lang="uk-UA" altLang="en-US" i="1"/>
          </a:p>
        </p:txBody>
      </p:sp>
      <p:sp>
        <p:nvSpPr>
          <p:cNvPr id="34819" name="Rectangle 3">
            <a:extLst>
              <a:ext uri="{FF2B5EF4-FFF2-40B4-BE49-F238E27FC236}">
                <a16:creationId xmlns:a16="http://schemas.microsoft.com/office/drawing/2014/main" id="{1D609845-F8C4-A3E9-54D8-5D3049577597}"/>
              </a:ext>
            </a:extLst>
          </p:cNvPr>
          <p:cNvSpPr>
            <a:spLocks noGrp="1" noChangeArrowheads="1"/>
          </p:cNvSpPr>
          <p:nvPr>
            <p:ph type="body" idx="1"/>
          </p:nvPr>
        </p:nvSpPr>
        <p:spPr>
          <a:xfrm>
            <a:off x="0" y="1981200"/>
            <a:ext cx="9144000" cy="4876800"/>
          </a:xfrm>
          <a:noFill/>
        </p:spPr>
        <p:txBody>
          <a:bodyPr/>
          <a:lstStyle/>
          <a:p>
            <a:pPr>
              <a:lnSpc>
                <a:spcPct val="80000"/>
              </a:lnSpc>
              <a:buFontTx/>
              <a:buNone/>
            </a:pPr>
            <a:r>
              <a:rPr lang="en-US" altLang="en-US"/>
              <a:t>	Here, </a:t>
            </a:r>
            <a:r>
              <a:rPr lang="en-US" altLang="en-US">
                <a:solidFill>
                  <a:schemeClr val="hlink"/>
                </a:solidFill>
              </a:rPr>
              <a:t>str </a:t>
            </a:r>
            <a:r>
              <a:rPr lang="en-US" altLang="en-US"/>
              <a:t>is an object of type String. It is assigned the string “this is a test”. This string is displayed by the println( ) statement.</a:t>
            </a:r>
          </a:p>
          <a:p>
            <a:pPr>
              <a:lnSpc>
                <a:spcPct val="80000"/>
              </a:lnSpc>
              <a:buFontTx/>
              <a:buNone/>
            </a:pPr>
            <a:endParaRPr lang="en-US" altLang="en-US"/>
          </a:p>
          <a:p>
            <a:pPr>
              <a:lnSpc>
                <a:spcPct val="80000"/>
              </a:lnSpc>
              <a:buFontTx/>
              <a:buNone/>
            </a:pPr>
            <a:r>
              <a:rPr lang="en-US" altLang="en-US">
                <a:solidFill>
                  <a:schemeClr val="hlink"/>
                </a:solidFill>
              </a:rPr>
              <a:t>Alternative Way</a:t>
            </a:r>
          </a:p>
          <a:p>
            <a:pPr>
              <a:lnSpc>
                <a:spcPct val="80000"/>
              </a:lnSpc>
              <a:buFontTx/>
              <a:buNone/>
            </a:pPr>
            <a:endParaRPr lang="en-US" altLang="en-US">
              <a:solidFill>
                <a:schemeClr val="hlink"/>
              </a:solidFill>
            </a:endParaRPr>
          </a:p>
          <a:p>
            <a:pPr>
              <a:lnSpc>
                <a:spcPct val="80000"/>
              </a:lnSpc>
              <a:buFontTx/>
              <a:buNone/>
            </a:pPr>
            <a:r>
              <a:rPr lang="en-US" altLang="en-US"/>
              <a:t>	</a:t>
            </a:r>
            <a:r>
              <a:rPr lang="en-US" altLang="en-US" i="1">
                <a:solidFill>
                  <a:srgbClr val="FF0000"/>
                </a:solidFill>
              </a:rPr>
              <a:t>String stringname = new String(“string”);</a:t>
            </a:r>
          </a:p>
          <a:p>
            <a:pPr>
              <a:lnSpc>
                <a:spcPct val="80000"/>
              </a:lnSpc>
              <a:buFontTx/>
              <a:buNone/>
            </a:pPr>
            <a:endParaRPr lang="en-US" altLang="en-US" i="1">
              <a:solidFill>
                <a:schemeClr val="accent1"/>
              </a:solidFill>
            </a:endParaRPr>
          </a:p>
          <a:p>
            <a:pPr>
              <a:lnSpc>
                <a:spcPct val="80000"/>
              </a:lnSpc>
              <a:buFontTx/>
              <a:buNone/>
            </a:pPr>
            <a:r>
              <a:rPr lang="en-US" altLang="en-US"/>
              <a:t>	The string class defines a number of methods that allow us accomplish a variety of string manipulation tasks.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045645-DA68-B7E3-0EDD-C58225C6FFC2}"/>
              </a:ext>
            </a:extLst>
          </p:cNvPr>
          <p:cNvSpPr>
            <a:spLocks noGrp="1" noChangeArrowheads="1"/>
          </p:cNvSpPr>
          <p:nvPr>
            <p:ph type="title"/>
          </p:nvPr>
        </p:nvSpPr>
        <p:spPr>
          <a:xfrm>
            <a:off x="0" y="76200"/>
            <a:ext cx="8839200" cy="533400"/>
          </a:xfrm>
          <a:noFill/>
        </p:spPr>
        <p:txBody>
          <a:bodyPr/>
          <a:lstStyle/>
          <a:p>
            <a:r>
              <a:rPr lang="en-US" altLang="en-US" i="1"/>
              <a:t>Strings...</a:t>
            </a:r>
            <a:endParaRPr lang="uk-UA" altLang="en-US" i="1"/>
          </a:p>
        </p:txBody>
      </p:sp>
      <p:sp>
        <p:nvSpPr>
          <p:cNvPr id="35843" name="Rectangle 3">
            <a:extLst>
              <a:ext uri="{FF2B5EF4-FFF2-40B4-BE49-F238E27FC236}">
                <a16:creationId xmlns:a16="http://schemas.microsoft.com/office/drawing/2014/main" id="{3F4D962C-4802-AFFB-6AAA-1CD05DBB589C}"/>
              </a:ext>
            </a:extLst>
          </p:cNvPr>
          <p:cNvSpPr>
            <a:spLocks noGrp="1" noChangeArrowheads="1"/>
          </p:cNvSpPr>
          <p:nvPr>
            <p:ph type="body" idx="1"/>
          </p:nvPr>
        </p:nvSpPr>
        <p:spPr>
          <a:xfrm>
            <a:off x="0" y="1981200"/>
            <a:ext cx="9144000" cy="4876800"/>
          </a:xfrm>
          <a:noFill/>
        </p:spPr>
        <p:txBody>
          <a:bodyPr/>
          <a:lstStyle/>
          <a:p>
            <a:pPr>
              <a:buFontTx/>
              <a:buNone/>
            </a:pPr>
            <a:r>
              <a:rPr lang="en-US" altLang="en-US"/>
              <a:t>	The </a:t>
            </a:r>
            <a:r>
              <a:rPr lang="en-US" altLang="en-US">
                <a:solidFill>
                  <a:schemeClr val="hlink"/>
                </a:solidFill>
              </a:rPr>
              <a:t>String </a:t>
            </a:r>
            <a:r>
              <a:rPr lang="en-US" altLang="en-US"/>
              <a:t>class contains several methods that you can use. Here are a few. You can test two strings for equality by using </a:t>
            </a:r>
            <a:r>
              <a:rPr lang="en-US" altLang="en-US" i="1">
                <a:solidFill>
                  <a:schemeClr val="hlink"/>
                </a:solidFill>
              </a:rPr>
              <a:t>equals( ).</a:t>
            </a:r>
            <a:r>
              <a:rPr lang="en-US" altLang="en-US"/>
              <a:t> You can obtain the length of a string by calling the </a:t>
            </a:r>
            <a:r>
              <a:rPr lang="en-US" altLang="en-US" i="1">
                <a:solidFill>
                  <a:schemeClr val="hlink"/>
                </a:solidFill>
              </a:rPr>
              <a:t>length( )</a:t>
            </a:r>
            <a:r>
              <a:rPr lang="en-US" altLang="en-US"/>
              <a:t> method. You can obtain the character at a specified index within a string by calling </a:t>
            </a:r>
            <a:r>
              <a:rPr lang="en-US" altLang="en-US" i="1">
                <a:solidFill>
                  <a:schemeClr val="hlink"/>
                </a:solidFill>
              </a:rPr>
              <a:t>charAt( ).</a:t>
            </a:r>
            <a:r>
              <a:rPr lang="en-US" altLang="en-US"/>
              <a:t> The general forms of these three methods are shown here:</a:t>
            </a:r>
          </a:p>
          <a:p>
            <a:pPr>
              <a:buFontTx/>
              <a:buNone/>
            </a:pPr>
            <a:endParaRPr lang="en-US" altLang="en-US"/>
          </a:p>
          <a:p>
            <a:pPr>
              <a:buFontTx/>
              <a:buNone/>
            </a:pPr>
            <a:r>
              <a:rPr lang="en-US" altLang="en-US"/>
              <a:t>	</a:t>
            </a:r>
            <a:r>
              <a:rPr lang="en-US" altLang="en-US">
                <a:solidFill>
                  <a:schemeClr val="hlink"/>
                </a:solidFill>
              </a:rPr>
              <a:t>boolean equals(String </a:t>
            </a:r>
            <a:r>
              <a:rPr lang="en-US" altLang="en-US" i="1">
                <a:solidFill>
                  <a:schemeClr val="hlink"/>
                </a:solidFill>
              </a:rPr>
              <a:t>object</a:t>
            </a:r>
            <a:r>
              <a:rPr lang="en-US" altLang="en-US">
                <a:solidFill>
                  <a:schemeClr val="hlink"/>
                </a:solidFill>
              </a:rPr>
              <a:t>)</a:t>
            </a:r>
          </a:p>
          <a:p>
            <a:pPr>
              <a:buFontTx/>
              <a:buNone/>
            </a:pPr>
            <a:r>
              <a:rPr lang="en-US" altLang="en-US">
                <a:solidFill>
                  <a:schemeClr val="hlink"/>
                </a:solidFill>
              </a:rPr>
              <a:t>	int length( )</a:t>
            </a:r>
          </a:p>
          <a:p>
            <a:pPr>
              <a:buFontTx/>
              <a:buNone/>
            </a:pPr>
            <a:r>
              <a:rPr lang="en-US" altLang="en-US">
                <a:solidFill>
                  <a:schemeClr val="hlink"/>
                </a:solidFill>
              </a:rPr>
              <a:t>	char charAt(int </a:t>
            </a:r>
            <a:r>
              <a:rPr lang="en-US" altLang="en-US" i="1">
                <a:solidFill>
                  <a:schemeClr val="hlink"/>
                </a:solidFill>
              </a:rPr>
              <a:t>index</a:t>
            </a:r>
            <a:r>
              <a:rPr lang="en-US" altLang="en-US">
                <a:solidFill>
                  <a:schemeClr val="hlink"/>
                </a:solidFill>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7FCC3E1-6C81-5640-B1FF-DAE872C26A5F}"/>
              </a:ext>
            </a:extLst>
          </p:cNvPr>
          <p:cNvSpPr>
            <a:spLocks noGrp="1" noChangeArrowheads="1"/>
          </p:cNvSpPr>
          <p:nvPr>
            <p:ph type="title"/>
          </p:nvPr>
        </p:nvSpPr>
        <p:spPr>
          <a:xfrm>
            <a:off x="0" y="76200"/>
            <a:ext cx="8839200" cy="533400"/>
          </a:xfrm>
          <a:noFill/>
        </p:spPr>
        <p:txBody>
          <a:bodyPr/>
          <a:lstStyle/>
          <a:p>
            <a:r>
              <a:rPr lang="en-US" altLang="en-US" i="1"/>
              <a:t>Strings...</a:t>
            </a:r>
            <a:endParaRPr lang="uk-UA" altLang="en-US" i="1"/>
          </a:p>
        </p:txBody>
      </p:sp>
      <p:sp>
        <p:nvSpPr>
          <p:cNvPr id="36867" name="Rectangle 3">
            <a:extLst>
              <a:ext uri="{FF2B5EF4-FFF2-40B4-BE49-F238E27FC236}">
                <a16:creationId xmlns:a16="http://schemas.microsoft.com/office/drawing/2014/main" id="{0B00C5A3-5F13-A66B-28A0-60525D73075A}"/>
              </a:ext>
            </a:extLst>
          </p:cNvPr>
          <p:cNvSpPr>
            <a:spLocks noGrp="1" noChangeArrowheads="1"/>
          </p:cNvSpPr>
          <p:nvPr>
            <p:ph type="body" idx="1"/>
          </p:nvPr>
        </p:nvSpPr>
        <p:spPr>
          <a:xfrm>
            <a:off x="0" y="1143000"/>
            <a:ext cx="9144000" cy="4876800"/>
          </a:xfrm>
          <a:noFill/>
        </p:spPr>
        <p:txBody>
          <a:bodyPr/>
          <a:lstStyle/>
          <a:p>
            <a:pPr>
              <a:buFontTx/>
              <a:buNone/>
            </a:pPr>
            <a:r>
              <a:rPr lang="en-US" altLang="en-US" sz="1900"/>
              <a:t>class StringDemo2 {</a:t>
            </a:r>
          </a:p>
          <a:p>
            <a:pPr>
              <a:buFontTx/>
              <a:buNone/>
            </a:pPr>
            <a:r>
              <a:rPr lang="en-US" altLang="en-US" sz="1900"/>
              <a:t>	public static void main(String args[]) {</a:t>
            </a:r>
          </a:p>
          <a:p>
            <a:pPr>
              <a:buFontTx/>
              <a:buNone/>
            </a:pPr>
            <a:r>
              <a:rPr lang="en-US" altLang="en-US" sz="1900"/>
              <a:t>	String strOb1 = "First String"; </a:t>
            </a:r>
          </a:p>
          <a:p>
            <a:pPr>
              <a:buFontTx/>
              <a:buNone/>
            </a:pPr>
            <a:r>
              <a:rPr lang="en-US" altLang="en-US" sz="1900"/>
              <a:t>	String strOb2 = "Second String"; 	String strOb3 = strOb1;</a:t>
            </a:r>
          </a:p>
          <a:p>
            <a:pPr>
              <a:buFontTx/>
              <a:buNone/>
            </a:pPr>
            <a:r>
              <a:rPr lang="en-US" altLang="en-US" sz="1900"/>
              <a:t>System.out.println("Length of strOb1: " + strOb1.length());</a:t>
            </a:r>
          </a:p>
          <a:p>
            <a:pPr>
              <a:buFontTx/>
              <a:buNone/>
            </a:pPr>
            <a:r>
              <a:rPr lang="en-US" altLang="en-US" sz="1900"/>
              <a:t>System.out.println("Char at index 3 in strOb1: " + strOb1.charAt(3));</a:t>
            </a:r>
          </a:p>
          <a:p>
            <a:pPr>
              <a:buFontTx/>
              <a:buNone/>
            </a:pPr>
            <a:r>
              <a:rPr lang="en-US" altLang="en-US" sz="1900"/>
              <a:t>if(strOb1.equals(strOb2))</a:t>
            </a:r>
          </a:p>
          <a:p>
            <a:pPr>
              <a:buFontTx/>
              <a:buNone/>
            </a:pPr>
            <a:r>
              <a:rPr lang="en-US" altLang="en-US" sz="1900"/>
              <a:t>System.out.println("strOb1 == strOb2");</a:t>
            </a:r>
          </a:p>
          <a:p>
            <a:pPr>
              <a:buFontTx/>
              <a:buNone/>
            </a:pPr>
            <a:r>
              <a:rPr lang="en-US" altLang="en-US" sz="1900"/>
              <a:t>else</a:t>
            </a:r>
          </a:p>
          <a:p>
            <a:pPr>
              <a:buFontTx/>
              <a:buNone/>
            </a:pPr>
            <a:r>
              <a:rPr lang="en-US" altLang="en-US" sz="1900"/>
              <a:t>System.out.println("strOb1 != strOb2");</a:t>
            </a:r>
          </a:p>
          <a:p>
            <a:pPr>
              <a:buFontTx/>
              <a:buNone/>
            </a:pPr>
            <a:r>
              <a:rPr lang="en-US" altLang="en-US" sz="1900"/>
              <a:t>if(strOb1.equals(strOb3))</a:t>
            </a:r>
          </a:p>
          <a:p>
            <a:pPr>
              <a:buFontTx/>
              <a:buNone/>
            </a:pPr>
            <a:r>
              <a:rPr lang="en-US" altLang="en-US" sz="1900"/>
              <a:t>System.out.println("strOb1 == strOb3");</a:t>
            </a:r>
          </a:p>
          <a:p>
            <a:pPr>
              <a:buFontTx/>
              <a:buNone/>
            </a:pPr>
            <a:r>
              <a:rPr lang="en-US" altLang="en-US" sz="1900"/>
              <a:t>else</a:t>
            </a:r>
          </a:p>
          <a:p>
            <a:pPr>
              <a:buFontTx/>
              <a:buNone/>
            </a:pPr>
            <a:r>
              <a:rPr lang="en-US" altLang="en-US" sz="1900"/>
              <a:t>System.out.println("strOb1 != strOb3");}}   </a:t>
            </a:r>
          </a:p>
          <a:p>
            <a:pPr>
              <a:buFontTx/>
              <a:buNone/>
            </a:pPr>
            <a:endParaRPr lang="en-US" altLang="en-US" sz="1900"/>
          </a:p>
          <a:p>
            <a:pPr>
              <a:buFontTx/>
              <a:buNone/>
            </a:pPr>
            <a:r>
              <a:rPr lang="en-US" altLang="en-US" sz="1900"/>
              <a:t>O/P: len=</a:t>
            </a:r>
            <a:r>
              <a:rPr lang="en-US" altLang="en-US" sz="1900">
                <a:solidFill>
                  <a:schemeClr val="hlink"/>
                </a:solidFill>
              </a:rPr>
              <a:t>12</a:t>
            </a:r>
            <a:r>
              <a:rPr lang="en-US" altLang="en-US" sz="1900"/>
              <a:t>, char is </a:t>
            </a:r>
            <a:r>
              <a:rPr lang="en-US" altLang="en-US" sz="1900">
                <a:solidFill>
                  <a:schemeClr val="hlink"/>
                </a:solidFill>
              </a:rPr>
              <a:t>s(4</a:t>
            </a:r>
            <a:r>
              <a:rPr lang="en-US" altLang="en-US" sz="1900" baseline="30000">
                <a:solidFill>
                  <a:schemeClr val="hlink"/>
                </a:solidFill>
              </a:rPr>
              <a:t>th</a:t>
            </a:r>
            <a:r>
              <a:rPr lang="en-US" altLang="en-US" sz="1900">
                <a:solidFill>
                  <a:schemeClr val="hlink"/>
                </a:solidFill>
              </a:rPr>
              <a:t> char)</a:t>
            </a:r>
            <a:r>
              <a:rPr lang="en-US" altLang="en-US" sz="1900"/>
              <a:t> etc.</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6FD344-56E5-A369-D85E-E13CDDE20613}"/>
              </a:ext>
            </a:extLst>
          </p:cNvPr>
          <p:cNvSpPr>
            <a:spLocks noGrp="1" noChangeArrowheads="1"/>
          </p:cNvSpPr>
          <p:nvPr>
            <p:ph type="title" idx="4294967295"/>
          </p:nvPr>
        </p:nvSpPr>
        <p:spPr>
          <a:noFill/>
        </p:spPr>
        <p:txBody>
          <a:bodyPr lIns="92075" tIns="46038" rIns="92075" bIns="46038"/>
          <a:lstStyle/>
          <a:p>
            <a:pPr eaLnBrk="1" hangingPunct="1"/>
            <a:r>
              <a:rPr lang="en-US" altLang="en-US"/>
              <a:t>Arrays</a:t>
            </a:r>
          </a:p>
        </p:txBody>
      </p:sp>
      <p:sp>
        <p:nvSpPr>
          <p:cNvPr id="14339" name="Rectangle 3">
            <a:extLst>
              <a:ext uri="{FF2B5EF4-FFF2-40B4-BE49-F238E27FC236}">
                <a16:creationId xmlns:a16="http://schemas.microsoft.com/office/drawing/2014/main" id="{94D97E4A-9E5A-5F89-8121-0A91E280C153}"/>
              </a:ext>
            </a:extLst>
          </p:cNvPr>
          <p:cNvSpPr>
            <a:spLocks noGrp="1" noChangeArrowheads="1"/>
          </p:cNvSpPr>
          <p:nvPr>
            <p:ph type="body" idx="4294967295"/>
          </p:nvPr>
        </p:nvSpPr>
        <p:spPr>
          <a:noFill/>
        </p:spPr>
        <p:txBody>
          <a:bodyPr lIns="92075" tIns="46038" rIns="92075" bIns="46038"/>
          <a:lstStyle/>
          <a:p>
            <a:pPr eaLnBrk="1" hangingPunct="1">
              <a:lnSpc>
                <a:spcPct val="90000"/>
              </a:lnSpc>
              <a:spcBef>
                <a:spcPct val="80000"/>
              </a:spcBef>
            </a:pPr>
            <a:r>
              <a:rPr lang="en-US" altLang="en-US"/>
              <a:t>A particular value in an array is referenced using the array name followed by the index in brackets</a:t>
            </a:r>
          </a:p>
          <a:p>
            <a:pPr eaLnBrk="1" hangingPunct="1">
              <a:lnSpc>
                <a:spcPct val="90000"/>
              </a:lnSpc>
              <a:spcBef>
                <a:spcPct val="80000"/>
              </a:spcBef>
            </a:pPr>
            <a:r>
              <a:rPr lang="en-US" altLang="en-US"/>
              <a:t>For example, the expression</a:t>
            </a:r>
          </a:p>
          <a:p>
            <a:pPr algn="ctr" eaLnBrk="1" hangingPunct="1">
              <a:lnSpc>
                <a:spcPct val="90000"/>
              </a:lnSpc>
              <a:spcBef>
                <a:spcPct val="80000"/>
              </a:spcBef>
              <a:buFontTx/>
              <a:buNone/>
            </a:pPr>
            <a:r>
              <a:rPr lang="en-US" altLang="en-US">
                <a:latin typeface="Courier New" panose="02070309020205020404" pitchFamily="49" charset="0"/>
              </a:rPr>
              <a:t>scores[2]</a:t>
            </a:r>
          </a:p>
          <a:p>
            <a:pPr eaLnBrk="1" hangingPunct="1">
              <a:lnSpc>
                <a:spcPct val="90000"/>
              </a:lnSpc>
              <a:spcBef>
                <a:spcPct val="80000"/>
              </a:spcBef>
              <a:buFontTx/>
              <a:buNone/>
            </a:pPr>
            <a:r>
              <a:rPr lang="en-US" altLang="en-US"/>
              <a:t>	refers to the value </a:t>
            </a:r>
            <a:r>
              <a:rPr lang="en-US" altLang="en-US">
                <a:latin typeface="Courier New" panose="02070309020205020404" pitchFamily="49" charset="0"/>
              </a:rPr>
              <a:t>94</a:t>
            </a:r>
            <a:r>
              <a:rPr lang="en-US" altLang="en-US"/>
              <a:t> (the 3rd value in the array)</a:t>
            </a:r>
          </a:p>
          <a:p>
            <a:pPr eaLnBrk="1" hangingPunct="1">
              <a:lnSpc>
                <a:spcPct val="90000"/>
              </a:lnSpc>
              <a:spcBef>
                <a:spcPct val="80000"/>
              </a:spcBef>
            </a:pPr>
            <a:r>
              <a:rPr lang="en-US" altLang="en-US"/>
              <a:t>That expression represents a place to store a single integer and can be used wherever an integer variable can be used</a:t>
            </a:r>
          </a:p>
          <a:p>
            <a:pPr lvl="4" eaLnBrk="1" hangingPunct="1">
              <a:lnSpc>
                <a:spcPct val="90000"/>
              </a:lnSpc>
            </a:pPr>
            <a:endParaRPr lang="en-US" altLang="en-US" sz="1800"/>
          </a:p>
          <a:p>
            <a:pPr eaLnBrk="1" hangingPunct="1">
              <a:lnSpc>
                <a:spcPct val="90000"/>
              </a:lnSpc>
            </a:pPr>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1D28E89-B015-B663-6756-C9B69541E8AE}"/>
              </a:ext>
            </a:extLst>
          </p:cNvPr>
          <p:cNvSpPr>
            <a:spLocks noGrp="1" noChangeArrowheads="1"/>
          </p:cNvSpPr>
          <p:nvPr>
            <p:ph type="title" idx="4294967295"/>
          </p:nvPr>
        </p:nvSpPr>
        <p:spPr/>
        <p:txBody>
          <a:bodyPr/>
          <a:lstStyle/>
          <a:p>
            <a:pPr eaLnBrk="1" hangingPunct="1"/>
            <a:r>
              <a:rPr lang="en-US" altLang="en-US"/>
              <a:t>Arrays</a:t>
            </a:r>
          </a:p>
        </p:txBody>
      </p:sp>
      <p:sp>
        <p:nvSpPr>
          <p:cNvPr id="15363" name="Rectangle 3">
            <a:extLst>
              <a:ext uri="{FF2B5EF4-FFF2-40B4-BE49-F238E27FC236}">
                <a16:creationId xmlns:a16="http://schemas.microsoft.com/office/drawing/2014/main" id="{D111D7DF-B2B3-0D43-7364-4904A54F35CD}"/>
              </a:ext>
            </a:extLst>
          </p:cNvPr>
          <p:cNvSpPr>
            <a:spLocks noGrp="1" noChangeArrowheads="1"/>
          </p:cNvSpPr>
          <p:nvPr>
            <p:ph type="body" idx="4294967295"/>
          </p:nvPr>
        </p:nvSpPr>
        <p:spPr>
          <a:xfrm>
            <a:off x="990600" y="1219200"/>
            <a:ext cx="7848600" cy="4953000"/>
          </a:xfrm>
        </p:spPr>
        <p:txBody>
          <a:bodyPr/>
          <a:lstStyle/>
          <a:p>
            <a:pPr eaLnBrk="1" hangingPunct="1">
              <a:spcBef>
                <a:spcPct val="80000"/>
              </a:spcBef>
            </a:pPr>
            <a:r>
              <a:rPr lang="en-US" altLang="en-US"/>
              <a:t>For example, an array element can be assigned a value, printed, or used in a calculation</a:t>
            </a:r>
            <a:r>
              <a:rPr lang="en-US" altLang="en-US">
                <a:latin typeface="Courier New" panose="02070309020205020404" pitchFamily="49" charset="0"/>
              </a:rPr>
              <a:t>:	</a:t>
            </a:r>
          </a:p>
          <a:p>
            <a:pPr eaLnBrk="1" hangingPunct="1">
              <a:spcBef>
                <a:spcPct val="80000"/>
              </a:spcBef>
              <a:buFontTx/>
              <a:buNone/>
            </a:pPr>
            <a:r>
              <a:rPr lang="en-US" altLang="en-US" sz="2000">
                <a:latin typeface="Courier New" panose="02070309020205020404" pitchFamily="49" charset="0"/>
              </a:rPr>
              <a:t>		scores[2] = 89;</a:t>
            </a:r>
          </a:p>
          <a:p>
            <a:pPr eaLnBrk="1" hangingPunct="1">
              <a:spcBef>
                <a:spcPct val="80000"/>
              </a:spcBef>
              <a:buFontTx/>
              <a:buNone/>
            </a:pPr>
            <a:r>
              <a:rPr lang="en-US" altLang="en-US" sz="2000">
                <a:latin typeface="Courier New" panose="02070309020205020404" pitchFamily="49" charset="0"/>
              </a:rPr>
              <a:t>		scores[first] = scores[first] + 2;</a:t>
            </a:r>
          </a:p>
          <a:p>
            <a:pPr eaLnBrk="1" hangingPunct="1">
              <a:spcBef>
                <a:spcPct val="80000"/>
              </a:spcBef>
              <a:buFontTx/>
              <a:buNone/>
            </a:pPr>
            <a:r>
              <a:rPr lang="en-US" altLang="en-US" sz="2000">
                <a:latin typeface="Courier New" panose="02070309020205020404" pitchFamily="49" charset="0"/>
              </a:rPr>
              <a:t>		mean = (scores[0] + scores[1])/2;</a:t>
            </a:r>
          </a:p>
          <a:p>
            <a:pPr eaLnBrk="1" hangingPunct="1">
              <a:spcBef>
                <a:spcPct val="80000"/>
              </a:spcBef>
              <a:buFontTx/>
              <a:buNone/>
            </a:pPr>
            <a:r>
              <a:rPr lang="en-US" altLang="en-US" sz="2000">
                <a:latin typeface="Courier New" panose="02070309020205020404" pitchFamily="49" charset="0"/>
              </a:rPr>
              <a:t>		System.out.println ("Top = " + scores[5]);</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0EB06AD-8377-B5F9-6F24-5552976FD45A}"/>
              </a:ext>
            </a:extLst>
          </p:cNvPr>
          <p:cNvSpPr>
            <a:spLocks noGrp="1" noChangeArrowheads="1"/>
          </p:cNvSpPr>
          <p:nvPr>
            <p:ph type="title" idx="4294967295"/>
          </p:nvPr>
        </p:nvSpPr>
        <p:spPr>
          <a:noFill/>
        </p:spPr>
        <p:txBody>
          <a:bodyPr lIns="92075" tIns="46038" rIns="92075" bIns="46038"/>
          <a:lstStyle/>
          <a:p>
            <a:pPr eaLnBrk="1" hangingPunct="1"/>
            <a:r>
              <a:rPr lang="en-US" altLang="en-US"/>
              <a:t>Arrays</a:t>
            </a:r>
          </a:p>
        </p:txBody>
      </p:sp>
      <p:sp>
        <p:nvSpPr>
          <p:cNvPr id="16387" name="Rectangle 3">
            <a:extLst>
              <a:ext uri="{FF2B5EF4-FFF2-40B4-BE49-F238E27FC236}">
                <a16:creationId xmlns:a16="http://schemas.microsoft.com/office/drawing/2014/main" id="{E0844478-A0B2-FD70-C9F4-1CF468342A50}"/>
              </a:ext>
            </a:extLst>
          </p:cNvPr>
          <p:cNvSpPr>
            <a:spLocks noGrp="1" noChangeArrowheads="1"/>
          </p:cNvSpPr>
          <p:nvPr>
            <p:ph type="body" idx="4294967295"/>
          </p:nvPr>
        </p:nvSpPr>
        <p:spPr>
          <a:xfrm>
            <a:off x="990600" y="1066800"/>
            <a:ext cx="7924800" cy="5257800"/>
          </a:xfrm>
          <a:noFill/>
        </p:spPr>
        <p:txBody>
          <a:bodyPr lIns="92075" tIns="46038" rIns="92075" bIns="46038"/>
          <a:lstStyle/>
          <a:p>
            <a:pPr eaLnBrk="1" hangingPunct="1">
              <a:spcBef>
                <a:spcPct val="70000"/>
              </a:spcBef>
            </a:pPr>
            <a:r>
              <a:rPr lang="en-US" altLang="en-US"/>
              <a:t>The values held in an array are called </a:t>
            </a:r>
            <a:r>
              <a:rPr lang="en-US" altLang="en-US" i="1"/>
              <a:t>array elements</a:t>
            </a:r>
          </a:p>
          <a:p>
            <a:pPr eaLnBrk="1" hangingPunct="1">
              <a:spcBef>
                <a:spcPct val="70000"/>
              </a:spcBef>
            </a:pPr>
            <a:r>
              <a:rPr lang="en-US" altLang="en-US"/>
              <a:t>An array stores multiple values of the same type – the </a:t>
            </a:r>
            <a:r>
              <a:rPr lang="en-US" altLang="en-US" i="1"/>
              <a:t>element type</a:t>
            </a:r>
            <a:endParaRPr lang="en-US" altLang="en-US"/>
          </a:p>
          <a:p>
            <a:pPr eaLnBrk="1" hangingPunct="1">
              <a:spcBef>
                <a:spcPct val="70000"/>
              </a:spcBef>
            </a:pPr>
            <a:r>
              <a:rPr lang="en-US" altLang="en-US"/>
              <a:t>The element type can be a primitive type or an object reference</a:t>
            </a:r>
          </a:p>
          <a:p>
            <a:pPr eaLnBrk="1" hangingPunct="1">
              <a:spcBef>
                <a:spcPct val="70000"/>
              </a:spcBef>
            </a:pPr>
            <a:r>
              <a:rPr lang="en-US" altLang="en-US"/>
              <a:t>Therefore, we can create an array of integers, an array of characters, an array of </a:t>
            </a:r>
            <a:r>
              <a:rPr lang="en-US" altLang="en-US">
                <a:latin typeface="Courier New" panose="02070309020205020404" pitchFamily="49" charset="0"/>
              </a:rPr>
              <a:t>String</a:t>
            </a:r>
            <a:r>
              <a:rPr lang="en-US" altLang="en-US"/>
              <a:t> objects, an array of </a:t>
            </a:r>
            <a:r>
              <a:rPr lang="en-US" altLang="en-US">
                <a:latin typeface="Courier New" panose="02070309020205020404" pitchFamily="49" charset="0"/>
              </a:rPr>
              <a:t>Coin</a:t>
            </a:r>
            <a:r>
              <a:rPr lang="en-US" altLang="en-US"/>
              <a:t> objects, etc.</a:t>
            </a:r>
          </a:p>
          <a:p>
            <a:pPr eaLnBrk="1" hangingPunct="1">
              <a:spcBef>
                <a:spcPct val="70000"/>
              </a:spcBef>
            </a:pPr>
            <a:r>
              <a:rPr lang="en-US" altLang="en-US"/>
              <a:t>In Java, the array itself is an object that must be instantiated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8BEA275-29CC-3CD5-F13E-ED3FE8700719}"/>
              </a:ext>
            </a:extLst>
          </p:cNvPr>
          <p:cNvSpPr>
            <a:spLocks noGrp="1" noChangeArrowheads="1"/>
          </p:cNvSpPr>
          <p:nvPr>
            <p:ph type="title" idx="4294967295"/>
          </p:nvPr>
        </p:nvSpPr>
        <p:spPr/>
        <p:txBody>
          <a:bodyPr/>
          <a:lstStyle/>
          <a:p>
            <a:pPr eaLnBrk="1" hangingPunct="1"/>
            <a:r>
              <a:rPr lang="en-US" altLang="en-US"/>
              <a:t>Arrays</a:t>
            </a:r>
          </a:p>
        </p:txBody>
      </p:sp>
      <p:sp>
        <p:nvSpPr>
          <p:cNvPr id="17411" name="Rectangle 3">
            <a:extLst>
              <a:ext uri="{FF2B5EF4-FFF2-40B4-BE49-F238E27FC236}">
                <a16:creationId xmlns:a16="http://schemas.microsoft.com/office/drawing/2014/main" id="{2AABB38A-F233-D3BB-C78D-52E92CFD8143}"/>
              </a:ext>
            </a:extLst>
          </p:cNvPr>
          <p:cNvSpPr>
            <a:spLocks noGrp="1" noChangeArrowheads="1"/>
          </p:cNvSpPr>
          <p:nvPr>
            <p:ph type="body" idx="4294967295"/>
          </p:nvPr>
        </p:nvSpPr>
        <p:spPr>
          <a:xfrm>
            <a:off x="990600" y="1219200"/>
            <a:ext cx="7924800" cy="685800"/>
          </a:xfrm>
        </p:spPr>
        <p:txBody>
          <a:bodyPr/>
          <a:lstStyle/>
          <a:p>
            <a:pPr eaLnBrk="1" hangingPunct="1"/>
            <a:r>
              <a:rPr lang="en-US" altLang="en-US"/>
              <a:t>Another way to depict the </a:t>
            </a:r>
            <a:r>
              <a:rPr lang="en-US" altLang="en-US">
                <a:latin typeface="Courier New" panose="02070309020205020404" pitchFamily="49" charset="0"/>
              </a:rPr>
              <a:t>scores</a:t>
            </a:r>
            <a:r>
              <a:rPr lang="en-US" altLang="en-US"/>
              <a:t> array:</a:t>
            </a:r>
          </a:p>
        </p:txBody>
      </p:sp>
      <p:grpSp>
        <p:nvGrpSpPr>
          <p:cNvPr id="2" name="Group 29">
            <a:extLst>
              <a:ext uri="{FF2B5EF4-FFF2-40B4-BE49-F238E27FC236}">
                <a16:creationId xmlns:a16="http://schemas.microsoft.com/office/drawing/2014/main" id="{58BBE0E7-7F86-3A41-0798-8C42705183C9}"/>
              </a:ext>
            </a:extLst>
          </p:cNvPr>
          <p:cNvGrpSpPr>
            <a:grpSpLocks/>
          </p:cNvGrpSpPr>
          <p:nvPr/>
        </p:nvGrpSpPr>
        <p:grpSpPr bwMode="auto">
          <a:xfrm>
            <a:off x="2438400" y="2057400"/>
            <a:ext cx="2743200" cy="3810000"/>
            <a:chOff x="1536" y="1296"/>
            <a:chExt cx="1728" cy="2400"/>
          </a:xfrm>
        </p:grpSpPr>
        <p:sp>
          <p:nvSpPr>
            <p:cNvPr id="17413" name="Rectangle 5">
              <a:extLst>
                <a:ext uri="{FF2B5EF4-FFF2-40B4-BE49-F238E27FC236}">
                  <a16:creationId xmlns:a16="http://schemas.microsoft.com/office/drawing/2014/main" id="{38AFDFC8-96AA-9DB8-2D4D-5D26E994EDD0}"/>
                </a:ext>
              </a:extLst>
            </p:cNvPr>
            <p:cNvSpPr>
              <a:spLocks noChangeArrowheads="1"/>
            </p:cNvSpPr>
            <p:nvPr/>
          </p:nvSpPr>
          <p:spPr bwMode="auto">
            <a:xfrm>
              <a:off x="2178" y="1296"/>
              <a:ext cx="364"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endParaRPr lang="en-US" altLang="en-US"/>
            </a:p>
          </p:txBody>
        </p:sp>
        <p:sp>
          <p:nvSpPr>
            <p:cNvPr id="17414" name="Text Box 6">
              <a:extLst>
                <a:ext uri="{FF2B5EF4-FFF2-40B4-BE49-F238E27FC236}">
                  <a16:creationId xmlns:a16="http://schemas.microsoft.com/office/drawing/2014/main" id="{FCFEFB76-736E-560B-4261-DCABF1B4BDB5}"/>
                </a:ext>
              </a:extLst>
            </p:cNvPr>
            <p:cNvSpPr txBox="1">
              <a:spLocks noChangeArrowheads="1"/>
            </p:cNvSpPr>
            <p:nvPr/>
          </p:nvSpPr>
          <p:spPr bwMode="auto">
            <a:xfrm>
              <a:off x="1536" y="1305"/>
              <a:ext cx="6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r>
                <a:rPr lang="en-US" altLang="en-US" sz="1800">
                  <a:solidFill>
                    <a:schemeClr val="tx1"/>
                  </a:solidFill>
                  <a:latin typeface="Courier New" panose="02070309020205020404" pitchFamily="49" charset="0"/>
                </a:rPr>
                <a:t>scores</a:t>
              </a:r>
            </a:p>
          </p:txBody>
        </p:sp>
        <p:sp>
          <p:nvSpPr>
            <p:cNvPr id="17415" name="Line 8">
              <a:extLst>
                <a:ext uri="{FF2B5EF4-FFF2-40B4-BE49-F238E27FC236}">
                  <a16:creationId xmlns:a16="http://schemas.microsoft.com/office/drawing/2014/main" id="{F1082252-3A15-6DF8-7CD6-B488BC2A02DB}"/>
                </a:ext>
              </a:extLst>
            </p:cNvPr>
            <p:cNvSpPr>
              <a:spLocks noChangeShapeType="1"/>
            </p:cNvSpPr>
            <p:nvPr/>
          </p:nvSpPr>
          <p:spPr bwMode="auto">
            <a:xfrm flipV="1">
              <a:off x="2350" y="1416"/>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7416" name="Rectangle 18">
              <a:extLst>
                <a:ext uri="{FF2B5EF4-FFF2-40B4-BE49-F238E27FC236}">
                  <a16:creationId xmlns:a16="http://schemas.microsoft.com/office/drawing/2014/main" id="{EF9864EE-630B-8CDE-2FE0-7D659C318D63}"/>
                </a:ext>
              </a:extLst>
            </p:cNvPr>
            <p:cNvSpPr>
              <a:spLocks noChangeArrowheads="1"/>
            </p:cNvSpPr>
            <p:nvPr/>
          </p:nvSpPr>
          <p:spPr bwMode="auto">
            <a:xfrm>
              <a:off x="2832" y="129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79</a:t>
              </a:r>
            </a:p>
          </p:txBody>
        </p:sp>
        <p:sp>
          <p:nvSpPr>
            <p:cNvPr id="17417" name="Rectangle 20">
              <a:extLst>
                <a:ext uri="{FF2B5EF4-FFF2-40B4-BE49-F238E27FC236}">
                  <a16:creationId xmlns:a16="http://schemas.microsoft.com/office/drawing/2014/main" id="{20FF4104-0741-E231-70BC-5155545290C9}"/>
                </a:ext>
              </a:extLst>
            </p:cNvPr>
            <p:cNvSpPr>
              <a:spLocks noChangeArrowheads="1"/>
            </p:cNvSpPr>
            <p:nvPr/>
          </p:nvSpPr>
          <p:spPr bwMode="auto">
            <a:xfrm>
              <a:off x="2832" y="153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87</a:t>
              </a:r>
            </a:p>
          </p:txBody>
        </p:sp>
        <p:sp>
          <p:nvSpPr>
            <p:cNvPr id="17418" name="Rectangle 21">
              <a:extLst>
                <a:ext uri="{FF2B5EF4-FFF2-40B4-BE49-F238E27FC236}">
                  <a16:creationId xmlns:a16="http://schemas.microsoft.com/office/drawing/2014/main" id="{1CC1E42F-01A3-E65B-85F0-177BA75B995D}"/>
                </a:ext>
              </a:extLst>
            </p:cNvPr>
            <p:cNvSpPr>
              <a:spLocks noChangeArrowheads="1"/>
            </p:cNvSpPr>
            <p:nvPr/>
          </p:nvSpPr>
          <p:spPr bwMode="auto">
            <a:xfrm>
              <a:off x="2832" y="177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94</a:t>
              </a:r>
            </a:p>
          </p:txBody>
        </p:sp>
        <p:sp>
          <p:nvSpPr>
            <p:cNvPr id="17419" name="Rectangle 22">
              <a:extLst>
                <a:ext uri="{FF2B5EF4-FFF2-40B4-BE49-F238E27FC236}">
                  <a16:creationId xmlns:a16="http://schemas.microsoft.com/office/drawing/2014/main" id="{A7477DF6-3ECA-B1C1-7776-1ED0EF6949F8}"/>
                </a:ext>
              </a:extLst>
            </p:cNvPr>
            <p:cNvSpPr>
              <a:spLocks noChangeArrowheads="1"/>
            </p:cNvSpPr>
            <p:nvPr/>
          </p:nvSpPr>
          <p:spPr bwMode="auto">
            <a:xfrm>
              <a:off x="2832" y="201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82</a:t>
              </a:r>
            </a:p>
          </p:txBody>
        </p:sp>
        <p:sp>
          <p:nvSpPr>
            <p:cNvPr id="17420" name="Rectangle 23">
              <a:extLst>
                <a:ext uri="{FF2B5EF4-FFF2-40B4-BE49-F238E27FC236}">
                  <a16:creationId xmlns:a16="http://schemas.microsoft.com/office/drawing/2014/main" id="{6AC133CF-B736-0B44-8BB3-88C664A67767}"/>
                </a:ext>
              </a:extLst>
            </p:cNvPr>
            <p:cNvSpPr>
              <a:spLocks noChangeArrowheads="1"/>
            </p:cNvSpPr>
            <p:nvPr/>
          </p:nvSpPr>
          <p:spPr bwMode="auto">
            <a:xfrm>
              <a:off x="2832" y="225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67</a:t>
              </a:r>
            </a:p>
          </p:txBody>
        </p:sp>
        <p:sp>
          <p:nvSpPr>
            <p:cNvPr id="17421" name="Rectangle 24">
              <a:extLst>
                <a:ext uri="{FF2B5EF4-FFF2-40B4-BE49-F238E27FC236}">
                  <a16:creationId xmlns:a16="http://schemas.microsoft.com/office/drawing/2014/main" id="{5990FBC0-09DB-B94E-7BE2-6F5DFF704360}"/>
                </a:ext>
              </a:extLst>
            </p:cNvPr>
            <p:cNvSpPr>
              <a:spLocks noChangeArrowheads="1"/>
            </p:cNvSpPr>
            <p:nvPr/>
          </p:nvSpPr>
          <p:spPr bwMode="auto">
            <a:xfrm>
              <a:off x="2832" y="249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98</a:t>
              </a:r>
            </a:p>
          </p:txBody>
        </p:sp>
        <p:sp>
          <p:nvSpPr>
            <p:cNvPr id="17422" name="Rectangle 25">
              <a:extLst>
                <a:ext uri="{FF2B5EF4-FFF2-40B4-BE49-F238E27FC236}">
                  <a16:creationId xmlns:a16="http://schemas.microsoft.com/office/drawing/2014/main" id="{58B13E16-013A-23EC-50DF-B840FBD3FD36}"/>
                </a:ext>
              </a:extLst>
            </p:cNvPr>
            <p:cNvSpPr>
              <a:spLocks noChangeArrowheads="1"/>
            </p:cNvSpPr>
            <p:nvPr/>
          </p:nvSpPr>
          <p:spPr bwMode="auto">
            <a:xfrm>
              <a:off x="2832" y="273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87</a:t>
              </a:r>
            </a:p>
          </p:txBody>
        </p:sp>
        <p:sp>
          <p:nvSpPr>
            <p:cNvPr id="17423" name="Rectangle 26">
              <a:extLst>
                <a:ext uri="{FF2B5EF4-FFF2-40B4-BE49-F238E27FC236}">
                  <a16:creationId xmlns:a16="http://schemas.microsoft.com/office/drawing/2014/main" id="{A533D519-C5B4-B727-6BE9-893A9BEA777F}"/>
                </a:ext>
              </a:extLst>
            </p:cNvPr>
            <p:cNvSpPr>
              <a:spLocks noChangeArrowheads="1"/>
            </p:cNvSpPr>
            <p:nvPr/>
          </p:nvSpPr>
          <p:spPr bwMode="auto">
            <a:xfrm>
              <a:off x="2832" y="297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81</a:t>
              </a:r>
            </a:p>
          </p:txBody>
        </p:sp>
        <p:sp>
          <p:nvSpPr>
            <p:cNvPr id="17424" name="Rectangle 27">
              <a:extLst>
                <a:ext uri="{FF2B5EF4-FFF2-40B4-BE49-F238E27FC236}">
                  <a16:creationId xmlns:a16="http://schemas.microsoft.com/office/drawing/2014/main" id="{FDA3627B-434A-EA9E-270C-988160A613CB}"/>
                </a:ext>
              </a:extLst>
            </p:cNvPr>
            <p:cNvSpPr>
              <a:spLocks noChangeArrowheads="1"/>
            </p:cNvSpPr>
            <p:nvPr/>
          </p:nvSpPr>
          <p:spPr bwMode="auto">
            <a:xfrm>
              <a:off x="2832" y="321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74</a:t>
              </a:r>
            </a:p>
          </p:txBody>
        </p:sp>
        <p:sp>
          <p:nvSpPr>
            <p:cNvPr id="17425" name="Rectangle 28">
              <a:extLst>
                <a:ext uri="{FF2B5EF4-FFF2-40B4-BE49-F238E27FC236}">
                  <a16:creationId xmlns:a16="http://schemas.microsoft.com/office/drawing/2014/main" id="{F0427E90-2F0D-3C28-2B43-EE29C169C5BE}"/>
                </a:ext>
              </a:extLst>
            </p:cNvPr>
            <p:cNvSpPr>
              <a:spLocks noChangeArrowheads="1"/>
            </p:cNvSpPr>
            <p:nvPr/>
          </p:nvSpPr>
          <p:spPr bwMode="auto">
            <a:xfrm>
              <a:off x="2832" y="3456"/>
              <a:ext cx="432" cy="240"/>
            </a:xfrm>
            <a:prstGeom prst="rect">
              <a:avLst/>
            </a:prstGeom>
            <a:solidFill>
              <a:srgbClr val="F5E985"/>
            </a:solidFill>
            <a:ln w="9525">
              <a:solidFill>
                <a:schemeClr val="tx1"/>
              </a:solidFill>
              <a:miter lim="800000"/>
              <a:headEnd/>
              <a:tailEnd/>
            </a:ln>
          </p:spPr>
          <p:txBody>
            <a:bodyPr wrap="none" anchor="ct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pPr algn="ctr"/>
              <a:r>
                <a:rPr lang="en-US" altLang="en-US">
                  <a:solidFill>
                    <a:schemeClr val="tx1"/>
                  </a:solidFill>
                  <a:latin typeface="Courier New" panose="02070309020205020404" pitchFamily="49" charset="0"/>
                </a:rPr>
                <a:t>91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13166A1-9C44-D148-2BDE-F34B24ED0120}"/>
              </a:ext>
            </a:extLst>
          </p:cNvPr>
          <p:cNvSpPr>
            <a:spLocks noGrp="1" noChangeArrowheads="1"/>
          </p:cNvSpPr>
          <p:nvPr>
            <p:ph type="title" idx="4294967295"/>
          </p:nvPr>
        </p:nvSpPr>
        <p:spPr>
          <a:noFill/>
        </p:spPr>
        <p:txBody>
          <a:bodyPr lIns="92075" tIns="46038" rIns="92075" bIns="46038"/>
          <a:lstStyle/>
          <a:p>
            <a:pPr eaLnBrk="1" hangingPunct="1"/>
            <a:r>
              <a:rPr lang="en-US" altLang="en-US"/>
              <a:t>Declaring Arrays</a:t>
            </a:r>
          </a:p>
        </p:txBody>
      </p:sp>
      <p:sp>
        <p:nvSpPr>
          <p:cNvPr id="18435" name="Rectangle 3">
            <a:extLst>
              <a:ext uri="{FF2B5EF4-FFF2-40B4-BE49-F238E27FC236}">
                <a16:creationId xmlns:a16="http://schemas.microsoft.com/office/drawing/2014/main" id="{4A313825-A38B-7EA3-8344-F811E7D1087C}"/>
              </a:ext>
            </a:extLst>
          </p:cNvPr>
          <p:cNvSpPr>
            <a:spLocks noGrp="1" noChangeArrowheads="1"/>
          </p:cNvSpPr>
          <p:nvPr>
            <p:ph type="body" idx="4294967295"/>
          </p:nvPr>
        </p:nvSpPr>
        <p:spPr>
          <a:xfrm>
            <a:off x="990600" y="1219200"/>
            <a:ext cx="8001000" cy="5334000"/>
          </a:xfrm>
          <a:noFill/>
        </p:spPr>
        <p:txBody>
          <a:bodyPr lIns="92075" tIns="46038" rIns="92075" bIns="46038"/>
          <a:lstStyle/>
          <a:p>
            <a:pPr eaLnBrk="1" hangingPunct="1">
              <a:spcBef>
                <a:spcPct val="70000"/>
              </a:spcBef>
            </a:pPr>
            <a:r>
              <a:rPr lang="en-US" altLang="en-US"/>
              <a:t>The </a:t>
            </a:r>
            <a:r>
              <a:rPr lang="en-US" altLang="en-US">
                <a:latin typeface="Courier New" panose="02070309020205020404" pitchFamily="49" charset="0"/>
              </a:rPr>
              <a:t>scores</a:t>
            </a:r>
            <a:r>
              <a:rPr lang="en-US" altLang="en-US"/>
              <a:t> array could be declared as follows:</a:t>
            </a:r>
          </a:p>
          <a:p>
            <a:pPr algn="ctr" eaLnBrk="1" hangingPunct="1">
              <a:spcBef>
                <a:spcPct val="70000"/>
              </a:spcBef>
              <a:buFontTx/>
              <a:buNone/>
            </a:pPr>
            <a:r>
              <a:rPr lang="en-US" altLang="en-US">
                <a:latin typeface="Courier New" panose="02070309020205020404" pitchFamily="49" charset="0"/>
              </a:rPr>
              <a:t>int[] scores = new int[10];</a:t>
            </a:r>
          </a:p>
          <a:p>
            <a:pPr eaLnBrk="1" hangingPunct="1">
              <a:spcBef>
                <a:spcPct val="70000"/>
              </a:spcBef>
            </a:pPr>
            <a:r>
              <a:rPr lang="en-US" altLang="en-US"/>
              <a:t>The type of the variable </a:t>
            </a:r>
            <a:r>
              <a:rPr lang="en-US" altLang="en-US">
                <a:latin typeface="Courier New" panose="02070309020205020404" pitchFamily="49" charset="0"/>
              </a:rPr>
              <a:t>scores</a:t>
            </a:r>
            <a:r>
              <a:rPr lang="en-US" altLang="en-US"/>
              <a:t> is </a:t>
            </a:r>
            <a:r>
              <a:rPr lang="en-US" altLang="en-US">
                <a:latin typeface="Courier New" panose="02070309020205020404" pitchFamily="49" charset="0"/>
              </a:rPr>
              <a:t>int[]</a:t>
            </a:r>
            <a:r>
              <a:rPr lang="en-US" altLang="en-US"/>
              <a:t> (an array of integers)</a:t>
            </a:r>
          </a:p>
          <a:p>
            <a:pPr eaLnBrk="1" hangingPunct="1">
              <a:spcBef>
                <a:spcPct val="70000"/>
              </a:spcBef>
            </a:pPr>
            <a:r>
              <a:rPr lang="en-US" altLang="en-US"/>
              <a:t>Note that the array type does not specify its size, but each object of that type has a specific size</a:t>
            </a:r>
          </a:p>
          <a:p>
            <a:pPr eaLnBrk="1" hangingPunct="1">
              <a:spcBef>
                <a:spcPct val="70000"/>
              </a:spcBef>
            </a:pPr>
            <a:r>
              <a:rPr lang="en-US" altLang="en-US"/>
              <a:t>The reference variable </a:t>
            </a:r>
            <a:r>
              <a:rPr lang="en-US" altLang="en-US">
                <a:latin typeface="Courier New" panose="02070309020205020404" pitchFamily="49" charset="0"/>
              </a:rPr>
              <a:t>scores</a:t>
            </a:r>
            <a:r>
              <a:rPr lang="en-US" altLang="en-US"/>
              <a:t> is set to a new array object that can hold 10 integers</a:t>
            </a:r>
          </a:p>
          <a:p>
            <a:pPr eaLnBrk="1" hangingPunct="1">
              <a:spcBef>
                <a:spcPct val="70000"/>
              </a:spcBef>
            </a:pPr>
            <a:r>
              <a:rPr lang="en-US" altLang="en-US"/>
              <a:t>An array is an object, therefore all the values are initialized to default ones (here 0)</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368BD05-C29F-6AC0-D227-CA4118F82F9C}"/>
              </a:ext>
            </a:extLst>
          </p:cNvPr>
          <p:cNvSpPr>
            <a:spLocks noGrp="1" noChangeArrowheads="1"/>
          </p:cNvSpPr>
          <p:nvPr>
            <p:ph type="title" idx="4294967295"/>
          </p:nvPr>
        </p:nvSpPr>
        <p:spPr>
          <a:noFill/>
        </p:spPr>
        <p:txBody>
          <a:bodyPr lIns="92075" tIns="46038" rIns="92075" bIns="46038"/>
          <a:lstStyle/>
          <a:p>
            <a:pPr eaLnBrk="1" hangingPunct="1"/>
            <a:r>
              <a:rPr lang="en-US" altLang="en-US"/>
              <a:t>Declaring Arrays</a:t>
            </a:r>
          </a:p>
        </p:txBody>
      </p:sp>
      <p:sp>
        <p:nvSpPr>
          <p:cNvPr id="19459" name="Rectangle 3">
            <a:extLst>
              <a:ext uri="{FF2B5EF4-FFF2-40B4-BE49-F238E27FC236}">
                <a16:creationId xmlns:a16="http://schemas.microsoft.com/office/drawing/2014/main" id="{084708C1-07EE-BCCB-799F-FB81F169F438}"/>
              </a:ext>
            </a:extLst>
          </p:cNvPr>
          <p:cNvSpPr>
            <a:spLocks noGrp="1" noChangeArrowheads="1"/>
          </p:cNvSpPr>
          <p:nvPr>
            <p:ph type="body" idx="4294967295"/>
          </p:nvPr>
        </p:nvSpPr>
        <p:spPr>
          <a:noFill/>
        </p:spPr>
        <p:txBody>
          <a:bodyPr lIns="92075" tIns="46038" rIns="92075" bIns="46038"/>
          <a:lstStyle/>
          <a:p>
            <a:pPr eaLnBrk="1" hangingPunct="1">
              <a:spcBef>
                <a:spcPct val="80000"/>
              </a:spcBef>
            </a:pPr>
            <a:r>
              <a:rPr lang="en-US" altLang="en-US"/>
              <a:t>Some other examples of array declarations:</a:t>
            </a:r>
          </a:p>
          <a:p>
            <a:pPr eaLnBrk="1" hangingPunct="1">
              <a:spcBef>
                <a:spcPct val="80000"/>
              </a:spcBef>
              <a:buFontTx/>
              <a:buNone/>
            </a:pPr>
            <a:endParaRPr lang="en-US" altLang="en-US" sz="700"/>
          </a:p>
          <a:p>
            <a:pPr eaLnBrk="1" hangingPunct="1">
              <a:spcBef>
                <a:spcPct val="80000"/>
              </a:spcBef>
              <a:buFontTx/>
              <a:buNone/>
            </a:pPr>
            <a:r>
              <a:rPr lang="en-US" altLang="en-US">
                <a:latin typeface="Courier New" panose="02070309020205020404" pitchFamily="49" charset="0"/>
              </a:rPr>
              <a:t>     float[] prices = new float[500];</a:t>
            </a:r>
          </a:p>
          <a:p>
            <a:pPr eaLnBrk="1" hangingPunct="1">
              <a:spcBef>
                <a:spcPct val="80000"/>
              </a:spcBef>
              <a:buFontTx/>
              <a:buNone/>
            </a:pPr>
            <a:r>
              <a:rPr lang="en-US" altLang="en-US">
                <a:latin typeface="Courier New" panose="02070309020205020404" pitchFamily="49" charset="0"/>
              </a:rPr>
              <a:t>		boolean[] flags;</a:t>
            </a:r>
          </a:p>
          <a:p>
            <a:pPr eaLnBrk="1" hangingPunct="1">
              <a:buFontTx/>
              <a:buNone/>
            </a:pPr>
            <a:r>
              <a:rPr lang="en-US" altLang="en-US">
                <a:latin typeface="Courier New" panose="02070309020205020404" pitchFamily="49" charset="0"/>
              </a:rPr>
              <a:t>     flags = new boolean[20];</a:t>
            </a:r>
          </a:p>
          <a:p>
            <a:pPr eaLnBrk="1" hangingPunct="1">
              <a:spcBef>
                <a:spcPct val="80000"/>
              </a:spcBef>
              <a:buFontTx/>
              <a:buNone/>
            </a:pPr>
            <a:r>
              <a:rPr lang="en-US" altLang="en-US">
                <a:latin typeface="Courier New" panose="02070309020205020404" pitchFamily="49" charset="0"/>
              </a:rPr>
              <a:t>		char[] codes = new char[1750];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01ADF5C-0F3D-4AA2-3230-29A486070EA7}"/>
              </a:ext>
            </a:extLst>
          </p:cNvPr>
          <p:cNvSpPr>
            <a:spLocks noGrp="1" noChangeArrowheads="1"/>
          </p:cNvSpPr>
          <p:nvPr>
            <p:ph type="title" idx="4294967295"/>
          </p:nvPr>
        </p:nvSpPr>
        <p:spPr/>
        <p:txBody>
          <a:bodyPr/>
          <a:lstStyle/>
          <a:p>
            <a:pPr eaLnBrk="1" hangingPunct="1"/>
            <a:r>
              <a:rPr lang="en-US" altLang="en-US"/>
              <a:t>Using Arrays</a:t>
            </a:r>
          </a:p>
        </p:txBody>
      </p:sp>
      <p:sp>
        <p:nvSpPr>
          <p:cNvPr id="20483" name="Rectangle 3">
            <a:extLst>
              <a:ext uri="{FF2B5EF4-FFF2-40B4-BE49-F238E27FC236}">
                <a16:creationId xmlns:a16="http://schemas.microsoft.com/office/drawing/2014/main" id="{1682BF2E-0FAA-7C60-F31E-E65E96AAF8FF}"/>
              </a:ext>
            </a:extLst>
          </p:cNvPr>
          <p:cNvSpPr>
            <a:spLocks noGrp="1" noChangeArrowheads="1"/>
          </p:cNvSpPr>
          <p:nvPr>
            <p:ph type="body" idx="4294967295"/>
          </p:nvPr>
        </p:nvSpPr>
        <p:spPr>
          <a:xfrm>
            <a:off x="990600" y="1219200"/>
            <a:ext cx="7924800" cy="990600"/>
          </a:xfrm>
        </p:spPr>
        <p:txBody>
          <a:bodyPr/>
          <a:lstStyle/>
          <a:p>
            <a:pPr eaLnBrk="1" hangingPunct="1"/>
            <a:r>
              <a:rPr lang="en-US" altLang="en-US"/>
              <a:t>The iterator version of the </a:t>
            </a:r>
            <a:r>
              <a:rPr lang="en-US" altLang="en-US">
                <a:latin typeface="Courier New" panose="02070309020205020404" pitchFamily="49" charset="0"/>
              </a:rPr>
              <a:t>for</a:t>
            </a:r>
            <a:r>
              <a:rPr lang="en-US" altLang="en-US"/>
              <a:t> loop can be used when processing array elements</a:t>
            </a:r>
          </a:p>
        </p:txBody>
      </p:sp>
      <p:sp>
        <p:nvSpPr>
          <p:cNvPr id="68612" name="Text Box 4">
            <a:extLst>
              <a:ext uri="{FF2B5EF4-FFF2-40B4-BE49-F238E27FC236}">
                <a16:creationId xmlns:a16="http://schemas.microsoft.com/office/drawing/2014/main" id="{50CB9CBE-DC15-9F46-A5DD-0018E9D49205}"/>
              </a:ext>
            </a:extLst>
          </p:cNvPr>
          <p:cNvSpPr txBox="1">
            <a:spLocks noChangeArrowheads="1"/>
          </p:cNvSpPr>
          <p:nvPr/>
        </p:nvSpPr>
        <p:spPr bwMode="auto">
          <a:xfrm>
            <a:off x="2590800" y="2286000"/>
            <a:ext cx="475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hlink"/>
                </a:solidFill>
                <a:latin typeface="Arial" panose="020B0604020202020204" pitchFamily="34" charset="0"/>
              </a:defRPr>
            </a:lvl1pPr>
            <a:lvl2pPr marL="742950" indent="-285750">
              <a:defRPr sz="2000" b="1">
                <a:solidFill>
                  <a:schemeClr val="hlink"/>
                </a:solidFill>
                <a:latin typeface="Arial" panose="020B0604020202020204" pitchFamily="34" charset="0"/>
              </a:defRPr>
            </a:lvl2pPr>
            <a:lvl3pPr marL="1143000" indent="-228600">
              <a:defRPr sz="2000" b="1">
                <a:solidFill>
                  <a:schemeClr val="hlink"/>
                </a:solidFill>
                <a:latin typeface="Arial" panose="020B0604020202020204" pitchFamily="34" charset="0"/>
              </a:defRPr>
            </a:lvl3pPr>
            <a:lvl4pPr marL="1600200" indent="-228600">
              <a:defRPr sz="2000" b="1">
                <a:solidFill>
                  <a:schemeClr val="hlink"/>
                </a:solidFill>
                <a:latin typeface="Arial" panose="020B0604020202020204" pitchFamily="34" charset="0"/>
              </a:defRPr>
            </a:lvl4pPr>
            <a:lvl5pPr marL="2057400" indent="-228600">
              <a:defRPr sz="2000" b="1">
                <a:solidFill>
                  <a:schemeClr val="hlink"/>
                </a:solidFill>
                <a:latin typeface="Arial" panose="020B0604020202020204" pitchFamily="34" charset="0"/>
              </a:defRPr>
            </a:lvl5pPr>
            <a:lvl6pPr marL="2514600" indent="-228600" eaLnBrk="0" fontAlgn="base" hangingPunct="0">
              <a:spcBef>
                <a:spcPct val="0"/>
              </a:spcBef>
              <a:spcAft>
                <a:spcPct val="0"/>
              </a:spcAft>
              <a:defRPr sz="2000" b="1">
                <a:solidFill>
                  <a:schemeClr val="hlink"/>
                </a:solidFill>
                <a:latin typeface="Arial" panose="020B0604020202020204" pitchFamily="34" charset="0"/>
              </a:defRPr>
            </a:lvl6pPr>
            <a:lvl7pPr marL="2971800" indent="-228600" eaLnBrk="0" fontAlgn="base" hangingPunct="0">
              <a:spcBef>
                <a:spcPct val="0"/>
              </a:spcBef>
              <a:spcAft>
                <a:spcPct val="0"/>
              </a:spcAft>
              <a:defRPr sz="2000" b="1">
                <a:solidFill>
                  <a:schemeClr val="hlink"/>
                </a:solidFill>
                <a:latin typeface="Arial" panose="020B0604020202020204" pitchFamily="34" charset="0"/>
              </a:defRPr>
            </a:lvl7pPr>
            <a:lvl8pPr marL="3429000" indent="-228600" eaLnBrk="0" fontAlgn="base" hangingPunct="0">
              <a:spcBef>
                <a:spcPct val="0"/>
              </a:spcBef>
              <a:spcAft>
                <a:spcPct val="0"/>
              </a:spcAft>
              <a:defRPr sz="2000" b="1">
                <a:solidFill>
                  <a:schemeClr val="hlink"/>
                </a:solidFill>
                <a:latin typeface="Arial" panose="020B0604020202020204" pitchFamily="34" charset="0"/>
              </a:defRPr>
            </a:lvl8pPr>
            <a:lvl9pPr marL="3886200" indent="-228600" eaLnBrk="0" fontAlgn="base" hangingPunct="0">
              <a:spcBef>
                <a:spcPct val="0"/>
              </a:spcBef>
              <a:spcAft>
                <a:spcPct val="0"/>
              </a:spcAft>
              <a:defRPr sz="2000" b="1">
                <a:solidFill>
                  <a:schemeClr val="hlink"/>
                </a:solidFill>
                <a:latin typeface="Arial" panose="020B0604020202020204" pitchFamily="34" charset="0"/>
              </a:defRPr>
            </a:lvl9pPr>
          </a:lstStyle>
          <a:p>
            <a:r>
              <a:rPr lang="en-US" altLang="en-US">
                <a:solidFill>
                  <a:schemeClr val="tx1"/>
                </a:solidFill>
                <a:latin typeface="Courier New" panose="02070309020205020404" pitchFamily="49" charset="0"/>
              </a:rPr>
              <a:t>for (int score : scores)</a:t>
            </a:r>
          </a:p>
          <a:p>
            <a:r>
              <a:rPr lang="en-US" altLang="en-US">
                <a:solidFill>
                  <a:schemeClr val="tx1"/>
                </a:solidFill>
                <a:latin typeface="Courier New" panose="02070309020205020404" pitchFamily="49" charset="0"/>
              </a:rPr>
              <a:t>   System.out.println (score);</a:t>
            </a:r>
          </a:p>
        </p:txBody>
      </p:sp>
      <p:sp>
        <p:nvSpPr>
          <p:cNvPr id="68613" name="Rectangle 5">
            <a:extLst>
              <a:ext uri="{FF2B5EF4-FFF2-40B4-BE49-F238E27FC236}">
                <a16:creationId xmlns:a16="http://schemas.microsoft.com/office/drawing/2014/main" id="{9EC5ABD7-3249-20B5-E906-D1B15779E91B}"/>
              </a:ext>
            </a:extLst>
          </p:cNvPr>
          <p:cNvSpPr>
            <a:spLocks noChangeArrowheads="1"/>
          </p:cNvSpPr>
          <p:nvPr/>
        </p:nvSpPr>
        <p:spPr bwMode="auto">
          <a:xfrm>
            <a:off x="990600" y="3352800"/>
            <a:ext cx="7924800" cy="2514600"/>
          </a:xfrm>
          <a:prstGeom prst="rect">
            <a:avLst/>
          </a:prstGeom>
          <a:noFill/>
          <a:ln>
            <a:noFill/>
          </a:ln>
          <a:effectLst/>
        </p:spPr>
        <p:txBody>
          <a:bodyPr/>
          <a:lstStyle/>
          <a:p>
            <a:pPr marL="342900" indent="-342900" eaLnBrk="1" hangingPunct="1">
              <a:spcBef>
                <a:spcPct val="20000"/>
              </a:spcBef>
              <a:buFontTx/>
              <a:buChar char="•"/>
              <a:defRPr/>
            </a:pPr>
            <a:r>
              <a:rPr lang="en-US" sz="2400" dirty="0">
                <a:solidFill>
                  <a:schemeClr val="tx1"/>
                </a:solidFill>
                <a:latin typeface="Arial" charset="0"/>
              </a:rPr>
              <a:t>This is only appropriate when processing all array elements from top (lowest index) to bottom (highest index)</a:t>
            </a:r>
          </a:p>
          <a:p>
            <a:pPr eaLnBrk="1" hangingPunct="1">
              <a:spcBef>
                <a:spcPct val="70000"/>
              </a:spcBef>
              <a:defRPr/>
            </a:pPr>
            <a:endParaRPr lang="en-US" sz="2400" dirty="0">
              <a:solidFill>
                <a:schemeClr val="tx1"/>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1+#ppt_w/2"/>
                                          </p:val>
                                        </p:tav>
                                        <p:tav tm="100000">
                                          <p:val>
                                            <p:strVal val="#ppt_x"/>
                                          </p:val>
                                        </p:tav>
                                      </p:tavLst>
                                    </p:anim>
                                    <p:anim calcmode="lin" valueType="num">
                                      <p:cBhvr additive="base">
                                        <p:cTn id="8"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8613">
                                            <p:txEl>
                                              <p:pRg st="0" end="0"/>
                                            </p:txEl>
                                          </p:spTgt>
                                        </p:tgtEl>
                                        <p:attrNameLst>
                                          <p:attrName>style.visibility</p:attrName>
                                        </p:attrNameLst>
                                      </p:cBhvr>
                                      <p:to>
                                        <p:strVal val="visible"/>
                                      </p:to>
                                    </p:set>
                                    <p:animEffect transition="in" filter="wipe(up)">
                                      <p:cBhvr>
                                        <p:cTn id="13" dur="500"/>
                                        <p:tgtEl>
                                          <p:spTgt spid="686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68613" grpId="0" build="p"/>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hlink"/>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26257</TotalTime>
  <Words>677</Words>
  <Application>Microsoft Office PowerPoint</Application>
  <PresentationFormat>On-screen Show (4:3)</PresentationFormat>
  <Paragraphs>212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Blank</vt:lpstr>
      <vt:lpstr>PowerPoint Presentation</vt:lpstr>
      <vt:lpstr>Arrays</vt:lpstr>
      <vt:lpstr>Arrays</vt:lpstr>
      <vt:lpstr>Arrays</vt:lpstr>
      <vt:lpstr>Arrays</vt:lpstr>
      <vt:lpstr>Arrays</vt:lpstr>
      <vt:lpstr>Declaring Arrays</vt:lpstr>
      <vt:lpstr>Declaring Arrays</vt:lpstr>
      <vt:lpstr>Using Arrays</vt:lpstr>
      <vt:lpstr>PowerPoint Presentation</vt:lpstr>
      <vt:lpstr>Bounds Checking</vt:lpstr>
      <vt:lpstr>Bounds Checking</vt:lpstr>
      <vt:lpstr>Bounds Checking</vt:lpstr>
      <vt:lpstr>ReverseOrder</vt:lpstr>
      <vt:lpstr>Alternate Array Syntax</vt:lpstr>
      <vt:lpstr>Multidimensional Arrays</vt:lpstr>
      <vt:lpstr>Multidimensional Arrays...</vt:lpstr>
      <vt:lpstr>Multidimensional Arrays...</vt:lpstr>
      <vt:lpstr>Multidimensional Arrays...</vt:lpstr>
      <vt:lpstr>Multidimensional Arrays...</vt:lpstr>
      <vt:lpstr>Multidimensional Arrays...</vt:lpstr>
      <vt:lpstr>Strings...</vt:lpstr>
      <vt:lpstr>Strings...</vt:lpstr>
      <vt:lpstr>Strings...</vt:lpstr>
      <vt:lpstr>Strings...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Copyright 2004 Pearson Addison-Wesley</dc:creator>
  <cp:lastModifiedBy>moon</cp:lastModifiedBy>
  <cp:revision>60</cp:revision>
  <dcterms:created xsi:type="dcterms:W3CDTF">2003-05-23T15:49:24Z</dcterms:created>
  <dcterms:modified xsi:type="dcterms:W3CDTF">2022-12-30T12:03:36Z</dcterms:modified>
</cp:coreProperties>
</file>