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4579" r:id="rId5"/>
    <p:sldId id="4580" r:id="rId6"/>
    <p:sldId id="4581" r:id="rId7"/>
    <p:sldId id="4582" r:id="rId8"/>
    <p:sldId id="4584" r:id="rId9"/>
    <p:sldId id="4597" r:id="rId10"/>
    <p:sldId id="4598" r:id="rId11"/>
    <p:sldId id="4599" r:id="rId12"/>
    <p:sldId id="4600" r:id="rId13"/>
    <p:sldId id="4601" r:id="rId14"/>
    <p:sldId id="4602" r:id="rId15"/>
    <p:sldId id="4603" r:id="rId16"/>
    <p:sldId id="4604" r:id="rId17"/>
    <p:sldId id="4605" r:id="rId18"/>
    <p:sldId id="4606" r:id="rId19"/>
    <p:sldId id="4607" r:id="rId20"/>
    <p:sldId id="4608" r:id="rId21"/>
    <p:sldId id="4609" r:id="rId22"/>
    <p:sldId id="4610" r:id="rId23"/>
    <p:sldId id="4611" r:id="rId24"/>
    <p:sldId id="4612" r:id="rId25"/>
    <p:sldId id="4613" r:id="rId26"/>
    <p:sldId id="4614" r:id="rId27"/>
    <p:sldId id="4615" r:id="rId28"/>
    <p:sldId id="4616" r:id="rId29"/>
    <p:sldId id="4617" r:id="rId30"/>
    <p:sldId id="45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D552E-DCD1-4B80-AB28-BB1B1C860225}" v="4" dt="2023-01-01T04:52:24.673"/>
    <p1510:client id="{25F065EC-7065-4848-8E58-48392D3E3CFA}" v="12" dt="2022-07-09T13:45:12.869"/>
    <p1510:client id="{FE2E294A-2488-46B3-BC09-71C334EB7273}" v="82" dt="2022-08-06T05:03:26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48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f523f08c812193a9" providerId="Windows Live" clId="Web-{052D552E-DCD1-4B80-AB28-BB1B1C860225}"/>
    <pc:docChg chg="modSld">
      <pc:chgData name="Guest User" userId="f523f08c812193a9" providerId="Windows Live" clId="Web-{052D552E-DCD1-4B80-AB28-BB1B1C860225}" dt="2023-01-01T04:52:23.783" v="0" actId="20577"/>
      <pc:docMkLst>
        <pc:docMk/>
      </pc:docMkLst>
      <pc:sldChg chg="modSp">
        <pc:chgData name="Guest User" userId="f523f08c812193a9" providerId="Windows Live" clId="Web-{052D552E-DCD1-4B80-AB28-BB1B1C860225}" dt="2023-01-01T04:52:23.783" v="0" actId="20577"/>
        <pc:sldMkLst>
          <pc:docMk/>
          <pc:sldMk cId="3236050976" sldId="4584"/>
        </pc:sldMkLst>
        <pc:spChg chg="mod">
          <ac:chgData name="Guest User" userId="f523f08c812193a9" providerId="Windows Live" clId="Web-{052D552E-DCD1-4B80-AB28-BB1B1C860225}" dt="2023-01-01T04:52:23.783" v="0" actId="20577"/>
          <ac:spMkLst>
            <pc:docMk/>
            <pc:sldMk cId="3236050976" sldId="4584"/>
            <ac:spMk id="6" creationId="{EE044B53-EA0D-4F74-A463-8B2DCE00A0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F35-18E1-5207-DA19-5F0787EF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CFAC3-D710-7684-5E1D-B873E46AA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83A6-6302-E038-4D7A-6C883550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6700" y="618490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31DB-6068-1E62-CBCA-59C8D03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5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3680-2FC7-BC70-8BB1-2AB91008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7898-BF17-D6AF-DA44-C57F922C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63DD1-626A-9CA8-FE1D-AB0C8A1DA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DE880-C391-37FE-DC4F-35EF76E4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3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4B14-4F5E-4471-7BCB-5313D75E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DFE90-EE60-8F92-606E-2FB2AE1AC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D2AFF-8374-4D3D-B23B-202CA503E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D589E-960A-CAA5-0E8D-6BE6262D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5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4B7C-F930-C165-9D73-0D7ED4DF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E5F7F-66FA-9121-4CA9-2978DC4F1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A40F-3075-9308-F8BA-DE483589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F1935-818A-AB06-394A-355094BD8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ABA29-B7C2-3C08-10D3-FB136119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7F2C-F634-13B8-FE81-83E2CA3B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7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ED7D-93DB-D638-D487-FB89CE85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51C5F-D307-5A6B-F4E8-DB236CD4A5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9FD7-3B8A-2872-2A19-8CFF17EF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5262-18CF-66F4-335C-AE6CD894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F01C6-BEDC-75AB-CD7E-E5C123F1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282A-84A2-788D-E731-A917678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8C592-E7B4-E0EA-97BC-3A8CB664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1DAA-802E-6F32-F9FD-F1C900F4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4853-80CC-3582-5240-2F4DEA01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C1A5-FECE-C123-7FCB-B883F0B6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03ABF-8A79-68C8-255A-C0C8BF98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26AF1-BC79-A08C-3E8A-412FADD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36A7-241C-1850-4622-1569A014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37C48-7C27-4586-1200-A6672E5E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28712-5E12-4DFF-1AEF-199946DAB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70E01-F3DE-1B3B-F302-5055B021D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B321D-CEE0-8792-C482-E0E5DB425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26579-CCDB-FA47-E735-EE45C411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BB4C09-ACEF-5B89-AB7F-2FE72FF02D1D}"/>
              </a:ext>
            </a:extLst>
          </p:cNvPr>
          <p:cNvSpPr/>
          <p:nvPr userDrawn="1"/>
        </p:nvSpPr>
        <p:spPr>
          <a:xfrm flipV="1">
            <a:off x="-22302" y="-66908"/>
            <a:ext cx="3856893" cy="69472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0B8A7-702D-0158-6932-91F732770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544" y="550863"/>
            <a:ext cx="2743200" cy="1325563"/>
          </a:xfrm>
        </p:spPr>
        <p:txBody>
          <a:bodyPr/>
          <a:lstStyle/>
          <a:p>
            <a:r>
              <a:rPr lang="en-GB"/>
              <a:t>Module 01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C2A49-F50F-28BD-26A7-00B83200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31DB-6068-1E62-CBCA-59C8D03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BDAF47-374A-B9D1-D6C0-8A45C57DE038}"/>
              </a:ext>
            </a:extLst>
          </p:cNvPr>
          <p:cNvSpPr/>
          <p:nvPr userDrawn="1"/>
        </p:nvSpPr>
        <p:spPr>
          <a:xfrm>
            <a:off x="4708175" y="2637991"/>
            <a:ext cx="1532708" cy="14804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Metropolis" panose="00000500000000000000" pitchFamily="50" charset="0"/>
              </a:rPr>
              <a:t>Display Account User Profile Info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2E913-17D7-B7F6-3E97-40C07DA3EA5F}"/>
              </a:ext>
            </a:extLst>
          </p:cNvPr>
          <p:cNvSpPr/>
          <p:nvPr userDrawn="1"/>
        </p:nvSpPr>
        <p:spPr>
          <a:xfrm>
            <a:off x="4708175" y="4408001"/>
            <a:ext cx="1532708" cy="14804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Metropolis" panose="00000500000000000000" pitchFamily="50" charset="0"/>
              </a:rPr>
              <a:t>Validate Update User Info</a:t>
            </a:r>
          </a:p>
        </p:txBody>
      </p:sp>
      <p:cxnSp>
        <p:nvCxnSpPr>
          <p:cNvPr id="7" name="Connector: Elbow 8">
            <a:extLst>
              <a:ext uri="{FF2B5EF4-FFF2-40B4-BE49-F238E27FC236}">
                <a16:creationId xmlns:a16="http://schemas.microsoft.com/office/drawing/2014/main" id="{5E5669A5-198A-91C7-9267-128C2B94452B}"/>
              </a:ext>
            </a:extLst>
          </p:cNvPr>
          <p:cNvCxnSpPr>
            <a:cxnSpLocks/>
          </p:cNvCxnSpPr>
          <p:nvPr userDrawn="1"/>
        </p:nvCxnSpPr>
        <p:spPr>
          <a:xfrm>
            <a:off x="800311" y="1949469"/>
            <a:ext cx="4678945" cy="610453"/>
          </a:xfrm>
          <a:prstGeom prst="bentConnector3">
            <a:avLst>
              <a:gd name="adj1" fmla="val 99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22">
            <a:extLst>
              <a:ext uri="{FF2B5EF4-FFF2-40B4-BE49-F238E27FC236}">
                <a16:creationId xmlns:a16="http://schemas.microsoft.com/office/drawing/2014/main" id="{6151C177-BFFE-7B76-EB0C-382CBF2E3D2D}"/>
              </a:ext>
            </a:extLst>
          </p:cNvPr>
          <p:cNvCxnSpPr>
            <a:endCxn id="6" idx="2"/>
          </p:cNvCxnSpPr>
          <p:nvPr userDrawn="1"/>
        </p:nvCxnSpPr>
        <p:spPr>
          <a:xfrm>
            <a:off x="800311" y="2476688"/>
            <a:ext cx="3907864" cy="2671541"/>
          </a:xfrm>
          <a:prstGeom prst="bentConnector3">
            <a:avLst>
              <a:gd name="adj1" fmla="val 390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08E1A0-9D97-5C71-1483-1A7018FAC64F}"/>
              </a:ext>
            </a:extLst>
          </p:cNvPr>
          <p:cNvCxnSpPr/>
          <p:nvPr userDrawn="1"/>
        </p:nvCxnSpPr>
        <p:spPr>
          <a:xfrm flipH="1">
            <a:off x="6571360" y="3378218"/>
            <a:ext cx="324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134B75-51E4-4D4B-5092-B55B1DCB99BF}"/>
              </a:ext>
            </a:extLst>
          </p:cNvPr>
          <p:cNvCxnSpPr/>
          <p:nvPr userDrawn="1"/>
        </p:nvCxnSpPr>
        <p:spPr>
          <a:xfrm flipH="1">
            <a:off x="6571360" y="5228789"/>
            <a:ext cx="324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696C83-F927-33C9-6A30-DA7D6169D0A2}"/>
              </a:ext>
            </a:extLst>
          </p:cNvPr>
          <p:cNvSpPr/>
          <p:nvPr userDrawn="1"/>
        </p:nvSpPr>
        <p:spPr>
          <a:xfrm>
            <a:off x="732672" y="2610799"/>
            <a:ext cx="145546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Administrator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95FF2-2318-B5B3-60C9-21F02703F4B2}"/>
              </a:ext>
            </a:extLst>
          </p:cNvPr>
          <p:cNvSpPr/>
          <p:nvPr userDrawn="1"/>
        </p:nvSpPr>
        <p:spPr>
          <a:xfrm>
            <a:off x="2226365" y="5252986"/>
            <a:ext cx="23366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Enter/Update/ Delete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C403B7-A88B-DFD0-45BE-8D6226C66450}"/>
              </a:ext>
            </a:extLst>
          </p:cNvPr>
          <p:cNvSpPr/>
          <p:nvPr userDrawn="1"/>
        </p:nvSpPr>
        <p:spPr>
          <a:xfrm>
            <a:off x="7064199" y="2905919"/>
            <a:ext cx="21941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Retrieve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3739B-FE58-F1DA-221A-1B052C2048E9}"/>
              </a:ext>
            </a:extLst>
          </p:cNvPr>
          <p:cNvSpPr/>
          <p:nvPr userDrawn="1"/>
        </p:nvSpPr>
        <p:spPr>
          <a:xfrm>
            <a:off x="699420" y="1567412"/>
            <a:ext cx="167543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Access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22C26B-84E3-6931-1BF7-749A947B7848}"/>
              </a:ext>
            </a:extLst>
          </p:cNvPr>
          <p:cNvSpPr/>
          <p:nvPr userDrawn="1"/>
        </p:nvSpPr>
        <p:spPr>
          <a:xfrm>
            <a:off x="6917570" y="5360701"/>
            <a:ext cx="24873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Update/Delete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B3A75-F710-4573-A31F-4558472AD1F9}"/>
              </a:ext>
            </a:extLst>
          </p:cNvPr>
          <p:cNvSpPr/>
          <p:nvPr userDrawn="1"/>
        </p:nvSpPr>
        <p:spPr>
          <a:xfrm>
            <a:off x="9979680" y="4158658"/>
            <a:ext cx="176278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User Account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3F29B8-DE27-8AF3-B014-B0192F0A426D}"/>
              </a:ext>
            </a:extLst>
          </p:cNvPr>
          <p:cNvCxnSpPr/>
          <p:nvPr userDrawn="1"/>
        </p:nvCxnSpPr>
        <p:spPr>
          <a:xfrm>
            <a:off x="9819657" y="3378218"/>
            <a:ext cx="0" cy="691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464388-A729-F4BB-74A3-381DE7E8C1ED}"/>
              </a:ext>
            </a:extLst>
          </p:cNvPr>
          <p:cNvCxnSpPr/>
          <p:nvPr userDrawn="1"/>
        </p:nvCxnSpPr>
        <p:spPr>
          <a:xfrm>
            <a:off x="9819657" y="4537560"/>
            <a:ext cx="0" cy="691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2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31DB-6068-1E62-CBCA-59C8D039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: Rounded Corners 32">
            <a:extLst>
              <a:ext uri="{FF2B5EF4-FFF2-40B4-BE49-F238E27FC236}">
                <a16:creationId xmlns:a16="http://schemas.microsoft.com/office/drawing/2014/main" id="{E2A55FB9-B46C-BBB4-508F-DAAA2ABE8AA9}"/>
              </a:ext>
            </a:extLst>
          </p:cNvPr>
          <p:cNvSpPr/>
          <p:nvPr userDrawn="1"/>
        </p:nvSpPr>
        <p:spPr>
          <a:xfrm>
            <a:off x="705342" y="1651071"/>
            <a:ext cx="10955613" cy="4093587"/>
          </a:xfrm>
          <a:prstGeom prst="roundRect">
            <a:avLst>
              <a:gd name="adj" fmla="val 1729"/>
            </a:avLst>
          </a:prstGeom>
          <a:noFill/>
          <a:ln>
            <a:solidFill>
              <a:srgbClr val="66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9BA55D-D81B-46AA-036E-8B745735981E}"/>
              </a:ext>
            </a:extLst>
          </p:cNvPr>
          <p:cNvSpPr/>
          <p:nvPr userDrawn="1"/>
        </p:nvSpPr>
        <p:spPr>
          <a:xfrm>
            <a:off x="2100215" y="1852852"/>
            <a:ext cx="8465912" cy="34667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Metropolis" panose="00000500000000000000" pitchFamily="50" charset="0"/>
                <a:cs typeface="Segoe UI" panose="020B0502040204020203" pitchFamily="34" charset="0"/>
              </a:rPr>
              <a:t>Outcomes:</a:t>
            </a:r>
          </a:p>
          <a:p>
            <a:pPr>
              <a:lnSpc>
                <a:spcPct val="150000"/>
              </a:lnSpc>
            </a:pPr>
            <a:endParaRPr lang="en-IN" sz="1600">
              <a:latin typeface="Metropolis" panose="00000500000000000000" pitchFamily="50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Comprehend the fundamental concepts of networks in the advanced computer networks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Identify the importance of the types of networks in their respective application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Deploy the right network architecture according to the type and requirements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Implement the right topology for the required network connectivity</a:t>
            </a:r>
            <a:endParaRPr lang="en-US" sz="1600"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7EE29620-5AFA-CF1A-2D85-EAADD4823D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2156" y="2995516"/>
            <a:ext cx="1404696" cy="14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3A0E0-7EED-0EEC-9348-E110789B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0AB6F-056B-C1DF-0B02-8DE20E812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BAEA-57E9-4135-C762-6D2F8D5AA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3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Metropoli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840096" y="2045205"/>
            <a:ext cx="104562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Data Structure and Algorithm Using Java</a:t>
            </a:r>
            <a:endParaRPr lang="en-US" sz="3200" b="1" cap="none" spc="0" dirty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3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Example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33274" y="2096086"/>
            <a:ext cx="39370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 A()</a:t>
            </a:r>
          </a:p>
          <a:p>
            <a:pPr algn="just"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{</a:t>
            </a:r>
          </a:p>
          <a:p>
            <a:pPr algn="just"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  </a:t>
            </a:r>
            <a:r>
              <a:rPr lang="en-US" altLang="en-US" sz="2800" dirty="0" err="1">
                <a:solidFill>
                  <a:srgbClr val="000000"/>
                </a:solidFill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i</a:t>
            </a:r>
            <a:r>
              <a:rPr lang="en-US" altLang="en-US" sz="2800" dirty="0">
                <a:solidFill>
                  <a:srgbClr val="000000"/>
                </a:solidFill>
              </a:rPr>
              <a:t>;</a:t>
            </a:r>
          </a:p>
          <a:p>
            <a:pPr algn="just"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    for(</a:t>
            </a:r>
            <a:r>
              <a:rPr lang="en-US" altLang="en-US" sz="2800" dirty="0" err="1">
                <a:solidFill>
                  <a:srgbClr val="000000"/>
                </a:solidFill>
              </a:rPr>
              <a:t>i</a:t>
            </a:r>
            <a:r>
              <a:rPr lang="en-US" altLang="en-US" sz="2800" dirty="0">
                <a:solidFill>
                  <a:srgbClr val="000000"/>
                </a:solidFill>
              </a:rPr>
              <a:t>=1;i&lt;=</a:t>
            </a:r>
            <a:r>
              <a:rPr lang="en-US" altLang="en-US" sz="2800" dirty="0" err="1">
                <a:solidFill>
                  <a:srgbClr val="000000"/>
                </a:solidFill>
              </a:rPr>
              <a:t>n;i</a:t>
            </a:r>
            <a:r>
              <a:rPr lang="en-US" altLang="en-US" sz="2800" dirty="0">
                <a:solidFill>
                  <a:srgbClr val="000000"/>
                </a:solidFill>
              </a:rPr>
              <a:t>++)</a:t>
            </a:r>
          </a:p>
          <a:p>
            <a:pPr algn="just"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       {</a:t>
            </a:r>
          </a:p>
          <a:p>
            <a:pPr algn="just"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                 </a:t>
            </a:r>
            <a:r>
              <a:rPr lang="en-US" altLang="en-US" sz="2800" dirty="0" err="1">
                <a:solidFill>
                  <a:srgbClr val="000000"/>
                </a:solidFill>
              </a:rPr>
              <a:t>printf</a:t>
            </a:r>
            <a:r>
              <a:rPr lang="en-US" altLang="en-US" sz="2800" dirty="0">
                <a:solidFill>
                  <a:srgbClr val="000000"/>
                </a:solidFill>
              </a:rPr>
              <a:t>(“ABCD”);</a:t>
            </a:r>
          </a:p>
          <a:p>
            <a:pPr algn="just"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        }</a:t>
            </a:r>
          </a:p>
          <a:p>
            <a:pPr algn="just"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}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Complexity of Example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6258" y="2335236"/>
            <a:ext cx="1765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T= O(n)</a:t>
            </a:r>
            <a:endParaRPr 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0000"/>
                </a:solidFill>
              </a:rPr>
              <a:t>Example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32320" y="2110154"/>
            <a:ext cx="316945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 dirty="0">
                <a:solidFill>
                  <a:srgbClr val="000000"/>
                </a:solidFill>
              </a:rPr>
              <a:t>A()</a:t>
            </a:r>
          </a:p>
          <a:p>
            <a:r>
              <a:rPr lang="en-IN" altLang="en-US" sz="2400" dirty="0">
                <a:solidFill>
                  <a:srgbClr val="000000"/>
                </a:solidFill>
              </a:rPr>
              <a:t>{</a:t>
            </a:r>
          </a:p>
          <a:p>
            <a:r>
              <a:rPr lang="en-IN" altLang="en-US" sz="2400" dirty="0">
                <a:solidFill>
                  <a:srgbClr val="000000"/>
                </a:solidFill>
              </a:rPr>
              <a:t>    </a:t>
            </a:r>
            <a:r>
              <a:rPr lang="en-IN" altLang="en-US" sz="2400" dirty="0" err="1">
                <a:solidFill>
                  <a:srgbClr val="000000"/>
                </a:solidFill>
              </a:rPr>
              <a:t>int</a:t>
            </a:r>
            <a:r>
              <a:rPr lang="en-IN" altLang="en-US" sz="2400" dirty="0">
                <a:solidFill>
                  <a:srgbClr val="000000"/>
                </a:solidFill>
              </a:rPr>
              <a:t> </a:t>
            </a:r>
            <a:r>
              <a:rPr lang="en-IN" altLang="en-US" sz="2400" dirty="0" err="1">
                <a:solidFill>
                  <a:srgbClr val="000000"/>
                </a:solidFill>
              </a:rPr>
              <a:t>i</a:t>
            </a:r>
            <a:r>
              <a:rPr lang="en-IN" altLang="en-US" sz="2400" dirty="0">
                <a:solidFill>
                  <a:srgbClr val="000000"/>
                </a:solidFill>
              </a:rPr>
              <a:t>=1 ,s=1;</a:t>
            </a:r>
          </a:p>
          <a:p>
            <a:r>
              <a:rPr lang="en-IN" altLang="en-US" sz="2400" dirty="0">
                <a:solidFill>
                  <a:srgbClr val="000000"/>
                </a:solidFill>
              </a:rPr>
              <a:t>    </a:t>
            </a:r>
            <a:r>
              <a:rPr lang="en-IN" altLang="en-US" sz="2400" dirty="0" err="1">
                <a:solidFill>
                  <a:srgbClr val="000000"/>
                </a:solidFill>
              </a:rPr>
              <a:t>scanf</a:t>
            </a:r>
            <a:r>
              <a:rPr lang="en-IN" altLang="en-US" sz="2400" dirty="0">
                <a:solidFill>
                  <a:srgbClr val="000000"/>
                </a:solidFill>
              </a:rPr>
              <a:t>(“%d”, &amp;n);</a:t>
            </a:r>
          </a:p>
          <a:p>
            <a:r>
              <a:rPr lang="en-IN" altLang="en-US" sz="2400" dirty="0">
                <a:solidFill>
                  <a:srgbClr val="000000"/>
                </a:solidFill>
              </a:rPr>
              <a:t>    while(s&lt;=n)</a:t>
            </a:r>
          </a:p>
          <a:p>
            <a:r>
              <a:rPr lang="en-IN" altLang="en-US" sz="2400" dirty="0">
                <a:solidFill>
                  <a:srgbClr val="000000"/>
                </a:solidFill>
              </a:rPr>
              <a:t>       {</a:t>
            </a:r>
          </a:p>
          <a:p>
            <a:r>
              <a:rPr lang="en-IN" altLang="en-US" sz="2400" dirty="0">
                <a:solidFill>
                  <a:srgbClr val="000000"/>
                </a:solidFill>
              </a:rPr>
              <a:t>               </a:t>
            </a:r>
            <a:r>
              <a:rPr lang="en-IN" altLang="en-US" sz="2400" dirty="0" err="1">
                <a:solidFill>
                  <a:srgbClr val="000000"/>
                </a:solidFill>
              </a:rPr>
              <a:t>i</a:t>
            </a:r>
            <a:r>
              <a:rPr lang="en-IN" altLang="en-US" sz="2400" dirty="0">
                <a:solidFill>
                  <a:srgbClr val="000000"/>
                </a:solidFill>
              </a:rPr>
              <a:t>++;</a:t>
            </a:r>
          </a:p>
          <a:p>
            <a:r>
              <a:rPr lang="en-IN" altLang="en-US" sz="2400" dirty="0">
                <a:solidFill>
                  <a:srgbClr val="000000"/>
                </a:solidFill>
              </a:rPr>
              <a:t>               s=</a:t>
            </a:r>
            <a:r>
              <a:rPr lang="en-IN" altLang="en-US" sz="2400" dirty="0" err="1">
                <a:solidFill>
                  <a:srgbClr val="000000"/>
                </a:solidFill>
              </a:rPr>
              <a:t>s+i</a:t>
            </a:r>
            <a:r>
              <a:rPr lang="en-IN" altLang="en-US" sz="2400" dirty="0">
                <a:solidFill>
                  <a:srgbClr val="000000"/>
                </a:solidFill>
              </a:rPr>
              <a:t>;</a:t>
            </a:r>
          </a:p>
          <a:p>
            <a:r>
              <a:rPr lang="en-IN" altLang="en-US" sz="2400" dirty="0">
                <a:solidFill>
                  <a:srgbClr val="000000"/>
                </a:solidFill>
              </a:rPr>
              <a:t>               </a:t>
            </a:r>
            <a:r>
              <a:rPr lang="en-IN" altLang="en-US" sz="2400" dirty="0" err="1">
                <a:solidFill>
                  <a:srgbClr val="000000"/>
                </a:solidFill>
              </a:rPr>
              <a:t>printf</a:t>
            </a:r>
            <a:r>
              <a:rPr lang="en-IN" altLang="en-US" sz="2400" dirty="0">
                <a:solidFill>
                  <a:srgbClr val="000000"/>
                </a:solidFill>
              </a:rPr>
              <a:t>(“</a:t>
            </a:r>
            <a:r>
              <a:rPr lang="en-IN" altLang="en-US" sz="2400" dirty="0" err="1">
                <a:solidFill>
                  <a:srgbClr val="000000"/>
                </a:solidFill>
              </a:rPr>
              <a:t>abcd</a:t>
            </a:r>
            <a:r>
              <a:rPr lang="en-IN" altLang="en-US" sz="2400" dirty="0">
                <a:solidFill>
                  <a:srgbClr val="000000"/>
                </a:solidFill>
              </a:rPr>
              <a:t>”);</a:t>
            </a:r>
          </a:p>
          <a:p>
            <a:r>
              <a:rPr lang="en-IN" altLang="en-US" sz="2400" dirty="0">
                <a:solidFill>
                  <a:srgbClr val="000000"/>
                </a:solidFill>
              </a:rPr>
              <a:t>          }</a:t>
            </a:r>
          </a:p>
          <a:p>
            <a:r>
              <a:rPr lang="en-IN" altLang="en-US" sz="24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Complexity of Example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E414-18EC-42CA-92BF-D4A18F06E4F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1844675"/>
            <a:ext cx="82296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Metropolis" pitchFamily="2" charset="77"/>
                <a:ea typeface="+mn-ea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0000"/>
                </a:solidFill>
              </a:rPr>
              <a:t>Example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7920" y="2138289"/>
            <a:ext cx="448853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dirty="0">
                <a:solidFill>
                  <a:srgbClr val="000000"/>
                </a:solidFill>
              </a:rPr>
              <a:t>A()</a:t>
            </a:r>
          </a:p>
          <a:p>
            <a:r>
              <a:rPr lang="en-IN" altLang="en-US" sz="2800" dirty="0">
                <a:solidFill>
                  <a:srgbClr val="000000"/>
                </a:solidFill>
              </a:rPr>
              <a:t>{</a:t>
            </a:r>
          </a:p>
          <a:p>
            <a:r>
              <a:rPr lang="en-IN" altLang="en-US" sz="2800" dirty="0">
                <a:solidFill>
                  <a:srgbClr val="000000"/>
                </a:solidFill>
              </a:rPr>
              <a:t>    </a:t>
            </a:r>
            <a:r>
              <a:rPr lang="en-IN" altLang="en-US" sz="2800" dirty="0" err="1">
                <a:solidFill>
                  <a:srgbClr val="000000"/>
                </a:solidFill>
              </a:rPr>
              <a:t>int</a:t>
            </a:r>
            <a:r>
              <a:rPr lang="en-IN" altLang="en-US" sz="2800" dirty="0">
                <a:solidFill>
                  <a:srgbClr val="000000"/>
                </a:solidFill>
              </a:rPr>
              <a:t> </a:t>
            </a:r>
            <a:r>
              <a:rPr lang="en-IN" altLang="en-US" sz="2800" dirty="0" err="1">
                <a:solidFill>
                  <a:srgbClr val="000000"/>
                </a:solidFill>
              </a:rPr>
              <a:t>i</a:t>
            </a:r>
            <a:r>
              <a:rPr lang="en-IN" altLang="en-US" sz="2800" dirty="0">
                <a:solidFill>
                  <a:srgbClr val="000000"/>
                </a:solidFill>
              </a:rPr>
              <a:t>=1;</a:t>
            </a:r>
          </a:p>
          <a:p>
            <a:r>
              <a:rPr lang="en-IN" altLang="en-US" sz="2800" dirty="0">
                <a:solidFill>
                  <a:srgbClr val="000000"/>
                </a:solidFill>
              </a:rPr>
              <a:t>      </a:t>
            </a:r>
            <a:r>
              <a:rPr lang="en-US" altLang="en-US" sz="2800" dirty="0">
                <a:solidFill>
                  <a:srgbClr val="000000"/>
                </a:solidFill>
              </a:rPr>
              <a:t> for(</a:t>
            </a:r>
            <a:r>
              <a:rPr lang="en-US" altLang="en-US" sz="2800" dirty="0" err="1">
                <a:solidFill>
                  <a:srgbClr val="000000"/>
                </a:solidFill>
              </a:rPr>
              <a:t>i</a:t>
            </a:r>
            <a:r>
              <a:rPr lang="en-US" altLang="en-US" sz="2800" dirty="0">
                <a:solidFill>
                  <a:srgbClr val="000000"/>
                </a:solidFill>
              </a:rPr>
              <a:t>=1; </a:t>
            </a:r>
            <a:r>
              <a:rPr lang="en-US" altLang="en-US" sz="2800" dirty="0" err="1">
                <a:solidFill>
                  <a:srgbClr val="000000"/>
                </a:solidFill>
              </a:rPr>
              <a:t>i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pow</a:t>
            </a:r>
            <a:r>
              <a:rPr lang="en-US" altLang="en-US" sz="2800" dirty="0">
                <a:solidFill>
                  <a:srgbClr val="000000"/>
                </a:solidFill>
              </a:rPr>
              <a:t> 2&lt;=n; </a:t>
            </a:r>
            <a:r>
              <a:rPr lang="en-US" altLang="en-US" sz="2800" dirty="0" err="1">
                <a:solidFill>
                  <a:srgbClr val="000000"/>
                </a:solidFill>
              </a:rPr>
              <a:t>i</a:t>
            </a:r>
            <a:r>
              <a:rPr lang="en-US" altLang="en-US" sz="2800" dirty="0">
                <a:solidFill>
                  <a:srgbClr val="000000"/>
                </a:solidFill>
              </a:rPr>
              <a:t>++)</a:t>
            </a:r>
          </a:p>
          <a:p>
            <a:r>
              <a:rPr lang="en-IN" altLang="en-US" sz="2800" dirty="0">
                <a:solidFill>
                  <a:srgbClr val="000000"/>
                </a:solidFill>
              </a:rPr>
              <a:t>       {</a:t>
            </a:r>
          </a:p>
          <a:p>
            <a:r>
              <a:rPr lang="en-IN" altLang="en-US" sz="2800" dirty="0">
                <a:solidFill>
                  <a:srgbClr val="000000"/>
                </a:solidFill>
              </a:rPr>
              <a:t>            </a:t>
            </a:r>
            <a:r>
              <a:rPr lang="en-IN" altLang="en-US" sz="2800" dirty="0" err="1">
                <a:solidFill>
                  <a:srgbClr val="000000"/>
                </a:solidFill>
              </a:rPr>
              <a:t>printf</a:t>
            </a:r>
            <a:r>
              <a:rPr lang="en-IN" altLang="en-US" sz="2800" dirty="0">
                <a:solidFill>
                  <a:srgbClr val="000000"/>
                </a:solidFill>
              </a:rPr>
              <a:t>(“</a:t>
            </a:r>
            <a:r>
              <a:rPr lang="en-IN" altLang="en-US" sz="2800" dirty="0" err="1">
                <a:solidFill>
                  <a:srgbClr val="000000"/>
                </a:solidFill>
              </a:rPr>
              <a:t>abcd</a:t>
            </a:r>
            <a:r>
              <a:rPr lang="en-IN" altLang="en-US" sz="2800" dirty="0">
                <a:solidFill>
                  <a:srgbClr val="000000"/>
                </a:solidFill>
              </a:rPr>
              <a:t>”);</a:t>
            </a:r>
          </a:p>
          <a:p>
            <a:r>
              <a:rPr lang="en-IN" altLang="en-US" sz="2800" dirty="0">
                <a:solidFill>
                  <a:srgbClr val="000000"/>
                </a:solidFill>
              </a:rPr>
              <a:t>          }</a:t>
            </a:r>
          </a:p>
          <a:p>
            <a:r>
              <a:rPr lang="en-IN" altLang="en-US" sz="28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Complexity of Example 3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83E414-18EC-42CA-92BF-D4A18F06E4F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1844675"/>
            <a:ext cx="82296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Metropolis" pitchFamily="2" charset="77"/>
                <a:ea typeface="+mn-ea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Problem1:Linear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24025" y="2053882"/>
            <a:ext cx="60200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are given a list of records.  </a:t>
            </a:r>
          </a:p>
          <a:p>
            <a:r>
              <a:rPr lang="en-US" sz="2800" dirty="0"/>
              <a:t>Each record has an associated key.</a:t>
            </a:r>
          </a:p>
          <a:p>
            <a:r>
              <a:rPr lang="en-US" sz="2800" dirty="0"/>
              <a:t>Give efficient algorithm for searching for a record containing a particular key.</a:t>
            </a:r>
          </a:p>
          <a:p>
            <a:r>
              <a:rPr lang="en-US" sz="2800" dirty="0"/>
              <a:t>Efficiency is quantified in terms of average time analysis (number of comparisons) to retrieve an item.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</a:t>
            </a:r>
            <a:r>
              <a:rPr lang="en-US" dirty="0"/>
              <a:t>Search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08031" y="2129180"/>
            <a:ext cx="5930900" cy="11795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892306" y="2135530"/>
            <a:ext cx="0" cy="117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079756" y="2135530"/>
            <a:ext cx="0" cy="117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264031" y="2135530"/>
            <a:ext cx="1588" cy="117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7451481" y="2140292"/>
            <a:ext cx="0" cy="1166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8638931" y="2140292"/>
            <a:ext cx="0" cy="1166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66781" y="1603717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>
                <a:latin typeface="Arial" charset="0"/>
              </a:rPr>
              <a:t>[ 0 ]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090744" y="1603717"/>
            <a:ext cx="722312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 dirty="0">
                <a:latin typeface="Arial" charset="0"/>
              </a:rPr>
              <a:t>[ 1 ]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275019" y="1603717"/>
            <a:ext cx="722312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422781" y="1603717"/>
            <a:ext cx="720725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603881" y="1603717"/>
            <a:ext cx="723900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9539044" y="2140292"/>
            <a:ext cx="1169987" cy="1168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9566031" y="1608480"/>
            <a:ext cx="10620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[ 700 ]</a:t>
            </a:r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7586419" y="2338730"/>
            <a:ext cx="671512" cy="771525"/>
            <a:chOff x="2897" y="3449"/>
            <a:chExt cx="326" cy="327"/>
          </a:xfrm>
        </p:grpSpPr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897" y="3449"/>
              <a:ext cx="32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   506643548</a:t>
              </a:r>
            </a:p>
          </p:txBody>
        </p:sp>
        <p:pic>
          <p:nvPicPr>
            <p:cNvPr id="19" name="Picture 20"/>
            <p:cNvPicPr>
              <a:picLocks noChangeArrowheads="1"/>
            </p:cNvPicPr>
            <p:nvPr/>
          </p:nvPicPr>
          <p:blipFill>
            <a:blip r:embed="rId2" cstate="print"/>
            <a:srcRect r="35910" b="42465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5281369" y="2300630"/>
            <a:ext cx="730250" cy="847725"/>
            <a:chOff x="1778" y="3433"/>
            <a:chExt cx="355" cy="359"/>
          </a:xfrm>
        </p:grpSpPr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778" y="3433"/>
              <a:ext cx="32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   233667136</a:t>
              </a:r>
            </a:p>
          </p:txBody>
        </p:sp>
        <p:pic>
          <p:nvPicPr>
            <p:cNvPr id="22" name="Picture 2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4092331" y="2294280"/>
            <a:ext cx="727075" cy="858837"/>
            <a:chOff x="1201" y="3430"/>
            <a:chExt cx="353" cy="364"/>
          </a:xfrm>
        </p:grpSpPr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01" y="3430"/>
              <a:ext cx="301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281942902</a:t>
              </a:r>
            </a:p>
          </p:txBody>
        </p:sp>
        <p:pic>
          <p:nvPicPr>
            <p:cNvPr id="25" name="Picture 26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9662869" y="2345080"/>
            <a:ext cx="942975" cy="755650"/>
            <a:chOff x="4891" y="3452"/>
            <a:chExt cx="458" cy="320"/>
          </a:xfrm>
        </p:grpSpPr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927" y="3452"/>
              <a:ext cx="301" cy="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155778322</a:t>
              </a:r>
            </a:p>
          </p:txBody>
        </p:sp>
        <p:pic>
          <p:nvPicPr>
            <p:cNvPr id="28" name="Picture 29"/>
            <p:cNvPicPr>
              <a:picLocks noChangeArrowheads="1"/>
            </p:cNvPicPr>
            <p:nvPr/>
          </p:nvPicPr>
          <p:blipFill>
            <a:blip r:embed="rId5" cstate="print"/>
            <a:srcRect b="53265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9" name="Group 30"/>
          <p:cNvGrpSpPr>
            <a:grpSpLocks/>
          </p:cNvGrpSpPr>
          <p:nvPr/>
        </p:nvGrpSpPr>
        <p:grpSpPr bwMode="auto">
          <a:xfrm>
            <a:off x="6437069" y="2324442"/>
            <a:ext cx="749300" cy="830263"/>
            <a:chOff x="2339" y="3443"/>
            <a:chExt cx="364" cy="352"/>
          </a:xfrm>
        </p:grpSpPr>
        <p:pic>
          <p:nvPicPr>
            <p:cNvPr id="30" name="Picture 31"/>
            <p:cNvPicPr>
              <a:picLocks noChangeArrowheads="1"/>
            </p:cNvPicPr>
            <p:nvPr/>
          </p:nvPicPr>
          <p:blipFill>
            <a:blip r:embed="rId6" cstate="print"/>
            <a:srcRect l="51312" b="42639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339" y="3443"/>
              <a:ext cx="301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580625685</a:t>
              </a:r>
            </a:p>
          </p:txBody>
        </p:sp>
      </p:grp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2903294" y="2329205"/>
            <a:ext cx="679450" cy="819150"/>
            <a:chOff x="3495" y="3436"/>
            <a:chExt cx="330" cy="347"/>
          </a:xfrm>
        </p:grpSpPr>
        <p:pic>
          <p:nvPicPr>
            <p:cNvPr id="33" name="Picture 34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495" y="3436"/>
              <a:ext cx="300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701466868</a:t>
              </a:r>
            </a:p>
          </p:txBody>
        </p:sp>
      </p:grp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8745294" y="2051392"/>
            <a:ext cx="7445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/>
              <a:t>…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8280157" y="4081805"/>
            <a:ext cx="1764175" cy="1671881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7" name="Picture 38"/>
          <p:cNvPicPr>
            <a:picLocks noChangeArrowheads="1"/>
          </p:cNvPicPr>
          <p:nvPr/>
        </p:nvPicPr>
        <p:blipFill>
          <a:blip r:embed="rId6" cstate="print"/>
          <a:srcRect l="50790" b="42133"/>
          <a:stretch>
            <a:fillRect/>
          </a:stretch>
        </p:blipFill>
        <p:spPr bwMode="auto">
          <a:xfrm>
            <a:off x="8592894" y="4585042"/>
            <a:ext cx="1226355" cy="1056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9115181" y="4064342"/>
            <a:ext cx="1874838" cy="8588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8408744" y="4273892"/>
            <a:ext cx="2251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Number 580625685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2504049" y="3601329"/>
            <a:ext cx="561418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Each record in list has an associated key.</a:t>
            </a:r>
          </a:p>
          <a:p>
            <a:r>
              <a:rPr lang="en-US" sz="2400" dirty="0"/>
              <a:t>In this example, the keys are ID numbers.</a:t>
            </a:r>
          </a:p>
          <a:p>
            <a:endParaRPr lang="en-US" sz="2400" dirty="0"/>
          </a:p>
          <a:p>
            <a:r>
              <a:rPr lang="en-US" sz="2400" dirty="0"/>
              <a:t>Given a particular key, how can we efficiently retrieve the record from the list?</a:t>
            </a: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6289431" y="3280117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>
            <a:off x="7432431" y="3280116"/>
            <a:ext cx="3371557" cy="9261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89785" y="2532185"/>
            <a:ext cx="5607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through array of records, one at a time.</a:t>
            </a:r>
          </a:p>
          <a:p>
            <a:r>
              <a:rPr lang="en-US" sz="2400" dirty="0"/>
              <a:t>Look for record with matching key.</a:t>
            </a:r>
          </a:p>
          <a:p>
            <a:r>
              <a:rPr lang="en-US" sz="2400" dirty="0"/>
              <a:t>Search stops when </a:t>
            </a:r>
          </a:p>
          <a:p>
            <a:pPr lvl="1"/>
            <a:r>
              <a:rPr lang="en-US" sz="2400" dirty="0"/>
              <a:t>record with matching key is found</a:t>
            </a:r>
          </a:p>
          <a:p>
            <a:pPr lvl="1"/>
            <a:r>
              <a:rPr lang="en-US" sz="2400" dirty="0"/>
              <a:t>or when search has examined all records without success.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Serial Search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0468" y="2194562"/>
            <a:ext cx="61616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// Search for a desired item in the n array elements </a:t>
            </a:r>
          </a:p>
          <a:p>
            <a:r>
              <a:rPr lang="en-US" sz="2000" dirty="0"/>
              <a:t>// starting at a[first].  </a:t>
            </a:r>
          </a:p>
          <a:p>
            <a:r>
              <a:rPr lang="en-US" sz="2000" dirty="0"/>
              <a:t>// Returns pointer to desired record if found.</a:t>
            </a:r>
          </a:p>
          <a:p>
            <a:r>
              <a:rPr lang="en-US" sz="2000" dirty="0"/>
              <a:t>// Otherwise, return NULL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for(</a:t>
            </a:r>
            <a:r>
              <a:rPr lang="en-US" sz="2000" dirty="0" err="1"/>
              <a:t>i</a:t>
            </a:r>
            <a:r>
              <a:rPr lang="en-US" sz="2000" dirty="0"/>
              <a:t> = first; </a:t>
            </a:r>
            <a:r>
              <a:rPr lang="en-US" sz="2000" dirty="0" err="1"/>
              <a:t>i</a:t>
            </a:r>
            <a:r>
              <a:rPr lang="en-US" sz="2000" dirty="0"/>
              <a:t> &lt; n; ++</a:t>
            </a:r>
            <a:r>
              <a:rPr lang="en-US" sz="2000" dirty="0" err="1"/>
              <a:t>i</a:t>
            </a:r>
            <a:r>
              <a:rPr lang="en-US" sz="2000" dirty="0"/>
              <a:t> )</a:t>
            </a:r>
          </a:p>
          <a:p>
            <a:r>
              <a:rPr lang="en-US" sz="2000" dirty="0"/>
              <a:t>	if(a[</a:t>
            </a:r>
            <a:r>
              <a:rPr lang="en-US" sz="2000" dirty="0" err="1"/>
              <a:t>first+i</a:t>
            </a:r>
            <a:r>
              <a:rPr lang="en-US" sz="2000" dirty="0"/>
              <a:t>] is desired item)</a:t>
            </a:r>
          </a:p>
          <a:p>
            <a:r>
              <a:rPr lang="en-US" sz="2000" dirty="0"/>
              <a:t>		return &amp;a[</a:t>
            </a:r>
            <a:r>
              <a:rPr lang="en-US" sz="2000" dirty="0" err="1"/>
              <a:t>first+i</a:t>
            </a:r>
            <a:r>
              <a:rPr lang="en-US" sz="2000" dirty="0"/>
              <a:t>];</a:t>
            </a:r>
          </a:p>
          <a:p>
            <a:endParaRPr lang="en-US" sz="2000" dirty="0"/>
          </a:p>
          <a:p>
            <a:r>
              <a:rPr lang="en-US" sz="2000" dirty="0"/>
              <a:t>// if we drop through loop, then desired item was not found</a:t>
            </a:r>
          </a:p>
          <a:p>
            <a:r>
              <a:rPr lang="en-US" sz="2000" dirty="0"/>
              <a:t>return NULL;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9419" y="429355"/>
            <a:ext cx="528337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Table of Content</a:t>
            </a:r>
            <a:r>
              <a:rPr lang="en-US" sz="3200" b="0" cap="none" spc="0">
                <a:ln w="0"/>
                <a:solidFill>
                  <a:schemeClr val="bg1"/>
                </a:solidFill>
                <a:latin typeface="Metropolis" panose="00000500000000000000" pitchFamily="50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4EB973-66AE-4C13-B1B6-CE08E3D28037}"/>
              </a:ext>
            </a:extLst>
          </p:cNvPr>
          <p:cNvSpPr/>
          <p:nvPr/>
        </p:nvSpPr>
        <p:spPr>
          <a:xfrm>
            <a:off x="699419" y="1481684"/>
            <a:ext cx="4142817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AIM</a:t>
            </a:r>
            <a:endParaRPr lang="en-US" sz="16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2. Overview of Algorithm</a:t>
            </a:r>
            <a:r>
              <a:rPr lang="en-US" sz="1600" dirty="0"/>
              <a:t>   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2.1.Brief idea of algorithms   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2.2. Asymptotic notations    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2.3. the notion of time and space</a:t>
            </a:r>
            <a:endParaRPr lang="en-US" sz="1100" b="0" cap="none" spc="0" dirty="0">
              <a:ln w="0"/>
              <a:solidFill>
                <a:schemeClr val="tx1"/>
              </a:solidFill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167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Search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8092" y="2377439"/>
            <a:ext cx="59141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worst and average case running times for serial search? </a:t>
            </a:r>
          </a:p>
          <a:p>
            <a:r>
              <a:rPr lang="en-US" sz="2800" dirty="0"/>
              <a:t>We must determine the O-notation for the number of operations required in search.</a:t>
            </a:r>
          </a:p>
          <a:p>
            <a:r>
              <a:rPr lang="en-US" sz="2800" dirty="0"/>
              <a:t>Number of operations depends on </a:t>
            </a:r>
            <a:r>
              <a:rPr lang="en-US" sz="2800" i="1" dirty="0"/>
              <a:t>n</a:t>
            </a:r>
            <a:r>
              <a:rPr lang="en-US" sz="2800" dirty="0"/>
              <a:t>, the number of entries in the list.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Time for Serial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7325" y="2666404"/>
            <a:ext cx="762999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an array of </a:t>
            </a:r>
            <a:r>
              <a:rPr lang="en-US" sz="2800" i="1" dirty="0"/>
              <a:t>n</a:t>
            </a:r>
            <a:r>
              <a:rPr lang="en-US" sz="2800" dirty="0"/>
              <a:t> elements, the worst case time for serial search requires </a:t>
            </a:r>
            <a:r>
              <a:rPr lang="en-US" sz="2800" i="1" dirty="0"/>
              <a:t>n</a:t>
            </a:r>
            <a:r>
              <a:rPr lang="en-US" sz="2800" dirty="0"/>
              <a:t> array accesses: O(</a:t>
            </a:r>
            <a:r>
              <a:rPr lang="en-US" sz="2800" i="1" dirty="0"/>
              <a:t>n</a:t>
            </a:r>
            <a:r>
              <a:rPr lang="en-US" sz="2800" dirty="0"/>
              <a:t>).</a:t>
            </a:r>
          </a:p>
          <a:p>
            <a:r>
              <a:rPr lang="en-US" sz="2800" dirty="0"/>
              <a:t>Consider cases where we must loop over all </a:t>
            </a:r>
            <a:r>
              <a:rPr lang="en-US" sz="2800" i="1" dirty="0"/>
              <a:t>n</a:t>
            </a:r>
            <a:r>
              <a:rPr lang="en-US" sz="2800" dirty="0"/>
              <a:t> records:</a:t>
            </a:r>
          </a:p>
          <a:p>
            <a:pPr lvl="1"/>
            <a:r>
              <a:rPr lang="en-US" sz="2400" dirty="0"/>
              <a:t>desired record appears in the last position of the array</a:t>
            </a:r>
          </a:p>
          <a:p>
            <a:pPr lvl="1"/>
            <a:r>
              <a:rPr lang="en-US" sz="2400" dirty="0"/>
              <a:t>desired record does not appear in the array at all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for Serial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2345" y="2540947"/>
            <a:ext cx="86938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Assumptions: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All keys are equally likely in a search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We always search for a key that is in the array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Example: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We have an array of 10 records.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If search for the first record, then it requires 1 array access; if the second, then 2 array accesses. </a:t>
            </a:r>
            <a:r>
              <a:rPr lang="en-US" sz="2800" i="1" dirty="0"/>
              <a:t>etc.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The average of all these searches is: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400" i="1" dirty="0"/>
              <a:t>(1+2+3+4+5+6+7+8+9+10)/10 = 5.5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Time for Serial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686" y="2308486"/>
            <a:ext cx="6730583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Generalize for array size </a:t>
            </a:r>
            <a:r>
              <a:rPr lang="en-US" sz="2800" i="1" dirty="0"/>
              <a:t>n.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Expression for average-case running time: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(1+2+…+n)/n = n(n+1)/2n = (n+1)/2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Therefore, average case time complexity for serial search is O(n).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12393" y="1804884"/>
            <a:ext cx="65101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Perhaps we can do better than O(n) in the average case?</a:t>
            </a:r>
          </a:p>
          <a:p>
            <a:r>
              <a:rPr lang="en-US" sz="2800" dirty="0"/>
              <a:t>Assume that we are give an array of records that is sorted.  For instance:</a:t>
            </a:r>
          </a:p>
          <a:p>
            <a:pPr lvl="1"/>
            <a:r>
              <a:rPr lang="en-US" sz="2800" dirty="0"/>
              <a:t>an array of records with integer keys sorted from smallest to largest (e.g., ID numbers), or</a:t>
            </a:r>
          </a:p>
          <a:p>
            <a:pPr lvl="1"/>
            <a:r>
              <a:rPr lang="en-US" sz="2800" dirty="0"/>
              <a:t>an array of records with string keys sorted in alphabetical order (e.g., names).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8252" y="1584815"/>
            <a:ext cx="70790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if(size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found 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else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middle = index of approximate midpoint of array segment;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if(target == a[middle])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target has been found!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else if(target &lt; a[middle])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search for target in area before midpoint;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search for target in area after midpoint;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26844" y="4451048"/>
            <a:ext cx="59311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>
                <a:latin typeface="Arial" charset="0"/>
              </a:rPr>
              <a:t>[ 0 ]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1394" y="4451048"/>
            <a:ext cx="59311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20262" y="4903485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20594" y="4903485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34994" y="4903485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649394" y="4903485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11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63794" y="4903485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32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478194" y="4903485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392594" y="4903485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53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811194" y="4446285"/>
            <a:ext cx="59311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745744" y="4446285"/>
            <a:ext cx="59311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639994" y="4446285"/>
            <a:ext cx="59311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574544" y="4446285"/>
            <a:ext cx="59311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468794" y="4446285"/>
            <a:ext cx="59311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85539" y="2166424"/>
            <a:ext cx="4806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sorted array of integer keys.  Target=7.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8867-1F76-1AA8-22E6-0A1C46A5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140" y="2669487"/>
            <a:ext cx="3400540" cy="1325563"/>
          </a:xfrm>
        </p:spPr>
        <p:txBody>
          <a:bodyPr/>
          <a:lstStyle/>
          <a:p>
            <a:r>
              <a:rPr lang="en-GB">
                <a:latin typeface="Metropolis"/>
              </a:rPr>
              <a:t>Thank you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45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9420" y="420054"/>
            <a:ext cx="28639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Aim</a:t>
            </a:r>
            <a:r>
              <a:rPr lang="en-US" sz="3200" b="0" cap="none" spc="0">
                <a:ln w="0"/>
                <a:solidFill>
                  <a:schemeClr val="bg1"/>
                </a:solidFill>
                <a:latin typeface="Metropolis" panose="00000500000000000000" pitchFamily="50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8" name="Graphic 7" descr="Target">
            <a:extLst>
              <a:ext uri="{FF2B5EF4-FFF2-40B4-BE49-F238E27FC236}">
                <a16:creationId xmlns:a16="http://schemas.microsoft.com/office/drawing/2014/main" id="{EECAD182-F96C-4974-8D73-5C6CE34BA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4065" y="2908823"/>
            <a:ext cx="1608725" cy="160872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748D760-1300-4674-BFA4-A4593FA026E1}"/>
              </a:ext>
            </a:extLst>
          </p:cNvPr>
          <p:cNvSpPr/>
          <p:nvPr/>
        </p:nvSpPr>
        <p:spPr>
          <a:xfrm>
            <a:off x="699420" y="2177143"/>
            <a:ext cx="10961535" cy="3161211"/>
          </a:xfrm>
          <a:prstGeom prst="roundRect">
            <a:avLst>
              <a:gd name="adj" fmla="val 1729"/>
            </a:avLst>
          </a:prstGeom>
          <a:noFill/>
          <a:ln>
            <a:solidFill>
              <a:srgbClr val="FDBA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B40EAE-FB71-4E90-966A-9C9C5D566EA7}"/>
              </a:ext>
            </a:extLst>
          </p:cNvPr>
          <p:cNvSpPr/>
          <p:nvPr/>
        </p:nvSpPr>
        <p:spPr>
          <a:xfrm>
            <a:off x="5016138" y="3133955"/>
            <a:ext cx="577378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effectLst/>
                <a:latin typeface="Metropolis" panose="00000500000000000000" pitchFamily="50" charset="0"/>
                <a:ea typeface="Times New Roman" panose="02020603050405020304" pitchFamily="18" charset="0"/>
              </a:rPr>
              <a:t>To equip students in the fundamentals and understanding of Algorithms and it’s analysis.</a:t>
            </a:r>
            <a:endParaRPr lang="en-US" sz="2000" b="0" cap="none" spc="0" dirty="0">
              <a:ln w="0"/>
              <a:solidFill>
                <a:schemeClr val="tx1"/>
              </a:solidFill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4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-1" y="0"/>
            <a:ext cx="3856893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746803" y="3735793"/>
            <a:ext cx="208371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>
                <a:ln w="0"/>
                <a:solidFill>
                  <a:schemeClr val="bg1"/>
                </a:solidFill>
                <a:latin typeface="Metropolis" panose="00000500000000000000" pitchFamily="50" charset="0"/>
                <a:cs typeface="Segoe UI" panose="020B0502040204020203" pitchFamily="34" charset="0"/>
              </a:rPr>
              <a:t>Objective</a:t>
            </a:r>
            <a:endParaRPr lang="en-US" sz="3600" b="0" cap="none" spc="0">
              <a:ln w="0"/>
              <a:solidFill>
                <a:schemeClr val="bg1"/>
              </a:solidFill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4EB973-66AE-4C13-B1B6-CE08E3D28037}"/>
              </a:ext>
            </a:extLst>
          </p:cNvPr>
          <p:cNvSpPr/>
          <p:nvPr/>
        </p:nvSpPr>
        <p:spPr>
          <a:xfrm>
            <a:off x="4431845" y="1599707"/>
            <a:ext cx="6586673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400" dirty="0">
                <a:latin typeface="Metropolis" panose="00000500000000000000" pitchFamily="50" charset="0"/>
                <a:cs typeface="Segoe UI" panose="020B0502040204020203" pitchFamily="34" charset="0"/>
              </a:rPr>
              <a:t> Start using frameworks for describing and  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latin typeface="Metropolis" panose="00000500000000000000" pitchFamily="50" charset="0"/>
                <a:cs typeface="Segoe UI" panose="020B0502040204020203" pitchFamily="34" charset="0"/>
              </a:rPr>
              <a:t>     analyzing algorithms.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latin typeface="Metropolis" panose="00000500000000000000" pitchFamily="50" charset="0"/>
                <a:cs typeface="Segoe UI" panose="020B0502040204020203" pitchFamily="34" charset="0"/>
              </a:rPr>
              <a:t>•    Examine algorithms : 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latin typeface="Metropolis" panose="00000500000000000000" pitchFamily="50" charset="0"/>
                <a:cs typeface="Segoe UI" panose="020B0502040204020203" pitchFamily="34" charset="0"/>
              </a:rPr>
              <a:t>     simple algorithms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latin typeface="Metropolis" panose="00000500000000000000" pitchFamily="50" charset="0"/>
                <a:cs typeface="Segoe UI" panose="020B0502040204020203" pitchFamily="34" charset="0"/>
              </a:rPr>
              <a:t>     insertion sort 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latin typeface="Metropolis" panose="00000500000000000000" pitchFamily="50" charset="0"/>
                <a:cs typeface="Segoe UI" panose="020B0502040204020203" pitchFamily="34" charset="0"/>
              </a:rPr>
              <a:t>•    See how to describe algorithms in pseudo code.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latin typeface="Metropolis" panose="00000500000000000000" pitchFamily="50" charset="0"/>
                <a:cs typeface="Segoe UI" panose="020B0502040204020203" pitchFamily="34" charset="0"/>
              </a:rPr>
              <a:t>•    Begin using asymptotic notation to express </a:t>
            </a:r>
          </a:p>
          <a:p>
            <a:pPr>
              <a:lnSpc>
                <a:spcPct val="200000"/>
              </a:lnSpc>
            </a:pPr>
            <a:r>
              <a:rPr lang="en-IN" sz="1400" dirty="0">
                <a:latin typeface="Metropolis" panose="00000500000000000000" pitchFamily="50" charset="0"/>
                <a:cs typeface="Segoe UI" panose="020B0502040204020203" pitchFamily="34" charset="0"/>
              </a:rPr>
              <a:t>     running-time analysis.</a:t>
            </a:r>
            <a:endParaRPr lang="en-US" sz="2400" b="0" cap="none" spc="0" dirty="0">
              <a:ln w="0"/>
              <a:solidFill>
                <a:schemeClr val="tx1"/>
              </a:solidFill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CA6CAA-D4C5-446E-825E-7A58D6C25F19}"/>
              </a:ext>
            </a:extLst>
          </p:cNvPr>
          <p:cNvSpPr/>
          <p:nvPr/>
        </p:nvSpPr>
        <p:spPr>
          <a:xfrm>
            <a:off x="598529" y="789204"/>
            <a:ext cx="2477534" cy="2333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E6B83B63-7431-467B-84E5-90582ECCD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82" y="1367306"/>
            <a:ext cx="1230354" cy="12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2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9419" y="385219"/>
            <a:ext cx="7994415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altLang="en-US" sz="4400" b="1" dirty="0">
                <a:solidFill>
                  <a:srgbClr val="1A1818"/>
                </a:solidFill>
                <a:latin typeface="Arial Black"/>
              </a:rPr>
              <a:t>What is an Algorithm ?</a:t>
            </a:r>
            <a:endParaRPr lang="en-US" sz="4400" b="1" cap="none" spc="0">
              <a:ln w="0"/>
              <a:solidFill>
                <a:srgbClr val="1A1818"/>
              </a:solidFill>
              <a:latin typeface="Arial Black"/>
              <a:cs typeface="Segoe UI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EA8646-B3F8-46B6-9CB3-24006E605B7D}"/>
              </a:ext>
            </a:extLst>
          </p:cNvPr>
          <p:cNvCxnSpPr>
            <a:cxnSpLocks/>
          </p:cNvCxnSpPr>
          <p:nvPr/>
        </p:nvCxnSpPr>
        <p:spPr>
          <a:xfrm>
            <a:off x="5765409" y="2347275"/>
            <a:ext cx="0" cy="3017856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30B15D-4A71-4A30-BDC5-8FDF56534305}"/>
              </a:ext>
            </a:extLst>
          </p:cNvPr>
          <p:cNvSpPr/>
          <p:nvPr/>
        </p:nvSpPr>
        <p:spPr>
          <a:xfrm>
            <a:off x="6481589" y="2116183"/>
            <a:ext cx="5268917" cy="3636522"/>
          </a:xfrm>
          <a:prstGeom prst="roundRect">
            <a:avLst>
              <a:gd name="adj" fmla="val 1729"/>
            </a:avLst>
          </a:prstGeom>
          <a:noFill/>
          <a:ln>
            <a:solidFill>
              <a:srgbClr val="FDBA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5288D-93F3-4126-BF94-0EC5F74B4E38}"/>
              </a:ext>
            </a:extLst>
          </p:cNvPr>
          <p:cNvSpPr/>
          <p:nvPr/>
        </p:nvSpPr>
        <p:spPr>
          <a:xfrm>
            <a:off x="6611815" y="2011680"/>
            <a:ext cx="5162842" cy="57554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altLang="en-US" sz="2800" dirty="0">
                <a:solidFill>
                  <a:srgbClr val="000000"/>
                </a:solidFill>
              </a:rPr>
              <a:t>An algorithm is any well defined computational procedure that takes some value or set of values, as input and produces some value or set of values as output.</a:t>
            </a:r>
          </a:p>
          <a:p>
            <a:pPr algn="just"/>
            <a:r>
              <a:rPr lang="en-IN" altLang="en-US" sz="2800" dirty="0">
                <a:solidFill>
                  <a:srgbClr val="000000"/>
                </a:solidFill>
              </a:rPr>
              <a:t>We can also view an algorithm as a tool for solving a well specified computational problem.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cap="none" spc="0" dirty="0">
              <a:ln w="0"/>
              <a:solidFill>
                <a:schemeClr val="tx1"/>
              </a:solidFill>
              <a:latin typeface="Metropolis" panose="00000500000000000000" pitchFamily="50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1" cap="none" spc="0" dirty="0">
              <a:ln w="0"/>
              <a:solidFill>
                <a:schemeClr val="tx1"/>
              </a:solidFill>
              <a:latin typeface="Metropolis" panose="00000500000000000000" pitchFamily="50" charset="0"/>
              <a:cs typeface="Segoe UI" panose="020B0502040204020203" pitchFamily="34" charset="0"/>
            </a:endParaRPr>
          </a:p>
          <a:p>
            <a:endParaRPr lang="en-US" sz="2400" dirty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  <a:p>
            <a:endParaRPr lang="en-US" sz="2400" b="0" cap="none" spc="0" dirty="0">
              <a:ln w="0"/>
              <a:solidFill>
                <a:schemeClr val="tx1"/>
              </a:solidFill>
              <a:latin typeface="Metropolis" panose="00000500000000000000" pitchFamily="50" charset="0"/>
              <a:cs typeface="Segoe UI" panose="020B0502040204020203" pitchFamily="34" charset="0"/>
            </a:endParaRPr>
          </a:p>
          <a:p>
            <a:endParaRPr lang="en-US" sz="2400" b="0" cap="none" spc="0" dirty="0">
              <a:ln w="0"/>
              <a:solidFill>
                <a:schemeClr val="tx1"/>
              </a:solidFill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5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0000"/>
                </a:solidFill>
              </a:rPr>
              <a:t>Characteristics of an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57403" y="2700996"/>
            <a:ext cx="4834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2400" b="1" dirty="0">
                <a:solidFill>
                  <a:srgbClr val="000000"/>
                </a:solidFill>
              </a:rPr>
              <a:t>Input</a:t>
            </a:r>
            <a:r>
              <a:rPr lang="en-IN" altLang="en-US" sz="2400" dirty="0">
                <a:solidFill>
                  <a:srgbClr val="000000"/>
                </a:solidFill>
              </a:rPr>
              <a:t>: provided by the user.</a:t>
            </a:r>
          </a:p>
          <a:p>
            <a:pPr algn="just"/>
            <a:r>
              <a:rPr lang="en-IN" altLang="en-US" sz="2400" b="1" dirty="0">
                <a:solidFill>
                  <a:srgbClr val="000000"/>
                </a:solidFill>
              </a:rPr>
              <a:t>Output</a:t>
            </a:r>
            <a:r>
              <a:rPr lang="en-IN" altLang="en-US" sz="2400" dirty="0">
                <a:solidFill>
                  <a:srgbClr val="000000"/>
                </a:solidFill>
              </a:rPr>
              <a:t>: produced by algorithm.</a:t>
            </a:r>
          </a:p>
          <a:p>
            <a:pPr algn="just"/>
            <a:r>
              <a:rPr lang="en-IN" altLang="en-US" sz="2400" b="1" dirty="0">
                <a:solidFill>
                  <a:srgbClr val="000000"/>
                </a:solidFill>
              </a:rPr>
              <a:t>Definiteness</a:t>
            </a:r>
            <a:r>
              <a:rPr lang="en-IN" altLang="en-US" sz="2400" dirty="0">
                <a:solidFill>
                  <a:srgbClr val="000000"/>
                </a:solidFill>
              </a:rPr>
              <a:t>: clearly define.</a:t>
            </a:r>
          </a:p>
          <a:p>
            <a:pPr algn="just"/>
            <a:r>
              <a:rPr lang="en-IN" altLang="en-US" sz="2400" b="1" dirty="0">
                <a:solidFill>
                  <a:srgbClr val="000000"/>
                </a:solidFill>
              </a:rPr>
              <a:t>Finiteness</a:t>
            </a:r>
            <a:r>
              <a:rPr lang="en-IN" altLang="en-US" sz="2400" dirty="0">
                <a:solidFill>
                  <a:srgbClr val="000000"/>
                </a:solidFill>
              </a:rPr>
              <a:t>: It has finite number of steps.</a:t>
            </a:r>
          </a:p>
          <a:p>
            <a:pPr algn="just"/>
            <a:r>
              <a:rPr lang="en-IN" altLang="en-US" sz="2400" b="1" dirty="0">
                <a:solidFill>
                  <a:srgbClr val="000000"/>
                </a:solidFill>
              </a:rPr>
              <a:t>Effectiveness</a:t>
            </a:r>
            <a:r>
              <a:rPr lang="en-IN" altLang="en-US" sz="2400" dirty="0">
                <a:solidFill>
                  <a:srgbClr val="000000"/>
                </a:solidFill>
              </a:rPr>
              <a:t>: An algorithm must be effective so that it’s output can be carried out with the help of paper and pen.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0000"/>
                </a:solidFill>
              </a:rPr>
              <a:t>Analysis of an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9114" y="2224079"/>
            <a:ext cx="6780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2400" dirty="0">
                <a:solidFill>
                  <a:srgbClr val="000000"/>
                </a:solidFill>
              </a:rPr>
              <a:t>Done in three steps:</a:t>
            </a:r>
          </a:p>
          <a:p>
            <a:pPr lvl="1" algn="just"/>
            <a:r>
              <a:rPr lang="en-IN" altLang="en-US" sz="2400" dirty="0">
                <a:solidFill>
                  <a:srgbClr val="000000"/>
                </a:solidFill>
              </a:rPr>
              <a:t>Initialization</a:t>
            </a:r>
          </a:p>
          <a:p>
            <a:pPr lvl="1" algn="just"/>
            <a:r>
              <a:rPr lang="en-IN" altLang="en-US" sz="2400" dirty="0">
                <a:solidFill>
                  <a:srgbClr val="000000"/>
                </a:solidFill>
              </a:rPr>
              <a:t>Maintenance</a:t>
            </a:r>
          </a:p>
          <a:p>
            <a:pPr lvl="1" algn="just"/>
            <a:r>
              <a:rPr lang="en-IN" altLang="en-US" sz="2400" dirty="0">
                <a:solidFill>
                  <a:srgbClr val="000000"/>
                </a:solidFill>
              </a:rPr>
              <a:t>Termination</a:t>
            </a:r>
          </a:p>
          <a:p>
            <a:pPr algn="just"/>
            <a:r>
              <a:rPr lang="en-IN" altLang="en-US" sz="2400" dirty="0">
                <a:solidFill>
                  <a:srgbClr val="000000"/>
                </a:solidFill>
              </a:rPr>
              <a:t>It deals with predicting the resources that an algorithm requires to its completion such as </a:t>
            </a:r>
            <a:r>
              <a:rPr lang="en-IN" altLang="en-US" sz="2400" b="1" dirty="0">
                <a:solidFill>
                  <a:srgbClr val="000000"/>
                </a:solidFill>
              </a:rPr>
              <a:t>memory</a:t>
            </a:r>
            <a:r>
              <a:rPr lang="en-IN" altLang="en-US" sz="2400" dirty="0">
                <a:solidFill>
                  <a:srgbClr val="000000"/>
                </a:solidFill>
              </a:rPr>
              <a:t> and </a:t>
            </a:r>
            <a:r>
              <a:rPr lang="en-IN" altLang="en-US" sz="2400" b="1" dirty="0">
                <a:solidFill>
                  <a:srgbClr val="000000"/>
                </a:solidFill>
              </a:rPr>
              <a:t>CPU time</a:t>
            </a:r>
            <a:r>
              <a:rPr lang="en-IN" altLang="en-US" sz="2400" dirty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IN" altLang="en-US" sz="2400" dirty="0">
                <a:solidFill>
                  <a:srgbClr val="000000"/>
                </a:solidFill>
              </a:rPr>
              <a:t>Two main measure for the efficiency of an algorithm are Time and space.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0000"/>
                </a:solidFill>
              </a:rPr>
              <a:t>Complexity of an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78768" y="2335237"/>
            <a:ext cx="58474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2400" dirty="0">
                <a:solidFill>
                  <a:srgbClr val="000000"/>
                </a:solidFill>
              </a:rPr>
              <a:t>Complexity of an Algorithm is a function, </a:t>
            </a:r>
            <a:r>
              <a:rPr lang="en-IN" altLang="en-US" sz="2400" b="1" dirty="0">
                <a:solidFill>
                  <a:srgbClr val="000000"/>
                </a:solidFill>
              </a:rPr>
              <a:t>f(n) </a:t>
            </a:r>
            <a:r>
              <a:rPr lang="en-IN" altLang="en-US" sz="2400" dirty="0">
                <a:solidFill>
                  <a:srgbClr val="000000"/>
                </a:solidFill>
              </a:rPr>
              <a:t>which gives the running time and storage space requirement of the algorithm in terms of </a:t>
            </a:r>
            <a:r>
              <a:rPr lang="en-IN" altLang="en-US" sz="2400" b="1" dirty="0">
                <a:solidFill>
                  <a:srgbClr val="000000"/>
                </a:solidFill>
              </a:rPr>
              <a:t>size n of the input data</a:t>
            </a:r>
            <a:r>
              <a:rPr lang="en-IN" altLang="en-US" sz="2400" dirty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IN" altLang="en-US" sz="2400" b="1" dirty="0">
                <a:solidFill>
                  <a:srgbClr val="000000"/>
                </a:solidFill>
              </a:rPr>
              <a:t>Space Complexity:</a:t>
            </a:r>
            <a:r>
              <a:rPr lang="en-IN" altLang="en-US" sz="2400" dirty="0">
                <a:solidFill>
                  <a:srgbClr val="000000"/>
                </a:solidFill>
              </a:rPr>
              <a:t> Amount of memory needed by an algorithm to run its completion.</a:t>
            </a:r>
          </a:p>
          <a:p>
            <a:pPr algn="just"/>
            <a:r>
              <a:rPr lang="en-IN" altLang="en-US" sz="2400" b="1" dirty="0">
                <a:solidFill>
                  <a:srgbClr val="000000"/>
                </a:solidFill>
              </a:rPr>
              <a:t>Time complexity: </a:t>
            </a:r>
            <a:r>
              <a:rPr lang="en-IN" altLang="en-US" sz="2400" dirty="0">
                <a:solidFill>
                  <a:srgbClr val="000000"/>
                </a:solidFill>
              </a:rPr>
              <a:t>Amount of time that it needs to complete itself.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0000"/>
                </a:solidFill>
              </a:rPr>
              <a:t>Cases in Complexity Theory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06699" y="2583845"/>
            <a:ext cx="5755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 dirty="0">
                <a:solidFill>
                  <a:srgbClr val="000000"/>
                </a:solidFill>
              </a:rPr>
              <a:t>Best Case:</a:t>
            </a:r>
            <a:r>
              <a:rPr lang="en-IN" altLang="en-US" sz="2800" dirty="0">
                <a:solidFill>
                  <a:srgbClr val="000000"/>
                </a:solidFill>
              </a:rPr>
              <a:t> Minimum time </a:t>
            </a:r>
          </a:p>
          <a:p>
            <a:r>
              <a:rPr lang="en-IN" altLang="en-US" sz="2800" b="1" dirty="0">
                <a:solidFill>
                  <a:srgbClr val="000000"/>
                </a:solidFill>
              </a:rPr>
              <a:t>Worst Case:</a:t>
            </a:r>
            <a:r>
              <a:rPr lang="en-IN" altLang="en-US" sz="2800" dirty="0">
                <a:solidFill>
                  <a:srgbClr val="000000"/>
                </a:solidFill>
              </a:rPr>
              <a:t> Maximum amount of time</a:t>
            </a:r>
          </a:p>
          <a:p>
            <a:r>
              <a:rPr lang="en-IN" altLang="en-US" sz="2800" b="1" dirty="0">
                <a:solidFill>
                  <a:srgbClr val="000000"/>
                </a:solidFill>
              </a:rPr>
              <a:t>Average Case:</a:t>
            </a:r>
            <a:r>
              <a:rPr lang="en-IN" altLang="en-US" sz="2800" dirty="0">
                <a:solidFill>
                  <a:srgbClr val="000000"/>
                </a:solidFill>
              </a:rPr>
              <a:t> Expected / Average value of the function f(n).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odfather of Talent | Futurense">
      <a:dk1>
        <a:srgbClr val="000000"/>
      </a:dk1>
      <a:lt1>
        <a:srgbClr val="FFFFFF"/>
      </a:lt1>
      <a:dk2>
        <a:srgbClr val="1F1B24"/>
      </a:dk2>
      <a:lt2>
        <a:srgbClr val="E7E6E6"/>
      </a:lt2>
      <a:accent1>
        <a:srgbClr val="F5A725"/>
      </a:accent1>
      <a:accent2>
        <a:srgbClr val="ED7A00"/>
      </a:accent2>
      <a:accent3>
        <a:srgbClr val="A5A5A5"/>
      </a:accent3>
      <a:accent4>
        <a:srgbClr val="6A5DFE"/>
      </a:accent4>
      <a:accent5>
        <a:srgbClr val="E223D5"/>
      </a:accent5>
      <a:accent6>
        <a:srgbClr val="70AD47"/>
      </a:accent6>
      <a:hlink>
        <a:srgbClr val="0563C1"/>
      </a:hlink>
      <a:folHlink>
        <a:srgbClr val="981D1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BD951E9948643BF12EDCAA160BD10" ma:contentTypeVersion="4" ma:contentTypeDescription="Create a new document." ma:contentTypeScope="" ma:versionID="16fa2ec86dd212e2e71af0698031d6ae">
  <xsd:schema xmlns:xsd="http://www.w3.org/2001/XMLSchema" xmlns:xs="http://www.w3.org/2001/XMLSchema" xmlns:p="http://schemas.microsoft.com/office/2006/metadata/properties" xmlns:ns2="4a1b005f-ab9b-4530-8f26-f32aa8c78f7f" targetNamespace="http://schemas.microsoft.com/office/2006/metadata/properties" ma:root="true" ma:fieldsID="e4cba0e9117a06fb7c2c4dd5a7d498ab" ns2:_="">
    <xsd:import namespace="4a1b005f-ab9b-4530-8f26-f32aa8c78f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1b005f-ab9b-4530-8f26-f32aa8c78f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66A8A9-36E4-4071-8BF8-4C4E2796D5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4B138-A4F6-4549-924F-C5E4889604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715F63-890C-4D33-BF7A-638CCB1E4A53}">
  <ds:schemaRefs>
    <ds:schemaRef ds:uri="4a1b005f-ab9b-4530-8f26-f32aa8c78f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988</Words>
  <Application>Microsoft Office PowerPoint</Application>
  <PresentationFormat>Widescreen</PresentationFormat>
  <Paragraphs>185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 of an Algorithm</vt:lpstr>
      <vt:lpstr>Analysis of an Algorithm</vt:lpstr>
      <vt:lpstr>Complexity of an Algorithm</vt:lpstr>
      <vt:lpstr>Cases in Complexity Theory</vt:lpstr>
      <vt:lpstr>Example 1</vt:lpstr>
      <vt:lpstr>Complexity of Example 1</vt:lpstr>
      <vt:lpstr>Example 2</vt:lpstr>
      <vt:lpstr>Complexity of Example 2</vt:lpstr>
      <vt:lpstr>Example 3</vt:lpstr>
      <vt:lpstr>Complexity of Example 3</vt:lpstr>
      <vt:lpstr>Example Problem1:Linear Search</vt:lpstr>
      <vt:lpstr>Linear Search</vt:lpstr>
      <vt:lpstr>Serial Search</vt:lpstr>
      <vt:lpstr>Pseudocode for Serial Search </vt:lpstr>
      <vt:lpstr>Serial Search Analysis</vt:lpstr>
      <vt:lpstr>Worst Case Time for Serial Search</vt:lpstr>
      <vt:lpstr>Average Case for Serial Search</vt:lpstr>
      <vt:lpstr>Average Case Time for Serial Search</vt:lpstr>
      <vt:lpstr>Binary Search</vt:lpstr>
      <vt:lpstr>Binary Search Pseudocode</vt:lpstr>
      <vt:lpstr>Binary 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kantak</dc:creator>
  <cp:lastModifiedBy>moon</cp:lastModifiedBy>
  <cp:revision>7</cp:revision>
  <dcterms:created xsi:type="dcterms:W3CDTF">2022-06-18T13:20:00Z</dcterms:created>
  <dcterms:modified xsi:type="dcterms:W3CDTF">2023-01-01T04:52:34Z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0x010100275BD951E9948643BF12EDCAA160BD10</vt:lpwstr>
  </property>
</Properties>
</file>