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6" r:id="rId2"/>
    <p:sldId id="287" r:id="rId3"/>
    <p:sldId id="288" r:id="rId4"/>
    <p:sldId id="304" r:id="rId5"/>
    <p:sldId id="315" r:id="rId6"/>
    <p:sldId id="305" r:id="rId7"/>
    <p:sldId id="316" r:id="rId8"/>
    <p:sldId id="314" r:id="rId9"/>
    <p:sldId id="317" r:id="rId10"/>
    <p:sldId id="289" r:id="rId11"/>
    <p:sldId id="290" r:id="rId12"/>
    <p:sldId id="307" r:id="rId13"/>
    <p:sldId id="318" r:id="rId14"/>
    <p:sldId id="291" r:id="rId15"/>
    <p:sldId id="310" r:id="rId16"/>
    <p:sldId id="321" r:id="rId17"/>
    <p:sldId id="311" r:id="rId18"/>
    <p:sldId id="322" r:id="rId19"/>
    <p:sldId id="292" r:id="rId20"/>
    <p:sldId id="312" r:id="rId21"/>
    <p:sldId id="323" r:id="rId22"/>
    <p:sldId id="313" r:id="rId23"/>
    <p:sldId id="324" r:id="rId24"/>
    <p:sldId id="293" r:id="rId25"/>
    <p:sldId id="301" r:id="rId26"/>
    <p:sldId id="325" r:id="rId27"/>
    <p:sldId id="302" r:id="rId28"/>
    <p:sldId id="326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84" r:id="rId37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49" d="100"/>
          <a:sy n="49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IN" altLang="en-US" sz="2000" dirty="0"/>
              <a:t> 	</a:t>
            </a:r>
            <a:r>
              <a:rPr lang="en-IN" altLang="en-US" sz="2000" dirty="0">
                <a:solidFill>
                  <a:srgbClr val="000000"/>
                </a:solidFill>
              </a:rPr>
              <a:t>A way to describe behaviour of functions </a:t>
            </a:r>
            <a:r>
              <a:rPr lang="en-IN" altLang="en-US" sz="2000" i="1" dirty="0">
                <a:solidFill>
                  <a:srgbClr val="000000"/>
                </a:solidFill>
              </a:rPr>
              <a:t>in the limit</a:t>
            </a:r>
            <a:r>
              <a:rPr lang="en-IN" altLang="en-US" sz="2000" dirty="0">
                <a:solidFill>
                  <a:srgbClr val="000000"/>
                </a:solidFill>
              </a:rPr>
              <a:t>. We’re 	studying </a:t>
            </a:r>
            <a:r>
              <a:rPr lang="en-IN" altLang="en-US" sz="2000" b="1" i="1" dirty="0">
                <a:solidFill>
                  <a:srgbClr val="000000"/>
                </a:solidFill>
              </a:rPr>
              <a:t>Asymptotic </a:t>
            </a:r>
            <a:r>
              <a:rPr lang="en-IN" altLang="en-US" sz="2000" dirty="0">
                <a:solidFill>
                  <a:srgbClr val="000000"/>
                </a:solidFill>
              </a:rPr>
              <a:t>efficiency.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Describe </a:t>
            </a:r>
            <a:r>
              <a:rPr lang="en-IN" altLang="en-US" sz="2000" i="1" dirty="0">
                <a:solidFill>
                  <a:srgbClr val="000000"/>
                </a:solidFill>
              </a:rPr>
              <a:t>growth </a:t>
            </a:r>
            <a:r>
              <a:rPr lang="en-IN" altLang="en-US" sz="2000" dirty="0">
                <a:solidFill>
                  <a:srgbClr val="000000"/>
                </a:solidFill>
              </a:rPr>
              <a:t>of functions.(</a:t>
            </a:r>
            <a:r>
              <a:rPr lang="en-IN" altLang="en-US" sz="2000" dirty="0">
                <a:solidFill>
                  <a:srgbClr val="FF0000"/>
                </a:solidFill>
              </a:rPr>
              <a:t>i.e.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order of growth of the 	running time of an algorithm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alt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Focus on what’s important by abstracting away low-order 	terms and constant factors.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How we indicate running times of algorithms.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A way to compare “sizes” of functions through different 	notations </a:t>
            </a:r>
            <a:r>
              <a:rPr lang="en-IN" altLang="en-US" sz="2000" b="1" i="1" dirty="0">
                <a:solidFill>
                  <a:srgbClr val="000000"/>
                </a:solidFill>
              </a:rPr>
              <a:t>(i.e. Asymptotic Notations):</a:t>
            </a:r>
          </a:p>
          <a:p>
            <a:pPr algn="l" eaLnBrk="1" hangingPunct="1"/>
            <a:endParaRPr lang="en-IN" altLang="en-US" sz="20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=""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42" name="Equation" r:id="rId3" imgW="114151" imgH="215619" progId="">
              <p:embed/>
            </p:oleObj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="" xmlns:a16="http://schemas.microsoft.com/office/drawing/2014/main" id="{AAB5988E-645E-4468-9BFC-DB8FCC22F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1368425" cy="1501775"/>
        </p:xfrm>
        <a:graphic>
          <a:graphicData uri="http://schemas.openxmlformats.org/presentationml/2006/ole">
            <p:oleObj spid="_x0000_s4143" name="Equation" r:id="rId4" imgW="1117115" imgH="109172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26BC49D-4CBF-4BC2-99CD-8E1686F33BCB}"/>
              </a:ext>
            </a:extLst>
          </p:cNvPr>
          <p:cNvGrpSpPr/>
          <p:nvPr/>
        </p:nvGrpSpPr>
        <p:grpSpPr>
          <a:xfrm>
            <a:off x="949700" y="1268760"/>
            <a:ext cx="7244600" cy="4661123"/>
            <a:chOff x="734219" y="908050"/>
            <a:chExt cx="7905725" cy="4857750"/>
          </a:xfrm>
        </p:grpSpPr>
        <p:pic>
          <p:nvPicPr>
            <p:cNvPr id="9218" name="Picture 4">
              <a:extLst>
                <a:ext uri="{FF2B5EF4-FFF2-40B4-BE49-F238E27FC236}">
                  <a16:creationId xmlns="" xmlns:a16="http://schemas.microsoft.com/office/drawing/2014/main" id="{10066D1A-7F61-44BC-880F-8E23D2D7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19" y="908050"/>
              <a:ext cx="7840662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03E83CE-D28B-42B9-8050-7B413F375EF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150831"/>
              <a:ext cx="4572000" cy="1186094"/>
            </a:xfrm>
            <a:prstGeom prst="rect">
              <a:avLst/>
            </a:prstGeom>
            <a:blipFill>
              <a:blip r:embed="rId3" cstate="print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4CE02B0-4BAF-4DD1-881E-9DCC43263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="" xmlns:a16="http://schemas.microsoft.com/office/drawing/2014/main" id="{625C0E5F-3492-4287-94EB-2DE84F4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80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ED296C-0C86-48BE-9BF2-3847FD33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126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 cstate="print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+4≥1∗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𝛺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126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 cstate="print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42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A10FD1C-F518-4EA9-A598-14ACA4E6E970}"/>
              </a:ext>
            </a:extLst>
          </p:cNvPr>
          <p:cNvGrpSpPr/>
          <p:nvPr/>
        </p:nvGrpSpPr>
        <p:grpSpPr>
          <a:xfrm>
            <a:off x="929308" y="1268760"/>
            <a:ext cx="7285384" cy="4464496"/>
            <a:chOff x="683568" y="711913"/>
            <a:chExt cx="7956376" cy="4879633"/>
          </a:xfrm>
        </p:grpSpPr>
        <p:pic>
          <p:nvPicPr>
            <p:cNvPr id="14338" name="Picture 4">
              <a:extLst>
                <a:ext uri="{FF2B5EF4-FFF2-40B4-BE49-F238E27FC236}">
                  <a16:creationId xmlns="" xmlns:a16="http://schemas.microsoft.com/office/drawing/2014/main" id="{6572EB54-FBD1-4F33-A970-63B7C5CE4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711913"/>
              <a:ext cx="74326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6">
              <a:extLst>
                <a:ext uri="{FF2B5EF4-FFF2-40B4-BE49-F238E27FC236}">
                  <a16:creationId xmlns="" xmlns:a16="http://schemas.microsoft.com/office/drawing/2014/main" id="{19BBA682-1E08-40E4-9B03-559A04403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33933"/>
              <a:ext cx="6670675" cy="3757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577A807-2942-4E88-821B-9DE30320E26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065981"/>
              <a:ext cx="4572000" cy="1186094"/>
            </a:xfrm>
            <a:prstGeom prst="rect">
              <a:avLst/>
            </a:prstGeom>
            <a:blipFill>
              <a:blip r:embed="rId4" cstate="print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 dirty="0">
                  <a:solidFill>
                    <a:srgbClr val="000000"/>
                  </a:solidFill>
                </a:rPr>
                <a:t> 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34B8E50-AE96-42C7-B477-B2057F63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71635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(Theta)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536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 cstate="print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+171&lt;32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=32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𝑃𝑟𝑜𝑣𝑒𝑑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536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 cstate="print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33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638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 cstate="print"/>
                <a:stretch>
                  <a:fillRect l="-593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  </m:t>
                    </m:r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∴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638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 cstate="print"/>
                <a:stretch>
                  <a:fillRect l="-593" t="-784" b="-1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74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="" xmlns:a16="http://schemas.microsoft.com/office/drawing/2014/main" id="{3310F4EA-347E-4519-B9C4-41197006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40768"/>
            <a:ext cx="79629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00DBA92-289C-4973-90DD-DBA4D754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291B945F-D330-4D37-8488-1E237CFE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Asymptotic notation (Big Oh )</a:t>
            </a:r>
            <a:endParaRPr lang="en-IN" altLang="en-US" sz="280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DDDEBD9-1CBD-42BC-8E73-5BBE961D5857}"/>
              </a:ext>
            </a:extLst>
          </p:cNvPr>
          <p:cNvGrpSpPr/>
          <p:nvPr/>
        </p:nvGrpSpPr>
        <p:grpSpPr>
          <a:xfrm>
            <a:off x="683568" y="1484784"/>
            <a:ext cx="7896471" cy="4549775"/>
            <a:chOff x="755650" y="1341438"/>
            <a:chExt cx="7896471" cy="4549775"/>
          </a:xfrm>
        </p:grpSpPr>
        <p:pic>
          <p:nvPicPr>
            <p:cNvPr id="5123" name="Picture 4">
              <a:extLst>
                <a:ext uri="{FF2B5EF4-FFF2-40B4-BE49-F238E27FC236}">
                  <a16:creationId xmlns="" xmlns:a16="http://schemas.microsoft.com/office/drawing/2014/main" id="{FE4C3910-D041-47B3-A454-2DB6B2F0A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1341438"/>
              <a:ext cx="7670800" cy="454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F74A21B4-EEEE-4AA9-9243-C3ED5FB919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80121" y="2492896"/>
              <a:ext cx="4572000" cy="1186094"/>
            </a:xfrm>
            <a:prstGeom prst="rect">
              <a:avLst/>
            </a:prstGeom>
            <a:blipFill>
              <a:blip r:embed="rId3" cstate="print"/>
              <a:stretch>
                <a:fillRect l="-800" t="-30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>
                <a:extLst>
                  <a:ext uri="{FF2B5EF4-FFF2-40B4-BE49-F238E27FC236}">
                    <a16:creationId xmlns=""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 cstate="print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>
                <a:extLst>
                  <a:ext uri="{FF2B5EF4-FFF2-40B4-BE49-F238E27FC236}">
                    <a16:creationId xmlns=""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 cstate="print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5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=""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 cstate="print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=""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 cstate="print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14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="" xmlns:a16="http://schemas.microsoft.com/office/drawing/2014/main" id="{93809769-90D3-469C-92AE-BA30ECF3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17687"/>
            <a:ext cx="78486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E73964-2BA8-42DF-B65D-4A69A3BB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150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 cstate="print"/>
                <a:stretch>
                  <a:fillRect l="-732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2+0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𝑆𝑜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2≠∞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1507" name="Content Placeholder 2">
                <a:extLst>
                  <a:ext uri="{FF2B5EF4-FFF2-40B4-BE49-F238E27FC236}">
                    <a16:creationId xmlns=""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 cstate="print"/>
                <a:stretch>
                  <a:fillRect l="-732" t="-784" b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00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2531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 cstate="print"/>
                <a:stretch>
                  <a:fillRect l="-749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L Hospital Rule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2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𝑊h𝑖𝑐h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𝑝𝑒𝑟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𝑛𝑜𝑡𝑎𝑡𝑖𝑜𝑛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2531" name="Content Placeholder 2">
                <a:extLst>
                  <a:ext uri="{FF2B5EF4-FFF2-40B4-BE49-F238E27FC236}">
                    <a16:creationId xmlns=""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 cstate="print"/>
                <a:stretch>
                  <a:fillRect l="-749" t="-942" b="-6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257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247310E5-4F90-4487-A5F0-30F02698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Comparisons of functions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="" xmlns:a16="http://schemas.microsoft.com/office/drawing/2014/main" id="{9F6C2993-CFD7-4CD5-9D80-F532448F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458913"/>
            <a:ext cx="74041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="" xmlns:a16="http://schemas.microsoft.com/office/drawing/2014/main" id="{5A8E5BF2-2EE9-4CD0-A433-60C43BEC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14463"/>
            <a:ext cx="7302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="" xmlns:a16="http://schemas.microsoft.com/office/drawing/2014/main" id="{786014BC-3512-4F0D-BD38-18FC57B5B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="" xmlns:a16="http://schemas.microsoft.com/office/drawing/2014/main" id="{FF21A992-F160-4D10-99A2-2EE5AAF7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831137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1003EF57-981B-4A0B-8E4D-41C77CDA9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Standard notations and common functions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="" xmlns:a16="http://schemas.microsoft.com/office/drawing/2014/main" id="{4944676D-A8E2-475B-86A0-C6BFEA8C546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912100" cy="2608262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="" xmlns:a16="http://schemas.microsoft.com/office/drawing/2014/main" id="{AECA523B-405E-42C2-ABA9-188DA543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7851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="" xmlns:a16="http://schemas.microsoft.com/office/drawing/2014/main" id="{C0A52F62-0474-450B-925E-2ADAF371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72375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5">
            <a:extLst>
              <a:ext uri="{FF2B5EF4-FFF2-40B4-BE49-F238E27FC236}">
                <a16:creationId xmlns="" xmlns:a16="http://schemas.microsoft.com/office/drawing/2014/main" id="{E0643A8E-350F-4DC2-BA70-40AC1C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888"/>
            <a:ext cx="74406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="" xmlns:a16="http://schemas.microsoft.com/office/drawing/2014/main" id="{2DD1BEFB-DDC6-4487-BC3E-45B8C79E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4183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="" xmlns:a16="http://schemas.microsoft.com/office/drawing/2014/main" id="{AB908EC7-5E40-4135-9DC2-0DB7193F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46101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="" xmlns:a16="http://schemas.microsoft.com/office/drawing/2014/main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 cstate="print"/>
                <a:stretch>
                  <a:fillRect l="-804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 cstate="print"/>
                <a:stretch>
                  <a:fillRect l="-804" t="-784" b="-14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497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 cstate="print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+4≤11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 cstate="print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928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 cstate="print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439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as per the definition of Big Oh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𝑐𝑔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2. 2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 cstate="print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98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924</TotalTime>
  <Words>171</Words>
  <Application>Microsoft Office PowerPoint</Application>
  <PresentationFormat>On-screen Show (4:3)</PresentationFormat>
  <Paragraphs>59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10069045</vt:lpstr>
      <vt:lpstr>Equation</vt:lpstr>
      <vt:lpstr>Overview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(Theta)</vt:lpstr>
      <vt:lpstr>Asymptotic notation (Theta)</vt:lpstr>
      <vt:lpstr>Asymptotic notation (Theta)</vt:lpstr>
      <vt:lpstr>Asymptotic notation (Theta)</vt:lpstr>
      <vt:lpstr>Asymptotic notation (Theta)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omega )</vt:lpstr>
      <vt:lpstr>Asymptotic notation (Little omega )</vt:lpstr>
      <vt:lpstr>Asymptotic notation (Little omega )</vt:lpstr>
      <vt:lpstr>Asymptotic notation (Little Oh omega )</vt:lpstr>
      <vt:lpstr>Asymptotic notation (Little Oh omega )</vt:lpstr>
      <vt:lpstr>Comparisons of functions</vt:lpstr>
      <vt:lpstr>Slide 30</vt:lpstr>
      <vt:lpstr>Standard notations and common functions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moon</cp:lastModifiedBy>
  <cp:revision>40</cp:revision>
  <dcterms:created xsi:type="dcterms:W3CDTF">2008-04-22T09:26:06Z</dcterms:created>
  <dcterms:modified xsi:type="dcterms:W3CDTF">2022-12-28T15:21:17Z</dcterms:modified>
</cp:coreProperties>
</file>