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ink/ink1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42"/>
  </p:notesMasterIdLst>
  <p:handoutMasterIdLst>
    <p:handoutMasterId r:id="rId43"/>
  </p:handoutMasterIdLst>
  <p:sldIdLst>
    <p:sldId id="262" r:id="rId2"/>
    <p:sldId id="263" r:id="rId3"/>
    <p:sldId id="264" r:id="rId4"/>
    <p:sldId id="265" r:id="rId5"/>
    <p:sldId id="267" r:id="rId6"/>
    <p:sldId id="318" r:id="rId7"/>
    <p:sldId id="319" r:id="rId8"/>
    <p:sldId id="269" r:id="rId9"/>
    <p:sldId id="270" r:id="rId10"/>
    <p:sldId id="271" r:id="rId11"/>
    <p:sldId id="257" r:id="rId12"/>
    <p:sldId id="281" r:id="rId13"/>
    <p:sldId id="289" r:id="rId14"/>
    <p:sldId id="290" r:id="rId15"/>
    <p:sldId id="291" r:id="rId16"/>
    <p:sldId id="292" r:id="rId17"/>
    <p:sldId id="293" r:id="rId18"/>
    <p:sldId id="316" r:id="rId19"/>
    <p:sldId id="294" r:id="rId20"/>
    <p:sldId id="295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297" r:id="rId32"/>
    <p:sldId id="273" r:id="rId33"/>
    <p:sldId id="299" r:id="rId34"/>
    <p:sldId id="300" r:id="rId35"/>
    <p:sldId id="301" r:id="rId36"/>
    <p:sldId id="310" r:id="rId37"/>
    <p:sldId id="304" r:id="rId38"/>
    <p:sldId id="306" r:id="rId39"/>
    <p:sldId id="305" r:id="rId40"/>
    <p:sldId id="311" r:id="rId4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56" autoAdjust="0"/>
  </p:normalViewPr>
  <p:slideViewPr>
    <p:cSldViewPr>
      <p:cViewPr varScale="1">
        <p:scale>
          <a:sx n="51" d="100"/>
          <a:sy n="51" d="100"/>
        </p:scale>
        <p:origin x="-1243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AC3FDBB-08F0-4E50-ABFB-5A62F7D78E3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26T20:09:35.612"/>
    </inkml:context>
    <inkml:brush xml:id="br0">
      <inkml:brushProperty name="width" value="0.05" units="cm"/>
      <inkml:brushProperty name="height" value="0.05" units="cm"/>
    </inkml:brush>
  </inkml:definitions>
  <inkml:traceGroup>
    <inkml:annotationXML>
      <emma:emma xmlns:emma="http://www.w3.org/2003/04/emma" version="1.0">
        <emma:interpretation id="{35583E87-84F1-42D2-8995-D79C77517ED5}" emma:medium="tactile" emma:mode="ink">
          <msink:context xmlns:msink="http://schemas.microsoft.com/ink/2010/main" type="writingRegion" rotatedBoundingBox="14341,3386 14612,3386 14612,3452 14341,3452"/>
        </emma:interpretation>
      </emma:emma>
    </inkml:annotationXML>
    <inkml:traceGroup>
      <inkml:annotationXML>
        <emma:emma xmlns:emma="http://www.w3.org/2003/04/emma" version="1.0">
          <emma:interpretation id="{59571655-DB72-45ED-8AAD-825CB8427F48}" emma:medium="tactile" emma:mode="ink">
            <msink:context xmlns:msink="http://schemas.microsoft.com/ink/2010/main" type="paragraph" rotatedBoundingBox="14341,3386 14612,3386 14612,3452 14341,34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FCD4BF-53EA-4927-953E-762D31DBF5BC}" emma:medium="tactile" emma:mode="ink">
              <msink:context xmlns:msink="http://schemas.microsoft.com/ink/2010/main" type="line" rotatedBoundingBox="14341,3386 14612,3386 14612,3452 14341,3452"/>
            </emma:interpretation>
          </emma:emma>
        </inkml:annotationXML>
        <inkml:traceGroup>
          <inkml:annotationXML>
            <emma:emma xmlns:emma="http://www.w3.org/2003/04/emma" version="1.0">
              <emma:interpretation id="{C2EA20FE-7505-49E7-9727-852A298ADF25}" emma:medium="tactile" emma:mode="ink">
                <msink:context xmlns:msink="http://schemas.microsoft.com/ink/2010/main" type="inkWord" rotatedBoundingBox="14341,3437 14367,3437 14367,3452 14341,3452"/>
              </emma:interpretation>
              <emma:one-of disjunction-type="recognition" id="oneOf0">
                <emma:interpretation id="interp0" emma:lang="en-CA" emma:confidence="0">
                  <emma:literal>_</emma:literal>
                </emma:interpretation>
                <emma:interpretation id="interp1" emma:lang="en-CA" emma:confidence="0">
                  <emma:literal>-</emma:literal>
                </emma:interpretation>
                <emma:interpretation id="interp2" emma:lang="en-CA" emma:confidence="0">
                  <emma:literal>&gt;</emma:literal>
                </emma:interpretation>
                <emma:interpretation id="interp3" emma:lang="en-CA" emma:confidence="0">
                  <emma:literal>I</emma:literal>
                </emma:interpretation>
                <emma:interpretation id="interp4" emma:lang="en-CA" emma:confidence="0">
                  <emma:literal>3</emma:literal>
                </emma:interpretation>
              </emma:one-of>
            </emma:emma>
          </inkml:annotationXML>
          <inkml:trace contextRef="#ctx0" brushRef="#br0">-255 51 7815,'0'0'3812,"0"0"-2755,0 0-128,0 0-32,26 0-449,-26 0-192,0 0-192,0 0-32,0 0-32,0 0-64,0 0-384,0 0-417,0 0-1057,0 0-1825,-26 0-2467</inkml:trace>
        </inkml:traceGroup>
        <inkml:traceGroup>
          <inkml:annotationXML>
            <emma:emma xmlns:emma="http://www.w3.org/2003/04/emma" version="1.0">
              <emma:interpretation id="{C60A9EBE-5A0F-4AC9-91F5-D1FAE4CBCA8D}" emma:medium="tactile" emma:mode="ink">
                <msink:context xmlns:msink="http://schemas.microsoft.com/ink/2010/main" type="inkWord" rotatedBoundingBox="14597,3386 14612,3386 14612,3401 14597,3401"/>
              </emma:interpretation>
              <emma:one-of disjunction-type="recognition" id="oneOf1">
                <emma:interpretation id="interp5" emma:lang="en-CA" emma:confidence="0">
                  <emma:literal>.</emma:literal>
                </emma:interpretation>
                <emma:interpretation id="interp6" emma:lang="en-CA" emma:confidence="0">
                  <emma:literal>v</emma:literal>
                </emma:interpretation>
                <emma:interpretation id="interp7" emma:lang="en-CA" emma:confidence="0">
                  <emma:literal>}</emma:literal>
                </emma:interpretation>
                <emma:interpretation id="interp8" emma:lang="en-CA" emma:confidence="0">
                  <emma:literal>w</emma:literal>
                </emma:interpretation>
                <emma:interpretation id="interp9" emma:lang="en-CA" emma:confidence="0">
                  <emma:literal>3</emma:literal>
                </emma:interpretation>
              </emma:one-of>
            </emma:emma>
          </inkml:annotationXML>
          <inkml:trace contextRef="#ctx0" brushRef="#br0" timeOffset="-5422">1 0 2338,'0'0'2082,"0"0"-1313,0 0-64,0 0 288,0 0 128,0 0-161,0 0-287,0 0-128,0 0-65,0 0 1,0 0-65,0 0-160,0 0-160,0 0 0,0 0-64,0 0-32,0 0 0,0 0-224,0 0-705,0 0-448,0 0-737,0 0-1826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fld id="{2C67BDBE-48D2-4F82-AD31-5C3827ABFF6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131D13-4BDF-47E0-9F02-5C7BD269ACE7}" type="slidenum">
              <a:rPr lang="en-US"/>
              <a:pPr/>
              <a:t>8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24" tIns="47562" rIns="95124" bIns="47562"/>
          <a:lstStyle/>
          <a:p>
            <a:r>
              <a:rPr lang="en-US"/>
              <a:t>Ticket counter simulation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81A08E-86E1-47C5-83DB-1FE4DBB5DEEA}" type="slidenum">
              <a:rPr lang="en-US"/>
              <a:pPr/>
              <a:t>23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24" tIns="47562" rIns="95124" bIns="47562"/>
          <a:lstStyle/>
          <a:p>
            <a:r>
              <a:rPr lang="en-US"/>
              <a:t>queue is empty: count =0, front=rear=null</a:t>
            </a:r>
          </a:p>
          <a:p>
            <a:r>
              <a:rPr lang="en-US"/>
              <a:t>only 1 element: front = rear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83047-4051-4A98-9CAB-178AAAFF49B0}" type="slidenum">
              <a:rPr lang="en-US"/>
              <a:pPr/>
              <a:t>35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24" tIns="47562" rIns="95124" bIns="47562"/>
          <a:lstStyle/>
          <a:p>
            <a:r>
              <a:rPr lang="en-US"/>
              <a:t>Yes, so it may need enlarging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0780338C-AE80-4F11-8E1F-8D3B31B99D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E094A01B-0130-499E-AAEF-D006C64E50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05231482-92F2-44C0-83A5-B5E8D59674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5C1150F2-7ED7-4622-92E0-588ABA9795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82012934-9C3A-47FB-9EEC-D52D46410F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BC108A19-1577-43BF-B58D-2D0D800589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09EBF5C0-8D3E-47E5-B236-F500C6A9EB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C7C403DE-349E-4161-A438-CD8FE3A955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95BD1BE3-2940-44E7-9ED2-05AFC67123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20655CE6-0BC0-47A5-AF06-0C05F0CABE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3A3B9712-3044-4C30-A9A3-4F9441A267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E42DEC11-32CC-45F5-B71A-9CA3581528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/>
              <a:t>6-</a:t>
            </a:r>
            <a:fld id="{FB956CA3-E12E-4505-8EE3-916123BFA3B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1844824"/>
            <a:ext cx="6400800" cy="1752600"/>
          </a:xfrm>
        </p:spPr>
        <p:txBody>
          <a:bodyPr/>
          <a:lstStyle/>
          <a:p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Queue </a:t>
            </a:r>
            <a:r>
              <a:rPr lang="en-US" sz="5400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ADT</a:t>
            </a: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103DBDD3-E152-4FC9-A40D-78ADFE660E3E}" type="slidenum">
              <a:rPr lang="en-US"/>
              <a:pPr/>
              <a:t>10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a Queue</a:t>
            </a:r>
          </a:p>
        </p:txBody>
      </p:sp>
      <p:graphicFrame>
        <p:nvGraphicFramePr>
          <p:cNvPr id="30043" name="Group 347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7772400" cy="4746626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dequeue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Removes an element from the front of the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enqueue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Adds an element to the rear of the queue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first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Examines the element at the front of the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isEmpty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Determines whether the queue is empty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Determines the number of elements in the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 a string representation of the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D3B9B790-9DE5-499A-BE19-820EEDED53A6}" type="slidenum">
              <a:rPr lang="en-US"/>
              <a:pPr/>
              <a:t>11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Interface to a Queue in Java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800600"/>
          </a:xfrm>
          <a:solidFill>
            <a:schemeClr val="bg2"/>
          </a:solidFill>
          <a:ln w="38100">
            <a:solidFill>
              <a:schemeClr val="bg2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dirty="0"/>
              <a:t>public interface </a:t>
            </a:r>
            <a:r>
              <a:rPr lang="en-US" sz="2000" dirty="0" err="1"/>
              <a:t>QueueADT</a:t>
            </a:r>
            <a:r>
              <a:rPr lang="en-US" sz="2000" dirty="0"/>
              <a:t>&lt;T&gt;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hlink"/>
                </a:solidFill>
              </a:rPr>
              <a:t>   //  Adds one element to the rear of the queue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/>
              <a:t>   public void enqueue (T element);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hlink"/>
                </a:solidFill>
              </a:rPr>
              <a:t>   //  Removes and returns the element at the front of the queue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/>
              <a:t>   public T dequeue(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hlink"/>
                </a:solidFill>
              </a:rPr>
              <a:t>   //  Returns without removing the element at the front of the queue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/>
              <a:t>   public T first( );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hlink"/>
                </a:solidFill>
              </a:rPr>
              <a:t>   //  Returns true if the queue contains no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/>
              <a:t>   public 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isEmpty</a:t>
            </a:r>
            <a:r>
              <a:rPr lang="en-US" sz="2000" dirty="0"/>
              <a:t>(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hlink"/>
                </a:solidFill>
              </a:rPr>
              <a:t>   //  Returns the number of elements in the queue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/>
              <a:t>   public </a:t>
            </a:r>
            <a:r>
              <a:rPr lang="en-US" sz="2000" dirty="0" err="1"/>
              <a:t>int</a:t>
            </a:r>
            <a:r>
              <a:rPr lang="en-US" sz="2000" dirty="0"/>
              <a:t> size(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hlink"/>
                </a:solidFill>
              </a:rPr>
              <a:t>   //  Returns a string representation of the queue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8000"/>
                </a:solidFill>
              </a:rPr>
              <a:t>   </a:t>
            </a:r>
            <a:r>
              <a:rPr lang="en-US" sz="2000" dirty="0"/>
              <a:t>public String </a:t>
            </a:r>
            <a:r>
              <a:rPr lang="en-US" sz="2000" dirty="0" err="1"/>
              <a:t>toString</a:t>
            </a:r>
            <a:r>
              <a:rPr lang="en-US" sz="2000" dirty="0"/>
              <a:t>(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/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74FF53-925A-48D3-9658-D19924A18540}"/>
                  </a:ext>
                </a:extLst>
              </p14:cNvPr>
              <p14:cNvContentPartPr/>
              <p14:nvPr/>
            </p14:nvContentPartPr>
            <p14:xfrm>
              <a:off x="5163018" y="1219149"/>
              <a:ext cx="92520" cy="18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xmlns="" id="{1C74FF53-925A-48D3-9658-D19924A18540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154018" y="1210149"/>
                <a:ext cx="110160" cy="36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9FF035B1-9220-4EBC-97BC-6D85DED89B5F}" type="slidenum">
              <a:rPr lang="en-US"/>
              <a:pPr/>
              <a:t>12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Implementation Issues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229600" cy="4495800"/>
          </a:xfrm>
        </p:spPr>
        <p:txBody>
          <a:bodyPr/>
          <a:lstStyle/>
          <a:p>
            <a:r>
              <a:rPr lang="en-US"/>
              <a:t>What do we need to implement a queue?</a:t>
            </a:r>
          </a:p>
          <a:p>
            <a:pPr lvl="1"/>
            <a:r>
              <a:rPr lang="en-US" sz="3200"/>
              <a:t>A data structure (</a:t>
            </a:r>
            <a:r>
              <a:rPr lang="en-US" sz="3200" b="1" i="1">
                <a:solidFill>
                  <a:schemeClr val="accent2"/>
                </a:solidFill>
              </a:rPr>
              <a:t>container</a:t>
            </a:r>
            <a:r>
              <a:rPr lang="en-US" sz="3200"/>
              <a:t>) to hold the data elements</a:t>
            </a:r>
          </a:p>
          <a:p>
            <a:pPr lvl="1"/>
            <a:r>
              <a:rPr lang="en-US" sz="3200"/>
              <a:t>Something to indicate the </a:t>
            </a:r>
            <a:r>
              <a:rPr lang="en-US" sz="3200" b="1" i="1">
                <a:solidFill>
                  <a:schemeClr val="accent2"/>
                </a:solidFill>
              </a:rPr>
              <a:t>front</a:t>
            </a:r>
            <a:r>
              <a:rPr lang="en-US" sz="3200"/>
              <a:t> of the queue</a:t>
            </a:r>
          </a:p>
          <a:p>
            <a:pPr lvl="1"/>
            <a:r>
              <a:rPr lang="en-US" sz="3200"/>
              <a:t>Something to indicate the </a:t>
            </a:r>
            <a:r>
              <a:rPr lang="en-US" sz="3200" b="1" i="1">
                <a:solidFill>
                  <a:schemeClr val="accent2"/>
                </a:solidFill>
              </a:rPr>
              <a:t>end</a:t>
            </a:r>
            <a:r>
              <a:rPr lang="en-US" sz="3200">
                <a:solidFill>
                  <a:schemeClr val="accent2"/>
                </a:solidFill>
              </a:rPr>
              <a:t> </a:t>
            </a:r>
            <a:r>
              <a:rPr lang="en-US" sz="3200"/>
              <a:t>of the queue</a:t>
            </a:r>
            <a:endParaRPr 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FFBDF5DA-6887-4D51-A741-2B3C2E3BF784}" type="slidenum">
              <a:rPr lang="en-US"/>
              <a:pPr/>
              <a:t>13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1295400"/>
          </a:xfrm>
        </p:spPr>
        <p:txBody>
          <a:bodyPr/>
          <a:lstStyle/>
          <a:p>
            <a:r>
              <a:rPr lang="en-US"/>
              <a:t>Array Implementation of  a Queue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229600" cy="4343400"/>
          </a:xfrm>
        </p:spPr>
        <p:txBody>
          <a:bodyPr/>
          <a:lstStyle/>
          <a:p>
            <a:r>
              <a:rPr lang="en-US" b="1" i="1" dirty="0">
                <a:solidFill>
                  <a:schemeClr val="hlink"/>
                </a:solidFill>
              </a:rPr>
              <a:t>First Approach</a:t>
            </a:r>
            <a:r>
              <a:rPr lang="en-US" dirty="0">
                <a:solidFill>
                  <a:srgbClr val="00357F"/>
                </a:solidFill>
              </a:rPr>
              <a:t>:</a:t>
            </a:r>
          </a:p>
          <a:p>
            <a:pPr lvl="1"/>
            <a:r>
              <a:rPr lang="en-US" dirty="0"/>
              <a:t>Use an array in which </a:t>
            </a:r>
            <a:r>
              <a:rPr lang="en-US" dirty="0">
                <a:solidFill>
                  <a:schemeClr val="tx2"/>
                </a:solidFill>
              </a:rPr>
              <a:t>index 0</a:t>
            </a:r>
            <a:r>
              <a:rPr lang="en-US" dirty="0"/>
              <a:t> represents one end of the queue (the </a:t>
            </a:r>
            <a:r>
              <a:rPr lang="en-US" i="1" dirty="0">
                <a:solidFill>
                  <a:schemeClr val="tx2"/>
                </a:solidFill>
              </a:rPr>
              <a:t>front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Integer value </a:t>
            </a:r>
            <a:r>
              <a:rPr lang="en-US" b="1" i="1" dirty="0">
                <a:solidFill>
                  <a:schemeClr val="accent2"/>
                </a:solidFill>
              </a:rPr>
              <a:t>count</a:t>
            </a:r>
            <a:r>
              <a:rPr lang="en-US" dirty="0"/>
              <a:t> represents the number of elements in the array (so the element at the rear of the queue is in position count - 1)</a:t>
            </a:r>
          </a:p>
          <a:p>
            <a:r>
              <a:rPr lang="en-US" b="1" i="1" dirty="0">
                <a:solidFill>
                  <a:schemeClr val="hlink"/>
                </a:solidFill>
              </a:rPr>
              <a:t>Discussion</a:t>
            </a:r>
            <a:r>
              <a:rPr lang="en-US" dirty="0"/>
              <a:t>: What is the challenge with this approach?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BE638A70-0F1D-4375-AA23-0C8F6B593799}" type="slidenum">
              <a:rPr lang="en-US"/>
              <a:pPr/>
              <a:t>14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Array Implementation of a Queue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752600" y="3962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676400" y="44196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/>
              <a:t>count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1828800" y="40386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1524000" y="35052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1752600" y="3048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1371600" y="2895600"/>
            <a:ext cx="1219200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3276600" y="3886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4267200" y="38862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5257800" y="3886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70" name="Rectangle 22"/>
          <p:cNvSpPr>
            <a:spLocks noChangeArrowheads="1"/>
          </p:cNvSpPr>
          <p:nvPr/>
        </p:nvSpPr>
        <p:spPr bwMode="auto">
          <a:xfrm>
            <a:off x="6248400" y="38862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74" name="Rectangle 26"/>
          <p:cNvSpPr>
            <a:spLocks noChangeArrowheads="1"/>
          </p:cNvSpPr>
          <p:nvPr/>
        </p:nvSpPr>
        <p:spPr bwMode="auto">
          <a:xfrm>
            <a:off x="29718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75" name="Rectangle 27"/>
          <p:cNvSpPr>
            <a:spLocks noChangeArrowheads="1"/>
          </p:cNvSpPr>
          <p:nvPr/>
        </p:nvSpPr>
        <p:spPr bwMode="auto">
          <a:xfrm>
            <a:off x="69342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76" name="Rectangle 28"/>
          <p:cNvSpPr>
            <a:spLocks noChangeArrowheads="1"/>
          </p:cNvSpPr>
          <p:nvPr/>
        </p:nvSpPr>
        <p:spPr bwMode="auto">
          <a:xfrm>
            <a:off x="59436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77" name="Rectangle 29"/>
          <p:cNvSpPr>
            <a:spLocks noChangeArrowheads="1"/>
          </p:cNvSpPr>
          <p:nvPr/>
        </p:nvSpPr>
        <p:spPr bwMode="auto">
          <a:xfrm>
            <a:off x="49530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78" name="Rectangle 30"/>
          <p:cNvSpPr>
            <a:spLocks noChangeArrowheads="1"/>
          </p:cNvSpPr>
          <p:nvPr/>
        </p:nvSpPr>
        <p:spPr bwMode="auto">
          <a:xfrm>
            <a:off x="39624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32766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73152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53281" name="Text Box 33"/>
          <p:cNvSpPr txBox="1">
            <a:spLocks noChangeArrowheads="1"/>
          </p:cNvSpPr>
          <p:nvPr/>
        </p:nvSpPr>
        <p:spPr bwMode="auto">
          <a:xfrm>
            <a:off x="63246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3282" name="Text Box 34"/>
          <p:cNvSpPr txBox="1">
            <a:spLocks noChangeArrowheads="1"/>
          </p:cNvSpPr>
          <p:nvPr/>
        </p:nvSpPr>
        <p:spPr bwMode="auto">
          <a:xfrm>
            <a:off x="52578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53283" name="Text Box 35"/>
          <p:cNvSpPr txBox="1">
            <a:spLocks noChangeArrowheads="1"/>
          </p:cNvSpPr>
          <p:nvPr/>
        </p:nvSpPr>
        <p:spPr bwMode="auto">
          <a:xfrm>
            <a:off x="42672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3285" name="Line 37"/>
          <p:cNvSpPr>
            <a:spLocks noChangeShapeType="1"/>
          </p:cNvSpPr>
          <p:nvPr/>
        </p:nvSpPr>
        <p:spPr bwMode="auto">
          <a:xfrm>
            <a:off x="1981200" y="3276600"/>
            <a:ext cx="990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>
            <a:off x="3505200" y="3276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>
            <a:off x="6477000" y="3276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>
            <a:off x="5486400" y="3276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>
            <a:off x="4495800" y="3276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3290" name="Rectangle 42"/>
          <p:cNvSpPr>
            <a:spLocks noChangeArrowheads="1"/>
          </p:cNvSpPr>
          <p:nvPr/>
        </p:nvSpPr>
        <p:spPr bwMode="auto">
          <a:xfrm>
            <a:off x="79248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91" name="Text Box 43"/>
          <p:cNvSpPr txBox="1">
            <a:spLocks noChangeArrowheads="1"/>
          </p:cNvSpPr>
          <p:nvPr/>
        </p:nvSpPr>
        <p:spPr bwMode="auto">
          <a:xfrm>
            <a:off x="8229600" y="2895600"/>
            <a:ext cx="60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53292" name="Text Box 44"/>
          <p:cNvSpPr txBox="1">
            <a:spLocks noChangeArrowheads="1"/>
          </p:cNvSpPr>
          <p:nvPr/>
        </p:nvSpPr>
        <p:spPr bwMode="auto">
          <a:xfrm>
            <a:off x="1828800" y="1752600"/>
            <a:ext cx="5105400" cy="3968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queue </a:t>
            </a:r>
            <a:r>
              <a:rPr lang="en-US">
                <a:solidFill>
                  <a:schemeClr val="accent2"/>
                </a:solidFill>
              </a:rPr>
              <a:t>aq</a:t>
            </a:r>
            <a:r>
              <a:rPr lang="en-US"/>
              <a:t> containing four elements</a:t>
            </a:r>
          </a:p>
        </p:txBody>
      </p:sp>
      <p:sp>
        <p:nvSpPr>
          <p:cNvPr id="53293" name="Text Box 45"/>
          <p:cNvSpPr txBox="1">
            <a:spLocks noChangeArrowheads="1"/>
          </p:cNvSpPr>
          <p:nvPr/>
        </p:nvSpPr>
        <p:spPr bwMode="auto">
          <a:xfrm>
            <a:off x="179388" y="3644900"/>
            <a:ext cx="674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aq</a:t>
            </a:r>
          </a:p>
        </p:txBody>
      </p:sp>
      <p:sp>
        <p:nvSpPr>
          <p:cNvPr id="53294" name="Rectangle 46"/>
          <p:cNvSpPr>
            <a:spLocks noChangeArrowheads="1"/>
          </p:cNvSpPr>
          <p:nvPr/>
        </p:nvSpPr>
        <p:spPr bwMode="auto">
          <a:xfrm>
            <a:off x="701675" y="36449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95" name="Line 47"/>
          <p:cNvSpPr>
            <a:spLocks noChangeShapeType="1"/>
          </p:cNvSpPr>
          <p:nvPr/>
        </p:nvSpPr>
        <p:spPr bwMode="auto">
          <a:xfrm>
            <a:off x="930275" y="3873500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3299" name="Text Box 51"/>
          <p:cNvSpPr txBox="1">
            <a:spLocks noChangeArrowheads="1"/>
          </p:cNvSpPr>
          <p:nvPr/>
        </p:nvSpPr>
        <p:spPr bwMode="auto">
          <a:xfrm>
            <a:off x="3048000" y="2297113"/>
            <a:ext cx="9032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0">
                <a:solidFill>
                  <a:schemeClr val="hlink"/>
                </a:solidFill>
              </a:rPr>
              <a:t>front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6847E0CF-7E3D-4C3C-9A03-9E15ED0ACCD4}" type="slidenum">
              <a:rPr lang="en-US"/>
              <a:pPr/>
              <a:t>15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After Adding an Element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752600" y="3962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676400" y="44196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/>
              <a:t>count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828800" y="40386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1524000" y="35052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1752600" y="3048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1371600" y="2895600"/>
            <a:ext cx="1219200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3276600" y="3886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4267200" y="38862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5257800" y="3886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6248400" y="38862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29718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69342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59436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49530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39624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32766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73152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63246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52578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42672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>
            <a:off x="1981200" y="3276600"/>
            <a:ext cx="990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4298" name="Line 26"/>
          <p:cNvSpPr>
            <a:spLocks noChangeShapeType="1"/>
          </p:cNvSpPr>
          <p:nvPr/>
        </p:nvSpPr>
        <p:spPr bwMode="auto">
          <a:xfrm>
            <a:off x="3505200" y="3276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6477000" y="3276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4300" name="Line 28"/>
          <p:cNvSpPr>
            <a:spLocks noChangeShapeType="1"/>
          </p:cNvSpPr>
          <p:nvPr/>
        </p:nvSpPr>
        <p:spPr bwMode="auto">
          <a:xfrm>
            <a:off x="5486400" y="3276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4301" name="Line 29"/>
          <p:cNvSpPr>
            <a:spLocks noChangeShapeType="1"/>
          </p:cNvSpPr>
          <p:nvPr/>
        </p:nvSpPr>
        <p:spPr bwMode="auto">
          <a:xfrm>
            <a:off x="4495800" y="3276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4302" name="Rectangle 30"/>
          <p:cNvSpPr>
            <a:spLocks noChangeArrowheads="1"/>
          </p:cNvSpPr>
          <p:nvPr/>
        </p:nvSpPr>
        <p:spPr bwMode="auto">
          <a:xfrm>
            <a:off x="79248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303" name="Text Box 31"/>
          <p:cNvSpPr txBox="1">
            <a:spLocks noChangeArrowheads="1"/>
          </p:cNvSpPr>
          <p:nvPr/>
        </p:nvSpPr>
        <p:spPr bwMode="auto">
          <a:xfrm>
            <a:off x="8229600" y="2895600"/>
            <a:ext cx="60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54304" name="Text Box 32"/>
          <p:cNvSpPr txBox="1">
            <a:spLocks noChangeArrowheads="1"/>
          </p:cNvSpPr>
          <p:nvPr/>
        </p:nvSpPr>
        <p:spPr bwMode="auto">
          <a:xfrm>
            <a:off x="1905000" y="1752600"/>
            <a:ext cx="6705600" cy="707886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The element is added at the array location given by the value of </a:t>
            </a:r>
            <a:r>
              <a:rPr lang="en-US" dirty="0">
                <a:solidFill>
                  <a:schemeClr val="accent2"/>
                </a:solidFill>
              </a:rPr>
              <a:t>count </a:t>
            </a:r>
            <a:r>
              <a:rPr lang="en-US" dirty="0"/>
              <a:t>and then count is increased by 1.</a:t>
            </a:r>
          </a:p>
        </p:txBody>
      </p:sp>
      <p:sp>
        <p:nvSpPr>
          <p:cNvPr id="54305" name="Rectangle 33"/>
          <p:cNvSpPr>
            <a:spLocks noChangeArrowheads="1"/>
          </p:cNvSpPr>
          <p:nvPr/>
        </p:nvSpPr>
        <p:spPr bwMode="auto">
          <a:xfrm>
            <a:off x="7239000" y="38862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306" name="Rectangle 34"/>
          <p:cNvSpPr>
            <a:spLocks noChangeArrowheads="1"/>
          </p:cNvSpPr>
          <p:nvPr/>
        </p:nvSpPr>
        <p:spPr bwMode="auto">
          <a:xfrm>
            <a:off x="8382000" y="4572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307" name="Line 35"/>
          <p:cNvSpPr>
            <a:spLocks noChangeShapeType="1"/>
          </p:cNvSpPr>
          <p:nvPr/>
        </p:nvSpPr>
        <p:spPr bwMode="auto">
          <a:xfrm>
            <a:off x="7467600" y="32766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4308" name="Text Box 36"/>
          <p:cNvSpPr txBox="1">
            <a:spLocks noChangeArrowheads="1"/>
          </p:cNvSpPr>
          <p:nvPr/>
        </p:nvSpPr>
        <p:spPr bwMode="auto">
          <a:xfrm>
            <a:off x="179388" y="3644900"/>
            <a:ext cx="674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aq</a:t>
            </a:r>
          </a:p>
        </p:txBody>
      </p:sp>
      <p:sp>
        <p:nvSpPr>
          <p:cNvPr id="54309" name="Rectangle 37"/>
          <p:cNvSpPr>
            <a:spLocks noChangeArrowheads="1"/>
          </p:cNvSpPr>
          <p:nvPr/>
        </p:nvSpPr>
        <p:spPr bwMode="auto">
          <a:xfrm>
            <a:off x="701675" y="36449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310" name="Line 38"/>
          <p:cNvSpPr>
            <a:spLocks noChangeShapeType="1"/>
          </p:cNvSpPr>
          <p:nvPr/>
        </p:nvSpPr>
        <p:spPr bwMode="auto">
          <a:xfrm>
            <a:off x="930275" y="3873500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805E8F64-FEA7-40A2-B551-F897682C1525}" type="slidenum">
              <a:rPr lang="en-US"/>
              <a:pPr/>
              <a:t>16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1143000"/>
          </a:xfrm>
        </p:spPr>
        <p:txBody>
          <a:bodyPr/>
          <a:lstStyle/>
          <a:p>
            <a:r>
              <a:rPr lang="en-US"/>
              <a:t>Queue After Removing an Element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1752600" y="3962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676400" y="44196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/>
              <a:t>count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1828800" y="40386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524000" y="35052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1752600" y="3048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1371600" y="2895600"/>
            <a:ext cx="1219200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3276600" y="38862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4267200" y="3886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5257800" y="38862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6248400" y="38862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29718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69342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59436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49530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39624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32766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73152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63246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52578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42672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5320" name="Line 24"/>
          <p:cNvSpPr>
            <a:spLocks noChangeShapeType="1"/>
          </p:cNvSpPr>
          <p:nvPr/>
        </p:nvSpPr>
        <p:spPr bwMode="auto">
          <a:xfrm>
            <a:off x="1981200" y="3276600"/>
            <a:ext cx="990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5321" name="Line 25"/>
          <p:cNvSpPr>
            <a:spLocks noChangeShapeType="1"/>
          </p:cNvSpPr>
          <p:nvPr/>
        </p:nvSpPr>
        <p:spPr bwMode="auto">
          <a:xfrm>
            <a:off x="3505200" y="32766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5322" name="Line 26"/>
          <p:cNvSpPr>
            <a:spLocks noChangeShapeType="1"/>
          </p:cNvSpPr>
          <p:nvPr/>
        </p:nvSpPr>
        <p:spPr bwMode="auto">
          <a:xfrm>
            <a:off x="6477000" y="32766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5323" name="Line 27"/>
          <p:cNvSpPr>
            <a:spLocks noChangeShapeType="1"/>
          </p:cNvSpPr>
          <p:nvPr/>
        </p:nvSpPr>
        <p:spPr bwMode="auto">
          <a:xfrm>
            <a:off x="5486400" y="32766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5324" name="Line 28"/>
          <p:cNvSpPr>
            <a:spLocks noChangeShapeType="1"/>
          </p:cNvSpPr>
          <p:nvPr/>
        </p:nvSpPr>
        <p:spPr bwMode="auto">
          <a:xfrm>
            <a:off x="4495800" y="32766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5325" name="Rectangle 29"/>
          <p:cNvSpPr>
            <a:spLocks noChangeArrowheads="1"/>
          </p:cNvSpPr>
          <p:nvPr/>
        </p:nvSpPr>
        <p:spPr bwMode="auto">
          <a:xfrm>
            <a:off x="79248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26" name="Text Box 30"/>
          <p:cNvSpPr txBox="1">
            <a:spLocks noChangeArrowheads="1"/>
          </p:cNvSpPr>
          <p:nvPr/>
        </p:nvSpPr>
        <p:spPr bwMode="auto">
          <a:xfrm>
            <a:off x="8229600" y="2895600"/>
            <a:ext cx="60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55327" name="Text Box 31"/>
          <p:cNvSpPr txBox="1">
            <a:spLocks noChangeArrowheads="1"/>
          </p:cNvSpPr>
          <p:nvPr/>
        </p:nvSpPr>
        <p:spPr bwMode="auto">
          <a:xfrm>
            <a:off x="1905000" y="1524000"/>
            <a:ext cx="6705600" cy="10064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Element          is removed from array location 0, remaining elements are shifted forward one position in the array, and then count is decremented.</a:t>
            </a:r>
          </a:p>
        </p:txBody>
      </p:sp>
      <p:sp>
        <p:nvSpPr>
          <p:cNvPr id="55328" name="Rectangle 32"/>
          <p:cNvSpPr>
            <a:spLocks noChangeArrowheads="1"/>
          </p:cNvSpPr>
          <p:nvPr/>
        </p:nvSpPr>
        <p:spPr bwMode="auto">
          <a:xfrm>
            <a:off x="3124200" y="13716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32" name="Text Box 36"/>
          <p:cNvSpPr txBox="1">
            <a:spLocks noChangeArrowheads="1"/>
          </p:cNvSpPr>
          <p:nvPr/>
        </p:nvSpPr>
        <p:spPr bwMode="auto">
          <a:xfrm>
            <a:off x="179388" y="3644900"/>
            <a:ext cx="674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aq</a:t>
            </a:r>
          </a:p>
        </p:txBody>
      </p:sp>
      <p:sp>
        <p:nvSpPr>
          <p:cNvPr id="55333" name="Rectangle 37"/>
          <p:cNvSpPr>
            <a:spLocks noChangeArrowheads="1"/>
          </p:cNvSpPr>
          <p:nvPr/>
        </p:nvSpPr>
        <p:spPr bwMode="auto">
          <a:xfrm>
            <a:off x="701675" y="36449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34" name="Line 38"/>
          <p:cNvSpPr>
            <a:spLocks noChangeShapeType="1"/>
          </p:cNvSpPr>
          <p:nvPr/>
        </p:nvSpPr>
        <p:spPr bwMode="auto">
          <a:xfrm>
            <a:off x="930275" y="3873500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CBC1BD62-ACB8-4B9C-9E30-4138F98C0814}" type="slidenum">
              <a:rPr lang="en-US"/>
              <a:pPr/>
              <a:t>17</a:t>
            </a:fld>
            <a:endParaRPr lang="en-US"/>
          </a:p>
        </p:txBody>
      </p:sp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Array Implementation</a:t>
            </a:r>
          </a:p>
        </p:txBody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/>
              <a:t>See </a:t>
            </a:r>
            <a:r>
              <a:rPr lang="en-US" sz="3600" b="1" i="1">
                <a:solidFill>
                  <a:schemeClr val="hlink"/>
                </a:solidFill>
              </a:rPr>
              <a:t>ArrayQueue.java</a:t>
            </a:r>
            <a:endParaRPr lang="en-US" sz="360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13494969-E723-4ACF-A249-1FCA2D3B38D3}" type="slidenum">
              <a:rPr lang="en-US"/>
              <a:pPr/>
              <a:t>18</a:t>
            </a:fld>
            <a:endParaRPr lang="en-US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533400" y="381000"/>
            <a:ext cx="8001000" cy="6096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0" dirty="0"/>
              <a:t>public class </a:t>
            </a:r>
            <a:r>
              <a:rPr lang="en-US" b="0" dirty="0" err="1"/>
              <a:t>ArrayQueue</a:t>
            </a:r>
            <a:r>
              <a:rPr lang="en-US" b="0" dirty="0"/>
              <a:t>&lt;T&gt; implements </a:t>
            </a:r>
            <a:r>
              <a:rPr lang="en-US" b="0" dirty="0" err="1"/>
              <a:t>QueueADT</a:t>
            </a:r>
            <a:r>
              <a:rPr lang="en-US" b="0" dirty="0"/>
              <a:t>&lt;T&gt; {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private final </a:t>
            </a:r>
            <a:r>
              <a:rPr lang="en-US" b="0" dirty="0" err="1"/>
              <a:t>int</a:t>
            </a:r>
            <a:r>
              <a:rPr lang="en-US" b="0" dirty="0"/>
              <a:t> DEFAULT_CAPACITY = 100;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private </a:t>
            </a:r>
            <a:r>
              <a:rPr lang="en-US" b="0" dirty="0" err="1"/>
              <a:t>int</a:t>
            </a:r>
            <a:r>
              <a:rPr lang="en-US" b="0" dirty="0"/>
              <a:t> count;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private T[] queue; </a:t>
            </a:r>
          </a:p>
          <a:p>
            <a:pPr marL="342900" indent="-342900">
              <a:spcBef>
                <a:spcPct val="20000"/>
              </a:spcBef>
            </a:pPr>
            <a:endParaRPr lang="en-US" b="0" dirty="0"/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public </a:t>
            </a:r>
            <a:r>
              <a:rPr lang="en-US" b="0" dirty="0" err="1"/>
              <a:t>ArrayQueue</a:t>
            </a:r>
            <a:r>
              <a:rPr lang="en-US" b="0" dirty="0"/>
              <a:t>() {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   count = 0;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   queue = (T[])(new Object[DEFAULT_CAPACITY]);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}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public </a:t>
            </a:r>
            <a:r>
              <a:rPr lang="en-US" b="0" dirty="0" err="1"/>
              <a:t>ArrayQueue</a:t>
            </a:r>
            <a:r>
              <a:rPr lang="en-US" b="0" dirty="0"/>
              <a:t> (</a:t>
            </a:r>
            <a:r>
              <a:rPr lang="en-US" b="0" dirty="0" err="1"/>
              <a:t>int</a:t>
            </a:r>
            <a:r>
              <a:rPr lang="en-US" b="0" dirty="0"/>
              <a:t> </a:t>
            </a:r>
            <a:r>
              <a:rPr lang="en-US" b="0" dirty="0" err="1"/>
              <a:t>initialCapacity</a:t>
            </a:r>
            <a:r>
              <a:rPr lang="en-US" b="0" dirty="0"/>
              <a:t>) {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   count = 0;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   queue = (T[])(new Object[</a:t>
            </a:r>
            <a:r>
              <a:rPr lang="en-US" b="0" dirty="0" err="1"/>
              <a:t>initialCapacity</a:t>
            </a:r>
            <a:r>
              <a:rPr lang="en-US" b="0" dirty="0"/>
              <a:t>]);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}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32C79CC6-4359-4FC4-B3FF-434FCCA40F6A}" type="slidenum">
              <a:rPr lang="en-US"/>
              <a:pPr/>
              <a:t>19</a:t>
            </a:fld>
            <a:endParaRPr 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066800" y="914400"/>
            <a:ext cx="6934200" cy="48006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//-----------------------------------------------------------------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  Adds the specified element to the rear of the queue, 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  expanding the capacity of the queue array if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  necessary.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//-----------------------------------------------------------------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public void enqueue (T element) {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if (size() == </a:t>
            </a:r>
            <a:r>
              <a:rPr lang="en-US" b="0" dirty="0" err="1"/>
              <a:t>queue.length</a:t>
            </a:r>
            <a:r>
              <a:rPr lang="en-US" b="0" dirty="0"/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   </a:t>
            </a:r>
            <a:r>
              <a:rPr lang="en-US" b="0" dirty="0" err="1"/>
              <a:t>expandCapacity</a:t>
            </a:r>
            <a:r>
              <a:rPr lang="en-US" b="0" dirty="0"/>
              <a:t>( );</a:t>
            </a:r>
          </a:p>
          <a:p>
            <a:pPr marL="342900" indent="-342900">
              <a:spcBef>
                <a:spcPct val="20000"/>
              </a:spcBef>
            </a:pPr>
            <a:endParaRPr lang="en-US" b="0" dirty="0"/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queue[count] = element;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count++;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}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93E00EA3-1B8B-4521-A795-A623B5ABEF7F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Examine queue processing</a:t>
            </a:r>
          </a:p>
          <a:p>
            <a:r>
              <a:rPr lang="en-US"/>
              <a:t>Define a queue abstract data type</a:t>
            </a:r>
          </a:p>
          <a:p>
            <a:r>
              <a:rPr lang="en-US"/>
              <a:t>Demonstrate how a queue can be used to solve problems</a:t>
            </a:r>
          </a:p>
          <a:p>
            <a:r>
              <a:rPr lang="en-US"/>
              <a:t>Examine various queue implementations</a:t>
            </a:r>
          </a:p>
          <a:p>
            <a:r>
              <a:rPr lang="en-US"/>
              <a:t>Compare queue implementations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F66EF99F-BD1D-4524-91AD-9A92DA238806}" type="slidenum">
              <a:rPr lang="en-US"/>
              <a:pPr/>
              <a:t>20</a:t>
            </a:fld>
            <a:endParaRPr 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533400" y="228600"/>
            <a:ext cx="7848600" cy="63246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//-----------------------------------------------------------------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  Removes the element at the front of the queue and returns 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  a reference to it. Throws </a:t>
            </a:r>
            <a:r>
              <a:rPr lang="en-US" b="0" dirty="0" err="1">
                <a:solidFill>
                  <a:schemeClr val="hlink"/>
                </a:solidFill>
              </a:rPr>
              <a:t>anEmptyCollectionException</a:t>
            </a:r>
            <a:r>
              <a:rPr lang="en-US" b="0" dirty="0">
                <a:solidFill>
                  <a:schemeClr val="hlink"/>
                </a:solidFill>
              </a:rPr>
              <a:t> if the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  queue is empty.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//-----------------------------------------------------------------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public T dequeue ( ) throws </a:t>
            </a:r>
            <a:r>
              <a:rPr lang="en-US" b="0" dirty="0" err="1"/>
              <a:t>EmptyCollectionException</a:t>
            </a:r>
            <a:r>
              <a:rPr lang="en-US" b="0" dirty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if (</a:t>
            </a:r>
            <a:r>
              <a:rPr lang="en-US" b="0" dirty="0" err="1"/>
              <a:t>isEmpty</a:t>
            </a:r>
            <a:r>
              <a:rPr lang="en-US" b="0" dirty="0"/>
              <a:t>( ))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   throw new </a:t>
            </a:r>
            <a:r>
              <a:rPr lang="en-US" b="0" dirty="0" err="1"/>
              <a:t>EmptyCollectionException</a:t>
            </a:r>
            <a:r>
              <a:rPr lang="en-US" b="0" dirty="0"/>
              <a:t> (“Empty queue");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T result = queue[0];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count--;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   </a:t>
            </a:r>
            <a:r>
              <a:rPr lang="en-US" b="0" dirty="0">
                <a:solidFill>
                  <a:schemeClr val="accent2"/>
                </a:solidFill>
              </a:rPr>
              <a:t>// shift the elements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for (</a:t>
            </a:r>
            <a:r>
              <a:rPr lang="en-US" b="0" dirty="0" err="1"/>
              <a:t>int</a:t>
            </a:r>
            <a:r>
              <a:rPr lang="en-US" b="0" dirty="0"/>
              <a:t> </a:t>
            </a:r>
            <a:r>
              <a:rPr lang="en-US" b="0" dirty="0" err="1"/>
              <a:t>i</a:t>
            </a:r>
            <a:r>
              <a:rPr lang="en-US" b="0" dirty="0"/>
              <a:t> = 0; </a:t>
            </a:r>
            <a:r>
              <a:rPr lang="en-US" b="0" dirty="0" err="1"/>
              <a:t>i</a:t>
            </a:r>
            <a:r>
              <a:rPr lang="en-US" b="0" dirty="0"/>
              <a:t> &lt; count; </a:t>
            </a:r>
            <a:r>
              <a:rPr lang="en-US" b="0" dirty="0" err="1"/>
              <a:t>i</a:t>
            </a:r>
            <a:r>
              <a:rPr lang="en-US" b="0" dirty="0"/>
              <a:t>++)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   queue[</a:t>
            </a:r>
            <a:r>
              <a:rPr lang="en-US" b="0" dirty="0" err="1"/>
              <a:t>i</a:t>
            </a:r>
            <a:r>
              <a:rPr lang="en-US" b="0" dirty="0"/>
              <a:t>] = queue[i+1];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queue[count] = null;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return result;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}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C0031969-7786-4A0D-8709-0E691E9C33CA}" type="slidenum">
              <a:rPr lang="en-US"/>
              <a:pPr/>
              <a:t>21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001000" cy="1219200"/>
          </a:xfrm>
        </p:spPr>
        <p:txBody>
          <a:bodyPr/>
          <a:lstStyle/>
          <a:p>
            <a:r>
              <a:rPr lang="en-US"/>
              <a:t>Queue Implementation</a:t>
            </a:r>
            <a:br>
              <a:rPr lang="en-US"/>
            </a:br>
            <a:r>
              <a:rPr lang="en-US"/>
              <a:t>    Using a Linked List</a:t>
            </a:r>
            <a:br>
              <a:rPr lang="en-US"/>
            </a:b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Internally, the queue is represented as a </a:t>
            </a:r>
            <a:r>
              <a:rPr lang="en-US" sz="2800" b="1" i="1">
                <a:solidFill>
                  <a:schemeClr val="accent2"/>
                </a:solidFill>
              </a:rPr>
              <a:t>linked list of nodes</a:t>
            </a:r>
            <a:r>
              <a:rPr lang="en-US" sz="2800" i="1"/>
              <a:t>, </a:t>
            </a:r>
            <a:r>
              <a:rPr lang="en-US" sz="2800"/>
              <a:t>with each node containing a data element</a:t>
            </a:r>
          </a:p>
          <a:p>
            <a:pPr>
              <a:lnSpc>
                <a:spcPct val="90000"/>
              </a:lnSpc>
            </a:pPr>
            <a:r>
              <a:rPr lang="en-US" sz="2800"/>
              <a:t>We need </a:t>
            </a:r>
            <a:r>
              <a:rPr lang="en-US" sz="2800" i="1"/>
              <a:t>two</a:t>
            </a:r>
            <a:r>
              <a:rPr lang="en-US" sz="2800"/>
              <a:t> pointers for the linked list </a:t>
            </a:r>
          </a:p>
          <a:p>
            <a:pPr lvl="1">
              <a:lnSpc>
                <a:spcPct val="90000"/>
              </a:lnSpc>
            </a:pPr>
            <a:r>
              <a:rPr lang="en-US"/>
              <a:t>A pointer to the beginning of the linked list (</a:t>
            </a:r>
            <a:r>
              <a:rPr lang="en-US" b="1" i="1">
                <a:solidFill>
                  <a:schemeClr val="accent2"/>
                </a:solidFill>
              </a:rPr>
              <a:t>front</a:t>
            </a:r>
            <a:r>
              <a:rPr lang="en-US"/>
              <a:t> of queue)</a:t>
            </a:r>
          </a:p>
          <a:p>
            <a:pPr lvl="1">
              <a:lnSpc>
                <a:spcPct val="90000"/>
              </a:lnSpc>
            </a:pPr>
            <a:r>
              <a:rPr lang="en-US"/>
              <a:t>A pointer to the end of the linked list (</a:t>
            </a:r>
            <a:r>
              <a:rPr lang="en-US" b="1" i="1">
                <a:solidFill>
                  <a:schemeClr val="accent2"/>
                </a:solidFill>
              </a:rPr>
              <a:t>rear</a:t>
            </a:r>
            <a:r>
              <a:rPr lang="en-US"/>
              <a:t> of queue)</a:t>
            </a:r>
          </a:p>
          <a:p>
            <a:pPr>
              <a:lnSpc>
                <a:spcPct val="90000"/>
              </a:lnSpc>
            </a:pPr>
            <a:r>
              <a:rPr lang="en-US" sz="2800"/>
              <a:t>We will also have a </a:t>
            </a:r>
            <a:r>
              <a:rPr lang="en-US" sz="2800" b="1" i="1">
                <a:solidFill>
                  <a:schemeClr val="accent2"/>
                </a:solidFill>
              </a:rPr>
              <a:t>count</a:t>
            </a:r>
            <a:r>
              <a:rPr lang="en-US" sz="2800"/>
              <a:t> of the number of items in the queue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FAC0A887-2D94-4918-9AC6-B7339AD97AAE}" type="slidenum">
              <a:rPr lang="en-US"/>
              <a:pPr/>
              <a:t>22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Implementation of a Queue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2098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133600" y="52578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286000" y="4876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1905000" y="2895600"/>
            <a:ext cx="1143000" cy="27432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2133600" y="35052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2209800" y="3048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133600" y="43434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2209800" y="3886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3657600" y="4648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3733800" y="3962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4038600" y="3962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3886200" y="41910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>
            <a:off x="2438400" y="41148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4648200" y="46482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4724400" y="3962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5029200" y="3962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4876800" y="41910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5638800" y="4648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39" name="Rectangle 31"/>
          <p:cNvSpPr>
            <a:spLocks noChangeArrowheads="1"/>
          </p:cNvSpPr>
          <p:nvPr/>
        </p:nvSpPr>
        <p:spPr bwMode="auto">
          <a:xfrm>
            <a:off x="5715000" y="3962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6019800" y="3962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41" name="Line 33"/>
          <p:cNvSpPr>
            <a:spLocks noChangeShapeType="1"/>
          </p:cNvSpPr>
          <p:nvPr/>
        </p:nvSpPr>
        <p:spPr bwMode="auto">
          <a:xfrm>
            <a:off x="5867400" y="41910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>
            <a:off x="4191000" y="41148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>
            <a:off x="5181600" y="41148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auto">
          <a:xfrm>
            <a:off x="6629400" y="46482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48" name="Rectangle 40"/>
          <p:cNvSpPr>
            <a:spLocks noChangeArrowheads="1"/>
          </p:cNvSpPr>
          <p:nvPr/>
        </p:nvSpPr>
        <p:spPr bwMode="auto">
          <a:xfrm>
            <a:off x="6705600" y="3962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49" name="Rectangle 41"/>
          <p:cNvSpPr>
            <a:spLocks noChangeArrowheads="1"/>
          </p:cNvSpPr>
          <p:nvPr/>
        </p:nvSpPr>
        <p:spPr bwMode="auto">
          <a:xfrm>
            <a:off x="7010400" y="3962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51" name="Line 43"/>
          <p:cNvSpPr>
            <a:spLocks noChangeShapeType="1"/>
          </p:cNvSpPr>
          <p:nvPr/>
        </p:nvSpPr>
        <p:spPr bwMode="auto">
          <a:xfrm>
            <a:off x="6172200" y="41148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52" name="Line 44"/>
          <p:cNvSpPr>
            <a:spLocks noChangeShapeType="1"/>
          </p:cNvSpPr>
          <p:nvPr/>
        </p:nvSpPr>
        <p:spPr bwMode="auto">
          <a:xfrm>
            <a:off x="6858000" y="41910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53" name="Freeform 45"/>
          <p:cNvSpPr>
            <a:spLocks/>
          </p:cNvSpPr>
          <p:nvPr/>
        </p:nvSpPr>
        <p:spPr bwMode="auto">
          <a:xfrm>
            <a:off x="2438400" y="3162300"/>
            <a:ext cx="4419600" cy="80010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2208" y="72"/>
              </a:cxn>
              <a:cxn ang="0">
                <a:pos x="2784" y="504"/>
              </a:cxn>
            </a:cxnLst>
            <a:rect l="0" t="0" r="r" b="b"/>
            <a:pathLst>
              <a:path w="2784" h="504">
                <a:moveTo>
                  <a:pt x="0" y="72"/>
                </a:moveTo>
                <a:cubicBezTo>
                  <a:pt x="872" y="36"/>
                  <a:pt x="1744" y="0"/>
                  <a:pt x="2208" y="72"/>
                </a:cubicBezTo>
                <a:cubicBezTo>
                  <a:pt x="2672" y="144"/>
                  <a:pt x="2728" y="324"/>
                  <a:pt x="2784" y="504"/>
                </a:cubicBezTo>
              </a:path>
            </a:pathLst>
          </a:custGeom>
          <a:noFill/>
          <a:ln w="38100" cmpd="sng">
            <a:solidFill>
              <a:schemeClr val="hlink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54" name="Text Box 46"/>
          <p:cNvSpPr txBox="1">
            <a:spLocks noChangeArrowheads="1"/>
          </p:cNvSpPr>
          <p:nvPr/>
        </p:nvSpPr>
        <p:spPr bwMode="auto">
          <a:xfrm>
            <a:off x="1905000" y="1752600"/>
            <a:ext cx="5105400" cy="3968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queue </a:t>
            </a:r>
            <a:r>
              <a:rPr lang="en-US">
                <a:solidFill>
                  <a:schemeClr val="accent2"/>
                </a:solidFill>
              </a:rPr>
              <a:t>q</a:t>
            </a:r>
            <a:r>
              <a:rPr lang="en-US"/>
              <a:t> containing four elements</a:t>
            </a:r>
          </a:p>
        </p:txBody>
      </p:sp>
      <p:sp>
        <p:nvSpPr>
          <p:cNvPr id="43055" name="Text Box 47"/>
          <p:cNvSpPr txBox="1">
            <a:spLocks noChangeArrowheads="1"/>
          </p:cNvSpPr>
          <p:nvPr/>
        </p:nvSpPr>
        <p:spPr bwMode="auto">
          <a:xfrm>
            <a:off x="900113" y="38608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43056" name="Rectangle 48"/>
          <p:cNvSpPr>
            <a:spLocks noChangeArrowheads="1"/>
          </p:cNvSpPr>
          <p:nvPr/>
        </p:nvSpPr>
        <p:spPr bwMode="auto">
          <a:xfrm>
            <a:off x="1204913" y="3860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57" name="Line 49"/>
          <p:cNvSpPr>
            <a:spLocks noChangeShapeType="1"/>
          </p:cNvSpPr>
          <p:nvPr/>
        </p:nvSpPr>
        <p:spPr bwMode="auto">
          <a:xfrm>
            <a:off x="1433513" y="4089400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7236296" y="4149080"/>
            <a:ext cx="504056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7740352" y="4149080"/>
            <a:ext cx="0" cy="216024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7596336" y="4365104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B5ABEA74-6D63-421F-9849-7FD992671AB1}" type="slidenum">
              <a:rPr lang="en-US"/>
              <a:pPr/>
              <a:t>23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if the queue is empty?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What if there is only 1 element?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905000" y="304800"/>
            <a:ext cx="4110038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4000" b="0">
                <a:solidFill>
                  <a:schemeClr val="tx2"/>
                </a:solidFill>
              </a:rPr>
              <a:t>Discussion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985932B3-4F05-4A28-99E8-E66570E57C9D}" type="slidenum">
              <a:rPr lang="en-US"/>
              <a:pPr/>
              <a:t>24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After Adding Element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2098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133600" y="51816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2286000" y="48006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1905000" y="2819400"/>
            <a:ext cx="1143000" cy="27432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2133600" y="34290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22098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2133600" y="42672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22098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3657600" y="4572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7338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40386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38862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2438400" y="40386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4648200" y="4572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47244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0292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48768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5638800" y="4572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7150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60198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>
            <a:off x="58674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>
            <a:off x="4191000" y="40386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>
            <a:off x="5181600" y="40386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6629400" y="4572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67056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70104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>
            <a:off x="6172200" y="40386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12" name="Line 32"/>
          <p:cNvSpPr>
            <a:spLocks noChangeShapeType="1"/>
          </p:cNvSpPr>
          <p:nvPr/>
        </p:nvSpPr>
        <p:spPr bwMode="auto">
          <a:xfrm>
            <a:off x="68580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8001000" y="4572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16" name="Rectangle 36"/>
          <p:cNvSpPr>
            <a:spLocks noChangeArrowheads="1"/>
          </p:cNvSpPr>
          <p:nvPr/>
        </p:nvSpPr>
        <p:spPr bwMode="auto">
          <a:xfrm>
            <a:off x="7620000" y="4572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17" name="Rectangle 37"/>
          <p:cNvSpPr>
            <a:spLocks noChangeArrowheads="1"/>
          </p:cNvSpPr>
          <p:nvPr/>
        </p:nvSpPr>
        <p:spPr bwMode="auto">
          <a:xfrm>
            <a:off x="76962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18" name="Rectangle 38"/>
          <p:cNvSpPr>
            <a:spLocks noChangeArrowheads="1"/>
          </p:cNvSpPr>
          <p:nvPr/>
        </p:nvSpPr>
        <p:spPr bwMode="auto">
          <a:xfrm>
            <a:off x="80010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20" name="Line 40"/>
          <p:cNvSpPr>
            <a:spLocks noChangeShapeType="1"/>
          </p:cNvSpPr>
          <p:nvPr/>
        </p:nvSpPr>
        <p:spPr bwMode="auto">
          <a:xfrm>
            <a:off x="7162800" y="40386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21" name="Line 41"/>
          <p:cNvSpPr>
            <a:spLocks noChangeShapeType="1"/>
          </p:cNvSpPr>
          <p:nvPr/>
        </p:nvSpPr>
        <p:spPr bwMode="auto">
          <a:xfrm>
            <a:off x="78486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22" name="Freeform 42"/>
          <p:cNvSpPr>
            <a:spLocks/>
          </p:cNvSpPr>
          <p:nvPr/>
        </p:nvSpPr>
        <p:spPr bwMode="auto">
          <a:xfrm>
            <a:off x="2438400" y="3086100"/>
            <a:ext cx="5410200" cy="80010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2640" y="72"/>
              </a:cxn>
              <a:cxn ang="0">
                <a:pos x="3408" y="504"/>
              </a:cxn>
            </a:cxnLst>
            <a:rect l="0" t="0" r="r" b="b"/>
            <a:pathLst>
              <a:path w="3408" h="504">
                <a:moveTo>
                  <a:pt x="0" y="72"/>
                </a:moveTo>
                <a:cubicBezTo>
                  <a:pt x="1036" y="36"/>
                  <a:pt x="2072" y="0"/>
                  <a:pt x="2640" y="72"/>
                </a:cubicBezTo>
                <a:cubicBezTo>
                  <a:pt x="3208" y="144"/>
                  <a:pt x="3308" y="324"/>
                  <a:pt x="3408" y="504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23" name="Text Box 43"/>
          <p:cNvSpPr txBox="1">
            <a:spLocks noChangeArrowheads="1"/>
          </p:cNvSpPr>
          <p:nvPr/>
        </p:nvSpPr>
        <p:spPr bwMode="auto">
          <a:xfrm>
            <a:off x="1295400" y="1676400"/>
            <a:ext cx="6858000" cy="7016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New element is added in a node at the end of the list, </a:t>
            </a:r>
            <a:r>
              <a:rPr lang="en-US">
                <a:solidFill>
                  <a:schemeClr val="accent2"/>
                </a:solidFill>
              </a:rPr>
              <a:t>rear</a:t>
            </a:r>
            <a:r>
              <a:rPr lang="en-US"/>
              <a:t> points to the new node, and </a:t>
            </a:r>
            <a:r>
              <a:rPr lang="en-US">
                <a:solidFill>
                  <a:schemeClr val="accent2"/>
                </a:solidFill>
              </a:rPr>
              <a:t>count</a:t>
            </a:r>
            <a:r>
              <a:rPr lang="en-US"/>
              <a:t> is incremented</a:t>
            </a:r>
          </a:p>
        </p:txBody>
      </p:sp>
      <p:sp>
        <p:nvSpPr>
          <p:cNvPr id="46126" name="Text Box 46"/>
          <p:cNvSpPr txBox="1">
            <a:spLocks noChangeArrowheads="1"/>
          </p:cNvSpPr>
          <p:nvPr/>
        </p:nvSpPr>
        <p:spPr bwMode="auto">
          <a:xfrm>
            <a:off x="900113" y="38608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1204913" y="3860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28" name="Line 48"/>
          <p:cNvSpPr>
            <a:spLocks noChangeShapeType="1"/>
          </p:cNvSpPr>
          <p:nvPr/>
        </p:nvSpPr>
        <p:spPr bwMode="auto">
          <a:xfrm>
            <a:off x="1433513" y="4089400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8100392" y="4077072"/>
            <a:ext cx="504056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8604448" y="4077072"/>
            <a:ext cx="0" cy="216024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8460432" y="4293096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DA243428-582C-4F67-9AA2-ABAA1FFC1F92}" type="slidenum">
              <a:rPr lang="en-US"/>
              <a:pPr/>
              <a:t>25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After a </a:t>
            </a:r>
            <a:r>
              <a:rPr lang="en-US" b="1">
                <a:solidFill>
                  <a:schemeClr val="accent2"/>
                </a:solidFill>
              </a:rPr>
              <a:t>dequeue</a:t>
            </a:r>
            <a:r>
              <a:rPr lang="en-US"/>
              <a:t> Operation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22098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133600" y="51816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2286000" y="48006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1905000" y="2819400"/>
            <a:ext cx="1143000" cy="27432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2133600" y="34290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22098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2133600" y="42672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22098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>
            <a:off x="2438400" y="4038600"/>
            <a:ext cx="2286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21" name="Rectangle 17"/>
          <p:cNvSpPr>
            <a:spLocks noChangeArrowheads="1"/>
          </p:cNvSpPr>
          <p:nvPr/>
        </p:nvSpPr>
        <p:spPr bwMode="auto">
          <a:xfrm>
            <a:off x="4648200" y="4572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22" name="Rectangle 18"/>
          <p:cNvSpPr>
            <a:spLocks noChangeArrowheads="1"/>
          </p:cNvSpPr>
          <p:nvPr/>
        </p:nvSpPr>
        <p:spPr bwMode="auto">
          <a:xfrm>
            <a:off x="47244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23" name="Rectangle 19"/>
          <p:cNvSpPr>
            <a:spLocks noChangeArrowheads="1"/>
          </p:cNvSpPr>
          <p:nvPr/>
        </p:nvSpPr>
        <p:spPr bwMode="auto">
          <a:xfrm>
            <a:off x="50292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48768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5638800" y="4572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26" name="Rectangle 22"/>
          <p:cNvSpPr>
            <a:spLocks noChangeArrowheads="1"/>
          </p:cNvSpPr>
          <p:nvPr/>
        </p:nvSpPr>
        <p:spPr bwMode="auto">
          <a:xfrm>
            <a:off x="57150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27" name="Rectangle 23"/>
          <p:cNvSpPr>
            <a:spLocks noChangeArrowheads="1"/>
          </p:cNvSpPr>
          <p:nvPr/>
        </p:nvSpPr>
        <p:spPr bwMode="auto">
          <a:xfrm>
            <a:off x="60198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>
            <a:off x="58674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>
            <a:off x="5181600" y="40386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31" name="Rectangle 27"/>
          <p:cNvSpPr>
            <a:spLocks noChangeArrowheads="1"/>
          </p:cNvSpPr>
          <p:nvPr/>
        </p:nvSpPr>
        <p:spPr bwMode="auto">
          <a:xfrm>
            <a:off x="6629400" y="4572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32" name="Rectangle 28"/>
          <p:cNvSpPr>
            <a:spLocks noChangeArrowheads="1"/>
          </p:cNvSpPr>
          <p:nvPr/>
        </p:nvSpPr>
        <p:spPr bwMode="auto">
          <a:xfrm>
            <a:off x="67056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33" name="Rectangle 29"/>
          <p:cNvSpPr>
            <a:spLocks noChangeArrowheads="1"/>
          </p:cNvSpPr>
          <p:nvPr/>
        </p:nvSpPr>
        <p:spPr bwMode="auto">
          <a:xfrm>
            <a:off x="70104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34" name="Line 30"/>
          <p:cNvSpPr>
            <a:spLocks noChangeShapeType="1"/>
          </p:cNvSpPr>
          <p:nvPr/>
        </p:nvSpPr>
        <p:spPr bwMode="auto">
          <a:xfrm>
            <a:off x="6172200" y="40386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35" name="Line 31"/>
          <p:cNvSpPr>
            <a:spLocks noChangeShapeType="1"/>
          </p:cNvSpPr>
          <p:nvPr/>
        </p:nvSpPr>
        <p:spPr bwMode="auto">
          <a:xfrm>
            <a:off x="68580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36" name="Text Box 32"/>
          <p:cNvSpPr txBox="1">
            <a:spLocks noChangeArrowheads="1"/>
          </p:cNvSpPr>
          <p:nvPr/>
        </p:nvSpPr>
        <p:spPr bwMode="auto">
          <a:xfrm>
            <a:off x="1066800" y="1676400"/>
            <a:ext cx="7696200" cy="10064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Node containing         is removed from the front of the list (see previous slide), </a:t>
            </a:r>
            <a:r>
              <a:rPr lang="en-US">
                <a:solidFill>
                  <a:schemeClr val="accent2"/>
                </a:solidFill>
              </a:rPr>
              <a:t>front</a:t>
            </a:r>
            <a:r>
              <a:rPr lang="en-US"/>
              <a:t> now points to the node that was formerly second, and </a:t>
            </a:r>
            <a:r>
              <a:rPr lang="en-US">
                <a:solidFill>
                  <a:schemeClr val="accent2"/>
                </a:solidFill>
              </a:rPr>
              <a:t>count</a:t>
            </a:r>
            <a:r>
              <a:rPr lang="en-US"/>
              <a:t> has been decremented.</a:t>
            </a:r>
          </a:p>
        </p:txBody>
      </p:sp>
      <p:sp>
        <p:nvSpPr>
          <p:cNvPr id="47138" name="Rectangle 34"/>
          <p:cNvSpPr>
            <a:spLocks noChangeArrowheads="1"/>
          </p:cNvSpPr>
          <p:nvPr/>
        </p:nvSpPr>
        <p:spPr bwMode="auto">
          <a:xfrm>
            <a:off x="7620000" y="4572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39" name="Rectangle 35"/>
          <p:cNvSpPr>
            <a:spLocks noChangeArrowheads="1"/>
          </p:cNvSpPr>
          <p:nvPr/>
        </p:nvSpPr>
        <p:spPr bwMode="auto">
          <a:xfrm>
            <a:off x="76962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40" name="Rectangle 36"/>
          <p:cNvSpPr>
            <a:spLocks noChangeArrowheads="1"/>
          </p:cNvSpPr>
          <p:nvPr/>
        </p:nvSpPr>
        <p:spPr bwMode="auto">
          <a:xfrm>
            <a:off x="80010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42" name="Line 38"/>
          <p:cNvSpPr>
            <a:spLocks noChangeShapeType="1"/>
          </p:cNvSpPr>
          <p:nvPr/>
        </p:nvSpPr>
        <p:spPr bwMode="auto">
          <a:xfrm>
            <a:off x="7162800" y="40386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43" name="Line 39"/>
          <p:cNvSpPr>
            <a:spLocks noChangeShapeType="1"/>
          </p:cNvSpPr>
          <p:nvPr/>
        </p:nvSpPr>
        <p:spPr bwMode="auto">
          <a:xfrm>
            <a:off x="78486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44" name="Freeform 40"/>
          <p:cNvSpPr>
            <a:spLocks/>
          </p:cNvSpPr>
          <p:nvPr/>
        </p:nvSpPr>
        <p:spPr bwMode="auto">
          <a:xfrm>
            <a:off x="2438400" y="3086100"/>
            <a:ext cx="5410200" cy="80010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2640" y="72"/>
              </a:cxn>
              <a:cxn ang="0">
                <a:pos x="3408" y="504"/>
              </a:cxn>
            </a:cxnLst>
            <a:rect l="0" t="0" r="r" b="b"/>
            <a:pathLst>
              <a:path w="3408" h="504">
                <a:moveTo>
                  <a:pt x="0" y="72"/>
                </a:moveTo>
                <a:cubicBezTo>
                  <a:pt x="1036" y="36"/>
                  <a:pt x="2072" y="0"/>
                  <a:pt x="2640" y="72"/>
                </a:cubicBezTo>
                <a:cubicBezTo>
                  <a:pt x="3208" y="144"/>
                  <a:pt x="3308" y="324"/>
                  <a:pt x="3408" y="504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45" name="Rectangle 41"/>
          <p:cNvSpPr>
            <a:spLocks noChangeArrowheads="1"/>
          </p:cNvSpPr>
          <p:nvPr/>
        </p:nvSpPr>
        <p:spPr bwMode="auto">
          <a:xfrm>
            <a:off x="3200400" y="1524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46" name="Text Box 42"/>
          <p:cNvSpPr txBox="1">
            <a:spLocks noChangeArrowheads="1"/>
          </p:cNvSpPr>
          <p:nvPr/>
        </p:nvSpPr>
        <p:spPr bwMode="auto">
          <a:xfrm>
            <a:off x="900113" y="38608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47147" name="Rectangle 43"/>
          <p:cNvSpPr>
            <a:spLocks noChangeArrowheads="1"/>
          </p:cNvSpPr>
          <p:nvPr/>
        </p:nvSpPr>
        <p:spPr bwMode="auto">
          <a:xfrm>
            <a:off x="1204913" y="3860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48" name="Line 44"/>
          <p:cNvSpPr>
            <a:spLocks noChangeShapeType="1"/>
          </p:cNvSpPr>
          <p:nvPr/>
        </p:nvSpPr>
        <p:spPr bwMode="auto">
          <a:xfrm>
            <a:off x="1433513" y="4089400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8100392" y="4077072"/>
            <a:ext cx="504056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8604448" y="4077072"/>
            <a:ext cx="0" cy="216024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8460432" y="4293096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398AC171-569B-45DB-99FF-DD77EC01CECC}" type="slidenum">
              <a:rPr lang="en-US"/>
              <a:pPr/>
              <a:t>26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Implementation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r>
              <a:rPr lang="en-US"/>
              <a:t>The queue is represented as a linked list of nodes:</a:t>
            </a:r>
          </a:p>
          <a:p>
            <a:pPr lvl="1"/>
            <a:r>
              <a:rPr lang="en-US"/>
              <a:t>We will again use the </a:t>
            </a:r>
            <a:r>
              <a:rPr lang="en-US" b="1">
                <a:solidFill>
                  <a:schemeClr val="accent2"/>
                </a:solidFill>
              </a:rPr>
              <a:t>LinearNode</a:t>
            </a:r>
            <a:r>
              <a:rPr lang="en-US"/>
              <a:t> class</a:t>
            </a:r>
          </a:p>
          <a:p>
            <a:pPr lvl="1"/>
            <a:r>
              <a:rPr lang="en-US" b="1">
                <a:solidFill>
                  <a:schemeClr val="accent2"/>
                </a:solidFill>
              </a:rPr>
              <a:t>front</a:t>
            </a:r>
            <a:r>
              <a:rPr lang="en-US"/>
              <a:t> is a reference to the head of the queue (beginning of the linked list)</a:t>
            </a:r>
          </a:p>
          <a:p>
            <a:pPr lvl="1"/>
            <a:r>
              <a:rPr lang="en-US" b="1">
                <a:solidFill>
                  <a:schemeClr val="accent2"/>
                </a:solidFill>
              </a:rPr>
              <a:t>rear</a:t>
            </a:r>
            <a:r>
              <a:rPr lang="en-US"/>
              <a:t> is a reference to the tail of the queue (end of the linked list)</a:t>
            </a:r>
          </a:p>
          <a:p>
            <a:pPr lvl="1"/>
            <a:r>
              <a:rPr lang="en-US"/>
              <a:t>The integer </a:t>
            </a:r>
            <a:r>
              <a:rPr lang="en-US" b="1">
                <a:solidFill>
                  <a:schemeClr val="accent2"/>
                </a:solidFill>
              </a:rPr>
              <a:t>count</a:t>
            </a:r>
            <a:r>
              <a:rPr lang="en-US"/>
              <a:t> is the number of nodes in the queue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D2427400-29DE-40CF-ABE1-90943254A66A}" type="slidenum">
              <a:rPr lang="en-US"/>
              <a:pPr/>
              <a:t>27</a:t>
            </a:fld>
            <a:endParaRPr lang="en-US"/>
          </a:p>
        </p:txBody>
      </p:sp>
      <p:sp>
        <p:nvSpPr>
          <p:cNvPr id="83970" name="Rectangle 1026"/>
          <p:cNvSpPr>
            <a:spLocks noChangeArrowheads="1"/>
          </p:cNvSpPr>
          <p:nvPr/>
        </p:nvSpPr>
        <p:spPr bwMode="auto">
          <a:xfrm>
            <a:off x="381000" y="381000"/>
            <a:ext cx="8077200" cy="6019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dirty="0"/>
              <a:t>public class </a:t>
            </a:r>
            <a:r>
              <a:rPr lang="en-US" sz="2400" b="0" dirty="0" err="1"/>
              <a:t>LinkedQueue</a:t>
            </a:r>
            <a:r>
              <a:rPr lang="en-US" sz="2400" b="0" dirty="0"/>
              <a:t>&lt;T&gt; </a:t>
            </a:r>
            <a:r>
              <a:rPr lang="en-US" sz="2400" b="0" dirty="0">
                <a:solidFill>
                  <a:schemeClr val="accent2"/>
                </a:solidFill>
              </a:rPr>
              <a:t>implements </a:t>
            </a:r>
            <a:r>
              <a:rPr lang="en-US" sz="2400" b="0" dirty="0" err="1"/>
              <a:t>QueueADT</a:t>
            </a:r>
            <a:r>
              <a:rPr lang="en-US" sz="2400" b="0" dirty="0"/>
              <a:t>&lt;T&gt; {</a:t>
            </a:r>
          </a:p>
          <a:p>
            <a:pPr eaLnBrk="0" hangingPunct="0"/>
            <a:r>
              <a:rPr lang="en-US" sz="2400" b="0" dirty="0"/>
              <a:t>   /**</a:t>
            </a:r>
          </a:p>
          <a:p>
            <a:pPr eaLnBrk="0" hangingPunct="0"/>
            <a:r>
              <a:rPr lang="en-US" sz="2400" b="0" dirty="0"/>
              <a:t>    * Attributes</a:t>
            </a:r>
          </a:p>
          <a:p>
            <a:pPr eaLnBrk="0" hangingPunct="0"/>
            <a:r>
              <a:rPr lang="en-US" sz="2400" b="0" dirty="0"/>
              <a:t>    */</a:t>
            </a:r>
          </a:p>
          <a:p>
            <a:pPr eaLnBrk="0" hangingPunct="0"/>
            <a:r>
              <a:rPr lang="en-US" sz="2400" b="0" dirty="0"/>
              <a:t>   private </a:t>
            </a:r>
            <a:r>
              <a:rPr lang="en-US" sz="2400" b="0" dirty="0" err="1"/>
              <a:t>int</a:t>
            </a:r>
            <a:r>
              <a:rPr lang="en-US" sz="2400" b="0" dirty="0"/>
              <a:t> count;</a:t>
            </a:r>
          </a:p>
          <a:p>
            <a:pPr eaLnBrk="0" hangingPunct="0"/>
            <a:r>
              <a:rPr lang="en-US" sz="2400" b="0" dirty="0"/>
              <a:t>   private </a:t>
            </a:r>
            <a:r>
              <a:rPr lang="en-US" sz="2400" b="0" dirty="0" err="1"/>
              <a:t>LinearNode</a:t>
            </a:r>
            <a:r>
              <a:rPr lang="en-US" sz="2400" b="0" dirty="0"/>
              <a:t>&lt;T&gt; front, rear;</a:t>
            </a:r>
          </a:p>
          <a:p>
            <a:pPr eaLnBrk="0" hangingPunct="0"/>
            <a:endParaRPr lang="en-US" sz="2400" b="0" dirty="0"/>
          </a:p>
          <a:p>
            <a:pPr eaLnBrk="0" hangingPunct="0"/>
            <a:r>
              <a:rPr lang="en-US" sz="2400" b="0" dirty="0"/>
              <a:t>   /**</a:t>
            </a:r>
          </a:p>
          <a:p>
            <a:pPr eaLnBrk="0" hangingPunct="0"/>
            <a:r>
              <a:rPr lang="en-US" sz="2400" b="0" dirty="0"/>
              <a:t>    * Creates an empty queue.</a:t>
            </a:r>
          </a:p>
          <a:p>
            <a:pPr eaLnBrk="0" hangingPunct="0"/>
            <a:r>
              <a:rPr lang="en-US" sz="2400" b="0" dirty="0"/>
              <a:t>    */</a:t>
            </a:r>
          </a:p>
          <a:p>
            <a:pPr eaLnBrk="0" hangingPunct="0"/>
            <a:r>
              <a:rPr lang="en-US" sz="2400" b="0" dirty="0"/>
              <a:t>   public </a:t>
            </a:r>
            <a:r>
              <a:rPr lang="en-US" sz="2400" b="0" dirty="0" err="1"/>
              <a:t>LinkedQueue</a:t>
            </a:r>
            <a:r>
              <a:rPr lang="en-US" sz="2400" b="0" dirty="0"/>
              <a:t>() {</a:t>
            </a:r>
          </a:p>
          <a:p>
            <a:pPr eaLnBrk="0" hangingPunct="0"/>
            <a:r>
              <a:rPr lang="en-US" sz="2400" b="0" dirty="0"/>
              <a:t>      count = 0;</a:t>
            </a:r>
          </a:p>
          <a:p>
            <a:pPr eaLnBrk="0" hangingPunct="0"/>
            <a:r>
              <a:rPr lang="en-US" sz="2400" b="0" dirty="0"/>
              <a:t>      front = rear = null;</a:t>
            </a:r>
          </a:p>
          <a:p>
            <a:pPr eaLnBrk="0" hangingPunct="0"/>
            <a:r>
              <a:rPr lang="en-US" sz="2400" b="0" dirty="0"/>
              <a:t>   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102F6BCE-290A-4D41-90E1-C16D158E3760}" type="slidenum">
              <a:rPr lang="en-US"/>
              <a:pPr/>
              <a:t>28</a:t>
            </a:fld>
            <a:endParaRPr 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85800" y="838200"/>
            <a:ext cx="7772400" cy="55626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b="0" dirty="0">
                <a:solidFill>
                  <a:schemeClr val="hlink"/>
                </a:solidFill>
              </a:rPr>
              <a:t>//-----------------------------------------------------------------</a:t>
            </a:r>
          </a:p>
          <a:p>
            <a:pPr eaLnBrk="0" hangingPunct="0"/>
            <a:r>
              <a:rPr lang="en-US" b="0" dirty="0">
                <a:solidFill>
                  <a:schemeClr val="hlink"/>
                </a:solidFill>
              </a:rPr>
              <a:t>//  Adds the specified element to the rear of the queue.</a:t>
            </a:r>
          </a:p>
          <a:p>
            <a:pPr eaLnBrk="0" hangingPunct="0"/>
            <a:r>
              <a:rPr lang="en-US" b="0" dirty="0">
                <a:solidFill>
                  <a:schemeClr val="hlink"/>
                </a:solidFill>
              </a:rPr>
              <a:t>//-----------------------------------------------------------------</a:t>
            </a:r>
          </a:p>
          <a:p>
            <a:pPr eaLnBrk="0" hangingPunct="0"/>
            <a:r>
              <a:rPr lang="en-US" b="0" dirty="0"/>
              <a:t>public void enqueue (T element) {</a:t>
            </a:r>
          </a:p>
          <a:p>
            <a:pPr eaLnBrk="0" hangingPunct="0"/>
            <a:r>
              <a:rPr lang="en-US" b="0" dirty="0"/>
              <a:t>   </a:t>
            </a:r>
            <a:r>
              <a:rPr lang="en-US" b="0" dirty="0" err="1"/>
              <a:t>LinearNode</a:t>
            </a:r>
            <a:r>
              <a:rPr lang="en-US" b="0" dirty="0"/>
              <a:t>&lt;T&gt; node = new </a:t>
            </a:r>
            <a:r>
              <a:rPr lang="en-US" b="0" dirty="0" err="1"/>
              <a:t>LinearNode</a:t>
            </a:r>
            <a:r>
              <a:rPr lang="en-US" b="0" dirty="0"/>
              <a:t>&lt;T&gt; (element);</a:t>
            </a:r>
          </a:p>
          <a:p>
            <a:pPr eaLnBrk="0" hangingPunct="0"/>
            <a:endParaRPr lang="en-US" b="0" dirty="0"/>
          </a:p>
          <a:p>
            <a:pPr eaLnBrk="0" hangingPunct="0"/>
            <a:r>
              <a:rPr lang="en-US" b="0" dirty="0"/>
              <a:t>   if (</a:t>
            </a:r>
            <a:r>
              <a:rPr lang="en-US" b="0" dirty="0" err="1"/>
              <a:t>isEmpty</a:t>
            </a:r>
            <a:r>
              <a:rPr lang="en-US" b="0" dirty="0"/>
              <a:t>( ))</a:t>
            </a:r>
          </a:p>
          <a:p>
            <a:pPr eaLnBrk="0" hangingPunct="0"/>
            <a:r>
              <a:rPr lang="en-US" b="0" dirty="0"/>
              <a:t>      front = node;</a:t>
            </a:r>
          </a:p>
          <a:p>
            <a:pPr eaLnBrk="0" hangingPunct="0"/>
            <a:r>
              <a:rPr lang="en-US" b="0" dirty="0"/>
              <a:t>   else</a:t>
            </a:r>
          </a:p>
          <a:p>
            <a:pPr eaLnBrk="0" hangingPunct="0"/>
            <a:r>
              <a:rPr lang="en-US" b="0" dirty="0"/>
              <a:t>      </a:t>
            </a:r>
            <a:r>
              <a:rPr lang="en-US" b="0" dirty="0" err="1"/>
              <a:t>rear.setNext</a:t>
            </a:r>
            <a:r>
              <a:rPr lang="en-US" b="0" dirty="0"/>
              <a:t> (node);</a:t>
            </a:r>
          </a:p>
          <a:p>
            <a:pPr eaLnBrk="0" hangingPunct="0"/>
            <a:endParaRPr lang="en-US" b="0" dirty="0"/>
          </a:p>
          <a:p>
            <a:pPr eaLnBrk="0" hangingPunct="0"/>
            <a:r>
              <a:rPr lang="en-US" b="0" dirty="0"/>
              <a:t>   rear = node;</a:t>
            </a:r>
          </a:p>
          <a:p>
            <a:pPr eaLnBrk="0" hangingPunct="0"/>
            <a:r>
              <a:rPr lang="en-US" b="0" dirty="0"/>
              <a:t>   count++;</a:t>
            </a:r>
          </a:p>
          <a:p>
            <a:pPr eaLnBrk="0" hangingPunct="0"/>
            <a:r>
              <a:rPr lang="en-US" b="0" dirty="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55F984F6-3B46-4ED9-AB4C-041655B88F18}" type="slidenum">
              <a:rPr lang="en-US"/>
              <a:pPr/>
              <a:t>29</a:t>
            </a:fld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609600" y="304800"/>
            <a:ext cx="7772400" cy="6019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//-----------------------------------------------------------------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  Removes the element at the front of the queue and returns a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  reference to it. Throws an </a:t>
            </a:r>
            <a:r>
              <a:rPr lang="en-US" b="0" dirty="0" err="1">
                <a:solidFill>
                  <a:schemeClr val="hlink"/>
                </a:solidFill>
              </a:rPr>
              <a:t>EmptyCollectionException</a:t>
            </a:r>
            <a:r>
              <a:rPr lang="en-US" b="0" dirty="0">
                <a:solidFill>
                  <a:schemeClr val="hlink"/>
                </a:solidFill>
              </a:rPr>
              <a:t> if the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  queue is empty.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>
                <a:solidFill>
                  <a:schemeClr val="hlink"/>
                </a:solidFill>
              </a:rPr>
              <a:t>//-----------------------------------------------------------------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public T dequeue ( ) throws </a:t>
            </a:r>
            <a:r>
              <a:rPr lang="en-US" b="0" dirty="0" err="1"/>
              <a:t>EmptyCollectionException</a:t>
            </a:r>
            <a:r>
              <a:rPr lang="en-US" b="0" dirty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if (</a:t>
            </a:r>
            <a:r>
              <a:rPr lang="en-US" b="0" dirty="0" err="1"/>
              <a:t>isEmpty</a:t>
            </a:r>
            <a:r>
              <a:rPr lang="en-US" b="0" dirty="0"/>
              <a:t>( ))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   throw new </a:t>
            </a:r>
            <a:r>
              <a:rPr lang="en-US" b="0" dirty="0" err="1"/>
              <a:t>EmptyCollectionException</a:t>
            </a:r>
            <a:r>
              <a:rPr lang="en-US" b="0" dirty="0"/>
              <a:t> ("queue");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T result = </a:t>
            </a:r>
            <a:r>
              <a:rPr lang="en-US" b="0" dirty="0" err="1"/>
              <a:t>front.getElement</a:t>
            </a:r>
            <a:r>
              <a:rPr lang="en-US" b="0" dirty="0"/>
              <a:t>( );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front = </a:t>
            </a:r>
            <a:r>
              <a:rPr lang="en-US" b="0" dirty="0" err="1"/>
              <a:t>front.getNext</a:t>
            </a:r>
            <a:r>
              <a:rPr lang="en-US" b="0" dirty="0"/>
              <a:t>( );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count--;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if (</a:t>
            </a:r>
            <a:r>
              <a:rPr lang="en-US" b="0" dirty="0" err="1"/>
              <a:t>isEmpty</a:t>
            </a:r>
            <a:r>
              <a:rPr lang="en-US" b="0" dirty="0"/>
              <a:t>( ))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   rear = null;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 return result;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}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A69EAEC9-B117-4DF2-90AE-82156883F5D1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058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accent2"/>
                </a:solidFill>
              </a:rPr>
              <a:t>Queue</a:t>
            </a:r>
            <a:r>
              <a:rPr lang="en-US"/>
              <a:t>: a collection whose elements are added at one end (the </a:t>
            </a:r>
            <a:r>
              <a:rPr lang="en-US" b="1" i="1">
                <a:solidFill>
                  <a:schemeClr val="accent2"/>
                </a:solidFill>
              </a:rPr>
              <a:t>rear</a:t>
            </a:r>
            <a:r>
              <a:rPr lang="en-US"/>
              <a:t> or </a:t>
            </a:r>
            <a:r>
              <a:rPr lang="en-US" b="1" i="1">
                <a:solidFill>
                  <a:schemeClr val="accent2"/>
                </a:solidFill>
              </a:rPr>
              <a:t>tail</a:t>
            </a:r>
            <a:r>
              <a:rPr lang="en-US">
                <a:solidFill>
                  <a:srgbClr val="CC0000"/>
                </a:solidFill>
              </a:rPr>
              <a:t> </a:t>
            </a:r>
            <a:r>
              <a:rPr lang="en-US"/>
              <a:t>of the queue) and removed from the other end (the </a:t>
            </a:r>
            <a:r>
              <a:rPr lang="en-US" b="1" i="1">
                <a:solidFill>
                  <a:schemeClr val="accent2"/>
                </a:solidFill>
              </a:rPr>
              <a:t>front</a:t>
            </a:r>
            <a:r>
              <a:rPr lang="en-US"/>
              <a:t> or </a:t>
            </a:r>
            <a:r>
              <a:rPr lang="en-US" b="1" i="1">
                <a:solidFill>
                  <a:schemeClr val="accent2"/>
                </a:solidFill>
              </a:rPr>
              <a:t>head</a:t>
            </a:r>
            <a:r>
              <a:rPr lang="en-US"/>
              <a:t> of the queue)</a:t>
            </a:r>
          </a:p>
          <a:p>
            <a:pPr>
              <a:lnSpc>
                <a:spcPct val="90000"/>
              </a:lnSpc>
            </a:pPr>
            <a:r>
              <a:rPr lang="en-US"/>
              <a:t>A queue is a </a:t>
            </a:r>
            <a:r>
              <a:rPr lang="en-US" b="1" i="1">
                <a:solidFill>
                  <a:schemeClr val="accent2"/>
                </a:solidFill>
              </a:rPr>
              <a:t>FIFO</a:t>
            </a:r>
            <a:r>
              <a:rPr lang="en-US"/>
              <a:t> (first in, first out) data structure</a:t>
            </a:r>
          </a:p>
          <a:p>
            <a:pPr>
              <a:lnSpc>
                <a:spcPct val="90000"/>
              </a:lnSpc>
            </a:pPr>
            <a:r>
              <a:rPr lang="en-US"/>
              <a:t>Any waiting line is a queue:</a:t>
            </a:r>
          </a:p>
          <a:p>
            <a:pPr lvl="1">
              <a:lnSpc>
                <a:spcPct val="90000"/>
              </a:lnSpc>
            </a:pPr>
            <a:r>
              <a:rPr lang="en-US" sz="3200"/>
              <a:t>The check-out line at a grocery store</a:t>
            </a:r>
          </a:p>
          <a:p>
            <a:pPr lvl="1">
              <a:lnSpc>
                <a:spcPct val="90000"/>
              </a:lnSpc>
            </a:pPr>
            <a:r>
              <a:rPr lang="en-US" sz="3200"/>
              <a:t>The cars at a stop light</a:t>
            </a:r>
          </a:p>
          <a:p>
            <a:pPr lvl="1">
              <a:lnSpc>
                <a:spcPct val="90000"/>
              </a:lnSpc>
            </a:pPr>
            <a:r>
              <a:rPr lang="en-US" sz="3200"/>
              <a:t>An assembly line</a:t>
            </a:r>
            <a:endParaRPr lang="en-US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383B8FBB-1EE6-4F17-94E1-66768DCFBD78}" type="slidenum">
              <a:rPr lang="en-US"/>
              <a:pPr/>
              <a:t>30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620000" cy="1219200"/>
          </a:xfrm>
        </p:spPr>
        <p:txBody>
          <a:bodyPr/>
          <a:lstStyle/>
          <a:p>
            <a:r>
              <a:rPr lang="en-US" sz="3600"/>
              <a:t>Second Approach: Queue as a </a:t>
            </a:r>
            <a:r>
              <a:rPr lang="en-US" sz="3600">
                <a:latin typeface="Arial Unicode MS" pitchFamily="34" charset="-128"/>
              </a:rPr>
              <a:t>Circular Array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724400"/>
          </a:xfrm>
        </p:spPr>
        <p:txBody>
          <a:bodyPr/>
          <a:lstStyle/>
          <a:p>
            <a:r>
              <a:rPr lang="en-US" sz="2800">
                <a:solidFill>
                  <a:schemeClr val="hlink"/>
                </a:solidFill>
              </a:rPr>
              <a:t>If  we don't fix one end of the queue at index 0, we won't have to shift elements</a:t>
            </a:r>
          </a:p>
          <a:p>
            <a:r>
              <a:rPr lang="en-US" sz="2800" b="1" i="1">
                <a:solidFill>
                  <a:srgbClr val="CC0000"/>
                </a:solidFill>
              </a:rPr>
              <a:t>Circular array</a:t>
            </a:r>
            <a:r>
              <a:rPr lang="en-US" sz="2800" b="1"/>
              <a:t> </a:t>
            </a:r>
            <a:r>
              <a:rPr lang="en-US" sz="2800"/>
              <a:t>is</a:t>
            </a:r>
            <a:r>
              <a:rPr lang="en-US" sz="2800" b="1" i="1"/>
              <a:t> </a:t>
            </a:r>
            <a:r>
              <a:rPr lang="en-US" sz="2800"/>
              <a:t>an array that conceptually loops around on itself</a:t>
            </a:r>
          </a:p>
          <a:p>
            <a:pPr lvl="1"/>
            <a:r>
              <a:rPr lang="en-US"/>
              <a:t>The last index is thought to “</a:t>
            </a:r>
            <a:r>
              <a:rPr lang="en-US" b="1" i="1">
                <a:solidFill>
                  <a:schemeClr val="hlink"/>
                </a:solidFill>
              </a:rPr>
              <a:t>precede</a:t>
            </a:r>
            <a:r>
              <a:rPr lang="en-US"/>
              <a:t>” index 0</a:t>
            </a:r>
          </a:p>
          <a:p>
            <a:pPr lvl="1"/>
            <a:r>
              <a:rPr lang="en-US"/>
              <a:t>In an array whose last index is </a:t>
            </a:r>
            <a:r>
              <a:rPr lang="en-US" b="1">
                <a:solidFill>
                  <a:schemeClr val="accent2"/>
                </a:solidFill>
              </a:rPr>
              <a:t>n</a:t>
            </a:r>
            <a:r>
              <a:rPr lang="en-US"/>
              <a:t>, the location “</a:t>
            </a:r>
            <a:r>
              <a:rPr lang="en-US" b="1" i="1">
                <a:solidFill>
                  <a:schemeClr val="hlink"/>
                </a:solidFill>
              </a:rPr>
              <a:t>before</a:t>
            </a:r>
            <a:r>
              <a:rPr lang="en-US"/>
              <a:t>” index </a:t>
            </a:r>
            <a:r>
              <a:rPr lang="en-US" b="1">
                <a:solidFill>
                  <a:schemeClr val="accent2"/>
                </a:solidFill>
              </a:rPr>
              <a:t>0</a:t>
            </a:r>
            <a:r>
              <a:rPr lang="en-US"/>
              <a:t> is index </a:t>
            </a:r>
            <a:r>
              <a:rPr lang="en-US" b="1">
                <a:solidFill>
                  <a:schemeClr val="accent2"/>
                </a:solidFill>
              </a:rPr>
              <a:t>n</a:t>
            </a:r>
            <a:r>
              <a:rPr lang="en-US"/>
              <a:t>; the location “</a:t>
            </a:r>
            <a:r>
              <a:rPr lang="en-US" b="1" i="1">
                <a:solidFill>
                  <a:schemeClr val="hlink"/>
                </a:solidFill>
              </a:rPr>
              <a:t>after</a:t>
            </a:r>
            <a:r>
              <a:rPr lang="en-US"/>
              <a:t>” index </a:t>
            </a:r>
            <a:r>
              <a:rPr lang="en-US" b="1">
                <a:solidFill>
                  <a:schemeClr val="accent2"/>
                </a:solidFill>
              </a:rPr>
              <a:t>n</a:t>
            </a:r>
            <a:r>
              <a:rPr lang="en-US"/>
              <a:t> is index </a:t>
            </a:r>
            <a:r>
              <a:rPr lang="en-US" b="1">
                <a:solidFill>
                  <a:schemeClr val="accent2"/>
                </a:solidFill>
              </a:rPr>
              <a:t>0</a:t>
            </a:r>
          </a:p>
          <a:p>
            <a:r>
              <a:rPr lang="en-US" sz="2800"/>
              <a:t>Need to keep track of where the </a:t>
            </a:r>
            <a:r>
              <a:rPr lang="en-US" sz="2800" b="1" i="1">
                <a:solidFill>
                  <a:schemeClr val="accent2"/>
                </a:solidFill>
              </a:rPr>
              <a:t>front</a:t>
            </a:r>
            <a:r>
              <a:rPr lang="en-US" sz="2800" i="1"/>
              <a:t> </a:t>
            </a:r>
            <a:r>
              <a:rPr lang="en-US" sz="2800"/>
              <a:t>as well as the</a:t>
            </a:r>
            <a:r>
              <a:rPr lang="en-US" sz="2800" i="1"/>
              <a:t> </a:t>
            </a:r>
            <a:r>
              <a:rPr lang="en-US" sz="2800" b="1" i="1">
                <a:solidFill>
                  <a:schemeClr val="accent2"/>
                </a:solidFill>
              </a:rPr>
              <a:t>rear</a:t>
            </a:r>
            <a:r>
              <a:rPr lang="en-US" sz="2800"/>
              <a:t> of the queue are at any given time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579F6FD0-4525-498B-91DD-360C1B8A7EC4}" type="slidenum">
              <a:rPr lang="en-US"/>
              <a:pPr/>
              <a:t>31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52400"/>
            <a:ext cx="8305800" cy="838200"/>
          </a:xfrm>
        </p:spPr>
        <p:txBody>
          <a:bodyPr/>
          <a:lstStyle/>
          <a:p>
            <a:r>
              <a:rPr lang="en-US" sz="3200"/>
              <a:t>Conceptual Example of a Circular Queue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685800" y="3810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sz="4000">
              <a:solidFill>
                <a:srgbClr val="00357F"/>
              </a:solidFill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2133600" y="167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2514600" y="1828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2895600" y="2057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30480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29718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2743200" y="3352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2362200" y="3581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1905000" y="3581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1447800" y="3352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1219200" y="2971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1143000" y="2590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1295400" y="1981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1676400" y="167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295400" y="1524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838200" y="1905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685800" y="2514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762000" y="28956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990600" y="3352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60438" name="Line 22"/>
          <p:cNvSpPr>
            <a:spLocks noChangeShapeType="1"/>
          </p:cNvSpPr>
          <p:nvPr/>
        </p:nvSpPr>
        <p:spPr bwMode="auto">
          <a:xfrm>
            <a:off x="685800" y="2209800"/>
            <a:ext cx="1295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39" name="Rectangle 23"/>
          <p:cNvSpPr>
            <a:spLocks noChangeArrowheads="1"/>
          </p:cNvSpPr>
          <p:nvPr/>
        </p:nvSpPr>
        <p:spPr bwMode="auto">
          <a:xfrm>
            <a:off x="4267200" y="4343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>
            <a:off x="4648200" y="4495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1" name="Rectangle 25"/>
          <p:cNvSpPr>
            <a:spLocks noChangeArrowheads="1"/>
          </p:cNvSpPr>
          <p:nvPr/>
        </p:nvSpPr>
        <p:spPr bwMode="auto">
          <a:xfrm>
            <a:off x="5029200" y="4724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>
            <a:off x="5181600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5105400" y="5562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4876800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5" name="Rectangle 29"/>
          <p:cNvSpPr>
            <a:spLocks noChangeArrowheads="1"/>
          </p:cNvSpPr>
          <p:nvPr/>
        </p:nvSpPr>
        <p:spPr bwMode="auto">
          <a:xfrm>
            <a:off x="4495800" y="624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6" name="Rectangle 30"/>
          <p:cNvSpPr>
            <a:spLocks noChangeArrowheads="1"/>
          </p:cNvSpPr>
          <p:nvPr/>
        </p:nvSpPr>
        <p:spPr bwMode="auto">
          <a:xfrm>
            <a:off x="4038600" y="624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7" name="Rectangle 31"/>
          <p:cNvSpPr>
            <a:spLocks noChangeArrowheads="1"/>
          </p:cNvSpPr>
          <p:nvPr/>
        </p:nvSpPr>
        <p:spPr bwMode="auto">
          <a:xfrm>
            <a:off x="3581400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3352800" y="5638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9" name="Rectangle 33"/>
          <p:cNvSpPr>
            <a:spLocks noChangeArrowheads="1"/>
          </p:cNvSpPr>
          <p:nvPr/>
        </p:nvSpPr>
        <p:spPr bwMode="auto">
          <a:xfrm>
            <a:off x="3276600" y="5257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50" name="Rectangle 34"/>
          <p:cNvSpPr>
            <a:spLocks noChangeArrowheads="1"/>
          </p:cNvSpPr>
          <p:nvPr/>
        </p:nvSpPr>
        <p:spPr bwMode="auto">
          <a:xfrm>
            <a:off x="3429000" y="4648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51" name="Rectangle 35"/>
          <p:cNvSpPr>
            <a:spLocks noChangeArrowheads="1"/>
          </p:cNvSpPr>
          <p:nvPr/>
        </p:nvSpPr>
        <p:spPr bwMode="auto">
          <a:xfrm>
            <a:off x="38100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3429000" y="4191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2971800" y="4572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2819400" y="5181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60455" name="Text Box 39"/>
          <p:cNvSpPr txBox="1">
            <a:spLocks noChangeArrowheads="1"/>
          </p:cNvSpPr>
          <p:nvPr/>
        </p:nvSpPr>
        <p:spPr bwMode="auto">
          <a:xfrm>
            <a:off x="2895600" y="55626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60456" name="Text Box 40"/>
          <p:cNvSpPr txBox="1">
            <a:spLocks noChangeArrowheads="1"/>
          </p:cNvSpPr>
          <p:nvPr/>
        </p:nvSpPr>
        <p:spPr bwMode="auto">
          <a:xfrm>
            <a:off x="3124200" y="6019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60457" name="Line 41"/>
          <p:cNvSpPr>
            <a:spLocks noChangeShapeType="1"/>
          </p:cNvSpPr>
          <p:nvPr/>
        </p:nvSpPr>
        <p:spPr bwMode="auto">
          <a:xfrm>
            <a:off x="2819400" y="4876800"/>
            <a:ext cx="1295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58" name="Rectangle 42"/>
          <p:cNvSpPr>
            <a:spLocks noChangeArrowheads="1"/>
          </p:cNvSpPr>
          <p:nvPr/>
        </p:nvSpPr>
        <p:spPr bwMode="auto">
          <a:xfrm>
            <a:off x="6553200" y="1676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59" name="Rectangle 43"/>
          <p:cNvSpPr>
            <a:spLocks noChangeArrowheads="1"/>
          </p:cNvSpPr>
          <p:nvPr/>
        </p:nvSpPr>
        <p:spPr bwMode="auto">
          <a:xfrm>
            <a:off x="6934200" y="1828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315200" y="2057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1" name="Rectangle 45"/>
          <p:cNvSpPr>
            <a:spLocks noChangeArrowheads="1"/>
          </p:cNvSpPr>
          <p:nvPr/>
        </p:nvSpPr>
        <p:spPr bwMode="auto">
          <a:xfrm>
            <a:off x="74676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73914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3" name="Rectangle 47"/>
          <p:cNvSpPr>
            <a:spLocks noChangeArrowheads="1"/>
          </p:cNvSpPr>
          <p:nvPr/>
        </p:nvSpPr>
        <p:spPr bwMode="auto">
          <a:xfrm>
            <a:off x="7162800" y="3352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>
            <a:off x="6781800" y="3581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5" name="Rectangle 49"/>
          <p:cNvSpPr>
            <a:spLocks noChangeArrowheads="1"/>
          </p:cNvSpPr>
          <p:nvPr/>
        </p:nvSpPr>
        <p:spPr bwMode="auto">
          <a:xfrm>
            <a:off x="6324600" y="3581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6" name="Rectangle 50"/>
          <p:cNvSpPr>
            <a:spLocks noChangeArrowheads="1"/>
          </p:cNvSpPr>
          <p:nvPr/>
        </p:nvSpPr>
        <p:spPr bwMode="auto">
          <a:xfrm>
            <a:off x="5867400" y="3352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7" name="Rectangle 51"/>
          <p:cNvSpPr>
            <a:spLocks noChangeArrowheads="1"/>
          </p:cNvSpPr>
          <p:nvPr/>
        </p:nvSpPr>
        <p:spPr bwMode="auto">
          <a:xfrm>
            <a:off x="5638800" y="2971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8" name="Rectangle 52"/>
          <p:cNvSpPr>
            <a:spLocks noChangeArrowheads="1"/>
          </p:cNvSpPr>
          <p:nvPr/>
        </p:nvSpPr>
        <p:spPr bwMode="auto">
          <a:xfrm>
            <a:off x="5562600" y="2590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9" name="Rectangle 53"/>
          <p:cNvSpPr>
            <a:spLocks noChangeArrowheads="1"/>
          </p:cNvSpPr>
          <p:nvPr/>
        </p:nvSpPr>
        <p:spPr bwMode="auto">
          <a:xfrm>
            <a:off x="5715000" y="1981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70" name="Rectangle 54"/>
          <p:cNvSpPr>
            <a:spLocks noChangeArrowheads="1"/>
          </p:cNvSpPr>
          <p:nvPr/>
        </p:nvSpPr>
        <p:spPr bwMode="auto">
          <a:xfrm>
            <a:off x="6096000" y="1676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71" name="Text Box 55"/>
          <p:cNvSpPr txBox="1">
            <a:spLocks noChangeArrowheads="1"/>
          </p:cNvSpPr>
          <p:nvPr/>
        </p:nvSpPr>
        <p:spPr bwMode="auto">
          <a:xfrm>
            <a:off x="5715000" y="1524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60472" name="Text Box 56"/>
          <p:cNvSpPr txBox="1">
            <a:spLocks noChangeArrowheads="1"/>
          </p:cNvSpPr>
          <p:nvPr/>
        </p:nvSpPr>
        <p:spPr bwMode="auto">
          <a:xfrm>
            <a:off x="5257800" y="1905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60473" name="Text Box 57"/>
          <p:cNvSpPr txBox="1">
            <a:spLocks noChangeArrowheads="1"/>
          </p:cNvSpPr>
          <p:nvPr/>
        </p:nvSpPr>
        <p:spPr bwMode="auto">
          <a:xfrm>
            <a:off x="5105400" y="2514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60474" name="Text Box 58"/>
          <p:cNvSpPr txBox="1">
            <a:spLocks noChangeArrowheads="1"/>
          </p:cNvSpPr>
          <p:nvPr/>
        </p:nvSpPr>
        <p:spPr bwMode="auto">
          <a:xfrm>
            <a:off x="5181600" y="28956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60475" name="Text Box 59"/>
          <p:cNvSpPr txBox="1">
            <a:spLocks noChangeArrowheads="1"/>
          </p:cNvSpPr>
          <p:nvPr/>
        </p:nvSpPr>
        <p:spPr bwMode="auto">
          <a:xfrm>
            <a:off x="5410200" y="3352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60476" name="Line 60"/>
          <p:cNvSpPr>
            <a:spLocks noChangeShapeType="1"/>
          </p:cNvSpPr>
          <p:nvPr/>
        </p:nvSpPr>
        <p:spPr bwMode="auto">
          <a:xfrm>
            <a:off x="5105400" y="2209800"/>
            <a:ext cx="1295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77" name="Text Box 61"/>
          <p:cNvSpPr txBox="1">
            <a:spLocks noChangeArrowheads="1"/>
          </p:cNvSpPr>
          <p:nvPr/>
        </p:nvSpPr>
        <p:spPr bwMode="auto">
          <a:xfrm>
            <a:off x="2895600" y="1600200"/>
            <a:ext cx="2209800" cy="396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After 7 enqueues</a:t>
            </a:r>
          </a:p>
        </p:txBody>
      </p:sp>
      <p:sp>
        <p:nvSpPr>
          <p:cNvPr id="60478" name="Text Box 62"/>
          <p:cNvSpPr txBox="1">
            <a:spLocks noChangeArrowheads="1"/>
          </p:cNvSpPr>
          <p:nvPr/>
        </p:nvSpPr>
        <p:spPr bwMode="auto">
          <a:xfrm>
            <a:off x="457200" y="10668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60479" name="Text Box 63"/>
          <p:cNvSpPr txBox="1">
            <a:spLocks noChangeArrowheads="1"/>
          </p:cNvSpPr>
          <p:nvPr/>
        </p:nvSpPr>
        <p:spPr bwMode="auto">
          <a:xfrm>
            <a:off x="3505200" y="32766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60480" name="Line 64"/>
          <p:cNvSpPr>
            <a:spLocks noChangeShapeType="1"/>
          </p:cNvSpPr>
          <p:nvPr/>
        </p:nvSpPr>
        <p:spPr bwMode="auto">
          <a:xfrm>
            <a:off x="838200" y="1447800"/>
            <a:ext cx="457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81" name="Line 65"/>
          <p:cNvSpPr>
            <a:spLocks noChangeShapeType="1"/>
          </p:cNvSpPr>
          <p:nvPr/>
        </p:nvSpPr>
        <p:spPr bwMode="auto">
          <a:xfrm flipH="1" flipV="1">
            <a:off x="3124200" y="3505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82" name="Line 66"/>
          <p:cNvSpPr>
            <a:spLocks noChangeShapeType="1"/>
          </p:cNvSpPr>
          <p:nvPr/>
        </p:nvSpPr>
        <p:spPr bwMode="auto">
          <a:xfrm>
            <a:off x="3886200" y="2667000"/>
            <a:ext cx="114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83" name="Text Box 67"/>
          <p:cNvSpPr txBox="1">
            <a:spLocks noChangeArrowheads="1"/>
          </p:cNvSpPr>
          <p:nvPr/>
        </p:nvSpPr>
        <p:spPr bwMode="auto">
          <a:xfrm>
            <a:off x="7467600" y="1295400"/>
            <a:ext cx="1371600" cy="7016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After 5 dequeues</a:t>
            </a:r>
          </a:p>
        </p:txBody>
      </p:sp>
      <p:sp>
        <p:nvSpPr>
          <p:cNvPr id="60484" name="Text Box 68"/>
          <p:cNvSpPr txBox="1">
            <a:spLocks noChangeArrowheads="1"/>
          </p:cNvSpPr>
          <p:nvPr/>
        </p:nvSpPr>
        <p:spPr bwMode="auto">
          <a:xfrm>
            <a:off x="8229600" y="23622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60485" name="Text Box 69"/>
          <p:cNvSpPr txBox="1">
            <a:spLocks noChangeArrowheads="1"/>
          </p:cNvSpPr>
          <p:nvPr/>
        </p:nvSpPr>
        <p:spPr bwMode="auto">
          <a:xfrm>
            <a:off x="8153400" y="32004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60486" name="Line 70"/>
          <p:cNvSpPr>
            <a:spLocks noChangeShapeType="1"/>
          </p:cNvSpPr>
          <p:nvPr/>
        </p:nvSpPr>
        <p:spPr bwMode="auto">
          <a:xfrm flipH="1">
            <a:off x="7772400" y="2590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87" name="Line 71"/>
          <p:cNvSpPr>
            <a:spLocks noChangeShapeType="1"/>
          </p:cNvSpPr>
          <p:nvPr/>
        </p:nvSpPr>
        <p:spPr bwMode="auto">
          <a:xfrm flipH="1">
            <a:off x="7543800" y="3429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88" name="Text Box 72"/>
          <p:cNvSpPr txBox="1">
            <a:spLocks noChangeArrowheads="1"/>
          </p:cNvSpPr>
          <p:nvPr/>
        </p:nvSpPr>
        <p:spPr bwMode="auto">
          <a:xfrm>
            <a:off x="5562600" y="5715000"/>
            <a:ext cx="2819400" cy="396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After 8 more enqueues</a:t>
            </a:r>
          </a:p>
        </p:txBody>
      </p:sp>
      <p:sp>
        <p:nvSpPr>
          <p:cNvPr id="60489" name="Text Box 73"/>
          <p:cNvSpPr txBox="1">
            <a:spLocks noChangeArrowheads="1"/>
          </p:cNvSpPr>
          <p:nvPr/>
        </p:nvSpPr>
        <p:spPr bwMode="auto">
          <a:xfrm>
            <a:off x="6019800" y="50292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60490" name="Line 74"/>
          <p:cNvSpPr>
            <a:spLocks noChangeShapeType="1"/>
          </p:cNvSpPr>
          <p:nvPr/>
        </p:nvSpPr>
        <p:spPr bwMode="auto">
          <a:xfrm flipH="1">
            <a:off x="5562600" y="5257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91" name="Text Box 75"/>
          <p:cNvSpPr txBox="1">
            <a:spLocks noChangeArrowheads="1"/>
          </p:cNvSpPr>
          <p:nvPr/>
        </p:nvSpPr>
        <p:spPr bwMode="auto">
          <a:xfrm>
            <a:off x="4876800" y="3886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60492" name="Line 76"/>
          <p:cNvSpPr>
            <a:spLocks noChangeShapeType="1"/>
          </p:cNvSpPr>
          <p:nvPr/>
        </p:nvSpPr>
        <p:spPr bwMode="auto">
          <a:xfrm flipH="1">
            <a:off x="4495800" y="4114800"/>
            <a:ext cx="3810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93" name="Line 77"/>
          <p:cNvSpPr>
            <a:spLocks noChangeShapeType="1"/>
          </p:cNvSpPr>
          <p:nvPr/>
        </p:nvSpPr>
        <p:spPr bwMode="auto">
          <a:xfrm flipH="1">
            <a:off x="5638800" y="4114800"/>
            <a:ext cx="1066800" cy="609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AA2A2D11-DC67-4716-9EB3-860D8F479924}" type="slidenum">
              <a:rPr lang="en-US"/>
              <a:pPr/>
              <a:t>32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Circular Array Implementation of a Queue</a:t>
            </a:r>
          </a:p>
        </p:txBody>
      </p:sp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3429000" y="1905000"/>
            <a:ext cx="4419600" cy="41148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4191000" y="2514600"/>
            <a:ext cx="2971800" cy="2819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H="1">
            <a:off x="3429000" y="3886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7162800" y="3886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5638800" y="1905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5638800" y="53340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4191000" y="24384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6781800" y="4876800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H="1">
            <a:off x="4038600" y="48768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 flipH="1">
            <a:off x="6629400" y="23622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4876800" y="2057400"/>
            <a:ext cx="228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>
            <a:off x="6248400" y="5257800"/>
            <a:ext cx="228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3657600" y="3124200"/>
            <a:ext cx="685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7086600" y="4419600"/>
            <a:ext cx="685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flipH="1">
            <a:off x="6172200" y="2057400"/>
            <a:ext cx="228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97" name="Line 29"/>
          <p:cNvSpPr>
            <a:spLocks noChangeShapeType="1"/>
          </p:cNvSpPr>
          <p:nvPr/>
        </p:nvSpPr>
        <p:spPr bwMode="auto">
          <a:xfrm flipH="1">
            <a:off x="7010400" y="3048000"/>
            <a:ext cx="609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98" name="Line 30"/>
          <p:cNvSpPr>
            <a:spLocks noChangeShapeType="1"/>
          </p:cNvSpPr>
          <p:nvPr/>
        </p:nvSpPr>
        <p:spPr bwMode="auto">
          <a:xfrm flipV="1">
            <a:off x="3581400" y="4419600"/>
            <a:ext cx="685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799" name="Rectangle 31"/>
          <p:cNvSpPr>
            <a:spLocks noChangeArrowheads="1"/>
          </p:cNvSpPr>
          <p:nvPr/>
        </p:nvSpPr>
        <p:spPr bwMode="auto">
          <a:xfrm>
            <a:off x="1543050" y="333057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1390650" y="3787775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1466850" y="287337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1547813" y="2420938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1258888" y="2286000"/>
            <a:ext cx="1865312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23622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806" name="Text Box 38"/>
          <p:cNvSpPr txBox="1">
            <a:spLocks noChangeArrowheads="1"/>
          </p:cNvSpPr>
          <p:nvPr/>
        </p:nvSpPr>
        <p:spPr bwMode="auto">
          <a:xfrm>
            <a:off x="2438400" y="3429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2807" name="Text Box 39"/>
          <p:cNvSpPr txBox="1">
            <a:spLocks noChangeArrowheads="1"/>
          </p:cNvSpPr>
          <p:nvPr/>
        </p:nvSpPr>
        <p:spPr bwMode="auto">
          <a:xfrm>
            <a:off x="2209800" y="28956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23622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809" name="Text Box 41"/>
          <p:cNvSpPr txBox="1">
            <a:spLocks noChangeArrowheads="1"/>
          </p:cNvSpPr>
          <p:nvPr/>
        </p:nvSpPr>
        <p:spPr bwMode="auto">
          <a:xfrm>
            <a:off x="2209800" y="3810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32810" name="Text Box 42"/>
          <p:cNvSpPr txBox="1">
            <a:spLocks noChangeArrowheads="1"/>
          </p:cNvSpPr>
          <p:nvPr/>
        </p:nvSpPr>
        <p:spPr bwMode="auto">
          <a:xfrm>
            <a:off x="1619250" y="340677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2811" name="Line 43"/>
          <p:cNvSpPr>
            <a:spLocks noChangeShapeType="1"/>
          </p:cNvSpPr>
          <p:nvPr/>
        </p:nvSpPr>
        <p:spPr bwMode="auto">
          <a:xfrm>
            <a:off x="2590800" y="2667000"/>
            <a:ext cx="1219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812" name="Text Box 44"/>
          <p:cNvSpPr txBox="1">
            <a:spLocks noChangeArrowheads="1"/>
          </p:cNvSpPr>
          <p:nvPr/>
        </p:nvSpPr>
        <p:spPr bwMode="auto">
          <a:xfrm>
            <a:off x="1619250" y="249237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2827" name="Text Box 59"/>
          <p:cNvSpPr txBox="1">
            <a:spLocks noChangeArrowheads="1"/>
          </p:cNvSpPr>
          <p:nvPr/>
        </p:nvSpPr>
        <p:spPr bwMode="auto">
          <a:xfrm>
            <a:off x="4495800" y="3048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2828" name="Text Box 60"/>
          <p:cNvSpPr txBox="1">
            <a:spLocks noChangeArrowheads="1"/>
          </p:cNvSpPr>
          <p:nvPr/>
        </p:nvSpPr>
        <p:spPr bwMode="auto">
          <a:xfrm>
            <a:off x="4800600" y="2743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2829" name="Text Box 61"/>
          <p:cNvSpPr txBox="1">
            <a:spLocks noChangeArrowheads="1"/>
          </p:cNvSpPr>
          <p:nvPr/>
        </p:nvSpPr>
        <p:spPr bwMode="auto">
          <a:xfrm>
            <a:off x="51816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2830" name="Text Box 62"/>
          <p:cNvSpPr txBox="1">
            <a:spLocks noChangeArrowheads="1"/>
          </p:cNvSpPr>
          <p:nvPr/>
        </p:nvSpPr>
        <p:spPr bwMode="auto">
          <a:xfrm>
            <a:off x="56388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2831" name="Text Box 63"/>
          <p:cNvSpPr txBox="1">
            <a:spLocks noChangeArrowheads="1"/>
          </p:cNvSpPr>
          <p:nvPr/>
        </p:nvSpPr>
        <p:spPr bwMode="auto">
          <a:xfrm>
            <a:off x="6096000" y="2667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2832" name="Text Box 64"/>
          <p:cNvSpPr txBox="1">
            <a:spLocks noChangeArrowheads="1"/>
          </p:cNvSpPr>
          <p:nvPr/>
        </p:nvSpPr>
        <p:spPr bwMode="auto">
          <a:xfrm>
            <a:off x="6477000" y="2971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2833" name="Text Box 65"/>
          <p:cNvSpPr txBox="1">
            <a:spLocks noChangeArrowheads="1"/>
          </p:cNvSpPr>
          <p:nvPr/>
        </p:nvSpPr>
        <p:spPr bwMode="auto">
          <a:xfrm>
            <a:off x="6781800" y="3429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2834" name="Text Box 66"/>
          <p:cNvSpPr txBox="1">
            <a:spLocks noChangeArrowheads="1"/>
          </p:cNvSpPr>
          <p:nvPr/>
        </p:nvSpPr>
        <p:spPr bwMode="auto">
          <a:xfrm>
            <a:off x="6781800" y="3886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32835" name="Text Box 67"/>
          <p:cNvSpPr txBox="1">
            <a:spLocks noChangeArrowheads="1"/>
          </p:cNvSpPr>
          <p:nvPr/>
        </p:nvSpPr>
        <p:spPr bwMode="auto">
          <a:xfrm>
            <a:off x="6553200" y="4343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2836" name="Text Box 68"/>
          <p:cNvSpPr txBox="1">
            <a:spLocks noChangeArrowheads="1"/>
          </p:cNvSpPr>
          <p:nvPr/>
        </p:nvSpPr>
        <p:spPr bwMode="auto">
          <a:xfrm>
            <a:off x="6248400" y="4648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2837" name="Text Box 69"/>
          <p:cNvSpPr txBox="1">
            <a:spLocks noChangeArrowheads="1"/>
          </p:cNvSpPr>
          <p:nvPr/>
        </p:nvSpPr>
        <p:spPr bwMode="auto">
          <a:xfrm>
            <a:off x="5715000" y="4800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32838" name="Text Box 70"/>
          <p:cNvSpPr txBox="1">
            <a:spLocks noChangeArrowheads="1"/>
          </p:cNvSpPr>
          <p:nvPr/>
        </p:nvSpPr>
        <p:spPr bwMode="auto">
          <a:xfrm>
            <a:off x="4267200" y="3505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n-1</a:t>
            </a:r>
          </a:p>
        </p:txBody>
      </p:sp>
      <p:sp>
        <p:nvSpPr>
          <p:cNvPr id="32839" name="Text Box 71"/>
          <p:cNvSpPr txBox="1">
            <a:spLocks noChangeArrowheads="1"/>
          </p:cNvSpPr>
          <p:nvPr/>
        </p:nvSpPr>
        <p:spPr bwMode="auto">
          <a:xfrm>
            <a:off x="4267200" y="3886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n-2</a:t>
            </a:r>
          </a:p>
        </p:txBody>
      </p:sp>
      <p:sp>
        <p:nvSpPr>
          <p:cNvPr id="32840" name="Text Box 72"/>
          <p:cNvSpPr txBox="1">
            <a:spLocks noChangeArrowheads="1"/>
          </p:cNvSpPr>
          <p:nvPr/>
        </p:nvSpPr>
        <p:spPr bwMode="auto">
          <a:xfrm>
            <a:off x="4495800" y="43434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n-3</a:t>
            </a:r>
          </a:p>
        </p:txBody>
      </p:sp>
      <p:sp>
        <p:nvSpPr>
          <p:cNvPr id="32841" name="Text Box 73"/>
          <p:cNvSpPr txBox="1">
            <a:spLocks noChangeArrowheads="1"/>
          </p:cNvSpPr>
          <p:nvPr/>
        </p:nvSpPr>
        <p:spPr bwMode="auto">
          <a:xfrm>
            <a:off x="4495800" y="4648200"/>
            <a:ext cx="30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6000" b="0">
                <a:solidFill>
                  <a:schemeClr val="accent2"/>
                </a:solidFill>
                <a:latin typeface="Times" pitchFamily="18" charset="0"/>
              </a:rPr>
              <a:t>.</a:t>
            </a:r>
          </a:p>
        </p:txBody>
      </p:sp>
      <p:sp>
        <p:nvSpPr>
          <p:cNvPr id="32842" name="Text Box 74"/>
          <p:cNvSpPr txBox="1">
            <a:spLocks noChangeArrowheads="1"/>
          </p:cNvSpPr>
          <p:nvPr/>
        </p:nvSpPr>
        <p:spPr bwMode="auto">
          <a:xfrm>
            <a:off x="5105400" y="4876800"/>
            <a:ext cx="30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6000" b="0">
                <a:solidFill>
                  <a:schemeClr val="accent2"/>
                </a:solidFill>
                <a:latin typeface="Times" pitchFamily="18" charset="0"/>
              </a:rPr>
              <a:t>.</a:t>
            </a:r>
          </a:p>
        </p:txBody>
      </p:sp>
      <p:sp>
        <p:nvSpPr>
          <p:cNvPr id="32843" name="Text Box 75"/>
          <p:cNvSpPr txBox="1">
            <a:spLocks noChangeArrowheads="1"/>
          </p:cNvSpPr>
          <p:nvPr/>
        </p:nvSpPr>
        <p:spPr bwMode="auto">
          <a:xfrm>
            <a:off x="4800600" y="4800600"/>
            <a:ext cx="30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6000" b="0">
                <a:solidFill>
                  <a:schemeClr val="accent2"/>
                </a:solidFill>
                <a:latin typeface="Times" pitchFamily="18" charset="0"/>
              </a:rPr>
              <a:t>.</a:t>
            </a:r>
          </a:p>
        </p:txBody>
      </p:sp>
      <p:sp>
        <p:nvSpPr>
          <p:cNvPr id="32844" name="Rectangle 76"/>
          <p:cNvSpPr>
            <a:spLocks noChangeArrowheads="1"/>
          </p:cNvSpPr>
          <p:nvPr/>
        </p:nvSpPr>
        <p:spPr bwMode="auto">
          <a:xfrm>
            <a:off x="5867400" y="12954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845" name="Rectangle 77"/>
          <p:cNvSpPr>
            <a:spLocks noChangeArrowheads="1"/>
          </p:cNvSpPr>
          <p:nvPr/>
        </p:nvSpPr>
        <p:spPr bwMode="auto">
          <a:xfrm>
            <a:off x="6858000" y="1524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846" name="Rectangle 78"/>
          <p:cNvSpPr>
            <a:spLocks noChangeArrowheads="1"/>
          </p:cNvSpPr>
          <p:nvPr/>
        </p:nvSpPr>
        <p:spPr bwMode="auto">
          <a:xfrm>
            <a:off x="7696200" y="21336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847" name="Rectangle 79"/>
          <p:cNvSpPr>
            <a:spLocks noChangeArrowheads="1"/>
          </p:cNvSpPr>
          <p:nvPr/>
        </p:nvSpPr>
        <p:spPr bwMode="auto">
          <a:xfrm>
            <a:off x="8153400" y="32004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848" name="Line 80"/>
          <p:cNvSpPr>
            <a:spLocks noChangeShapeType="1"/>
          </p:cNvSpPr>
          <p:nvPr/>
        </p:nvSpPr>
        <p:spPr bwMode="auto">
          <a:xfrm flipV="1">
            <a:off x="5943600" y="1752600"/>
            <a:ext cx="1524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849" name="Line 81"/>
          <p:cNvSpPr>
            <a:spLocks noChangeShapeType="1"/>
          </p:cNvSpPr>
          <p:nvPr/>
        </p:nvSpPr>
        <p:spPr bwMode="auto">
          <a:xfrm flipV="1">
            <a:off x="6629400" y="1981200"/>
            <a:ext cx="3810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850" name="Line 82"/>
          <p:cNvSpPr>
            <a:spLocks noChangeShapeType="1"/>
          </p:cNvSpPr>
          <p:nvPr/>
        </p:nvSpPr>
        <p:spPr bwMode="auto">
          <a:xfrm flipV="1">
            <a:off x="7086600" y="2438400"/>
            <a:ext cx="6096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851" name="Line 83"/>
          <p:cNvSpPr>
            <a:spLocks noChangeShapeType="1"/>
          </p:cNvSpPr>
          <p:nvPr/>
        </p:nvSpPr>
        <p:spPr bwMode="auto">
          <a:xfrm flipV="1">
            <a:off x="7543800" y="3429000"/>
            <a:ext cx="6096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853" name="Rectangle 85"/>
          <p:cNvSpPr>
            <a:spLocks noChangeArrowheads="1"/>
          </p:cNvSpPr>
          <p:nvPr/>
        </p:nvSpPr>
        <p:spPr bwMode="auto">
          <a:xfrm>
            <a:off x="8077200" y="4114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854" name="Line 86"/>
          <p:cNvSpPr>
            <a:spLocks noChangeShapeType="1"/>
          </p:cNvSpPr>
          <p:nvPr/>
        </p:nvSpPr>
        <p:spPr bwMode="auto">
          <a:xfrm>
            <a:off x="7467600" y="4191000"/>
            <a:ext cx="6096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855" name="Text Box 87"/>
          <p:cNvSpPr txBox="1">
            <a:spLocks noChangeArrowheads="1"/>
          </p:cNvSpPr>
          <p:nvPr/>
        </p:nvSpPr>
        <p:spPr bwMode="auto">
          <a:xfrm>
            <a:off x="179388" y="3068638"/>
            <a:ext cx="674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cq</a:t>
            </a:r>
          </a:p>
        </p:txBody>
      </p:sp>
      <p:sp>
        <p:nvSpPr>
          <p:cNvPr id="32856" name="Rectangle 88"/>
          <p:cNvSpPr>
            <a:spLocks noChangeArrowheads="1"/>
          </p:cNvSpPr>
          <p:nvPr/>
        </p:nvSpPr>
        <p:spPr bwMode="auto">
          <a:xfrm>
            <a:off x="611188" y="30686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857" name="Line 89"/>
          <p:cNvSpPr>
            <a:spLocks noChangeShapeType="1"/>
          </p:cNvSpPr>
          <p:nvPr/>
        </p:nvSpPr>
        <p:spPr bwMode="auto">
          <a:xfrm>
            <a:off x="809625" y="3284538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92DAA42F-0805-46AE-B661-1C0F35EBB02C}" type="slidenum">
              <a:rPr lang="en-US"/>
              <a:pPr/>
              <a:t>33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Queue Straddling the End of a Circular Array</a:t>
            </a:r>
          </a:p>
        </p:txBody>
      </p:sp>
      <p:sp>
        <p:nvSpPr>
          <p:cNvPr id="62467" name="Oval 3"/>
          <p:cNvSpPr>
            <a:spLocks noChangeArrowheads="1"/>
          </p:cNvSpPr>
          <p:nvPr/>
        </p:nvSpPr>
        <p:spPr bwMode="auto">
          <a:xfrm>
            <a:off x="4006850" y="1879600"/>
            <a:ext cx="4419600" cy="41148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468" name="Oval 4"/>
          <p:cNvSpPr>
            <a:spLocks noChangeArrowheads="1"/>
          </p:cNvSpPr>
          <p:nvPr/>
        </p:nvSpPr>
        <p:spPr bwMode="auto">
          <a:xfrm>
            <a:off x="4768850" y="2489200"/>
            <a:ext cx="2971800" cy="2819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 flipH="1">
            <a:off x="4006850" y="3860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>
            <a:off x="7740650" y="3860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6216650" y="1879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6216650" y="53086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4768850" y="24130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>
            <a:off x="7359650" y="4851400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 flipH="1">
            <a:off x="4616450" y="48514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76" name="Line 12"/>
          <p:cNvSpPr>
            <a:spLocks noChangeShapeType="1"/>
          </p:cNvSpPr>
          <p:nvPr/>
        </p:nvSpPr>
        <p:spPr bwMode="auto">
          <a:xfrm flipH="1">
            <a:off x="7207250" y="23368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5454650" y="2032000"/>
            <a:ext cx="228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>
            <a:off x="6826250" y="5232400"/>
            <a:ext cx="228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4235450" y="3098800"/>
            <a:ext cx="685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80" name="Line 16"/>
          <p:cNvSpPr>
            <a:spLocks noChangeShapeType="1"/>
          </p:cNvSpPr>
          <p:nvPr/>
        </p:nvSpPr>
        <p:spPr bwMode="auto">
          <a:xfrm>
            <a:off x="7664450" y="4394200"/>
            <a:ext cx="685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 flipH="1">
            <a:off x="6750050" y="2032000"/>
            <a:ext cx="228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82" name="Line 18"/>
          <p:cNvSpPr>
            <a:spLocks noChangeShapeType="1"/>
          </p:cNvSpPr>
          <p:nvPr/>
        </p:nvSpPr>
        <p:spPr bwMode="auto">
          <a:xfrm flipH="1">
            <a:off x="7588250" y="3022600"/>
            <a:ext cx="609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 flipV="1">
            <a:off x="4159250" y="4394200"/>
            <a:ext cx="685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1693863" y="33321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1549400" y="3763963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1549400" y="289877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62487" name="Rectangle 23"/>
          <p:cNvSpPr>
            <a:spLocks noChangeArrowheads="1"/>
          </p:cNvSpPr>
          <p:nvPr/>
        </p:nvSpPr>
        <p:spPr bwMode="auto">
          <a:xfrm>
            <a:off x="1693863" y="2395538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488" name="Rectangle 24"/>
          <p:cNvSpPr>
            <a:spLocks noChangeArrowheads="1"/>
          </p:cNvSpPr>
          <p:nvPr/>
        </p:nvSpPr>
        <p:spPr bwMode="auto">
          <a:xfrm>
            <a:off x="1404938" y="2260600"/>
            <a:ext cx="1839912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490" name="Rectangle 26"/>
          <p:cNvSpPr>
            <a:spLocks noChangeArrowheads="1"/>
          </p:cNvSpPr>
          <p:nvPr/>
        </p:nvSpPr>
        <p:spPr bwMode="auto">
          <a:xfrm>
            <a:off x="2482850" y="332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2559050" y="34036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2330450" y="28702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62493" name="Rectangle 29"/>
          <p:cNvSpPr>
            <a:spLocks noChangeArrowheads="1"/>
          </p:cNvSpPr>
          <p:nvPr/>
        </p:nvSpPr>
        <p:spPr bwMode="auto">
          <a:xfrm>
            <a:off x="2482850" y="241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2330450" y="37846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1765300" y="34036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2496" name="Line 32"/>
          <p:cNvSpPr>
            <a:spLocks noChangeShapeType="1"/>
          </p:cNvSpPr>
          <p:nvPr/>
        </p:nvSpPr>
        <p:spPr bwMode="auto">
          <a:xfrm>
            <a:off x="2711450" y="2641600"/>
            <a:ext cx="16002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497" name="Text Box 33"/>
          <p:cNvSpPr txBox="1">
            <a:spLocks noChangeArrowheads="1"/>
          </p:cNvSpPr>
          <p:nvPr/>
        </p:nvSpPr>
        <p:spPr bwMode="auto">
          <a:xfrm>
            <a:off x="1693863" y="246697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98</a:t>
            </a:r>
          </a:p>
        </p:txBody>
      </p:sp>
      <p:sp>
        <p:nvSpPr>
          <p:cNvPr id="62498" name="Text Box 34"/>
          <p:cNvSpPr txBox="1">
            <a:spLocks noChangeArrowheads="1"/>
          </p:cNvSpPr>
          <p:nvPr/>
        </p:nvSpPr>
        <p:spPr bwMode="auto">
          <a:xfrm>
            <a:off x="5073650" y="30226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62499" name="Text Box 35"/>
          <p:cNvSpPr txBox="1">
            <a:spLocks noChangeArrowheads="1"/>
          </p:cNvSpPr>
          <p:nvPr/>
        </p:nvSpPr>
        <p:spPr bwMode="auto">
          <a:xfrm>
            <a:off x="5378450" y="2717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5759450" y="2565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2501" name="Text Box 37"/>
          <p:cNvSpPr txBox="1">
            <a:spLocks noChangeArrowheads="1"/>
          </p:cNvSpPr>
          <p:nvPr/>
        </p:nvSpPr>
        <p:spPr bwMode="auto">
          <a:xfrm>
            <a:off x="6216650" y="2565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6673850" y="26416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62503" name="Text Box 39"/>
          <p:cNvSpPr txBox="1">
            <a:spLocks noChangeArrowheads="1"/>
          </p:cNvSpPr>
          <p:nvPr/>
        </p:nvSpPr>
        <p:spPr bwMode="auto">
          <a:xfrm>
            <a:off x="7054850" y="2946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62504" name="Text Box 40"/>
          <p:cNvSpPr txBox="1">
            <a:spLocks noChangeArrowheads="1"/>
          </p:cNvSpPr>
          <p:nvPr/>
        </p:nvSpPr>
        <p:spPr bwMode="auto">
          <a:xfrm>
            <a:off x="7359650" y="34036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62505" name="Text Box 41"/>
          <p:cNvSpPr txBox="1">
            <a:spLocks noChangeArrowheads="1"/>
          </p:cNvSpPr>
          <p:nvPr/>
        </p:nvSpPr>
        <p:spPr bwMode="auto">
          <a:xfrm>
            <a:off x="7359650" y="386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62506" name="Text Box 42"/>
          <p:cNvSpPr txBox="1">
            <a:spLocks noChangeArrowheads="1"/>
          </p:cNvSpPr>
          <p:nvPr/>
        </p:nvSpPr>
        <p:spPr bwMode="auto">
          <a:xfrm>
            <a:off x="7131050" y="4318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62507" name="Text Box 43"/>
          <p:cNvSpPr txBox="1">
            <a:spLocks noChangeArrowheads="1"/>
          </p:cNvSpPr>
          <p:nvPr/>
        </p:nvSpPr>
        <p:spPr bwMode="auto">
          <a:xfrm>
            <a:off x="6826250" y="4622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62508" name="Text Box 44"/>
          <p:cNvSpPr txBox="1">
            <a:spLocks noChangeArrowheads="1"/>
          </p:cNvSpPr>
          <p:nvPr/>
        </p:nvSpPr>
        <p:spPr bwMode="auto">
          <a:xfrm>
            <a:off x="6292850" y="4775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62509" name="Text Box 45"/>
          <p:cNvSpPr txBox="1">
            <a:spLocks noChangeArrowheads="1"/>
          </p:cNvSpPr>
          <p:nvPr/>
        </p:nvSpPr>
        <p:spPr bwMode="auto">
          <a:xfrm>
            <a:off x="4845050" y="3479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99</a:t>
            </a:r>
          </a:p>
        </p:txBody>
      </p:sp>
      <p:sp>
        <p:nvSpPr>
          <p:cNvPr id="62510" name="Text Box 46"/>
          <p:cNvSpPr txBox="1">
            <a:spLocks noChangeArrowheads="1"/>
          </p:cNvSpPr>
          <p:nvPr/>
        </p:nvSpPr>
        <p:spPr bwMode="auto">
          <a:xfrm>
            <a:off x="4845050" y="3860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98</a:t>
            </a:r>
          </a:p>
        </p:txBody>
      </p:sp>
      <p:sp>
        <p:nvSpPr>
          <p:cNvPr id="62511" name="Text Box 47"/>
          <p:cNvSpPr txBox="1">
            <a:spLocks noChangeArrowheads="1"/>
          </p:cNvSpPr>
          <p:nvPr/>
        </p:nvSpPr>
        <p:spPr bwMode="auto">
          <a:xfrm>
            <a:off x="5073650" y="43180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97</a:t>
            </a:r>
          </a:p>
        </p:txBody>
      </p:sp>
      <p:sp>
        <p:nvSpPr>
          <p:cNvPr id="62512" name="Text Box 48"/>
          <p:cNvSpPr txBox="1">
            <a:spLocks noChangeArrowheads="1"/>
          </p:cNvSpPr>
          <p:nvPr/>
        </p:nvSpPr>
        <p:spPr bwMode="auto">
          <a:xfrm>
            <a:off x="5073650" y="4622800"/>
            <a:ext cx="30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6000" b="0">
                <a:solidFill>
                  <a:schemeClr val="accent2"/>
                </a:solidFill>
                <a:latin typeface="Times" pitchFamily="18" charset="0"/>
              </a:rPr>
              <a:t>.</a:t>
            </a:r>
          </a:p>
        </p:txBody>
      </p:sp>
      <p:sp>
        <p:nvSpPr>
          <p:cNvPr id="62513" name="Text Box 49"/>
          <p:cNvSpPr txBox="1">
            <a:spLocks noChangeArrowheads="1"/>
          </p:cNvSpPr>
          <p:nvPr/>
        </p:nvSpPr>
        <p:spPr bwMode="auto">
          <a:xfrm>
            <a:off x="5683250" y="4851400"/>
            <a:ext cx="30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6000" b="0">
                <a:solidFill>
                  <a:schemeClr val="accent2"/>
                </a:solidFill>
                <a:latin typeface="Times" pitchFamily="18" charset="0"/>
              </a:rPr>
              <a:t>.</a:t>
            </a:r>
          </a:p>
        </p:txBody>
      </p:sp>
      <p:sp>
        <p:nvSpPr>
          <p:cNvPr id="62514" name="Text Box 50"/>
          <p:cNvSpPr txBox="1">
            <a:spLocks noChangeArrowheads="1"/>
          </p:cNvSpPr>
          <p:nvPr/>
        </p:nvSpPr>
        <p:spPr bwMode="auto">
          <a:xfrm>
            <a:off x="5378450" y="4775200"/>
            <a:ext cx="30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6000" b="0">
                <a:solidFill>
                  <a:schemeClr val="accent2"/>
                </a:solidFill>
                <a:latin typeface="Times" pitchFamily="18" charset="0"/>
              </a:rPr>
              <a:t>.</a:t>
            </a:r>
          </a:p>
        </p:txBody>
      </p:sp>
      <p:sp>
        <p:nvSpPr>
          <p:cNvPr id="62515" name="Rectangle 51"/>
          <p:cNvSpPr>
            <a:spLocks noChangeArrowheads="1"/>
          </p:cNvSpPr>
          <p:nvPr/>
        </p:nvSpPr>
        <p:spPr bwMode="auto">
          <a:xfrm>
            <a:off x="3397250" y="30988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516" name="Rectangle 52"/>
          <p:cNvSpPr>
            <a:spLocks noChangeArrowheads="1"/>
          </p:cNvSpPr>
          <p:nvPr/>
        </p:nvSpPr>
        <p:spPr bwMode="auto">
          <a:xfrm>
            <a:off x="3321050" y="42418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517" name="Rectangle 53"/>
          <p:cNvSpPr>
            <a:spLocks noChangeArrowheads="1"/>
          </p:cNvSpPr>
          <p:nvPr/>
        </p:nvSpPr>
        <p:spPr bwMode="auto">
          <a:xfrm>
            <a:off x="4692650" y="1422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518" name="Rectangle 54"/>
          <p:cNvSpPr>
            <a:spLocks noChangeArrowheads="1"/>
          </p:cNvSpPr>
          <p:nvPr/>
        </p:nvSpPr>
        <p:spPr bwMode="auto">
          <a:xfrm>
            <a:off x="3778250" y="2032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523" name="Line 59"/>
          <p:cNvSpPr>
            <a:spLocks noChangeShapeType="1"/>
          </p:cNvSpPr>
          <p:nvPr/>
        </p:nvSpPr>
        <p:spPr bwMode="auto">
          <a:xfrm flipH="1">
            <a:off x="3778250" y="4165600"/>
            <a:ext cx="6858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524" name="Line 60"/>
          <p:cNvSpPr>
            <a:spLocks noChangeShapeType="1"/>
          </p:cNvSpPr>
          <p:nvPr/>
        </p:nvSpPr>
        <p:spPr bwMode="auto">
          <a:xfrm flipH="1" flipV="1">
            <a:off x="3854450" y="3327400"/>
            <a:ext cx="533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525" name="Line 61"/>
          <p:cNvSpPr>
            <a:spLocks noChangeShapeType="1"/>
          </p:cNvSpPr>
          <p:nvPr/>
        </p:nvSpPr>
        <p:spPr bwMode="auto">
          <a:xfrm flipH="1" flipV="1">
            <a:off x="4235450" y="2336800"/>
            <a:ext cx="5334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526" name="Line 62"/>
          <p:cNvSpPr>
            <a:spLocks noChangeShapeType="1"/>
          </p:cNvSpPr>
          <p:nvPr/>
        </p:nvSpPr>
        <p:spPr bwMode="auto">
          <a:xfrm flipH="1" flipV="1">
            <a:off x="4921250" y="1879600"/>
            <a:ext cx="3048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527" name="Text Box 63"/>
          <p:cNvSpPr txBox="1">
            <a:spLocks noChangeArrowheads="1"/>
          </p:cNvSpPr>
          <p:nvPr/>
        </p:nvSpPr>
        <p:spPr bwMode="auto">
          <a:xfrm>
            <a:off x="250825" y="3068638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cq</a:t>
            </a:r>
          </a:p>
        </p:txBody>
      </p:sp>
      <p:sp>
        <p:nvSpPr>
          <p:cNvPr id="62528" name="Rectangle 64"/>
          <p:cNvSpPr>
            <a:spLocks noChangeArrowheads="1"/>
          </p:cNvSpPr>
          <p:nvPr/>
        </p:nvSpPr>
        <p:spPr bwMode="auto">
          <a:xfrm>
            <a:off x="755650" y="30686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529" name="Line 65"/>
          <p:cNvSpPr>
            <a:spLocks noChangeShapeType="1"/>
          </p:cNvSpPr>
          <p:nvPr/>
        </p:nvSpPr>
        <p:spPr bwMode="auto">
          <a:xfrm>
            <a:off x="971550" y="3284538"/>
            <a:ext cx="431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96642532-8CEC-4A2E-95C6-1A3620995CFF}" type="slidenum">
              <a:rPr lang="en-US"/>
              <a:pPr/>
              <a:t>34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Circular Queue Drawn Linearly</a:t>
            </a:r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1403350" y="294005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1330325" y="3373438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1330325" y="2436813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1403350" y="2005013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12" name="Rectangle 24"/>
          <p:cNvSpPr>
            <a:spLocks noChangeArrowheads="1"/>
          </p:cNvSpPr>
          <p:nvPr/>
        </p:nvSpPr>
        <p:spPr bwMode="auto">
          <a:xfrm>
            <a:off x="1258888" y="1844675"/>
            <a:ext cx="1695450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14" name="Rectangle 26"/>
          <p:cNvSpPr>
            <a:spLocks noChangeArrowheads="1"/>
          </p:cNvSpPr>
          <p:nvPr/>
        </p:nvSpPr>
        <p:spPr bwMode="auto">
          <a:xfrm>
            <a:off x="2192338" y="291147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2268538" y="2987675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2039938" y="2454275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63517" name="Rectangle 29"/>
          <p:cNvSpPr>
            <a:spLocks noChangeArrowheads="1"/>
          </p:cNvSpPr>
          <p:nvPr/>
        </p:nvSpPr>
        <p:spPr bwMode="auto">
          <a:xfrm>
            <a:off x="2192338" y="199707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2039938" y="3368675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63519" name="Text Box 31"/>
          <p:cNvSpPr txBox="1">
            <a:spLocks noChangeArrowheads="1"/>
          </p:cNvSpPr>
          <p:nvPr/>
        </p:nvSpPr>
        <p:spPr bwMode="auto">
          <a:xfrm>
            <a:off x="1474788" y="3013075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3520" name="Line 32"/>
          <p:cNvSpPr>
            <a:spLocks noChangeShapeType="1"/>
          </p:cNvSpPr>
          <p:nvPr/>
        </p:nvSpPr>
        <p:spPr bwMode="auto">
          <a:xfrm>
            <a:off x="2484438" y="2205038"/>
            <a:ext cx="868362" cy="9953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3521" name="Text Box 33"/>
          <p:cNvSpPr txBox="1">
            <a:spLocks noChangeArrowheads="1"/>
          </p:cNvSpPr>
          <p:nvPr/>
        </p:nvSpPr>
        <p:spPr bwMode="auto">
          <a:xfrm>
            <a:off x="1403350" y="207645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98</a:t>
            </a:r>
          </a:p>
        </p:txBody>
      </p:sp>
      <p:sp>
        <p:nvSpPr>
          <p:cNvPr id="63552" name="Text Box 64"/>
          <p:cNvSpPr txBox="1">
            <a:spLocks noChangeArrowheads="1"/>
          </p:cNvSpPr>
          <p:nvPr/>
        </p:nvSpPr>
        <p:spPr bwMode="auto">
          <a:xfrm>
            <a:off x="33528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63553" name="Text Box 65"/>
          <p:cNvSpPr txBox="1">
            <a:spLocks noChangeArrowheads="1"/>
          </p:cNvSpPr>
          <p:nvPr/>
        </p:nvSpPr>
        <p:spPr bwMode="auto">
          <a:xfrm>
            <a:off x="51816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63554" name="Text Box 66"/>
          <p:cNvSpPr txBox="1">
            <a:spLocks noChangeArrowheads="1"/>
          </p:cNvSpPr>
          <p:nvPr/>
        </p:nvSpPr>
        <p:spPr bwMode="auto">
          <a:xfrm>
            <a:off x="47244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63555" name="Text Box 67"/>
          <p:cNvSpPr txBox="1">
            <a:spLocks noChangeArrowheads="1"/>
          </p:cNvSpPr>
          <p:nvPr/>
        </p:nvSpPr>
        <p:spPr bwMode="auto">
          <a:xfrm>
            <a:off x="42672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3556" name="Text Box 68"/>
          <p:cNvSpPr txBox="1">
            <a:spLocks noChangeArrowheads="1"/>
          </p:cNvSpPr>
          <p:nvPr/>
        </p:nvSpPr>
        <p:spPr bwMode="auto">
          <a:xfrm>
            <a:off x="38100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3560" name="Rectangle 72"/>
          <p:cNvSpPr>
            <a:spLocks noChangeArrowheads="1"/>
          </p:cNvSpPr>
          <p:nvPr/>
        </p:nvSpPr>
        <p:spPr bwMode="auto">
          <a:xfrm>
            <a:off x="33528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61" name="Rectangle 73"/>
          <p:cNvSpPr>
            <a:spLocks noChangeArrowheads="1"/>
          </p:cNvSpPr>
          <p:nvPr/>
        </p:nvSpPr>
        <p:spPr bwMode="auto">
          <a:xfrm>
            <a:off x="38100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62" name="Rectangle 74"/>
          <p:cNvSpPr>
            <a:spLocks noChangeArrowheads="1"/>
          </p:cNvSpPr>
          <p:nvPr/>
        </p:nvSpPr>
        <p:spPr bwMode="auto">
          <a:xfrm>
            <a:off x="42672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63" name="Rectangle 75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64" name="Rectangle 76"/>
          <p:cNvSpPr>
            <a:spLocks noChangeArrowheads="1"/>
          </p:cNvSpPr>
          <p:nvPr/>
        </p:nvSpPr>
        <p:spPr bwMode="auto">
          <a:xfrm>
            <a:off x="51816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65" name="Rectangle 77"/>
          <p:cNvSpPr>
            <a:spLocks noChangeArrowheads="1"/>
          </p:cNvSpPr>
          <p:nvPr/>
        </p:nvSpPr>
        <p:spPr bwMode="auto">
          <a:xfrm>
            <a:off x="65532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66" name="Rectangle 78"/>
          <p:cNvSpPr>
            <a:spLocks noChangeArrowheads="1"/>
          </p:cNvSpPr>
          <p:nvPr/>
        </p:nvSpPr>
        <p:spPr bwMode="auto">
          <a:xfrm>
            <a:off x="70104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67" name="Rectangle 79"/>
          <p:cNvSpPr>
            <a:spLocks noChangeArrowheads="1"/>
          </p:cNvSpPr>
          <p:nvPr/>
        </p:nvSpPr>
        <p:spPr bwMode="auto">
          <a:xfrm>
            <a:off x="74676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68" name="Rectangle 80"/>
          <p:cNvSpPr>
            <a:spLocks noChangeArrowheads="1"/>
          </p:cNvSpPr>
          <p:nvPr/>
        </p:nvSpPr>
        <p:spPr bwMode="auto">
          <a:xfrm>
            <a:off x="79248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69" name="Line 81"/>
          <p:cNvSpPr>
            <a:spLocks noChangeShapeType="1"/>
          </p:cNvSpPr>
          <p:nvPr/>
        </p:nvSpPr>
        <p:spPr bwMode="auto">
          <a:xfrm>
            <a:off x="5638800" y="2971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3570" name="Line 82"/>
          <p:cNvSpPr>
            <a:spLocks noChangeShapeType="1"/>
          </p:cNvSpPr>
          <p:nvPr/>
        </p:nvSpPr>
        <p:spPr bwMode="auto">
          <a:xfrm>
            <a:off x="5638800" y="3429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3571" name="Text Box 83"/>
          <p:cNvSpPr txBox="1">
            <a:spLocks noChangeArrowheads="1"/>
          </p:cNvSpPr>
          <p:nvPr/>
        </p:nvSpPr>
        <p:spPr bwMode="auto">
          <a:xfrm>
            <a:off x="6553200" y="25908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96</a:t>
            </a:r>
          </a:p>
        </p:txBody>
      </p:sp>
      <p:sp>
        <p:nvSpPr>
          <p:cNvPr id="63572" name="Text Box 84"/>
          <p:cNvSpPr txBox="1">
            <a:spLocks noChangeArrowheads="1"/>
          </p:cNvSpPr>
          <p:nvPr/>
        </p:nvSpPr>
        <p:spPr bwMode="auto">
          <a:xfrm>
            <a:off x="7010400" y="25908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97</a:t>
            </a:r>
          </a:p>
        </p:txBody>
      </p:sp>
      <p:sp>
        <p:nvSpPr>
          <p:cNvPr id="63573" name="Text Box 85"/>
          <p:cNvSpPr txBox="1">
            <a:spLocks noChangeArrowheads="1"/>
          </p:cNvSpPr>
          <p:nvPr/>
        </p:nvSpPr>
        <p:spPr bwMode="auto">
          <a:xfrm>
            <a:off x="7467600" y="25908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98</a:t>
            </a:r>
          </a:p>
        </p:txBody>
      </p:sp>
      <p:sp>
        <p:nvSpPr>
          <p:cNvPr id="63574" name="Text Box 86"/>
          <p:cNvSpPr txBox="1">
            <a:spLocks noChangeArrowheads="1"/>
          </p:cNvSpPr>
          <p:nvPr/>
        </p:nvSpPr>
        <p:spPr bwMode="auto">
          <a:xfrm>
            <a:off x="7924800" y="25908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99</a:t>
            </a:r>
          </a:p>
        </p:txBody>
      </p:sp>
      <p:sp>
        <p:nvSpPr>
          <p:cNvPr id="63575" name="Text Box 87"/>
          <p:cNvSpPr txBox="1">
            <a:spLocks noChangeArrowheads="1"/>
          </p:cNvSpPr>
          <p:nvPr/>
        </p:nvSpPr>
        <p:spPr bwMode="auto">
          <a:xfrm>
            <a:off x="5715000" y="2667000"/>
            <a:ext cx="838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4000" b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63576" name="Rectangle 88"/>
          <p:cNvSpPr>
            <a:spLocks noChangeArrowheads="1"/>
          </p:cNvSpPr>
          <p:nvPr/>
        </p:nvSpPr>
        <p:spPr bwMode="auto">
          <a:xfrm>
            <a:off x="7467600" y="37338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77" name="Rectangle 89"/>
          <p:cNvSpPr>
            <a:spLocks noChangeArrowheads="1"/>
          </p:cNvSpPr>
          <p:nvPr/>
        </p:nvSpPr>
        <p:spPr bwMode="auto">
          <a:xfrm>
            <a:off x="7924800" y="4572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78" name="Rectangle 90"/>
          <p:cNvSpPr>
            <a:spLocks noChangeArrowheads="1"/>
          </p:cNvSpPr>
          <p:nvPr/>
        </p:nvSpPr>
        <p:spPr bwMode="auto">
          <a:xfrm>
            <a:off x="3352800" y="37338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79" name="Rectangle 91"/>
          <p:cNvSpPr>
            <a:spLocks noChangeArrowheads="1"/>
          </p:cNvSpPr>
          <p:nvPr/>
        </p:nvSpPr>
        <p:spPr bwMode="auto">
          <a:xfrm>
            <a:off x="3810000" y="4572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81" name="Line 93"/>
          <p:cNvSpPr>
            <a:spLocks noChangeShapeType="1"/>
          </p:cNvSpPr>
          <p:nvPr/>
        </p:nvSpPr>
        <p:spPr bwMode="auto">
          <a:xfrm>
            <a:off x="3581400" y="3200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3582" name="Line 94"/>
          <p:cNvSpPr>
            <a:spLocks noChangeShapeType="1"/>
          </p:cNvSpPr>
          <p:nvPr/>
        </p:nvSpPr>
        <p:spPr bwMode="auto">
          <a:xfrm>
            <a:off x="40386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3583" name="Line 95"/>
          <p:cNvSpPr>
            <a:spLocks noChangeShapeType="1"/>
          </p:cNvSpPr>
          <p:nvPr/>
        </p:nvSpPr>
        <p:spPr bwMode="auto">
          <a:xfrm>
            <a:off x="81534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3584" name="Line 96"/>
          <p:cNvSpPr>
            <a:spLocks noChangeShapeType="1"/>
          </p:cNvSpPr>
          <p:nvPr/>
        </p:nvSpPr>
        <p:spPr bwMode="auto">
          <a:xfrm>
            <a:off x="7696200" y="3200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3585" name="Text Box 97"/>
          <p:cNvSpPr txBox="1">
            <a:spLocks noChangeArrowheads="1"/>
          </p:cNvSpPr>
          <p:nvPr/>
        </p:nvSpPr>
        <p:spPr bwMode="auto">
          <a:xfrm>
            <a:off x="3962400" y="1295400"/>
            <a:ext cx="3505200" cy="3968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Queue from previous slide</a:t>
            </a:r>
          </a:p>
        </p:txBody>
      </p:sp>
      <p:sp>
        <p:nvSpPr>
          <p:cNvPr id="63586" name="Text Box 98"/>
          <p:cNvSpPr txBox="1">
            <a:spLocks noChangeArrowheads="1"/>
          </p:cNvSpPr>
          <p:nvPr/>
        </p:nvSpPr>
        <p:spPr bwMode="auto">
          <a:xfrm>
            <a:off x="179388" y="2492375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cq</a:t>
            </a:r>
          </a:p>
        </p:txBody>
      </p:sp>
      <p:sp>
        <p:nvSpPr>
          <p:cNvPr id="63587" name="Rectangle 99"/>
          <p:cNvSpPr>
            <a:spLocks noChangeArrowheads="1"/>
          </p:cNvSpPr>
          <p:nvPr/>
        </p:nvSpPr>
        <p:spPr bwMode="auto">
          <a:xfrm>
            <a:off x="611188" y="249237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3588" name="Line 100"/>
          <p:cNvSpPr>
            <a:spLocks noChangeShapeType="1"/>
          </p:cNvSpPr>
          <p:nvPr/>
        </p:nvSpPr>
        <p:spPr bwMode="auto">
          <a:xfrm>
            <a:off x="827088" y="2708275"/>
            <a:ext cx="431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16EDA150-667F-408C-ACA1-D5EE56EB3568}" type="slidenum">
              <a:rPr lang="en-US"/>
              <a:pPr/>
              <a:t>35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Circular Array Implementation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382000" cy="4648200"/>
          </a:xfrm>
        </p:spPr>
        <p:txBody>
          <a:bodyPr/>
          <a:lstStyle/>
          <a:p>
            <a:r>
              <a:rPr lang="en-US"/>
              <a:t>When an element is enqueued, the value of </a:t>
            </a:r>
            <a:r>
              <a:rPr lang="en-US" b="1">
                <a:solidFill>
                  <a:schemeClr val="accent2"/>
                </a:solidFill>
              </a:rPr>
              <a:t>rear</a:t>
            </a:r>
            <a:r>
              <a:rPr lang="en-US"/>
              <a:t> is incremented</a:t>
            </a:r>
          </a:p>
          <a:p>
            <a:r>
              <a:rPr lang="en-US"/>
              <a:t>But it must take into account the need to loop back to index 0:</a:t>
            </a:r>
          </a:p>
          <a:p>
            <a:pPr algn="ctr">
              <a:spcBef>
                <a:spcPct val="70000"/>
              </a:spcBef>
              <a:spcAft>
                <a:spcPct val="70000"/>
              </a:spcAft>
              <a:buFontTx/>
              <a:buNone/>
            </a:pPr>
            <a:r>
              <a:rPr lang="en-US" b="1">
                <a:solidFill>
                  <a:schemeClr val="accent2"/>
                </a:solidFill>
              </a:rPr>
              <a:t>rear = (rear+1) % queue.length;</a:t>
            </a:r>
          </a:p>
          <a:p>
            <a:r>
              <a:rPr lang="en-US"/>
              <a:t>Can this array implementation also reach capacity? </a:t>
            </a:r>
          </a:p>
          <a:p>
            <a:endParaRPr lang="en-US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C32967DD-2EED-43A2-B830-01E0877A54E9}" type="slidenum">
              <a:rPr lang="en-US"/>
              <a:pPr/>
              <a:t>36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Example: array of length 4</a:t>
            </a:r>
            <a:br>
              <a:rPr lang="en-US" sz="3600"/>
            </a:br>
            <a:r>
              <a:rPr lang="en-US" sz="3600"/>
              <a:t>What  happens?</a:t>
            </a:r>
            <a:r>
              <a:rPr lang="en-US"/>
              <a:t> 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268413" y="27559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187450" y="32131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1192213" y="22987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1268413" y="18415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1116013" y="1676400"/>
            <a:ext cx="1627187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1981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2057400" y="2819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1828800" y="2286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1981200" y="1828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1828800" y="32004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1344613" y="2832100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>
            <a:off x="2209800" y="20574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863" name="Text Box 15"/>
          <p:cNvSpPr txBox="1">
            <a:spLocks noChangeArrowheads="1"/>
          </p:cNvSpPr>
          <p:nvPr/>
        </p:nvSpPr>
        <p:spPr bwMode="auto">
          <a:xfrm>
            <a:off x="1331913" y="1916113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8864" name="Text Box 16"/>
          <p:cNvSpPr txBox="1">
            <a:spLocks noChangeArrowheads="1"/>
          </p:cNvSpPr>
          <p:nvPr/>
        </p:nvSpPr>
        <p:spPr bwMode="auto">
          <a:xfrm>
            <a:off x="3352800" y="1447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4724400" y="1447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78866" name="Text Box 18"/>
          <p:cNvSpPr txBox="1">
            <a:spLocks noChangeArrowheads="1"/>
          </p:cNvSpPr>
          <p:nvPr/>
        </p:nvSpPr>
        <p:spPr bwMode="auto">
          <a:xfrm>
            <a:off x="4267200" y="1447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8867" name="Text Box 19"/>
          <p:cNvSpPr txBox="1">
            <a:spLocks noChangeArrowheads="1"/>
          </p:cNvSpPr>
          <p:nvPr/>
        </p:nvSpPr>
        <p:spPr bwMode="auto">
          <a:xfrm>
            <a:off x="3810000" y="1447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8868" name="Rectangle 20"/>
          <p:cNvSpPr>
            <a:spLocks noChangeArrowheads="1"/>
          </p:cNvSpPr>
          <p:nvPr/>
        </p:nvSpPr>
        <p:spPr bwMode="auto">
          <a:xfrm>
            <a:off x="3352800" y="1828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69" name="Rectangle 21"/>
          <p:cNvSpPr>
            <a:spLocks noChangeArrowheads="1"/>
          </p:cNvSpPr>
          <p:nvPr/>
        </p:nvSpPr>
        <p:spPr bwMode="auto">
          <a:xfrm>
            <a:off x="3810000" y="1828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8870" name="Rectangle 22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72" name="Line 24"/>
          <p:cNvSpPr>
            <a:spLocks noChangeShapeType="1"/>
          </p:cNvSpPr>
          <p:nvPr/>
        </p:nvSpPr>
        <p:spPr bwMode="auto">
          <a:xfrm>
            <a:off x="3581400" y="2057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874" name="Rectangle 26"/>
          <p:cNvSpPr>
            <a:spLocks noChangeArrowheads="1"/>
          </p:cNvSpPr>
          <p:nvPr/>
        </p:nvSpPr>
        <p:spPr bwMode="auto">
          <a:xfrm>
            <a:off x="4267200" y="1828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75" name="Rectangle 27"/>
          <p:cNvSpPr>
            <a:spLocks noChangeArrowheads="1"/>
          </p:cNvSpPr>
          <p:nvPr/>
        </p:nvSpPr>
        <p:spPr bwMode="auto">
          <a:xfrm>
            <a:off x="4724400" y="1828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76" name="Rectangle 28"/>
          <p:cNvSpPr>
            <a:spLocks noChangeArrowheads="1"/>
          </p:cNvSpPr>
          <p:nvPr/>
        </p:nvSpPr>
        <p:spPr bwMode="auto">
          <a:xfrm>
            <a:off x="4267200" y="25908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77" name="Rectangle 29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78" name="Line 30"/>
          <p:cNvSpPr>
            <a:spLocks noChangeShapeType="1"/>
          </p:cNvSpPr>
          <p:nvPr/>
        </p:nvSpPr>
        <p:spPr bwMode="auto">
          <a:xfrm>
            <a:off x="4953000" y="2057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879" name="Line 31"/>
          <p:cNvSpPr>
            <a:spLocks noChangeShapeType="1"/>
          </p:cNvSpPr>
          <p:nvPr/>
        </p:nvSpPr>
        <p:spPr bwMode="auto">
          <a:xfrm>
            <a:off x="4495800" y="2057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880" name="Rectangle 32"/>
          <p:cNvSpPr>
            <a:spLocks noChangeArrowheads="1"/>
          </p:cNvSpPr>
          <p:nvPr/>
        </p:nvSpPr>
        <p:spPr bwMode="auto">
          <a:xfrm>
            <a:off x="1263650" y="55419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81" name="Text Box 33"/>
          <p:cNvSpPr txBox="1">
            <a:spLocks noChangeArrowheads="1"/>
          </p:cNvSpPr>
          <p:nvPr/>
        </p:nvSpPr>
        <p:spPr bwMode="auto">
          <a:xfrm>
            <a:off x="1187450" y="6021388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78882" name="Text Box 34"/>
          <p:cNvSpPr txBox="1">
            <a:spLocks noChangeArrowheads="1"/>
          </p:cNvSpPr>
          <p:nvPr/>
        </p:nvSpPr>
        <p:spPr bwMode="auto">
          <a:xfrm>
            <a:off x="1187450" y="5084763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78883" name="Rectangle 35"/>
          <p:cNvSpPr>
            <a:spLocks noChangeArrowheads="1"/>
          </p:cNvSpPr>
          <p:nvPr/>
        </p:nvSpPr>
        <p:spPr bwMode="auto">
          <a:xfrm>
            <a:off x="1263650" y="4627563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84" name="Rectangle 36"/>
          <p:cNvSpPr>
            <a:spLocks noChangeArrowheads="1"/>
          </p:cNvSpPr>
          <p:nvPr/>
        </p:nvSpPr>
        <p:spPr bwMode="auto">
          <a:xfrm>
            <a:off x="1116013" y="4495800"/>
            <a:ext cx="1627187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85" name="Rectangle 37"/>
          <p:cNvSpPr>
            <a:spLocks noChangeArrowheads="1"/>
          </p:cNvSpPr>
          <p:nvPr/>
        </p:nvSpPr>
        <p:spPr bwMode="auto">
          <a:xfrm>
            <a:off x="1981200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2051050" y="5589588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8887" name="Text Box 39"/>
          <p:cNvSpPr txBox="1">
            <a:spLocks noChangeArrowheads="1"/>
          </p:cNvSpPr>
          <p:nvPr/>
        </p:nvSpPr>
        <p:spPr bwMode="auto">
          <a:xfrm>
            <a:off x="1828800" y="51054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78888" name="Rectangle 40"/>
          <p:cNvSpPr>
            <a:spLocks noChangeArrowheads="1"/>
          </p:cNvSpPr>
          <p:nvPr/>
        </p:nvSpPr>
        <p:spPr bwMode="auto">
          <a:xfrm>
            <a:off x="1981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89" name="Text Box 41"/>
          <p:cNvSpPr txBox="1">
            <a:spLocks noChangeArrowheads="1"/>
          </p:cNvSpPr>
          <p:nvPr/>
        </p:nvSpPr>
        <p:spPr bwMode="auto">
          <a:xfrm>
            <a:off x="1828800" y="60198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78890" name="Text Box 42"/>
          <p:cNvSpPr txBox="1">
            <a:spLocks noChangeArrowheads="1"/>
          </p:cNvSpPr>
          <p:nvPr/>
        </p:nvSpPr>
        <p:spPr bwMode="auto">
          <a:xfrm>
            <a:off x="1339850" y="5618163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8891" name="Line 43"/>
          <p:cNvSpPr>
            <a:spLocks noChangeShapeType="1"/>
          </p:cNvSpPr>
          <p:nvPr/>
        </p:nvSpPr>
        <p:spPr bwMode="auto">
          <a:xfrm>
            <a:off x="2209800" y="48768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892" name="Text Box 44"/>
          <p:cNvSpPr txBox="1">
            <a:spLocks noChangeArrowheads="1"/>
          </p:cNvSpPr>
          <p:nvPr/>
        </p:nvSpPr>
        <p:spPr bwMode="auto">
          <a:xfrm>
            <a:off x="1331913" y="4652963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33528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78894" name="Text Box 46"/>
          <p:cNvSpPr txBox="1">
            <a:spLocks noChangeArrowheads="1"/>
          </p:cNvSpPr>
          <p:nvPr/>
        </p:nvSpPr>
        <p:spPr bwMode="auto">
          <a:xfrm>
            <a:off x="47244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78895" name="Text Box 47"/>
          <p:cNvSpPr txBox="1">
            <a:spLocks noChangeArrowheads="1"/>
          </p:cNvSpPr>
          <p:nvPr/>
        </p:nvSpPr>
        <p:spPr bwMode="auto">
          <a:xfrm>
            <a:off x="42672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8896" name="Text Box 48"/>
          <p:cNvSpPr txBox="1">
            <a:spLocks noChangeArrowheads="1"/>
          </p:cNvSpPr>
          <p:nvPr/>
        </p:nvSpPr>
        <p:spPr bwMode="auto">
          <a:xfrm>
            <a:off x="38100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8897" name="Rectangle 49"/>
          <p:cNvSpPr>
            <a:spLocks noChangeArrowheads="1"/>
          </p:cNvSpPr>
          <p:nvPr/>
        </p:nvSpPr>
        <p:spPr bwMode="auto">
          <a:xfrm>
            <a:off x="3352800" y="4648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98" name="Rectangle 50"/>
          <p:cNvSpPr>
            <a:spLocks noChangeArrowheads="1"/>
          </p:cNvSpPr>
          <p:nvPr/>
        </p:nvSpPr>
        <p:spPr bwMode="auto">
          <a:xfrm>
            <a:off x="3810000" y="4648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899" name="Rectangle 51"/>
          <p:cNvSpPr>
            <a:spLocks noChangeArrowheads="1"/>
          </p:cNvSpPr>
          <p:nvPr/>
        </p:nvSpPr>
        <p:spPr bwMode="auto">
          <a:xfrm>
            <a:off x="3352800" y="54102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900" name="Rectangle 52"/>
          <p:cNvSpPr>
            <a:spLocks noChangeArrowheads="1"/>
          </p:cNvSpPr>
          <p:nvPr/>
        </p:nvSpPr>
        <p:spPr bwMode="auto">
          <a:xfrm>
            <a:off x="3810000" y="6248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901" name="Line 53"/>
          <p:cNvSpPr>
            <a:spLocks noChangeShapeType="1"/>
          </p:cNvSpPr>
          <p:nvPr/>
        </p:nvSpPr>
        <p:spPr bwMode="auto">
          <a:xfrm>
            <a:off x="3581400" y="48768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902" name="Line 54"/>
          <p:cNvSpPr>
            <a:spLocks noChangeShapeType="1"/>
          </p:cNvSpPr>
          <p:nvPr/>
        </p:nvSpPr>
        <p:spPr bwMode="auto">
          <a:xfrm>
            <a:off x="4038600" y="48768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903" name="Rectangle 55"/>
          <p:cNvSpPr>
            <a:spLocks noChangeArrowheads="1"/>
          </p:cNvSpPr>
          <p:nvPr/>
        </p:nvSpPr>
        <p:spPr bwMode="auto">
          <a:xfrm>
            <a:off x="4267200" y="4648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904" name="Rectangle 56"/>
          <p:cNvSpPr>
            <a:spLocks noChangeArrowheads="1"/>
          </p:cNvSpPr>
          <p:nvPr/>
        </p:nvSpPr>
        <p:spPr bwMode="auto">
          <a:xfrm>
            <a:off x="4724400" y="4648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905" name="Rectangle 57"/>
          <p:cNvSpPr>
            <a:spLocks noChangeArrowheads="1"/>
          </p:cNvSpPr>
          <p:nvPr/>
        </p:nvSpPr>
        <p:spPr bwMode="auto">
          <a:xfrm>
            <a:off x="4267200" y="54102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906" name="Rectangle 58"/>
          <p:cNvSpPr>
            <a:spLocks noChangeArrowheads="1"/>
          </p:cNvSpPr>
          <p:nvPr/>
        </p:nvSpPr>
        <p:spPr bwMode="auto">
          <a:xfrm>
            <a:off x="4724400" y="62484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907" name="Line 59"/>
          <p:cNvSpPr>
            <a:spLocks noChangeShapeType="1"/>
          </p:cNvSpPr>
          <p:nvPr/>
        </p:nvSpPr>
        <p:spPr bwMode="auto">
          <a:xfrm>
            <a:off x="4953000" y="48768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908" name="Line 60"/>
          <p:cNvSpPr>
            <a:spLocks noChangeShapeType="1"/>
          </p:cNvSpPr>
          <p:nvPr/>
        </p:nvSpPr>
        <p:spPr bwMode="auto">
          <a:xfrm>
            <a:off x="4495800" y="48768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917" name="Text Box 69"/>
          <p:cNvSpPr txBox="1">
            <a:spLocks noChangeArrowheads="1"/>
          </p:cNvSpPr>
          <p:nvPr/>
        </p:nvSpPr>
        <p:spPr bwMode="auto">
          <a:xfrm>
            <a:off x="5715000" y="2667000"/>
            <a:ext cx="3124200" cy="13112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Suppose we try to add one more item to a queue implemented by an array of length 4</a:t>
            </a:r>
          </a:p>
        </p:txBody>
      </p:sp>
      <p:sp>
        <p:nvSpPr>
          <p:cNvPr id="78921" name="Text Box 73"/>
          <p:cNvSpPr txBox="1">
            <a:spLocks noChangeArrowheads="1"/>
          </p:cNvSpPr>
          <p:nvPr/>
        </p:nvSpPr>
        <p:spPr bwMode="auto">
          <a:xfrm>
            <a:off x="0" y="5229225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cq</a:t>
            </a:r>
          </a:p>
        </p:txBody>
      </p:sp>
      <p:sp>
        <p:nvSpPr>
          <p:cNvPr id="78922" name="Rectangle 74"/>
          <p:cNvSpPr>
            <a:spLocks noChangeArrowheads="1"/>
          </p:cNvSpPr>
          <p:nvPr/>
        </p:nvSpPr>
        <p:spPr bwMode="auto">
          <a:xfrm>
            <a:off x="431800" y="52292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923" name="Line 75"/>
          <p:cNvSpPr>
            <a:spLocks noChangeShapeType="1"/>
          </p:cNvSpPr>
          <p:nvPr/>
        </p:nvSpPr>
        <p:spPr bwMode="auto">
          <a:xfrm>
            <a:off x="647700" y="5445125"/>
            <a:ext cx="431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924" name="Text Box 76"/>
          <p:cNvSpPr txBox="1">
            <a:spLocks noChangeArrowheads="1"/>
          </p:cNvSpPr>
          <p:nvPr/>
        </p:nvSpPr>
        <p:spPr bwMode="auto">
          <a:xfrm>
            <a:off x="0" y="2492375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cq</a:t>
            </a:r>
          </a:p>
        </p:txBody>
      </p:sp>
      <p:sp>
        <p:nvSpPr>
          <p:cNvPr id="78925" name="Rectangle 77"/>
          <p:cNvSpPr>
            <a:spLocks noChangeArrowheads="1"/>
          </p:cNvSpPr>
          <p:nvPr/>
        </p:nvSpPr>
        <p:spPr bwMode="auto">
          <a:xfrm>
            <a:off x="431800" y="249237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8926" name="Line 78"/>
          <p:cNvSpPr>
            <a:spLocks noChangeShapeType="1"/>
          </p:cNvSpPr>
          <p:nvPr/>
        </p:nvSpPr>
        <p:spPr bwMode="auto">
          <a:xfrm>
            <a:off x="647700" y="2708275"/>
            <a:ext cx="431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927" name="Text Box 79"/>
          <p:cNvSpPr txBox="1">
            <a:spLocks noChangeArrowheads="1"/>
          </p:cNvSpPr>
          <p:nvPr/>
        </p:nvSpPr>
        <p:spPr bwMode="auto">
          <a:xfrm>
            <a:off x="5791200" y="4581525"/>
            <a:ext cx="3040063" cy="7016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queue is now full. How can you tell?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7790F1FB-411F-4EAD-AE33-6C2D093E75DD}" type="slidenum">
              <a:rPr lang="en-US"/>
              <a:pPr/>
              <a:t>37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another item!</a:t>
            </a:r>
            <a:br>
              <a:rPr lang="en-US"/>
            </a:br>
            <a:r>
              <a:rPr lang="en-US"/>
              <a:t>Need to expand capacity…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1268413" y="27559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187450" y="32131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1192213" y="22987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1268413" y="18415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1116013" y="1676400"/>
            <a:ext cx="1627187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1981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2057400" y="2819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1828800" y="2286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1981200" y="1828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1828800" y="32004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1344613" y="2832100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9647" name="Line 15"/>
          <p:cNvSpPr>
            <a:spLocks noChangeShapeType="1"/>
          </p:cNvSpPr>
          <p:nvPr/>
        </p:nvSpPr>
        <p:spPr bwMode="auto">
          <a:xfrm>
            <a:off x="2209800" y="20574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1331913" y="1916113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3352800" y="1447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4724400" y="1447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4267200" y="1447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3810000" y="1447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9654" name="Rectangle 22"/>
          <p:cNvSpPr>
            <a:spLocks noChangeArrowheads="1"/>
          </p:cNvSpPr>
          <p:nvPr/>
        </p:nvSpPr>
        <p:spPr bwMode="auto">
          <a:xfrm>
            <a:off x="3352800" y="1828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55" name="Rectangle 23"/>
          <p:cNvSpPr>
            <a:spLocks noChangeArrowheads="1"/>
          </p:cNvSpPr>
          <p:nvPr/>
        </p:nvSpPr>
        <p:spPr bwMode="auto">
          <a:xfrm>
            <a:off x="3810000" y="1828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72" name="Rectangle 40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73" name="Rectangle 41"/>
          <p:cNvSpPr>
            <a:spLocks noChangeArrowheads="1"/>
          </p:cNvSpPr>
          <p:nvPr/>
        </p:nvSpPr>
        <p:spPr bwMode="auto">
          <a:xfrm>
            <a:off x="3810000" y="3429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74" name="Line 42"/>
          <p:cNvSpPr>
            <a:spLocks noChangeShapeType="1"/>
          </p:cNvSpPr>
          <p:nvPr/>
        </p:nvSpPr>
        <p:spPr bwMode="auto">
          <a:xfrm>
            <a:off x="3581400" y="2057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675" name="Line 43"/>
          <p:cNvSpPr>
            <a:spLocks noChangeShapeType="1"/>
          </p:cNvSpPr>
          <p:nvPr/>
        </p:nvSpPr>
        <p:spPr bwMode="auto">
          <a:xfrm>
            <a:off x="4038600" y="2057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679" name="Rectangle 47"/>
          <p:cNvSpPr>
            <a:spLocks noChangeArrowheads="1"/>
          </p:cNvSpPr>
          <p:nvPr/>
        </p:nvSpPr>
        <p:spPr bwMode="auto">
          <a:xfrm>
            <a:off x="4267200" y="1828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80" name="Rectangle 48"/>
          <p:cNvSpPr>
            <a:spLocks noChangeArrowheads="1"/>
          </p:cNvSpPr>
          <p:nvPr/>
        </p:nvSpPr>
        <p:spPr bwMode="auto">
          <a:xfrm>
            <a:off x="4724400" y="1828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81" name="Rectangle 49"/>
          <p:cNvSpPr>
            <a:spLocks noChangeArrowheads="1"/>
          </p:cNvSpPr>
          <p:nvPr/>
        </p:nvSpPr>
        <p:spPr bwMode="auto">
          <a:xfrm>
            <a:off x="4267200" y="25908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82" name="Rectangle 50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83" name="Line 51"/>
          <p:cNvSpPr>
            <a:spLocks noChangeShapeType="1"/>
          </p:cNvSpPr>
          <p:nvPr/>
        </p:nvSpPr>
        <p:spPr bwMode="auto">
          <a:xfrm>
            <a:off x="4953000" y="2057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684" name="Line 52"/>
          <p:cNvSpPr>
            <a:spLocks noChangeShapeType="1"/>
          </p:cNvSpPr>
          <p:nvPr/>
        </p:nvSpPr>
        <p:spPr bwMode="auto">
          <a:xfrm>
            <a:off x="4495800" y="2057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685" name="Rectangle 53"/>
          <p:cNvSpPr>
            <a:spLocks noChangeArrowheads="1"/>
          </p:cNvSpPr>
          <p:nvPr/>
        </p:nvSpPr>
        <p:spPr bwMode="auto">
          <a:xfrm>
            <a:off x="1263650" y="55419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86" name="Text Box 54"/>
          <p:cNvSpPr txBox="1">
            <a:spLocks noChangeArrowheads="1"/>
          </p:cNvSpPr>
          <p:nvPr/>
        </p:nvSpPr>
        <p:spPr bwMode="auto">
          <a:xfrm>
            <a:off x="1187450" y="6021388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69687" name="Text Box 55"/>
          <p:cNvSpPr txBox="1">
            <a:spLocks noChangeArrowheads="1"/>
          </p:cNvSpPr>
          <p:nvPr/>
        </p:nvSpPr>
        <p:spPr bwMode="auto">
          <a:xfrm>
            <a:off x="1187450" y="5084763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69688" name="Rectangle 56"/>
          <p:cNvSpPr>
            <a:spLocks noChangeArrowheads="1"/>
          </p:cNvSpPr>
          <p:nvPr/>
        </p:nvSpPr>
        <p:spPr bwMode="auto">
          <a:xfrm>
            <a:off x="1263650" y="4627563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89" name="Rectangle 57"/>
          <p:cNvSpPr>
            <a:spLocks noChangeArrowheads="1"/>
          </p:cNvSpPr>
          <p:nvPr/>
        </p:nvSpPr>
        <p:spPr bwMode="auto">
          <a:xfrm>
            <a:off x="1116013" y="4495800"/>
            <a:ext cx="1627187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91" name="Rectangle 59"/>
          <p:cNvSpPr>
            <a:spLocks noChangeArrowheads="1"/>
          </p:cNvSpPr>
          <p:nvPr/>
        </p:nvSpPr>
        <p:spPr bwMode="auto">
          <a:xfrm>
            <a:off x="1981200" y="5562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92" name="Text Box 60"/>
          <p:cNvSpPr txBox="1">
            <a:spLocks noChangeArrowheads="1"/>
          </p:cNvSpPr>
          <p:nvPr/>
        </p:nvSpPr>
        <p:spPr bwMode="auto">
          <a:xfrm>
            <a:off x="2051050" y="5589588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69693" name="Text Box 61"/>
          <p:cNvSpPr txBox="1">
            <a:spLocks noChangeArrowheads="1"/>
          </p:cNvSpPr>
          <p:nvPr/>
        </p:nvSpPr>
        <p:spPr bwMode="auto">
          <a:xfrm>
            <a:off x="1828800" y="51054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69694" name="Rectangle 62"/>
          <p:cNvSpPr>
            <a:spLocks noChangeArrowheads="1"/>
          </p:cNvSpPr>
          <p:nvPr/>
        </p:nvSpPr>
        <p:spPr bwMode="auto">
          <a:xfrm>
            <a:off x="1981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695" name="Text Box 63"/>
          <p:cNvSpPr txBox="1">
            <a:spLocks noChangeArrowheads="1"/>
          </p:cNvSpPr>
          <p:nvPr/>
        </p:nvSpPr>
        <p:spPr bwMode="auto">
          <a:xfrm>
            <a:off x="1828800" y="60198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69696" name="Text Box 64"/>
          <p:cNvSpPr txBox="1">
            <a:spLocks noChangeArrowheads="1"/>
          </p:cNvSpPr>
          <p:nvPr/>
        </p:nvSpPr>
        <p:spPr bwMode="auto">
          <a:xfrm>
            <a:off x="1339850" y="5618163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9697" name="Line 65"/>
          <p:cNvSpPr>
            <a:spLocks noChangeShapeType="1"/>
          </p:cNvSpPr>
          <p:nvPr/>
        </p:nvSpPr>
        <p:spPr bwMode="auto">
          <a:xfrm>
            <a:off x="2209800" y="48768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698" name="Text Box 66"/>
          <p:cNvSpPr txBox="1">
            <a:spLocks noChangeArrowheads="1"/>
          </p:cNvSpPr>
          <p:nvPr/>
        </p:nvSpPr>
        <p:spPr bwMode="auto">
          <a:xfrm>
            <a:off x="1331913" y="4652963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9699" name="Text Box 67"/>
          <p:cNvSpPr txBox="1">
            <a:spLocks noChangeArrowheads="1"/>
          </p:cNvSpPr>
          <p:nvPr/>
        </p:nvSpPr>
        <p:spPr bwMode="auto">
          <a:xfrm>
            <a:off x="33528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69700" name="Text Box 68"/>
          <p:cNvSpPr txBox="1">
            <a:spLocks noChangeArrowheads="1"/>
          </p:cNvSpPr>
          <p:nvPr/>
        </p:nvSpPr>
        <p:spPr bwMode="auto">
          <a:xfrm>
            <a:off x="47244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69701" name="Text Box 69"/>
          <p:cNvSpPr txBox="1">
            <a:spLocks noChangeArrowheads="1"/>
          </p:cNvSpPr>
          <p:nvPr/>
        </p:nvSpPr>
        <p:spPr bwMode="auto">
          <a:xfrm>
            <a:off x="42672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9702" name="Text Box 70"/>
          <p:cNvSpPr txBox="1">
            <a:spLocks noChangeArrowheads="1"/>
          </p:cNvSpPr>
          <p:nvPr/>
        </p:nvSpPr>
        <p:spPr bwMode="auto">
          <a:xfrm>
            <a:off x="38100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9703" name="Rectangle 71"/>
          <p:cNvSpPr>
            <a:spLocks noChangeArrowheads="1"/>
          </p:cNvSpPr>
          <p:nvPr/>
        </p:nvSpPr>
        <p:spPr bwMode="auto">
          <a:xfrm>
            <a:off x="3352800" y="4648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04" name="Rectangle 72"/>
          <p:cNvSpPr>
            <a:spLocks noChangeArrowheads="1"/>
          </p:cNvSpPr>
          <p:nvPr/>
        </p:nvSpPr>
        <p:spPr bwMode="auto">
          <a:xfrm>
            <a:off x="3810000" y="4648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05" name="Rectangle 73"/>
          <p:cNvSpPr>
            <a:spLocks noChangeArrowheads="1"/>
          </p:cNvSpPr>
          <p:nvPr/>
        </p:nvSpPr>
        <p:spPr bwMode="auto">
          <a:xfrm>
            <a:off x="3352800" y="54102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06" name="Rectangle 74"/>
          <p:cNvSpPr>
            <a:spLocks noChangeArrowheads="1"/>
          </p:cNvSpPr>
          <p:nvPr/>
        </p:nvSpPr>
        <p:spPr bwMode="auto">
          <a:xfrm>
            <a:off x="3810000" y="6248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07" name="Line 75"/>
          <p:cNvSpPr>
            <a:spLocks noChangeShapeType="1"/>
          </p:cNvSpPr>
          <p:nvPr/>
        </p:nvSpPr>
        <p:spPr bwMode="auto">
          <a:xfrm>
            <a:off x="3581400" y="48768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708" name="Line 76"/>
          <p:cNvSpPr>
            <a:spLocks noChangeShapeType="1"/>
          </p:cNvSpPr>
          <p:nvPr/>
        </p:nvSpPr>
        <p:spPr bwMode="auto">
          <a:xfrm>
            <a:off x="4038600" y="48768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709" name="Rectangle 77"/>
          <p:cNvSpPr>
            <a:spLocks noChangeArrowheads="1"/>
          </p:cNvSpPr>
          <p:nvPr/>
        </p:nvSpPr>
        <p:spPr bwMode="auto">
          <a:xfrm>
            <a:off x="4267200" y="4648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10" name="Rectangle 78"/>
          <p:cNvSpPr>
            <a:spLocks noChangeArrowheads="1"/>
          </p:cNvSpPr>
          <p:nvPr/>
        </p:nvSpPr>
        <p:spPr bwMode="auto">
          <a:xfrm>
            <a:off x="4724400" y="4648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11" name="Rectangle 79"/>
          <p:cNvSpPr>
            <a:spLocks noChangeArrowheads="1"/>
          </p:cNvSpPr>
          <p:nvPr/>
        </p:nvSpPr>
        <p:spPr bwMode="auto">
          <a:xfrm>
            <a:off x="4267200" y="54102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12" name="Rectangle 80"/>
          <p:cNvSpPr>
            <a:spLocks noChangeArrowheads="1"/>
          </p:cNvSpPr>
          <p:nvPr/>
        </p:nvSpPr>
        <p:spPr bwMode="auto">
          <a:xfrm>
            <a:off x="4724400" y="62484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13" name="Line 81"/>
          <p:cNvSpPr>
            <a:spLocks noChangeShapeType="1"/>
          </p:cNvSpPr>
          <p:nvPr/>
        </p:nvSpPr>
        <p:spPr bwMode="auto">
          <a:xfrm>
            <a:off x="4953000" y="48768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714" name="Line 82"/>
          <p:cNvSpPr>
            <a:spLocks noChangeShapeType="1"/>
          </p:cNvSpPr>
          <p:nvPr/>
        </p:nvSpPr>
        <p:spPr bwMode="auto">
          <a:xfrm>
            <a:off x="4495800" y="48768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715" name="Rectangle 83"/>
          <p:cNvSpPr>
            <a:spLocks noChangeArrowheads="1"/>
          </p:cNvSpPr>
          <p:nvPr/>
        </p:nvSpPr>
        <p:spPr bwMode="auto">
          <a:xfrm>
            <a:off x="5181600" y="4648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16" name="Rectangle 84"/>
          <p:cNvSpPr>
            <a:spLocks noChangeArrowheads="1"/>
          </p:cNvSpPr>
          <p:nvPr/>
        </p:nvSpPr>
        <p:spPr bwMode="auto">
          <a:xfrm>
            <a:off x="5638800" y="4648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17" name="Rectangle 85"/>
          <p:cNvSpPr>
            <a:spLocks noChangeArrowheads="1"/>
          </p:cNvSpPr>
          <p:nvPr/>
        </p:nvSpPr>
        <p:spPr bwMode="auto">
          <a:xfrm>
            <a:off x="60960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18" name="Rectangle 86"/>
          <p:cNvSpPr>
            <a:spLocks noChangeArrowheads="1"/>
          </p:cNvSpPr>
          <p:nvPr/>
        </p:nvSpPr>
        <p:spPr bwMode="auto">
          <a:xfrm>
            <a:off x="6553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23" name="Text Box 91"/>
          <p:cNvSpPr txBox="1">
            <a:spLocks noChangeArrowheads="1"/>
          </p:cNvSpPr>
          <p:nvPr/>
        </p:nvSpPr>
        <p:spPr bwMode="auto">
          <a:xfrm>
            <a:off x="51816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69724" name="Text Box 92"/>
          <p:cNvSpPr txBox="1">
            <a:spLocks noChangeArrowheads="1"/>
          </p:cNvSpPr>
          <p:nvPr/>
        </p:nvSpPr>
        <p:spPr bwMode="auto">
          <a:xfrm>
            <a:off x="65532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69725" name="Text Box 93"/>
          <p:cNvSpPr txBox="1">
            <a:spLocks noChangeArrowheads="1"/>
          </p:cNvSpPr>
          <p:nvPr/>
        </p:nvSpPr>
        <p:spPr bwMode="auto">
          <a:xfrm>
            <a:off x="60960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69726" name="Text Box 94"/>
          <p:cNvSpPr txBox="1">
            <a:spLocks noChangeArrowheads="1"/>
          </p:cNvSpPr>
          <p:nvPr/>
        </p:nvSpPr>
        <p:spPr bwMode="auto">
          <a:xfrm>
            <a:off x="5638800" y="42672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69727" name="Text Box 95"/>
          <p:cNvSpPr txBox="1">
            <a:spLocks noChangeArrowheads="1"/>
          </p:cNvSpPr>
          <p:nvPr/>
        </p:nvSpPr>
        <p:spPr bwMode="auto">
          <a:xfrm>
            <a:off x="5868144" y="1772816"/>
            <a:ext cx="2819400" cy="2246769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We can’t just double the size of the array and copy values to the same positions as before: circular properties of the queue will be lost</a:t>
            </a:r>
          </a:p>
        </p:txBody>
      </p:sp>
      <p:sp>
        <p:nvSpPr>
          <p:cNvPr id="69728" name="Text Box 96"/>
          <p:cNvSpPr txBox="1">
            <a:spLocks noChangeArrowheads="1"/>
          </p:cNvSpPr>
          <p:nvPr/>
        </p:nvSpPr>
        <p:spPr bwMode="auto">
          <a:xfrm>
            <a:off x="5791200" y="5715000"/>
            <a:ext cx="2438400" cy="7016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These locations should be in use</a:t>
            </a:r>
          </a:p>
        </p:txBody>
      </p:sp>
      <p:sp>
        <p:nvSpPr>
          <p:cNvPr id="69729" name="Line 97"/>
          <p:cNvSpPr>
            <a:spLocks noChangeShapeType="1"/>
          </p:cNvSpPr>
          <p:nvPr/>
        </p:nvSpPr>
        <p:spPr bwMode="auto">
          <a:xfrm flipH="1" flipV="1">
            <a:off x="5486400" y="51816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730" name="Line 98"/>
          <p:cNvSpPr>
            <a:spLocks noChangeShapeType="1"/>
          </p:cNvSpPr>
          <p:nvPr/>
        </p:nvSpPr>
        <p:spPr bwMode="auto">
          <a:xfrm flipH="1" flipV="1">
            <a:off x="5943600" y="51816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731" name="Text Box 99"/>
          <p:cNvSpPr txBox="1">
            <a:spLocks noChangeArrowheads="1"/>
          </p:cNvSpPr>
          <p:nvPr/>
        </p:nvSpPr>
        <p:spPr bwMode="auto">
          <a:xfrm>
            <a:off x="0" y="5229225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cq</a:t>
            </a:r>
          </a:p>
        </p:txBody>
      </p:sp>
      <p:sp>
        <p:nvSpPr>
          <p:cNvPr id="69732" name="Rectangle 100"/>
          <p:cNvSpPr>
            <a:spLocks noChangeArrowheads="1"/>
          </p:cNvSpPr>
          <p:nvPr/>
        </p:nvSpPr>
        <p:spPr bwMode="auto">
          <a:xfrm>
            <a:off x="431800" y="52292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33" name="Line 101"/>
          <p:cNvSpPr>
            <a:spLocks noChangeShapeType="1"/>
          </p:cNvSpPr>
          <p:nvPr/>
        </p:nvSpPr>
        <p:spPr bwMode="auto">
          <a:xfrm>
            <a:off x="647700" y="5445125"/>
            <a:ext cx="431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734" name="Text Box 102"/>
          <p:cNvSpPr txBox="1">
            <a:spLocks noChangeArrowheads="1"/>
          </p:cNvSpPr>
          <p:nvPr/>
        </p:nvSpPr>
        <p:spPr bwMode="auto">
          <a:xfrm>
            <a:off x="0" y="2492375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cq</a:t>
            </a:r>
          </a:p>
        </p:txBody>
      </p:sp>
      <p:sp>
        <p:nvSpPr>
          <p:cNvPr id="69735" name="Rectangle 103"/>
          <p:cNvSpPr>
            <a:spLocks noChangeArrowheads="1"/>
          </p:cNvSpPr>
          <p:nvPr/>
        </p:nvSpPr>
        <p:spPr bwMode="auto">
          <a:xfrm>
            <a:off x="431800" y="249237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9736" name="Line 104"/>
          <p:cNvSpPr>
            <a:spLocks noChangeShapeType="1"/>
          </p:cNvSpPr>
          <p:nvPr/>
        </p:nvSpPr>
        <p:spPr bwMode="auto">
          <a:xfrm>
            <a:off x="647700" y="2708275"/>
            <a:ext cx="431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194F8D3B-9333-45FE-BA24-6F98D953506C}" type="slidenum">
              <a:rPr lang="en-US"/>
              <a:pPr/>
              <a:t>38</a:t>
            </a:fld>
            <a:endParaRPr lang="en-US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1524000" y="3886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371600" y="43434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447800" y="34290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15240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1331913" y="2819400"/>
            <a:ext cx="1868487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2438400" y="3886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2514600" y="3962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2286000" y="3429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24384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2286000" y="43434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1600200" y="3962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71694" name="Line 14"/>
          <p:cNvSpPr>
            <a:spLocks noChangeShapeType="1"/>
          </p:cNvSpPr>
          <p:nvPr/>
        </p:nvSpPr>
        <p:spPr bwMode="auto">
          <a:xfrm>
            <a:off x="2667000" y="32004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1524000" y="30480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38100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51816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47244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42672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1700" name="Rectangle 20"/>
          <p:cNvSpPr>
            <a:spLocks noChangeArrowheads="1"/>
          </p:cNvSpPr>
          <p:nvPr/>
        </p:nvSpPr>
        <p:spPr bwMode="auto">
          <a:xfrm>
            <a:off x="38100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01" name="Rectangle 21"/>
          <p:cNvSpPr>
            <a:spLocks noChangeArrowheads="1"/>
          </p:cNvSpPr>
          <p:nvPr/>
        </p:nvSpPr>
        <p:spPr bwMode="auto">
          <a:xfrm>
            <a:off x="42672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02" name="Rectangle 22"/>
          <p:cNvSpPr>
            <a:spLocks noChangeArrowheads="1"/>
          </p:cNvSpPr>
          <p:nvPr/>
        </p:nvSpPr>
        <p:spPr bwMode="auto">
          <a:xfrm>
            <a:off x="5638800" y="37338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03" name="Rectangle 23"/>
          <p:cNvSpPr>
            <a:spLocks noChangeArrowheads="1"/>
          </p:cNvSpPr>
          <p:nvPr/>
        </p:nvSpPr>
        <p:spPr bwMode="auto">
          <a:xfrm>
            <a:off x="6096000" y="4572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04" name="Rectangle 24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05" name="Rectangle 25"/>
          <p:cNvSpPr>
            <a:spLocks noChangeArrowheads="1"/>
          </p:cNvSpPr>
          <p:nvPr/>
        </p:nvSpPr>
        <p:spPr bwMode="auto">
          <a:xfrm>
            <a:off x="51816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06" name="Rectangle 26"/>
          <p:cNvSpPr>
            <a:spLocks noChangeArrowheads="1"/>
          </p:cNvSpPr>
          <p:nvPr/>
        </p:nvSpPr>
        <p:spPr bwMode="auto">
          <a:xfrm>
            <a:off x="4724400" y="37338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07" name="Rectangle 27"/>
          <p:cNvSpPr>
            <a:spLocks noChangeArrowheads="1"/>
          </p:cNvSpPr>
          <p:nvPr/>
        </p:nvSpPr>
        <p:spPr bwMode="auto">
          <a:xfrm>
            <a:off x="5181600" y="4572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08" name="Line 28"/>
          <p:cNvSpPr>
            <a:spLocks noChangeShapeType="1"/>
          </p:cNvSpPr>
          <p:nvPr/>
        </p:nvSpPr>
        <p:spPr bwMode="auto">
          <a:xfrm>
            <a:off x="54102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1709" name="Line 29"/>
          <p:cNvSpPr>
            <a:spLocks noChangeShapeType="1"/>
          </p:cNvSpPr>
          <p:nvPr/>
        </p:nvSpPr>
        <p:spPr bwMode="auto">
          <a:xfrm>
            <a:off x="4953000" y="3200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1710" name="Rectangle 30"/>
          <p:cNvSpPr>
            <a:spLocks noChangeArrowheads="1"/>
          </p:cNvSpPr>
          <p:nvPr/>
        </p:nvSpPr>
        <p:spPr bwMode="auto">
          <a:xfrm>
            <a:off x="56388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11" name="Rectangle 31"/>
          <p:cNvSpPr>
            <a:spLocks noChangeArrowheads="1"/>
          </p:cNvSpPr>
          <p:nvPr/>
        </p:nvSpPr>
        <p:spPr bwMode="auto">
          <a:xfrm>
            <a:off x="60960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12" name="Rectangle 32"/>
          <p:cNvSpPr>
            <a:spLocks noChangeArrowheads="1"/>
          </p:cNvSpPr>
          <p:nvPr/>
        </p:nvSpPr>
        <p:spPr bwMode="auto">
          <a:xfrm>
            <a:off x="65532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13" name="Rectangle 33"/>
          <p:cNvSpPr>
            <a:spLocks noChangeArrowheads="1"/>
          </p:cNvSpPr>
          <p:nvPr/>
        </p:nvSpPr>
        <p:spPr bwMode="auto">
          <a:xfrm>
            <a:off x="70104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14" name="Text Box 34"/>
          <p:cNvSpPr txBox="1">
            <a:spLocks noChangeArrowheads="1"/>
          </p:cNvSpPr>
          <p:nvPr/>
        </p:nvSpPr>
        <p:spPr bwMode="auto">
          <a:xfrm>
            <a:off x="56388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1715" name="Text Box 35"/>
          <p:cNvSpPr txBox="1">
            <a:spLocks noChangeArrowheads="1"/>
          </p:cNvSpPr>
          <p:nvPr/>
        </p:nvSpPr>
        <p:spPr bwMode="auto">
          <a:xfrm>
            <a:off x="70104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71716" name="Text Box 36"/>
          <p:cNvSpPr txBox="1">
            <a:spLocks noChangeArrowheads="1"/>
          </p:cNvSpPr>
          <p:nvPr/>
        </p:nvSpPr>
        <p:spPr bwMode="auto">
          <a:xfrm>
            <a:off x="65532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71717" name="Text Box 37"/>
          <p:cNvSpPr txBox="1">
            <a:spLocks noChangeArrowheads="1"/>
          </p:cNvSpPr>
          <p:nvPr/>
        </p:nvSpPr>
        <p:spPr bwMode="auto">
          <a:xfrm>
            <a:off x="60960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71718" name="Text Box 38"/>
          <p:cNvSpPr txBox="1">
            <a:spLocks noChangeArrowheads="1"/>
          </p:cNvSpPr>
          <p:nvPr/>
        </p:nvSpPr>
        <p:spPr bwMode="auto">
          <a:xfrm>
            <a:off x="685800" y="1143000"/>
            <a:ext cx="7543800" cy="7016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We </a:t>
            </a:r>
            <a:r>
              <a:rPr lang="en-US" i="1"/>
              <a:t>could</a:t>
            </a:r>
            <a:r>
              <a:rPr lang="en-US"/>
              <a:t> build the new array, and copy the queue elements into contiguous locations beginning at location </a:t>
            </a:r>
            <a:r>
              <a:rPr lang="en-US">
                <a:solidFill>
                  <a:schemeClr val="accent2"/>
                </a:solidFill>
              </a:rPr>
              <a:t>front</a:t>
            </a:r>
            <a:r>
              <a:rPr lang="en-US"/>
              <a:t>:</a:t>
            </a:r>
          </a:p>
        </p:txBody>
      </p:sp>
      <p:sp>
        <p:nvSpPr>
          <p:cNvPr id="71719" name="Line 39"/>
          <p:cNvSpPr>
            <a:spLocks noChangeShapeType="1"/>
          </p:cNvSpPr>
          <p:nvPr/>
        </p:nvSpPr>
        <p:spPr bwMode="auto">
          <a:xfrm>
            <a:off x="5867400" y="3200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1720" name="Line 40"/>
          <p:cNvSpPr>
            <a:spLocks noChangeShapeType="1"/>
          </p:cNvSpPr>
          <p:nvPr/>
        </p:nvSpPr>
        <p:spPr bwMode="auto">
          <a:xfrm>
            <a:off x="63246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1721" name="Text Box 41"/>
          <p:cNvSpPr txBox="1">
            <a:spLocks noChangeArrowheads="1"/>
          </p:cNvSpPr>
          <p:nvPr/>
        </p:nvSpPr>
        <p:spPr bwMode="auto">
          <a:xfrm>
            <a:off x="250825" y="3573463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cq</a:t>
            </a:r>
          </a:p>
        </p:txBody>
      </p:sp>
      <p:sp>
        <p:nvSpPr>
          <p:cNvPr id="71722" name="Rectangle 42"/>
          <p:cNvSpPr>
            <a:spLocks noChangeArrowheads="1"/>
          </p:cNvSpPr>
          <p:nvPr/>
        </p:nvSpPr>
        <p:spPr bwMode="auto">
          <a:xfrm>
            <a:off x="682625" y="3573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1723" name="Line 43"/>
          <p:cNvSpPr>
            <a:spLocks noChangeShapeType="1"/>
          </p:cNvSpPr>
          <p:nvPr/>
        </p:nvSpPr>
        <p:spPr bwMode="auto">
          <a:xfrm>
            <a:off x="898525" y="3789363"/>
            <a:ext cx="431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2A7CC659-36A3-43C8-AEF1-E843AD5DF7D8}" type="slidenum">
              <a:rPr lang="en-US"/>
              <a:pPr/>
              <a:t>39</a:t>
            </a:fld>
            <a:endParaRPr lang="en-US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1524000" y="3886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371600" y="43434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447800" y="34290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15240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1331913" y="2819400"/>
            <a:ext cx="1868487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2438400" y="3886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2514600" y="3962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2286000" y="3429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24384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2286000" y="43434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1600200" y="3962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0670" name="Line 14"/>
          <p:cNvSpPr>
            <a:spLocks noChangeShapeType="1"/>
          </p:cNvSpPr>
          <p:nvPr/>
        </p:nvSpPr>
        <p:spPr bwMode="auto">
          <a:xfrm>
            <a:off x="2667000" y="32004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1619250" y="2997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38100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51816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47244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42672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38100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77" name="Rectangle 21"/>
          <p:cNvSpPr>
            <a:spLocks noChangeArrowheads="1"/>
          </p:cNvSpPr>
          <p:nvPr/>
        </p:nvSpPr>
        <p:spPr bwMode="auto">
          <a:xfrm>
            <a:off x="42672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78" name="Rectangle 22"/>
          <p:cNvSpPr>
            <a:spLocks noChangeArrowheads="1"/>
          </p:cNvSpPr>
          <p:nvPr/>
        </p:nvSpPr>
        <p:spPr bwMode="auto">
          <a:xfrm>
            <a:off x="4724400" y="37338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79" name="Rectangle 23"/>
          <p:cNvSpPr>
            <a:spLocks noChangeArrowheads="1"/>
          </p:cNvSpPr>
          <p:nvPr/>
        </p:nvSpPr>
        <p:spPr bwMode="auto">
          <a:xfrm>
            <a:off x="5181600" y="4572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51816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3810000" y="37338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4267200" y="4572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44958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0687" name="Line 31"/>
          <p:cNvSpPr>
            <a:spLocks noChangeShapeType="1"/>
          </p:cNvSpPr>
          <p:nvPr/>
        </p:nvSpPr>
        <p:spPr bwMode="auto">
          <a:xfrm>
            <a:off x="4038600" y="3200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56388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89" name="Rectangle 33"/>
          <p:cNvSpPr>
            <a:spLocks noChangeArrowheads="1"/>
          </p:cNvSpPr>
          <p:nvPr/>
        </p:nvSpPr>
        <p:spPr bwMode="auto">
          <a:xfrm>
            <a:off x="60960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90" name="Rectangle 34"/>
          <p:cNvSpPr>
            <a:spLocks noChangeArrowheads="1"/>
          </p:cNvSpPr>
          <p:nvPr/>
        </p:nvSpPr>
        <p:spPr bwMode="auto">
          <a:xfrm>
            <a:off x="65532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70104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56388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0693" name="Text Box 37"/>
          <p:cNvSpPr txBox="1">
            <a:spLocks noChangeArrowheads="1"/>
          </p:cNvSpPr>
          <p:nvPr/>
        </p:nvSpPr>
        <p:spPr bwMode="auto">
          <a:xfrm>
            <a:off x="70104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70694" name="Text Box 38"/>
          <p:cNvSpPr txBox="1">
            <a:spLocks noChangeArrowheads="1"/>
          </p:cNvSpPr>
          <p:nvPr/>
        </p:nvSpPr>
        <p:spPr bwMode="auto">
          <a:xfrm>
            <a:off x="65532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70695" name="Text Box 39"/>
          <p:cNvSpPr txBox="1">
            <a:spLocks noChangeArrowheads="1"/>
          </p:cNvSpPr>
          <p:nvPr/>
        </p:nvSpPr>
        <p:spPr bwMode="auto">
          <a:xfrm>
            <a:off x="60960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685800" y="1143000"/>
            <a:ext cx="7239000" cy="7016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Better: copy the queue elements in order to the </a:t>
            </a:r>
            <a:r>
              <a:rPr lang="en-US" i="1"/>
              <a:t>beginning</a:t>
            </a:r>
            <a:r>
              <a:rPr lang="en-US"/>
              <a:t> of the new array</a:t>
            </a:r>
          </a:p>
        </p:txBody>
      </p:sp>
      <p:sp>
        <p:nvSpPr>
          <p:cNvPr id="70697" name="Line 41"/>
          <p:cNvSpPr>
            <a:spLocks noChangeShapeType="1"/>
          </p:cNvSpPr>
          <p:nvPr/>
        </p:nvSpPr>
        <p:spPr bwMode="auto">
          <a:xfrm>
            <a:off x="4953000" y="3200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0698" name="Line 42"/>
          <p:cNvSpPr>
            <a:spLocks noChangeShapeType="1"/>
          </p:cNvSpPr>
          <p:nvPr/>
        </p:nvSpPr>
        <p:spPr bwMode="auto">
          <a:xfrm>
            <a:off x="54102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0699" name="Text Box 43"/>
          <p:cNvSpPr txBox="1">
            <a:spLocks noChangeArrowheads="1"/>
          </p:cNvSpPr>
          <p:nvPr/>
        </p:nvSpPr>
        <p:spPr bwMode="auto">
          <a:xfrm>
            <a:off x="250825" y="3573463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cq</a:t>
            </a:r>
          </a:p>
        </p:txBody>
      </p:sp>
      <p:sp>
        <p:nvSpPr>
          <p:cNvPr id="70700" name="Rectangle 44"/>
          <p:cNvSpPr>
            <a:spLocks noChangeArrowheads="1"/>
          </p:cNvSpPr>
          <p:nvPr/>
        </p:nvSpPr>
        <p:spPr bwMode="auto">
          <a:xfrm>
            <a:off x="682625" y="3573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701" name="Line 45"/>
          <p:cNvSpPr>
            <a:spLocks noChangeShapeType="1"/>
          </p:cNvSpPr>
          <p:nvPr/>
        </p:nvSpPr>
        <p:spPr bwMode="auto">
          <a:xfrm>
            <a:off x="898525" y="3789363"/>
            <a:ext cx="431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956E6888-3EBC-4263-8D02-3F35EF067ADB}" type="slidenum">
              <a:rPr lang="en-US"/>
              <a:pPr/>
              <a:t>4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Conceptual View of a Queue</a:t>
            </a:r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2362200" y="3429000"/>
            <a:ext cx="30480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2514600" y="3810000"/>
            <a:ext cx="762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H="1">
            <a:off x="2286000" y="4800600"/>
            <a:ext cx="3048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2590800" y="4800600"/>
            <a:ext cx="1524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H="1" flipV="1">
            <a:off x="2133600" y="5715000"/>
            <a:ext cx="152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 flipV="1">
            <a:off x="2590800" y="5715000"/>
            <a:ext cx="152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H="1">
            <a:off x="2286000" y="4114800"/>
            <a:ext cx="2286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2590800" y="4114800"/>
            <a:ext cx="2286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H="1">
            <a:off x="2743200" y="4419600"/>
            <a:ext cx="762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3200400" y="3429000"/>
            <a:ext cx="3048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3352800" y="3810000"/>
            <a:ext cx="762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 flipH="1">
            <a:off x="3124200" y="4800600"/>
            <a:ext cx="3048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3429000" y="4800600"/>
            <a:ext cx="152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 flipH="1" flipV="1">
            <a:off x="29718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H="1" flipV="1">
            <a:off x="34290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 flipH="1">
            <a:off x="3124200" y="4114800"/>
            <a:ext cx="2286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3429000" y="4114800"/>
            <a:ext cx="2286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 flipH="1">
            <a:off x="3581400" y="4419600"/>
            <a:ext cx="76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56" name="Oval 52"/>
          <p:cNvSpPr>
            <a:spLocks noChangeArrowheads="1"/>
          </p:cNvSpPr>
          <p:nvPr/>
        </p:nvSpPr>
        <p:spPr bwMode="auto">
          <a:xfrm>
            <a:off x="3962400" y="3429000"/>
            <a:ext cx="3048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557" name="Line 53"/>
          <p:cNvSpPr>
            <a:spLocks noChangeShapeType="1"/>
          </p:cNvSpPr>
          <p:nvPr/>
        </p:nvSpPr>
        <p:spPr bwMode="auto">
          <a:xfrm>
            <a:off x="4114800" y="3810000"/>
            <a:ext cx="762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58" name="Line 54"/>
          <p:cNvSpPr>
            <a:spLocks noChangeShapeType="1"/>
          </p:cNvSpPr>
          <p:nvPr/>
        </p:nvSpPr>
        <p:spPr bwMode="auto">
          <a:xfrm flipH="1">
            <a:off x="3886200" y="4800600"/>
            <a:ext cx="3048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59" name="Line 55"/>
          <p:cNvSpPr>
            <a:spLocks noChangeShapeType="1"/>
          </p:cNvSpPr>
          <p:nvPr/>
        </p:nvSpPr>
        <p:spPr bwMode="auto">
          <a:xfrm>
            <a:off x="4191000" y="4800600"/>
            <a:ext cx="1524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0" name="Line 56"/>
          <p:cNvSpPr>
            <a:spLocks noChangeShapeType="1"/>
          </p:cNvSpPr>
          <p:nvPr/>
        </p:nvSpPr>
        <p:spPr bwMode="auto">
          <a:xfrm flipH="1" flipV="1">
            <a:off x="37338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1" name="Line 57"/>
          <p:cNvSpPr>
            <a:spLocks noChangeShapeType="1"/>
          </p:cNvSpPr>
          <p:nvPr/>
        </p:nvSpPr>
        <p:spPr bwMode="auto">
          <a:xfrm flipH="1" flipV="1">
            <a:off x="41910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2" name="Line 58"/>
          <p:cNvSpPr>
            <a:spLocks noChangeShapeType="1"/>
          </p:cNvSpPr>
          <p:nvPr/>
        </p:nvSpPr>
        <p:spPr bwMode="auto">
          <a:xfrm flipH="1">
            <a:off x="3886200" y="4114800"/>
            <a:ext cx="228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3" name="Line 59"/>
          <p:cNvSpPr>
            <a:spLocks noChangeShapeType="1"/>
          </p:cNvSpPr>
          <p:nvPr/>
        </p:nvSpPr>
        <p:spPr bwMode="auto">
          <a:xfrm>
            <a:off x="4191000" y="4114800"/>
            <a:ext cx="2286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4" name="Line 60"/>
          <p:cNvSpPr>
            <a:spLocks noChangeShapeType="1"/>
          </p:cNvSpPr>
          <p:nvPr/>
        </p:nvSpPr>
        <p:spPr bwMode="auto">
          <a:xfrm flipH="1">
            <a:off x="4343400" y="4419600"/>
            <a:ext cx="762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5" name="Oval 61"/>
          <p:cNvSpPr>
            <a:spLocks noChangeArrowheads="1"/>
          </p:cNvSpPr>
          <p:nvPr/>
        </p:nvSpPr>
        <p:spPr bwMode="auto">
          <a:xfrm>
            <a:off x="4724400" y="3429000"/>
            <a:ext cx="3048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566" name="Line 62"/>
          <p:cNvSpPr>
            <a:spLocks noChangeShapeType="1"/>
          </p:cNvSpPr>
          <p:nvPr/>
        </p:nvSpPr>
        <p:spPr bwMode="auto">
          <a:xfrm>
            <a:off x="4876800" y="3810000"/>
            <a:ext cx="762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7" name="Line 63"/>
          <p:cNvSpPr>
            <a:spLocks noChangeShapeType="1"/>
          </p:cNvSpPr>
          <p:nvPr/>
        </p:nvSpPr>
        <p:spPr bwMode="auto">
          <a:xfrm flipH="1">
            <a:off x="4648200" y="4800600"/>
            <a:ext cx="3048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8" name="Line 64"/>
          <p:cNvSpPr>
            <a:spLocks noChangeShapeType="1"/>
          </p:cNvSpPr>
          <p:nvPr/>
        </p:nvSpPr>
        <p:spPr bwMode="auto">
          <a:xfrm>
            <a:off x="4953000" y="4800600"/>
            <a:ext cx="152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9" name="Line 65"/>
          <p:cNvSpPr>
            <a:spLocks noChangeShapeType="1"/>
          </p:cNvSpPr>
          <p:nvPr/>
        </p:nvSpPr>
        <p:spPr bwMode="auto">
          <a:xfrm flipH="1" flipV="1">
            <a:off x="44958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0" name="Line 66"/>
          <p:cNvSpPr>
            <a:spLocks noChangeShapeType="1"/>
          </p:cNvSpPr>
          <p:nvPr/>
        </p:nvSpPr>
        <p:spPr bwMode="auto">
          <a:xfrm flipH="1" flipV="1">
            <a:off x="49530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1" name="Line 67"/>
          <p:cNvSpPr>
            <a:spLocks noChangeShapeType="1"/>
          </p:cNvSpPr>
          <p:nvPr/>
        </p:nvSpPr>
        <p:spPr bwMode="auto">
          <a:xfrm flipH="1">
            <a:off x="4648200" y="4114800"/>
            <a:ext cx="2286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2" name="Line 68"/>
          <p:cNvSpPr>
            <a:spLocks noChangeShapeType="1"/>
          </p:cNvSpPr>
          <p:nvPr/>
        </p:nvSpPr>
        <p:spPr bwMode="auto">
          <a:xfrm>
            <a:off x="4953000" y="4114800"/>
            <a:ext cx="2286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3" name="Line 69"/>
          <p:cNvSpPr>
            <a:spLocks noChangeShapeType="1"/>
          </p:cNvSpPr>
          <p:nvPr/>
        </p:nvSpPr>
        <p:spPr bwMode="auto">
          <a:xfrm flipH="1">
            <a:off x="5105400" y="4419600"/>
            <a:ext cx="76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4" name="Oval 70"/>
          <p:cNvSpPr>
            <a:spLocks noChangeArrowheads="1"/>
          </p:cNvSpPr>
          <p:nvPr/>
        </p:nvSpPr>
        <p:spPr bwMode="auto">
          <a:xfrm>
            <a:off x="5486400" y="3429000"/>
            <a:ext cx="3048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575" name="Line 71"/>
          <p:cNvSpPr>
            <a:spLocks noChangeShapeType="1"/>
          </p:cNvSpPr>
          <p:nvPr/>
        </p:nvSpPr>
        <p:spPr bwMode="auto">
          <a:xfrm>
            <a:off x="5638800" y="3810000"/>
            <a:ext cx="762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6" name="Line 72"/>
          <p:cNvSpPr>
            <a:spLocks noChangeShapeType="1"/>
          </p:cNvSpPr>
          <p:nvPr/>
        </p:nvSpPr>
        <p:spPr bwMode="auto">
          <a:xfrm flipH="1">
            <a:off x="5410200" y="4800600"/>
            <a:ext cx="3048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7" name="Line 73"/>
          <p:cNvSpPr>
            <a:spLocks noChangeShapeType="1"/>
          </p:cNvSpPr>
          <p:nvPr/>
        </p:nvSpPr>
        <p:spPr bwMode="auto">
          <a:xfrm>
            <a:off x="5715000" y="4800600"/>
            <a:ext cx="1524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8" name="Line 74"/>
          <p:cNvSpPr>
            <a:spLocks noChangeShapeType="1"/>
          </p:cNvSpPr>
          <p:nvPr/>
        </p:nvSpPr>
        <p:spPr bwMode="auto">
          <a:xfrm flipH="1" flipV="1">
            <a:off x="52578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9" name="Line 75"/>
          <p:cNvSpPr>
            <a:spLocks noChangeShapeType="1"/>
          </p:cNvSpPr>
          <p:nvPr/>
        </p:nvSpPr>
        <p:spPr bwMode="auto">
          <a:xfrm flipH="1" flipV="1">
            <a:off x="57150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0" name="Line 76"/>
          <p:cNvSpPr>
            <a:spLocks noChangeShapeType="1"/>
          </p:cNvSpPr>
          <p:nvPr/>
        </p:nvSpPr>
        <p:spPr bwMode="auto">
          <a:xfrm flipH="1">
            <a:off x="5410200" y="4114800"/>
            <a:ext cx="228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1" name="Line 77"/>
          <p:cNvSpPr>
            <a:spLocks noChangeShapeType="1"/>
          </p:cNvSpPr>
          <p:nvPr/>
        </p:nvSpPr>
        <p:spPr bwMode="auto">
          <a:xfrm>
            <a:off x="5715000" y="4114800"/>
            <a:ext cx="2286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2" name="Line 78"/>
          <p:cNvSpPr>
            <a:spLocks noChangeShapeType="1"/>
          </p:cNvSpPr>
          <p:nvPr/>
        </p:nvSpPr>
        <p:spPr bwMode="auto">
          <a:xfrm flipH="1">
            <a:off x="5867400" y="4419600"/>
            <a:ext cx="762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3" name="Oval 79"/>
          <p:cNvSpPr>
            <a:spLocks noChangeArrowheads="1"/>
          </p:cNvSpPr>
          <p:nvPr/>
        </p:nvSpPr>
        <p:spPr bwMode="auto">
          <a:xfrm>
            <a:off x="7772400" y="2362200"/>
            <a:ext cx="3048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584" name="Line 80"/>
          <p:cNvSpPr>
            <a:spLocks noChangeShapeType="1"/>
          </p:cNvSpPr>
          <p:nvPr/>
        </p:nvSpPr>
        <p:spPr bwMode="auto">
          <a:xfrm>
            <a:off x="7924800" y="2743200"/>
            <a:ext cx="76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5" name="Line 81"/>
          <p:cNvSpPr>
            <a:spLocks noChangeShapeType="1"/>
          </p:cNvSpPr>
          <p:nvPr/>
        </p:nvSpPr>
        <p:spPr bwMode="auto">
          <a:xfrm flipH="1">
            <a:off x="7696200" y="3733800"/>
            <a:ext cx="304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6" name="Line 82"/>
          <p:cNvSpPr>
            <a:spLocks noChangeShapeType="1"/>
          </p:cNvSpPr>
          <p:nvPr/>
        </p:nvSpPr>
        <p:spPr bwMode="auto">
          <a:xfrm>
            <a:off x="8001000" y="3733800"/>
            <a:ext cx="152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7" name="Line 83"/>
          <p:cNvSpPr>
            <a:spLocks noChangeShapeType="1"/>
          </p:cNvSpPr>
          <p:nvPr/>
        </p:nvSpPr>
        <p:spPr bwMode="auto">
          <a:xfrm flipH="1" flipV="1">
            <a:off x="7543800" y="4648200"/>
            <a:ext cx="152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8" name="Line 84"/>
          <p:cNvSpPr>
            <a:spLocks noChangeShapeType="1"/>
          </p:cNvSpPr>
          <p:nvPr/>
        </p:nvSpPr>
        <p:spPr bwMode="auto">
          <a:xfrm flipH="1" flipV="1">
            <a:off x="8001000" y="4648200"/>
            <a:ext cx="152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9" name="Line 85"/>
          <p:cNvSpPr>
            <a:spLocks noChangeShapeType="1"/>
          </p:cNvSpPr>
          <p:nvPr/>
        </p:nvSpPr>
        <p:spPr bwMode="auto">
          <a:xfrm flipH="1">
            <a:off x="7696200" y="3048000"/>
            <a:ext cx="228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90" name="Line 86"/>
          <p:cNvSpPr>
            <a:spLocks noChangeShapeType="1"/>
          </p:cNvSpPr>
          <p:nvPr/>
        </p:nvSpPr>
        <p:spPr bwMode="auto">
          <a:xfrm>
            <a:off x="8001000" y="3048000"/>
            <a:ext cx="228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91" name="Line 87"/>
          <p:cNvSpPr>
            <a:spLocks noChangeShapeType="1"/>
          </p:cNvSpPr>
          <p:nvPr/>
        </p:nvSpPr>
        <p:spPr bwMode="auto">
          <a:xfrm flipH="1">
            <a:off x="8153400" y="3352800"/>
            <a:ext cx="76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92" name="Text Box 88"/>
          <p:cNvSpPr txBox="1">
            <a:spLocks noChangeArrowheads="1"/>
          </p:cNvSpPr>
          <p:nvPr/>
        </p:nvSpPr>
        <p:spPr bwMode="auto">
          <a:xfrm>
            <a:off x="2057400" y="2286000"/>
            <a:ext cx="2057400" cy="3968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Front of queue</a:t>
            </a:r>
          </a:p>
        </p:txBody>
      </p:sp>
      <p:sp>
        <p:nvSpPr>
          <p:cNvPr id="21593" name="Text Box 89"/>
          <p:cNvSpPr txBox="1">
            <a:spLocks noChangeArrowheads="1"/>
          </p:cNvSpPr>
          <p:nvPr/>
        </p:nvSpPr>
        <p:spPr bwMode="auto">
          <a:xfrm>
            <a:off x="1371600" y="1219200"/>
            <a:ext cx="3505200" cy="557213"/>
          </a:xfrm>
          <a:prstGeom prst="rect">
            <a:avLst/>
          </a:prstGeom>
          <a:solidFill>
            <a:schemeClr val="bg2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Adding an element</a:t>
            </a:r>
          </a:p>
        </p:txBody>
      </p:sp>
      <p:sp>
        <p:nvSpPr>
          <p:cNvPr id="21594" name="Line 90"/>
          <p:cNvSpPr>
            <a:spLocks noChangeShapeType="1"/>
          </p:cNvSpPr>
          <p:nvPr/>
        </p:nvSpPr>
        <p:spPr bwMode="auto">
          <a:xfrm>
            <a:off x="2514600" y="26670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95" name="Line 91"/>
          <p:cNvSpPr>
            <a:spLocks noChangeShapeType="1"/>
          </p:cNvSpPr>
          <p:nvPr/>
        </p:nvSpPr>
        <p:spPr bwMode="auto">
          <a:xfrm flipH="1">
            <a:off x="6172200" y="3276600"/>
            <a:ext cx="13716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96" name="Text Box 92"/>
          <p:cNvSpPr txBox="1">
            <a:spLocks noChangeArrowheads="1"/>
          </p:cNvSpPr>
          <p:nvPr/>
        </p:nvSpPr>
        <p:spPr bwMode="auto">
          <a:xfrm>
            <a:off x="6400800" y="4876800"/>
            <a:ext cx="2438400" cy="10064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New element is added to the rear of the queue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56405EEE-4F70-4EFE-B4DE-12CCA165EA5A}" type="slidenum">
              <a:rPr lang="en-US"/>
              <a:pPr/>
              <a:t>40</a:t>
            </a:fld>
            <a:endParaRPr lang="en-US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1524000" y="3886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1371600" y="43434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447800" y="34290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5240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1331913" y="2819400"/>
            <a:ext cx="1868487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2438400" y="3886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2514600" y="3962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2286000" y="3429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24384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2286000" y="43434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1600200" y="39624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>
            <a:off x="2667000" y="3200400"/>
            <a:ext cx="1143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1619250" y="2997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79887" name="Text Box 15"/>
          <p:cNvSpPr txBox="1">
            <a:spLocks noChangeArrowheads="1"/>
          </p:cNvSpPr>
          <p:nvPr/>
        </p:nvSpPr>
        <p:spPr bwMode="auto">
          <a:xfrm>
            <a:off x="38100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79888" name="Text Box 16"/>
          <p:cNvSpPr txBox="1">
            <a:spLocks noChangeArrowheads="1"/>
          </p:cNvSpPr>
          <p:nvPr/>
        </p:nvSpPr>
        <p:spPr bwMode="auto">
          <a:xfrm>
            <a:off x="51816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79889" name="Text Box 17"/>
          <p:cNvSpPr txBox="1">
            <a:spLocks noChangeArrowheads="1"/>
          </p:cNvSpPr>
          <p:nvPr/>
        </p:nvSpPr>
        <p:spPr bwMode="auto">
          <a:xfrm>
            <a:off x="47244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9890" name="Text Box 18"/>
          <p:cNvSpPr txBox="1">
            <a:spLocks noChangeArrowheads="1"/>
          </p:cNvSpPr>
          <p:nvPr/>
        </p:nvSpPr>
        <p:spPr bwMode="auto">
          <a:xfrm>
            <a:off x="42672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9891" name="Rectangle 19"/>
          <p:cNvSpPr>
            <a:spLocks noChangeArrowheads="1"/>
          </p:cNvSpPr>
          <p:nvPr/>
        </p:nvSpPr>
        <p:spPr bwMode="auto">
          <a:xfrm>
            <a:off x="38100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92" name="Rectangle 20"/>
          <p:cNvSpPr>
            <a:spLocks noChangeArrowheads="1"/>
          </p:cNvSpPr>
          <p:nvPr/>
        </p:nvSpPr>
        <p:spPr bwMode="auto">
          <a:xfrm>
            <a:off x="42672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93" name="Rectangle 21"/>
          <p:cNvSpPr>
            <a:spLocks noChangeArrowheads="1"/>
          </p:cNvSpPr>
          <p:nvPr/>
        </p:nvSpPr>
        <p:spPr bwMode="auto">
          <a:xfrm>
            <a:off x="4724400" y="37338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94" name="Rectangle 22"/>
          <p:cNvSpPr>
            <a:spLocks noChangeArrowheads="1"/>
          </p:cNvSpPr>
          <p:nvPr/>
        </p:nvSpPr>
        <p:spPr bwMode="auto">
          <a:xfrm>
            <a:off x="5181600" y="4572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95" name="Rectangle 23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96" name="Rectangle 24"/>
          <p:cNvSpPr>
            <a:spLocks noChangeArrowheads="1"/>
          </p:cNvSpPr>
          <p:nvPr/>
        </p:nvSpPr>
        <p:spPr bwMode="auto">
          <a:xfrm>
            <a:off x="51816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97" name="Rectangle 25"/>
          <p:cNvSpPr>
            <a:spLocks noChangeArrowheads="1"/>
          </p:cNvSpPr>
          <p:nvPr/>
        </p:nvSpPr>
        <p:spPr bwMode="auto">
          <a:xfrm>
            <a:off x="3810000" y="37338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98" name="Rectangle 26"/>
          <p:cNvSpPr>
            <a:spLocks noChangeArrowheads="1"/>
          </p:cNvSpPr>
          <p:nvPr/>
        </p:nvSpPr>
        <p:spPr bwMode="auto">
          <a:xfrm>
            <a:off x="4267200" y="4572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899" name="Line 27"/>
          <p:cNvSpPr>
            <a:spLocks noChangeShapeType="1"/>
          </p:cNvSpPr>
          <p:nvPr/>
        </p:nvSpPr>
        <p:spPr bwMode="auto">
          <a:xfrm>
            <a:off x="44958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9900" name="Line 28"/>
          <p:cNvSpPr>
            <a:spLocks noChangeShapeType="1"/>
          </p:cNvSpPr>
          <p:nvPr/>
        </p:nvSpPr>
        <p:spPr bwMode="auto">
          <a:xfrm>
            <a:off x="4038600" y="3200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9901" name="Rectangle 29"/>
          <p:cNvSpPr>
            <a:spLocks noChangeArrowheads="1"/>
          </p:cNvSpPr>
          <p:nvPr/>
        </p:nvSpPr>
        <p:spPr bwMode="auto">
          <a:xfrm>
            <a:off x="5638800" y="29718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902" name="Rectangle 30"/>
          <p:cNvSpPr>
            <a:spLocks noChangeArrowheads="1"/>
          </p:cNvSpPr>
          <p:nvPr/>
        </p:nvSpPr>
        <p:spPr bwMode="auto">
          <a:xfrm>
            <a:off x="60960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903" name="Rectangle 31"/>
          <p:cNvSpPr>
            <a:spLocks noChangeArrowheads="1"/>
          </p:cNvSpPr>
          <p:nvPr/>
        </p:nvSpPr>
        <p:spPr bwMode="auto">
          <a:xfrm>
            <a:off x="65532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904" name="Rectangle 32"/>
          <p:cNvSpPr>
            <a:spLocks noChangeArrowheads="1"/>
          </p:cNvSpPr>
          <p:nvPr/>
        </p:nvSpPr>
        <p:spPr bwMode="auto">
          <a:xfrm>
            <a:off x="70104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905" name="Text Box 33"/>
          <p:cNvSpPr txBox="1">
            <a:spLocks noChangeArrowheads="1"/>
          </p:cNvSpPr>
          <p:nvPr/>
        </p:nvSpPr>
        <p:spPr bwMode="auto">
          <a:xfrm>
            <a:off x="56388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9906" name="Text Box 34"/>
          <p:cNvSpPr txBox="1">
            <a:spLocks noChangeArrowheads="1"/>
          </p:cNvSpPr>
          <p:nvPr/>
        </p:nvSpPr>
        <p:spPr bwMode="auto">
          <a:xfrm>
            <a:off x="70104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79907" name="Text Box 35"/>
          <p:cNvSpPr txBox="1">
            <a:spLocks noChangeArrowheads="1"/>
          </p:cNvSpPr>
          <p:nvPr/>
        </p:nvSpPr>
        <p:spPr bwMode="auto">
          <a:xfrm>
            <a:off x="65532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79908" name="Text Box 36"/>
          <p:cNvSpPr txBox="1">
            <a:spLocks noChangeArrowheads="1"/>
          </p:cNvSpPr>
          <p:nvPr/>
        </p:nvSpPr>
        <p:spPr bwMode="auto">
          <a:xfrm>
            <a:off x="6096000" y="2590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79909" name="Text Box 37"/>
          <p:cNvSpPr txBox="1">
            <a:spLocks noChangeArrowheads="1"/>
          </p:cNvSpPr>
          <p:nvPr/>
        </p:nvSpPr>
        <p:spPr bwMode="auto">
          <a:xfrm>
            <a:off x="685800" y="1143000"/>
            <a:ext cx="7558088" cy="8540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New element is added at </a:t>
            </a:r>
            <a:r>
              <a:rPr lang="en-US">
                <a:solidFill>
                  <a:schemeClr val="accent2"/>
                </a:solidFill>
              </a:rPr>
              <a:t>rear = (rear+1) % queue.length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See </a:t>
            </a:r>
            <a:r>
              <a:rPr lang="en-US" i="1">
                <a:solidFill>
                  <a:schemeClr val="hlink"/>
                </a:solidFill>
              </a:rPr>
              <a:t>expandCapacity()</a:t>
            </a:r>
            <a:r>
              <a:rPr lang="en-US"/>
              <a:t> in </a:t>
            </a:r>
            <a:r>
              <a:rPr lang="en-US" i="1">
                <a:solidFill>
                  <a:schemeClr val="hlink"/>
                </a:solidFill>
              </a:rPr>
              <a:t>CircularArrayQueue.java</a:t>
            </a:r>
          </a:p>
        </p:txBody>
      </p:sp>
      <p:sp>
        <p:nvSpPr>
          <p:cNvPr id="79910" name="Line 38"/>
          <p:cNvSpPr>
            <a:spLocks noChangeShapeType="1"/>
          </p:cNvSpPr>
          <p:nvPr/>
        </p:nvSpPr>
        <p:spPr bwMode="auto">
          <a:xfrm>
            <a:off x="4953000" y="3200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9911" name="Line 39"/>
          <p:cNvSpPr>
            <a:spLocks noChangeShapeType="1"/>
          </p:cNvSpPr>
          <p:nvPr/>
        </p:nvSpPr>
        <p:spPr bwMode="auto">
          <a:xfrm>
            <a:off x="54102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9912" name="Text Box 40"/>
          <p:cNvSpPr txBox="1">
            <a:spLocks noChangeArrowheads="1"/>
          </p:cNvSpPr>
          <p:nvPr/>
        </p:nvSpPr>
        <p:spPr bwMode="auto">
          <a:xfrm>
            <a:off x="250825" y="3573463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cq</a:t>
            </a:r>
          </a:p>
        </p:txBody>
      </p:sp>
      <p:sp>
        <p:nvSpPr>
          <p:cNvPr id="79913" name="Rectangle 41"/>
          <p:cNvSpPr>
            <a:spLocks noChangeArrowheads="1"/>
          </p:cNvSpPr>
          <p:nvPr/>
        </p:nvSpPr>
        <p:spPr bwMode="auto">
          <a:xfrm>
            <a:off x="682625" y="3573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914" name="Line 42"/>
          <p:cNvSpPr>
            <a:spLocks noChangeShapeType="1"/>
          </p:cNvSpPr>
          <p:nvPr/>
        </p:nvSpPr>
        <p:spPr bwMode="auto">
          <a:xfrm>
            <a:off x="898525" y="3789363"/>
            <a:ext cx="431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9915" name="Rectangle 43"/>
          <p:cNvSpPr>
            <a:spLocks noChangeArrowheads="1"/>
          </p:cNvSpPr>
          <p:nvPr/>
        </p:nvSpPr>
        <p:spPr bwMode="auto">
          <a:xfrm>
            <a:off x="5651500" y="3716338"/>
            <a:ext cx="457200" cy="4572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916" name="Line 44"/>
          <p:cNvSpPr>
            <a:spLocks noChangeShapeType="1"/>
          </p:cNvSpPr>
          <p:nvPr/>
        </p:nvSpPr>
        <p:spPr bwMode="auto">
          <a:xfrm>
            <a:off x="5880100" y="3182938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CE93255E-697D-49FC-A88F-EE35165BB093}" type="slidenum">
              <a:rPr lang="en-US"/>
              <a:pPr/>
              <a:t>5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Conceptual View of a Queue</a:t>
            </a: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3200400" y="3429000"/>
            <a:ext cx="3048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3352800" y="3810000"/>
            <a:ext cx="762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H="1">
            <a:off x="3124200" y="4800600"/>
            <a:ext cx="3048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3429000" y="4800600"/>
            <a:ext cx="152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H="1" flipV="1">
            <a:off x="29718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H="1" flipV="1">
            <a:off x="34290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H="1">
            <a:off x="3124200" y="4114800"/>
            <a:ext cx="2286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3429000" y="4114800"/>
            <a:ext cx="2286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>
            <a:off x="3581400" y="4419600"/>
            <a:ext cx="76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3" name="Oval 21"/>
          <p:cNvSpPr>
            <a:spLocks noChangeArrowheads="1"/>
          </p:cNvSpPr>
          <p:nvPr/>
        </p:nvSpPr>
        <p:spPr bwMode="auto">
          <a:xfrm>
            <a:off x="3962400" y="3429000"/>
            <a:ext cx="3048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4114800" y="3810000"/>
            <a:ext cx="762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H="1">
            <a:off x="3886200" y="4800600"/>
            <a:ext cx="3048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>
            <a:off x="4191000" y="4800600"/>
            <a:ext cx="1524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 flipH="1" flipV="1">
            <a:off x="37338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 flipH="1" flipV="1">
            <a:off x="41910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 flipH="1">
            <a:off x="3886200" y="4114800"/>
            <a:ext cx="228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>
            <a:off x="4191000" y="4114800"/>
            <a:ext cx="2286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 flipH="1">
            <a:off x="4343400" y="4419600"/>
            <a:ext cx="762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2" name="Oval 30"/>
          <p:cNvSpPr>
            <a:spLocks noChangeArrowheads="1"/>
          </p:cNvSpPr>
          <p:nvPr/>
        </p:nvSpPr>
        <p:spPr bwMode="auto">
          <a:xfrm>
            <a:off x="4724400" y="3429000"/>
            <a:ext cx="3048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>
            <a:off x="4876800" y="3810000"/>
            <a:ext cx="762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4" name="Line 32"/>
          <p:cNvSpPr>
            <a:spLocks noChangeShapeType="1"/>
          </p:cNvSpPr>
          <p:nvPr/>
        </p:nvSpPr>
        <p:spPr bwMode="auto">
          <a:xfrm flipH="1">
            <a:off x="4648200" y="4800600"/>
            <a:ext cx="3048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5" name="Line 33"/>
          <p:cNvSpPr>
            <a:spLocks noChangeShapeType="1"/>
          </p:cNvSpPr>
          <p:nvPr/>
        </p:nvSpPr>
        <p:spPr bwMode="auto">
          <a:xfrm>
            <a:off x="4953000" y="4800600"/>
            <a:ext cx="152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 flipH="1" flipV="1">
            <a:off x="44958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H="1" flipV="1">
            <a:off x="49530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8" name="Line 36"/>
          <p:cNvSpPr>
            <a:spLocks noChangeShapeType="1"/>
          </p:cNvSpPr>
          <p:nvPr/>
        </p:nvSpPr>
        <p:spPr bwMode="auto">
          <a:xfrm flipH="1">
            <a:off x="4648200" y="4114800"/>
            <a:ext cx="2286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>
            <a:off x="4953000" y="4114800"/>
            <a:ext cx="2286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0" name="Line 38"/>
          <p:cNvSpPr>
            <a:spLocks noChangeShapeType="1"/>
          </p:cNvSpPr>
          <p:nvPr/>
        </p:nvSpPr>
        <p:spPr bwMode="auto">
          <a:xfrm flipH="1">
            <a:off x="5105400" y="4419600"/>
            <a:ext cx="76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1" name="Oval 39"/>
          <p:cNvSpPr>
            <a:spLocks noChangeArrowheads="1"/>
          </p:cNvSpPr>
          <p:nvPr/>
        </p:nvSpPr>
        <p:spPr bwMode="auto">
          <a:xfrm>
            <a:off x="5486400" y="3429000"/>
            <a:ext cx="3048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3592" name="Line 40"/>
          <p:cNvSpPr>
            <a:spLocks noChangeShapeType="1"/>
          </p:cNvSpPr>
          <p:nvPr/>
        </p:nvSpPr>
        <p:spPr bwMode="auto">
          <a:xfrm>
            <a:off x="5638800" y="3810000"/>
            <a:ext cx="762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3" name="Line 41"/>
          <p:cNvSpPr>
            <a:spLocks noChangeShapeType="1"/>
          </p:cNvSpPr>
          <p:nvPr/>
        </p:nvSpPr>
        <p:spPr bwMode="auto">
          <a:xfrm flipH="1">
            <a:off x="5410200" y="4800600"/>
            <a:ext cx="3048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4" name="Line 42"/>
          <p:cNvSpPr>
            <a:spLocks noChangeShapeType="1"/>
          </p:cNvSpPr>
          <p:nvPr/>
        </p:nvSpPr>
        <p:spPr bwMode="auto">
          <a:xfrm>
            <a:off x="5715000" y="4800600"/>
            <a:ext cx="1524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5" name="Line 43"/>
          <p:cNvSpPr>
            <a:spLocks noChangeShapeType="1"/>
          </p:cNvSpPr>
          <p:nvPr/>
        </p:nvSpPr>
        <p:spPr bwMode="auto">
          <a:xfrm flipH="1" flipV="1">
            <a:off x="52578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6" name="Line 44"/>
          <p:cNvSpPr>
            <a:spLocks noChangeShapeType="1"/>
          </p:cNvSpPr>
          <p:nvPr/>
        </p:nvSpPr>
        <p:spPr bwMode="auto">
          <a:xfrm flipH="1" flipV="1">
            <a:off x="57150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7" name="Line 45"/>
          <p:cNvSpPr>
            <a:spLocks noChangeShapeType="1"/>
          </p:cNvSpPr>
          <p:nvPr/>
        </p:nvSpPr>
        <p:spPr bwMode="auto">
          <a:xfrm flipH="1">
            <a:off x="5410200" y="4114800"/>
            <a:ext cx="228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>
            <a:off x="5715000" y="4114800"/>
            <a:ext cx="2286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9" name="Line 47"/>
          <p:cNvSpPr>
            <a:spLocks noChangeShapeType="1"/>
          </p:cNvSpPr>
          <p:nvPr/>
        </p:nvSpPr>
        <p:spPr bwMode="auto">
          <a:xfrm flipH="1">
            <a:off x="5867400" y="4419600"/>
            <a:ext cx="762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0" name="Oval 48"/>
          <p:cNvSpPr>
            <a:spLocks noChangeArrowheads="1"/>
          </p:cNvSpPr>
          <p:nvPr/>
        </p:nvSpPr>
        <p:spPr bwMode="auto">
          <a:xfrm>
            <a:off x="6248400" y="3429000"/>
            <a:ext cx="3048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>
            <a:off x="6400800" y="3810000"/>
            <a:ext cx="76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2" name="Line 50"/>
          <p:cNvSpPr>
            <a:spLocks noChangeShapeType="1"/>
          </p:cNvSpPr>
          <p:nvPr/>
        </p:nvSpPr>
        <p:spPr bwMode="auto">
          <a:xfrm flipH="1">
            <a:off x="6172200" y="4800600"/>
            <a:ext cx="304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3" name="Line 51"/>
          <p:cNvSpPr>
            <a:spLocks noChangeShapeType="1"/>
          </p:cNvSpPr>
          <p:nvPr/>
        </p:nvSpPr>
        <p:spPr bwMode="auto">
          <a:xfrm>
            <a:off x="6477000" y="4800600"/>
            <a:ext cx="152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4" name="Line 52"/>
          <p:cNvSpPr>
            <a:spLocks noChangeShapeType="1"/>
          </p:cNvSpPr>
          <p:nvPr/>
        </p:nvSpPr>
        <p:spPr bwMode="auto">
          <a:xfrm flipH="1" flipV="1">
            <a:off x="6019800" y="5715000"/>
            <a:ext cx="152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5" name="Line 53"/>
          <p:cNvSpPr>
            <a:spLocks noChangeShapeType="1"/>
          </p:cNvSpPr>
          <p:nvPr/>
        </p:nvSpPr>
        <p:spPr bwMode="auto">
          <a:xfrm flipH="1" flipV="1">
            <a:off x="6477000" y="5715000"/>
            <a:ext cx="152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6" name="Line 54"/>
          <p:cNvSpPr>
            <a:spLocks noChangeShapeType="1"/>
          </p:cNvSpPr>
          <p:nvPr/>
        </p:nvSpPr>
        <p:spPr bwMode="auto">
          <a:xfrm flipH="1">
            <a:off x="6172200" y="4114800"/>
            <a:ext cx="228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7" name="Line 55"/>
          <p:cNvSpPr>
            <a:spLocks noChangeShapeType="1"/>
          </p:cNvSpPr>
          <p:nvPr/>
        </p:nvSpPr>
        <p:spPr bwMode="auto">
          <a:xfrm>
            <a:off x="6477000" y="4114800"/>
            <a:ext cx="228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8" name="Line 56"/>
          <p:cNvSpPr>
            <a:spLocks noChangeShapeType="1"/>
          </p:cNvSpPr>
          <p:nvPr/>
        </p:nvSpPr>
        <p:spPr bwMode="auto">
          <a:xfrm flipH="1">
            <a:off x="6629400" y="4419600"/>
            <a:ext cx="76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10" name="Text Box 58"/>
          <p:cNvSpPr txBox="1">
            <a:spLocks noChangeArrowheads="1"/>
          </p:cNvSpPr>
          <p:nvPr/>
        </p:nvSpPr>
        <p:spPr bwMode="auto">
          <a:xfrm>
            <a:off x="1371600" y="1219200"/>
            <a:ext cx="4114800" cy="557213"/>
          </a:xfrm>
          <a:prstGeom prst="rect">
            <a:avLst/>
          </a:prstGeom>
          <a:solidFill>
            <a:schemeClr val="bg2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Removing an element</a:t>
            </a:r>
          </a:p>
        </p:txBody>
      </p:sp>
      <p:sp>
        <p:nvSpPr>
          <p:cNvPr id="23614" name="Oval 62"/>
          <p:cNvSpPr>
            <a:spLocks noChangeArrowheads="1"/>
          </p:cNvSpPr>
          <p:nvPr/>
        </p:nvSpPr>
        <p:spPr bwMode="auto">
          <a:xfrm>
            <a:off x="685800" y="2362200"/>
            <a:ext cx="30480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3615" name="Line 63"/>
          <p:cNvSpPr>
            <a:spLocks noChangeShapeType="1"/>
          </p:cNvSpPr>
          <p:nvPr/>
        </p:nvSpPr>
        <p:spPr bwMode="auto">
          <a:xfrm>
            <a:off x="838200" y="2743200"/>
            <a:ext cx="762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16" name="Line 64"/>
          <p:cNvSpPr>
            <a:spLocks noChangeShapeType="1"/>
          </p:cNvSpPr>
          <p:nvPr/>
        </p:nvSpPr>
        <p:spPr bwMode="auto">
          <a:xfrm flipH="1">
            <a:off x="609600" y="3733800"/>
            <a:ext cx="3048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17" name="Line 65"/>
          <p:cNvSpPr>
            <a:spLocks noChangeShapeType="1"/>
          </p:cNvSpPr>
          <p:nvPr/>
        </p:nvSpPr>
        <p:spPr bwMode="auto">
          <a:xfrm>
            <a:off x="914400" y="3733800"/>
            <a:ext cx="1524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18" name="Line 66"/>
          <p:cNvSpPr>
            <a:spLocks noChangeShapeType="1"/>
          </p:cNvSpPr>
          <p:nvPr/>
        </p:nvSpPr>
        <p:spPr bwMode="auto">
          <a:xfrm flipH="1" flipV="1">
            <a:off x="457200" y="4648200"/>
            <a:ext cx="152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19" name="Line 67"/>
          <p:cNvSpPr>
            <a:spLocks noChangeShapeType="1"/>
          </p:cNvSpPr>
          <p:nvPr/>
        </p:nvSpPr>
        <p:spPr bwMode="auto">
          <a:xfrm flipH="1" flipV="1">
            <a:off x="914400" y="4648200"/>
            <a:ext cx="152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20" name="Line 68"/>
          <p:cNvSpPr>
            <a:spLocks noChangeShapeType="1"/>
          </p:cNvSpPr>
          <p:nvPr/>
        </p:nvSpPr>
        <p:spPr bwMode="auto">
          <a:xfrm flipH="1">
            <a:off x="609600" y="3048000"/>
            <a:ext cx="2286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21" name="Line 69"/>
          <p:cNvSpPr>
            <a:spLocks noChangeShapeType="1"/>
          </p:cNvSpPr>
          <p:nvPr/>
        </p:nvSpPr>
        <p:spPr bwMode="auto">
          <a:xfrm>
            <a:off x="914400" y="3048000"/>
            <a:ext cx="2286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22" name="Line 70"/>
          <p:cNvSpPr>
            <a:spLocks noChangeShapeType="1"/>
          </p:cNvSpPr>
          <p:nvPr/>
        </p:nvSpPr>
        <p:spPr bwMode="auto">
          <a:xfrm flipH="1">
            <a:off x="1066800" y="3352800"/>
            <a:ext cx="762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23" name="Line 71"/>
          <p:cNvSpPr>
            <a:spLocks noChangeShapeType="1"/>
          </p:cNvSpPr>
          <p:nvPr/>
        </p:nvSpPr>
        <p:spPr bwMode="auto">
          <a:xfrm flipH="1" flipV="1">
            <a:off x="1447800" y="4038600"/>
            <a:ext cx="13716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24" name="Text Box 72"/>
          <p:cNvSpPr txBox="1">
            <a:spLocks noChangeArrowheads="1"/>
          </p:cNvSpPr>
          <p:nvPr/>
        </p:nvSpPr>
        <p:spPr bwMode="auto">
          <a:xfrm>
            <a:off x="2057400" y="2286000"/>
            <a:ext cx="3810000" cy="3968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New front element of queue</a:t>
            </a:r>
          </a:p>
        </p:txBody>
      </p:sp>
      <p:sp>
        <p:nvSpPr>
          <p:cNvPr id="23625" name="Line 73"/>
          <p:cNvSpPr>
            <a:spLocks noChangeShapeType="1"/>
          </p:cNvSpPr>
          <p:nvPr/>
        </p:nvSpPr>
        <p:spPr bwMode="auto">
          <a:xfrm>
            <a:off x="3352800" y="26670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26" name="Text Box 74"/>
          <p:cNvSpPr txBox="1">
            <a:spLocks noChangeArrowheads="1"/>
          </p:cNvSpPr>
          <p:nvPr/>
        </p:nvSpPr>
        <p:spPr bwMode="auto">
          <a:xfrm>
            <a:off x="381000" y="5334000"/>
            <a:ext cx="2438400" cy="10064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Element is removed from the front of the queue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6: 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F53A-5B73-4D6B-820E-A4B3988913AF}" type="slidenum">
              <a:rPr lang="en-US"/>
              <a:pPr/>
              <a:t>6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Queues in </a:t>
            </a:r>
            <a:r>
              <a:rPr lang="en-US" dirty="0" smtClean="0"/>
              <a:t>Computing: </a:t>
            </a:r>
            <a:br>
              <a:rPr lang="en-US" dirty="0" smtClean="0"/>
            </a:br>
            <a:r>
              <a:rPr lang="en-US" b="1" dirty="0" smtClean="0"/>
              <a:t>A </a:t>
            </a:r>
            <a:r>
              <a:rPr lang="en-US" b="1" dirty="0"/>
              <a:t>Print Queue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/>
              <a:t>Operating systems use queues to </a:t>
            </a:r>
          </a:p>
          <a:p>
            <a:pPr lvl="1"/>
            <a:r>
              <a:rPr lang="en-US"/>
              <a:t>Track tasks waiting for a scarce resource</a:t>
            </a:r>
          </a:p>
          <a:p>
            <a:pPr lvl="1"/>
            <a:r>
              <a:rPr lang="en-US"/>
              <a:t>Ensure tasks carried out in order generated</a:t>
            </a:r>
          </a:p>
          <a:p>
            <a:r>
              <a:rPr lang="en-US"/>
              <a:t>Print queue:</a:t>
            </a:r>
          </a:p>
          <a:p>
            <a:pPr lvl="1"/>
            <a:r>
              <a:rPr lang="en-US"/>
              <a:t>Printing slower than selecting pages to print</a:t>
            </a:r>
          </a:p>
          <a:p>
            <a:pPr lvl="1"/>
            <a:r>
              <a:rPr lang="en-US"/>
              <a:t>So use a queue, for fairness</a:t>
            </a:r>
          </a:p>
          <a:p>
            <a:r>
              <a:rPr lang="en-US"/>
              <a:t>A stack would be inappropriate (more in a moment)</a:t>
            </a:r>
          </a:p>
          <a:p>
            <a:r>
              <a:rPr lang="en-US"/>
              <a:t>(Consider multiple queues, priorities, etc., later)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6: 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851D-6483-40C5-A4CD-4A080ED716FD}" type="slidenum">
              <a:rPr lang="en-US"/>
              <a:pPr/>
              <a:t>7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 Print Queue (continued)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84288"/>
            <a:ext cx="9144000" cy="378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57477FD0-B25A-4FBF-8859-733268599B9A}" type="slidenum">
              <a:rPr lang="en-US"/>
              <a:pPr/>
              <a:t>8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848600" cy="4572000"/>
          </a:xfrm>
        </p:spPr>
        <p:txBody>
          <a:bodyPr/>
          <a:lstStyle/>
          <a:p>
            <a:r>
              <a:rPr lang="en-US"/>
              <a:t>In </a:t>
            </a:r>
            <a:r>
              <a:rPr lang="en-US" b="1" i="1">
                <a:solidFill>
                  <a:schemeClr val="hlink"/>
                </a:solidFill>
              </a:rPr>
              <a:t>simulation studies</a:t>
            </a:r>
            <a:r>
              <a:rPr lang="en-US"/>
              <a:t>, where the goal is to reduce waiting times:</a:t>
            </a:r>
          </a:p>
          <a:p>
            <a:pPr lvl="1"/>
            <a:r>
              <a:rPr lang="en-US" sz="3200"/>
              <a:t>Optimize the flow of traffic at a traffic light</a:t>
            </a:r>
          </a:p>
          <a:p>
            <a:pPr lvl="1"/>
            <a:r>
              <a:rPr lang="en-US" sz="3200"/>
              <a:t>Determine number of cashiers to have on duty at a grocery store at different times of day</a:t>
            </a:r>
          </a:p>
          <a:p>
            <a:pPr lvl="1"/>
            <a:r>
              <a:rPr lang="en-US" sz="3200"/>
              <a:t>Other examples?</a:t>
            </a:r>
          </a:p>
          <a:p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090613" y="381000"/>
            <a:ext cx="6962775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 b="0">
                <a:solidFill>
                  <a:schemeClr val="tx2"/>
                </a:solidFill>
              </a:rPr>
              <a:t>Uses of Queues in Computing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54AE39C9-5467-4240-A49C-2847669A577D}" type="slidenum">
              <a:rPr lang="en-US"/>
              <a:pPr/>
              <a:t>9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Operations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i="1">
                <a:solidFill>
                  <a:schemeClr val="accent2"/>
                </a:solidFill>
              </a:rPr>
              <a:t>enqueue </a:t>
            </a:r>
            <a:r>
              <a:rPr lang="en-US"/>
              <a:t>:</a:t>
            </a:r>
            <a:r>
              <a:rPr lang="en-US" i="1"/>
              <a:t> </a:t>
            </a:r>
            <a:r>
              <a:rPr lang="en-US"/>
              <a:t>add an element to the tail of a queue</a:t>
            </a:r>
          </a:p>
          <a:p>
            <a:pPr>
              <a:lnSpc>
                <a:spcPct val="90000"/>
              </a:lnSpc>
            </a:pPr>
            <a:r>
              <a:rPr lang="en-US" b="1" i="1">
                <a:solidFill>
                  <a:schemeClr val="accent2"/>
                </a:solidFill>
              </a:rPr>
              <a:t>dequeue </a:t>
            </a:r>
            <a:r>
              <a:rPr lang="en-US"/>
              <a:t>:</a:t>
            </a:r>
            <a:r>
              <a:rPr lang="en-US" i="1"/>
              <a:t> </a:t>
            </a:r>
            <a:r>
              <a:rPr lang="en-US"/>
              <a:t>remove an element from the head of a queue</a:t>
            </a:r>
          </a:p>
          <a:p>
            <a:pPr>
              <a:lnSpc>
                <a:spcPct val="90000"/>
              </a:lnSpc>
            </a:pPr>
            <a:r>
              <a:rPr lang="en-US" b="1" i="1">
                <a:solidFill>
                  <a:schemeClr val="accent2"/>
                </a:solidFill>
              </a:rPr>
              <a:t>first </a:t>
            </a:r>
            <a:r>
              <a:rPr lang="en-US"/>
              <a:t>: examine the element at the head of the queue (“peek”)</a:t>
            </a:r>
          </a:p>
          <a:p>
            <a:pPr>
              <a:lnSpc>
                <a:spcPct val="90000"/>
              </a:lnSpc>
            </a:pPr>
            <a:r>
              <a:rPr lang="en-US"/>
              <a:t>Other useful operations (e.g. is the queue empty)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hlink"/>
                </a:solidFill>
              </a:rPr>
              <a:t>It is </a:t>
            </a:r>
            <a:r>
              <a:rPr lang="en-US" b="1" i="1">
                <a:solidFill>
                  <a:schemeClr val="hlink"/>
                </a:solidFill>
              </a:rPr>
              <a:t>not</a:t>
            </a:r>
            <a:r>
              <a:rPr lang="en-US" i="1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chemeClr val="hlink"/>
                </a:solidFill>
              </a:rPr>
              <a:t>legal to access the elements in the middle of the queue!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oteTemplate04">
  <a:themeElements>
    <a:clrScheme name="noteTemplate04 8">
      <a:dk1>
        <a:srgbClr val="000000"/>
      </a:dk1>
      <a:lt1>
        <a:srgbClr val="FFFFFF"/>
      </a:lt1>
      <a:dk2>
        <a:srgbClr val="000099"/>
      </a:dk2>
      <a:lt2>
        <a:srgbClr val="FFFFDF"/>
      </a:lt2>
      <a:accent1>
        <a:srgbClr val="FFFF99"/>
      </a:accent1>
      <a:accent2>
        <a:srgbClr val="CC33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B92D00"/>
      </a:accent6>
      <a:hlink>
        <a:srgbClr val="339966"/>
      </a:hlink>
      <a:folHlink>
        <a:srgbClr val="B2B2B2"/>
      </a:folHlink>
    </a:clrScheme>
    <a:fontScheme name="noteTemplate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oteTemplate0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teTemplate0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4 8">
        <a:dk1>
          <a:srgbClr val="000000"/>
        </a:dk1>
        <a:lt1>
          <a:srgbClr val="FFFFFF"/>
        </a:lt1>
        <a:dk2>
          <a:srgbClr val="000099"/>
        </a:dk2>
        <a:lt2>
          <a:srgbClr val="FFFFDF"/>
        </a:lt2>
        <a:accent1>
          <a:srgbClr val="FFFF99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B92D00"/>
        </a:accent6>
        <a:hlink>
          <a:srgbClr val="3399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X:\27b07\notes\noteTemplate04.pot</Template>
  <TotalTime>6222</TotalTime>
  <Words>1952</Words>
  <Application>Microsoft Office PowerPoint</Application>
  <PresentationFormat>On-screen Show (4:3)</PresentationFormat>
  <Paragraphs>509</Paragraphs>
  <Slides>40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noteTemplate04</vt:lpstr>
      <vt:lpstr>Slide 1</vt:lpstr>
      <vt:lpstr>Objectives</vt:lpstr>
      <vt:lpstr>Queues</vt:lpstr>
      <vt:lpstr>Conceptual View of a Queue</vt:lpstr>
      <vt:lpstr>Conceptual View of a Queue</vt:lpstr>
      <vt:lpstr>Uses of Queues in Computing:  A Print Queue</vt:lpstr>
      <vt:lpstr>A Print Queue (continued)</vt:lpstr>
      <vt:lpstr>Slide 8</vt:lpstr>
      <vt:lpstr>Queue Operations</vt:lpstr>
      <vt:lpstr>Operations on a Queue</vt:lpstr>
      <vt:lpstr>Interface to a Queue in Java</vt:lpstr>
      <vt:lpstr>Queue Implementation Issues</vt:lpstr>
      <vt:lpstr>Array Implementation of  a Queue</vt:lpstr>
      <vt:lpstr>An Array Implementation of a Queue</vt:lpstr>
      <vt:lpstr>Queue After Adding an Element</vt:lpstr>
      <vt:lpstr>Queue After Removing an Element</vt:lpstr>
      <vt:lpstr>Java Array Implementation</vt:lpstr>
      <vt:lpstr>Slide 18</vt:lpstr>
      <vt:lpstr>Slide 19</vt:lpstr>
      <vt:lpstr>Slide 20</vt:lpstr>
      <vt:lpstr>Queue Implementation     Using a Linked List </vt:lpstr>
      <vt:lpstr>Linked Implementation of a Queue</vt:lpstr>
      <vt:lpstr>Slide 23</vt:lpstr>
      <vt:lpstr>Queue After Adding Element</vt:lpstr>
      <vt:lpstr>Queue After a dequeue Operation</vt:lpstr>
      <vt:lpstr>Java Implementation</vt:lpstr>
      <vt:lpstr>Slide 27</vt:lpstr>
      <vt:lpstr>Slide 28</vt:lpstr>
      <vt:lpstr>Slide 29</vt:lpstr>
      <vt:lpstr>Second Approach: Queue as a Circular Array</vt:lpstr>
      <vt:lpstr>Conceptual Example of a Circular Queue</vt:lpstr>
      <vt:lpstr>Circular Array Implementation of a Queue</vt:lpstr>
      <vt:lpstr>A Queue Straddling the End of a Circular Array</vt:lpstr>
      <vt:lpstr>Circular Queue Drawn Linearly</vt:lpstr>
      <vt:lpstr>Circular Array Implementation</vt:lpstr>
      <vt:lpstr>Example: array of length 4 What  happens? </vt:lpstr>
      <vt:lpstr>Add another item! Need to expand capacity…</vt:lpstr>
      <vt:lpstr>Slide 38</vt:lpstr>
      <vt:lpstr>Slide 39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solis</dc:creator>
  <cp:lastModifiedBy>moon</cp:lastModifiedBy>
  <cp:revision>74</cp:revision>
  <dcterms:created xsi:type="dcterms:W3CDTF">1601-01-01T00:00:00Z</dcterms:created>
  <dcterms:modified xsi:type="dcterms:W3CDTF">2023-01-06T05:38:07Z</dcterms:modified>
</cp:coreProperties>
</file>