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5" r:id="rId2"/>
    <p:sldId id="261" r:id="rId3"/>
    <p:sldId id="264"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5"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 id="429" r:id="rId61"/>
    <p:sldId id="430" r:id="rId62"/>
    <p:sldId id="431" r:id="rId63"/>
    <p:sldId id="432" r:id="rId64"/>
    <p:sldId id="433" r:id="rId65"/>
    <p:sldId id="434" r:id="rId66"/>
    <p:sldId id="435" r:id="rId67"/>
    <p:sldId id="436"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 id="453" r:id="rId85"/>
    <p:sldId id="454" r:id="rId86"/>
    <p:sldId id="455" r:id="rId87"/>
    <p:sldId id="456" r:id="rId88"/>
    <p:sldId id="457" r:id="rId89"/>
    <p:sldId id="458" r:id="rId90"/>
    <p:sldId id="459" r:id="rId91"/>
    <p:sldId id="460" r:id="rId92"/>
    <p:sldId id="461" r:id="rId93"/>
    <p:sldId id="462" r:id="rId94"/>
    <p:sldId id="463" r:id="rId95"/>
    <p:sldId id="464" r:id="rId96"/>
    <p:sldId id="465" r:id="rId97"/>
    <p:sldId id="466" r:id="rId98"/>
    <p:sldId id="467" r:id="rId99"/>
    <p:sldId id="468" r:id="rId100"/>
    <p:sldId id="469" r:id="rId101"/>
    <p:sldId id="470" r:id="rId102"/>
    <p:sldId id="471" r:id="rId103"/>
    <p:sldId id="472" r:id="rId104"/>
    <p:sldId id="473" r:id="rId105"/>
    <p:sldId id="474" r:id="rId106"/>
    <p:sldId id="475" r:id="rId107"/>
    <p:sldId id="476" r:id="rId108"/>
    <p:sldId id="477" r:id="rId109"/>
    <p:sldId id="478" r:id="rId110"/>
    <p:sldId id="479" r:id="rId111"/>
    <p:sldId id="480" r:id="rId112"/>
    <p:sldId id="481" r:id="rId113"/>
    <p:sldId id="482" r:id="rId114"/>
    <p:sldId id="483" r:id="rId115"/>
    <p:sldId id="484" r:id="rId116"/>
    <p:sldId id="485" r:id="rId1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ED769-8EC6-440B-B42C-F7C3B03A6CF9}" v="25" dt="2023-02-13T16:34:22.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330"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523f08c812193a9" providerId="Windows Live" clId="Web-{38EED769-8EC6-440B-B42C-F7C3B03A6CF9}"/>
    <pc:docChg chg="modSld">
      <pc:chgData name="Guest User" userId="f523f08c812193a9" providerId="Windows Live" clId="Web-{38EED769-8EC6-440B-B42C-F7C3B03A6CF9}" dt="2023-02-13T16:34:15.692" v="21" actId="20577"/>
      <pc:docMkLst>
        <pc:docMk/>
      </pc:docMkLst>
      <pc:sldChg chg="modSp">
        <pc:chgData name="Guest User" userId="f523f08c812193a9" providerId="Windows Live" clId="Web-{38EED769-8EC6-440B-B42C-F7C3B03A6CF9}" dt="2023-02-13T13:22:39.533" v="0" actId="1076"/>
        <pc:sldMkLst>
          <pc:docMk/>
          <pc:sldMk cId="0" sldId="422"/>
        </pc:sldMkLst>
        <pc:spChg chg="mod">
          <ac:chgData name="Guest User" userId="f523f08c812193a9" providerId="Windows Live" clId="Web-{38EED769-8EC6-440B-B42C-F7C3B03A6CF9}" dt="2023-02-13T13:22:39.533" v="0" actId="1076"/>
          <ac:spMkLst>
            <pc:docMk/>
            <pc:sldMk cId="0" sldId="422"/>
            <ac:spMk id="54278" creationId="{BF3AE63B-EE24-0C1E-7227-93CFA084EA38}"/>
          </ac:spMkLst>
        </pc:spChg>
      </pc:sldChg>
      <pc:sldChg chg="modSp">
        <pc:chgData name="Guest User" userId="f523f08c812193a9" providerId="Windows Live" clId="Web-{38EED769-8EC6-440B-B42C-F7C3B03A6CF9}" dt="2023-02-13T16:33:13.409" v="8" actId="20577"/>
        <pc:sldMkLst>
          <pc:docMk/>
          <pc:sldMk cId="0" sldId="424"/>
        </pc:sldMkLst>
        <pc:spChg chg="mod">
          <ac:chgData name="Guest User" userId="f523f08c812193a9" providerId="Windows Live" clId="Web-{38EED769-8EC6-440B-B42C-F7C3B03A6CF9}" dt="2023-02-13T16:33:13.409" v="8" actId="20577"/>
          <ac:spMkLst>
            <pc:docMk/>
            <pc:sldMk cId="0" sldId="424"/>
            <ac:spMk id="56326" creationId="{07627E46-3CA4-3834-AD44-5BCBD08944D4}"/>
          </ac:spMkLst>
        </pc:spChg>
      </pc:sldChg>
      <pc:sldChg chg="modSp">
        <pc:chgData name="Guest User" userId="f523f08c812193a9" providerId="Windows Live" clId="Web-{38EED769-8EC6-440B-B42C-F7C3B03A6CF9}" dt="2023-02-13T16:34:15.692" v="21" actId="20577"/>
        <pc:sldMkLst>
          <pc:docMk/>
          <pc:sldMk cId="0" sldId="425"/>
        </pc:sldMkLst>
        <pc:spChg chg="mod">
          <ac:chgData name="Guest User" userId="f523f08c812193a9" providerId="Windows Live" clId="Web-{38EED769-8EC6-440B-B42C-F7C3B03A6CF9}" dt="2023-02-13T16:34:15.692" v="21" actId="20577"/>
          <ac:spMkLst>
            <pc:docMk/>
            <pc:sldMk cId="0" sldId="425"/>
            <ac:spMk id="57349" creationId="{BE6124DD-9B40-BD4B-A4E4-D09F6D96B2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4780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itchFamily="34" charset="0"/>
        </a:defRPr>
      </a:lvl2pPr>
      <a:lvl3pPr algn="l" rtl="0" eaLnBrk="0" fontAlgn="base" hangingPunct="0">
        <a:lnSpc>
          <a:spcPct val="90000"/>
        </a:lnSpc>
        <a:spcBef>
          <a:spcPct val="0"/>
        </a:spcBef>
        <a:spcAft>
          <a:spcPct val="0"/>
        </a:spcAft>
        <a:defRPr sz="4400">
          <a:solidFill>
            <a:schemeClr val="tx1"/>
          </a:solidFill>
          <a:latin typeface="Calibri" pitchFamily="34" charset="0"/>
        </a:defRPr>
      </a:lvl3pPr>
      <a:lvl4pPr algn="l" rtl="0" eaLnBrk="0" fontAlgn="base" hangingPunct="0">
        <a:lnSpc>
          <a:spcPct val="90000"/>
        </a:lnSpc>
        <a:spcBef>
          <a:spcPct val="0"/>
        </a:spcBef>
        <a:spcAft>
          <a:spcPct val="0"/>
        </a:spcAft>
        <a:defRPr sz="4400">
          <a:solidFill>
            <a:schemeClr val="tx1"/>
          </a:solidFill>
          <a:latin typeface="Calibri" pitchFamily="34" charset="0"/>
        </a:defRPr>
      </a:lvl4pPr>
      <a:lvl5pPr algn="l" rtl="0" eaLnBrk="0" fontAlgn="base" hangingPunct="0">
        <a:lnSpc>
          <a:spcPct val="90000"/>
        </a:lnSpc>
        <a:spcBef>
          <a:spcPct val="0"/>
        </a:spcBef>
        <a:spcAft>
          <a:spcPct val="0"/>
        </a:spcAft>
        <a:defRPr sz="4400">
          <a:solidFill>
            <a:schemeClr val="tx1"/>
          </a:solidFill>
          <a:latin typeface="Calibri" pitchFamily="34" charset="0"/>
        </a:defRPr>
      </a:lvl5pPr>
      <a:lvl6pPr marL="457200" algn="l" rtl="0" fontAlgn="base">
        <a:lnSpc>
          <a:spcPct val="90000"/>
        </a:lnSpc>
        <a:spcBef>
          <a:spcPct val="0"/>
        </a:spcBef>
        <a:spcAft>
          <a:spcPct val="0"/>
        </a:spcAft>
        <a:defRPr sz="4400">
          <a:solidFill>
            <a:schemeClr val="tx1"/>
          </a:solidFill>
          <a:latin typeface="Calibri" pitchFamily="34" charset="0"/>
        </a:defRPr>
      </a:lvl6pPr>
      <a:lvl7pPr marL="914400" algn="l" rtl="0" fontAlgn="base">
        <a:lnSpc>
          <a:spcPct val="90000"/>
        </a:lnSpc>
        <a:spcBef>
          <a:spcPct val="0"/>
        </a:spcBef>
        <a:spcAft>
          <a:spcPct val="0"/>
        </a:spcAft>
        <a:defRPr sz="4400">
          <a:solidFill>
            <a:schemeClr val="tx1"/>
          </a:solidFill>
          <a:latin typeface="Calibri" pitchFamily="34" charset="0"/>
        </a:defRPr>
      </a:lvl7pPr>
      <a:lvl8pPr marL="1371600" algn="l" rtl="0" fontAlgn="base">
        <a:lnSpc>
          <a:spcPct val="90000"/>
        </a:lnSpc>
        <a:spcBef>
          <a:spcPct val="0"/>
        </a:spcBef>
        <a:spcAft>
          <a:spcPct val="0"/>
        </a:spcAft>
        <a:defRPr sz="4400">
          <a:solidFill>
            <a:schemeClr val="tx1"/>
          </a:solidFill>
          <a:latin typeface="Calibri" pitchFamily="34" charset="0"/>
        </a:defRPr>
      </a:lvl8pPr>
      <a:lvl9pPr marL="1828800" algn="l" rtl="0" fontAlgn="base">
        <a:lnSpc>
          <a:spcPct val="90000"/>
        </a:lnSpc>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6.jpeg"/></Relationships>
</file>

<file path=ppt/slides/_rels/slide10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7.jpeg"/></Relationships>
</file>

<file path=ppt/slides/_rels/slide10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8.jpeg"/></Relationships>
</file>

<file path=ppt/slides/_rels/slide10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1.jpeg"/><Relationship Id="rId5" Type="http://schemas.openxmlformats.org/officeDocument/2006/relationships/image" Target="../media/image60.jpeg"/><Relationship Id="rId4" Type="http://schemas.openxmlformats.org/officeDocument/2006/relationships/image" Target="../media/image59.jpeg"/></Relationships>
</file>

<file path=ppt/slides/_rels/slide10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2.jpeg"/></Relationships>
</file>

<file path=ppt/slides/_rels/slide10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4.jpeg"/><Relationship Id="rId4" Type="http://schemas.openxmlformats.org/officeDocument/2006/relationships/image" Target="../media/image63.jpeg"/></Relationships>
</file>

<file path=ppt/slides/_rels/slide1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5.jpeg"/></Relationships>
</file>

<file path=ppt/slides/_rels/slide11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2.jpeg"/></Relationships>
</file>

<file path=ppt/slides/_rels/slide1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4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4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4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4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jpeg"/></Relationships>
</file>

<file path=ppt/slides/_rels/slide5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5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5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5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6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6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6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6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6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6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6.jpeg"/></Relationships>
</file>

<file path=ppt/slides/_rels/slide7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7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0.jpeg"/><Relationship Id="rId4" Type="http://schemas.openxmlformats.org/officeDocument/2006/relationships/image" Target="../media/image39.jpeg"/></Relationships>
</file>

<file path=ppt/slides/_rels/slide7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1.jpeg"/></Relationships>
</file>

<file path=ppt/slides/_rels/slide7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7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3.jpeg"/></Relationships>
</file>

<file path=ppt/slides/_rels/slide7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4.jpeg"/></Relationships>
</file>

<file path=ppt/slides/_rels/slide7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5.jpeg"/></Relationships>
</file>

<file path=ppt/slides/_rels/slide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6.jpeg"/></Relationships>
</file>

<file path=ppt/slides/_rels/slide8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7.jpeg"/></Relationships>
</file>

<file path=ppt/slides/_rels/slide8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8.jpeg"/></Relationships>
</file>

<file path=ppt/slides/_rels/slide8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9.jpeg"/></Relationships>
</file>

<file path=ppt/slides/_rels/slide8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1.jpeg"/><Relationship Id="rId4" Type="http://schemas.openxmlformats.org/officeDocument/2006/relationships/image" Target="../media/image50.jpeg"/></Relationships>
</file>

<file path=ppt/slides/_rels/slide8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3.jpeg"/><Relationship Id="rId4" Type="http://schemas.openxmlformats.org/officeDocument/2006/relationships/image" Target="../media/image52.jpeg"/></Relationships>
</file>

<file path=ppt/slides/_rels/slide8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4.jpeg"/></Relationships>
</file>

<file path=ppt/slides/_rels/slide9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5.jpeg"/></Relationships>
</file>

<file path=ppt/slides/_rels/slide9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931D9049-4A39-3A2E-F6B4-65F2A3CB98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a:extLst>
              <a:ext uri="{FF2B5EF4-FFF2-40B4-BE49-F238E27FC236}">
                <a16:creationId xmlns:a16="http://schemas.microsoft.com/office/drawing/2014/main" id="{59924877-EA12-C4BD-F228-9FD12EC5B4CD}"/>
              </a:ext>
            </a:extLst>
          </p:cNvPr>
          <p:cNvSpPr>
            <a:spLocks noChangeArrowheads="1"/>
          </p:cNvSpPr>
          <p:nvPr/>
        </p:nvSpPr>
        <p:spPr bwMode="auto">
          <a:xfrm>
            <a:off x="209550" y="1295400"/>
            <a:ext cx="85169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92100" indent="-292100" algn="just" eaLnBrk="1" hangingPunct="1">
              <a:lnSpc>
                <a:spcPts val="2850"/>
              </a:lnSpc>
              <a:spcAft>
                <a:spcPts val="2525"/>
              </a:spcAft>
              <a:defRPr/>
            </a:pPr>
            <a:r>
              <a:rPr lang="en-US" sz="2400" dirty="0">
                <a:latin typeface="Times New Roman" pitchFamily="18" charset="0"/>
              </a:rPr>
              <a:t>               </a:t>
            </a:r>
            <a:r>
              <a:rPr lang="en-US" sz="2400" dirty="0">
                <a:solidFill>
                  <a:srgbClr val="C00000"/>
                </a:solidFill>
                <a:latin typeface="Times New Roman"/>
              </a:rPr>
              <a:t>Subject Name : </a:t>
            </a:r>
            <a:r>
              <a:rPr lang="en-US" sz="2400" b="1" spc="-50" dirty="0">
                <a:solidFill>
                  <a:srgbClr val="C00000"/>
                </a:solidFill>
                <a:latin typeface="Calibri"/>
              </a:rPr>
              <a:t>Data Structures and Algorithms</a:t>
            </a:r>
          </a:p>
          <a:p>
            <a:pPr marL="292100" indent="-292100" algn="just" eaLnBrk="1" hangingPunct="1">
              <a:lnSpc>
                <a:spcPts val="2850"/>
              </a:lnSpc>
              <a:spcAft>
                <a:spcPts val="2525"/>
              </a:spcAft>
              <a:defRPr/>
            </a:pPr>
            <a:endParaRPr lang="en-US" sz="2400" dirty="0">
              <a:solidFill>
                <a:srgbClr val="C00000"/>
              </a:solidFill>
              <a:latin typeface="Times New Roman" pitchFamily="18" charset="0"/>
              <a:cs typeface="Times New Roman" pitchFamily="18" charset="0"/>
            </a:endParaRPr>
          </a:p>
          <a:p>
            <a:pPr marL="292100" indent="-292100" algn="ctr" eaLnBrk="1" hangingPunct="1">
              <a:lnSpc>
                <a:spcPts val="2850"/>
              </a:lnSpc>
              <a:spcAft>
                <a:spcPts val="2525"/>
              </a:spcAft>
              <a:defRPr/>
            </a:pPr>
            <a:r>
              <a:rPr lang="en-US" sz="2400" dirty="0">
                <a:solidFill>
                  <a:srgbClr val="C00000"/>
                </a:solidFill>
                <a:latin typeface="Times New Roman"/>
              </a:rPr>
              <a:t>Subject Code : </a:t>
            </a:r>
            <a:r>
              <a:rPr lang="en-US" sz="2400" spc="-50" dirty="0">
                <a:solidFill>
                  <a:srgbClr val="C00000"/>
                </a:solidFill>
                <a:latin typeface="Calibri"/>
              </a:rPr>
              <a:t>22</a:t>
            </a:r>
            <a:r>
              <a:rPr lang="en-US" sz="2400" dirty="0">
                <a:solidFill>
                  <a:srgbClr val="C00000"/>
                </a:solidFill>
                <a:latin typeface="Calibri"/>
              </a:rPr>
              <a:t>CSE</a:t>
            </a:r>
            <a:r>
              <a:rPr lang="en-US" sz="2400" spc="-50" dirty="0">
                <a:solidFill>
                  <a:srgbClr val="C00000"/>
                </a:solidFill>
                <a:latin typeface="Calibri"/>
              </a:rPr>
              <a:t>108 </a:t>
            </a:r>
          </a:p>
          <a:p>
            <a:pPr marL="292100" indent="-292100" algn="just" eaLnBrk="1" hangingPunct="1">
              <a:lnSpc>
                <a:spcPts val="2850"/>
              </a:lnSpc>
              <a:spcAft>
                <a:spcPts val="2525"/>
              </a:spcAft>
              <a:defRPr/>
            </a:pPr>
            <a:endParaRPr lang="en-US" sz="2400" dirty="0">
              <a:latin typeface="Times New Roman" pitchFamily="18" charset="0"/>
            </a:endParaRPr>
          </a:p>
        </p:txBody>
      </p:sp>
      <p:sp>
        <p:nvSpPr>
          <p:cNvPr id="1028" name="Rectangle 4">
            <a:extLst>
              <a:ext uri="{FF2B5EF4-FFF2-40B4-BE49-F238E27FC236}">
                <a16:creationId xmlns:a16="http://schemas.microsoft.com/office/drawing/2014/main" id="{57BCC31E-3CBD-6DFC-A43E-29CE98A5B293}"/>
              </a:ext>
            </a:extLst>
          </p:cNvPr>
          <p:cNvSpPr>
            <a:spLocks noChangeArrowheads="1"/>
          </p:cNvSpPr>
          <p:nvPr/>
        </p:nvSpPr>
        <p:spPr bwMode="auto">
          <a:xfrm>
            <a:off x="1752600" y="2584450"/>
            <a:ext cx="854233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vi-VN" sz="2400">
                <a:latin typeface="Times New Roman" panose="02020603050405020304" pitchFamily="18" charset="0"/>
              </a:rPr>
              <a:t> </a:t>
            </a:r>
          </a:p>
        </p:txBody>
      </p:sp>
      <p:sp>
        <p:nvSpPr>
          <p:cNvPr id="21510" name="Rectangle 5">
            <a:extLst>
              <a:ext uri="{FF2B5EF4-FFF2-40B4-BE49-F238E27FC236}">
                <a16:creationId xmlns:a16="http://schemas.microsoft.com/office/drawing/2014/main" id="{8185DF64-4B1D-73C3-3271-74C5D00AA99B}"/>
              </a:ext>
            </a:extLst>
          </p:cNvPr>
          <p:cNvSpPr>
            <a:spLocks noChangeArrowheads="1"/>
          </p:cNvSpPr>
          <p:nvPr/>
        </p:nvSpPr>
        <p:spPr bwMode="auto">
          <a:xfrm>
            <a:off x="196850" y="3429000"/>
            <a:ext cx="8516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88900" algn="ctr" eaLnBrk="1" fontAlgn="auto" hangingPunct="1">
              <a:lnSpc>
                <a:spcPts val="4152"/>
              </a:lnSpc>
              <a:spcBef>
                <a:spcPts val="0"/>
              </a:spcBef>
              <a:spcAft>
                <a:spcPts val="10290"/>
              </a:spcAft>
              <a:defRPr/>
            </a:pPr>
            <a:r>
              <a:rPr lang="en-US" sz="2400" dirty="0">
                <a:solidFill>
                  <a:srgbClr val="C00000"/>
                </a:solidFill>
                <a:latin typeface="Times New Roman"/>
              </a:rPr>
              <a:t>Total Contact Hours : </a:t>
            </a:r>
            <a:r>
              <a:rPr lang="en-US" sz="2400" dirty="0">
                <a:solidFill>
                  <a:srgbClr val="C00000"/>
                </a:solidFill>
                <a:latin typeface="Times New Roman" pitchFamily="18" charset="0"/>
              </a:rPr>
              <a:t>45</a:t>
            </a:r>
            <a:r>
              <a:rPr lang="en-US" sz="2400" dirty="0">
                <a:solidFill>
                  <a:srgbClr val="C00000"/>
                </a:solidFill>
                <a:latin typeface="Times New Roman"/>
              </a:rPr>
              <a:t> </a:t>
            </a:r>
          </a:p>
          <a:p>
            <a:pPr>
              <a:defRPr/>
            </a:pPr>
            <a:endParaRPr lang="en-US" sz="2400" dirty="0">
              <a:latin typeface="Times New Roman" pitchFamily="18" charset="0"/>
            </a:endParaRPr>
          </a:p>
        </p:txBody>
      </p:sp>
      <p:sp>
        <p:nvSpPr>
          <p:cNvPr id="1030" name="Rectangle 6">
            <a:extLst>
              <a:ext uri="{FF2B5EF4-FFF2-40B4-BE49-F238E27FC236}">
                <a16:creationId xmlns:a16="http://schemas.microsoft.com/office/drawing/2014/main" id="{72CD2162-BD2F-D358-C23D-C43654D90B5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CB3A376-6A6E-6F69-395D-D8BE3C60121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32" name="Rectangle 5">
            <a:extLst>
              <a:ext uri="{FF2B5EF4-FFF2-40B4-BE49-F238E27FC236}">
                <a16:creationId xmlns:a16="http://schemas.microsoft.com/office/drawing/2014/main" id="{342FA019-7B02-AF30-0F29-D246BF93C384}"/>
              </a:ext>
            </a:extLst>
          </p:cNvPr>
          <p:cNvSpPr>
            <a:spLocks noChangeArrowheads="1"/>
          </p:cNvSpPr>
          <p:nvPr/>
        </p:nvSpPr>
        <p:spPr bwMode="auto">
          <a:xfrm>
            <a:off x="239713" y="4500563"/>
            <a:ext cx="85169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vi-VN" sz="2400">
                <a:solidFill>
                  <a:srgbClr val="C00000"/>
                </a:solidFill>
                <a:latin typeface="Times New Roman" panose="02020603050405020304" pitchFamily="18" charset="0"/>
              </a:rPr>
              <a:t>			Credits : 03 L-T-P    : 1</a:t>
            </a:r>
            <a:r>
              <a:rPr lang="en-US" altLang="vi-VN" sz="2400" b="1">
                <a:solidFill>
                  <a:srgbClr val="C00000"/>
                </a:solidFill>
                <a:latin typeface="Times New Roman" panose="02020603050405020304" pitchFamily="18" charset="0"/>
              </a:rPr>
              <a:t>-1</a:t>
            </a:r>
            <a:r>
              <a:rPr lang="en-US" altLang="vi-VN" sz="2400">
                <a:solidFill>
                  <a:srgbClr val="C00000"/>
                </a:solidFill>
                <a:latin typeface="Times New Roman" panose="02020603050405020304" pitchFamily="18" charset="0"/>
              </a:rPr>
              <a:t>-2</a:t>
            </a:r>
          </a:p>
          <a:p>
            <a:endParaRPr lang="en-US" altLang="vi-VN" sz="240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A67B65AC-3FC0-9414-75DA-3D6F792B4F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6">
            <a:extLst>
              <a:ext uri="{FF2B5EF4-FFF2-40B4-BE49-F238E27FC236}">
                <a16:creationId xmlns:a16="http://schemas.microsoft.com/office/drawing/2014/main" id="{D777A8E5-05E8-8791-2C04-69E40B621EE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5A5DA75-4146-F9BE-DBDF-34BD63909E0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245" name="Title 1">
            <a:extLst>
              <a:ext uri="{FF2B5EF4-FFF2-40B4-BE49-F238E27FC236}">
                <a16:creationId xmlns:a16="http://schemas.microsoft.com/office/drawing/2014/main" id="{54DD61B0-A9FE-509B-FBA5-D13450BAA711}"/>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10246" name="Content Placeholder 2">
            <a:extLst>
              <a:ext uri="{FF2B5EF4-FFF2-40B4-BE49-F238E27FC236}">
                <a16:creationId xmlns:a16="http://schemas.microsoft.com/office/drawing/2014/main" id="{7DEA19BF-DB26-E6A7-0D10-4353CEB2BCD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In a tree data structure, nodes other than leaf nodes are called as Internal Nodes. </a:t>
            </a:r>
          </a:p>
          <a:p>
            <a:pPr>
              <a:lnSpc>
                <a:spcPct val="90000"/>
              </a:lnSpc>
              <a:spcBef>
                <a:spcPts val="1000"/>
              </a:spcBef>
              <a:buFont typeface="Arial" panose="020B0604020202020204" pitchFamily="34" charset="0"/>
              <a:buChar char="•"/>
            </a:pPr>
            <a:r>
              <a:rPr lang="en-IN" altLang="vi-VN" sz="2400" b="1">
                <a:solidFill>
                  <a:srgbClr val="FF0000"/>
                </a:solidFill>
              </a:rPr>
              <a:t>Degree</a:t>
            </a:r>
          </a:p>
          <a:p>
            <a:pPr>
              <a:lnSpc>
                <a:spcPct val="90000"/>
              </a:lnSpc>
              <a:spcBef>
                <a:spcPts val="1000"/>
              </a:spcBef>
              <a:buFont typeface="Arial" panose="020B0604020202020204" pitchFamily="34" charset="0"/>
              <a:buChar char="•"/>
            </a:pPr>
            <a:r>
              <a:rPr lang="en-IN" altLang="vi-VN" sz="2400"/>
              <a:t>In a tree data structure, the total number of children of a node (or)number of subtrees of a node is called as DEGREE of that Node.</a:t>
            </a:r>
          </a:p>
          <a:p>
            <a:pPr>
              <a:lnSpc>
                <a:spcPct val="90000"/>
              </a:lnSpc>
              <a:spcBef>
                <a:spcPts val="1000"/>
              </a:spcBef>
              <a:buFont typeface="Arial" panose="020B0604020202020204" pitchFamily="34" charset="0"/>
              <a:buChar char="•"/>
            </a:pPr>
            <a:r>
              <a:rPr lang="en-IN" altLang="vi-VN" sz="2400"/>
              <a:t>In simple words, the Degree of a node is total number of children it has.</a:t>
            </a:r>
          </a:p>
          <a:p>
            <a:pPr>
              <a:lnSpc>
                <a:spcPct val="90000"/>
              </a:lnSpc>
              <a:spcBef>
                <a:spcPts val="1000"/>
              </a:spcBef>
              <a:buFont typeface="Arial" panose="020B0604020202020204" pitchFamily="34" charset="0"/>
              <a:buChar char="•"/>
            </a:pPr>
            <a:r>
              <a:rPr lang="en-IN" altLang="vi-VN" sz="2400"/>
              <a:t>The highest degree of a node among all the nodes in a tree is called as 'Degree of Tree' </a:t>
            </a:r>
          </a:p>
          <a:p>
            <a:pPr>
              <a:lnSpc>
                <a:spcPct val="90000"/>
              </a:lnSpc>
              <a:spcBef>
                <a:spcPts val="1000"/>
              </a:spcBef>
              <a:buFont typeface="Arial" panose="020B0604020202020204" pitchFamily="34" charset="0"/>
              <a:buChar char="•"/>
            </a:pPr>
            <a:endParaRPr lang="en-IN" altLang="vi-VN" sz="2400">
              <a:solidFill>
                <a:srgbClr val="FF0000"/>
              </a:solidFill>
            </a:endParaRPr>
          </a:p>
        </p:txBody>
      </p:sp>
      <p:pic>
        <p:nvPicPr>
          <p:cNvPr id="10247" name="Picture 2" descr="E:\Jain_2022\Jain_2022\T2\DS\Study Material\Jain_Temp\M3\IMG\3.jpg">
            <a:extLst>
              <a:ext uri="{FF2B5EF4-FFF2-40B4-BE49-F238E27FC236}">
                <a16:creationId xmlns:a16="http://schemas.microsoft.com/office/drawing/2014/main" id="{DBCEEF9F-545D-5DDF-E398-A740C3679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733925"/>
            <a:ext cx="6207125"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1">
            <a:extLst>
              <a:ext uri="{FF2B5EF4-FFF2-40B4-BE49-F238E27FC236}">
                <a16:creationId xmlns:a16="http://schemas.microsoft.com/office/drawing/2014/main" id="{EA75E06E-832F-8F5F-E095-F25773C1F0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Rectangle 6">
            <a:extLst>
              <a:ext uri="{FF2B5EF4-FFF2-40B4-BE49-F238E27FC236}">
                <a16:creationId xmlns:a16="http://schemas.microsoft.com/office/drawing/2014/main" id="{F04BC643-A92D-8111-8F93-E84FDD19E7C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A772AFD-047A-89D3-4346-5370AA899BF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2405" name="Title 1">
            <a:extLst>
              <a:ext uri="{FF2B5EF4-FFF2-40B4-BE49-F238E27FC236}">
                <a16:creationId xmlns:a16="http://schemas.microsoft.com/office/drawing/2014/main" id="{A25A59F7-C7AF-F34A-E49E-E28A80CAFAF1}"/>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vi-VN" sz="2800"/>
              <a:t>Resource Allocation Graph</a:t>
            </a:r>
          </a:p>
        </p:txBody>
      </p:sp>
      <p:sp>
        <p:nvSpPr>
          <p:cNvPr id="102406" name="Content Placeholder 2">
            <a:extLst>
              <a:ext uri="{FF2B5EF4-FFF2-40B4-BE49-F238E27FC236}">
                <a16:creationId xmlns:a16="http://schemas.microsoft.com/office/drawing/2014/main" id="{DB34B182-E76A-A934-9F03-7C489A4B7A79}"/>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The resource allocation graph is the pictorial representation of the state of a system. </a:t>
            </a:r>
          </a:p>
          <a:p>
            <a:pPr>
              <a:lnSpc>
                <a:spcPct val="150000"/>
              </a:lnSpc>
              <a:buFont typeface="Arial" panose="020B0604020202020204" pitchFamily="34" charset="0"/>
              <a:buChar char="•"/>
            </a:pPr>
            <a:r>
              <a:rPr lang="en-IN" altLang="vi-VN" sz="2000"/>
              <a:t>As its name suggests, the resource allocation graph is the complete information about all the processes which are holding some resources or waiting for some resources.</a:t>
            </a:r>
          </a:p>
          <a:p>
            <a:pPr>
              <a:lnSpc>
                <a:spcPct val="150000"/>
              </a:lnSpc>
              <a:buFont typeface="Arial" panose="020B0604020202020204" pitchFamily="34" charset="0"/>
              <a:buChar char="•"/>
            </a:pPr>
            <a:r>
              <a:rPr lang="en-IN" altLang="vi-VN" sz="2000"/>
              <a:t>It also contains the information about all the instances of all the resources whether they are available or being used by the processes.</a:t>
            </a:r>
          </a:p>
          <a:p>
            <a:pPr>
              <a:lnSpc>
                <a:spcPct val="150000"/>
              </a:lnSpc>
              <a:buFont typeface="Arial" panose="020B0604020202020204" pitchFamily="34" charset="0"/>
              <a:buChar char="•"/>
            </a:pPr>
            <a:r>
              <a:rPr lang="en-IN" altLang="vi-VN" sz="2000"/>
              <a:t>In Resource allocation graph, the process is represented by a Circle while the Resource is represented by a rectangle.</a:t>
            </a:r>
          </a:p>
          <a:p>
            <a:pPr>
              <a:lnSpc>
                <a:spcPct val="150000"/>
              </a:lnSpc>
              <a:buFont typeface="Arial" panose="020B0604020202020204" pitchFamily="34" charset="0"/>
              <a:buChar char="•"/>
            </a:pPr>
            <a:r>
              <a:rPr lang="en-IN" altLang="vi-VN" sz="2000"/>
              <a:t>Vertices are mainly of two types, Resource and process. </a:t>
            </a:r>
          </a:p>
          <a:p>
            <a:pPr>
              <a:lnSpc>
                <a:spcPct val="150000"/>
              </a:lnSpc>
              <a:buFont typeface="Arial" panose="020B0604020202020204" pitchFamily="34" charset="0"/>
              <a:buChar char="•"/>
            </a:pPr>
            <a:r>
              <a:rPr lang="en-IN" altLang="vi-VN" sz="2000"/>
              <a:t> Each of them will be represented by a different shape. Circle represents process while rectangle represents resource.</a:t>
            </a:r>
            <a:endParaRPr lang="en-IN" altLang="vi-VN" sz="2000" b="1"/>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
            <a:extLst>
              <a:ext uri="{FF2B5EF4-FFF2-40B4-BE49-F238E27FC236}">
                <a16:creationId xmlns:a16="http://schemas.microsoft.com/office/drawing/2014/main" id="{01EF9DC4-174F-488D-A16D-9FB35E6A2A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Rectangle 6">
            <a:extLst>
              <a:ext uri="{FF2B5EF4-FFF2-40B4-BE49-F238E27FC236}">
                <a16:creationId xmlns:a16="http://schemas.microsoft.com/office/drawing/2014/main" id="{7AB6D410-21CC-3596-6B4C-29E4DA5E233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C5AB5EF-90DE-E46C-9050-0CD8E811F5B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3429" name="Title 1">
            <a:extLst>
              <a:ext uri="{FF2B5EF4-FFF2-40B4-BE49-F238E27FC236}">
                <a16:creationId xmlns:a16="http://schemas.microsoft.com/office/drawing/2014/main" id="{550E21B2-59BF-8EE9-A015-1142E4FCC24B}"/>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vi-VN" sz="2800"/>
              <a:t>Resource Allocation Graph</a:t>
            </a:r>
          </a:p>
        </p:txBody>
      </p:sp>
      <p:sp>
        <p:nvSpPr>
          <p:cNvPr id="103430" name="Content Placeholder 2">
            <a:extLst>
              <a:ext uri="{FF2B5EF4-FFF2-40B4-BE49-F238E27FC236}">
                <a16:creationId xmlns:a16="http://schemas.microsoft.com/office/drawing/2014/main" id="{0E0DA885-BD88-FD67-56D8-1993A2E0B152}"/>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A resource can have more than one instance. Each instance will be represented by a dot inside the rectangle.</a:t>
            </a:r>
          </a:p>
          <a:p>
            <a:pPr>
              <a:lnSpc>
                <a:spcPct val="150000"/>
              </a:lnSpc>
              <a:buFont typeface="Arial" panose="020B0604020202020204" pitchFamily="34" charset="0"/>
              <a:buChar char="•"/>
            </a:pPr>
            <a:r>
              <a:rPr lang="en-IN" altLang="vi-VN" sz="2000"/>
              <a:t>A resource is shown as assigned to a process if the tail of the arrow is attached to an instance to the resource and the head is attached to a process.</a:t>
            </a:r>
          </a:p>
          <a:p>
            <a:pPr>
              <a:lnSpc>
                <a:spcPct val="150000"/>
              </a:lnSpc>
              <a:buFont typeface="Arial" panose="020B0604020202020204" pitchFamily="34" charset="0"/>
              <a:buChar char="•"/>
            </a:pPr>
            <a:r>
              <a:rPr lang="en-IN" altLang="vi-VN" sz="2000"/>
              <a:t>A process is shown as waiting for a resource if the tail of an arrow is attached to the process while the head is pointing towards the resource.</a:t>
            </a:r>
          </a:p>
          <a:p>
            <a:pPr>
              <a:lnSpc>
                <a:spcPct val="150000"/>
              </a:lnSpc>
              <a:buFont typeface="Arial" panose="020B0604020202020204" pitchFamily="34" charset="0"/>
              <a:buChar char="•"/>
            </a:pPr>
            <a:endParaRPr lang="en-IN" altLang="vi-VN" sz="2000" b="1"/>
          </a:p>
        </p:txBody>
      </p:sp>
      <p:pic>
        <p:nvPicPr>
          <p:cNvPr id="103431" name="Picture 2" descr="E:\Jain_2022\Jain_2022\T2\DS\Study Material\Jain_Temp\M3\IMG\60.jpg">
            <a:extLst>
              <a:ext uri="{FF2B5EF4-FFF2-40B4-BE49-F238E27FC236}">
                <a16:creationId xmlns:a16="http://schemas.microsoft.com/office/drawing/2014/main" id="{2D913F35-B3CD-DEC5-F52E-F1301966D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03675"/>
            <a:ext cx="51530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a:extLst>
              <a:ext uri="{FF2B5EF4-FFF2-40B4-BE49-F238E27FC236}">
                <a16:creationId xmlns:a16="http://schemas.microsoft.com/office/drawing/2014/main" id="{D86CE4C0-0BE3-8E32-FE31-A35EA7FE43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Rectangle 6">
            <a:extLst>
              <a:ext uri="{FF2B5EF4-FFF2-40B4-BE49-F238E27FC236}">
                <a16:creationId xmlns:a16="http://schemas.microsoft.com/office/drawing/2014/main" id="{C6F8EA40-7C0F-8384-C58F-5DAC652DCE3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7446560-6B35-A0FE-F42E-92C7C9CD7FA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4453" name="Title 1">
            <a:extLst>
              <a:ext uri="{FF2B5EF4-FFF2-40B4-BE49-F238E27FC236}">
                <a16:creationId xmlns:a16="http://schemas.microsoft.com/office/drawing/2014/main" id="{AAA3D48E-5AB3-C9AD-2BEC-CF3CFEE3329F}"/>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vi-VN" sz="2800"/>
              <a:t>Resource Allocation Graph</a:t>
            </a:r>
          </a:p>
        </p:txBody>
      </p:sp>
      <p:sp>
        <p:nvSpPr>
          <p:cNvPr id="104454" name="Content Placeholder 2">
            <a:extLst>
              <a:ext uri="{FF2B5EF4-FFF2-40B4-BE49-F238E27FC236}">
                <a16:creationId xmlns:a16="http://schemas.microsoft.com/office/drawing/2014/main" id="{A46E69BE-E3C9-7FA3-3B1C-83335F6AE697}"/>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Example</a:t>
            </a:r>
          </a:p>
          <a:p>
            <a:pPr>
              <a:lnSpc>
                <a:spcPct val="150000"/>
              </a:lnSpc>
              <a:buFont typeface="Arial" panose="020B0604020202020204" pitchFamily="34" charset="0"/>
              <a:buChar char="•"/>
            </a:pPr>
            <a:r>
              <a:rPr lang="en-IN" altLang="vi-VN" sz="2000"/>
              <a:t>Let'sconsider 3 processes P1, P2 and P3, and two types of resources R1 and R2. The resources are having 1 instance each.</a:t>
            </a:r>
          </a:p>
          <a:p>
            <a:pPr>
              <a:lnSpc>
                <a:spcPct val="150000"/>
              </a:lnSpc>
              <a:buFont typeface="Arial" panose="020B0604020202020204" pitchFamily="34" charset="0"/>
              <a:buChar char="•"/>
            </a:pPr>
            <a:r>
              <a:rPr lang="en-IN" altLang="vi-VN" sz="2000"/>
              <a:t>According to the graph, R1 is being used by P1, P2 is holding R2 and waiting for R1, P3 is waiting for R1 as well as R2.</a:t>
            </a:r>
          </a:p>
          <a:p>
            <a:pPr>
              <a:lnSpc>
                <a:spcPct val="150000"/>
              </a:lnSpc>
              <a:buFont typeface="Arial" panose="020B0604020202020204" pitchFamily="34" charset="0"/>
              <a:buChar char="•"/>
            </a:pPr>
            <a:r>
              <a:rPr lang="en-IN" altLang="vi-VN" sz="2000"/>
              <a:t>The graph is deadlock free since no cycle is being formed in the graph.</a:t>
            </a:r>
          </a:p>
          <a:p>
            <a:pPr>
              <a:lnSpc>
                <a:spcPct val="150000"/>
              </a:lnSpc>
              <a:buFont typeface="Arial" panose="020B0604020202020204" pitchFamily="34" charset="0"/>
              <a:buChar char="•"/>
            </a:pPr>
            <a:endParaRPr lang="en-IN" altLang="vi-VN" sz="2000" b="1"/>
          </a:p>
        </p:txBody>
      </p:sp>
      <p:pic>
        <p:nvPicPr>
          <p:cNvPr id="104455" name="Picture 2" descr="E:\Jain_2022\Jain_2022\T2\DS\Study Material\Jain_Temp\M3\IMG\61.jpg">
            <a:extLst>
              <a:ext uri="{FF2B5EF4-FFF2-40B4-BE49-F238E27FC236}">
                <a16:creationId xmlns:a16="http://schemas.microsoft.com/office/drawing/2014/main" id="{5D839785-84F0-19EC-F5B8-3BAFD3376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0" y="3689350"/>
            <a:ext cx="29432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1">
            <a:extLst>
              <a:ext uri="{FF2B5EF4-FFF2-40B4-BE49-F238E27FC236}">
                <a16:creationId xmlns:a16="http://schemas.microsoft.com/office/drawing/2014/main" id="{E5BB68BF-1408-EB6B-EDA5-4C4C18884D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Rectangle 6">
            <a:extLst>
              <a:ext uri="{FF2B5EF4-FFF2-40B4-BE49-F238E27FC236}">
                <a16:creationId xmlns:a16="http://schemas.microsoft.com/office/drawing/2014/main" id="{903D059C-AB52-DDF7-0AA0-A42D0A0CAE4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ED0BF42-27C8-2C61-A72A-41540431C15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5477" name="Title 1">
            <a:extLst>
              <a:ext uri="{FF2B5EF4-FFF2-40B4-BE49-F238E27FC236}">
                <a16:creationId xmlns:a16="http://schemas.microsoft.com/office/drawing/2014/main" id="{EE71AD8C-F52C-DC06-8545-A0064C312559}"/>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05478" name="Content Placeholder 2">
            <a:extLst>
              <a:ext uri="{FF2B5EF4-FFF2-40B4-BE49-F238E27FC236}">
                <a16:creationId xmlns:a16="http://schemas.microsoft.com/office/drawing/2014/main" id="{549ED863-686D-F513-3785-9D82F3F09162}"/>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Hash Table is a data structure which store data in associative manner.</a:t>
            </a:r>
          </a:p>
          <a:p>
            <a:pPr>
              <a:lnSpc>
                <a:spcPct val="150000"/>
              </a:lnSpc>
              <a:buFont typeface="Arial" panose="020B0604020202020204" pitchFamily="34" charset="0"/>
              <a:buChar char="•"/>
            </a:pPr>
            <a:r>
              <a:rPr lang="en-IN" altLang="vi-VN" sz="2000"/>
              <a:t>In hash table, data is stored in array format where each data values has its own unique index value. </a:t>
            </a:r>
          </a:p>
          <a:p>
            <a:pPr>
              <a:lnSpc>
                <a:spcPct val="150000"/>
              </a:lnSpc>
              <a:buFont typeface="Arial" panose="020B0604020202020204" pitchFamily="34" charset="0"/>
              <a:buChar char="•"/>
            </a:pPr>
            <a:r>
              <a:rPr lang="en-IN" altLang="vi-VN" sz="2000"/>
              <a:t>Access of data becomes very fast if we know the index of desired data. </a:t>
            </a:r>
          </a:p>
          <a:p>
            <a:pPr>
              <a:lnSpc>
                <a:spcPct val="150000"/>
              </a:lnSpc>
              <a:buFont typeface="Arial" panose="020B0604020202020204" pitchFamily="34" charset="0"/>
              <a:buChar char="•"/>
            </a:pPr>
            <a:r>
              <a:rPr lang="en-IN" altLang="vi-VN" sz="2000"/>
              <a:t>Thus, it becomes a data structure in which insertion and search operations are very fast irrespective of size of data. </a:t>
            </a:r>
          </a:p>
          <a:p>
            <a:pPr>
              <a:lnSpc>
                <a:spcPct val="150000"/>
              </a:lnSpc>
              <a:buFont typeface="Arial" panose="020B0604020202020204" pitchFamily="34" charset="0"/>
              <a:buChar char="•"/>
            </a:pPr>
            <a:r>
              <a:rPr lang="en-IN" altLang="vi-VN" sz="2000"/>
              <a:t>Hash Table uses array as a storage medium and uses hash technique to generate index where an element is to be inserted or to be located from.</a:t>
            </a:r>
          </a:p>
          <a:p>
            <a:pPr>
              <a:lnSpc>
                <a:spcPct val="150000"/>
              </a:lnSpc>
              <a:buFont typeface="Arial" panose="020B0604020202020204" pitchFamily="34" charset="0"/>
              <a:buChar char="•"/>
            </a:pPr>
            <a:r>
              <a:rPr lang="en-IN" altLang="vi-VN" sz="2000" b="1"/>
              <a:t>Hashing</a:t>
            </a:r>
          </a:p>
          <a:p>
            <a:pPr>
              <a:lnSpc>
                <a:spcPct val="150000"/>
              </a:lnSpc>
              <a:buFont typeface="Arial" panose="020B0604020202020204" pitchFamily="34" charset="0"/>
              <a:buChar char="•"/>
            </a:pPr>
            <a:r>
              <a:rPr lang="en-IN" altLang="vi-VN" sz="2000"/>
              <a:t>Hashing is a technique to convert a range of key values into a range of indexes of an array.</a:t>
            </a:r>
            <a:endParaRPr lang="en-IN" altLang="vi-VN" sz="2000" b="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a:extLst>
              <a:ext uri="{FF2B5EF4-FFF2-40B4-BE49-F238E27FC236}">
                <a16:creationId xmlns:a16="http://schemas.microsoft.com/office/drawing/2014/main" id="{2427C2AF-64DE-6D6F-81C8-14618B055B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9" name="Rectangle 6">
            <a:extLst>
              <a:ext uri="{FF2B5EF4-FFF2-40B4-BE49-F238E27FC236}">
                <a16:creationId xmlns:a16="http://schemas.microsoft.com/office/drawing/2014/main" id="{B3AA3D07-1F8E-B32C-2983-FA467AB8DFC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2E218EB-711F-1F60-83C5-81B50F24FEF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6501" name="Title 1">
            <a:extLst>
              <a:ext uri="{FF2B5EF4-FFF2-40B4-BE49-F238E27FC236}">
                <a16:creationId xmlns:a16="http://schemas.microsoft.com/office/drawing/2014/main" id="{4081E86B-03E1-8E04-0FD4-B51B1EAB1F91}"/>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06502" name="Content Placeholder 2">
            <a:extLst>
              <a:ext uri="{FF2B5EF4-FFF2-40B4-BE49-F238E27FC236}">
                <a16:creationId xmlns:a16="http://schemas.microsoft.com/office/drawing/2014/main" id="{E9814A7C-05F9-D846-BBFB-522BC6DD4BD6}"/>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We're going to use modulo operator to get a range of key values.</a:t>
            </a:r>
          </a:p>
          <a:p>
            <a:pPr>
              <a:lnSpc>
                <a:spcPct val="150000"/>
              </a:lnSpc>
              <a:buFont typeface="Arial" panose="020B0604020202020204" pitchFamily="34" charset="0"/>
              <a:buChar char="•"/>
            </a:pPr>
            <a:r>
              <a:rPr lang="en-IN" altLang="vi-VN" sz="2000"/>
              <a:t>Consider an example of hash table of size 20, and following items are to be stored. Item are in key, value format. </a:t>
            </a:r>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b="1"/>
          </a:p>
        </p:txBody>
      </p:sp>
      <p:pic>
        <p:nvPicPr>
          <p:cNvPr id="106503" name="Picture 2" descr="E:\Jain_2022\Jain_2022\T2\DS\Study Material\Jain_Temp\M3\IMG\62.jpg">
            <a:extLst>
              <a:ext uri="{FF2B5EF4-FFF2-40B4-BE49-F238E27FC236}">
                <a16:creationId xmlns:a16="http://schemas.microsoft.com/office/drawing/2014/main" id="{703BF1DD-8A65-9C6F-8BCC-60128CDAD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2524125"/>
            <a:ext cx="64198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1">
            <a:extLst>
              <a:ext uri="{FF2B5EF4-FFF2-40B4-BE49-F238E27FC236}">
                <a16:creationId xmlns:a16="http://schemas.microsoft.com/office/drawing/2014/main" id="{647564EA-1513-ED3C-8F4A-18936412F6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3" name="Rectangle 6">
            <a:extLst>
              <a:ext uri="{FF2B5EF4-FFF2-40B4-BE49-F238E27FC236}">
                <a16:creationId xmlns:a16="http://schemas.microsoft.com/office/drawing/2014/main" id="{D461F2BF-5653-C3CB-758D-144B05CC50A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BCE4E1A-6D06-8ED9-3411-1D0A7C62493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7525" name="Title 1">
            <a:extLst>
              <a:ext uri="{FF2B5EF4-FFF2-40B4-BE49-F238E27FC236}">
                <a16:creationId xmlns:a16="http://schemas.microsoft.com/office/drawing/2014/main" id="{1425D31D-BC98-5EE0-C66E-D39F40B5BA83}"/>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07526" name="Content Placeholder 2">
            <a:extLst>
              <a:ext uri="{FF2B5EF4-FFF2-40B4-BE49-F238E27FC236}">
                <a16:creationId xmlns:a16="http://schemas.microsoft.com/office/drawing/2014/main" id="{3F8462EE-6E4B-430B-44DC-252952AC4824}"/>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r>
              <a:rPr lang="en-IN" altLang="vi-VN" sz="2000" b="1"/>
              <a:t>Linear Probing</a:t>
            </a:r>
          </a:p>
          <a:p>
            <a:pPr>
              <a:lnSpc>
                <a:spcPct val="150000"/>
              </a:lnSpc>
              <a:buFont typeface="Arial" panose="020B0604020202020204" pitchFamily="34" charset="0"/>
              <a:buChar char="•"/>
            </a:pPr>
            <a:r>
              <a:rPr lang="en-IN" altLang="vi-VN" sz="2000"/>
              <a:t>It may happen that the hashing technique used create already used index of the array.</a:t>
            </a:r>
          </a:p>
          <a:p>
            <a:pPr>
              <a:lnSpc>
                <a:spcPct val="150000"/>
              </a:lnSpc>
              <a:buFont typeface="Arial" panose="020B0604020202020204" pitchFamily="34" charset="0"/>
              <a:buChar char="•"/>
            </a:pPr>
            <a:r>
              <a:rPr lang="en-IN" altLang="vi-VN" sz="2000"/>
              <a:t>y. In such case, we can search the next empty location in the array by looking into the next cell until we found an empty cell.</a:t>
            </a:r>
          </a:p>
          <a:p>
            <a:pPr>
              <a:lnSpc>
                <a:spcPct val="150000"/>
              </a:lnSpc>
              <a:buFont typeface="Arial" panose="020B0604020202020204" pitchFamily="34" charset="0"/>
              <a:buChar char="•"/>
            </a:pPr>
            <a:r>
              <a:rPr lang="en-IN" altLang="vi-VN" sz="2000"/>
              <a:t>This technique is called linear probing.</a:t>
            </a:r>
            <a:endParaRPr lang="en-IN" altLang="vi-VN" sz="2000" b="1"/>
          </a:p>
        </p:txBody>
      </p:sp>
      <p:pic>
        <p:nvPicPr>
          <p:cNvPr id="107527" name="Picture 2" descr="E:\Jain_2022\Jain_2022\T2\DS\Study Material\Jain_Temp\M3\IMG\63.jpg">
            <a:extLst>
              <a:ext uri="{FF2B5EF4-FFF2-40B4-BE49-F238E27FC236}">
                <a16:creationId xmlns:a16="http://schemas.microsoft.com/office/drawing/2014/main" id="{3517C7CA-3BF3-1D67-222F-F80FDA51F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3" y="981075"/>
            <a:ext cx="9144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8" name="Picture 3" descr="E:\Jain_2022\Jain_2022\T2\DS\Study Material\Jain_Temp\M3\IMG\64.jpg">
            <a:extLst>
              <a:ext uri="{FF2B5EF4-FFF2-40B4-BE49-F238E27FC236}">
                <a16:creationId xmlns:a16="http://schemas.microsoft.com/office/drawing/2014/main" id="{03ADC53D-E979-2000-4E65-E70B881CC3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790575"/>
            <a:ext cx="30289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9" name="Picture 4" descr="E:\Jain_2022\Jain_2022\T2\DS\Study Material\Jain_Temp\M3\IMG\65.jpg">
            <a:extLst>
              <a:ext uri="{FF2B5EF4-FFF2-40B4-BE49-F238E27FC236}">
                <a16:creationId xmlns:a16="http://schemas.microsoft.com/office/drawing/2014/main" id="{36CB822D-3478-EC29-4EE5-214DF4FAB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429000"/>
            <a:ext cx="24955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1">
            <a:extLst>
              <a:ext uri="{FF2B5EF4-FFF2-40B4-BE49-F238E27FC236}">
                <a16:creationId xmlns:a16="http://schemas.microsoft.com/office/drawing/2014/main" id="{0E6C3B04-03C8-8912-D973-6F3C9F2082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Rectangle 6">
            <a:extLst>
              <a:ext uri="{FF2B5EF4-FFF2-40B4-BE49-F238E27FC236}">
                <a16:creationId xmlns:a16="http://schemas.microsoft.com/office/drawing/2014/main" id="{B09D09B9-36FB-3073-1886-E4C65646C22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982A51D-9C65-18E7-981A-089CD091A27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8549" name="Title 1">
            <a:extLst>
              <a:ext uri="{FF2B5EF4-FFF2-40B4-BE49-F238E27FC236}">
                <a16:creationId xmlns:a16="http://schemas.microsoft.com/office/drawing/2014/main" id="{074F8899-4AA1-2E9C-8B97-4DFCEE8D99F9}"/>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08550" name="Content Placeholder 2">
            <a:extLst>
              <a:ext uri="{FF2B5EF4-FFF2-40B4-BE49-F238E27FC236}">
                <a16:creationId xmlns:a16="http://schemas.microsoft.com/office/drawing/2014/main" id="{5242CB2A-2733-F577-AADF-37333E7E2DB6}"/>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r>
              <a:rPr lang="en-IN" altLang="vi-VN" sz="2000" b="1"/>
              <a:t>HASH FUNCTION</a:t>
            </a:r>
          </a:p>
          <a:p>
            <a:pPr>
              <a:lnSpc>
                <a:spcPct val="150000"/>
              </a:lnSpc>
              <a:buFont typeface="Arial" panose="020B0604020202020204" pitchFamily="34" charset="0"/>
              <a:buChar char="•"/>
            </a:pPr>
            <a:r>
              <a:rPr lang="en-IN" altLang="vi-VN" sz="2000"/>
              <a:t>A hash function is an algorithm that converts a hash key to a hash value. </a:t>
            </a:r>
          </a:p>
          <a:p>
            <a:pPr>
              <a:lnSpc>
                <a:spcPct val="150000"/>
              </a:lnSpc>
              <a:buFont typeface="Arial" panose="020B0604020202020204" pitchFamily="34" charset="0"/>
              <a:buChar char="•"/>
            </a:pPr>
            <a:r>
              <a:rPr lang="en-IN" altLang="vi-VN" sz="2000"/>
              <a:t>A good hash function is essential for the effective performance of the hash table.</a:t>
            </a:r>
            <a:endParaRPr lang="en-IN" altLang="vi-VN" sz="2000" b="1"/>
          </a:p>
        </p:txBody>
      </p:sp>
      <p:pic>
        <p:nvPicPr>
          <p:cNvPr id="108551" name="Picture 2" descr="E:\Jain_2022\Jain_2022\T2\DS\Study Material\Jain_Temp\M3\IMG\66.jpg">
            <a:extLst>
              <a:ext uri="{FF2B5EF4-FFF2-40B4-BE49-F238E27FC236}">
                <a16:creationId xmlns:a16="http://schemas.microsoft.com/office/drawing/2014/main" id="{ED1E57C5-534F-D118-3847-5EA77C46C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063625"/>
            <a:ext cx="63357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1">
            <a:extLst>
              <a:ext uri="{FF2B5EF4-FFF2-40B4-BE49-F238E27FC236}">
                <a16:creationId xmlns:a16="http://schemas.microsoft.com/office/drawing/2014/main" id="{95927766-B238-7644-F1CC-47FD5CAC9B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Rectangle 6">
            <a:extLst>
              <a:ext uri="{FF2B5EF4-FFF2-40B4-BE49-F238E27FC236}">
                <a16:creationId xmlns:a16="http://schemas.microsoft.com/office/drawing/2014/main" id="{E2F7506B-2D2C-F24F-7BEF-1A51B92DA69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3BD5255-67A5-E36A-AEC4-F59209A3B7D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9573" name="Title 1">
            <a:extLst>
              <a:ext uri="{FF2B5EF4-FFF2-40B4-BE49-F238E27FC236}">
                <a16:creationId xmlns:a16="http://schemas.microsoft.com/office/drawing/2014/main" id="{68F07EA6-A7F6-D431-7D64-25EF184E6E07}"/>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09574" name="Content Placeholder 2">
            <a:extLst>
              <a:ext uri="{FF2B5EF4-FFF2-40B4-BE49-F238E27FC236}">
                <a16:creationId xmlns:a16="http://schemas.microsoft.com/office/drawing/2014/main" id="{AD9B451B-D68A-E1EB-D930-8E4E5F4B3597}"/>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The main requirements of a hash function are that it must:</a:t>
            </a:r>
          </a:p>
          <a:p>
            <a:pPr lvl="1">
              <a:lnSpc>
                <a:spcPct val="150000"/>
              </a:lnSpc>
              <a:buFont typeface="Arial" panose="020B0604020202020204" pitchFamily="34" charset="0"/>
              <a:buChar char="•"/>
            </a:pPr>
            <a:r>
              <a:rPr lang="en-IN" altLang="vi-VN" sz="2000"/>
              <a:t>always produce the same hash value for the same key.</a:t>
            </a:r>
          </a:p>
          <a:p>
            <a:pPr lvl="1">
              <a:lnSpc>
                <a:spcPct val="150000"/>
              </a:lnSpc>
              <a:buFont typeface="Arial" panose="020B0604020202020204" pitchFamily="34" charset="0"/>
              <a:buChar char="•"/>
            </a:pPr>
            <a:r>
              <a:rPr lang="en-IN" altLang="vi-VN" sz="2000"/>
              <a:t>provide a uniform distribution of hash values. This means that every value has an equal probability of being generated.</a:t>
            </a:r>
          </a:p>
          <a:p>
            <a:pPr lvl="1">
              <a:lnSpc>
                <a:spcPct val="150000"/>
              </a:lnSpc>
              <a:buFont typeface="Arial" panose="020B0604020202020204" pitchFamily="34" charset="0"/>
              <a:buChar char="•"/>
            </a:pPr>
            <a:r>
              <a:rPr lang="en-IN" altLang="vi-VN" sz="2000"/>
              <a:t>minimise clustering; this will arise when many different keys produce the same hash value. Where two or more different keys produce the same hash value, we say a ‘collision’ has occured.</a:t>
            </a:r>
          </a:p>
          <a:p>
            <a:pPr lvl="1">
              <a:lnSpc>
                <a:spcPct val="150000"/>
              </a:lnSpc>
              <a:buFont typeface="Arial" panose="020B0604020202020204" pitchFamily="34" charset="0"/>
              <a:buChar char="•"/>
            </a:pPr>
            <a:r>
              <a:rPr lang="en-IN" altLang="vi-VN" sz="2000"/>
              <a:t>be very fast to compute.</a:t>
            </a:r>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1">
            <a:extLst>
              <a:ext uri="{FF2B5EF4-FFF2-40B4-BE49-F238E27FC236}">
                <a16:creationId xmlns:a16="http://schemas.microsoft.com/office/drawing/2014/main" id="{796B927E-136C-14D1-6BD6-11237AB82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Rectangle 6">
            <a:extLst>
              <a:ext uri="{FF2B5EF4-FFF2-40B4-BE49-F238E27FC236}">
                <a16:creationId xmlns:a16="http://schemas.microsoft.com/office/drawing/2014/main" id="{E6EAB7F5-9D12-F805-74C3-247D06BDB0C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A09D285-F0A3-3F47-2C5C-E6943CF9825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0597" name="Title 1">
            <a:extLst>
              <a:ext uri="{FF2B5EF4-FFF2-40B4-BE49-F238E27FC236}">
                <a16:creationId xmlns:a16="http://schemas.microsoft.com/office/drawing/2014/main" id="{1E64E012-21D7-1E74-3BDF-9AEF8540D14F}"/>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0598" name="Content Placeholder 2">
            <a:extLst>
              <a:ext uri="{FF2B5EF4-FFF2-40B4-BE49-F238E27FC236}">
                <a16:creationId xmlns:a16="http://schemas.microsoft.com/office/drawing/2014/main" id="{F62633F1-EACB-9430-75B3-3381243A8302}"/>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A simple hash function</a:t>
            </a:r>
          </a:p>
          <a:p>
            <a:pPr>
              <a:lnSpc>
                <a:spcPct val="150000"/>
              </a:lnSpc>
              <a:buFont typeface="Arial" panose="020B0604020202020204" pitchFamily="34" charset="0"/>
              <a:buChar char="•"/>
            </a:pPr>
            <a:r>
              <a:rPr lang="en-IN" altLang="vi-VN" sz="2000"/>
              <a:t>Let's take a look at a simple hash function. Here we will assume that the keys are 5 digit numbers and we have a hash table with 97 buckets.</a:t>
            </a:r>
            <a:endParaRPr lang="en-IN" altLang="vi-VN" sz="2000" b="1"/>
          </a:p>
          <a:p>
            <a:pPr>
              <a:lnSpc>
                <a:spcPct val="150000"/>
              </a:lnSpc>
              <a:buFont typeface="Arial" panose="020B0604020202020204" pitchFamily="34" charset="0"/>
              <a:buChar char="•"/>
            </a:pPr>
            <a:r>
              <a:rPr lang="en-IN" altLang="vi-VN" sz="2000">
                <a:solidFill>
                  <a:srgbClr val="FF0000"/>
                </a:solidFill>
              </a:rPr>
              <a:t>FUNCTION hash_integer(hash_key, number_of_slots) </a:t>
            </a:r>
          </a:p>
          <a:p>
            <a:pPr lvl="1">
              <a:lnSpc>
                <a:spcPct val="150000"/>
              </a:lnSpc>
              <a:buFont typeface="Arial" panose="020B0604020202020204" pitchFamily="34" charset="0"/>
              <a:buChar char="•"/>
            </a:pPr>
            <a:r>
              <a:rPr lang="en-IN" altLang="vi-VN" sz="2000">
                <a:solidFill>
                  <a:srgbClr val="FF0000"/>
                </a:solidFill>
              </a:rPr>
              <a:t>// Generate the hash value using the modulo operator </a:t>
            </a:r>
          </a:p>
          <a:p>
            <a:pPr lvl="1">
              <a:lnSpc>
                <a:spcPct val="150000"/>
              </a:lnSpc>
              <a:buFont typeface="Arial" panose="020B0604020202020204" pitchFamily="34" charset="0"/>
              <a:buChar char="•"/>
            </a:pPr>
            <a:r>
              <a:rPr lang="en-IN" altLang="vi-VN" sz="2000">
                <a:solidFill>
                  <a:srgbClr val="FF0000"/>
                </a:solidFill>
              </a:rPr>
              <a:t>hash_value = hash_key MOD number_of_slots </a:t>
            </a:r>
          </a:p>
          <a:p>
            <a:pPr lvl="1">
              <a:lnSpc>
                <a:spcPct val="150000"/>
              </a:lnSpc>
              <a:buFont typeface="Arial" panose="020B0604020202020204" pitchFamily="34" charset="0"/>
              <a:buChar char="•"/>
            </a:pPr>
            <a:r>
              <a:rPr lang="en-IN" altLang="vi-VN" sz="2000">
                <a:solidFill>
                  <a:srgbClr val="FF0000"/>
                </a:solidFill>
              </a:rPr>
              <a:t>// Return the hash value </a:t>
            </a:r>
          </a:p>
          <a:p>
            <a:pPr lvl="1">
              <a:lnSpc>
                <a:spcPct val="150000"/>
              </a:lnSpc>
              <a:buFont typeface="Arial" panose="020B0604020202020204" pitchFamily="34" charset="0"/>
              <a:buChar char="•"/>
            </a:pPr>
            <a:r>
              <a:rPr lang="en-IN" altLang="vi-VN" sz="2000">
                <a:solidFill>
                  <a:srgbClr val="FF0000"/>
                </a:solidFill>
              </a:rPr>
              <a:t>RETURN hash_value </a:t>
            </a:r>
          </a:p>
          <a:p>
            <a:pPr>
              <a:lnSpc>
                <a:spcPct val="150000"/>
              </a:lnSpc>
              <a:buFont typeface="Arial" panose="020B0604020202020204" pitchFamily="34" charset="0"/>
              <a:buChar char="•"/>
            </a:pPr>
            <a:r>
              <a:rPr lang="en-IN" altLang="vi-VN" sz="2000">
                <a:solidFill>
                  <a:srgbClr val="FF0000"/>
                </a:solidFill>
              </a:rPr>
              <a:t>ENDFUNCTION</a:t>
            </a:r>
            <a:endParaRPr lang="en-IN" altLang="vi-VN" sz="2000" b="1">
              <a:solidFill>
                <a:srgbClr val="FF0000"/>
              </a:solidFill>
            </a:endParaRPr>
          </a:p>
          <a:p>
            <a:pPr>
              <a:lnSpc>
                <a:spcPct val="150000"/>
              </a:lnSpc>
              <a:buFont typeface="Arial" panose="020B0604020202020204" pitchFamily="34" charset="0"/>
              <a:buChar char="•"/>
            </a:pPr>
            <a:endParaRPr lang="en-IN" altLang="vi-VN" sz="2000" b="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1">
            <a:extLst>
              <a:ext uri="{FF2B5EF4-FFF2-40B4-BE49-F238E27FC236}">
                <a16:creationId xmlns:a16="http://schemas.microsoft.com/office/drawing/2014/main" id="{911A8ABC-EC88-D79D-4238-09A27F0A67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19" name="Rectangle 6">
            <a:extLst>
              <a:ext uri="{FF2B5EF4-FFF2-40B4-BE49-F238E27FC236}">
                <a16:creationId xmlns:a16="http://schemas.microsoft.com/office/drawing/2014/main" id="{5C21F204-A348-B929-6855-D7F0EBB295F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C9A635C-37A7-FCB2-0885-F9CA0BB64BC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1621" name="Title 1">
            <a:extLst>
              <a:ext uri="{FF2B5EF4-FFF2-40B4-BE49-F238E27FC236}">
                <a16:creationId xmlns:a16="http://schemas.microsoft.com/office/drawing/2014/main" id="{0C2C4BF9-C196-DF47-D00F-CC6D4A49AF4E}"/>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1622" name="Content Placeholder 2">
            <a:extLst>
              <a:ext uri="{FF2B5EF4-FFF2-40B4-BE49-F238E27FC236}">
                <a16:creationId xmlns:a16="http://schemas.microsoft.com/office/drawing/2014/main" id="{9CB98EEA-BA46-FD57-0EB7-D00D372E6D59}"/>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TYPES OF HASH FUNCTION</a:t>
            </a:r>
          </a:p>
          <a:p>
            <a:pPr>
              <a:lnSpc>
                <a:spcPct val="150000"/>
              </a:lnSpc>
              <a:buFont typeface="Arial" panose="020B0604020202020204" pitchFamily="34" charset="0"/>
              <a:buChar char="•"/>
            </a:pPr>
            <a:r>
              <a:rPr lang="en-IN" altLang="vi-VN" sz="2000">
                <a:solidFill>
                  <a:srgbClr val="FF0000"/>
                </a:solidFill>
              </a:rPr>
              <a:t>1. Division Method:</a:t>
            </a:r>
            <a:r>
              <a:rPr lang="en-IN" altLang="vi-VN" sz="2000" b="1">
                <a:solidFill>
                  <a:srgbClr val="FF0000"/>
                </a:solidFill>
              </a:rPr>
              <a:t> </a:t>
            </a:r>
          </a:p>
          <a:p>
            <a:pPr lvl="1">
              <a:lnSpc>
                <a:spcPct val="150000"/>
              </a:lnSpc>
              <a:buFont typeface="Arial" panose="020B0604020202020204" pitchFamily="34" charset="0"/>
              <a:buChar char="•"/>
            </a:pPr>
            <a:r>
              <a:rPr lang="en-IN" altLang="vi-VN" sz="2000"/>
              <a:t>The hash function depends upon the remainder of division. Typically the divisor is table length.</a:t>
            </a:r>
          </a:p>
          <a:p>
            <a:pPr lvl="1">
              <a:lnSpc>
                <a:spcPct val="150000"/>
              </a:lnSpc>
              <a:buFont typeface="Arial" panose="020B0604020202020204" pitchFamily="34" charset="0"/>
              <a:buChar char="•"/>
            </a:pPr>
            <a:r>
              <a:rPr lang="en-IN" altLang="vi-VN" sz="2000"/>
              <a:t>For eg; If the record 54, 72, 89, 37 is placed in the hash table and if the table size is 10 then</a:t>
            </a:r>
          </a:p>
          <a:p>
            <a:pPr lvl="1">
              <a:lnSpc>
                <a:spcPct val="150000"/>
              </a:lnSpc>
              <a:buFont typeface="Arial" panose="020B0604020202020204" pitchFamily="34" charset="0"/>
              <a:buChar char="•"/>
            </a:pPr>
            <a:endParaRPr lang="en-IN" altLang="vi-VN" sz="2000" b="1">
              <a:solidFill>
                <a:srgbClr val="FF0000"/>
              </a:solidFill>
            </a:endParaRPr>
          </a:p>
        </p:txBody>
      </p:sp>
      <p:pic>
        <p:nvPicPr>
          <p:cNvPr id="111623" name="Picture 2" descr="E:\Jain_2022\Jain_2022\T2\DS\Study Material\Jain_Temp\M3\IMG\67.jpg">
            <a:extLst>
              <a:ext uri="{FF2B5EF4-FFF2-40B4-BE49-F238E27FC236}">
                <a16:creationId xmlns:a16="http://schemas.microsoft.com/office/drawing/2014/main" id="{B921F1C5-F1D6-331C-854E-4DC5F9389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10000"/>
            <a:ext cx="2189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4" name="Picture 3" descr="E:\Jain_2022\Jain_2022\T2\DS\Study Material\Jain_Temp\M3\IMG\68.jpg">
            <a:extLst>
              <a:ext uri="{FF2B5EF4-FFF2-40B4-BE49-F238E27FC236}">
                <a16:creationId xmlns:a16="http://schemas.microsoft.com/office/drawing/2014/main" id="{25E72AF7-328F-3AD7-1069-8F40B9A5F5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571875"/>
            <a:ext cx="15240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BB47ABAD-817A-F6C6-D7C9-17C69530E8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6">
            <a:extLst>
              <a:ext uri="{FF2B5EF4-FFF2-40B4-BE49-F238E27FC236}">
                <a16:creationId xmlns:a16="http://schemas.microsoft.com/office/drawing/2014/main" id="{9B4DDE09-E434-91B4-B01F-A1CF767D806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5B858F8-48B5-6E79-5412-3D1831B1075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269" name="Title 1">
            <a:extLst>
              <a:ext uri="{FF2B5EF4-FFF2-40B4-BE49-F238E27FC236}">
                <a16:creationId xmlns:a16="http://schemas.microsoft.com/office/drawing/2014/main" id="{790C4976-9B11-683E-16FC-EA37B51CFD9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11270" name="Content Placeholder 2">
            <a:extLst>
              <a:ext uri="{FF2B5EF4-FFF2-40B4-BE49-F238E27FC236}">
                <a16:creationId xmlns:a16="http://schemas.microsoft.com/office/drawing/2014/main" id="{719AA04F-2497-982F-DBAC-C9A85F9D8AB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Level</a:t>
            </a:r>
          </a:p>
          <a:p>
            <a:pPr>
              <a:lnSpc>
                <a:spcPct val="90000"/>
              </a:lnSpc>
              <a:spcBef>
                <a:spcPts val="1000"/>
              </a:spcBef>
              <a:buFont typeface="Arial" panose="020B0604020202020204" pitchFamily="34" charset="0"/>
              <a:buChar char="•"/>
            </a:pPr>
            <a:r>
              <a:rPr lang="en-IN" altLang="vi-VN" sz="2400"/>
              <a:t>In a tree data structure, the root node is said to be at Level 0 and the children of root node are at Level 1 and the children of the nodes which are at Level 1 will be at Level 2 and so on...</a:t>
            </a:r>
          </a:p>
          <a:p>
            <a:pPr>
              <a:lnSpc>
                <a:spcPct val="90000"/>
              </a:lnSpc>
              <a:spcBef>
                <a:spcPts val="1000"/>
              </a:spcBef>
              <a:buFont typeface="Arial" panose="020B0604020202020204" pitchFamily="34" charset="0"/>
              <a:buChar char="•"/>
            </a:pPr>
            <a:r>
              <a:rPr lang="en-IN" altLang="vi-VN" sz="2400"/>
              <a:t>In simple words, in a tree each step from top to bottom is called as a Level and the Level count starts with '0' and incremented by one at each level (Step). </a:t>
            </a:r>
          </a:p>
          <a:p>
            <a:pPr>
              <a:lnSpc>
                <a:spcPct val="90000"/>
              </a:lnSpc>
              <a:spcBef>
                <a:spcPts val="1000"/>
              </a:spcBef>
              <a:buFont typeface="Arial" panose="020B0604020202020204" pitchFamily="34" charset="0"/>
              <a:buChar char="•"/>
            </a:pPr>
            <a:endParaRPr lang="en-IN" altLang="vi-VN" sz="2400">
              <a:solidFill>
                <a:srgbClr val="FF0000"/>
              </a:solidFill>
            </a:endParaRPr>
          </a:p>
        </p:txBody>
      </p:sp>
      <p:pic>
        <p:nvPicPr>
          <p:cNvPr id="11271" name="Picture 2" descr="E:\Jain_2022\Jain_2022\T2\DS\Study Material\Jain_Temp\M3\IMG\4.jpg">
            <a:extLst>
              <a:ext uri="{FF2B5EF4-FFF2-40B4-BE49-F238E27FC236}">
                <a16:creationId xmlns:a16="http://schemas.microsoft.com/office/drawing/2014/main" id="{12F5C189-C8B0-D487-7FD8-421E18ED5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8" y="3649663"/>
            <a:ext cx="73247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1">
            <a:extLst>
              <a:ext uri="{FF2B5EF4-FFF2-40B4-BE49-F238E27FC236}">
                <a16:creationId xmlns:a16="http://schemas.microsoft.com/office/drawing/2014/main" id="{CD0D7E1B-9DFC-9C63-6BD6-78BCB3421E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3" name="Rectangle 6">
            <a:extLst>
              <a:ext uri="{FF2B5EF4-FFF2-40B4-BE49-F238E27FC236}">
                <a16:creationId xmlns:a16="http://schemas.microsoft.com/office/drawing/2014/main" id="{664F015A-9021-CF30-385E-E6163ABC031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4415030-A417-4F69-A982-DA012F9E9D0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2645" name="Title 1">
            <a:extLst>
              <a:ext uri="{FF2B5EF4-FFF2-40B4-BE49-F238E27FC236}">
                <a16:creationId xmlns:a16="http://schemas.microsoft.com/office/drawing/2014/main" id="{9914FA06-76F2-7F90-CBD5-9B829CED3E64}"/>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2646" name="Content Placeholder 2">
            <a:extLst>
              <a:ext uri="{FF2B5EF4-FFF2-40B4-BE49-F238E27FC236}">
                <a16:creationId xmlns:a16="http://schemas.microsoft.com/office/drawing/2014/main" id="{A4F3BBCD-D659-373A-41D2-8DFBE5798945}"/>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TYPES OF HASH FUNCTION</a:t>
            </a:r>
          </a:p>
          <a:p>
            <a:pPr>
              <a:lnSpc>
                <a:spcPct val="150000"/>
              </a:lnSpc>
              <a:buFont typeface="Arial" panose="020B0604020202020204" pitchFamily="34" charset="0"/>
              <a:buChar char="•"/>
            </a:pPr>
            <a:r>
              <a:rPr lang="en-IN" altLang="vi-VN" sz="2000">
                <a:solidFill>
                  <a:srgbClr val="FF0000"/>
                </a:solidFill>
              </a:rPr>
              <a:t>2. Mid Square:</a:t>
            </a:r>
          </a:p>
          <a:p>
            <a:pPr lvl="1">
              <a:lnSpc>
                <a:spcPct val="150000"/>
              </a:lnSpc>
              <a:buFont typeface="Arial" panose="020B0604020202020204" pitchFamily="34" charset="0"/>
              <a:buChar char="•"/>
            </a:pPr>
            <a:r>
              <a:rPr lang="en-IN" altLang="vi-VN" sz="2000"/>
              <a:t>In the mid square method, the key is squared and the middle or mid part of the result is used as the index.</a:t>
            </a:r>
          </a:p>
          <a:p>
            <a:pPr lvl="1">
              <a:lnSpc>
                <a:spcPct val="150000"/>
              </a:lnSpc>
              <a:buFont typeface="Arial" panose="020B0604020202020204" pitchFamily="34" charset="0"/>
              <a:buChar char="•"/>
            </a:pPr>
            <a:r>
              <a:rPr lang="en-IN" altLang="vi-VN" sz="2000"/>
              <a:t>If the key is a string, it has to be preprocessed to produce a number.</a:t>
            </a:r>
          </a:p>
          <a:p>
            <a:pPr lvl="1">
              <a:lnSpc>
                <a:spcPct val="150000"/>
              </a:lnSpc>
              <a:buFont typeface="Arial" panose="020B0604020202020204" pitchFamily="34" charset="0"/>
              <a:buChar char="•"/>
            </a:pPr>
            <a:r>
              <a:rPr lang="en-IN" altLang="vi-VN" sz="2000"/>
              <a:t>Consider that if we want to place a record 3111 then</a:t>
            </a:r>
          </a:p>
          <a:p>
            <a:pPr lvl="1">
              <a:lnSpc>
                <a:spcPct val="150000"/>
              </a:lnSpc>
              <a:buFont typeface="Arial" panose="020B0604020202020204" pitchFamily="34" charset="0"/>
              <a:buChar char="•"/>
            </a:pPr>
            <a:r>
              <a:rPr lang="en-IN" altLang="vi-VN" sz="2000"/>
              <a:t>(3111) squre = 9678321 </a:t>
            </a:r>
          </a:p>
          <a:p>
            <a:pPr lvl="1">
              <a:lnSpc>
                <a:spcPct val="150000"/>
              </a:lnSpc>
              <a:buFont typeface="Arial" panose="020B0604020202020204" pitchFamily="34" charset="0"/>
              <a:buChar char="•"/>
            </a:pPr>
            <a:r>
              <a:rPr lang="en-IN" altLang="vi-VN" sz="2000"/>
              <a:t>for the hash table of size 1000 </a:t>
            </a:r>
          </a:p>
          <a:p>
            <a:pPr lvl="1">
              <a:lnSpc>
                <a:spcPct val="150000"/>
              </a:lnSpc>
              <a:buFont typeface="Arial" panose="020B0604020202020204" pitchFamily="34" charset="0"/>
              <a:buChar char="•"/>
            </a:pPr>
            <a:r>
              <a:rPr lang="en-IN" altLang="vi-VN" sz="2000"/>
              <a:t>H(3111) = 783 (the middle 3 digits)</a:t>
            </a:r>
          </a:p>
          <a:p>
            <a:pPr>
              <a:lnSpc>
                <a:spcPct val="150000"/>
              </a:lnSpc>
              <a:buFont typeface="Arial" panose="020B0604020202020204" pitchFamily="34" charset="0"/>
              <a:buChar char="•"/>
            </a:pPr>
            <a:r>
              <a:rPr lang="en-IN" altLang="vi-VN" sz="2000">
                <a:solidFill>
                  <a:srgbClr val="FF0000"/>
                </a:solidFill>
              </a:rPr>
              <a:t>3. Multiplicative hash function:</a:t>
            </a:r>
          </a:p>
          <a:p>
            <a:pPr lvl="1">
              <a:lnSpc>
                <a:spcPct val="150000"/>
              </a:lnSpc>
              <a:buFont typeface="Arial" panose="020B0604020202020204" pitchFamily="34" charset="0"/>
              <a:buChar char="•"/>
            </a:pPr>
            <a:r>
              <a:rPr lang="en-IN" altLang="vi-VN" sz="2000"/>
              <a:t>The given record is multiplied by some constant value. The formula for computing the hash key is</a:t>
            </a:r>
            <a:endParaRPr lang="en-IN" altLang="vi-VN" sz="2000" b="1">
              <a:solidFill>
                <a:srgbClr val="FF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
            <a:extLst>
              <a:ext uri="{FF2B5EF4-FFF2-40B4-BE49-F238E27FC236}">
                <a16:creationId xmlns:a16="http://schemas.microsoft.com/office/drawing/2014/main" id="{174A05C9-FC12-5243-A8BE-8901C8BB73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6">
            <a:extLst>
              <a:ext uri="{FF2B5EF4-FFF2-40B4-BE49-F238E27FC236}">
                <a16:creationId xmlns:a16="http://schemas.microsoft.com/office/drawing/2014/main" id="{248B8C3B-EAED-1CDE-56AE-0B52A037856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993E654-C7FE-7262-0E72-1BF26EFAB27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3669" name="Title 1">
            <a:extLst>
              <a:ext uri="{FF2B5EF4-FFF2-40B4-BE49-F238E27FC236}">
                <a16:creationId xmlns:a16="http://schemas.microsoft.com/office/drawing/2014/main" id="{C905F9FB-BE12-CBAF-5CB8-66CB09EDDBE2}"/>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3670" name="Content Placeholder 2">
            <a:extLst>
              <a:ext uri="{FF2B5EF4-FFF2-40B4-BE49-F238E27FC236}">
                <a16:creationId xmlns:a16="http://schemas.microsoft.com/office/drawing/2014/main" id="{2E7615B9-E6E4-64A8-7417-2EA9CDB668A0}"/>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TYPES OF HASH FUNCTION</a:t>
            </a:r>
          </a:p>
          <a:p>
            <a:pPr lvl="1">
              <a:lnSpc>
                <a:spcPct val="150000"/>
              </a:lnSpc>
              <a:buFont typeface="Arial" panose="020B0604020202020204" pitchFamily="34" charset="0"/>
              <a:buChar char="•"/>
            </a:pPr>
            <a:r>
              <a:rPr lang="en-IN" altLang="vi-VN" sz="2000"/>
              <a:t>H(key) = floor(p *(fractional part of key*A)) where p is integer constant and A is constant real number. </a:t>
            </a:r>
          </a:p>
          <a:p>
            <a:pPr>
              <a:lnSpc>
                <a:spcPct val="150000"/>
              </a:lnSpc>
              <a:buFont typeface="Arial" panose="020B0604020202020204" pitchFamily="34" charset="0"/>
              <a:buChar char="•"/>
            </a:pPr>
            <a:r>
              <a:rPr lang="en-IN" altLang="vi-VN" sz="2000">
                <a:solidFill>
                  <a:srgbClr val="FF0000"/>
                </a:solidFill>
              </a:rPr>
              <a:t>4. Digit Folding:</a:t>
            </a:r>
          </a:p>
          <a:p>
            <a:pPr lvl="1">
              <a:lnSpc>
                <a:spcPct val="150000"/>
              </a:lnSpc>
              <a:buFont typeface="Arial" panose="020B0604020202020204" pitchFamily="34" charset="0"/>
              <a:buChar char="•"/>
            </a:pPr>
            <a:r>
              <a:rPr lang="en-IN" altLang="vi-VN" sz="2000"/>
              <a:t>The key is divided into separate parts and using some simple operation these parts are combined to produce the hash key</a:t>
            </a:r>
          </a:p>
          <a:p>
            <a:pPr lvl="1">
              <a:lnSpc>
                <a:spcPct val="150000"/>
              </a:lnSpc>
              <a:buFont typeface="Arial" panose="020B0604020202020204" pitchFamily="34" charset="0"/>
              <a:buChar char="•"/>
            </a:pPr>
            <a:r>
              <a:rPr lang="en-IN" altLang="vi-VN" sz="2000"/>
              <a:t>For eg; consider a record 12365412 then it is divided into separate parts as 123 654 12 and these are added together</a:t>
            </a:r>
          </a:p>
          <a:p>
            <a:pPr lvl="1">
              <a:lnSpc>
                <a:spcPct val="150000"/>
              </a:lnSpc>
              <a:buFont typeface="Arial" panose="020B0604020202020204" pitchFamily="34" charset="0"/>
              <a:buChar char="•"/>
            </a:pPr>
            <a:r>
              <a:rPr lang="en-IN" altLang="vi-VN" sz="2000"/>
              <a:t>H(key) = 123+654+12 = 789 </a:t>
            </a:r>
          </a:p>
          <a:p>
            <a:pPr lvl="1">
              <a:lnSpc>
                <a:spcPct val="150000"/>
              </a:lnSpc>
              <a:buFont typeface="Arial" panose="020B0604020202020204" pitchFamily="34" charset="0"/>
              <a:buChar char="•"/>
            </a:pPr>
            <a:r>
              <a:rPr lang="en-IN" altLang="vi-VN" sz="2000"/>
              <a:t>The record will be placed at location 789 </a:t>
            </a:r>
            <a:endParaRPr lang="en-IN" altLang="vi-VN" sz="2000" b="1">
              <a:solidFill>
                <a:srgbClr val="FF000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1">
            <a:extLst>
              <a:ext uri="{FF2B5EF4-FFF2-40B4-BE49-F238E27FC236}">
                <a16:creationId xmlns:a16="http://schemas.microsoft.com/office/drawing/2014/main" id="{D3719701-E195-A425-E7B5-2D80075430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1" name="Rectangle 6">
            <a:extLst>
              <a:ext uri="{FF2B5EF4-FFF2-40B4-BE49-F238E27FC236}">
                <a16:creationId xmlns:a16="http://schemas.microsoft.com/office/drawing/2014/main" id="{3B72BA3F-D911-8151-9E0B-C2F9F376CD0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1DDB731-EB53-5D65-1059-F422AAB2689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4693" name="Title 1">
            <a:extLst>
              <a:ext uri="{FF2B5EF4-FFF2-40B4-BE49-F238E27FC236}">
                <a16:creationId xmlns:a16="http://schemas.microsoft.com/office/drawing/2014/main" id="{17997E1C-CE6D-FB1D-92C0-1D20E431FE3C}"/>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4694" name="Content Placeholder 2">
            <a:extLst>
              <a:ext uri="{FF2B5EF4-FFF2-40B4-BE49-F238E27FC236}">
                <a16:creationId xmlns:a16="http://schemas.microsoft.com/office/drawing/2014/main" id="{5574EE74-A5C7-B197-27A0-CD4D723CA835}"/>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COLLISION</a:t>
            </a:r>
          </a:p>
          <a:p>
            <a:pPr>
              <a:lnSpc>
                <a:spcPct val="150000"/>
              </a:lnSpc>
              <a:buFont typeface="Arial" panose="020B0604020202020204" pitchFamily="34" charset="0"/>
              <a:buChar char="•"/>
            </a:pPr>
            <a:r>
              <a:rPr lang="en-IN" altLang="vi-VN" sz="2000"/>
              <a:t>The hash function is a function that returns the key value using which the record can be placed in the hash table.</a:t>
            </a:r>
          </a:p>
          <a:p>
            <a:pPr>
              <a:lnSpc>
                <a:spcPct val="150000"/>
              </a:lnSpc>
              <a:buFont typeface="Arial" panose="020B0604020202020204" pitchFamily="34" charset="0"/>
              <a:buChar char="•"/>
            </a:pPr>
            <a:r>
              <a:rPr lang="en-IN" altLang="vi-VN" sz="2000"/>
              <a:t>Thus this function helps us in placing the record in the hash table at appropriate position and due to this we can retrieve the record directly from that location.</a:t>
            </a:r>
          </a:p>
          <a:p>
            <a:pPr>
              <a:lnSpc>
                <a:spcPct val="150000"/>
              </a:lnSpc>
              <a:buFont typeface="Arial" panose="020B0604020202020204" pitchFamily="34" charset="0"/>
              <a:buChar char="•"/>
            </a:pPr>
            <a:r>
              <a:rPr lang="en-IN" altLang="vi-VN" sz="2000"/>
              <a:t>This function need to be designed very carefully and it should not return the same hash key address for two different records. </a:t>
            </a:r>
          </a:p>
          <a:p>
            <a:pPr>
              <a:lnSpc>
                <a:spcPct val="150000"/>
              </a:lnSpc>
              <a:buFont typeface="Arial" panose="020B0604020202020204" pitchFamily="34" charset="0"/>
              <a:buChar char="•"/>
            </a:pPr>
            <a:r>
              <a:rPr lang="en-IN" altLang="vi-VN" sz="2000"/>
              <a:t>This is an undesirable situation in hashing.</a:t>
            </a:r>
          </a:p>
          <a:p>
            <a:pPr>
              <a:lnSpc>
                <a:spcPct val="150000"/>
              </a:lnSpc>
              <a:buFont typeface="Arial" panose="020B0604020202020204" pitchFamily="34" charset="0"/>
              <a:buChar char="•"/>
            </a:pPr>
            <a:r>
              <a:rPr lang="en-IN" altLang="vi-VN" sz="2000"/>
              <a:t>Similarly when there is no room for a new pair in the hash table then such a situation is called overflow.</a:t>
            </a:r>
          </a:p>
          <a:p>
            <a:pPr>
              <a:lnSpc>
                <a:spcPct val="150000"/>
              </a:lnSpc>
              <a:buFont typeface="Arial" panose="020B0604020202020204" pitchFamily="34" charset="0"/>
              <a:buChar char="•"/>
            </a:pPr>
            <a:r>
              <a:rPr lang="en-IN" altLang="vi-VN" sz="2000"/>
              <a:t>Collision and overflow show the poor hash functions. </a:t>
            </a:r>
            <a:endParaRPr lang="en-IN" altLang="vi-VN" sz="2000" b="1">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1">
            <a:extLst>
              <a:ext uri="{FF2B5EF4-FFF2-40B4-BE49-F238E27FC236}">
                <a16:creationId xmlns:a16="http://schemas.microsoft.com/office/drawing/2014/main" id="{13A76919-F9B3-4C15-0632-A60A3CDFCB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Rectangle 6">
            <a:extLst>
              <a:ext uri="{FF2B5EF4-FFF2-40B4-BE49-F238E27FC236}">
                <a16:creationId xmlns:a16="http://schemas.microsoft.com/office/drawing/2014/main" id="{592FE84A-836F-875C-D236-B172DE79F88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474035C-CAA4-B132-5EFF-D57BEF8ACDD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5717" name="Title 1">
            <a:extLst>
              <a:ext uri="{FF2B5EF4-FFF2-40B4-BE49-F238E27FC236}">
                <a16:creationId xmlns:a16="http://schemas.microsoft.com/office/drawing/2014/main" id="{D71F2F69-1F9B-C12A-CF25-8AD46C5B7563}"/>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5718" name="Content Placeholder 2">
            <a:extLst>
              <a:ext uri="{FF2B5EF4-FFF2-40B4-BE49-F238E27FC236}">
                <a16:creationId xmlns:a16="http://schemas.microsoft.com/office/drawing/2014/main" id="{82A78BA4-60B7-764D-904A-B683B162422D}"/>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COLLISION RESOLUTION TECHNIQUES</a:t>
            </a:r>
          </a:p>
          <a:p>
            <a:pPr>
              <a:lnSpc>
                <a:spcPct val="150000"/>
              </a:lnSpc>
              <a:buFont typeface="Arial" panose="020B0604020202020204" pitchFamily="34" charset="0"/>
              <a:buChar char="•"/>
            </a:pPr>
            <a:r>
              <a:rPr lang="en-IN" altLang="vi-VN" sz="2000"/>
              <a:t>If collision occurs then it should be handled by applying some techniques.</a:t>
            </a:r>
          </a:p>
          <a:p>
            <a:pPr>
              <a:lnSpc>
                <a:spcPct val="150000"/>
              </a:lnSpc>
              <a:buFont typeface="Arial" panose="020B0604020202020204" pitchFamily="34" charset="0"/>
              <a:buChar char="•"/>
            </a:pPr>
            <a:r>
              <a:rPr lang="en-IN" altLang="vi-VN" sz="2000"/>
              <a:t>Such a technique is called collision handling technique. </a:t>
            </a:r>
          </a:p>
          <a:p>
            <a:pPr lvl="1">
              <a:lnSpc>
                <a:spcPct val="150000"/>
              </a:lnSpc>
              <a:buFont typeface="Arial" panose="020B0604020202020204" pitchFamily="34" charset="0"/>
              <a:buChar char="•"/>
            </a:pPr>
            <a:r>
              <a:rPr lang="en-IN" altLang="vi-VN" sz="2000"/>
              <a:t>1.Chaining</a:t>
            </a:r>
          </a:p>
          <a:p>
            <a:pPr lvl="1">
              <a:lnSpc>
                <a:spcPct val="150000"/>
              </a:lnSpc>
              <a:buFont typeface="Arial" panose="020B0604020202020204" pitchFamily="34" charset="0"/>
              <a:buChar char="•"/>
            </a:pPr>
            <a:r>
              <a:rPr lang="en-IN" altLang="vi-VN" sz="2000"/>
              <a:t>2.Open addressing (linear probing) </a:t>
            </a:r>
          </a:p>
          <a:p>
            <a:pPr lvl="1">
              <a:lnSpc>
                <a:spcPct val="150000"/>
              </a:lnSpc>
              <a:buFont typeface="Arial" panose="020B0604020202020204" pitchFamily="34" charset="0"/>
              <a:buChar char="•"/>
            </a:pPr>
            <a:r>
              <a:rPr lang="en-IN" altLang="vi-VN" sz="2000"/>
              <a:t>3.Quadratic probing</a:t>
            </a:r>
          </a:p>
          <a:p>
            <a:pPr lvl="1">
              <a:lnSpc>
                <a:spcPct val="150000"/>
              </a:lnSpc>
              <a:buFont typeface="Arial" panose="020B0604020202020204" pitchFamily="34" charset="0"/>
              <a:buChar char="•"/>
            </a:pPr>
            <a:r>
              <a:rPr lang="en-IN" altLang="vi-VN" sz="2000"/>
              <a:t>4.Double hashing</a:t>
            </a:r>
          </a:p>
          <a:p>
            <a:pPr lvl="1">
              <a:lnSpc>
                <a:spcPct val="150000"/>
              </a:lnSpc>
              <a:buFont typeface="Arial" panose="020B0604020202020204" pitchFamily="34" charset="0"/>
              <a:buChar char="•"/>
            </a:pPr>
            <a:r>
              <a:rPr lang="en-IN" altLang="vi-VN" sz="2000"/>
              <a:t>5.Rehashing</a:t>
            </a:r>
            <a:endParaRPr lang="en-IN" altLang="vi-VN" sz="2000" b="1"/>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a:extLst>
              <a:ext uri="{FF2B5EF4-FFF2-40B4-BE49-F238E27FC236}">
                <a16:creationId xmlns:a16="http://schemas.microsoft.com/office/drawing/2014/main" id="{51F76C50-EAEA-87FC-1F17-2E862087BF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39" name="Rectangle 6">
            <a:extLst>
              <a:ext uri="{FF2B5EF4-FFF2-40B4-BE49-F238E27FC236}">
                <a16:creationId xmlns:a16="http://schemas.microsoft.com/office/drawing/2014/main" id="{AEDE3050-B294-ADB2-F524-DA7EA10D6F1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82575CD-8D0D-EB2D-81F0-29DE647CB9F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6741" name="Title 1">
            <a:extLst>
              <a:ext uri="{FF2B5EF4-FFF2-40B4-BE49-F238E27FC236}">
                <a16:creationId xmlns:a16="http://schemas.microsoft.com/office/drawing/2014/main" id="{23470186-299D-631C-F018-253B6E42540E}"/>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6742" name="Content Placeholder 2">
            <a:extLst>
              <a:ext uri="{FF2B5EF4-FFF2-40B4-BE49-F238E27FC236}">
                <a16:creationId xmlns:a16="http://schemas.microsoft.com/office/drawing/2014/main" id="{E90C5E5B-A8A8-390A-140A-E51BE9CF99F8}"/>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COLLISION RESOLUTION TECHNIQUES</a:t>
            </a:r>
          </a:p>
          <a:p>
            <a:pPr>
              <a:lnSpc>
                <a:spcPct val="150000"/>
              </a:lnSpc>
              <a:buFont typeface="Arial" panose="020B0604020202020204" pitchFamily="34" charset="0"/>
              <a:buChar char="•"/>
            </a:pPr>
            <a:r>
              <a:rPr lang="en-IN" altLang="vi-VN" sz="2000">
                <a:solidFill>
                  <a:srgbClr val="FF0000"/>
                </a:solidFill>
              </a:rPr>
              <a:t>CHAINING</a:t>
            </a:r>
          </a:p>
          <a:p>
            <a:pPr>
              <a:lnSpc>
                <a:spcPct val="150000"/>
              </a:lnSpc>
              <a:buFont typeface="Arial" panose="020B0604020202020204" pitchFamily="34" charset="0"/>
              <a:buChar char="•"/>
            </a:pPr>
            <a:r>
              <a:rPr lang="en-IN" altLang="vi-VN" sz="2000"/>
              <a:t>In collision handling method chaining is a concept which introduces an additional field with data i.e. chain.</a:t>
            </a:r>
          </a:p>
          <a:p>
            <a:pPr>
              <a:lnSpc>
                <a:spcPct val="150000"/>
              </a:lnSpc>
              <a:buFont typeface="Arial" panose="020B0604020202020204" pitchFamily="34" charset="0"/>
              <a:buChar char="•"/>
            </a:pPr>
            <a:r>
              <a:rPr lang="en-IN" altLang="vi-VN" sz="2000"/>
              <a:t>A separate chain table is maintained for colliding data. When collision occurs then a linked list(chain) is maintained at the home bucket. </a:t>
            </a:r>
          </a:p>
          <a:p>
            <a:pPr>
              <a:lnSpc>
                <a:spcPct val="150000"/>
              </a:lnSpc>
              <a:buFont typeface="Arial" panose="020B0604020202020204" pitchFamily="34" charset="0"/>
              <a:buChar char="•"/>
            </a:pPr>
            <a:r>
              <a:rPr lang="en-IN" altLang="vi-VN" sz="2000"/>
              <a:t>For eg; Consider the keys to be placed in their home buckets </a:t>
            </a:r>
            <a:r>
              <a:rPr lang="en-IN" altLang="vi-VN" sz="2000">
                <a:solidFill>
                  <a:srgbClr val="FF0000"/>
                </a:solidFill>
              </a:rPr>
              <a:t>are 131, 3, 4, 21, 61, 7, 97, 8, 9 </a:t>
            </a:r>
          </a:p>
          <a:p>
            <a:pPr>
              <a:lnSpc>
                <a:spcPct val="150000"/>
              </a:lnSpc>
              <a:buFont typeface="Arial" panose="020B0604020202020204" pitchFamily="34" charset="0"/>
              <a:buChar char="•"/>
            </a:pPr>
            <a:r>
              <a:rPr lang="en-IN" altLang="vi-VN" sz="2000"/>
              <a:t>then we will apply a hash function as H(key) = key % D </a:t>
            </a:r>
          </a:p>
          <a:p>
            <a:pPr>
              <a:lnSpc>
                <a:spcPct val="150000"/>
              </a:lnSpc>
              <a:buFont typeface="Arial" panose="020B0604020202020204" pitchFamily="34" charset="0"/>
              <a:buChar char="•"/>
            </a:pPr>
            <a:r>
              <a:rPr lang="en-IN" altLang="vi-VN" sz="2000"/>
              <a:t>Where D is the size of table. The hash table will beHere D = 10 </a:t>
            </a:r>
            <a:endParaRPr lang="en-IN" altLang="vi-VN" sz="2000" b="1">
              <a:solidFill>
                <a:srgbClr val="FF000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
            <a:extLst>
              <a:ext uri="{FF2B5EF4-FFF2-40B4-BE49-F238E27FC236}">
                <a16:creationId xmlns:a16="http://schemas.microsoft.com/office/drawing/2014/main" id="{C89DF464-DCC6-5BAB-3864-E412A19010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Rectangle 6">
            <a:extLst>
              <a:ext uri="{FF2B5EF4-FFF2-40B4-BE49-F238E27FC236}">
                <a16:creationId xmlns:a16="http://schemas.microsoft.com/office/drawing/2014/main" id="{F2865882-CB0D-61E3-3B73-6A83734B76A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37E790C-14E2-B2BC-83F0-90BF4709FBF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7765" name="Title 1">
            <a:extLst>
              <a:ext uri="{FF2B5EF4-FFF2-40B4-BE49-F238E27FC236}">
                <a16:creationId xmlns:a16="http://schemas.microsoft.com/office/drawing/2014/main" id="{6EAFCAD2-C24D-3319-7096-D82FFFA965AE}"/>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7766" name="Content Placeholder 2">
            <a:extLst>
              <a:ext uri="{FF2B5EF4-FFF2-40B4-BE49-F238E27FC236}">
                <a16:creationId xmlns:a16="http://schemas.microsoft.com/office/drawing/2014/main" id="{3058F0C4-2FDE-55E7-45BC-6E9730F53947}"/>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COLLISION RESOLUTION TECHNIQUES</a:t>
            </a:r>
          </a:p>
          <a:p>
            <a:pPr>
              <a:lnSpc>
                <a:spcPct val="150000"/>
              </a:lnSpc>
              <a:buFont typeface="Arial" panose="020B0604020202020204" pitchFamily="34" charset="0"/>
              <a:buChar char="•"/>
            </a:pPr>
            <a:r>
              <a:rPr lang="en-IN" altLang="vi-VN" sz="2000">
                <a:solidFill>
                  <a:srgbClr val="FF0000"/>
                </a:solidFill>
              </a:rPr>
              <a:t>CHAINING</a:t>
            </a:r>
          </a:p>
          <a:p>
            <a:pPr>
              <a:lnSpc>
                <a:spcPct val="150000"/>
              </a:lnSpc>
              <a:buFont typeface="Arial" panose="020B0604020202020204" pitchFamily="34" charset="0"/>
              <a:buChar char="•"/>
            </a:pPr>
            <a:endParaRPr lang="en-IN" altLang="vi-VN" sz="2000">
              <a:solidFill>
                <a:srgbClr val="FF0000"/>
              </a:solidFill>
            </a:endParaRPr>
          </a:p>
          <a:p>
            <a:pPr>
              <a:lnSpc>
                <a:spcPct val="150000"/>
              </a:lnSpc>
              <a:buFont typeface="Arial" panose="020B0604020202020204" pitchFamily="34" charset="0"/>
              <a:buChar char="•"/>
            </a:pPr>
            <a:endParaRPr lang="en-IN" altLang="vi-VN" sz="2000">
              <a:solidFill>
                <a:srgbClr val="FF0000"/>
              </a:solidFill>
            </a:endParaRPr>
          </a:p>
          <a:p>
            <a:pPr>
              <a:lnSpc>
                <a:spcPct val="150000"/>
              </a:lnSpc>
              <a:buFont typeface="Arial" panose="020B0604020202020204" pitchFamily="34" charset="0"/>
              <a:buChar char="•"/>
            </a:pPr>
            <a:endParaRPr lang="en-IN" altLang="vi-VN" sz="2000">
              <a:solidFill>
                <a:srgbClr val="FF0000"/>
              </a:solidFill>
            </a:endParaRPr>
          </a:p>
          <a:p>
            <a:pPr>
              <a:lnSpc>
                <a:spcPct val="150000"/>
              </a:lnSpc>
              <a:buFont typeface="Arial" panose="020B0604020202020204" pitchFamily="34" charset="0"/>
              <a:buChar char="•"/>
            </a:pPr>
            <a:endParaRPr lang="en-IN" altLang="vi-VN" sz="2000">
              <a:solidFill>
                <a:srgbClr val="FF0000"/>
              </a:solidFill>
            </a:endParaRPr>
          </a:p>
          <a:p>
            <a:pPr>
              <a:lnSpc>
                <a:spcPct val="150000"/>
              </a:lnSpc>
              <a:buFont typeface="Arial" panose="020B0604020202020204" pitchFamily="34" charset="0"/>
              <a:buChar char="•"/>
            </a:pPr>
            <a:endParaRPr lang="en-IN" altLang="vi-VN" sz="2000">
              <a:solidFill>
                <a:srgbClr val="FF0000"/>
              </a:solidFill>
            </a:endParaRPr>
          </a:p>
          <a:p>
            <a:pPr>
              <a:lnSpc>
                <a:spcPct val="150000"/>
              </a:lnSpc>
              <a:buFont typeface="Arial" panose="020B0604020202020204" pitchFamily="34" charset="0"/>
              <a:buChar char="•"/>
            </a:pPr>
            <a:endParaRPr lang="en-IN" altLang="vi-VN" sz="2000">
              <a:solidFill>
                <a:srgbClr val="FF0000"/>
              </a:solidFill>
            </a:endParaRPr>
          </a:p>
          <a:p>
            <a:pPr>
              <a:lnSpc>
                <a:spcPct val="150000"/>
              </a:lnSpc>
              <a:buFont typeface="Arial" panose="020B0604020202020204" pitchFamily="34" charset="0"/>
              <a:buChar char="•"/>
            </a:pPr>
            <a:endParaRPr lang="en-IN" altLang="vi-VN" sz="2000">
              <a:solidFill>
                <a:srgbClr val="FF0000"/>
              </a:solidFill>
            </a:endParaRPr>
          </a:p>
          <a:p>
            <a:pPr>
              <a:lnSpc>
                <a:spcPct val="150000"/>
              </a:lnSpc>
              <a:buFont typeface="Arial" panose="020B0604020202020204" pitchFamily="34" charset="0"/>
              <a:buChar char="•"/>
            </a:pPr>
            <a:endParaRPr lang="en-IN" altLang="vi-VN" sz="2000">
              <a:solidFill>
                <a:srgbClr val="FF0000"/>
              </a:solidFill>
            </a:endParaRPr>
          </a:p>
        </p:txBody>
      </p:sp>
      <p:pic>
        <p:nvPicPr>
          <p:cNvPr id="117767" name="Picture 2" descr="E:\Jain_2022\Jain_2022\T2\DS\Study Material\Jain_Temp\M3\IMG\69.jpg">
            <a:extLst>
              <a:ext uri="{FF2B5EF4-FFF2-40B4-BE49-F238E27FC236}">
                <a16:creationId xmlns:a16="http://schemas.microsoft.com/office/drawing/2014/main" id="{E26264FA-DFAE-310D-0E83-088AE2B31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56388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1">
            <a:extLst>
              <a:ext uri="{FF2B5EF4-FFF2-40B4-BE49-F238E27FC236}">
                <a16:creationId xmlns:a16="http://schemas.microsoft.com/office/drawing/2014/main" id="{58B8AB1E-0123-D3A0-A092-7374B092FE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7" name="Rectangle 6">
            <a:extLst>
              <a:ext uri="{FF2B5EF4-FFF2-40B4-BE49-F238E27FC236}">
                <a16:creationId xmlns:a16="http://schemas.microsoft.com/office/drawing/2014/main" id="{4CD770D9-4739-8CBB-DB12-3973F0D1D5F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82E8211-C4C0-1E66-8503-A2F5E84F4F1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18789" name="Title 1">
            <a:extLst>
              <a:ext uri="{FF2B5EF4-FFF2-40B4-BE49-F238E27FC236}">
                <a16:creationId xmlns:a16="http://schemas.microsoft.com/office/drawing/2014/main" id="{827314DD-337F-9043-3664-4AB1EC1B54D6}"/>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vi-VN" sz="2800"/>
              <a:t>HASH TABLE</a:t>
            </a:r>
          </a:p>
        </p:txBody>
      </p:sp>
      <p:sp>
        <p:nvSpPr>
          <p:cNvPr id="118790" name="Content Placeholder 2">
            <a:extLst>
              <a:ext uri="{FF2B5EF4-FFF2-40B4-BE49-F238E27FC236}">
                <a16:creationId xmlns:a16="http://schemas.microsoft.com/office/drawing/2014/main" id="{E06905CE-1F87-290A-D195-B88F5109A8D1}"/>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COLLISION RESOLUTION TECHNIQUES</a:t>
            </a:r>
          </a:p>
          <a:p>
            <a:pPr>
              <a:lnSpc>
                <a:spcPct val="150000"/>
              </a:lnSpc>
              <a:buFont typeface="Arial" panose="020B0604020202020204" pitchFamily="34" charset="0"/>
              <a:buChar char="•"/>
            </a:pPr>
            <a:r>
              <a:rPr lang="en-IN" altLang="vi-VN" sz="2000" b="1">
                <a:solidFill>
                  <a:srgbClr val="FF0000"/>
                </a:solidFill>
              </a:rPr>
              <a:t>Linear Probing</a:t>
            </a:r>
          </a:p>
          <a:p>
            <a:pPr>
              <a:lnSpc>
                <a:spcPct val="150000"/>
              </a:lnSpc>
              <a:buFont typeface="Arial" panose="020B0604020202020204" pitchFamily="34" charset="0"/>
              <a:buChar char="•"/>
            </a:pPr>
            <a:r>
              <a:rPr lang="en-IN" altLang="vi-VN" sz="2000"/>
              <a:t>It may happen that the hashing technique used create already used index of the array.</a:t>
            </a:r>
          </a:p>
          <a:p>
            <a:pPr>
              <a:lnSpc>
                <a:spcPct val="150000"/>
              </a:lnSpc>
              <a:buFont typeface="Arial" panose="020B0604020202020204" pitchFamily="34" charset="0"/>
              <a:buChar char="•"/>
            </a:pPr>
            <a:r>
              <a:rPr lang="en-IN" altLang="vi-VN" sz="2000"/>
              <a:t>y. In such case, we can search the next empty location in the array by looking into the next cell until we found an empty cell.</a:t>
            </a:r>
          </a:p>
          <a:p>
            <a:pPr>
              <a:lnSpc>
                <a:spcPct val="150000"/>
              </a:lnSpc>
              <a:buFont typeface="Arial" panose="020B0604020202020204" pitchFamily="34" charset="0"/>
              <a:buChar char="•"/>
            </a:pPr>
            <a:r>
              <a:rPr lang="en-IN" altLang="vi-VN" sz="2000"/>
              <a:t>This technique is called linear probing.</a:t>
            </a:r>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p:txBody>
      </p:sp>
      <p:pic>
        <p:nvPicPr>
          <p:cNvPr id="118791" name="Picture 2" descr="E:\Jain_2022\Jain_2022\T2\DS\Study Material\Jain_Temp\M3\IMG\66.jpg">
            <a:extLst>
              <a:ext uri="{FF2B5EF4-FFF2-40B4-BE49-F238E27FC236}">
                <a16:creationId xmlns:a16="http://schemas.microsoft.com/office/drawing/2014/main" id="{DA05B78A-59AB-648E-AB1A-CEFCFA249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005263"/>
            <a:ext cx="50292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a:extLst>
              <a:ext uri="{FF2B5EF4-FFF2-40B4-BE49-F238E27FC236}">
                <a16:creationId xmlns:a16="http://schemas.microsoft.com/office/drawing/2014/main" id="{743C0AE1-B83A-3D7C-6DC2-E97FD797C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6">
            <a:extLst>
              <a:ext uri="{FF2B5EF4-FFF2-40B4-BE49-F238E27FC236}">
                <a16:creationId xmlns:a16="http://schemas.microsoft.com/office/drawing/2014/main" id="{8FFE466F-B3D7-4ECD-0084-A9040BDBF75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C08911A-1CAD-94AB-3E85-9FF16334470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2293" name="Title 1">
            <a:extLst>
              <a:ext uri="{FF2B5EF4-FFF2-40B4-BE49-F238E27FC236}">
                <a16:creationId xmlns:a16="http://schemas.microsoft.com/office/drawing/2014/main" id="{CFB24593-AE9F-987A-4FF4-06E9F1A54E1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12294" name="Content Placeholder 2">
            <a:extLst>
              <a:ext uri="{FF2B5EF4-FFF2-40B4-BE49-F238E27FC236}">
                <a16:creationId xmlns:a16="http://schemas.microsoft.com/office/drawing/2014/main" id="{8A70B765-315D-C8A8-9073-EB3B081CF53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Height</a:t>
            </a:r>
          </a:p>
          <a:p>
            <a:pPr>
              <a:lnSpc>
                <a:spcPct val="90000"/>
              </a:lnSpc>
              <a:spcBef>
                <a:spcPts val="1000"/>
              </a:spcBef>
              <a:buFont typeface="Arial" panose="020B0604020202020204" pitchFamily="34" charset="0"/>
              <a:buChar char="•"/>
            </a:pPr>
            <a:r>
              <a:rPr lang="en-IN" altLang="vi-VN" sz="2400"/>
              <a:t>In a tree data structure, the total number of edges from leaf node to a particular node in the longest path is called as HEIGHT of that Node.</a:t>
            </a:r>
          </a:p>
          <a:p>
            <a:pPr>
              <a:lnSpc>
                <a:spcPct val="90000"/>
              </a:lnSpc>
              <a:spcBef>
                <a:spcPts val="1000"/>
              </a:spcBef>
              <a:buFont typeface="Arial" panose="020B0604020202020204" pitchFamily="34" charset="0"/>
              <a:buChar char="•"/>
            </a:pPr>
            <a:r>
              <a:rPr lang="en-IN" altLang="vi-VN" sz="2400"/>
              <a:t>In a tree, height of the root node is said to be height of the tree.</a:t>
            </a:r>
          </a:p>
          <a:p>
            <a:pPr>
              <a:lnSpc>
                <a:spcPct val="90000"/>
              </a:lnSpc>
              <a:spcBef>
                <a:spcPts val="1000"/>
              </a:spcBef>
              <a:buFont typeface="Arial" panose="020B0604020202020204" pitchFamily="34" charset="0"/>
              <a:buChar char="•"/>
            </a:pPr>
            <a:r>
              <a:rPr lang="en-IN" altLang="vi-VN" sz="2400"/>
              <a:t>In a tree, height of all leaf nodes is '0‘</a:t>
            </a:r>
          </a:p>
          <a:p>
            <a:pPr>
              <a:lnSpc>
                <a:spcPct val="90000"/>
              </a:lnSpc>
              <a:spcBef>
                <a:spcPts val="1000"/>
              </a:spcBef>
              <a:buFont typeface="Arial" panose="020B0604020202020204" pitchFamily="34" charset="0"/>
              <a:buChar char="•"/>
            </a:pPr>
            <a:endParaRPr lang="en-IN" altLang="vi-VN" sz="2400">
              <a:solidFill>
                <a:srgbClr val="FF0000"/>
              </a:solidFill>
            </a:endParaRPr>
          </a:p>
        </p:txBody>
      </p:sp>
      <p:pic>
        <p:nvPicPr>
          <p:cNvPr id="12295" name="Picture 2" descr="E:\Jain_2022\Jain_2022\T2\DS\Study Material\Jain_Temp\M3\IMG\5.jpg">
            <a:extLst>
              <a:ext uri="{FF2B5EF4-FFF2-40B4-BE49-F238E27FC236}">
                <a16:creationId xmlns:a16="http://schemas.microsoft.com/office/drawing/2014/main" id="{7FAC1EF6-821C-119A-2762-980EFDB8E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756025"/>
            <a:ext cx="83724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B10A6838-CCE1-1AF5-3B83-2038C88D21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6">
            <a:extLst>
              <a:ext uri="{FF2B5EF4-FFF2-40B4-BE49-F238E27FC236}">
                <a16:creationId xmlns:a16="http://schemas.microsoft.com/office/drawing/2014/main" id="{BF58D697-12BC-EB99-65CB-3AF4EC013B8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52C5815-B474-1525-C054-D74BD78ADFF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3317" name="Title 1">
            <a:extLst>
              <a:ext uri="{FF2B5EF4-FFF2-40B4-BE49-F238E27FC236}">
                <a16:creationId xmlns:a16="http://schemas.microsoft.com/office/drawing/2014/main" id="{72FBD7F3-9A53-C7D0-B4D6-E5B5923B63E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13318" name="Content Placeholder 2">
            <a:extLst>
              <a:ext uri="{FF2B5EF4-FFF2-40B4-BE49-F238E27FC236}">
                <a16:creationId xmlns:a16="http://schemas.microsoft.com/office/drawing/2014/main" id="{7EBB3D46-C0A5-F755-2D08-D4DCCEEFDB8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Depth</a:t>
            </a:r>
          </a:p>
          <a:p>
            <a:pPr>
              <a:lnSpc>
                <a:spcPct val="90000"/>
              </a:lnSpc>
              <a:spcBef>
                <a:spcPts val="1000"/>
              </a:spcBef>
              <a:buFont typeface="Arial" panose="020B0604020202020204" pitchFamily="34" charset="0"/>
              <a:buChar char="•"/>
            </a:pPr>
            <a:r>
              <a:rPr lang="en-IN" altLang="vi-VN" sz="2400"/>
              <a:t>In a tree data structure, the total number of edges from root node to a particular node is called as DEPTH of that Node.</a:t>
            </a:r>
          </a:p>
          <a:p>
            <a:pPr>
              <a:lnSpc>
                <a:spcPct val="90000"/>
              </a:lnSpc>
              <a:spcBef>
                <a:spcPts val="1000"/>
              </a:spcBef>
              <a:buFont typeface="Arial" panose="020B0604020202020204" pitchFamily="34" charset="0"/>
              <a:buChar char="•"/>
            </a:pPr>
            <a:r>
              <a:rPr lang="en-IN" altLang="vi-VN" sz="2400"/>
              <a:t>In a tree, the total number of edges from root node to a leaf node in the longest path is said to be Depth of the tree.</a:t>
            </a:r>
          </a:p>
          <a:p>
            <a:pPr>
              <a:lnSpc>
                <a:spcPct val="90000"/>
              </a:lnSpc>
              <a:spcBef>
                <a:spcPts val="1000"/>
              </a:spcBef>
              <a:buFont typeface="Arial" panose="020B0604020202020204" pitchFamily="34" charset="0"/>
              <a:buChar char="•"/>
            </a:pPr>
            <a:r>
              <a:rPr lang="en-IN" altLang="vi-VN" sz="2400"/>
              <a:t>e. In simple words, the highest depth of any leaf node in a tree is said to be depth of that tree.</a:t>
            </a:r>
          </a:p>
          <a:p>
            <a:pPr>
              <a:lnSpc>
                <a:spcPct val="90000"/>
              </a:lnSpc>
              <a:spcBef>
                <a:spcPts val="1000"/>
              </a:spcBef>
              <a:buFont typeface="Arial" panose="020B0604020202020204" pitchFamily="34" charset="0"/>
              <a:buChar char="•"/>
            </a:pPr>
            <a:r>
              <a:rPr lang="en-IN" altLang="vi-VN" sz="2400"/>
              <a:t>In a tree, depth of the root node is '0'.</a:t>
            </a:r>
          </a:p>
          <a:p>
            <a:pPr>
              <a:lnSpc>
                <a:spcPct val="90000"/>
              </a:lnSpc>
              <a:spcBef>
                <a:spcPts val="1000"/>
              </a:spcBef>
              <a:buFont typeface="Arial" panose="020B0604020202020204" pitchFamily="34" charset="0"/>
              <a:buChar char="•"/>
            </a:pPr>
            <a:endParaRPr lang="en-IN" altLang="vi-VN" sz="2400">
              <a:solidFill>
                <a:srgbClr val="FF0000"/>
              </a:solidFill>
            </a:endParaRPr>
          </a:p>
        </p:txBody>
      </p:sp>
      <p:pic>
        <p:nvPicPr>
          <p:cNvPr id="13319" name="Picture 2" descr="E:\Jain_2022\Jain_2022\T2\DS\Study Material\Jain_Temp\M3\IMG\6.jpg">
            <a:extLst>
              <a:ext uri="{FF2B5EF4-FFF2-40B4-BE49-F238E27FC236}">
                <a16:creationId xmlns:a16="http://schemas.microsoft.com/office/drawing/2014/main" id="{9339D494-9A33-AC43-C380-7253AA5F1C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 y="4105275"/>
            <a:ext cx="86010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a:extLst>
              <a:ext uri="{FF2B5EF4-FFF2-40B4-BE49-F238E27FC236}">
                <a16:creationId xmlns:a16="http://schemas.microsoft.com/office/drawing/2014/main" id="{9AD338AD-B681-A056-A33B-09F34F74BD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6">
            <a:extLst>
              <a:ext uri="{FF2B5EF4-FFF2-40B4-BE49-F238E27FC236}">
                <a16:creationId xmlns:a16="http://schemas.microsoft.com/office/drawing/2014/main" id="{7AC0AA41-537E-4471-2DDC-0B657E9F34E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75AB8AA-5DDE-85BB-55E0-615B8982B51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4341" name="Title 1">
            <a:extLst>
              <a:ext uri="{FF2B5EF4-FFF2-40B4-BE49-F238E27FC236}">
                <a16:creationId xmlns:a16="http://schemas.microsoft.com/office/drawing/2014/main" id="{9F1DC45D-EE14-F341-FA20-6FCABA5231F9}"/>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14342" name="Content Placeholder 2">
            <a:extLst>
              <a:ext uri="{FF2B5EF4-FFF2-40B4-BE49-F238E27FC236}">
                <a16:creationId xmlns:a16="http://schemas.microsoft.com/office/drawing/2014/main" id="{929A9BDB-74DB-167E-1DEF-F858DA91BD5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Path</a:t>
            </a:r>
          </a:p>
          <a:p>
            <a:pPr>
              <a:lnSpc>
                <a:spcPct val="90000"/>
              </a:lnSpc>
              <a:spcBef>
                <a:spcPts val="1000"/>
              </a:spcBef>
              <a:buFont typeface="Arial" panose="020B0604020202020204" pitchFamily="34" charset="0"/>
              <a:buChar char="•"/>
            </a:pPr>
            <a:r>
              <a:rPr lang="en-IN" altLang="vi-VN" sz="2400"/>
              <a:t>In a tree data structure, the sequence of Nodes and Edges from one node to another node is called as PATH between that two Nodes.</a:t>
            </a:r>
          </a:p>
          <a:p>
            <a:pPr>
              <a:lnSpc>
                <a:spcPct val="90000"/>
              </a:lnSpc>
              <a:spcBef>
                <a:spcPts val="1000"/>
              </a:spcBef>
              <a:buFont typeface="Arial" panose="020B0604020202020204" pitchFamily="34" charset="0"/>
              <a:buChar char="•"/>
            </a:pPr>
            <a:r>
              <a:rPr lang="en-IN" altLang="vi-VN" sz="2400"/>
              <a:t>Length of a Path is total number of nodes in that path. </a:t>
            </a:r>
          </a:p>
          <a:p>
            <a:pPr>
              <a:lnSpc>
                <a:spcPct val="90000"/>
              </a:lnSpc>
              <a:spcBef>
                <a:spcPts val="1000"/>
              </a:spcBef>
              <a:buFont typeface="Arial" panose="020B0604020202020204" pitchFamily="34" charset="0"/>
              <a:buChar char="•"/>
            </a:pPr>
            <a:r>
              <a:rPr lang="en-IN" altLang="vi-VN" sz="2400"/>
              <a:t>In below example the path A - B - E - J has length 4.</a:t>
            </a:r>
          </a:p>
          <a:p>
            <a:pPr>
              <a:lnSpc>
                <a:spcPct val="90000"/>
              </a:lnSpc>
              <a:spcBef>
                <a:spcPts val="1000"/>
              </a:spcBef>
              <a:buFont typeface="Arial" panose="020B0604020202020204" pitchFamily="34" charset="0"/>
              <a:buChar char="•"/>
            </a:pPr>
            <a:endParaRPr lang="en-IN" altLang="vi-VN" sz="2400">
              <a:solidFill>
                <a:srgbClr val="FF0000"/>
              </a:solidFill>
            </a:endParaRPr>
          </a:p>
        </p:txBody>
      </p:sp>
      <p:pic>
        <p:nvPicPr>
          <p:cNvPr id="14343" name="Picture 2" descr="E:\Jain_2022\Jain_2022\T2\DS\Study Material\Jain_Temp\M3\IMG\7.jpg">
            <a:extLst>
              <a:ext uri="{FF2B5EF4-FFF2-40B4-BE49-F238E27FC236}">
                <a16:creationId xmlns:a16="http://schemas.microsoft.com/office/drawing/2014/main" id="{E95B38C3-752F-1400-3591-D614287678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38" y="3568700"/>
            <a:ext cx="7975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07FF4C97-E9ED-0E3E-3A14-5A191B8929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6">
            <a:extLst>
              <a:ext uri="{FF2B5EF4-FFF2-40B4-BE49-F238E27FC236}">
                <a16:creationId xmlns:a16="http://schemas.microsoft.com/office/drawing/2014/main" id="{B9594F73-6406-8A5A-199B-9A84728C51D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A3325F2-3F6B-976F-E5A4-168DF13B13C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5365" name="Title 1">
            <a:extLst>
              <a:ext uri="{FF2B5EF4-FFF2-40B4-BE49-F238E27FC236}">
                <a16:creationId xmlns:a16="http://schemas.microsoft.com/office/drawing/2014/main" id="{6A711A2E-9653-CF6A-468D-D8DBCE93EE7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15366" name="Content Placeholder 2">
            <a:extLst>
              <a:ext uri="{FF2B5EF4-FFF2-40B4-BE49-F238E27FC236}">
                <a16:creationId xmlns:a16="http://schemas.microsoft.com/office/drawing/2014/main" id="{CB9CE229-9321-405A-4F74-4A2B84C6675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Sub Tree</a:t>
            </a:r>
          </a:p>
          <a:p>
            <a:pPr>
              <a:lnSpc>
                <a:spcPct val="90000"/>
              </a:lnSpc>
              <a:spcBef>
                <a:spcPts val="1000"/>
              </a:spcBef>
              <a:buFont typeface="Arial" panose="020B0604020202020204" pitchFamily="34" charset="0"/>
              <a:buChar char="•"/>
            </a:pPr>
            <a:r>
              <a:rPr lang="en-IN" altLang="vi-VN" sz="2400"/>
              <a:t>In a tree data structure, each child from a node forms a subtree recursively.</a:t>
            </a:r>
          </a:p>
          <a:p>
            <a:pPr>
              <a:lnSpc>
                <a:spcPct val="90000"/>
              </a:lnSpc>
              <a:spcBef>
                <a:spcPts val="1000"/>
              </a:spcBef>
              <a:buFont typeface="Arial" panose="020B0604020202020204" pitchFamily="34" charset="0"/>
              <a:buChar char="•"/>
            </a:pPr>
            <a:r>
              <a:rPr lang="en-IN" altLang="vi-VN" sz="2400"/>
              <a:t>Every child node will form a subtree on its parent node.</a:t>
            </a:r>
          </a:p>
          <a:p>
            <a:pPr>
              <a:lnSpc>
                <a:spcPct val="90000"/>
              </a:lnSpc>
              <a:spcBef>
                <a:spcPts val="1000"/>
              </a:spcBef>
              <a:buFont typeface="Arial" panose="020B0604020202020204" pitchFamily="34" charset="0"/>
              <a:buChar char="•"/>
            </a:pPr>
            <a:endParaRPr lang="en-IN" altLang="vi-VN" sz="2400">
              <a:solidFill>
                <a:srgbClr val="FF0000"/>
              </a:solidFill>
            </a:endParaRPr>
          </a:p>
        </p:txBody>
      </p:sp>
      <p:pic>
        <p:nvPicPr>
          <p:cNvPr id="15367" name="Picture 2" descr="E:\Jain_2022\Jain_2022\T2\DS\Study Material\Jain_Temp\M3\IMG\8.jpg">
            <a:extLst>
              <a:ext uri="{FF2B5EF4-FFF2-40B4-BE49-F238E27FC236}">
                <a16:creationId xmlns:a16="http://schemas.microsoft.com/office/drawing/2014/main" id="{A31AA250-B534-7613-43E3-83E91D2B2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611438"/>
            <a:ext cx="710247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B7E79CFD-3802-5A1A-94EF-14CEDB1869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6">
            <a:extLst>
              <a:ext uri="{FF2B5EF4-FFF2-40B4-BE49-F238E27FC236}">
                <a16:creationId xmlns:a16="http://schemas.microsoft.com/office/drawing/2014/main" id="{67F8796C-65D1-3AD9-2E5D-904488D1EF6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B70FB2F-D9BF-B40C-6BB1-684FAE96145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6389" name="Title 1">
            <a:extLst>
              <a:ext uri="{FF2B5EF4-FFF2-40B4-BE49-F238E27FC236}">
                <a16:creationId xmlns:a16="http://schemas.microsoft.com/office/drawing/2014/main" id="{F6BDB1EF-14F8-0BD9-F384-4D963240D53E}"/>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16390" name="Content Placeholder 2">
            <a:extLst>
              <a:ext uri="{FF2B5EF4-FFF2-40B4-BE49-F238E27FC236}">
                <a16:creationId xmlns:a16="http://schemas.microsoft.com/office/drawing/2014/main" id="{BBD88511-B89F-2046-1AFA-5CA34D705448}"/>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In a normal tree, every node can have any number of children.</a:t>
            </a:r>
          </a:p>
          <a:p>
            <a:pPr>
              <a:lnSpc>
                <a:spcPct val="90000"/>
              </a:lnSpc>
              <a:spcBef>
                <a:spcPts val="1000"/>
              </a:spcBef>
              <a:buFont typeface="Arial" panose="020B0604020202020204" pitchFamily="34" charset="0"/>
              <a:buChar char="•"/>
            </a:pPr>
            <a:r>
              <a:rPr lang="en-IN" altLang="vi-VN" sz="2400"/>
              <a:t>Binary tree is a special type of tree data structure in which every node can have a maximum of 2 children.</a:t>
            </a:r>
          </a:p>
          <a:p>
            <a:pPr>
              <a:lnSpc>
                <a:spcPct val="90000"/>
              </a:lnSpc>
              <a:spcBef>
                <a:spcPts val="1000"/>
              </a:spcBef>
              <a:buFont typeface="Arial" panose="020B0604020202020204" pitchFamily="34" charset="0"/>
              <a:buChar char="•"/>
            </a:pPr>
            <a:r>
              <a:rPr lang="en-IN" altLang="vi-VN" sz="2400"/>
              <a:t>One is known as left child and the other is known as right child.</a:t>
            </a:r>
          </a:p>
          <a:p>
            <a:pPr>
              <a:lnSpc>
                <a:spcPct val="90000"/>
              </a:lnSpc>
              <a:spcBef>
                <a:spcPts val="1000"/>
              </a:spcBef>
              <a:buFont typeface="Arial" panose="020B0604020202020204" pitchFamily="34" charset="0"/>
              <a:buChar char="•"/>
            </a:pPr>
            <a:r>
              <a:rPr lang="en-IN" altLang="vi-VN" sz="2400"/>
              <a:t>A tree in which every node can have a maximum of two children is called as Binary Tree. </a:t>
            </a:r>
          </a:p>
          <a:p>
            <a:pPr>
              <a:lnSpc>
                <a:spcPct val="90000"/>
              </a:lnSpc>
              <a:spcBef>
                <a:spcPts val="1000"/>
              </a:spcBef>
              <a:buFont typeface="Arial" panose="020B0604020202020204" pitchFamily="34" charset="0"/>
              <a:buChar char="•"/>
            </a:pPr>
            <a:r>
              <a:rPr lang="en-IN" altLang="vi-VN" sz="2400"/>
              <a:t>In a binary tree, every node can have either 0 children or 1 child or 2 children but not more than 2 children.</a:t>
            </a:r>
          </a:p>
          <a:p>
            <a:pPr>
              <a:lnSpc>
                <a:spcPct val="90000"/>
              </a:lnSpc>
              <a:spcBef>
                <a:spcPts val="1000"/>
              </a:spcBef>
              <a:buFont typeface="Arial" panose="020B0604020202020204" pitchFamily="34" charset="0"/>
              <a:buChar char="•"/>
            </a:pPr>
            <a:endParaRPr lang="en-IN" altLang="vi-VN" sz="2400">
              <a:solidFill>
                <a:srgbClr val="FF0000"/>
              </a:solidFill>
            </a:endParaRPr>
          </a:p>
        </p:txBody>
      </p:sp>
      <p:pic>
        <p:nvPicPr>
          <p:cNvPr id="16391" name="Picture 2" descr="E:\Jain_2022\Jain_2022\T2\DS\Study Material\Jain_Temp\M3\IMG\9.jpg">
            <a:extLst>
              <a:ext uri="{FF2B5EF4-FFF2-40B4-BE49-F238E27FC236}">
                <a16:creationId xmlns:a16="http://schemas.microsoft.com/office/drawing/2014/main" id="{12BA493C-00DD-3A26-DBB0-6997EBB22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191000"/>
            <a:ext cx="48609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a:extLst>
              <a:ext uri="{FF2B5EF4-FFF2-40B4-BE49-F238E27FC236}">
                <a16:creationId xmlns:a16="http://schemas.microsoft.com/office/drawing/2014/main" id="{AF91B322-5571-B648-0E66-C121A449EB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6">
            <a:extLst>
              <a:ext uri="{FF2B5EF4-FFF2-40B4-BE49-F238E27FC236}">
                <a16:creationId xmlns:a16="http://schemas.microsoft.com/office/drawing/2014/main" id="{69561294-F3A7-F2EA-A8DA-D8A21FA9279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820ADFA-4B2A-6C9A-72B4-E1F0D0D2472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7413" name="Title 1">
            <a:extLst>
              <a:ext uri="{FF2B5EF4-FFF2-40B4-BE49-F238E27FC236}">
                <a16:creationId xmlns:a16="http://schemas.microsoft.com/office/drawing/2014/main" id="{9C97895C-9A86-2E9C-CFCF-93AB83A6AC10}"/>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17414" name="Content Placeholder 2">
            <a:extLst>
              <a:ext uri="{FF2B5EF4-FFF2-40B4-BE49-F238E27FC236}">
                <a16:creationId xmlns:a16="http://schemas.microsoft.com/office/drawing/2014/main" id="{918F1610-006A-D368-1DE4-2C7611F1BB3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solidFill>
                  <a:srgbClr val="FF0000"/>
                </a:solidFill>
              </a:rPr>
              <a:t> </a:t>
            </a:r>
            <a:r>
              <a:rPr lang="en-IN" altLang="vi-VN" sz="2400"/>
              <a:t>There are different types of binary trees  are,</a:t>
            </a:r>
          </a:p>
          <a:p>
            <a:pPr>
              <a:lnSpc>
                <a:spcPct val="90000"/>
              </a:lnSpc>
              <a:spcBef>
                <a:spcPts val="1000"/>
              </a:spcBef>
              <a:buFont typeface="Arial" panose="020B0604020202020204" pitchFamily="34" charset="0"/>
              <a:buChar char="•"/>
            </a:pPr>
            <a:r>
              <a:rPr lang="en-IN" altLang="vi-VN" sz="2400" b="1">
                <a:solidFill>
                  <a:srgbClr val="FF0000"/>
                </a:solidFill>
              </a:rPr>
              <a:t>1. Strictly Binary Tree </a:t>
            </a:r>
          </a:p>
          <a:p>
            <a:pPr>
              <a:lnSpc>
                <a:spcPct val="90000"/>
              </a:lnSpc>
              <a:spcBef>
                <a:spcPts val="1000"/>
              </a:spcBef>
              <a:buFont typeface="Arial" panose="020B0604020202020204" pitchFamily="34" charset="0"/>
              <a:buChar char="•"/>
            </a:pPr>
            <a:r>
              <a:rPr lang="en-IN" altLang="vi-VN" sz="2400"/>
              <a:t>In a binary tree, every node can have a maximum of two children. </a:t>
            </a:r>
          </a:p>
          <a:p>
            <a:pPr>
              <a:lnSpc>
                <a:spcPct val="90000"/>
              </a:lnSpc>
              <a:spcBef>
                <a:spcPts val="1000"/>
              </a:spcBef>
              <a:buFont typeface="Arial" panose="020B0604020202020204" pitchFamily="34" charset="0"/>
              <a:buChar char="•"/>
            </a:pPr>
            <a:r>
              <a:rPr lang="en-IN" altLang="vi-VN" sz="2400"/>
              <a:t>But in strictly binary tree, every node should have exactly two children or none. </a:t>
            </a:r>
          </a:p>
          <a:p>
            <a:pPr>
              <a:lnSpc>
                <a:spcPct val="90000"/>
              </a:lnSpc>
              <a:spcBef>
                <a:spcPts val="1000"/>
              </a:spcBef>
              <a:buFont typeface="Arial" panose="020B0604020202020204" pitchFamily="34" charset="0"/>
              <a:buChar char="•"/>
            </a:pPr>
            <a:r>
              <a:rPr lang="en-IN" altLang="vi-VN" sz="2400"/>
              <a:t>A binary tree in which every node has either two or zero number of children is called Strictly Binary Tree. </a:t>
            </a:r>
          </a:p>
          <a:p>
            <a:pPr>
              <a:lnSpc>
                <a:spcPct val="90000"/>
              </a:lnSpc>
              <a:spcBef>
                <a:spcPts val="1000"/>
              </a:spcBef>
              <a:buFont typeface="Arial" panose="020B0604020202020204" pitchFamily="34" charset="0"/>
              <a:buChar char="•"/>
            </a:pPr>
            <a:r>
              <a:rPr lang="en-IN" altLang="vi-VN" sz="2400"/>
              <a:t>Strictly binary tree is also called as Full Binary Tree or Proper Binary Tree or 2-Tree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a:extLst>
              <a:ext uri="{FF2B5EF4-FFF2-40B4-BE49-F238E27FC236}">
                <a16:creationId xmlns:a16="http://schemas.microsoft.com/office/drawing/2014/main" id="{8F68CA5B-0988-2DC3-5CDB-B356C5A255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6">
            <a:extLst>
              <a:ext uri="{FF2B5EF4-FFF2-40B4-BE49-F238E27FC236}">
                <a16:creationId xmlns:a16="http://schemas.microsoft.com/office/drawing/2014/main" id="{9784D5BF-3CDA-5BD4-9701-920A8AC86C8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8EC4013-426E-A174-9986-44BEF0651F5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8437" name="Title 1">
            <a:extLst>
              <a:ext uri="{FF2B5EF4-FFF2-40B4-BE49-F238E27FC236}">
                <a16:creationId xmlns:a16="http://schemas.microsoft.com/office/drawing/2014/main" id="{7B6A430A-350C-F99D-EDD1-42A21886D0D1}"/>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18438" name="Content Placeholder 2">
            <a:extLst>
              <a:ext uri="{FF2B5EF4-FFF2-40B4-BE49-F238E27FC236}">
                <a16:creationId xmlns:a16="http://schemas.microsoft.com/office/drawing/2014/main" id="{52B5756D-8449-DEA5-B868-01B6C84DC62A}"/>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solidFill>
                  <a:srgbClr val="FF0000"/>
                </a:solidFill>
              </a:rPr>
              <a:t> </a:t>
            </a:r>
            <a:endParaRPr lang="en-IN" altLang="vi-VN" sz="2400"/>
          </a:p>
        </p:txBody>
      </p:sp>
      <p:pic>
        <p:nvPicPr>
          <p:cNvPr id="18439" name="Picture 2" descr="E:\Jain_2022\Jain_2022\T2\DS\Study Material\Jain_Temp\M3\IMG\10.jpg">
            <a:extLst>
              <a:ext uri="{FF2B5EF4-FFF2-40B4-BE49-F238E27FC236}">
                <a16:creationId xmlns:a16="http://schemas.microsoft.com/office/drawing/2014/main" id="{D53399C4-F7A1-F8D5-47BC-94A67B0E0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88" y="1123950"/>
            <a:ext cx="44672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D0789A79-7D70-77EC-B099-0FCCCA1D08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6">
            <a:extLst>
              <a:ext uri="{FF2B5EF4-FFF2-40B4-BE49-F238E27FC236}">
                <a16:creationId xmlns:a16="http://schemas.microsoft.com/office/drawing/2014/main" id="{30B0382B-8DBE-075D-4EB1-7962AD11563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4614512-B510-931C-5A49-34DE6602616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9461" name="Title 1">
            <a:extLst>
              <a:ext uri="{FF2B5EF4-FFF2-40B4-BE49-F238E27FC236}">
                <a16:creationId xmlns:a16="http://schemas.microsoft.com/office/drawing/2014/main" id="{081860BD-E217-3643-889A-0F2CFB68F092}"/>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19462" name="Content Placeholder 2">
            <a:extLst>
              <a:ext uri="{FF2B5EF4-FFF2-40B4-BE49-F238E27FC236}">
                <a16:creationId xmlns:a16="http://schemas.microsoft.com/office/drawing/2014/main" id="{5B3E447B-E46D-72C0-DDF2-8F41443E928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2. Complete Binary Tree </a:t>
            </a:r>
          </a:p>
          <a:p>
            <a:pPr>
              <a:lnSpc>
                <a:spcPct val="90000"/>
              </a:lnSpc>
              <a:spcBef>
                <a:spcPts val="1000"/>
              </a:spcBef>
              <a:buFont typeface="Arial" panose="020B0604020202020204" pitchFamily="34" charset="0"/>
              <a:buChar char="•"/>
            </a:pPr>
            <a:r>
              <a:rPr lang="en-IN" altLang="vi-VN" sz="2400"/>
              <a:t>Every node should have exactly two children or none and in complete binary tree all the nodes must have exactly two children and at every level of complete binary tree there must be 2 level number of nodes. </a:t>
            </a:r>
            <a:endParaRPr lang="en-IN" altLang="vi-VN" sz="2400" b="1">
              <a:solidFill>
                <a:srgbClr val="FF0000"/>
              </a:solidFill>
            </a:endParaRPr>
          </a:p>
          <a:p>
            <a:pPr>
              <a:lnSpc>
                <a:spcPct val="90000"/>
              </a:lnSpc>
              <a:spcBef>
                <a:spcPts val="1000"/>
              </a:spcBef>
              <a:buFont typeface="Arial" panose="020B0604020202020204" pitchFamily="34" charset="0"/>
              <a:buChar char="•"/>
            </a:pPr>
            <a:r>
              <a:rPr lang="en-IN" altLang="vi-VN" sz="2400"/>
              <a:t>A binary tree in which every internal node has exactly two children and all leaf nodes are at same level is called Complete Binary Tree. </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6B6DF42B-5200-82F6-93D2-446ABB29A7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CCCB8EAE-42AB-7C58-FE0D-4345FB2733A6}"/>
              </a:ext>
            </a:extLst>
          </p:cNvPr>
          <p:cNvSpPr/>
          <p:nvPr/>
        </p:nvSpPr>
        <p:spPr>
          <a:xfrm>
            <a:off x="3938588" y="357188"/>
            <a:ext cx="1928812"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- 3</a:t>
            </a:r>
          </a:p>
        </p:txBody>
      </p:sp>
      <p:sp>
        <p:nvSpPr>
          <p:cNvPr id="2052" name="Rectangle 3">
            <a:extLst>
              <a:ext uri="{FF2B5EF4-FFF2-40B4-BE49-F238E27FC236}">
                <a16:creationId xmlns:a16="http://schemas.microsoft.com/office/drawing/2014/main" id="{18AB7512-E6BA-5959-A939-EAE256836031}"/>
              </a:ext>
            </a:extLst>
          </p:cNvPr>
          <p:cNvSpPr>
            <a:spLocks noChangeArrowheads="1"/>
          </p:cNvSpPr>
          <p:nvPr/>
        </p:nvSpPr>
        <p:spPr bwMode="auto">
          <a:xfrm>
            <a:off x="69850" y="1066800"/>
            <a:ext cx="9004300" cy="4800600"/>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vi-VN" sz="2800"/>
          </a:p>
          <a:p>
            <a:r>
              <a:rPr lang="en-IN" altLang="vi-VN" sz="2800"/>
              <a:t> </a:t>
            </a:r>
            <a:r>
              <a:rPr lang="en-IN" altLang="vi-VN" sz="2800">
                <a:solidFill>
                  <a:srgbClr val="00B050"/>
                </a:solidFill>
              </a:rPr>
              <a:t>Trees and Graphs - </a:t>
            </a:r>
            <a:endParaRPr lang="en-IN" altLang="vi-VN" sz="2800"/>
          </a:p>
          <a:p>
            <a:r>
              <a:rPr lang="en-IN" altLang="vi-VN" sz="2800"/>
              <a:t> Definition of Trees, Binary Trees, Traversals and Threads, Binary Search Trees, Insertion and Deletion Algorithms, AVL Tree - Height-Balanced and Weight-Balanced Trees, B-Trees, B+ Trees, Heap Tree, Application of Trees; Hash tables; Graphs -Representations, Graphs Traversals - Breadth-First And Depth-First Search, Applications of Graphs – Model of www, Resource Allocation Graph </a:t>
            </a:r>
            <a:endParaRPr lang="en-US" altLang="vi-VN" sz="2800">
              <a:solidFill>
                <a:srgbClr val="00B050"/>
              </a:solidFill>
              <a:latin typeface="Times New Roman" panose="02020603050405020304" pitchFamily="18" charset="0"/>
            </a:endParaRPr>
          </a:p>
        </p:txBody>
      </p:sp>
      <p:sp>
        <p:nvSpPr>
          <p:cNvPr id="2053" name="Rectangle 4">
            <a:extLst>
              <a:ext uri="{FF2B5EF4-FFF2-40B4-BE49-F238E27FC236}">
                <a16:creationId xmlns:a16="http://schemas.microsoft.com/office/drawing/2014/main" id="{00AF83C1-6F44-FB55-FDB3-D2823BBBD454}"/>
              </a:ext>
            </a:extLst>
          </p:cNvPr>
          <p:cNvSpPr>
            <a:spLocks noChangeArrowheads="1"/>
          </p:cNvSpPr>
          <p:nvPr/>
        </p:nvSpPr>
        <p:spPr bwMode="auto">
          <a:xfrm>
            <a:off x="0" y="6669088"/>
            <a:ext cx="2252663" cy="188912"/>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vi-VN" sz="1500">
                <a:latin typeface="Times New Roman" panose="02020603050405020304" pitchFamily="18" charset="0"/>
              </a:rPr>
              <a:t>Faculty Name : Dr. Vianny</a:t>
            </a:r>
          </a:p>
        </p:txBody>
      </p:sp>
      <p:sp>
        <p:nvSpPr>
          <p:cNvPr id="6" name="Rectangle 5">
            <a:extLst>
              <a:ext uri="{FF2B5EF4-FFF2-40B4-BE49-F238E27FC236}">
                <a16:creationId xmlns:a16="http://schemas.microsoft.com/office/drawing/2014/main" id="{2C65E6F9-7DEB-6C32-C37B-DC218CCCCE4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0B72832D-76F3-1D2F-1395-2C49A2D432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6">
            <a:extLst>
              <a:ext uri="{FF2B5EF4-FFF2-40B4-BE49-F238E27FC236}">
                <a16:creationId xmlns:a16="http://schemas.microsoft.com/office/drawing/2014/main" id="{A0011D4C-9BB3-2C9C-78C0-7D5312CF61C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F4A967A-E5CB-5711-77D7-3FAA151C33D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0485" name="Title 1">
            <a:extLst>
              <a:ext uri="{FF2B5EF4-FFF2-40B4-BE49-F238E27FC236}">
                <a16:creationId xmlns:a16="http://schemas.microsoft.com/office/drawing/2014/main" id="{A8FBA7CA-DC86-4CF6-8227-D4A38DB5CB01}"/>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0486" name="Content Placeholder 2">
            <a:extLst>
              <a:ext uri="{FF2B5EF4-FFF2-40B4-BE49-F238E27FC236}">
                <a16:creationId xmlns:a16="http://schemas.microsoft.com/office/drawing/2014/main" id="{57449B05-4B7B-DCDF-762F-3021B68D14C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20487" name="Picture 8" descr="E:\Jain_2022\Jain_2022\T2\DS\Study Material\Jain_Temp\M3\IMG\17.jpg">
            <a:extLst>
              <a:ext uri="{FF2B5EF4-FFF2-40B4-BE49-F238E27FC236}">
                <a16:creationId xmlns:a16="http://schemas.microsoft.com/office/drawing/2014/main" id="{24BCE21D-93AE-8713-B179-8BE53BAB3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24000"/>
            <a:ext cx="42100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31F4909A-80C8-C258-2366-56E7C3E6AC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6">
            <a:extLst>
              <a:ext uri="{FF2B5EF4-FFF2-40B4-BE49-F238E27FC236}">
                <a16:creationId xmlns:a16="http://schemas.microsoft.com/office/drawing/2014/main" id="{63DE3D53-089B-3301-CBB5-94063322606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05329C6-50D1-484A-9135-B71ACAC341C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1509" name="Title 1">
            <a:extLst>
              <a:ext uri="{FF2B5EF4-FFF2-40B4-BE49-F238E27FC236}">
                <a16:creationId xmlns:a16="http://schemas.microsoft.com/office/drawing/2014/main" id="{C35E3A74-54EE-636A-811E-942B05B30642}"/>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1510" name="Content Placeholder 2">
            <a:extLst>
              <a:ext uri="{FF2B5EF4-FFF2-40B4-BE49-F238E27FC236}">
                <a16:creationId xmlns:a16="http://schemas.microsoft.com/office/drawing/2014/main" id="{06F0B3AA-2245-84CE-8B59-2BBDED08BE6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t>Perfect Binary Tree</a:t>
            </a:r>
          </a:p>
          <a:p>
            <a:pPr>
              <a:lnSpc>
                <a:spcPct val="90000"/>
              </a:lnSpc>
              <a:spcBef>
                <a:spcPts val="1000"/>
              </a:spcBef>
              <a:buFont typeface="Arial" panose="020B0604020202020204" pitchFamily="34" charset="0"/>
              <a:buChar char="•"/>
            </a:pPr>
            <a:r>
              <a:rPr lang="en-IN" altLang="vi-VN" sz="2400"/>
              <a:t>A Binary tree is a Perfect Binary Tree if all the internal nodes have 2 children and the levels are completely filled, including the last level.</a:t>
            </a:r>
          </a:p>
          <a:p>
            <a:pPr>
              <a:lnSpc>
                <a:spcPct val="90000"/>
              </a:lnSpc>
              <a:spcBef>
                <a:spcPts val="1000"/>
              </a:spcBef>
              <a:buFont typeface="Arial" panose="020B0604020202020204" pitchFamily="34" charset="0"/>
              <a:buChar char="•"/>
            </a:pPr>
            <a:r>
              <a:rPr lang="en-IN" altLang="vi-VN" sz="2400"/>
              <a:t> The leaf nodes are present at the same level which forms the last level of the tree. All Perfect Binary trees are Strict Binary Tree.</a:t>
            </a:r>
          </a:p>
          <a:p>
            <a:pPr>
              <a:lnSpc>
                <a:spcPct val="90000"/>
              </a:lnSpc>
              <a:spcBef>
                <a:spcPts val="1000"/>
              </a:spcBef>
              <a:buFont typeface="Arial" panose="020B0604020202020204" pitchFamily="34" charset="0"/>
              <a:buChar char="•"/>
            </a:pPr>
            <a:r>
              <a:rPr lang="en-IN" altLang="vi-VN" sz="2400"/>
              <a:t>All the internal nodes have 2 children.</a:t>
            </a:r>
          </a:p>
          <a:p>
            <a:pPr>
              <a:lnSpc>
                <a:spcPct val="90000"/>
              </a:lnSpc>
              <a:spcBef>
                <a:spcPts val="1000"/>
              </a:spcBef>
              <a:buFont typeface="Arial" panose="020B0604020202020204" pitchFamily="34" charset="0"/>
              <a:buChar char="•"/>
            </a:pPr>
            <a:r>
              <a:rPr lang="en-IN" altLang="vi-VN" sz="2400"/>
              <a:t>Leaf nodes are at the same level.</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a:extLst>
              <a:ext uri="{FF2B5EF4-FFF2-40B4-BE49-F238E27FC236}">
                <a16:creationId xmlns:a16="http://schemas.microsoft.com/office/drawing/2014/main" id="{54A760C1-0A88-A5C3-5C75-0ECE727404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6">
            <a:extLst>
              <a:ext uri="{FF2B5EF4-FFF2-40B4-BE49-F238E27FC236}">
                <a16:creationId xmlns:a16="http://schemas.microsoft.com/office/drawing/2014/main" id="{79239A53-9C22-C051-AFE4-DDB4C5E28A6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F7844A0-4C73-30E8-7AD6-29675FF4BB7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2533" name="Title 1">
            <a:extLst>
              <a:ext uri="{FF2B5EF4-FFF2-40B4-BE49-F238E27FC236}">
                <a16:creationId xmlns:a16="http://schemas.microsoft.com/office/drawing/2014/main" id="{B9951C78-2125-5B96-7A44-2400DECED194}"/>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2534" name="Content Placeholder 2">
            <a:extLst>
              <a:ext uri="{FF2B5EF4-FFF2-40B4-BE49-F238E27FC236}">
                <a16:creationId xmlns:a16="http://schemas.microsoft.com/office/drawing/2014/main" id="{3DE64101-EAEC-81A9-88E4-490A5C0A726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22535" name="Picture 2" descr="E:\Jain_2022\Jain_2022\T2\DS\Study Material\Jain_Temp\M3\IMG\12.jpg">
            <a:extLst>
              <a:ext uri="{FF2B5EF4-FFF2-40B4-BE49-F238E27FC236}">
                <a16:creationId xmlns:a16="http://schemas.microsoft.com/office/drawing/2014/main" id="{E7AE44F1-52E2-7CC3-9DDB-5A244D2534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90600"/>
            <a:ext cx="39401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EE040A84-18D5-211B-F62A-5B6BEB1278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6">
            <a:extLst>
              <a:ext uri="{FF2B5EF4-FFF2-40B4-BE49-F238E27FC236}">
                <a16:creationId xmlns:a16="http://schemas.microsoft.com/office/drawing/2014/main" id="{38406204-1F3C-0B50-A7AA-818D9554B38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8AB617B-47AC-B32D-72ED-5561169EBEA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3557" name="Title 1">
            <a:extLst>
              <a:ext uri="{FF2B5EF4-FFF2-40B4-BE49-F238E27FC236}">
                <a16:creationId xmlns:a16="http://schemas.microsoft.com/office/drawing/2014/main" id="{DE36B23A-4E25-B672-E0A5-9067F64F3B82}"/>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3558" name="Content Placeholder 2">
            <a:extLst>
              <a:ext uri="{FF2B5EF4-FFF2-40B4-BE49-F238E27FC236}">
                <a16:creationId xmlns:a16="http://schemas.microsoft.com/office/drawing/2014/main" id="{6A246DD8-D0AB-771D-AAAA-CF824360102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t>Binary Tree Representation </a:t>
            </a:r>
          </a:p>
          <a:p>
            <a:pPr>
              <a:lnSpc>
                <a:spcPct val="90000"/>
              </a:lnSpc>
              <a:spcBef>
                <a:spcPts val="1000"/>
              </a:spcBef>
              <a:buFont typeface="Arial" panose="020B0604020202020204" pitchFamily="34" charset="0"/>
              <a:buChar char="•"/>
            </a:pPr>
            <a:r>
              <a:rPr lang="en-IN" altLang="vi-VN" sz="2400"/>
              <a:t>A binary tree data structure is represented using two methods. </a:t>
            </a:r>
          </a:p>
          <a:p>
            <a:pPr>
              <a:lnSpc>
                <a:spcPct val="90000"/>
              </a:lnSpc>
              <a:spcBef>
                <a:spcPts val="1000"/>
              </a:spcBef>
              <a:buFont typeface="Arial" panose="020B0604020202020204" pitchFamily="34" charset="0"/>
              <a:buChar char="•"/>
            </a:pPr>
            <a:r>
              <a:rPr lang="en-IN" altLang="vi-VN" sz="2400"/>
              <a:t>1)Array Representation </a:t>
            </a:r>
          </a:p>
          <a:p>
            <a:pPr>
              <a:lnSpc>
                <a:spcPct val="90000"/>
              </a:lnSpc>
              <a:spcBef>
                <a:spcPts val="1000"/>
              </a:spcBef>
              <a:buFont typeface="Arial" panose="020B0604020202020204" pitchFamily="34" charset="0"/>
              <a:buChar char="•"/>
            </a:pPr>
            <a:r>
              <a:rPr lang="en-IN" altLang="vi-VN" sz="2400"/>
              <a:t>2)Linked List Representation </a:t>
            </a:r>
          </a:p>
          <a:p>
            <a:pPr>
              <a:lnSpc>
                <a:spcPct val="90000"/>
              </a:lnSpc>
              <a:spcBef>
                <a:spcPts val="1000"/>
              </a:spcBef>
              <a:buFont typeface="Arial" panose="020B0604020202020204" pitchFamily="34" charset="0"/>
              <a:buChar char="•"/>
            </a:pPr>
            <a:r>
              <a:rPr lang="en-IN" altLang="vi-VN" sz="2400" b="1">
                <a:solidFill>
                  <a:srgbClr val="FF0000"/>
                </a:solidFill>
              </a:rPr>
              <a:t>Array Representation </a:t>
            </a:r>
          </a:p>
          <a:p>
            <a:pPr>
              <a:lnSpc>
                <a:spcPct val="90000"/>
              </a:lnSpc>
              <a:spcBef>
                <a:spcPts val="1000"/>
              </a:spcBef>
              <a:buFont typeface="Arial" panose="020B0604020202020204" pitchFamily="34" charset="0"/>
              <a:buChar char="•"/>
            </a:pPr>
            <a:r>
              <a:rPr lang="en-IN" altLang="vi-VN" sz="2400"/>
              <a:t>In array representation of binary tree, we use a one dimensional array (1-D Array) to represent a binary tree. </a:t>
            </a:r>
          </a:p>
          <a:p>
            <a:pPr>
              <a:lnSpc>
                <a:spcPct val="90000"/>
              </a:lnSpc>
              <a:spcBef>
                <a:spcPts val="1000"/>
              </a:spcBef>
              <a:buFont typeface="Arial" panose="020B0604020202020204" pitchFamily="34" charset="0"/>
              <a:buChar char="•"/>
            </a:pPr>
            <a:r>
              <a:rPr lang="en-IN" altLang="vi-VN" sz="2400"/>
              <a:t>A complete binary tree with </a:t>
            </a:r>
            <a:r>
              <a:rPr lang="en-IN" altLang="vi-VN" sz="2400" i="1"/>
              <a:t>n </a:t>
            </a:r>
            <a:r>
              <a:rPr lang="en-IN" altLang="vi-VN" sz="2400"/>
              <a:t>nodes (depth = log </a:t>
            </a:r>
            <a:r>
              <a:rPr lang="en-IN" altLang="vi-VN" sz="2400" i="1"/>
              <a:t>n </a:t>
            </a:r>
            <a:r>
              <a:rPr lang="en-IN" altLang="vi-VN" sz="2400"/>
              <a:t>+ 1) is represented sequentially .</a:t>
            </a:r>
          </a:p>
          <a:p>
            <a:pPr>
              <a:lnSpc>
                <a:spcPct val="90000"/>
              </a:lnSpc>
              <a:spcBef>
                <a:spcPts val="1000"/>
              </a:spcBef>
              <a:buFont typeface="Arial" panose="020B0604020202020204" pitchFamily="34" charset="0"/>
              <a:buChar char="•"/>
            </a:pPr>
            <a:r>
              <a:rPr lang="en-IN" altLang="vi-VN" sz="2400"/>
              <a:t>any node with index </a:t>
            </a:r>
            <a:r>
              <a:rPr lang="en-IN" altLang="vi-VN" sz="2400" i="1"/>
              <a:t>i</a:t>
            </a:r>
            <a:r>
              <a:rPr lang="en-IN" altLang="vi-VN" sz="2400"/>
              <a:t>, 1&lt;=</a:t>
            </a:r>
            <a:r>
              <a:rPr lang="en-IN" altLang="vi-VN" sz="2400" i="1"/>
              <a:t>i</a:t>
            </a:r>
            <a:r>
              <a:rPr lang="en-IN" altLang="vi-VN" sz="2400"/>
              <a:t>&lt;=</a:t>
            </a:r>
            <a:r>
              <a:rPr lang="en-IN" altLang="vi-VN" sz="2400" i="1"/>
              <a:t>n</a:t>
            </a:r>
            <a:r>
              <a:rPr lang="en-IN" altLang="vi-VN" sz="2400"/>
              <a:t>, we have: a) </a:t>
            </a:r>
            <a:r>
              <a:rPr lang="en-IN" altLang="vi-VN" sz="2400" i="1"/>
              <a:t>parent</a:t>
            </a:r>
            <a:r>
              <a:rPr lang="en-IN" altLang="vi-VN" sz="2400"/>
              <a:t>(</a:t>
            </a:r>
            <a:r>
              <a:rPr lang="en-IN" altLang="vi-VN" sz="2400" i="1"/>
              <a:t>i</a:t>
            </a:r>
            <a:r>
              <a:rPr lang="en-IN" altLang="vi-VN" sz="2400"/>
              <a:t>) is at </a:t>
            </a:r>
            <a:r>
              <a:rPr lang="en-IN" altLang="vi-VN" sz="2400" i="1"/>
              <a:t>i</a:t>
            </a:r>
            <a:r>
              <a:rPr lang="en-IN" altLang="vi-VN" sz="2400"/>
              <a:t>/2 if </a:t>
            </a:r>
            <a:r>
              <a:rPr lang="en-IN" altLang="vi-VN" sz="2400" i="1"/>
              <a:t>i</a:t>
            </a:r>
            <a:r>
              <a:rPr lang="en-IN" altLang="vi-VN" sz="2400"/>
              <a:t>!=1. </a:t>
            </a:r>
          </a:p>
          <a:p>
            <a:pPr>
              <a:lnSpc>
                <a:spcPct val="90000"/>
              </a:lnSpc>
              <a:spcBef>
                <a:spcPts val="1000"/>
              </a:spcBef>
              <a:buFont typeface="Arial" panose="020B0604020202020204" pitchFamily="34" charset="0"/>
              <a:buChar char="•"/>
            </a:pPr>
            <a:r>
              <a:rPr lang="en-IN" altLang="vi-VN" sz="2400"/>
              <a:t>If </a:t>
            </a:r>
            <a:r>
              <a:rPr lang="en-IN" altLang="vi-VN" sz="2400" i="1"/>
              <a:t>i</a:t>
            </a:r>
            <a:r>
              <a:rPr lang="en-IN" altLang="vi-VN" sz="2400"/>
              <a:t>=1, </a:t>
            </a:r>
            <a:r>
              <a:rPr lang="en-IN" altLang="vi-VN" sz="2400" i="1"/>
              <a:t>i </a:t>
            </a:r>
            <a:r>
              <a:rPr lang="en-IN" altLang="vi-VN" sz="2400"/>
              <a:t>is at the root and has no parent. </a:t>
            </a:r>
            <a:endParaRPr lang="en-IN" altLang="vi-VN" sz="24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id="{0995BCD5-6116-8E80-82AB-D71EA88F79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6">
            <a:extLst>
              <a:ext uri="{FF2B5EF4-FFF2-40B4-BE49-F238E27FC236}">
                <a16:creationId xmlns:a16="http://schemas.microsoft.com/office/drawing/2014/main" id="{1D33A5D6-7355-8684-F9A9-093C82C10F9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519C8CD-4E58-CB5C-EE2A-38AC7AAF220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4581" name="Title 1">
            <a:extLst>
              <a:ext uri="{FF2B5EF4-FFF2-40B4-BE49-F238E27FC236}">
                <a16:creationId xmlns:a16="http://schemas.microsoft.com/office/drawing/2014/main" id="{D9258ACD-FC65-08B9-42C8-C7B1EF39A22A}"/>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4582" name="Content Placeholder 2">
            <a:extLst>
              <a:ext uri="{FF2B5EF4-FFF2-40B4-BE49-F238E27FC236}">
                <a16:creationId xmlns:a16="http://schemas.microsoft.com/office/drawing/2014/main" id="{8938801F-9E73-2F7F-B939-BCCE269FC4D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b)</a:t>
            </a:r>
            <a:r>
              <a:rPr lang="en-IN" altLang="vi-VN" sz="2400" i="1"/>
              <a:t>left_child</a:t>
            </a:r>
            <a:r>
              <a:rPr lang="en-IN" altLang="vi-VN" sz="2400"/>
              <a:t>(</a:t>
            </a:r>
            <a:r>
              <a:rPr lang="en-IN" altLang="vi-VN" sz="2400" i="1"/>
              <a:t>i</a:t>
            </a:r>
            <a:r>
              <a:rPr lang="en-IN" altLang="vi-VN" sz="2400"/>
              <a:t>) ia at 2</a:t>
            </a:r>
            <a:r>
              <a:rPr lang="en-IN" altLang="vi-VN" sz="2400" i="1"/>
              <a:t>i </a:t>
            </a:r>
            <a:r>
              <a:rPr lang="en-IN" altLang="vi-VN" sz="2400"/>
              <a:t>if 2</a:t>
            </a:r>
            <a:r>
              <a:rPr lang="en-IN" altLang="vi-VN" sz="2400" i="1"/>
              <a:t>i</a:t>
            </a:r>
            <a:r>
              <a:rPr lang="en-IN" altLang="vi-VN" sz="2400"/>
              <a:t>&lt;=</a:t>
            </a:r>
            <a:r>
              <a:rPr lang="en-IN" altLang="vi-VN" sz="2400" i="1"/>
              <a:t>n</a:t>
            </a:r>
            <a:r>
              <a:rPr lang="en-IN" altLang="vi-VN" sz="2400"/>
              <a:t>. </a:t>
            </a:r>
          </a:p>
          <a:p>
            <a:pPr>
              <a:lnSpc>
                <a:spcPct val="90000"/>
              </a:lnSpc>
              <a:spcBef>
                <a:spcPts val="1000"/>
              </a:spcBef>
              <a:buFont typeface="Arial" panose="020B0604020202020204" pitchFamily="34" charset="0"/>
              <a:buChar char="•"/>
            </a:pPr>
            <a:r>
              <a:rPr lang="en-IN" altLang="vi-VN" sz="2400"/>
              <a:t>If 2</a:t>
            </a:r>
            <a:r>
              <a:rPr lang="en-IN" altLang="vi-VN" sz="2400" i="1"/>
              <a:t>i</a:t>
            </a:r>
            <a:r>
              <a:rPr lang="en-IN" altLang="vi-VN" sz="2400"/>
              <a:t>&gt;n, then </a:t>
            </a:r>
            <a:r>
              <a:rPr lang="en-IN" altLang="vi-VN" sz="2400" i="1"/>
              <a:t>i </a:t>
            </a:r>
            <a:r>
              <a:rPr lang="en-IN" altLang="vi-VN" sz="2400"/>
              <a:t>has no left child. </a:t>
            </a:r>
          </a:p>
          <a:p>
            <a:pPr>
              <a:lnSpc>
                <a:spcPct val="90000"/>
              </a:lnSpc>
              <a:spcBef>
                <a:spcPts val="1000"/>
              </a:spcBef>
              <a:buFont typeface="Arial" panose="020B0604020202020204" pitchFamily="34" charset="0"/>
              <a:buChar char="•"/>
            </a:pPr>
            <a:r>
              <a:rPr lang="en-IN" altLang="vi-VN" sz="2400"/>
              <a:t>c) </a:t>
            </a:r>
            <a:r>
              <a:rPr lang="en-IN" altLang="vi-VN" sz="2400" i="1"/>
              <a:t>right_child</a:t>
            </a:r>
            <a:r>
              <a:rPr lang="en-IN" altLang="vi-VN" sz="2400"/>
              <a:t>(</a:t>
            </a:r>
            <a:r>
              <a:rPr lang="en-IN" altLang="vi-VN" sz="2400" i="1"/>
              <a:t>i</a:t>
            </a:r>
            <a:r>
              <a:rPr lang="en-IN" altLang="vi-VN" sz="2400"/>
              <a:t>) is at 2</a:t>
            </a:r>
            <a:r>
              <a:rPr lang="en-IN" altLang="vi-VN" sz="2400" i="1"/>
              <a:t>i</a:t>
            </a:r>
            <a:r>
              <a:rPr lang="en-IN" altLang="vi-VN" sz="2400"/>
              <a:t>+1 if 2</a:t>
            </a:r>
            <a:r>
              <a:rPr lang="en-IN" altLang="vi-VN" sz="2400" i="1"/>
              <a:t>i </a:t>
            </a:r>
            <a:r>
              <a:rPr lang="en-IN" altLang="vi-VN" sz="2400"/>
              <a:t>+1 &lt;=</a:t>
            </a:r>
            <a:r>
              <a:rPr lang="en-IN" altLang="vi-VN" sz="2400" i="1"/>
              <a:t>n</a:t>
            </a:r>
            <a:r>
              <a:rPr lang="en-IN" altLang="vi-VN" sz="2400"/>
              <a:t>.</a:t>
            </a:r>
          </a:p>
          <a:p>
            <a:pPr>
              <a:lnSpc>
                <a:spcPct val="90000"/>
              </a:lnSpc>
              <a:spcBef>
                <a:spcPts val="1000"/>
              </a:spcBef>
              <a:buFont typeface="Arial" panose="020B0604020202020204" pitchFamily="34" charset="0"/>
              <a:buChar char="•"/>
            </a:pPr>
            <a:r>
              <a:rPr lang="en-IN" altLang="vi-VN" sz="2400"/>
              <a:t>If 2</a:t>
            </a:r>
            <a:r>
              <a:rPr lang="en-IN" altLang="vi-VN" sz="2400" i="1"/>
              <a:t>i </a:t>
            </a:r>
            <a:r>
              <a:rPr lang="en-IN" altLang="vi-VN" sz="2400"/>
              <a:t>+1 &gt;n, then </a:t>
            </a:r>
            <a:r>
              <a:rPr lang="en-IN" altLang="vi-VN" sz="2400" i="1"/>
              <a:t>i </a:t>
            </a:r>
            <a:r>
              <a:rPr lang="en-IN" altLang="vi-VN" sz="2400"/>
              <a:t>has no right child. </a:t>
            </a:r>
          </a:p>
          <a:p>
            <a:pPr>
              <a:lnSpc>
                <a:spcPct val="90000"/>
              </a:lnSpc>
              <a:spcBef>
                <a:spcPts val="1000"/>
              </a:spcBef>
              <a:buFont typeface="Arial" panose="020B0604020202020204" pitchFamily="34" charset="0"/>
              <a:buChar char="•"/>
            </a:pPr>
            <a:r>
              <a:rPr lang="en-IN" altLang="vi-VN" sz="2400"/>
              <a:t> </a:t>
            </a:r>
            <a:endParaRPr lang="en-IN" altLang="vi-VN" sz="2400">
              <a:solidFill>
                <a:srgbClr val="FF0000"/>
              </a:solidFill>
            </a:endParaRPr>
          </a:p>
        </p:txBody>
      </p:sp>
      <p:pic>
        <p:nvPicPr>
          <p:cNvPr id="24583" name="Picture 2" descr="E:\Jain_2022\Jain_2022\T2\DS\Study Material\Jain_Temp\M3\IMG\13.jpg">
            <a:extLst>
              <a:ext uri="{FF2B5EF4-FFF2-40B4-BE49-F238E27FC236}">
                <a16:creationId xmlns:a16="http://schemas.microsoft.com/office/drawing/2014/main" id="{775821B9-F1E3-0426-3645-2CB9748E4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2679700"/>
            <a:ext cx="764857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a:extLst>
              <a:ext uri="{FF2B5EF4-FFF2-40B4-BE49-F238E27FC236}">
                <a16:creationId xmlns:a16="http://schemas.microsoft.com/office/drawing/2014/main" id="{8F4EDDB1-8899-3405-93BC-13B69BD460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6">
            <a:extLst>
              <a:ext uri="{FF2B5EF4-FFF2-40B4-BE49-F238E27FC236}">
                <a16:creationId xmlns:a16="http://schemas.microsoft.com/office/drawing/2014/main" id="{3A80C778-3698-23FB-CD30-96ECBBC66DB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2671AB0-F06A-6996-F3C9-33AB2F69AE6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5605" name="Title 1">
            <a:extLst>
              <a:ext uri="{FF2B5EF4-FFF2-40B4-BE49-F238E27FC236}">
                <a16:creationId xmlns:a16="http://schemas.microsoft.com/office/drawing/2014/main" id="{99E2A1C8-8335-1FA2-9468-B60EE90C0E3A}"/>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5606" name="Content Placeholder 2">
            <a:extLst>
              <a:ext uri="{FF2B5EF4-FFF2-40B4-BE49-F238E27FC236}">
                <a16:creationId xmlns:a16="http://schemas.microsoft.com/office/drawing/2014/main" id="{F131CD86-FB1D-D9FA-4576-2E339600C52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Linked Representation</a:t>
            </a:r>
          </a:p>
          <a:p>
            <a:pPr>
              <a:lnSpc>
                <a:spcPct val="90000"/>
              </a:lnSpc>
              <a:spcBef>
                <a:spcPts val="1000"/>
              </a:spcBef>
              <a:buFont typeface="Arial" panose="020B0604020202020204" pitchFamily="34" charset="0"/>
              <a:buChar char="•"/>
            </a:pPr>
            <a:r>
              <a:rPr lang="en-IN" altLang="vi-VN" sz="2400" b="1">
                <a:solidFill>
                  <a:srgbClr val="FF0000"/>
                </a:solidFill>
              </a:rPr>
              <a:t> </a:t>
            </a:r>
            <a:r>
              <a:rPr lang="en-IN" altLang="vi-VN" sz="2400"/>
              <a:t>We use linked list to represent a binary tree. </a:t>
            </a:r>
          </a:p>
          <a:p>
            <a:pPr>
              <a:lnSpc>
                <a:spcPct val="90000"/>
              </a:lnSpc>
              <a:spcBef>
                <a:spcPts val="1000"/>
              </a:spcBef>
              <a:buFont typeface="Arial" panose="020B0604020202020204" pitchFamily="34" charset="0"/>
              <a:buChar char="•"/>
            </a:pPr>
            <a:r>
              <a:rPr lang="en-IN" altLang="vi-VN" sz="2400"/>
              <a:t>In a linked list, every node consists of three fields. </a:t>
            </a:r>
          </a:p>
          <a:p>
            <a:pPr>
              <a:lnSpc>
                <a:spcPct val="90000"/>
              </a:lnSpc>
              <a:spcBef>
                <a:spcPts val="1000"/>
              </a:spcBef>
              <a:buFont typeface="Arial" panose="020B0604020202020204" pitchFamily="34" charset="0"/>
              <a:buChar char="•"/>
            </a:pPr>
            <a:r>
              <a:rPr lang="en-IN" altLang="vi-VN" sz="2400"/>
              <a:t>First field, for storing left child address, second for storing actual data and third for storing right child address. </a:t>
            </a:r>
          </a:p>
          <a:p>
            <a:pPr>
              <a:lnSpc>
                <a:spcPct val="90000"/>
              </a:lnSpc>
              <a:spcBef>
                <a:spcPts val="1000"/>
              </a:spcBef>
              <a:buFont typeface="Arial" panose="020B0604020202020204" pitchFamily="34" charset="0"/>
              <a:buChar char="•"/>
            </a:pPr>
            <a:r>
              <a:rPr lang="en-IN" altLang="vi-VN" sz="2400"/>
              <a:t>In this linked list representation, a node has the following structure... </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25607" name="Picture 2" descr="E:\Jain_2022\Jain_2022\T2\DS\Study Material\Jain_Temp\M3\IMG\14.jpg">
            <a:extLst>
              <a:ext uri="{FF2B5EF4-FFF2-40B4-BE49-F238E27FC236}">
                <a16:creationId xmlns:a16="http://schemas.microsoft.com/office/drawing/2014/main" id="{DCA8CDB2-3AD8-87F8-2F5E-A4F06946E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60788"/>
            <a:ext cx="4535488"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a:extLst>
              <a:ext uri="{FF2B5EF4-FFF2-40B4-BE49-F238E27FC236}">
                <a16:creationId xmlns:a16="http://schemas.microsoft.com/office/drawing/2014/main" id="{779F0777-2DC8-9774-A498-D99407841E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6">
            <a:extLst>
              <a:ext uri="{FF2B5EF4-FFF2-40B4-BE49-F238E27FC236}">
                <a16:creationId xmlns:a16="http://schemas.microsoft.com/office/drawing/2014/main" id="{676DC2D7-0503-49C6-4BA7-DCC136B77D2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5F5CF78-7331-21C4-DC6B-F10FBAC91F4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6629" name="Title 1">
            <a:extLst>
              <a:ext uri="{FF2B5EF4-FFF2-40B4-BE49-F238E27FC236}">
                <a16:creationId xmlns:a16="http://schemas.microsoft.com/office/drawing/2014/main" id="{8856C7E8-0295-2F06-68E4-FA97F1F1BAA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6630" name="Content Placeholder 2">
            <a:extLst>
              <a:ext uri="{FF2B5EF4-FFF2-40B4-BE49-F238E27FC236}">
                <a16:creationId xmlns:a16="http://schemas.microsoft.com/office/drawing/2014/main" id="{C6D0AC9F-6D32-B005-54D6-1D3BFA05EEA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26631" name="Picture 2" descr="E:\Jain_2022\Jain_2022\T2\DS\Study Material\Jain_Temp\M3\IMG\15.jpg">
            <a:extLst>
              <a:ext uri="{FF2B5EF4-FFF2-40B4-BE49-F238E27FC236}">
                <a16:creationId xmlns:a16="http://schemas.microsoft.com/office/drawing/2014/main" id="{2E577F19-CCAC-F515-6ACF-78B58F9AD1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2071688"/>
            <a:ext cx="88582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a:extLst>
              <a:ext uri="{FF2B5EF4-FFF2-40B4-BE49-F238E27FC236}">
                <a16:creationId xmlns:a16="http://schemas.microsoft.com/office/drawing/2014/main" id="{509B0094-347C-E4B8-4816-0DEAEF7046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6">
            <a:extLst>
              <a:ext uri="{FF2B5EF4-FFF2-40B4-BE49-F238E27FC236}">
                <a16:creationId xmlns:a16="http://schemas.microsoft.com/office/drawing/2014/main" id="{338AAEBD-B9C9-36FF-D988-ED9218066B7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CD0D87C-A160-EFC5-2942-A0A320C658C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7653" name="Title 1">
            <a:extLst>
              <a:ext uri="{FF2B5EF4-FFF2-40B4-BE49-F238E27FC236}">
                <a16:creationId xmlns:a16="http://schemas.microsoft.com/office/drawing/2014/main" id="{87B01CDD-BC9A-75C8-4A40-FAD5F017760D}"/>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7654" name="Content Placeholder 2">
            <a:extLst>
              <a:ext uri="{FF2B5EF4-FFF2-40B4-BE49-F238E27FC236}">
                <a16:creationId xmlns:a16="http://schemas.microsoft.com/office/drawing/2014/main" id="{3A6FCE5B-7575-0A1B-ED1E-17433F2E1FC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Binary Tree Traversals</a:t>
            </a:r>
          </a:p>
          <a:p>
            <a:pPr>
              <a:lnSpc>
                <a:spcPct val="90000"/>
              </a:lnSpc>
              <a:spcBef>
                <a:spcPts val="1000"/>
              </a:spcBef>
              <a:buFont typeface="Arial" panose="020B0604020202020204" pitchFamily="34" charset="0"/>
              <a:buChar char="•"/>
            </a:pPr>
            <a:r>
              <a:rPr lang="en-IN" altLang="vi-VN" sz="2400"/>
              <a:t>When we wanted to display a binary tree, we need to follow some order in which all the nodes of that binary tree must be displayed. </a:t>
            </a:r>
          </a:p>
          <a:p>
            <a:pPr>
              <a:lnSpc>
                <a:spcPct val="90000"/>
              </a:lnSpc>
              <a:spcBef>
                <a:spcPts val="1000"/>
              </a:spcBef>
              <a:buFont typeface="Arial" panose="020B0604020202020204" pitchFamily="34" charset="0"/>
              <a:buChar char="•"/>
            </a:pPr>
            <a:r>
              <a:rPr lang="en-IN" altLang="vi-VN" sz="2400"/>
              <a:t>In any binary tree displaying order of nodes depends on the traversal method. </a:t>
            </a:r>
          </a:p>
          <a:p>
            <a:pPr>
              <a:lnSpc>
                <a:spcPct val="90000"/>
              </a:lnSpc>
              <a:spcBef>
                <a:spcPts val="1000"/>
              </a:spcBef>
              <a:buFont typeface="Arial" panose="020B0604020202020204" pitchFamily="34" charset="0"/>
              <a:buChar char="•"/>
            </a:pPr>
            <a:r>
              <a:rPr lang="en-IN" altLang="vi-VN" sz="2400"/>
              <a:t>Displaying (or) visiting order of nodes in a binary tree is called as Binary Tree Traversal. </a:t>
            </a:r>
          </a:p>
          <a:p>
            <a:pPr>
              <a:lnSpc>
                <a:spcPct val="90000"/>
              </a:lnSpc>
              <a:spcBef>
                <a:spcPts val="1000"/>
              </a:spcBef>
              <a:buFont typeface="Arial" panose="020B0604020202020204" pitchFamily="34" charset="0"/>
              <a:buChar char="•"/>
            </a:pPr>
            <a:r>
              <a:rPr lang="en-IN" altLang="vi-VN" sz="2400"/>
              <a:t>There are three types of binary tree traversals. </a:t>
            </a:r>
          </a:p>
          <a:p>
            <a:pPr>
              <a:lnSpc>
                <a:spcPct val="90000"/>
              </a:lnSpc>
              <a:spcBef>
                <a:spcPts val="1000"/>
              </a:spcBef>
              <a:buFont typeface="Arial" panose="020B0604020202020204" pitchFamily="34" charset="0"/>
              <a:buChar char="•"/>
            </a:pPr>
            <a:r>
              <a:rPr lang="en-IN" altLang="vi-VN" sz="2400"/>
              <a:t>1)In - Order Traversal </a:t>
            </a:r>
          </a:p>
          <a:p>
            <a:pPr>
              <a:lnSpc>
                <a:spcPct val="90000"/>
              </a:lnSpc>
              <a:spcBef>
                <a:spcPts val="1000"/>
              </a:spcBef>
              <a:buFont typeface="Arial" panose="020B0604020202020204" pitchFamily="34" charset="0"/>
              <a:buChar char="•"/>
            </a:pPr>
            <a:r>
              <a:rPr lang="en-IN" altLang="vi-VN" sz="2400"/>
              <a:t>2)Pre - Order Traversal </a:t>
            </a:r>
          </a:p>
          <a:p>
            <a:pPr>
              <a:lnSpc>
                <a:spcPct val="90000"/>
              </a:lnSpc>
              <a:spcBef>
                <a:spcPts val="1000"/>
              </a:spcBef>
              <a:buFont typeface="Arial" panose="020B0604020202020204" pitchFamily="34" charset="0"/>
              <a:buChar char="•"/>
            </a:pPr>
            <a:r>
              <a:rPr lang="en-IN" altLang="vi-VN" sz="2400"/>
              <a:t>3)Post - Order Traversal </a:t>
            </a:r>
            <a:r>
              <a:rPr lang="en-IN" altLang="vi-VN" sz="2400" b="1">
                <a:solidFill>
                  <a:srgbClr val="FF0000"/>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a:extLst>
              <a:ext uri="{FF2B5EF4-FFF2-40B4-BE49-F238E27FC236}">
                <a16:creationId xmlns:a16="http://schemas.microsoft.com/office/drawing/2014/main" id="{4F287B11-591B-4979-FAA0-7B31935D51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6">
            <a:extLst>
              <a:ext uri="{FF2B5EF4-FFF2-40B4-BE49-F238E27FC236}">
                <a16:creationId xmlns:a16="http://schemas.microsoft.com/office/drawing/2014/main" id="{72C35871-796B-832C-A9DC-A66F5D1818A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88870F7-182D-C6C1-25BE-C15D173A91D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8677" name="Title 1">
            <a:extLst>
              <a:ext uri="{FF2B5EF4-FFF2-40B4-BE49-F238E27FC236}">
                <a16:creationId xmlns:a16="http://schemas.microsoft.com/office/drawing/2014/main" id="{2552D3C4-4852-D36B-F503-8346BC656A0F}"/>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8678" name="Content Placeholder 2">
            <a:extLst>
              <a:ext uri="{FF2B5EF4-FFF2-40B4-BE49-F238E27FC236}">
                <a16:creationId xmlns:a16="http://schemas.microsoft.com/office/drawing/2014/main" id="{01B1B7BB-62E5-1D09-0304-6B138553CEA5}"/>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solidFill>
                  <a:srgbClr val="FF0000"/>
                </a:solidFill>
              </a:rPr>
              <a:t>1. In - Order Traversal ( leftChild - root - rightChild ) </a:t>
            </a:r>
          </a:p>
          <a:p>
            <a:pPr>
              <a:lnSpc>
                <a:spcPct val="90000"/>
              </a:lnSpc>
              <a:spcBef>
                <a:spcPts val="1000"/>
              </a:spcBef>
              <a:buFont typeface="Arial" panose="020B0604020202020204" pitchFamily="34" charset="0"/>
              <a:buChar char="•"/>
            </a:pPr>
            <a:r>
              <a:rPr lang="en-IN" altLang="vi-VN" sz="2400"/>
              <a:t>In In-Order traversal, the root node is visited between left child and right child. </a:t>
            </a:r>
          </a:p>
          <a:p>
            <a:pPr>
              <a:lnSpc>
                <a:spcPct val="90000"/>
              </a:lnSpc>
              <a:spcBef>
                <a:spcPts val="1000"/>
              </a:spcBef>
              <a:buFont typeface="Arial" panose="020B0604020202020204" pitchFamily="34" charset="0"/>
              <a:buChar char="•"/>
            </a:pPr>
            <a:r>
              <a:rPr lang="en-IN" altLang="vi-VN" sz="2400"/>
              <a:t>In this traversal, the left child node is visited first, then the root node is visited and later we go for visiting right child node. </a:t>
            </a:r>
          </a:p>
          <a:p>
            <a:pPr>
              <a:lnSpc>
                <a:spcPct val="90000"/>
              </a:lnSpc>
              <a:spcBef>
                <a:spcPts val="1000"/>
              </a:spcBef>
              <a:buFont typeface="Arial" panose="020B0604020202020204" pitchFamily="34" charset="0"/>
              <a:buChar char="•"/>
            </a:pPr>
            <a:r>
              <a:rPr lang="en-IN" altLang="vi-VN" sz="2400"/>
              <a:t>This in-order traversal is applicable for every root node of all subtrees in the tree. </a:t>
            </a:r>
          </a:p>
          <a:p>
            <a:pPr>
              <a:lnSpc>
                <a:spcPct val="90000"/>
              </a:lnSpc>
              <a:spcBef>
                <a:spcPts val="1000"/>
              </a:spcBef>
              <a:buFont typeface="Arial" panose="020B0604020202020204" pitchFamily="34" charset="0"/>
              <a:buChar char="•"/>
            </a:pPr>
            <a:r>
              <a:rPr lang="en-IN" altLang="vi-VN" sz="2400"/>
              <a:t>This is performed recursively for all nodes in the tree. </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a:extLst>
              <a:ext uri="{FF2B5EF4-FFF2-40B4-BE49-F238E27FC236}">
                <a16:creationId xmlns:a16="http://schemas.microsoft.com/office/drawing/2014/main" id="{54D1D507-4AA8-5CB6-4C15-2EF93E0878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6">
            <a:extLst>
              <a:ext uri="{FF2B5EF4-FFF2-40B4-BE49-F238E27FC236}">
                <a16:creationId xmlns:a16="http://schemas.microsoft.com/office/drawing/2014/main" id="{630AFCF3-601C-5F00-B007-588C94EEED2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D5F959E-8F90-47AB-350A-92ED5F82110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9701" name="Title 1">
            <a:extLst>
              <a:ext uri="{FF2B5EF4-FFF2-40B4-BE49-F238E27FC236}">
                <a16:creationId xmlns:a16="http://schemas.microsoft.com/office/drawing/2014/main" id="{DB0B30D0-00CC-4C4B-C879-745D8AF8178B}"/>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29702" name="Content Placeholder 2">
            <a:extLst>
              <a:ext uri="{FF2B5EF4-FFF2-40B4-BE49-F238E27FC236}">
                <a16:creationId xmlns:a16="http://schemas.microsoft.com/office/drawing/2014/main" id="{4C5A46D3-FEB2-7C93-DDCE-4EC89FE8290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t>Algorithm </a:t>
            </a:r>
          </a:p>
          <a:p>
            <a:pPr>
              <a:lnSpc>
                <a:spcPct val="90000"/>
              </a:lnSpc>
              <a:spcBef>
                <a:spcPts val="1000"/>
              </a:spcBef>
              <a:buFont typeface="Arial" panose="020B0604020202020204" pitchFamily="34" charset="0"/>
              <a:buChar char="•"/>
            </a:pPr>
            <a:r>
              <a:rPr lang="en-IN" altLang="vi-VN" sz="2400"/>
              <a:t>Until all nodes are traversed − </a:t>
            </a:r>
          </a:p>
          <a:p>
            <a:pPr>
              <a:lnSpc>
                <a:spcPct val="90000"/>
              </a:lnSpc>
              <a:spcBef>
                <a:spcPts val="1000"/>
              </a:spcBef>
              <a:buFont typeface="Arial" panose="020B0604020202020204" pitchFamily="34" charset="0"/>
              <a:buChar char="•"/>
            </a:pPr>
            <a:r>
              <a:rPr lang="en-IN" altLang="vi-VN" sz="2400"/>
              <a:t>Step 1 − Recursively traverse left subtree. </a:t>
            </a:r>
          </a:p>
          <a:p>
            <a:pPr>
              <a:lnSpc>
                <a:spcPct val="90000"/>
              </a:lnSpc>
              <a:spcBef>
                <a:spcPts val="1000"/>
              </a:spcBef>
              <a:buFont typeface="Arial" panose="020B0604020202020204" pitchFamily="34" charset="0"/>
              <a:buChar char="•"/>
            </a:pPr>
            <a:r>
              <a:rPr lang="en-IN" altLang="vi-VN" sz="2400"/>
              <a:t>Step 2 − Visit root node. </a:t>
            </a:r>
          </a:p>
          <a:p>
            <a:pPr>
              <a:lnSpc>
                <a:spcPct val="90000"/>
              </a:lnSpc>
              <a:spcBef>
                <a:spcPts val="1000"/>
              </a:spcBef>
              <a:buFont typeface="Arial" panose="020B0604020202020204" pitchFamily="34" charset="0"/>
              <a:buChar char="•"/>
            </a:pPr>
            <a:r>
              <a:rPr lang="en-IN" altLang="vi-VN" sz="2400"/>
              <a:t>Step 3 − Recursively traverse right subtree. </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29703" name="Picture 2" descr="E:\Jain_2022\Jain_2022\T2\DS\Study Material\Jain_Temp\M3\IMG\16.jpg">
            <a:extLst>
              <a:ext uri="{FF2B5EF4-FFF2-40B4-BE49-F238E27FC236}">
                <a16:creationId xmlns:a16="http://schemas.microsoft.com/office/drawing/2014/main" id="{84C1A55D-A9CC-23CA-3EFE-180B3AC5D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3238500"/>
            <a:ext cx="75771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6DE82DE8-92E5-AF6F-A38B-A9CDD41188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C3F64B-26C7-3623-E831-417675992739}"/>
              </a:ext>
            </a:extLst>
          </p:cNvPr>
          <p:cNvSpPr/>
          <p:nvPr/>
        </p:nvSpPr>
        <p:spPr>
          <a:xfrm>
            <a:off x="3657600" y="357188"/>
            <a:ext cx="1466850"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- 3</a:t>
            </a:r>
          </a:p>
        </p:txBody>
      </p:sp>
      <p:sp>
        <p:nvSpPr>
          <p:cNvPr id="3076" name="Rectangle 3">
            <a:extLst>
              <a:ext uri="{FF2B5EF4-FFF2-40B4-BE49-F238E27FC236}">
                <a16:creationId xmlns:a16="http://schemas.microsoft.com/office/drawing/2014/main" id="{28E44D30-0BD3-72D0-FD4C-F9BC41370E2A}"/>
              </a:ext>
            </a:extLst>
          </p:cNvPr>
          <p:cNvSpPr>
            <a:spLocks noChangeArrowheads="1"/>
          </p:cNvSpPr>
          <p:nvPr/>
        </p:nvSpPr>
        <p:spPr bwMode="auto">
          <a:xfrm>
            <a:off x="1219200" y="3048000"/>
            <a:ext cx="6726238" cy="606425"/>
          </a:xfrm>
          <a:prstGeom prst="rect">
            <a:avLst/>
          </a:prstGeom>
          <a:solidFill>
            <a:srgbClr val="E7D0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14488"/>
              </a:spcAft>
            </a:pPr>
            <a:r>
              <a:rPr lang="en-US" altLang="vi-VN" sz="4000">
                <a:latin typeface="Arial" panose="020B0604020202020204" pitchFamily="34" charset="0"/>
              </a:rPr>
              <a:t>Introduction to Tree</a:t>
            </a:r>
          </a:p>
        </p:txBody>
      </p:sp>
      <p:sp>
        <p:nvSpPr>
          <p:cNvPr id="5" name="Rectangle 4">
            <a:extLst>
              <a:ext uri="{FF2B5EF4-FFF2-40B4-BE49-F238E27FC236}">
                <a16:creationId xmlns:a16="http://schemas.microsoft.com/office/drawing/2014/main" id="{AB225DC3-2042-F330-0031-352316BE324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a:extLst>
              <a:ext uri="{FF2B5EF4-FFF2-40B4-BE49-F238E27FC236}">
                <a16:creationId xmlns:a16="http://schemas.microsoft.com/office/drawing/2014/main" id="{72FFD092-1529-604F-E21A-58EBFB04BC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6">
            <a:extLst>
              <a:ext uri="{FF2B5EF4-FFF2-40B4-BE49-F238E27FC236}">
                <a16:creationId xmlns:a16="http://schemas.microsoft.com/office/drawing/2014/main" id="{94201A7A-1492-BC56-5DB9-BA30D54616F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2EF6CB3-4EB0-8501-9D15-9A31D398603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0725" name="Title 1">
            <a:extLst>
              <a:ext uri="{FF2B5EF4-FFF2-40B4-BE49-F238E27FC236}">
                <a16:creationId xmlns:a16="http://schemas.microsoft.com/office/drawing/2014/main" id="{F15BA628-CE41-8BEC-96DD-A6B15B1B2E6C}"/>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0726" name="Content Placeholder 2">
            <a:extLst>
              <a:ext uri="{FF2B5EF4-FFF2-40B4-BE49-F238E27FC236}">
                <a16:creationId xmlns:a16="http://schemas.microsoft.com/office/drawing/2014/main" id="{D9831599-F373-BF9D-A18D-00790CA8448A}"/>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In the above example of binary tree, first we try to visit left child of root node 'A', but A's left child is a root node for left subtree. </a:t>
            </a:r>
          </a:p>
          <a:p>
            <a:pPr>
              <a:lnSpc>
                <a:spcPct val="90000"/>
              </a:lnSpc>
              <a:spcBef>
                <a:spcPts val="1000"/>
              </a:spcBef>
              <a:buFont typeface="Arial" panose="020B0604020202020204" pitchFamily="34" charset="0"/>
              <a:buChar char="•"/>
            </a:pPr>
            <a:r>
              <a:rPr lang="en-IN" altLang="vi-VN" sz="2400"/>
              <a:t>so we try to visit its (B's) left child 'D' and again D is a root for subtree with nodes D, I and J. </a:t>
            </a:r>
          </a:p>
          <a:p>
            <a:pPr>
              <a:lnSpc>
                <a:spcPct val="90000"/>
              </a:lnSpc>
              <a:spcBef>
                <a:spcPts val="1000"/>
              </a:spcBef>
              <a:buFont typeface="Arial" panose="020B0604020202020204" pitchFamily="34" charset="0"/>
              <a:buChar char="•"/>
            </a:pPr>
            <a:r>
              <a:rPr lang="en-IN" altLang="vi-VN" sz="2400"/>
              <a:t>So we try to visit its left child 'I' and it is the left most child. </a:t>
            </a:r>
          </a:p>
          <a:p>
            <a:pPr>
              <a:lnSpc>
                <a:spcPct val="90000"/>
              </a:lnSpc>
              <a:spcBef>
                <a:spcPts val="1000"/>
              </a:spcBef>
              <a:buFont typeface="Arial" panose="020B0604020202020204" pitchFamily="34" charset="0"/>
              <a:buChar char="•"/>
            </a:pPr>
            <a:r>
              <a:rPr lang="en-IN" altLang="vi-VN" sz="2400"/>
              <a:t>So first we  visit 'I'then go for its root node 'D' and later we visit D's right child 'J'. </a:t>
            </a:r>
          </a:p>
          <a:p>
            <a:pPr>
              <a:lnSpc>
                <a:spcPct val="90000"/>
              </a:lnSpc>
              <a:spcBef>
                <a:spcPts val="1000"/>
              </a:spcBef>
              <a:buFont typeface="Arial" panose="020B0604020202020204" pitchFamily="34" charset="0"/>
              <a:buChar char="•"/>
            </a:pPr>
            <a:r>
              <a:rPr lang="en-IN" altLang="vi-VN" sz="2400"/>
              <a:t>With this we have completed the left part of node B. </a:t>
            </a:r>
          </a:p>
          <a:p>
            <a:pPr>
              <a:lnSpc>
                <a:spcPct val="90000"/>
              </a:lnSpc>
              <a:spcBef>
                <a:spcPts val="1000"/>
              </a:spcBef>
              <a:buFont typeface="Arial" panose="020B0604020202020204" pitchFamily="34" charset="0"/>
              <a:buChar char="•"/>
            </a:pPr>
            <a:r>
              <a:rPr lang="en-IN" altLang="vi-VN" sz="2400"/>
              <a:t>Then visit 'B' and next B's right child 'F' is visited. </a:t>
            </a:r>
          </a:p>
          <a:p>
            <a:pPr>
              <a:lnSpc>
                <a:spcPct val="90000"/>
              </a:lnSpc>
              <a:spcBef>
                <a:spcPts val="1000"/>
              </a:spcBef>
              <a:buFont typeface="Arial" panose="020B0604020202020204" pitchFamily="34" charset="0"/>
              <a:buChar char="•"/>
            </a:pPr>
            <a:r>
              <a:rPr lang="en-IN" altLang="vi-VN" sz="2400"/>
              <a:t>With this we have completed left part of node A. </a:t>
            </a:r>
          </a:p>
          <a:p>
            <a:pPr>
              <a:lnSpc>
                <a:spcPct val="90000"/>
              </a:lnSpc>
              <a:spcBef>
                <a:spcPts val="1000"/>
              </a:spcBef>
              <a:buFont typeface="Arial" panose="020B0604020202020204" pitchFamily="34" charset="0"/>
              <a:buChar char="•"/>
            </a:pPr>
            <a:r>
              <a:rPr lang="en-IN" altLang="vi-VN" sz="2400"/>
              <a:t>Then visit root node 'A'. With this we have completed left and root parts of node A. </a:t>
            </a:r>
            <a:endParaRPr lang="en-IN" altLang="vi-VN" sz="2400"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a:extLst>
              <a:ext uri="{FF2B5EF4-FFF2-40B4-BE49-F238E27FC236}">
                <a16:creationId xmlns:a16="http://schemas.microsoft.com/office/drawing/2014/main" id="{9B62FD71-4C44-20A3-5F1A-9F92688461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6">
            <a:extLst>
              <a:ext uri="{FF2B5EF4-FFF2-40B4-BE49-F238E27FC236}">
                <a16:creationId xmlns:a16="http://schemas.microsoft.com/office/drawing/2014/main" id="{42E5DDFF-7F12-5A10-92C1-E76AD7F2A73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3274122-EAEF-5C18-300E-11AE53C319C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1749" name="Title 1">
            <a:extLst>
              <a:ext uri="{FF2B5EF4-FFF2-40B4-BE49-F238E27FC236}">
                <a16:creationId xmlns:a16="http://schemas.microsoft.com/office/drawing/2014/main" id="{B35764BF-D9B4-E560-B011-5A999848F5DA}"/>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1750" name="Content Placeholder 2">
            <a:extLst>
              <a:ext uri="{FF2B5EF4-FFF2-40B4-BE49-F238E27FC236}">
                <a16:creationId xmlns:a16="http://schemas.microsoft.com/office/drawing/2014/main" id="{574E71EB-6795-94C9-1C2E-575CF0F8C64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Then we go for right part of the node A. In right of A again there is a subtree with root C. </a:t>
            </a:r>
          </a:p>
          <a:p>
            <a:pPr>
              <a:lnSpc>
                <a:spcPct val="90000"/>
              </a:lnSpc>
              <a:spcBef>
                <a:spcPts val="1000"/>
              </a:spcBef>
              <a:buFont typeface="Arial" panose="020B0604020202020204" pitchFamily="34" charset="0"/>
              <a:buChar char="•"/>
            </a:pPr>
            <a:r>
              <a:rPr lang="en-IN" altLang="vi-VN" sz="2400"/>
              <a:t>So go for left child of C and again it is a subtree with root G. But G does not have left part so we visit 'G' and then visit G's right child K. </a:t>
            </a:r>
          </a:p>
          <a:p>
            <a:pPr>
              <a:lnSpc>
                <a:spcPct val="90000"/>
              </a:lnSpc>
              <a:spcBef>
                <a:spcPts val="1000"/>
              </a:spcBef>
              <a:buFont typeface="Arial" panose="020B0604020202020204" pitchFamily="34" charset="0"/>
              <a:buChar char="•"/>
            </a:pPr>
            <a:r>
              <a:rPr lang="en-IN" altLang="vi-VN" sz="2400"/>
              <a:t>With this we have completed the left part of node C. </a:t>
            </a:r>
          </a:p>
          <a:p>
            <a:pPr>
              <a:lnSpc>
                <a:spcPct val="90000"/>
              </a:lnSpc>
              <a:spcBef>
                <a:spcPts val="1000"/>
              </a:spcBef>
              <a:buFont typeface="Arial" panose="020B0604020202020204" pitchFamily="34" charset="0"/>
              <a:buChar char="•"/>
            </a:pPr>
            <a:r>
              <a:rPr lang="en-IN" altLang="vi-VN" sz="2400"/>
              <a:t>Then visit root node'C' and next visit C's right child 'H' which is the right most child in the tree so we stop the process. </a:t>
            </a:r>
          </a:p>
          <a:p>
            <a:pPr>
              <a:lnSpc>
                <a:spcPct val="90000"/>
              </a:lnSpc>
              <a:spcBef>
                <a:spcPts val="1000"/>
              </a:spcBef>
              <a:buFont typeface="Arial" panose="020B0604020202020204" pitchFamily="34" charset="0"/>
              <a:buChar char="•"/>
            </a:pPr>
            <a:r>
              <a:rPr lang="en-IN" altLang="vi-VN" sz="2400"/>
              <a:t>That means here we have visited in the order of I - D - J - B - F - A - G - K - C - H using In-Order Traversal. </a:t>
            </a:r>
            <a:endParaRPr lang="en-IN" altLang="vi-VN" sz="2400" b="1">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4E38AB87-80C9-7C51-82B4-F144C9180D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6">
            <a:extLst>
              <a:ext uri="{FF2B5EF4-FFF2-40B4-BE49-F238E27FC236}">
                <a16:creationId xmlns:a16="http://schemas.microsoft.com/office/drawing/2014/main" id="{A28CB24E-B375-8F7F-8683-ADBFFF1006F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EF695A1-B7C5-088B-39AE-306C3C40701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2773" name="Title 1">
            <a:extLst>
              <a:ext uri="{FF2B5EF4-FFF2-40B4-BE49-F238E27FC236}">
                <a16:creationId xmlns:a16="http://schemas.microsoft.com/office/drawing/2014/main" id="{D942BDE9-1C4F-596C-6798-8DB1394A79FC}"/>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2774" name="Content Placeholder 2">
            <a:extLst>
              <a:ext uri="{FF2B5EF4-FFF2-40B4-BE49-F238E27FC236}">
                <a16:creationId xmlns:a16="http://schemas.microsoft.com/office/drawing/2014/main" id="{2D3F9E1D-603A-204D-5E87-F4312AF34B2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solidFill>
                  <a:srgbClr val="FF0000"/>
                </a:solidFill>
              </a:rPr>
              <a:t>2. Pre - Order Traversal ( root - leftChild - rightChild ) </a:t>
            </a:r>
          </a:p>
          <a:p>
            <a:pPr>
              <a:lnSpc>
                <a:spcPct val="90000"/>
              </a:lnSpc>
              <a:spcBef>
                <a:spcPts val="1000"/>
              </a:spcBef>
              <a:buFont typeface="Arial" panose="020B0604020202020204" pitchFamily="34" charset="0"/>
              <a:buChar char="•"/>
            </a:pPr>
            <a:r>
              <a:rPr lang="en-IN" altLang="vi-VN" sz="2400"/>
              <a:t>In Pre-Order traversal, the root node is visited before left child and right child nodes. </a:t>
            </a:r>
          </a:p>
          <a:p>
            <a:pPr>
              <a:lnSpc>
                <a:spcPct val="90000"/>
              </a:lnSpc>
              <a:spcBef>
                <a:spcPts val="1000"/>
              </a:spcBef>
              <a:buFont typeface="Arial" panose="020B0604020202020204" pitchFamily="34" charset="0"/>
              <a:buChar char="•"/>
            </a:pPr>
            <a:r>
              <a:rPr lang="en-IN" altLang="vi-VN" sz="2400"/>
              <a:t>In this traversal, the root node is visited first, then its left child and later its right child. </a:t>
            </a:r>
          </a:p>
          <a:p>
            <a:pPr>
              <a:lnSpc>
                <a:spcPct val="90000"/>
              </a:lnSpc>
              <a:spcBef>
                <a:spcPts val="1000"/>
              </a:spcBef>
              <a:buFont typeface="Arial" panose="020B0604020202020204" pitchFamily="34" charset="0"/>
              <a:buChar char="•"/>
            </a:pPr>
            <a:r>
              <a:rPr lang="en-IN" altLang="vi-VN" sz="2400"/>
              <a:t>This pre-order traversal is applicable for every root node of all subtrees in the tree. </a:t>
            </a:r>
          </a:p>
          <a:p>
            <a:pPr>
              <a:lnSpc>
                <a:spcPct val="90000"/>
              </a:lnSpc>
              <a:spcBef>
                <a:spcPts val="1000"/>
              </a:spcBef>
              <a:buFont typeface="Arial" panose="020B0604020202020204" pitchFamily="34" charset="0"/>
              <a:buChar char="•"/>
            </a:pPr>
            <a:r>
              <a:rPr lang="en-IN" altLang="vi-VN" sz="2400"/>
              <a:t>Algorithm </a:t>
            </a:r>
          </a:p>
          <a:p>
            <a:pPr>
              <a:lnSpc>
                <a:spcPct val="90000"/>
              </a:lnSpc>
              <a:spcBef>
                <a:spcPts val="1000"/>
              </a:spcBef>
              <a:buFont typeface="Arial" panose="020B0604020202020204" pitchFamily="34" charset="0"/>
              <a:buChar char="•"/>
            </a:pPr>
            <a:r>
              <a:rPr lang="en-IN" altLang="vi-VN" sz="2400"/>
              <a:t>Until all nodes are traversed − </a:t>
            </a:r>
          </a:p>
          <a:p>
            <a:pPr>
              <a:lnSpc>
                <a:spcPct val="90000"/>
              </a:lnSpc>
              <a:spcBef>
                <a:spcPts val="1000"/>
              </a:spcBef>
              <a:buFont typeface="Arial" panose="020B0604020202020204" pitchFamily="34" charset="0"/>
              <a:buChar char="•"/>
            </a:pPr>
            <a:r>
              <a:rPr lang="en-IN" altLang="vi-VN" sz="2400"/>
              <a:t>Step 1 − Visit root node. </a:t>
            </a:r>
          </a:p>
          <a:p>
            <a:pPr>
              <a:lnSpc>
                <a:spcPct val="90000"/>
              </a:lnSpc>
              <a:spcBef>
                <a:spcPts val="1000"/>
              </a:spcBef>
              <a:buFont typeface="Arial" panose="020B0604020202020204" pitchFamily="34" charset="0"/>
              <a:buChar char="•"/>
            </a:pPr>
            <a:r>
              <a:rPr lang="en-IN" altLang="vi-VN" sz="2400"/>
              <a:t>Step 2 − Recursively traverse left subtree. </a:t>
            </a:r>
          </a:p>
          <a:p>
            <a:pPr>
              <a:lnSpc>
                <a:spcPct val="90000"/>
              </a:lnSpc>
              <a:spcBef>
                <a:spcPts val="1000"/>
              </a:spcBef>
              <a:buFont typeface="Arial" panose="020B0604020202020204" pitchFamily="34" charset="0"/>
              <a:buChar char="•"/>
            </a:pPr>
            <a:r>
              <a:rPr lang="en-IN" altLang="vi-VN" sz="2400"/>
              <a:t>Step 3 − Recursively traverse right subtree. </a:t>
            </a:r>
            <a:endParaRPr lang="en-IN" altLang="vi-VN" sz="2400" b="1">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a:extLst>
              <a:ext uri="{FF2B5EF4-FFF2-40B4-BE49-F238E27FC236}">
                <a16:creationId xmlns:a16="http://schemas.microsoft.com/office/drawing/2014/main" id="{60753B78-9E0A-88DF-EE81-7D60EF9881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6">
            <a:extLst>
              <a:ext uri="{FF2B5EF4-FFF2-40B4-BE49-F238E27FC236}">
                <a16:creationId xmlns:a16="http://schemas.microsoft.com/office/drawing/2014/main" id="{055DE6A2-E7D8-CFFB-8E77-FCCFFEAF28F9}"/>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C13F54F-2BD3-9AA8-625A-155E1B5F30D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3797" name="Title 1">
            <a:extLst>
              <a:ext uri="{FF2B5EF4-FFF2-40B4-BE49-F238E27FC236}">
                <a16:creationId xmlns:a16="http://schemas.microsoft.com/office/drawing/2014/main" id="{5502832A-8671-6711-6AD0-983DA3ABA7AD}"/>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3798" name="Content Placeholder 2">
            <a:extLst>
              <a:ext uri="{FF2B5EF4-FFF2-40B4-BE49-F238E27FC236}">
                <a16:creationId xmlns:a16="http://schemas.microsoft.com/office/drawing/2014/main" id="{75261DD5-5E1C-3DBB-0CB8-E983FB0BF34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33799" name="Picture 2" descr="E:\Jain_2022\Jain_2022\T2\DS\Study Material\Jain_Temp\M3\IMG\16.jpg">
            <a:extLst>
              <a:ext uri="{FF2B5EF4-FFF2-40B4-BE49-F238E27FC236}">
                <a16:creationId xmlns:a16="http://schemas.microsoft.com/office/drawing/2014/main" id="{6D8FE969-A253-3BB8-00DD-78404C7B5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 y="1295400"/>
            <a:ext cx="77279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a:extLst>
              <a:ext uri="{FF2B5EF4-FFF2-40B4-BE49-F238E27FC236}">
                <a16:creationId xmlns:a16="http://schemas.microsoft.com/office/drawing/2014/main" id="{7500E5E0-3052-2592-C56B-0010D1CCB6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6">
            <a:extLst>
              <a:ext uri="{FF2B5EF4-FFF2-40B4-BE49-F238E27FC236}">
                <a16:creationId xmlns:a16="http://schemas.microsoft.com/office/drawing/2014/main" id="{A58A535B-20C2-4163-3D29-3E71651DCBB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E920162-DF1B-D42D-2864-FF20868E4CD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4821" name="Title 1">
            <a:extLst>
              <a:ext uri="{FF2B5EF4-FFF2-40B4-BE49-F238E27FC236}">
                <a16:creationId xmlns:a16="http://schemas.microsoft.com/office/drawing/2014/main" id="{36154AF1-2117-3A61-0C16-9A300C1E7211}"/>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4822" name="Content Placeholder 2">
            <a:extLst>
              <a:ext uri="{FF2B5EF4-FFF2-40B4-BE49-F238E27FC236}">
                <a16:creationId xmlns:a16="http://schemas.microsoft.com/office/drawing/2014/main" id="{8BE8ED6D-41FD-9461-6B2C-DC4D9C5C29E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In the above example of binary tree, first we visit root node 'A' then visit its left child 'B' which is a root for D and F. </a:t>
            </a:r>
          </a:p>
          <a:p>
            <a:pPr>
              <a:lnSpc>
                <a:spcPct val="90000"/>
              </a:lnSpc>
              <a:spcBef>
                <a:spcPts val="1000"/>
              </a:spcBef>
              <a:buFont typeface="Arial" panose="020B0604020202020204" pitchFamily="34" charset="0"/>
              <a:buChar char="•"/>
            </a:pPr>
            <a:r>
              <a:rPr lang="en-IN" altLang="vi-VN" sz="2400"/>
              <a:t>So we visit B's left child 'D' and again D is a root for I and J. </a:t>
            </a:r>
          </a:p>
          <a:p>
            <a:pPr>
              <a:lnSpc>
                <a:spcPct val="90000"/>
              </a:lnSpc>
              <a:spcBef>
                <a:spcPts val="1000"/>
              </a:spcBef>
              <a:buFont typeface="Arial" panose="020B0604020202020204" pitchFamily="34" charset="0"/>
              <a:buChar char="•"/>
            </a:pPr>
            <a:r>
              <a:rPr lang="en-IN" altLang="vi-VN" sz="2400"/>
              <a:t>So we visit D's left child'I' which is the left most child. </a:t>
            </a:r>
          </a:p>
          <a:p>
            <a:pPr>
              <a:lnSpc>
                <a:spcPct val="90000"/>
              </a:lnSpc>
              <a:spcBef>
                <a:spcPts val="1000"/>
              </a:spcBef>
              <a:buFont typeface="Arial" panose="020B0604020202020204" pitchFamily="34" charset="0"/>
              <a:buChar char="•"/>
            </a:pPr>
            <a:r>
              <a:rPr lang="en-IN" altLang="vi-VN" sz="2400"/>
              <a:t>So next we go for visiting D's right child 'J'. </a:t>
            </a:r>
          </a:p>
          <a:p>
            <a:pPr>
              <a:lnSpc>
                <a:spcPct val="90000"/>
              </a:lnSpc>
              <a:spcBef>
                <a:spcPts val="1000"/>
              </a:spcBef>
              <a:buFont typeface="Arial" panose="020B0604020202020204" pitchFamily="34" charset="0"/>
              <a:buChar char="•"/>
            </a:pPr>
            <a:r>
              <a:rPr lang="en-IN" altLang="vi-VN" sz="2400"/>
              <a:t>With this we have completed root, left and right parts of node D and root, left parts of node B. </a:t>
            </a:r>
          </a:p>
          <a:p>
            <a:pPr>
              <a:lnSpc>
                <a:spcPct val="90000"/>
              </a:lnSpc>
              <a:spcBef>
                <a:spcPts val="1000"/>
              </a:spcBef>
              <a:buFont typeface="Arial" panose="020B0604020202020204" pitchFamily="34" charset="0"/>
              <a:buChar char="•"/>
            </a:pPr>
            <a:r>
              <a:rPr lang="en-IN" altLang="vi-VN" sz="2400"/>
              <a:t>Next visit B's right child'F'. With this we have completed root and left parts of node A. </a:t>
            </a:r>
          </a:p>
          <a:p>
            <a:pPr>
              <a:lnSpc>
                <a:spcPct val="90000"/>
              </a:lnSpc>
              <a:spcBef>
                <a:spcPts val="1000"/>
              </a:spcBef>
              <a:buFont typeface="Arial" panose="020B0604020202020204" pitchFamily="34" charset="0"/>
              <a:buChar char="•"/>
            </a:pPr>
            <a:r>
              <a:rPr lang="en-IN" altLang="vi-VN" sz="2400"/>
              <a:t>So we go for A's right child 'C' which is a root node for G and H. After visiting C, we go for its left child 'G' which is a root for node K. </a:t>
            </a:r>
          </a:p>
          <a:p>
            <a:pPr>
              <a:lnSpc>
                <a:spcPct val="90000"/>
              </a:lnSpc>
              <a:spcBef>
                <a:spcPts val="1000"/>
              </a:spcBef>
              <a:buFont typeface="Arial" panose="020B0604020202020204" pitchFamily="34" charset="0"/>
              <a:buChar char="•"/>
            </a:pPr>
            <a:r>
              <a:rPr lang="en-IN" altLang="vi-VN" sz="2400"/>
              <a:t>So next we visit left of G, but it does not have left child so we go for G's right child 'K'. </a:t>
            </a:r>
            <a:endParaRPr lang="en-IN" altLang="vi-VN" sz="2400" b="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a:extLst>
              <a:ext uri="{FF2B5EF4-FFF2-40B4-BE49-F238E27FC236}">
                <a16:creationId xmlns:a16="http://schemas.microsoft.com/office/drawing/2014/main" id="{66101615-6A4D-CA2A-E432-C25FB3BFB2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6">
            <a:extLst>
              <a:ext uri="{FF2B5EF4-FFF2-40B4-BE49-F238E27FC236}">
                <a16:creationId xmlns:a16="http://schemas.microsoft.com/office/drawing/2014/main" id="{E0E5839E-0353-A527-251A-2D5505F9F599}"/>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AEA8316-FCCF-6AAB-CBC8-EE5D95CFB7D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5845" name="Title 1">
            <a:extLst>
              <a:ext uri="{FF2B5EF4-FFF2-40B4-BE49-F238E27FC236}">
                <a16:creationId xmlns:a16="http://schemas.microsoft.com/office/drawing/2014/main" id="{5456EF1A-04C3-0FA9-126A-8CFEC0FEC21E}"/>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5846" name="Content Placeholder 2">
            <a:extLst>
              <a:ext uri="{FF2B5EF4-FFF2-40B4-BE49-F238E27FC236}">
                <a16:creationId xmlns:a16="http://schemas.microsoft.com/office/drawing/2014/main" id="{771B1742-40E7-4946-7246-630ED1A2626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With this we have completed node C's root and left parts. </a:t>
            </a:r>
          </a:p>
          <a:p>
            <a:pPr>
              <a:lnSpc>
                <a:spcPct val="90000"/>
              </a:lnSpc>
              <a:spcBef>
                <a:spcPts val="1000"/>
              </a:spcBef>
              <a:buFont typeface="Arial" panose="020B0604020202020204" pitchFamily="34" charset="0"/>
              <a:buChar char="•"/>
            </a:pPr>
            <a:r>
              <a:rPr lang="en-IN" altLang="vi-VN" sz="2400"/>
              <a:t>Next visit C's right child 'H' which is the right most child in the tree. So we stop the process. </a:t>
            </a:r>
          </a:p>
          <a:p>
            <a:pPr>
              <a:lnSpc>
                <a:spcPct val="90000"/>
              </a:lnSpc>
              <a:spcBef>
                <a:spcPts val="1000"/>
              </a:spcBef>
              <a:buFont typeface="Arial" panose="020B0604020202020204" pitchFamily="34" charset="0"/>
              <a:buChar char="•"/>
            </a:pPr>
            <a:r>
              <a:rPr lang="en-IN" altLang="vi-VN" sz="2400"/>
              <a:t>That means here we have visited in the order of A-B-D-I-J-F-C-G-K-H using Pre-Order Traversal. </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a:extLst>
              <a:ext uri="{FF2B5EF4-FFF2-40B4-BE49-F238E27FC236}">
                <a16:creationId xmlns:a16="http://schemas.microsoft.com/office/drawing/2014/main" id="{C2268ACC-6610-C531-318B-A90BA5E85A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6">
            <a:extLst>
              <a:ext uri="{FF2B5EF4-FFF2-40B4-BE49-F238E27FC236}">
                <a16:creationId xmlns:a16="http://schemas.microsoft.com/office/drawing/2014/main" id="{3604AF65-AE1D-88C4-AE3B-FA77201A978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65BBE0B-741C-03A8-C077-36BD3EAF546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6869" name="Title 1">
            <a:extLst>
              <a:ext uri="{FF2B5EF4-FFF2-40B4-BE49-F238E27FC236}">
                <a16:creationId xmlns:a16="http://schemas.microsoft.com/office/drawing/2014/main" id="{984D1BD3-7D0E-F481-5396-1CC5F6DABB0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6870" name="Content Placeholder 2">
            <a:extLst>
              <a:ext uri="{FF2B5EF4-FFF2-40B4-BE49-F238E27FC236}">
                <a16:creationId xmlns:a16="http://schemas.microsoft.com/office/drawing/2014/main" id="{99B9620E-3008-6374-E83A-389F3B19D7A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solidFill>
                  <a:srgbClr val="FF0000"/>
                </a:solidFill>
              </a:rPr>
              <a:t>3. Post - Order Traversal ( leftChild - rightChild - root )</a:t>
            </a:r>
          </a:p>
          <a:p>
            <a:pPr>
              <a:lnSpc>
                <a:spcPct val="90000"/>
              </a:lnSpc>
              <a:spcBef>
                <a:spcPts val="1000"/>
              </a:spcBef>
              <a:buFont typeface="Arial" panose="020B0604020202020204" pitchFamily="34" charset="0"/>
              <a:buChar char="•"/>
            </a:pPr>
            <a:r>
              <a:rPr lang="en-IN" altLang="vi-VN" sz="2400"/>
              <a:t>In Post-Order traversal, the root node is visited after left child and right child. In this traversal, left child node is visited first, then its right child and then its root node. </a:t>
            </a:r>
          </a:p>
          <a:p>
            <a:pPr>
              <a:lnSpc>
                <a:spcPct val="90000"/>
              </a:lnSpc>
              <a:spcBef>
                <a:spcPts val="1000"/>
              </a:spcBef>
              <a:buFont typeface="Arial" panose="020B0604020202020204" pitchFamily="34" charset="0"/>
              <a:buChar char="•"/>
            </a:pPr>
            <a:r>
              <a:rPr lang="en-IN" altLang="vi-VN" sz="2400"/>
              <a:t>This is recursively performed until the right most node is visited. </a:t>
            </a:r>
          </a:p>
          <a:p>
            <a:pPr>
              <a:lnSpc>
                <a:spcPct val="90000"/>
              </a:lnSpc>
              <a:spcBef>
                <a:spcPts val="1000"/>
              </a:spcBef>
              <a:buFont typeface="Arial" panose="020B0604020202020204" pitchFamily="34" charset="0"/>
              <a:buChar char="•"/>
            </a:pPr>
            <a:r>
              <a:rPr lang="en-IN" altLang="vi-VN" sz="2400"/>
              <a:t>Here we have visited in the order of I - J - D - F - B - K - G - H - C - A using Post-Order Traversal. </a:t>
            </a:r>
          </a:p>
          <a:p>
            <a:pPr>
              <a:lnSpc>
                <a:spcPct val="90000"/>
              </a:lnSpc>
              <a:spcBef>
                <a:spcPts val="1000"/>
              </a:spcBef>
              <a:buFont typeface="Arial" panose="020B0604020202020204" pitchFamily="34" charset="0"/>
              <a:buChar char="•"/>
            </a:pPr>
            <a:r>
              <a:rPr lang="en-IN" altLang="vi-VN" sz="2400"/>
              <a:t>Algorithm </a:t>
            </a:r>
          </a:p>
          <a:p>
            <a:pPr>
              <a:lnSpc>
                <a:spcPct val="90000"/>
              </a:lnSpc>
              <a:spcBef>
                <a:spcPts val="1000"/>
              </a:spcBef>
              <a:buFont typeface="Arial" panose="020B0604020202020204" pitchFamily="34" charset="0"/>
              <a:buChar char="•"/>
            </a:pPr>
            <a:r>
              <a:rPr lang="en-IN" altLang="vi-VN" sz="2400"/>
              <a:t>Until all nodes are traversed − </a:t>
            </a:r>
          </a:p>
          <a:p>
            <a:pPr>
              <a:lnSpc>
                <a:spcPct val="90000"/>
              </a:lnSpc>
              <a:spcBef>
                <a:spcPts val="1000"/>
              </a:spcBef>
              <a:buFont typeface="Arial" panose="020B0604020202020204" pitchFamily="34" charset="0"/>
              <a:buChar char="•"/>
            </a:pPr>
            <a:r>
              <a:rPr lang="en-IN" altLang="vi-VN" sz="2400"/>
              <a:t>Step 1 − Recursively traverse left subtree. </a:t>
            </a:r>
          </a:p>
          <a:p>
            <a:pPr>
              <a:lnSpc>
                <a:spcPct val="90000"/>
              </a:lnSpc>
              <a:spcBef>
                <a:spcPts val="1000"/>
              </a:spcBef>
              <a:buFont typeface="Arial" panose="020B0604020202020204" pitchFamily="34" charset="0"/>
              <a:buChar char="•"/>
            </a:pPr>
            <a:r>
              <a:rPr lang="en-IN" altLang="vi-VN" sz="2400"/>
              <a:t>Step 2 − Recursively traverse right subtree. </a:t>
            </a:r>
          </a:p>
          <a:p>
            <a:pPr>
              <a:lnSpc>
                <a:spcPct val="90000"/>
              </a:lnSpc>
              <a:spcBef>
                <a:spcPts val="1000"/>
              </a:spcBef>
              <a:buFont typeface="Arial" panose="020B0604020202020204" pitchFamily="34" charset="0"/>
              <a:buChar char="•"/>
            </a:pPr>
            <a:r>
              <a:rPr lang="en-IN" altLang="vi-VN" sz="2400"/>
              <a:t>Step 3 − Visit root node. </a:t>
            </a:r>
            <a:r>
              <a:rPr lang="en-IN" altLang="vi-VN" sz="2400">
                <a:solidFill>
                  <a:srgbClr val="FF0000"/>
                </a:solidFill>
              </a:rPr>
              <a:t> </a:t>
            </a:r>
            <a:endParaRPr lang="en-IN" altLang="vi-VN" sz="2400" b="1">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a:extLst>
              <a:ext uri="{FF2B5EF4-FFF2-40B4-BE49-F238E27FC236}">
                <a16:creationId xmlns:a16="http://schemas.microsoft.com/office/drawing/2014/main" id="{869730AF-BC5B-C2A4-0141-E4A0E291C3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6">
            <a:extLst>
              <a:ext uri="{FF2B5EF4-FFF2-40B4-BE49-F238E27FC236}">
                <a16:creationId xmlns:a16="http://schemas.microsoft.com/office/drawing/2014/main" id="{DA74C63C-1C5D-34A5-F111-E746CEABCB7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3341CC2-B47B-A3AF-667F-0B035511596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7893" name="Title 1">
            <a:extLst>
              <a:ext uri="{FF2B5EF4-FFF2-40B4-BE49-F238E27FC236}">
                <a16:creationId xmlns:a16="http://schemas.microsoft.com/office/drawing/2014/main" id="{A31A8E7A-4A78-7313-1BDA-BED44925E5B7}"/>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solidFill>
                  <a:srgbClr val="FF0000"/>
                </a:solidFill>
              </a:rPr>
              <a:t>Binary Trees</a:t>
            </a:r>
            <a:endParaRPr lang="en-US" altLang="vi-VN" sz="2800" b="1">
              <a:solidFill>
                <a:srgbClr val="FF0000"/>
              </a:solidFill>
            </a:endParaRPr>
          </a:p>
        </p:txBody>
      </p:sp>
      <p:sp>
        <p:nvSpPr>
          <p:cNvPr id="37894" name="Content Placeholder 2">
            <a:extLst>
              <a:ext uri="{FF2B5EF4-FFF2-40B4-BE49-F238E27FC236}">
                <a16:creationId xmlns:a16="http://schemas.microsoft.com/office/drawing/2014/main" id="{4622776E-A889-8545-EEC2-AF37B077A4EF}"/>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37895" name="Picture 2" descr="E:\Jain_2022\Jain_2022\T2\DS\Study Material\Jain_Temp\M3\IMG\16.jpg">
            <a:extLst>
              <a:ext uri="{FF2B5EF4-FFF2-40B4-BE49-F238E27FC236}">
                <a16:creationId xmlns:a16="http://schemas.microsoft.com/office/drawing/2014/main" id="{26DA8026-C738-2C35-5471-5691F07DB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219200"/>
            <a:ext cx="7123113"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
            <a:extLst>
              <a:ext uri="{FF2B5EF4-FFF2-40B4-BE49-F238E27FC236}">
                <a16:creationId xmlns:a16="http://schemas.microsoft.com/office/drawing/2014/main" id="{F087D669-77DD-8442-E47C-E91F9D977C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a:extLst>
              <a:ext uri="{FF2B5EF4-FFF2-40B4-BE49-F238E27FC236}">
                <a16:creationId xmlns:a16="http://schemas.microsoft.com/office/drawing/2014/main" id="{D7430B6F-9DD6-A91E-98CD-D058707FF00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D0AF414-E7CA-9186-2022-939362D801A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8917" name="Title 1">
            <a:extLst>
              <a:ext uri="{FF2B5EF4-FFF2-40B4-BE49-F238E27FC236}">
                <a16:creationId xmlns:a16="http://schemas.microsoft.com/office/drawing/2014/main" id="{9F64C452-8E2C-967C-AF5F-34429A1188D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38918" name="Content Placeholder 2">
            <a:extLst>
              <a:ext uri="{FF2B5EF4-FFF2-40B4-BE49-F238E27FC236}">
                <a16:creationId xmlns:a16="http://schemas.microsoft.com/office/drawing/2014/main" id="{2F9ACC2F-6F86-ECC3-D557-FBFCECF1670E}"/>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Binary Search tree exhibits a special behavior. </a:t>
            </a:r>
          </a:p>
          <a:p>
            <a:pPr>
              <a:lnSpc>
                <a:spcPct val="90000"/>
              </a:lnSpc>
              <a:spcBef>
                <a:spcPts val="1000"/>
              </a:spcBef>
              <a:buFont typeface="Arial" panose="020B0604020202020204" pitchFamily="34" charset="0"/>
              <a:buChar char="•"/>
            </a:pPr>
            <a:r>
              <a:rPr lang="en-IN" altLang="vi-VN" sz="2400"/>
              <a:t>A node's left child must have value less than its parent's value and node's right child must have value greater than it's parent value. </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pic>
        <p:nvPicPr>
          <p:cNvPr id="38919" name="Picture 7" descr="E:\Jain_2022\Jain_2022\T2\DS\Study Material\Jain_Temp\M3\IMG\18.jpg">
            <a:extLst>
              <a:ext uri="{FF2B5EF4-FFF2-40B4-BE49-F238E27FC236}">
                <a16:creationId xmlns:a16="http://schemas.microsoft.com/office/drawing/2014/main" id="{CD592A72-2FC5-D345-3D7C-DB123296A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75" y="2819400"/>
            <a:ext cx="46005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a:extLst>
              <a:ext uri="{FF2B5EF4-FFF2-40B4-BE49-F238E27FC236}">
                <a16:creationId xmlns:a16="http://schemas.microsoft.com/office/drawing/2014/main" id="{4B05FCDE-5A0B-0765-D24E-58283F8A96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6">
            <a:extLst>
              <a:ext uri="{FF2B5EF4-FFF2-40B4-BE49-F238E27FC236}">
                <a16:creationId xmlns:a16="http://schemas.microsoft.com/office/drawing/2014/main" id="{25EA4924-80D0-0E6D-DF61-46A71E4A529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F60CBDE-A476-A315-B530-46448220C06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9941" name="Title 1">
            <a:extLst>
              <a:ext uri="{FF2B5EF4-FFF2-40B4-BE49-F238E27FC236}">
                <a16:creationId xmlns:a16="http://schemas.microsoft.com/office/drawing/2014/main" id="{0F83BE08-C575-D53D-67A8-CF7CC92D2E05}"/>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38918" name="Content Placeholder 2">
            <a:extLst>
              <a:ext uri="{FF2B5EF4-FFF2-40B4-BE49-F238E27FC236}">
                <a16:creationId xmlns:a16="http://schemas.microsoft.com/office/drawing/2014/main" id="{3A7F4005-10D8-24E0-A46C-7CF208A5A3D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dirty="0"/>
              <a:t>Definition: A binary search tree (BST) is a binary tree. It may be empty. If it is not empty, then all nodes follows the below mentioned properties − </a:t>
            </a:r>
          </a:p>
          <a:p>
            <a:pPr>
              <a:defRPr/>
            </a:pPr>
            <a:endParaRPr lang="en-IN" dirty="0"/>
          </a:p>
          <a:p>
            <a:pPr marL="285750" indent="-285750">
              <a:buFont typeface="Arial" pitchFamily="34" charset="0"/>
              <a:buChar char="•"/>
              <a:defRPr/>
            </a:pPr>
            <a:r>
              <a:rPr lang="en-IN" dirty="0"/>
              <a:t>Every element has a unique key. </a:t>
            </a:r>
          </a:p>
          <a:p>
            <a:pPr>
              <a:defRPr/>
            </a:pPr>
            <a:endParaRPr lang="en-IN" dirty="0"/>
          </a:p>
          <a:p>
            <a:pPr marL="285750" indent="-285750">
              <a:buFont typeface="Arial" pitchFamily="34" charset="0"/>
              <a:buChar char="•"/>
              <a:defRPr/>
            </a:pPr>
            <a:r>
              <a:rPr lang="en-IN" dirty="0"/>
              <a:t>The keys in a nonempty left </a:t>
            </a:r>
            <a:r>
              <a:rPr lang="en-IN" dirty="0" err="1"/>
              <a:t>subtree</a:t>
            </a:r>
            <a:r>
              <a:rPr lang="en-IN" dirty="0"/>
              <a:t> (right </a:t>
            </a:r>
            <a:r>
              <a:rPr lang="en-IN" dirty="0" err="1"/>
              <a:t>subtree</a:t>
            </a:r>
            <a:r>
              <a:rPr lang="en-IN" dirty="0"/>
              <a:t>) are smaller (larger) than the key in the root of </a:t>
            </a:r>
            <a:r>
              <a:rPr lang="en-IN" dirty="0" err="1"/>
              <a:t>subtree</a:t>
            </a:r>
            <a:r>
              <a:rPr lang="en-IN" dirty="0"/>
              <a:t>. </a:t>
            </a:r>
          </a:p>
          <a:p>
            <a:pPr marL="285750" indent="-285750">
              <a:buFont typeface="Arial" pitchFamily="34" charset="0"/>
              <a:buChar char="•"/>
              <a:defRPr/>
            </a:pPr>
            <a:r>
              <a:rPr lang="en-IN" dirty="0"/>
              <a:t>The keys in a nonempty right </a:t>
            </a:r>
            <a:r>
              <a:rPr lang="en-IN" dirty="0" err="1"/>
              <a:t>subtree</a:t>
            </a:r>
            <a:r>
              <a:rPr lang="en-IN" dirty="0"/>
              <a:t> larger than the key in the root of </a:t>
            </a:r>
            <a:r>
              <a:rPr lang="en-IN" dirty="0" err="1"/>
              <a:t>subtree</a:t>
            </a:r>
            <a:r>
              <a:rPr lang="en-IN" dirty="0"/>
              <a:t>. </a:t>
            </a:r>
          </a:p>
          <a:p>
            <a:pPr>
              <a:defRPr/>
            </a:pPr>
            <a:endParaRPr lang="en-IN" dirty="0"/>
          </a:p>
          <a:p>
            <a:pPr marL="285750" indent="-285750">
              <a:buFont typeface="Arial" pitchFamily="34" charset="0"/>
              <a:buChar char="•"/>
              <a:defRPr/>
            </a:pPr>
            <a:r>
              <a:rPr lang="en-IN" dirty="0"/>
              <a:t>The left and right </a:t>
            </a:r>
            <a:r>
              <a:rPr lang="en-IN" dirty="0" err="1"/>
              <a:t>subtrees</a:t>
            </a:r>
            <a:r>
              <a:rPr lang="en-IN" dirty="0"/>
              <a:t> are also binary search trees. </a:t>
            </a:r>
          </a:p>
          <a:p>
            <a:pPr marL="285750" indent="-285750">
              <a:buFont typeface="Arial" pitchFamily="34" charset="0"/>
              <a:buChar char="•"/>
              <a:defRPr/>
            </a:pPr>
            <a:endParaRPr lang="en-IN" dirty="0"/>
          </a:p>
          <a:p>
            <a:pPr>
              <a:defRPr/>
            </a:pPr>
            <a:endParaRPr lang="en-IN" dirty="0"/>
          </a:p>
          <a:p>
            <a:pPr lvl="1">
              <a:lnSpc>
                <a:spcPct val="90000"/>
              </a:lnSpc>
              <a:spcBef>
                <a:spcPts val="1000"/>
              </a:spcBef>
              <a:buFont typeface="Arial" charset="0"/>
              <a:buChar char="•"/>
              <a:defRPr/>
            </a:pPr>
            <a:endParaRPr lang="en-IN" sz="2400" dirty="0"/>
          </a:p>
          <a:p>
            <a:pPr>
              <a:lnSpc>
                <a:spcPct val="90000"/>
              </a:lnSpc>
              <a:spcBef>
                <a:spcPts val="1000"/>
              </a:spcBef>
              <a:buFont typeface="Arial" charset="0"/>
              <a:buChar char="•"/>
              <a:defRPr/>
            </a:pPr>
            <a:endParaRPr lang="en-IN" sz="2400" b="1" dirty="0">
              <a:solidFill>
                <a:srgbClr val="FF0000"/>
              </a:solidFill>
            </a:endParaRPr>
          </a:p>
        </p:txBody>
      </p:sp>
      <p:pic>
        <p:nvPicPr>
          <p:cNvPr id="39943" name="Picture 2" descr="E:\Jain_2022\Jain_2022\T2\DS\Study Material\Jain_Temp\M3\IMG\20.jpg">
            <a:extLst>
              <a:ext uri="{FF2B5EF4-FFF2-40B4-BE49-F238E27FC236}">
                <a16:creationId xmlns:a16="http://schemas.microsoft.com/office/drawing/2014/main" id="{B019C28C-3134-B8E6-0AB7-CE0ECBBEB4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4113213"/>
            <a:ext cx="7766050"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8028C6D5-70ED-9255-6DC9-31D2B3C05D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6">
            <a:extLst>
              <a:ext uri="{FF2B5EF4-FFF2-40B4-BE49-F238E27FC236}">
                <a16:creationId xmlns:a16="http://schemas.microsoft.com/office/drawing/2014/main" id="{DA1F1F89-421F-0E44-1671-5343DBDE834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644533B-B1A4-C7B0-E154-33EAE1CB41F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101" name="Title 1">
            <a:extLst>
              <a:ext uri="{FF2B5EF4-FFF2-40B4-BE49-F238E27FC236}">
                <a16:creationId xmlns:a16="http://schemas.microsoft.com/office/drawing/2014/main" id="{B72F3B12-420E-828B-78E4-6DC2D3CCA168}"/>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4102" name="Content Placeholder 2">
            <a:extLst>
              <a:ext uri="{FF2B5EF4-FFF2-40B4-BE49-F238E27FC236}">
                <a16:creationId xmlns:a16="http://schemas.microsoft.com/office/drawing/2014/main" id="{49602C46-E7C0-4FBF-412D-0A551EE97BB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Tree is a non-linear data structure which organizes data in hierarchical structure and this is a recursive definition. </a:t>
            </a:r>
          </a:p>
          <a:p>
            <a:pPr>
              <a:lnSpc>
                <a:spcPct val="90000"/>
              </a:lnSpc>
              <a:spcBef>
                <a:spcPts val="1000"/>
              </a:spcBef>
              <a:buFont typeface="Arial" panose="020B0604020202020204" pitchFamily="34" charset="0"/>
              <a:buChar char="•"/>
            </a:pPr>
            <a:r>
              <a:rPr lang="en-IN" altLang="vi-VN" sz="2400"/>
              <a:t>A tree is hierarchical collection of nodes.</a:t>
            </a:r>
          </a:p>
          <a:p>
            <a:pPr>
              <a:lnSpc>
                <a:spcPct val="90000"/>
              </a:lnSpc>
              <a:spcBef>
                <a:spcPts val="1000"/>
              </a:spcBef>
              <a:buFont typeface="Arial" panose="020B0604020202020204" pitchFamily="34" charset="0"/>
              <a:buChar char="•"/>
            </a:pPr>
            <a:r>
              <a:rPr lang="en-IN" altLang="vi-VN" sz="2400"/>
              <a:t>One of the nodes, known as the root, is at the top of the hierarchy.</a:t>
            </a:r>
          </a:p>
          <a:p>
            <a:pPr>
              <a:lnSpc>
                <a:spcPct val="90000"/>
              </a:lnSpc>
              <a:spcBef>
                <a:spcPts val="1000"/>
              </a:spcBef>
              <a:buFont typeface="Arial" panose="020B0604020202020204" pitchFamily="34" charset="0"/>
              <a:buChar char="•"/>
            </a:pPr>
            <a:r>
              <a:rPr lang="en-IN" altLang="vi-VN" sz="2400"/>
              <a:t>The node where the link originates is called the parent node.</a:t>
            </a:r>
          </a:p>
          <a:p>
            <a:pPr>
              <a:lnSpc>
                <a:spcPct val="90000"/>
              </a:lnSpc>
              <a:spcBef>
                <a:spcPts val="1000"/>
              </a:spcBef>
              <a:buFont typeface="Arial" panose="020B0604020202020204" pitchFamily="34" charset="0"/>
              <a:buChar char="•"/>
            </a:pPr>
            <a:r>
              <a:rPr lang="en-IN" altLang="vi-VN" sz="2400"/>
              <a:t>The root node has no parent.</a:t>
            </a:r>
          </a:p>
          <a:p>
            <a:pPr>
              <a:lnSpc>
                <a:spcPct val="90000"/>
              </a:lnSpc>
              <a:spcBef>
                <a:spcPts val="1000"/>
              </a:spcBef>
              <a:buFont typeface="Arial" panose="020B0604020202020204" pitchFamily="34" charset="0"/>
              <a:buChar char="•"/>
            </a:pPr>
            <a:r>
              <a:rPr lang="en-IN" altLang="vi-VN" sz="2400"/>
              <a:t>The links leaving a node (any number of links are allowed) point to child nodes.</a:t>
            </a:r>
          </a:p>
          <a:p>
            <a:pPr>
              <a:lnSpc>
                <a:spcPct val="90000"/>
              </a:lnSpc>
              <a:spcBef>
                <a:spcPts val="1000"/>
              </a:spcBef>
              <a:buFont typeface="Arial" panose="020B0604020202020204" pitchFamily="34" charset="0"/>
              <a:buChar char="•"/>
            </a:pPr>
            <a:r>
              <a:rPr lang="en-IN" altLang="vi-VN" sz="2400"/>
              <a:t>Each child node is itself the root of a subtree.</a:t>
            </a:r>
          </a:p>
          <a:p>
            <a:pPr>
              <a:lnSpc>
                <a:spcPct val="90000"/>
              </a:lnSpc>
              <a:spcBef>
                <a:spcPts val="1000"/>
              </a:spcBef>
              <a:buFont typeface="Arial" panose="020B0604020202020204" pitchFamily="34" charset="0"/>
              <a:buChar char="•"/>
            </a:pPr>
            <a:r>
              <a:rPr lang="en-IN" altLang="vi-VN" sz="2400"/>
              <a:t>At the bottom of the tree are leaf nodes, which have no children. </a:t>
            </a:r>
            <a:endParaRPr lang="en-IN" altLang="vi-VN" sz="2400" b="1">
              <a:solidFill>
                <a:srgbClr val="C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a:extLst>
              <a:ext uri="{FF2B5EF4-FFF2-40B4-BE49-F238E27FC236}">
                <a16:creationId xmlns:a16="http://schemas.microsoft.com/office/drawing/2014/main" id="{E2FAC872-E37C-E73A-CEDF-49C757E28B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6">
            <a:extLst>
              <a:ext uri="{FF2B5EF4-FFF2-40B4-BE49-F238E27FC236}">
                <a16:creationId xmlns:a16="http://schemas.microsoft.com/office/drawing/2014/main" id="{9E6C9C66-B9EB-2C26-03A7-8A5AE09D263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19DD480-C3F1-DEDC-72E4-477F9B06A39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0965" name="Title 1">
            <a:extLst>
              <a:ext uri="{FF2B5EF4-FFF2-40B4-BE49-F238E27FC236}">
                <a16:creationId xmlns:a16="http://schemas.microsoft.com/office/drawing/2014/main" id="{626C6BF1-752B-F556-03C5-F3C72F60108C}"/>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40966" name="Content Placeholder 2">
            <a:extLst>
              <a:ext uri="{FF2B5EF4-FFF2-40B4-BE49-F238E27FC236}">
                <a16:creationId xmlns:a16="http://schemas.microsoft.com/office/drawing/2014/main" id="{D99C94E7-EB32-347B-45BB-D15819D1BA3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t>BST Basic Operations </a:t>
            </a:r>
          </a:p>
          <a:p>
            <a:endParaRPr lang="en-IN" altLang="vi-VN" sz="2400"/>
          </a:p>
          <a:p>
            <a:pPr lvl="1">
              <a:buFont typeface="Arial" panose="020B0604020202020204" pitchFamily="34" charset="0"/>
              <a:buChar char="•"/>
            </a:pPr>
            <a:r>
              <a:rPr lang="en-IN" altLang="vi-VN" sz="2400" b="1"/>
              <a:t>Search </a:t>
            </a:r>
            <a:r>
              <a:rPr lang="en-IN" altLang="vi-VN" sz="2400"/>
              <a:t>− search an element in a binary search tree.</a:t>
            </a:r>
          </a:p>
          <a:p>
            <a:r>
              <a:rPr lang="en-IN" altLang="vi-VN" sz="2400"/>
              <a:t> </a:t>
            </a:r>
          </a:p>
          <a:p>
            <a:pPr lvl="1">
              <a:buFont typeface="Arial" panose="020B0604020202020204" pitchFamily="34" charset="0"/>
              <a:buChar char="•"/>
            </a:pPr>
            <a:r>
              <a:rPr lang="en-IN" altLang="vi-VN" sz="2400" b="1"/>
              <a:t>Insert </a:t>
            </a:r>
            <a:r>
              <a:rPr lang="en-IN" altLang="vi-VN" sz="2400"/>
              <a:t>− insert an element into a binary search tree / create a tree. </a:t>
            </a:r>
          </a:p>
          <a:p>
            <a:pPr lvl="1">
              <a:buFont typeface="Arial" panose="020B0604020202020204" pitchFamily="34" charset="0"/>
              <a:buChar char="•"/>
            </a:pPr>
            <a:r>
              <a:rPr lang="en-IN" altLang="vi-VN" sz="2400" b="1"/>
              <a:t>Delete </a:t>
            </a:r>
            <a:r>
              <a:rPr lang="en-IN" altLang="vi-VN" sz="2400"/>
              <a:t>− Delete an element from a binary search tree. </a:t>
            </a:r>
          </a:p>
          <a:p>
            <a:endParaRPr lang="en-IN" altLang="vi-VN" sz="2400"/>
          </a:p>
          <a:p>
            <a:pPr lvl="1">
              <a:buFont typeface="Arial" panose="020B0604020202020204" pitchFamily="34" charset="0"/>
              <a:buChar char="•"/>
            </a:pPr>
            <a:r>
              <a:rPr lang="en-IN" altLang="vi-VN" sz="2400" b="1"/>
              <a:t>Height </a:t>
            </a:r>
            <a:r>
              <a:rPr lang="en-IN" altLang="vi-VN" sz="2400"/>
              <a:t>-- Height of a binary search tree. </a:t>
            </a:r>
          </a:p>
          <a:p>
            <a:pPr>
              <a:lnSpc>
                <a:spcPct val="90000"/>
              </a:lnSpc>
              <a:spcBef>
                <a:spcPts val="1000"/>
              </a:spcBef>
              <a:buFont typeface="Arial" panose="020B0604020202020204" pitchFamily="34" charset="0"/>
              <a:buChar char="•"/>
            </a:pPr>
            <a:endParaRPr lang="en-IN" altLang="vi-VN" sz="2400" b="1">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a:extLst>
              <a:ext uri="{FF2B5EF4-FFF2-40B4-BE49-F238E27FC236}">
                <a16:creationId xmlns:a16="http://schemas.microsoft.com/office/drawing/2014/main" id="{06A2BF07-DEA6-3B9C-6A34-C42F7D0E8A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6">
            <a:extLst>
              <a:ext uri="{FF2B5EF4-FFF2-40B4-BE49-F238E27FC236}">
                <a16:creationId xmlns:a16="http://schemas.microsoft.com/office/drawing/2014/main" id="{2FBDD8F6-4837-F2C2-CE29-67A3D5DDA5D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346EC4A-91C0-B8C2-3BF7-C0D9A12561F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1989" name="Title 1">
            <a:extLst>
              <a:ext uri="{FF2B5EF4-FFF2-40B4-BE49-F238E27FC236}">
                <a16:creationId xmlns:a16="http://schemas.microsoft.com/office/drawing/2014/main" id="{1DA3EC79-1E4C-58F1-87B9-CB98256DDDB1}"/>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41990" name="Content Placeholder 2">
            <a:extLst>
              <a:ext uri="{FF2B5EF4-FFF2-40B4-BE49-F238E27FC236}">
                <a16:creationId xmlns:a16="http://schemas.microsoft.com/office/drawing/2014/main" id="{5FFF4057-BE3C-7820-4F24-429D6F0CE82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i="1"/>
              <a:t>Inserting into a Binary Search Tree </a:t>
            </a:r>
          </a:p>
          <a:p>
            <a:pPr>
              <a:lnSpc>
                <a:spcPct val="90000"/>
              </a:lnSpc>
              <a:spcBef>
                <a:spcPts val="1000"/>
              </a:spcBef>
              <a:buFont typeface="Arial" panose="020B0604020202020204" pitchFamily="34" charset="0"/>
              <a:buChar char="•"/>
            </a:pPr>
            <a:r>
              <a:rPr lang="en-IN" altLang="vi-VN" sz="2400"/>
              <a:t>The very first insertion creates the tree. </a:t>
            </a:r>
          </a:p>
          <a:p>
            <a:pPr>
              <a:lnSpc>
                <a:spcPct val="90000"/>
              </a:lnSpc>
              <a:spcBef>
                <a:spcPts val="1000"/>
              </a:spcBef>
              <a:buFont typeface="Arial" panose="020B0604020202020204" pitchFamily="34" charset="0"/>
              <a:buChar char="•"/>
            </a:pPr>
            <a:r>
              <a:rPr lang="en-IN" altLang="vi-VN" sz="2400"/>
              <a:t>Afterwards, whenever an element is to be inserted. First locate its proper location. </a:t>
            </a:r>
          </a:p>
          <a:p>
            <a:pPr>
              <a:lnSpc>
                <a:spcPct val="90000"/>
              </a:lnSpc>
              <a:spcBef>
                <a:spcPts val="1000"/>
              </a:spcBef>
              <a:buFont typeface="Arial" panose="020B0604020202020204" pitchFamily="34" charset="0"/>
              <a:buChar char="•"/>
            </a:pPr>
            <a:r>
              <a:rPr lang="en-IN" altLang="vi-VN" sz="2400"/>
              <a:t>Start search from root node then if data is less than key value, search empty location in left sub tree and insert the data. </a:t>
            </a:r>
          </a:p>
          <a:p>
            <a:pPr>
              <a:lnSpc>
                <a:spcPct val="90000"/>
              </a:lnSpc>
              <a:spcBef>
                <a:spcPts val="1000"/>
              </a:spcBef>
              <a:buFont typeface="Arial" panose="020B0604020202020204" pitchFamily="34" charset="0"/>
              <a:buChar char="•"/>
            </a:pPr>
            <a:r>
              <a:rPr lang="en-IN" altLang="vi-VN" sz="2400"/>
              <a:t>Otherwise search empty location in right sub tree and insert the data. </a:t>
            </a:r>
          </a:p>
          <a:p>
            <a:pPr>
              <a:lnSpc>
                <a:spcPct val="90000"/>
              </a:lnSpc>
              <a:spcBef>
                <a:spcPts val="1000"/>
              </a:spcBef>
              <a:buFont typeface="Arial" panose="020B0604020202020204" pitchFamily="34" charset="0"/>
              <a:buChar char="•"/>
            </a:pPr>
            <a:r>
              <a:rPr lang="en-IN" altLang="vi-VN" sz="2400"/>
              <a:t>In a binary search tree, the insertion operation is performed with O(log n) time complexity. </a:t>
            </a:r>
          </a:p>
          <a:p>
            <a:pPr>
              <a:lnSpc>
                <a:spcPct val="90000"/>
              </a:lnSpc>
              <a:spcBef>
                <a:spcPts val="1000"/>
              </a:spcBef>
              <a:buFont typeface="Arial" panose="020B0604020202020204" pitchFamily="34" charset="0"/>
              <a:buChar char="•"/>
            </a:pPr>
            <a:r>
              <a:rPr lang="en-IN" altLang="vi-VN" sz="2400"/>
              <a:t>In binary search tree, new node is always inserted as a leaf node. </a:t>
            </a:r>
          </a:p>
          <a:p>
            <a:pPr>
              <a:lnSpc>
                <a:spcPct val="90000"/>
              </a:lnSpc>
              <a:spcBef>
                <a:spcPts val="1000"/>
              </a:spcBef>
              <a:buFont typeface="Arial" panose="020B0604020202020204" pitchFamily="34" charset="0"/>
              <a:buChar char="•"/>
            </a:pPr>
            <a:r>
              <a:rPr lang="en-IN" altLang="vi-VN" sz="2400"/>
              <a:t>The insertion operation is performed as follows. </a:t>
            </a:r>
            <a:endParaRPr lang="en-IN" altLang="vi-VN" sz="2400" b="1">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
            <a:extLst>
              <a:ext uri="{FF2B5EF4-FFF2-40B4-BE49-F238E27FC236}">
                <a16:creationId xmlns:a16="http://schemas.microsoft.com/office/drawing/2014/main" id="{BA48A44F-B635-1D19-E1E8-CE4A31CE4B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6">
            <a:extLst>
              <a:ext uri="{FF2B5EF4-FFF2-40B4-BE49-F238E27FC236}">
                <a16:creationId xmlns:a16="http://schemas.microsoft.com/office/drawing/2014/main" id="{E9472E15-5AAA-39EA-FC78-6287923EC54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A801569-2A9C-CC4A-F99D-6B36D7A937F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3013" name="Title 1">
            <a:extLst>
              <a:ext uri="{FF2B5EF4-FFF2-40B4-BE49-F238E27FC236}">
                <a16:creationId xmlns:a16="http://schemas.microsoft.com/office/drawing/2014/main" id="{37EC1FFC-A459-A2BC-9995-693190EBB10B}"/>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43014" name="Content Placeholder 2">
            <a:extLst>
              <a:ext uri="{FF2B5EF4-FFF2-40B4-BE49-F238E27FC236}">
                <a16:creationId xmlns:a16="http://schemas.microsoft.com/office/drawing/2014/main" id="{39A4F450-268B-18A9-9142-39490C1CD2F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000"/>
              <a:t>Step 1: Create a newNode with given value and set its left and right to NULL. </a:t>
            </a:r>
          </a:p>
          <a:p>
            <a:pPr>
              <a:lnSpc>
                <a:spcPct val="90000"/>
              </a:lnSpc>
              <a:spcBef>
                <a:spcPts val="1000"/>
              </a:spcBef>
              <a:buFont typeface="Arial" panose="020B0604020202020204" pitchFamily="34" charset="0"/>
              <a:buChar char="•"/>
            </a:pPr>
            <a:r>
              <a:rPr lang="en-IN" altLang="vi-VN" sz="2000"/>
              <a:t>Step 2: Check whether tree is Empty. </a:t>
            </a:r>
          </a:p>
          <a:p>
            <a:pPr>
              <a:lnSpc>
                <a:spcPct val="90000"/>
              </a:lnSpc>
              <a:spcBef>
                <a:spcPts val="1000"/>
              </a:spcBef>
              <a:buFont typeface="Arial" panose="020B0604020202020204" pitchFamily="34" charset="0"/>
              <a:buChar char="•"/>
            </a:pPr>
            <a:r>
              <a:rPr lang="en-IN" altLang="vi-VN" sz="2000"/>
              <a:t>Step 3: If the tree is Empty, then set set root to newNode. </a:t>
            </a:r>
          </a:p>
          <a:p>
            <a:pPr>
              <a:lnSpc>
                <a:spcPct val="90000"/>
              </a:lnSpc>
              <a:spcBef>
                <a:spcPts val="1000"/>
              </a:spcBef>
              <a:buFont typeface="Arial" panose="020B0604020202020204" pitchFamily="34" charset="0"/>
              <a:buChar char="•"/>
            </a:pPr>
            <a:r>
              <a:rPr lang="en-IN" altLang="vi-VN" sz="2000"/>
              <a:t>Step 4: If the tree is Not Empty, then check whether value of newNode is smaller or larger than the node (here it is root node). </a:t>
            </a:r>
          </a:p>
          <a:p>
            <a:pPr>
              <a:lnSpc>
                <a:spcPct val="90000"/>
              </a:lnSpc>
              <a:spcBef>
                <a:spcPts val="1000"/>
              </a:spcBef>
              <a:buFont typeface="Arial" panose="020B0604020202020204" pitchFamily="34" charset="0"/>
              <a:buChar char="•"/>
            </a:pPr>
            <a:r>
              <a:rPr lang="en-IN" altLang="vi-VN" sz="2000"/>
              <a:t>Step 5: If newNode is smaller than or equal to the node, then move to its left child. If newNode is larger than the node, then move to its right child. </a:t>
            </a:r>
          </a:p>
          <a:p>
            <a:pPr>
              <a:lnSpc>
                <a:spcPct val="90000"/>
              </a:lnSpc>
              <a:spcBef>
                <a:spcPts val="1000"/>
              </a:spcBef>
              <a:buFont typeface="Arial" panose="020B0604020202020204" pitchFamily="34" charset="0"/>
              <a:buChar char="•"/>
            </a:pPr>
            <a:r>
              <a:rPr lang="en-IN" altLang="vi-VN" sz="2000"/>
              <a:t>Step 6: Repeat the above step until we reach a node (e.i., reach to NULL) where search terminates. </a:t>
            </a:r>
          </a:p>
          <a:p>
            <a:pPr>
              <a:lnSpc>
                <a:spcPct val="90000"/>
              </a:lnSpc>
              <a:spcBef>
                <a:spcPts val="1000"/>
              </a:spcBef>
              <a:buFont typeface="Arial" panose="020B0604020202020204" pitchFamily="34" charset="0"/>
              <a:buChar char="•"/>
            </a:pPr>
            <a:r>
              <a:rPr lang="en-IN" altLang="vi-VN" sz="2000"/>
              <a:t>Step 7: After reaching a last node, then insert the newNode as left child if newNode is smaller or equal to that node else insert it as right child. </a:t>
            </a:r>
            <a:endParaRPr lang="en-IN" altLang="vi-VN" sz="2000" b="1">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a:extLst>
              <a:ext uri="{FF2B5EF4-FFF2-40B4-BE49-F238E27FC236}">
                <a16:creationId xmlns:a16="http://schemas.microsoft.com/office/drawing/2014/main" id="{538798B5-2E6C-3A8E-36B5-7721AF1ECF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6">
            <a:extLst>
              <a:ext uri="{FF2B5EF4-FFF2-40B4-BE49-F238E27FC236}">
                <a16:creationId xmlns:a16="http://schemas.microsoft.com/office/drawing/2014/main" id="{70154D37-924E-DEBC-CFEE-EE2F40EBCAB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415C026-4E79-6BCD-6955-82424FB179A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4037" name="Title 1">
            <a:extLst>
              <a:ext uri="{FF2B5EF4-FFF2-40B4-BE49-F238E27FC236}">
                <a16:creationId xmlns:a16="http://schemas.microsoft.com/office/drawing/2014/main" id="{7B64B3DB-61D1-6A3D-CC0E-FCEF52094D21}"/>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38918" name="Content Placeholder 2">
            <a:extLst>
              <a:ext uri="{FF2B5EF4-FFF2-40B4-BE49-F238E27FC236}">
                <a16:creationId xmlns:a16="http://schemas.microsoft.com/office/drawing/2014/main" id="{59EF13B5-9973-D310-7E68-9CF20F2F340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endParaRPr lang="en-IN" sz="2000" b="1" dirty="0">
              <a:solidFill>
                <a:srgbClr val="FF0000"/>
              </a:solidFill>
            </a:endParaRPr>
          </a:p>
          <a:p>
            <a:pPr>
              <a:lnSpc>
                <a:spcPct val="90000"/>
              </a:lnSpc>
              <a:spcBef>
                <a:spcPts val="1000"/>
              </a:spcBef>
              <a:buFont typeface="Arial" charset="0"/>
              <a:buChar char="•"/>
              <a:defRPr/>
            </a:pPr>
            <a:endParaRPr lang="en-IN" sz="2000" b="1" dirty="0">
              <a:solidFill>
                <a:srgbClr val="FF0000"/>
              </a:solidFill>
            </a:endParaRPr>
          </a:p>
          <a:p>
            <a:pPr>
              <a:lnSpc>
                <a:spcPct val="90000"/>
              </a:lnSpc>
              <a:spcBef>
                <a:spcPts val="1000"/>
              </a:spcBef>
              <a:buFont typeface="Arial" charset="0"/>
              <a:buChar char="•"/>
              <a:defRPr/>
            </a:pPr>
            <a:endParaRPr lang="en-IN" sz="2000" b="1" dirty="0">
              <a:solidFill>
                <a:srgbClr val="FF0000"/>
              </a:solidFill>
            </a:endParaRPr>
          </a:p>
          <a:p>
            <a:pPr>
              <a:lnSpc>
                <a:spcPct val="90000"/>
              </a:lnSpc>
              <a:spcBef>
                <a:spcPts val="1000"/>
              </a:spcBef>
              <a:buFont typeface="Arial" charset="0"/>
              <a:buChar char="•"/>
              <a:defRPr/>
            </a:pPr>
            <a:endParaRPr lang="en-IN" sz="2000" b="1" dirty="0">
              <a:solidFill>
                <a:srgbClr val="FF0000"/>
              </a:solidFill>
            </a:endParaRPr>
          </a:p>
          <a:p>
            <a:pPr>
              <a:lnSpc>
                <a:spcPct val="90000"/>
              </a:lnSpc>
              <a:spcBef>
                <a:spcPts val="1000"/>
              </a:spcBef>
              <a:buFont typeface="Arial" charset="0"/>
              <a:buChar char="•"/>
              <a:defRPr/>
            </a:pPr>
            <a:endParaRPr lang="en-IN" sz="2000" b="1" dirty="0">
              <a:solidFill>
                <a:srgbClr val="FF0000"/>
              </a:solidFill>
            </a:endParaRPr>
          </a:p>
          <a:p>
            <a:pPr>
              <a:lnSpc>
                <a:spcPct val="90000"/>
              </a:lnSpc>
              <a:spcBef>
                <a:spcPts val="1000"/>
              </a:spcBef>
              <a:buFont typeface="Arial" charset="0"/>
              <a:buChar char="•"/>
              <a:defRPr/>
            </a:pPr>
            <a:endParaRPr lang="en-IN" sz="2000" b="1" dirty="0">
              <a:solidFill>
                <a:srgbClr val="FF0000"/>
              </a:solidFill>
            </a:endParaRPr>
          </a:p>
          <a:p>
            <a:pPr>
              <a:lnSpc>
                <a:spcPct val="90000"/>
              </a:lnSpc>
              <a:spcBef>
                <a:spcPts val="1000"/>
              </a:spcBef>
              <a:buFont typeface="Arial" charset="0"/>
              <a:buChar char="•"/>
              <a:defRPr/>
            </a:pPr>
            <a:r>
              <a:rPr lang="en-IN" sz="2000" b="1" i="1" dirty="0"/>
              <a:t>Algorithm </a:t>
            </a:r>
          </a:p>
          <a:p>
            <a:pPr marL="342900" indent="-342900">
              <a:buFont typeface="Arial" pitchFamily="34" charset="0"/>
              <a:buChar char="•"/>
              <a:defRPr/>
            </a:pPr>
            <a:r>
              <a:rPr lang="en-IN" sz="2000" dirty="0"/>
              <a:t>Create </a:t>
            </a:r>
            <a:r>
              <a:rPr lang="en-IN" sz="2000" dirty="0" err="1"/>
              <a:t>newnode</a:t>
            </a:r>
            <a:r>
              <a:rPr lang="en-IN" sz="2000" dirty="0"/>
              <a:t> </a:t>
            </a:r>
          </a:p>
          <a:p>
            <a:pPr marL="342900" indent="-342900">
              <a:buFont typeface="Arial" pitchFamily="34" charset="0"/>
              <a:buChar char="•"/>
              <a:defRPr/>
            </a:pPr>
            <a:r>
              <a:rPr lang="en-IN" sz="2000" dirty="0"/>
              <a:t>If root is NULL </a:t>
            </a:r>
          </a:p>
          <a:p>
            <a:pPr marL="342900" indent="-342900">
              <a:buFont typeface="Arial" pitchFamily="34" charset="0"/>
              <a:buChar char="•"/>
              <a:defRPr/>
            </a:pPr>
            <a:r>
              <a:rPr lang="en-IN" sz="2000" dirty="0"/>
              <a:t>	then create root node </a:t>
            </a:r>
          </a:p>
          <a:p>
            <a:pPr marL="342900" indent="-342900">
              <a:buFont typeface="Arial" pitchFamily="34" charset="0"/>
              <a:buChar char="•"/>
              <a:defRPr/>
            </a:pPr>
            <a:r>
              <a:rPr lang="en-IN" sz="2000" dirty="0"/>
              <a:t>		return </a:t>
            </a:r>
          </a:p>
          <a:p>
            <a:pPr marL="342900" indent="-342900">
              <a:buFont typeface="Arial" pitchFamily="34" charset="0"/>
              <a:buChar char="•"/>
              <a:defRPr/>
            </a:pPr>
            <a:r>
              <a:rPr lang="en-IN" sz="2000" dirty="0"/>
              <a:t>If root exists then </a:t>
            </a:r>
          </a:p>
          <a:p>
            <a:pPr marL="857250" lvl="1" indent="-342900">
              <a:buFont typeface="Arial" pitchFamily="34" charset="0"/>
              <a:buChar char="•"/>
              <a:defRPr/>
            </a:pPr>
            <a:r>
              <a:rPr lang="en-IN" sz="2000" dirty="0"/>
              <a:t>compare the data with </a:t>
            </a:r>
            <a:r>
              <a:rPr lang="en-IN" sz="2000" dirty="0" err="1"/>
              <a:t>node.data</a:t>
            </a:r>
            <a:r>
              <a:rPr lang="en-IN" sz="2000" dirty="0"/>
              <a:t> </a:t>
            </a:r>
          </a:p>
          <a:p>
            <a:pPr marL="857250" lvl="1" indent="-342900">
              <a:buFont typeface="Arial" pitchFamily="34" charset="0"/>
              <a:buChar char="•"/>
              <a:defRPr/>
            </a:pPr>
            <a:r>
              <a:rPr lang="en-IN" sz="2000" dirty="0"/>
              <a:t>while until insertion position is located </a:t>
            </a:r>
          </a:p>
          <a:p>
            <a:pPr marL="1257300" lvl="2" indent="-342900">
              <a:buFont typeface="Arial" pitchFamily="34" charset="0"/>
              <a:buChar char="•"/>
              <a:defRPr/>
            </a:pPr>
            <a:r>
              <a:rPr lang="en-IN" sz="2000" dirty="0"/>
              <a:t>If data is greater than </a:t>
            </a:r>
            <a:r>
              <a:rPr lang="en-IN" sz="2000" dirty="0" err="1"/>
              <a:t>node.data</a:t>
            </a:r>
            <a:r>
              <a:rPr lang="en-IN" sz="2000" dirty="0"/>
              <a:t> </a:t>
            </a:r>
            <a:endParaRPr lang="en-IN" sz="2000" b="1" dirty="0">
              <a:solidFill>
                <a:srgbClr val="FF0000"/>
              </a:solidFill>
            </a:endParaRPr>
          </a:p>
        </p:txBody>
      </p:sp>
      <p:pic>
        <p:nvPicPr>
          <p:cNvPr id="44039" name="Picture 2" descr="E:\Jain_2022\Jain_2022\T2\DS\Study Material\Jain_Temp\M3\IMG\21.jpg">
            <a:extLst>
              <a:ext uri="{FF2B5EF4-FFF2-40B4-BE49-F238E27FC236}">
                <a16:creationId xmlns:a16="http://schemas.microsoft.com/office/drawing/2014/main" id="{E8663E4E-9ED6-3C62-B69C-2E60EB4DE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1143000"/>
            <a:ext cx="84963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a:extLst>
              <a:ext uri="{FF2B5EF4-FFF2-40B4-BE49-F238E27FC236}">
                <a16:creationId xmlns:a16="http://schemas.microsoft.com/office/drawing/2014/main" id="{FD405679-710F-258A-BD53-14F34062F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6">
            <a:extLst>
              <a:ext uri="{FF2B5EF4-FFF2-40B4-BE49-F238E27FC236}">
                <a16:creationId xmlns:a16="http://schemas.microsoft.com/office/drawing/2014/main" id="{BA2DE578-5992-1DEE-014A-9AD3E347AC1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7933826-3E23-F5F7-F258-97655C4D209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5061" name="Title 1">
            <a:extLst>
              <a:ext uri="{FF2B5EF4-FFF2-40B4-BE49-F238E27FC236}">
                <a16:creationId xmlns:a16="http://schemas.microsoft.com/office/drawing/2014/main" id="{BA0804E2-E245-96B0-A462-10CE7CA0357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38918" name="Content Placeholder 2">
            <a:extLst>
              <a:ext uri="{FF2B5EF4-FFF2-40B4-BE49-F238E27FC236}">
                <a16:creationId xmlns:a16="http://schemas.microsoft.com/office/drawing/2014/main" id="{6D7F0324-5DD4-9FF4-40BB-94E0201BC8C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marL="857250" lvl="1" indent="-342900">
              <a:buFont typeface="Arial" pitchFamily="34" charset="0"/>
              <a:buChar char="•"/>
              <a:defRPr/>
            </a:pPr>
            <a:r>
              <a:rPr lang="en-IN" sz="2000" dirty="0" err="1"/>
              <a:t>goto</a:t>
            </a:r>
            <a:r>
              <a:rPr lang="en-IN" sz="2000" dirty="0"/>
              <a:t> right </a:t>
            </a:r>
            <a:r>
              <a:rPr lang="en-IN" sz="2000" dirty="0" err="1"/>
              <a:t>subtree</a:t>
            </a:r>
            <a:r>
              <a:rPr lang="en-IN" sz="2000" dirty="0"/>
              <a:t> </a:t>
            </a:r>
          </a:p>
          <a:p>
            <a:pPr marL="857250" lvl="1" indent="-342900">
              <a:buFont typeface="Arial" pitchFamily="34" charset="0"/>
              <a:buChar char="•"/>
              <a:defRPr/>
            </a:pPr>
            <a:r>
              <a:rPr lang="en-IN" sz="2000" dirty="0"/>
              <a:t>else </a:t>
            </a:r>
          </a:p>
          <a:p>
            <a:pPr marL="857250" lvl="1" indent="-342900">
              <a:buFont typeface="Arial" pitchFamily="34" charset="0"/>
              <a:buChar char="•"/>
              <a:defRPr/>
            </a:pPr>
            <a:r>
              <a:rPr lang="en-IN" sz="2000" dirty="0" err="1"/>
              <a:t>goto</a:t>
            </a:r>
            <a:r>
              <a:rPr lang="en-IN" sz="2000" dirty="0"/>
              <a:t> left </a:t>
            </a:r>
            <a:r>
              <a:rPr lang="en-IN" sz="2000" dirty="0" err="1"/>
              <a:t>subtree</a:t>
            </a:r>
            <a:r>
              <a:rPr lang="en-IN" sz="2000" dirty="0"/>
              <a:t> </a:t>
            </a:r>
          </a:p>
          <a:p>
            <a:pPr marL="342900" indent="-342900">
              <a:buFont typeface="Arial" pitchFamily="34" charset="0"/>
              <a:buChar char="•"/>
              <a:defRPr/>
            </a:pPr>
            <a:r>
              <a:rPr lang="en-IN" sz="2000" dirty="0" err="1"/>
              <a:t>endwhile</a:t>
            </a:r>
            <a:r>
              <a:rPr lang="en-IN" sz="2000" dirty="0"/>
              <a:t> </a:t>
            </a:r>
          </a:p>
          <a:p>
            <a:pPr marL="857250" lvl="1" indent="-342900">
              <a:buFont typeface="Arial" pitchFamily="34" charset="0"/>
              <a:buChar char="•"/>
              <a:defRPr/>
            </a:pPr>
            <a:r>
              <a:rPr lang="en-IN" sz="2000" dirty="0"/>
              <a:t>insert </a:t>
            </a:r>
            <a:r>
              <a:rPr lang="en-IN" sz="2000" dirty="0" err="1"/>
              <a:t>newnode</a:t>
            </a:r>
            <a:r>
              <a:rPr lang="en-IN" sz="2000" dirty="0"/>
              <a:t> </a:t>
            </a:r>
          </a:p>
          <a:p>
            <a:pPr marL="342900" indent="-342900">
              <a:buFont typeface="Arial" pitchFamily="34" charset="0"/>
              <a:buChar char="•"/>
              <a:defRPr/>
            </a:pPr>
            <a:r>
              <a:rPr lang="en-IN" sz="2000" dirty="0"/>
              <a:t>end If </a:t>
            </a:r>
          </a:p>
          <a:p>
            <a:pPr marL="342900" indent="-342900">
              <a:buFont typeface="Arial" pitchFamily="34" charset="0"/>
              <a:buChar char="•"/>
              <a:defRPr/>
            </a:pPr>
            <a:endParaRPr lang="en-IN" sz="2000" b="1" dirty="0">
              <a:solidFill>
                <a:srgbClr val="FF0000"/>
              </a:solidFill>
            </a:endParaRPr>
          </a:p>
          <a:p>
            <a:pPr marL="342900" indent="-342900">
              <a:buFont typeface="Arial" pitchFamily="34" charset="0"/>
              <a:buChar char="•"/>
              <a:defRPr/>
            </a:pPr>
            <a:r>
              <a:rPr lang="en-IN" sz="2000" b="1" dirty="0"/>
              <a:t>Deleting a node </a:t>
            </a:r>
          </a:p>
          <a:p>
            <a:pPr marL="342900" indent="-342900">
              <a:buFont typeface="Arial" pitchFamily="34" charset="0"/>
              <a:buChar char="•"/>
              <a:defRPr/>
            </a:pPr>
            <a:r>
              <a:rPr lang="en-IN" sz="2000" dirty="0"/>
              <a:t>Remove operation on binary search tree is more complicated, than insert and search. Basically, in can be divided into two stages: </a:t>
            </a:r>
          </a:p>
          <a:p>
            <a:pPr>
              <a:defRPr/>
            </a:pPr>
            <a:endParaRPr lang="en-IN" sz="2000" dirty="0"/>
          </a:p>
          <a:p>
            <a:pPr marL="342900" indent="-342900">
              <a:buFont typeface="Arial" pitchFamily="34" charset="0"/>
              <a:buChar char="•"/>
              <a:defRPr/>
            </a:pPr>
            <a:r>
              <a:rPr lang="en-IN" sz="2000" dirty="0">
                <a:solidFill>
                  <a:srgbClr val="FF0000"/>
                </a:solidFill>
              </a:rPr>
              <a:t>search for a node to remove </a:t>
            </a:r>
          </a:p>
          <a:p>
            <a:pPr>
              <a:defRPr/>
            </a:pPr>
            <a:endParaRPr lang="en-IN" sz="2000" dirty="0"/>
          </a:p>
          <a:p>
            <a:pPr marL="342900" indent="-342900">
              <a:buFont typeface="Arial" pitchFamily="34" charset="0"/>
              <a:buChar char="•"/>
              <a:defRPr/>
            </a:pPr>
            <a:r>
              <a:rPr lang="en-IN" sz="2000" dirty="0">
                <a:solidFill>
                  <a:srgbClr val="FF0000"/>
                </a:solidFill>
              </a:rPr>
              <a:t>if the node is found, run remove algorithm. </a:t>
            </a:r>
          </a:p>
          <a:p>
            <a:pPr marL="342900" indent="-342900">
              <a:buFont typeface="Arial" pitchFamily="34" charset="0"/>
              <a:buChar char="•"/>
              <a:defRPr/>
            </a:pPr>
            <a:endParaRPr lang="en-IN" sz="2000" dirty="0"/>
          </a:p>
          <a:p>
            <a:pPr marL="342900" indent="-342900">
              <a:buFont typeface="Arial" pitchFamily="34" charset="0"/>
              <a:buChar char="•"/>
              <a:defRPr/>
            </a:pPr>
            <a:endParaRPr lang="en-IN" sz="2000" b="1" dirty="0">
              <a:solidFill>
                <a:srgbClr val="FF0000"/>
              </a:solidFill>
            </a:endParaRPr>
          </a:p>
          <a:p>
            <a:pPr marL="342900" indent="-342900">
              <a:buFont typeface="Arial" pitchFamily="34" charset="0"/>
              <a:buChar char="•"/>
              <a:defRPr/>
            </a:pPr>
            <a:endParaRPr lang="en-IN" sz="2000"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a:extLst>
              <a:ext uri="{FF2B5EF4-FFF2-40B4-BE49-F238E27FC236}">
                <a16:creationId xmlns:a16="http://schemas.microsoft.com/office/drawing/2014/main" id="{29ADEB6E-5B49-AEDB-3EA4-56BFD45A6E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6">
            <a:extLst>
              <a:ext uri="{FF2B5EF4-FFF2-40B4-BE49-F238E27FC236}">
                <a16:creationId xmlns:a16="http://schemas.microsoft.com/office/drawing/2014/main" id="{19D85AA2-4CFE-0F80-9157-B6EA04938C49}"/>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205EF67-B521-35C4-A941-B5E5D565744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6085" name="Title 1">
            <a:extLst>
              <a:ext uri="{FF2B5EF4-FFF2-40B4-BE49-F238E27FC236}">
                <a16:creationId xmlns:a16="http://schemas.microsoft.com/office/drawing/2014/main" id="{067476DD-F6D3-DA4D-A956-98C0B4263221}"/>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46086" name="Content Placeholder 2">
            <a:extLst>
              <a:ext uri="{FF2B5EF4-FFF2-40B4-BE49-F238E27FC236}">
                <a16:creationId xmlns:a16="http://schemas.microsoft.com/office/drawing/2014/main" id="{8E7549F5-9000-8060-C6CF-CC44682F264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vi-VN" sz="2000"/>
              <a:t>First stage is identical to algorithm for lookup, except we should track the parent of the current node. </a:t>
            </a:r>
          </a:p>
          <a:p>
            <a:pPr>
              <a:buFont typeface="Arial" panose="020B0604020202020204" pitchFamily="34" charset="0"/>
              <a:buChar char="•"/>
            </a:pPr>
            <a:r>
              <a:rPr lang="en-IN" altLang="vi-VN" sz="2000"/>
              <a:t>Second part is more tricky. There are three cases, which are described below</a:t>
            </a:r>
            <a:r>
              <a:rPr lang="en-IN" altLang="vi-VN" sz="2000" b="1"/>
              <a:t>. </a:t>
            </a:r>
          </a:p>
          <a:p>
            <a:pPr>
              <a:buFont typeface="Arial" panose="020B0604020202020204" pitchFamily="34" charset="0"/>
              <a:buChar char="•"/>
            </a:pPr>
            <a:r>
              <a:rPr lang="en-IN" altLang="vi-VN" sz="2000"/>
              <a:t>1.Node to be removed has no children. --This case is quite simple. Algorithm sets corresponding link of the parent to NULL and disposes the node. </a:t>
            </a:r>
          </a:p>
          <a:p>
            <a:pPr>
              <a:buFont typeface="Arial" panose="020B0604020202020204" pitchFamily="34" charset="0"/>
              <a:buChar char="•"/>
            </a:pPr>
            <a:r>
              <a:rPr lang="en-IN" altLang="vi-VN" sz="2000" b="1"/>
              <a:t>Example. </a:t>
            </a:r>
            <a:r>
              <a:rPr lang="en-IN" altLang="vi-VN" sz="2000"/>
              <a:t>Remove -4 from a BST. </a:t>
            </a:r>
          </a:p>
          <a:p>
            <a:pPr>
              <a:buFont typeface="Arial" panose="020B0604020202020204" pitchFamily="34" charset="0"/>
              <a:buChar char="•"/>
            </a:pPr>
            <a:endParaRPr lang="en-IN" altLang="vi-VN" sz="2000" b="1">
              <a:solidFill>
                <a:srgbClr val="FF0000"/>
              </a:solidFill>
            </a:endParaRPr>
          </a:p>
        </p:txBody>
      </p:sp>
      <p:pic>
        <p:nvPicPr>
          <p:cNvPr id="46087" name="Picture 2" descr="E:\Jain_2022\Jain_2022\T2\DS\Study Material\Jain_Temp\M3\IMG\22.jpg">
            <a:extLst>
              <a:ext uri="{FF2B5EF4-FFF2-40B4-BE49-F238E27FC236}">
                <a16:creationId xmlns:a16="http://schemas.microsoft.com/office/drawing/2014/main" id="{BD9BFFE3-0A02-1163-F477-E6E940842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3748088"/>
            <a:ext cx="78962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a:extLst>
              <a:ext uri="{FF2B5EF4-FFF2-40B4-BE49-F238E27FC236}">
                <a16:creationId xmlns:a16="http://schemas.microsoft.com/office/drawing/2014/main" id="{08776622-76BE-4A5B-07A7-93758F627B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6">
            <a:extLst>
              <a:ext uri="{FF2B5EF4-FFF2-40B4-BE49-F238E27FC236}">
                <a16:creationId xmlns:a16="http://schemas.microsoft.com/office/drawing/2014/main" id="{B8FC1776-89CC-8563-7B98-54E499095B9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DECF4B4-BA82-D4EA-DEE8-9FA43F8C123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7109" name="Title 1">
            <a:extLst>
              <a:ext uri="{FF2B5EF4-FFF2-40B4-BE49-F238E27FC236}">
                <a16:creationId xmlns:a16="http://schemas.microsoft.com/office/drawing/2014/main" id="{F60C4353-9E0A-0A30-E008-8FA60E957ADE}"/>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47110" name="Content Placeholder 2">
            <a:extLst>
              <a:ext uri="{FF2B5EF4-FFF2-40B4-BE49-F238E27FC236}">
                <a16:creationId xmlns:a16="http://schemas.microsoft.com/office/drawing/2014/main" id="{36C9183B-B9A4-8FA8-6FE8-19DD2A83E78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vi-VN" sz="2000"/>
              <a:t>2.Node to be removed has one child. In this case, node is cut from the tree and algorithm links single child (with it's subtree) directly to the parent of the removed node. </a:t>
            </a: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r>
              <a:rPr lang="en-IN" altLang="vi-VN" sz="2000"/>
              <a:t>3.Node to be removed has two children. --This is the most complex case. The deleted node can be replaced by either largest key in its left subtree or the smallest in its right subtree. Preferably which node has one child. </a:t>
            </a:r>
            <a:endParaRPr lang="en-IN" altLang="vi-VN" sz="2000" b="1">
              <a:solidFill>
                <a:srgbClr val="FF0000"/>
              </a:solidFill>
            </a:endParaRPr>
          </a:p>
        </p:txBody>
      </p:sp>
      <p:pic>
        <p:nvPicPr>
          <p:cNvPr id="47111" name="Picture 2" descr="E:\Jain_2022\Jain_2022\T2\DS\Study Material\Jain_Temp\M3\IMG\23.jpg">
            <a:extLst>
              <a:ext uri="{FF2B5EF4-FFF2-40B4-BE49-F238E27FC236}">
                <a16:creationId xmlns:a16="http://schemas.microsoft.com/office/drawing/2014/main" id="{007008D3-33F6-72BD-4B0D-8F80C1FBD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33600"/>
            <a:ext cx="64389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a:extLst>
              <a:ext uri="{FF2B5EF4-FFF2-40B4-BE49-F238E27FC236}">
                <a16:creationId xmlns:a16="http://schemas.microsoft.com/office/drawing/2014/main" id="{51259BA5-D0FF-CD50-6205-60C6B0B3AB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6">
            <a:extLst>
              <a:ext uri="{FF2B5EF4-FFF2-40B4-BE49-F238E27FC236}">
                <a16:creationId xmlns:a16="http://schemas.microsoft.com/office/drawing/2014/main" id="{AE1F099A-4D38-308F-910E-79E673CA0E8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9601174-0C84-6E8D-6AAD-F92026BD7A1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8133" name="Title 1">
            <a:extLst>
              <a:ext uri="{FF2B5EF4-FFF2-40B4-BE49-F238E27FC236}">
                <a16:creationId xmlns:a16="http://schemas.microsoft.com/office/drawing/2014/main" id="{09F159B5-94B0-A5BF-B386-EBDE5CC6539D}"/>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48134" name="Content Placeholder 2">
            <a:extLst>
              <a:ext uri="{FF2B5EF4-FFF2-40B4-BE49-F238E27FC236}">
                <a16:creationId xmlns:a16="http://schemas.microsoft.com/office/drawing/2014/main" id="{EB542439-7DA0-46DA-621F-3C68B94E72A5}"/>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endParaRPr lang="en-IN" altLang="vi-VN" sz="2000" b="1">
              <a:solidFill>
                <a:srgbClr val="FF0000"/>
              </a:solidFill>
            </a:endParaRPr>
          </a:p>
          <a:p>
            <a:pPr>
              <a:buFont typeface="Arial" panose="020B0604020202020204" pitchFamily="34" charset="0"/>
              <a:buChar char="•"/>
            </a:pPr>
            <a:r>
              <a:rPr lang="en-IN" altLang="vi-VN" sz="2000" b="1"/>
              <a:t>Deletion Operation in BST </a:t>
            </a:r>
          </a:p>
          <a:p>
            <a:pPr>
              <a:buFont typeface="Arial" panose="020B0604020202020204" pitchFamily="34" charset="0"/>
              <a:buChar char="•"/>
            </a:pPr>
            <a:r>
              <a:rPr lang="en-IN" altLang="vi-VN" sz="2000"/>
              <a:t>In a binary search tree, the deletion operation is performed with O(log n) time complexity. Deleting a node from Binary search tree has following three cases. </a:t>
            </a:r>
          </a:p>
          <a:p>
            <a:pPr>
              <a:buFont typeface="Arial" panose="020B0604020202020204" pitchFamily="34" charset="0"/>
              <a:buChar char="•"/>
            </a:pPr>
            <a:r>
              <a:rPr lang="en-IN" altLang="vi-VN" sz="2000"/>
              <a:t>Case 1: Deleting a Leaf node (A node with no children) </a:t>
            </a:r>
          </a:p>
          <a:p>
            <a:pPr>
              <a:buFont typeface="Arial" panose="020B0604020202020204" pitchFamily="34" charset="0"/>
              <a:buChar char="•"/>
            </a:pPr>
            <a:r>
              <a:rPr lang="en-IN" altLang="vi-VN" sz="2000"/>
              <a:t>Case 2: Deleting a node with one child </a:t>
            </a:r>
            <a:endParaRPr lang="en-IN" altLang="vi-VN" sz="2000" b="1">
              <a:solidFill>
                <a:srgbClr val="FF0000"/>
              </a:solidFill>
            </a:endParaRPr>
          </a:p>
        </p:txBody>
      </p:sp>
      <p:pic>
        <p:nvPicPr>
          <p:cNvPr id="48135" name="Picture 2" descr="E:\Jain_2022\Jain_2022\T2\DS\Study Material\Jain_Temp\M3\IMG\24.jpg">
            <a:extLst>
              <a:ext uri="{FF2B5EF4-FFF2-40B4-BE49-F238E27FC236}">
                <a16:creationId xmlns:a16="http://schemas.microsoft.com/office/drawing/2014/main" id="{DD8B13FF-8F8B-CD8B-F669-3D7D4D521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1276350"/>
            <a:ext cx="798195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
            <a:extLst>
              <a:ext uri="{FF2B5EF4-FFF2-40B4-BE49-F238E27FC236}">
                <a16:creationId xmlns:a16="http://schemas.microsoft.com/office/drawing/2014/main" id="{00978F27-29A5-A36F-CBE6-2260299562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6">
            <a:extLst>
              <a:ext uri="{FF2B5EF4-FFF2-40B4-BE49-F238E27FC236}">
                <a16:creationId xmlns:a16="http://schemas.microsoft.com/office/drawing/2014/main" id="{CEE8F449-68CA-4B9D-98B0-120662A3D14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4E6725A-188E-8D74-7638-8F585E1DCA5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9157" name="Title 1">
            <a:extLst>
              <a:ext uri="{FF2B5EF4-FFF2-40B4-BE49-F238E27FC236}">
                <a16:creationId xmlns:a16="http://schemas.microsoft.com/office/drawing/2014/main" id="{0AD5F5F5-C9E6-A68C-60F5-3881186224DC}"/>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49158" name="Content Placeholder 2">
            <a:extLst>
              <a:ext uri="{FF2B5EF4-FFF2-40B4-BE49-F238E27FC236}">
                <a16:creationId xmlns:a16="http://schemas.microsoft.com/office/drawing/2014/main" id="{A612768E-D28F-8C33-29BA-5758EB3F95E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vi-VN" sz="2000"/>
              <a:t>Case 3: Deleting a node with two children </a:t>
            </a:r>
          </a:p>
          <a:p>
            <a:pPr>
              <a:buFont typeface="Arial" panose="020B0604020202020204" pitchFamily="34" charset="0"/>
              <a:buChar char="•"/>
            </a:pPr>
            <a:r>
              <a:rPr lang="en-IN" altLang="vi-VN" sz="2000">
                <a:solidFill>
                  <a:srgbClr val="FF0000"/>
                </a:solidFill>
              </a:rPr>
              <a:t>Case 1: Deleting a leaf node </a:t>
            </a:r>
          </a:p>
          <a:p>
            <a:pPr>
              <a:buFont typeface="Arial" panose="020B0604020202020204" pitchFamily="34" charset="0"/>
              <a:buChar char="•"/>
            </a:pPr>
            <a:r>
              <a:rPr lang="en-IN" altLang="vi-VN" sz="2000"/>
              <a:t>We use the following steps to delete a leaf node from BST. </a:t>
            </a:r>
          </a:p>
          <a:p>
            <a:pPr>
              <a:buFont typeface="Arial" panose="020B0604020202020204" pitchFamily="34" charset="0"/>
              <a:buChar char="•"/>
            </a:pPr>
            <a:r>
              <a:rPr lang="en-IN" altLang="vi-VN" sz="2000"/>
              <a:t>Step 1: Find the node to be deleted using search operation </a:t>
            </a:r>
          </a:p>
          <a:p>
            <a:pPr>
              <a:buFont typeface="Arial" panose="020B0604020202020204" pitchFamily="34" charset="0"/>
              <a:buChar char="•"/>
            </a:pPr>
            <a:r>
              <a:rPr lang="en-IN" altLang="vi-VN" sz="2000"/>
              <a:t>Step 2: Delete the node using free function (If it is a leaf) and terminate the function. </a:t>
            </a:r>
          </a:p>
          <a:p>
            <a:pPr>
              <a:buFont typeface="Arial" panose="020B0604020202020204" pitchFamily="34" charset="0"/>
              <a:buChar char="•"/>
            </a:pPr>
            <a:r>
              <a:rPr lang="en-IN" altLang="vi-VN" sz="2000">
                <a:solidFill>
                  <a:srgbClr val="FF0000"/>
                </a:solidFill>
              </a:rPr>
              <a:t>Case 2: Deleting a node with one child </a:t>
            </a:r>
          </a:p>
          <a:p>
            <a:pPr>
              <a:buFont typeface="Arial" panose="020B0604020202020204" pitchFamily="34" charset="0"/>
              <a:buChar char="•"/>
            </a:pPr>
            <a:r>
              <a:rPr lang="en-IN" altLang="vi-VN" sz="2000"/>
              <a:t>We use the following steps to delete a node with one child from BST. </a:t>
            </a:r>
          </a:p>
          <a:p>
            <a:pPr>
              <a:buFont typeface="Arial" panose="020B0604020202020204" pitchFamily="34" charset="0"/>
              <a:buChar char="•"/>
            </a:pPr>
            <a:r>
              <a:rPr lang="en-IN" altLang="vi-VN" sz="2000"/>
              <a:t>Step 1: Find the node to be deleted using search operation </a:t>
            </a:r>
          </a:p>
          <a:p>
            <a:pPr>
              <a:buFont typeface="Arial" panose="020B0604020202020204" pitchFamily="34" charset="0"/>
              <a:buChar char="•"/>
            </a:pPr>
            <a:r>
              <a:rPr lang="en-IN" altLang="vi-VN" sz="2000"/>
              <a:t>Step 2: If it has only one child, then create a link between its parent and child nodes. </a:t>
            </a:r>
          </a:p>
          <a:p>
            <a:pPr>
              <a:buFont typeface="Arial" panose="020B0604020202020204" pitchFamily="34" charset="0"/>
              <a:buChar char="•"/>
            </a:pPr>
            <a:r>
              <a:rPr lang="en-IN" altLang="vi-VN" sz="2000"/>
              <a:t>Step 3: Delete the node using free function and terminate the function. </a:t>
            </a:r>
          </a:p>
          <a:p>
            <a:pPr>
              <a:buFont typeface="Arial" panose="020B0604020202020204" pitchFamily="34" charset="0"/>
              <a:buChar char="•"/>
            </a:pPr>
            <a:r>
              <a:rPr lang="en-IN" altLang="vi-VN" sz="2000">
                <a:solidFill>
                  <a:srgbClr val="FF0000"/>
                </a:solidFill>
              </a:rPr>
              <a:t>Case 3: Deleting a node with two children </a:t>
            </a:r>
          </a:p>
          <a:p>
            <a:pPr>
              <a:buFont typeface="Arial" panose="020B0604020202020204" pitchFamily="34" charset="0"/>
              <a:buChar char="•"/>
            </a:pPr>
            <a:r>
              <a:rPr lang="en-IN" altLang="vi-VN" sz="2000"/>
              <a:t>We use the following steps to delete a node with two children from BST. </a:t>
            </a:r>
          </a:p>
          <a:p>
            <a:pPr>
              <a:buFont typeface="Arial" panose="020B0604020202020204" pitchFamily="34" charset="0"/>
              <a:buChar char="•"/>
            </a:pPr>
            <a:r>
              <a:rPr lang="en-IN" altLang="vi-VN" sz="2000"/>
              <a:t>Step 1: Find the node to be deleted using search operation </a:t>
            </a:r>
          </a:p>
          <a:p>
            <a:pPr>
              <a:buFont typeface="Arial" panose="020B0604020202020204" pitchFamily="34" charset="0"/>
              <a:buChar char="•"/>
            </a:pPr>
            <a:r>
              <a:rPr lang="en-IN" altLang="vi-VN" sz="2000"/>
              <a:t>Step 2: If it has two children, then find the largest node in its left subtree (OR) the smallest node in its right subtree. </a:t>
            </a:r>
            <a:endParaRPr lang="en-IN" altLang="vi-VN" sz="2000">
              <a:solidFill>
                <a:srgbClr val="FF0000"/>
              </a:solidFill>
            </a:endParaRPr>
          </a:p>
          <a:p>
            <a:pPr>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a:extLst>
              <a:ext uri="{FF2B5EF4-FFF2-40B4-BE49-F238E27FC236}">
                <a16:creationId xmlns:a16="http://schemas.microsoft.com/office/drawing/2014/main" id="{9A509C90-67D5-9C93-596F-94E62D95D3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6">
            <a:extLst>
              <a:ext uri="{FF2B5EF4-FFF2-40B4-BE49-F238E27FC236}">
                <a16:creationId xmlns:a16="http://schemas.microsoft.com/office/drawing/2014/main" id="{C07A075E-F8CF-17B1-6511-E00C3677A249}"/>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D1343A5-D383-8EC7-B438-F2089543872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0181" name="Title 1">
            <a:extLst>
              <a:ext uri="{FF2B5EF4-FFF2-40B4-BE49-F238E27FC236}">
                <a16:creationId xmlns:a16="http://schemas.microsoft.com/office/drawing/2014/main" id="{BA1B2200-71E8-F0AD-9E28-32AEF46CB733}"/>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Binary Search Trees </a:t>
            </a:r>
            <a:endParaRPr lang="en-US" altLang="vi-VN" sz="2800" b="1">
              <a:solidFill>
                <a:srgbClr val="FF0000"/>
              </a:solidFill>
            </a:endParaRPr>
          </a:p>
        </p:txBody>
      </p:sp>
      <p:sp>
        <p:nvSpPr>
          <p:cNvPr id="50182" name="Content Placeholder 2">
            <a:extLst>
              <a:ext uri="{FF2B5EF4-FFF2-40B4-BE49-F238E27FC236}">
                <a16:creationId xmlns:a16="http://schemas.microsoft.com/office/drawing/2014/main" id="{0F3CEC35-8CDF-AD81-3767-7363C52F7E8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vi-VN" sz="2000"/>
              <a:t>Step 3: Swap both deleting node and node which found in above step. </a:t>
            </a:r>
          </a:p>
          <a:p>
            <a:pPr>
              <a:buFont typeface="Arial" panose="020B0604020202020204" pitchFamily="34" charset="0"/>
              <a:buChar char="•"/>
            </a:pPr>
            <a:r>
              <a:rPr lang="en-IN" altLang="vi-VN" sz="2000"/>
              <a:t>Step 4: Then, check whether deleting node came to case 1 or case 2 else goto steps 2 </a:t>
            </a:r>
          </a:p>
          <a:p>
            <a:pPr>
              <a:buFont typeface="Arial" panose="020B0604020202020204" pitchFamily="34" charset="0"/>
              <a:buChar char="•"/>
            </a:pPr>
            <a:r>
              <a:rPr lang="en-IN" altLang="vi-VN" sz="2000"/>
              <a:t>Step 5: If it comes to case 1, then delete using case 1 logic. </a:t>
            </a:r>
          </a:p>
          <a:p>
            <a:pPr>
              <a:buFont typeface="Arial" panose="020B0604020202020204" pitchFamily="34" charset="0"/>
              <a:buChar char="•"/>
            </a:pPr>
            <a:r>
              <a:rPr lang="en-IN" altLang="vi-VN" sz="2000"/>
              <a:t>Step 6: If it comes to case 2, then delete using case 2 logic. </a:t>
            </a:r>
          </a:p>
          <a:p>
            <a:pPr>
              <a:buFont typeface="Arial" panose="020B0604020202020204" pitchFamily="34" charset="0"/>
              <a:buChar char="•"/>
            </a:pPr>
            <a:r>
              <a:rPr lang="en-IN" altLang="vi-VN" sz="2000"/>
              <a:t>Step 7: Repeat the same process until node is deleted from the tree. </a:t>
            </a:r>
          </a:p>
          <a:p>
            <a:pPr>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80B29A4A-7C85-6D86-D107-6F421978C9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6">
            <a:extLst>
              <a:ext uri="{FF2B5EF4-FFF2-40B4-BE49-F238E27FC236}">
                <a16:creationId xmlns:a16="http://schemas.microsoft.com/office/drawing/2014/main" id="{57404E23-CF09-0945-8C2C-4F84C3CCB60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FDAF51C-ACC7-69C2-8AFD-23B9FC4D88D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125" name="Title 1">
            <a:extLst>
              <a:ext uri="{FF2B5EF4-FFF2-40B4-BE49-F238E27FC236}">
                <a16:creationId xmlns:a16="http://schemas.microsoft.com/office/drawing/2014/main" id="{C6387F63-0B43-F5FF-D98A-5495DA861997}"/>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5126" name="Content Placeholder 2">
            <a:extLst>
              <a:ext uri="{FF2B5EF4-FFF2-40B4-BE49-F238E27FC236}">
                <a16:creationId xmlns:a16="http://schemas.microsoft.com/office/drawing/2014/main" id="{A018C28C-C074-0E30-6482-A955FC53099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vi-VN" sz="2400" b="1">
              <a:solidFill>
                <a:srgbClr val="C00000"/>
              </a:solidFill>
            </a:endParaRPr>
          </a:p>
          <a:p>
            <a:pPr>
              <a:lnSpc>
                <a:spcPct val="90000"/>
              </a:lnSpc>
              <a:spcBef>
                <a:spcPts val="1000"/>
              </a:spcBef>
              <a:buFont typeface="Arial" panose="020B0604020202020204" pitchFamily="34" charset="0"/>
              <a:buChar char="•"/>
            </a:pPr>
            <a:endParaRPr lang="en-IN" altLang="vi-VN" sz="2400" b="1">
              <a:solidFill>
                <a:srgbClr val="C00000"/>
              </a:solidFill>
            </a:endParaRPr>
          </a:p>
          <a:p>
            <a:pPr>
              <a:lnSpc>
                <a:spcPct val="90000"/>
              </a:lnSpc>
              <a:spcBef>
                <a:spcPts val="1000"/>
              </a:spcBef>
              <a:buFont typeface="Arial" panose="020B0604020202020204" pitchFamily="34" charset="0"/>
              <a:buChar char="•"/>
            </a:pPr>
            <a:endParaRPr lang="en-IN" altLang="vi-VN" sz="2400" b="1">
              <a:solidFill>
                <a:srgbClr val="C00000"/>
              </a:solidFill>
            </a:endParaRPr>
          </a:p>
          <a:p>
            <a:pPr>
              <a:lnSpc>
                <a:spcPct val="90000"/>
              </a:lnSpc>
              <a:spcBef>
                <a:spcPts val="1000"/>
              </a:spcBef>
              <a:buFont typeface="Arial" panose="020B0604020202020204" pitchFamily="34" charset="0"/>
              <a:buChar char="•"/>
            </a:pPr>
            <a:endParaRPr lang="en-IN" altLang="vi-VN" sz="2400" b="1">
              <a:solidFill>
                <a:srgbClr val="C00000"/>
              </a:solidFill>
            </a:endParaRPr>
          </a:p>
          <a:p>
            <a:pPr>
              <a:lnSpc>
                <a:spcPct val="90000"/>
              </a:lnSpc>
              <a:spcBef>
                <a:spcPts val="1000"/>
              </a:spcBef>
              <a:buFont typeface="Arial" panose="020B0604020202020204" pitchFamily="34" charset="0"/>
              <a:buChar char="•"/>
            </a:pPr>
            <a:endParaRPr lang="en-IN" altLang="vi-VN" sz="2400" b="1">
              <a:solidFill>
                <a:srgbClr val="C00000"/>
              </a:solidFill>
            </a:endParaRPr>
          </a:p>
          <a:p>
            <a:pPr>
              <a:lnSpc>
                <a:spcPct val="90000"/>
              </a:lnSpc>
              <a:spcBef>
                <a:spcPts val="1000"/>
              </a:spcBef>
              <a:buFont typeface="Arial" panose="020B0604020202020204" pitchFamily="34" charset="0"/>
              <a:buChar char="•"/>
            </a:pPr>
            <a:endParaRPr lang="en-IN" altLang="vi-VN" sz="2400" b="1">
              <a:solidFill>
                <a:srgbClr val="C00000"/>
              </a:solidFill>
            </a:endParaRPr>
          </a:p>
          <a:p>
            <a:pPr>
              <a:lnSpc>
                <a:spcPct val="90000"/>
              </a:lnSpc>
              <a:spcBef>
                <a:spcPts val="1000"/>
              </a:spcBef>
              <a:buFont typeface="Arial" panose="020B0604020202020204" pitchFamily="34" charset="0"/>
              <a:buChar char="•"/>
            </a:pPr>
            <a:r>
              <a:rPr lang="en-IN" altLang="vi-VN" sz="2400" b="1">
                <a:solidFill>
                  <a:srgbClr val="FF0000"/>
                </a:solidFill>
              </a:rPr>
              <a:t>Introduction Terminology</a:t>
            </a:r>
          </a:p>
          <a:p>
            <a:pPr>
              <a:lnSpc>
                <a:spcPct val="90000"/>
              </a:lnSpc>
              <a:spcBef>
                <a:spcPts val="1000"/>
              </a:spcBef>
              <a:buFont typeface="Arial" panose="020B0604020202020204" pitchFamily="34" charset="0"/>
              <a:buChar char="•"/>
            </a:pPr>
            <a:r>
              <a:rPr lang="en-IN" altLang="vi-VN" sz="2400"/>
              <a:t>In a Tree, Every individual element is called as Node.</a:t>
            </a:r>
          </a:p>
          <a:p>
            <a:pPr>
              <a:lnSpc>
                <a:spcPct val="90000"/>
              </a:lnSpc>
              <a:spcBef>
                <a:spcPts val="1000"/>
              </a:spcBef>
              <a:buFont typeface="Arial" panose="020B0604020202020204" pitchFamily="34" charset="0"/>
              <a:buChar char="•"/>
            </a:pPr>
            <a:r>
              <a:rPr lang="en-IN" altLang="vi-VN" sz="2400"/>
              <a:t>Node in a tree data structure, stores the actual data of that particular element and link to next element in hierarchical structure.</a:t>
            </a:r>
          </a:p>
          <a:p>
            <a:pPr>
              <a:lnSpc>
                <a:spcPct val="90000"/>
              </a:lnSpc>
              <a:spcBef>
                <a:spcPts val="1000"/>
              </a:spcBef>
              <a:buFont typeface="Arial" panose="020B0604020202020204" pitchFamily="34" charset="0"/>
              <a:buChar char="•"/>
            </a:pPr>
            <a:endParaRPr lang="en-IN" altLang="vi-VN" sz="2400">
              <a:solidFill>
                <a:srgbClr val="FF0000"/>
              </a:solidFill>
            </a:endParaRPr>
          </a:p>
          <a:p>
            <a:pPr>
              <a:lnSpc>
                <a:spcPct val="90000"/>
              </a:lnSpc>
              <a:spcBef>
                <a:spcPts val="1000"/>
              </a:spcBef>
              <a:buFont typeface="Arial" panose="020B0604020202020204" pitchFamily="34" charset="0"/>
              <a:buChar char="•"/>
            </a:pPr>
            <a:endParaRPr lang="en-IN" altLang="vi-VN" sz="2400" b="1">
              <a:solidFill>
                <a:srgbClr val="C00000"/>
              </a:solidFill>
            </a:endParaRPr>
          </a:p>
        </p:txBody>
      </p:sp>
      <p:pic>
        <p:nvPicPr>
          <p:cNvPr id="5127" name="Picture 2" descr="E:\Jain_2022\Jain_2022\T2\DS\Study Material\Jain_Temp\M3\IMG\1.jpg">
            <a:extLst>
              <a:ext uri="{FF2B5EF4-FFF2-40B4-BE49-F238E27FC236}">
                <a16:creationId xmlns:a16="http://schemas.microsoft.com/office/drawing/2014/main" id="{855AB8B6-AC7F-2D92-0095-19B3F5D97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781050"/>
            <a:ext cx="6232525"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a:extLst>
              <a:ext uri="{FF2B5EF4-FFF2-40B4-BE49-F238E27FC236}">
                <a16:creationId xmlns:a16="http://schemas.microsoft.com/office/drawing/2014/main" id="{F314721F-7F55-7AAE-1133-4EC8AEE471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6">
            <a:extLst>
              <a:ext uri="{FF2B5EF4-FFF2-40B4-BE49-F238E27FC236}">
                <a16:creationId xmlns:a16="http://schemas.microsoft.com/office/drawing/2014/main" id="{0B85BA6E-A373-5045-09FF-102A4148175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601FFD5-9D26-F52B-D254-2A184B415FE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1205" name="Title 1">
            <a:extLst>
              <a:ext uri="{FF2B5EF4-FFF2-40B4-BE49-F238E27FC236}">
                <a16:creationId xmlns:a16="http://schemas.microsoft.com/office/drawing/2014/main" id="{C5C8E7E1-6337-5DDA-E21C-3A72DAF12543}"/>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a:t>AVL Tree </a:t>
            </a:r>
            <a:endParaRPr lang="en-US" altLang="vi-VN" sz="2800" b="1">
              <a:solidFill>
                <a:srgbClr val="FF0000"/>
              </a:solidFill>
            </a:endParaRPr>
          </a:p>
        </p:txBody>
      </p:sp>
      <p:sp>
        <p:nvSpPr>
          <p:cNvPr id="51206" name="Content Placeholder 2">
            <a:extLst>
              <a:ext uri="{FF2B5EF4-FFF2-40B4-BE49-F238E27FC236}">
                <a16:creationId xmlns:a16="http://schemas.microsoft.com/office/drawing/2014/main" id="{8D83C158-1361-17EE-50F0-868D22E0688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vi-VN" sz="2000"/>
              <a:t>An AVL Tree is a binary search tree such that for every internal node v of T, the heights of the children of v can differ by at most 1. </a:t>
            </a:r>
          </a:p>
          <a:p>
            <a:pPr>
              <a:buFont typeface="Arial" panose="020B0604020202020204" pitchFamily="34" charset="0"/>
              <a:buChar char="•"/>
            </a:pPr>
            <a:r>
              <a:rPr lang="en-IN" altLang="vi-VN" sz="2000"/>
              <a:t>An empty tree is height balanced.</a:t>
            </a:r>
          </a:p>
          <a:p>
            <a:pPr>
              <a:buFont typeface="Arial" panose="020B0604020202020204" pitchFamily="34" charset="0"/>
              <a:buChar char="•"/>
            </a:pPr>
            <a:r>
              <a:rPr lang="en-IN" altLang="vi-VN" sz="2000"/>
              <a:t>If T is a non empty binary tree with TL and TR as its left and right sub trees. The T is height balanced if and only if</a:t>
            </a:r>
          </a:p>
          <a:p>
            <a:pPr lvl="1">
              <a:buFont typeface="Arial" panose="020B0604020202020204" pitchFamily="34" charset="0"/>
              <a:buChar char="•"/>
            </a:pPr>
            <a:r>
              <a:rPr lang="en-IN" altLang="vi-VN" sz="2000"/>
              <a:t>i. TL and TR are height balanced.</a:t>
            </a:r>
          </a:p>
          <a:p>
            <a:pPr lvl="1">
              <a:buFont typeface="Arial" panose="020B0604020202020204" pitchFamily="34" charset="0"/>
              <a:buChar char="•"/>
            </a:pPr>
            <a:r>
              <a:rPr lang="en-IN" altLang="vi-VN" sz="2000"/>
              <a:t>ii. hL-hR &lt;= 1 where hL and hR are heights of TL and TR.</a:t>
            </a:r>
          </a:p>
          <a:p>
            <a:pPr>
              <a:buFont typeface="Arial" panose="020B0604020202020204" pitchFamily="34" charset="0"/>
              <a:buChar char="•"/>
            </a:pPr>
            <a:r>
              <a:rPr lang="en-IN" altLang="vi-VN" sz="2000"/>
              <a:t>The idea of balancing a tree is obtained by calculating the balance factor of a tree.</a:t>
            </a:r>
          </a:p>
          <a:p>
            <a:pPr>
              <a:buFont typeface="Arial" panose="020B0604020202020204" pitchFamily="34" charset="0"/>
              <a:buChar char="•"/>
            </a:pPr>
            <a:r>
              <a:rPr lang="en-IN" altLang="vi-VN" sz="2000" b="1"/>
              <a:t>Balance Factor:</a:t>
            </a:r>
          </a:p>
          <a:p>
            <a:pPr>
              <a:buFont typeface="Arial" panose="020B0604020202020204" pitchFamily="34" charset="0"/>
              <a:buChar char="•"/>
            </a:pPr>
            <a:r>
              <a:rPr lang="en-IN" altLang="vi-VN" sz="2000"/>
              <a:t>The balance factor BF(T) of a node in binary tree is defined to be hL-hR where hL and hR are heights of left and right sub trees of T. </a:t>
            </a:r>
          </a:p>
          <a:p>
            <a:pPr>
              <a:buFont typeface="Arial" panose="020B0604020202020204" pitchFamily="34" charset="0"/>
              <a:buChar char="•"/>
            </a:pPr>
            <a:r>
              <a:rPr lang="en-IN" altLang="vi-VN" sz="2000"/>
              <a:t>For any node in AVL tree the balance factor i.e. BF(T) is -1, 0 or +1.</a:t>
            </a:r>
          </a:p>
          <a:p>
            <a:pPr>
              <a:buFont typeface="Arial" panose="020B0604020202020204" pitchFamily="34" charset="0"/>
              <a:buChar char="•"/>
            </a:pPr>
            <a:endParaRPr lang="en-IN" altLang="vi-VN" sz="2000" b="1"/>
          </a:p>
          <a:p>
            <a:pPr>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a:extLst>
              <a:ext uri="{FF2B5EF4-FFF2-40B4-BE49-F238E27FC236}">
                <a16:creationId xmlns:a16="http://schemas.microsoft.com/office/drawing/2014/main" id="{440216B7-04A5-6EF8-6ECA-FBF99EA943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6">
            <a:extLst>
              <a:ext uri="{FF2B5EF4-FFF2-40B4-BE49-F238E27FC236}">
                <a16:creationId xmlns:a16="http://schemas.microsoft.com/office/drawing/2014/main" id="{9D8B48A1-23E8-13B2-7A24-C2106041E00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3761094-A0D3-4B66-5779-7CE8CA1799B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2229" name="Title 1">
            <a:extLst>
              <a:ext uri="{FF2B5EF4-FFF2-40B4-BE49-F238E27FC236}">
                <a16:creationId xmlns:a16="http://schemas.microsoft.com/office/drawing/2014/main" id="{AB904BF7-228A-83A5-7991-39B9414F87C3}"/>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a:t>AVL Tree </a:t>
            </a:r>
            <a:endParaRPr lang="en-US" altLang="vi-VN" sz="2800" b="1">
              <a:solidFill>
                <a:srgbClr val="FF0000"/>
              </a:solidFill>
            </a:endParaRPr>
          </a:p>
        </p:txBody>
      </p:sp>
      <p:sp>
        <p:nvSpPr>
          <p:cNvPr id="52230" name="Content Placeholder 2">
            <a:extLst>
              <a:ext uri="{FF2B5EF4-FFF2-40B4-BE49-F238E27FC236}">
                <a16:creationId xmlns:a16="http://schemas.microsoft.com/office/drawing/2014/main" id="{2847EE66-4C01-BB2D-C5CC-06993CE1BFE5}"/>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vi-VN" sz="2000" b="1">
              <a:solidFill>
                <a:srgbClr val="FF0000"/>
              </a:solidFill>
            </a:endParaRPr>
          </a:p>
        </p:txBody>
      </p:sp>
      <p:pic>
        <p:nvPicPr>
          <p:cNvPr id="52231" name="Picture 2" descr="E:\Jain_2022\Jain_2022\T2\DS\Study Material\Jain_Temp\M3\IMG\25.jpg">
            <a:extLst>
              <a:ext uri="{FF2B5EF4-FFF2-40B4-BE49-F238E27FC236}">
                <a16:creationId xmlns:a16="http://schemas.microsoft.com/office/drawing/2014/main" id="{B929A2DB-622B-47EE-1D53-3210000F8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609600"/>
            <a:ext cx="44767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3" descr="E:\Jain_2022\Jain_2022\T2\DS\Study Material\Jain_Temp\M3\IMG\26.jpg">
            <a:extLst>
              <a:ext uri="{FF2B5EF4-FFF2-40B4-BE49-F238E27FC236}">
                <a16:creationId xmlns:a16="http://schemas.microsoft.com/office/drawing/2014/main" id="{E6757ED6-06EE-F82A-87AF-12A0818395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813" y="3016250"/>
            <a:ext cx="564832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a:extLst>
              <a:ext uri="{FF2B5EF4-FFF2-40B4-BE49-F238E27FC236}">
                <a16:creationId xmlns:a16="http://schemas.microsoft.com/office/drawing/2014/main" id="{D7FF5BBD-63ED-4903-48E5-7EE1108F83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6">
            <a:extLst>
              <a:ext uri="{FF2B5EF4-FFF2-40B4-BE49-F238E27FC236}">
                <a16:creationId xmlns:a16="http://schemas.microsoft.com/office/drawing/2014/main" id="{F0D06C0F-6A3E-DA65-DE01-7F3A983A9749}"/>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C198459-D555-3C2B-FAA8-567E7C375C5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3253" name="Title 1">
            <a:extLst>
              <a:ext uri="{FF2B5EF4-FFF2-40B4-BE49-F238E27FC236}">
                <a16:creationId xmlns:a16="http://schemas.microsoft.com/office/drawing/2014/main" id="{C3413B29-936B-7A22-0A53-7523AB939856}"/>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53254" name="Content Placeholder 2">
            <a:extLst>
              <a:ext uri="{FF2B5EF4-FFF2-40B4-BE49-F238E27FC236}">
                <a16:creationId xmlns:a16="http://schemas.microsoft.com/office/drawing/2014/main" id="{541EC8A5-6D22-EA35-E8D6-0C8BF1D09D35}"/>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vi-VN" sz="2000"/>
              <a:t>Binary trees can have a maximum of 2 children </a:t>
            </a:r>
          </a:p>
          <a:p>
            <a:pPr>
              <a:buFont typeface="Arial" panose="020B0604020202020204" pitchFamily="34" charset="0"/>
              <a:buChar char="•"/>
            </a:pPr>
            <a:r>
              <a:rPr lang="en-IN" altLang="vi-VN" sz="2000"/>
              <a:t>A Multi way Search Tree, commonly known as a M-way tree can yield a maximum of m children where m&gt;2.</a:t>
            </a:r>
          </a:p>
          <a:p>
            <a:pPr>
              <a:buFont typeface="Arial" panose="020B0604020202020204" pitchFamily="34" charset="0"/>
              <a:buChar char="•"/>
            </a:pPr>
            <a:r>
              <a:rPr lang="en-IN" altLang="vi-VN" sz="2000"/>
              <a:t>Due to their structure, M-way trees are mainly used in external searching</a:t>
            </a:r>
          </a:p>
          <a:p>
            <a:pPr>
              <a:buFont typeface="Arial" panose="020B0604020202020204" pitchFamily="34" charset="0"/>
              <a:buChar char="•"/>
            </a:pPr>
            <a:r>
              <a:rPr lang="en-IN" altLang="vi-VN" sz="2000"/>
              <a:t>i.e. in situations where data is to be retrieved from secondary storage like disk files.</a:t>
            </a:r>
          </a:p>
          <a:p>
            <a:pPr>
              <a:buFont typeface="Arial" panose="020B0604020202020204" pitchFamily="34" charset="0"/>
              <a:buChar char="•"/>
            </a:pPr>
            <a:endParaRPr lang="en-IN" altLang="vi-VN" sz="2000"/>
          </a:p>
          <a:p>
            <a:pPr>
              <a:buFont typeface="Arial" panose="020B0604020202020204" pitchFamily="34" charset="0"/>
              <a:buChar char="•"/>
            </a:pPr>
            <a:endParaRPr lang="en-IN" altLang="vi-VN" sz="2000" b="1">
              <a:solidFill>
                <a:srgbClr val="FF0000"/>
              </a:solidFill>
            </a:endParaRPr>
          </a:p>
        </p:txBody>
      </p:sp>
      <p:pic>
        <p:nvPicPr>
          <p:cNvPr id="53255" name="Picture 2" descr="E:\Jain_2022\Jain_2022\T2\DS\Study Material\Jain_Temp\M3\IMG\27.jpg">
            <a:extLst>
              <a:ext uri="{FF2B5EF4-FFF2-40B4-BE49-F238E27FC236}">
                <a16:creationId xmlns:a16="http://schemas.microsoft.com/office/drawing/2014/main" id="{23E827AB-10C8-B3E0-3429-4947493EE4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590800"/>
            <a:ext cx="4724400"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a:extLst>
              <a:ext uri="{FF2B5EF4-FFF2-40B4-BE49-F238E27FC236}">
                <a16:creationId xmlns:a16="http://schemas.microsoft.com/office/drawing/2014/main" id="{3927CA95-A3BC-9993-54C5-CB66781DCA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6">
            <a:extLst>
              <a:ext uri="{FF2B5EF4-FFF2-40B4-BE49-F238E27FC236}">
                <a16:creationId xmlns:a16="http://schemas.microsoft.com/office/drawing/2014/main" id="{9C90D002-DA0B-D354-3352-8B38F5AB94C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F191E02-03EA-C02B-E240-74A2907FB8E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4277" name="Title 1">
            <a:extLst>
              <a:ext uri="{FF2B5EF4-FFF2-40B4-BE49-F238E27FC236}">
                <a16:creationId xmlns:a16="http://schemas.microsoft.com/office/drawing/2014/main" id="{5F4E0C74-B3A0-F3D8-042E-3861320C5B2B}"/>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54278" name="Content Placeholder 2">
            <a:extLst>
              <a:ext uri="{FF2B5EF4-FFF2-40B4-BE49-F238E27FC236}">
                <a16:creationId xmlns:a16="http://schemas.microsoft.com/office/drawing/2014/main" id="{BF3AE63B-EE24-0C1E-7227-93CFA084EA38}"/>
              </a:ext>
            </a:extLst>
          </p:cNvPr>
          <p:cNvSpPr txBox="1">
            <a:spLocks/>
          </p:cNvSpPr>
          <p:nvPr/>
        </p:nvSpPr>
        <p:spPr bwMode="auto">
          <a:xfrm>
            <a:off x="457200" y="819539"/>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IN" altLang="vi-VN" sz="2000"/>
              <a:t>The access time for secondary storage is much higher than that of primary storage, and thus our aim is to minimize the number of file accesses.</a:t>
            </a:r>
          </a:p>
          <a:p>
            <a:pPr>
              <a:buFont typeface="Arial" panose="020B0604020202020204" pitchFamily="34" charset="0"/>
              <a:buChar char="•"/>
            </a:pPr>
            <a:r>
              <a:rPr lang="en-IN" altLang="vi-VN" sz="2000"/>
              <a:t>To do so, the height of the tree is reduced by forming an m-way tree. Lesser the height, more efficient is the external search.</a:t>
            </a:r>
          </a:p>
          <a:p>
            <a:pPr>
              <a:buFont typeface="Arial" panose="020B0604020202020204" pitchFamily="34" charset="0"/>
              <a:buChar char="•"/>
            </a:pPr>
            <a:r>
              <a:rPr lang="en-IN" altLang="vi-VN" sz="2000"/>
              <a:t>That's where B tree comes in.</a:t>
            </a:r>
          </a:p>
          <a:p>
            <a:pPr>
              <a:buFont typeface="Arial" panose="020B0604020202020204" pitchFamily="34" charset="0"/>
              <a:buChar char="•"/>
            </a:pPr>
            <a:r>
              <a:rPr lang="en-IN" altLang="vi-VN" sz="2000"/>
              <a:t>A B Tree (height Balanced m-way search Tree) is a special type of M-way tree which balances itself.</a:t>
            </a:r>
          </a:p>
          <a:p>
            <a:pPr>
              <a:buFont typeface="Arial" panose="020B0604020202020204" pitchFamily="34" charset="0"/>
              <a:buChar char="•"/>
            </a:pPr>
            <a:endParaRPr lang="en-IN" altLang="vi-VN" sz="2000" b="1">
              <a:solidFill>
                <a:srgbClr val="FF0000"/>
              </a:solidFill>
            </a:endParaRPr>
          </a:p>
        </p:txBody>
      </p:sp>
      <p:pic>
        <p:nvPicPr>
          <p:cNvPr id="54279" name="Picture 2" descr="E:\Jain_2022\Jain_2022\T2\DS\Study Material\Jain_Temp\M3\IMG\28.jpg">
            <a:extLst>
              <a:ext uri="{FF2B5EF4-FFF2-40B4-BE49-F238E27FC236}">
                <a16:creationId xmlns:a16="http://schemas.microsoft.com/office/drawing/2014/main" id="{C23EC6B3-962B-EFFF-1268-1F9140BD9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3" y="3500438"/>
            <a:ext cx="56292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a:extLst>
              <a:ext uri="{FF2B5EF4-FFF2-40B4-BE49-F238E27FC236}">
                <a16:creationId xmlns:a16="http://schemas.microsoft.com/office/drawing/2014/main" id="{D53FD332-B853-82A4-BB89-5271C3930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6">
            <a:extLst>
              <a:ext uri="{FF2B5EF4-FFF2-40B4-BE49-F238E27FC236}">
                <a16:creationId xmlns:a16="http://schemas.microsoft.com/office/drawing/2014/main" id="{C5B7A236-0317-0F59-6470-1451C992183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BD52684-F886-F20E-03B2-0B4FE395619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5301" name="Title 1">
            <a:extLst>
              <a:ext uri="{FF2B5EF4-FFF2-40B4-BE49-F238E27FC236}">
                <a16:creationId xmlns:a16="http://schemas.microsoft.com/office/drawing/2014/main" id="{8F6B7D7E-0008-DBEE-42C5-759F38E53104}"/>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55302" name="Content Placeholder 2">
            <a:extLst>
              <a:ext uri="{FF2B5EF4-FFF2-40B4-BE49-F238E27FC236}">
                <a16:creationId xmlns:a16="http://schemas.microsoft.com/office/drawing/2014/main" id="{D9482FA9-1335-B6AA-BAA8-AB5FE763C00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It has [6,17] at the root. 4 that is lesser than 6 falls in the left child.</a:t>
            </a:r>
          </a:p>
          <a:p>
            <a:pPr>
              <a:lnSpc>
                <a:spcPct val="150000"/>
              </a:lnSpc>
              <a:buFont typeface="Arial" panose="020B0604020202020204" pitchFamily="34" charset="0"/>
              <a:buChar char="•"/>
            </a:pPr>
            <a:r>
              <a:rPr lang="en-IN" altLang="vi-VN" sz="2000"/>
              <a:t>12 being lesser than 17 and greater than 6 is the middle child.</a:t>
            </a:r>
          </a:p>
          <a:p>
            <a:pPr>
              <a:lnSpc>
                <a:spcPct val="150000"/>
              </a:lnSpc>
              <a:buFont typeface="Arial" panose="020B0604020202020204" pitchFamily="34" charset="0"/>
              <a:buChar char="•"/>
            </a:pPr>
            <a:r>
              <a:rPr lang="en-IN" altLang="vi-VN" sz="2000"/>
              <a:t>[19,22] that are greater than 17 are the rightmost child.</a:t>
            </a:r>
          </a:p>
          <a:p>
            <a:pPr>
              <a:lnSpc>
                <a:spcPct val="150000"/>
              </a:lnSpc>
              <a:buFont typeface="Arial" panose="020B0604020202020204" pitchFamily="34" charset="0"/>
              <a:buChar char="•"/>
            </a:pPr>
            <a:r>
              <a:rPr lang="en-IN" altLang="vi-VN" sz="2000"/>
              <a:t>The same process follows as we go down the tree.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a:extLst>
              <a:ext uri="{FF2B5EF4-FFF2-40B4-BE49-F238E27FC236}">
                <a16:creationId xmlns:a16="http://schemas.microsoft.com/office/drawing/2014/main" id="{8E124E8D-30B4-47E3-447A-B2088B5C43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6">
            <a:extLst>
              <a:ext uri="{FF2B5EF4-FFF2-40B4-BE49-F238E27FC236}">
                <a16:creationId xmlns:a16="http://schemas.microsoft.com/office/drawing/2014/main" id="{70E3DB10-B3B0-C5AC-BA33-CABBCB7D888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594C8D2-761C-400A-A82D-5C8DF73DDBB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6325" name="Title 1">
            <a:extLst>
              <a:ext uri="{FF2B5EF4-FFF2-40B4-BE49-F238E27FC236}">
                <a16:creationId xmlns:a16="http://schemas.microsoft.com/office/drawing/2014/main" id="{2BDC53D9-62A5-79F3-BAFE-B798B842B1D6}"/>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56326" name="Content Placeholder 2">
            <a:extLst>
              <a:ext uri="{FF2B5EF4-FFF2-40B4-BE49-F238E27FC236}">
                <a16:creationId xmlns:a16="http://schemas.microsoft.com/office/drawing/2014/main" id="{07627E46-3CA4-3834-AD44-5BCBD08944D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dirty="0"/>
              <a:t>Important Property of B Tree</a:t>
            </a:r>
          </a:p>
          <a:p>
            <a:pPr>
              <a:lnSpc>
                <a:spcPct val="150000"/>
              </a:lnSpc>
              <a:buFont typeface="Arial" panose="020B0604020202020204" pitchFamily="34" charset="0"/>
              <a:buChar char="•"/>
            </a:pPr>
            <a:r>
              <a:rPr lang="en-IN" altLang="vi-VN" sz="2000" dirty="0"/>
              <a:t>A B Tree of order m can be defined as an m-way search tree which is either empty, or satisfies the following properties:</a:t>
            </a:r>
          </a:p>
          <a:p>
            <a:pPr lvl="1">
              <a:lnSpc>
                <a:spcPct val="150000"/>
              </a:lnSpc>
              <a:buFont typeface="Arial" panose="020B0604020202020204" pitchFamily="34" charset="0"/>
              <a:buChar char="•"/>
            </a:pPr>
            <a:r>
              <a:rPr lang="en-IN" altLang="vi-VN" sz="2000" dirty="0"/>
              <a:t>All leaf nodes of a B tree are at the same level, i.e. they have the same depth (height of the tree).</a:t>
            </a:r>
          </a:p>
          <a:p>
            <a:pPr lvl="1">
              <a:lnSpc>
                <a:spcPct val="150000"/>
              </a:lnSpc>
              <a:buFont typeface="Arial" panose="020B0604020202020204" pitchFamily="34" charset="0"/>
              <a:buChar char="•"/>
            </a:pPr>
            <a:r>
              <a:rPr lang="en-IN" altLang="vi-VN" sz="2000" dirty="0"/>
              <a:t>The keys of each node of a B tree (in case of multiple keys), should be stored in the ascending order.</a:t>
            </a:r>
          </a:p>
          <a:p>
            <a:pPr lvl="1">
              <a:lnSpc>
                <a:spcPct val="150000"/>
              </a:lnSpc>
              <a:buFont typeface="Arial" panose="020B0604020202020204" pitchFamily="34" charset="0"/>
              <a:buChar char="•"/>
            </a:pPr>
            <a:r>
              <a:rPr lang="en-IN" altLang="vi-VN" sz="2000" dirty="0"/>
              <a:t>In a B tree, all non-leaf nodes (except root node) should have at least m/2 children.</a:t>
            </a:r>
          </a:p>
          <a:p>
            <a:pPr lvl="1">
              <a:lnSpc>
                <a:spcPct val="150000"/>
              </a:lnSpc>
              <a:buFont typeface="Arial" panose="020B0604020202020204" pitchFamily="34" charset="0"/>
              <a:buChar char="•"/>
            </a:pPr>
            <a:r>
              <a:rPr lang="en-IN" altLang="vi-VN" sz="2000" dirty="0"/>
              <a:t>All nodes (except root node) should have at least m/2 - 1 keys.</a:t>
            </a:r>
          </a:p>
          <a:p>
            <a:pPr lvl="1">
              <a:lnSpc>
                <a:spcPct val="150000"/>
              </a:lnSpc>
              <a:buFont typeface="Arial" panose="020B0604020202020204" pitchFamily="34" charset="0"/>
              <a:buChar char="•"/>
            </a:pPr>
            <a:r>
              <a:rPr lang="en-IN" altLang="vi-VN" sz="2000" dirty="0"/>
              <a:t>If the root node is a leaf node (only node in the tree), then it will have no children and will have at least on </a:t>
            </a:r>
            <a:r>
              <a:rPr lang="en-IN" altLang="vi-VN" sz="2000" dirty="0" err="1"/>
              <a:t>ekey</a:t>
            </a:r>
            <a:r>
              <a:rPr lang="en-IN" altLang="vi-VN" sz="2000" dirty="0"/>
              <a:t>.</a:t>
            </a:r>
            <a:endParaRPr lang="en-IN" altLang="vi-VN" sz="2000"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
            <a:extLst>
              <a:ext uri="{FF2B5EF4-FFF2-40B4-BE49-F238E27FC236}">
                <a16:creationId xmlns:a16="http://schemas.microsoft.com/office/drawing/2014/main" id="{96643821-F410-828C-2EC5-09D609C8E3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6">
            <a:extLst>
              <a:ext uri="{FF2B5EF4-FFF2-40B4-BE49-F238E27FC236}">
                <a16:creationId xmlns:a16="http://schemas.microsoft.com/office/drawing/2014/main" id="{FC5D3E65-7BBA-E418-FA6D-4B7D1E80F2C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6996920-E8BA-D864-8A95-5924FB251E2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7349" name="Title 1">
            <a:extLst>
              <a:ext uri="{FF2B5EF4-FFF2-40B4-BE49-F238E27FC236}">
                <a16:creationId xmlns:a16="http://schemas.microsoft.com/office/drawing/2014/main" id="{BE6124DD-9B40-BD4B-A4E4-D09F6D96B2C7}"/>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dirty="0">
                <a:latin typeface="Calibri"/>
                <a:cs typeface="Calibri"/>
              </a:rPr>
              <a:t>B Tree</a:t>
            </a:r>
            <a:endParaRPr lang="en-IN" altLang="vi-VN" sz="2800" b="1" dirty="0">
              <a:cs typeface="Calibri"/>
            </a:endParaRPr>
          </a:p>
          <a:p>
            <a:pPr algn="ctr">
              <a:lnSpc>
                <a:spcPct val="90000"/>
              </a:lnSpc>
            </a:pPr>
            <a:endParaRPr lang="en-US" altLang="vi-VN" sz="2800" b="1">
              <a:solidFill>
                <a:srgbClr val="FF0000"/>
              </a:solidFill>
            </a:endParaRPr>
          </a:p>
        </p:txBody>
      </p:sp>
      <p:sp>
        <p:nvSpPr>
          <p:cNvPr id="57350" name="Content Placeholder 2">
            <a:extLst>
              <a:ext uri="{FF2B5EF4-FFF2-40B4-BE49-F238E27FC236}">
                <a16:creationId xmlns:a16="http://schemas.microsoft.com/office/drawing/2014/main" id="{E9EEA081-B22A-C232-3478-4BBDE00FF29E}"/>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lnSpc>
                <a:spcPct val="150000"/>
              </a:lnSpc>
              <a:buFont typeface="Arial" panose="020B0604020202020204" pitchFamily="34" charset="0"/>
              <a:buChar char="•"/>
            </a:pPr>
            <a:r>
              <a:rPr lang="en-IN" altLang="vi-VN" sz="2000"/>
              <a:t>If the root node is a non-leaf node, then it will have at least 2 children and at least one key.</a:t>
            </a:r>
          </a:p>
          <a:p>
            <a:pPr lvl="1">
              <a:lnSpc>
                <a:spcPct val="150000"/>
              </a:lnSpc>
              <a:buFont typeface="Arial" panose="020B0604020202020204" pitchFamily="34" charset="0"/>
              <a:buChar char="•"/>
            </a:pPr>
            <a:r>
              <a:rPr lang="en-IN" altLang="vi-VN" sz="2000"/>
              <a:t>A non-leaf node with n-1 key values should have n non NULL children.</a:t>
            </a:r>
          </a:p>
          <a:p>
            <a:pPr lvl="1">
              <a:lnSpc>
                <a:spcPct val="150000"/>
              </a:lnSpc>
              <a:buFont typeface="Arial" panose="020B0604020202020204" pitchFamily="34" charset="0"/>
              <a:buChar char="•"/>
            </a:pPr>
            <a:endParaRPr lang="en-IN" altLang="vi-VN" sz="2000" b="1">
              <a:solidFill>
                <a:srgbClr val="FF0000"/>
              </a:solidFill>
            </a:endParaRPr>
          </a:p>
        </p:txBody>
      </p:sp>
      <p:pic>
        <p:nvPicPr>
          <p:cNvPr id="57351" name="Picture 2" descr="E:\Jain_2022\Jain_2022\T2\DS\Study Material\Jain_Temp\M3\IMG\28.jpg">
            <a:extLst>
              <a:ext uri="{FF2B5EF4-FFF2-40B4-BE49-F238E27FC236}">
                <a16:creationId xmlns:a16="http://schemas.microsoft.com/office/drawing/2014/main" id="{F3DC613A-C7E3-5684-23F9-B39170DED5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2667000"/>
            <a:ext cx="6429375"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a:extLst>
              <a:ext uri="{FF2B5EF4-FFF2-40B4-BE49-F238E27FC236}">
                <a16:creationId xmlns:a16="http://schemas.microsoft.com/office/drawing/2014/main" id="{812F611D-35B8-808D-308D-E052010E8C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6">
            <a:extLst>
              <a:ext uri="{FF2B5EF4-FFF2-40B4-BE49-F238E27FC236}">
                <a16:creationId xmlns:a16="http://schemas.microsoft.com/office/drawing/2014/main" id="{0664FF1A-711D-FE28-B937-4C25FD4F1D1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EFED989-BC02-82A4-44C8-89E8EB70445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8373" name="Title 1">
            <a:extLst>
              <a:ext uri="{FF2B5EF4-FFF2-40B4-BE49-F238E27FC236}">
                <a16:creationId xmlns:a16="http://schemas.microsoft.com/office/drawing/2014/main" id="{47DDE34A-CD53-5455-79DB-97A40F0A536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58374" name="Content Placeholder 2">
            <a:extLst>
              <a:ext uri="{FF2B5EF4-FFF2-40B4-BE49-F238E27FC236}">
                <a16:creationId xmlns:a16="http://schemas.microsoft.com/office/drawing/2014/main" id="{7A329C31-5E82-843F-3CD6-D40BF3A89178}"/>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All the leaf nodes are at the same height.</a:t>
            </a:r>
          </a:p>
          <a:p>
            <a:pPr>
              <a:lnSpc>
                <a:spcPct val="150000"/>
              </a:lnSpc>
              <a:buFont typeface="Arial" panose="020B0604020202020204" pitchFamily="34" charset="0"/>
              <a:buChar char="•"/>
            </a:pPr>
            <a:r>
              <a:rPr lang="en-IN" altLang="vi-VN" sz="2000"/>
              <a:t>Each node doesn't have multiple values mandatorily, but if it does, then they will be stored in ascending order. </a:t>
            </a:r>
            <a:r>
              <a:rPr lang="en-IN" altLang="vi-VN" sz="2000" b="1"/>
              <a:t>Eg:</a:t>
            </a:r>
            <a:r>
              <a:rPr lang="en-IN" altLang="vi-VN" sz="2000"/>
              <a:t> In the figure given, the keys are stored as [19,22] (ascending order).</a:t>
            </a:r>
          </a:p>
          <a:p>
            <a:pPr>
              <a:lnSpc>
                <a:spcPct val="150000"/>
              </a:lnSpc>
              <a:buFont typeface="Arial" panose="020B0604020202020204" pitchFamily="34" charset="0"/>
              <a:buChar char="•"/>
            </a:pPr>
            <a:r>
              <a:rPr lang="en-IN" altLang="vi-VN" sz="2000"/>
              <a:t>Considering the order of the tree of 4, so each node (except root) has at least 1 key.</a:t>
            </a:r>
          </a:p>
          <a:p>
            <a:pPr>
              <a:lnSpc>
                <a:spcPct val="150000"/>
              </a:lnSpc>
              <a:buFont typeface="Arial" panose="020B0604020202020204" pitchFamily="34" charset="0"/>
              <a:buChar char="•"/>
            </a:pPr>
            <a:r>
              <a:rPr lang="en-IN" altLang="vi-VN" sz="2000"/>
              <a:t>we can conclude that any node (except the root) in B tree is at least half full and this avoids wastage of space.</a:t>
            </a:r>
          </a:p>
          <a:p>
            <a:pPr>
              <a:lnSpc>
                <a:spcPct val="150000"/>
              </a:lnSpc>
              <a:buFont typeface="Arial" panose="020B0604020202020204" pitchFamily="34" charset="0"/>
              <a:buChar char="•"/>
            </a:pPr>
            <a:r>
              <a:rPr lang="en-IN" altLang="vi-VN" sz="2000"/>
              <a:t>The B tree is perfectly balanced so that the number of nodes accessed to find a key becomes less.</a:t>
            </a:r>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a:extLst>
              <a:ext uri="{FF2B5EF4-FFF2-40B4-BE49-F238E27FC236}">
                <a16:creationId xmlns:a16="http://schemas.microsoft.com/office/drawing/2014/main" id="{71CBEF0B-D08D-CE2B-0F91-53F98F7747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6">
            <a:extLst>
              <a:ext uri="{FF2B5EF4-FFF2-40B4-BE49-F238E27FC236}">
                <a16:creationId xmlns:a16="http://schemas.microsoft.com/office/drawing/2014/main" id="{E5F9AD12-4710-13E8-BBD7-9A5FC3176F6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EFA9D18-A5F3-C327-4C01-9AC195D06AD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9397" name="Title 1">
            <a:extLst>
              <a:ext uri="{FF2B5EF4-FFF2-40B4-BE49-F238E27FC236}">
                <a16:creationId xmlns:a16="http://schemas.microsoft.com/office/drawing/2014/main" id="{C53AEFD4-1654-FFB1-C476-56443A28F301}"/>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59398" name="Content Placeholder 2">
            <a:extLst>
              <a:ext uri="{FF2B5EF4-FFF2-40B4-BE49-F238E27FC236}">
                <a16:creationId xmlns:a16="http://schemas.microsoft.com/office/drawing/2014/main" id="{427EA8FE-A10B-1C03-5D8E-E0C479647F6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The B tree data structure is needed due to the following reasons:</a:t>
            </a:r>
          </a:p>
          <a:p>
            <a:pPr>
              <a:lnSpc>
                <a:spcPct val="150000"/>
              </a:lnSpc>
              <a:buFont typeface="Arial" panose="020B0604020202020204" pitchFamily="34" charset="0"/>
              <a:buChar char="•"/>
            </a:pPr>
            <a:r>
              <a:rPr lang="en-IN" altLang="vi-VN" sz="2000"/>
              <a:t>B Tree is an extension of M-way tree. While B trees are self-balanced,  In case of external storage, there is a need for faster access. Due to the self-balancing nature of a B tree, it had fewer levels and thus the access-time is cut short.</a:t>
            </a:r>
          </a:p>
          <a:p>
            <a:pPr>
              <a:lnSpc>
                <a:spcPct val="150000"/>
              </a:lnSpc>
              <a:buFont typeface="Arial" panose="020B0604020202020204" pitchFamily="34" charset="0"/>
              <a:buChar char="•"/>
            </a:pPr>
            <a:r>
              <a:rPr lang="en-IN" altLang="vi-VN" sz="2000"/>
              <a:t>A B tree facilitates ordered sequential access and simplifies insertion and deletion of records when there are millions of records. This is possible due to the reduced height and balanced nature of the B tree.</a:t>
            </a:r>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a:extLst>
              <a:ext uri="{FF2B5EF4-FFF2-40B4-BE49-F238E27FC236}">
                <a16:creationId xmlns:a16="http://schemas.microsoft.com/office/drawing/2014/main" id="{B1C0B8F3-3984-AF57-1472-D97FC7EC3D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6">
            <a:extLst>
              <a:ext uri="{FF2B5EF4-FFF2-40B4-BE49-F238E27FC236}">
                <a16:creationId xmlns:a16="http://schemas.microsoft.com/office/drawing/2014/main" id="{8DEF1CF7-361A-1049-6769-F4B964A3BF5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8F97B53-712F-7477-D6A4-ABB94A58647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0421" name="Title 1">
            <a:extLst>
              <a:ext uri="{FF2B5EF4-FFF2-40B4-BE49-F238E27FC236}">
                <a16:creationId xmlns:a16="http://schemas.microsoft.com/office/drawing/2014/main" id="{4D70D2D3-39A2-7CD3-F1DB-D65767953935}"/>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60422" name="Content Placeholder 2">
            <a:extLst>
              <a:ext uri="{FF2B5EF4-FFF2-40B4-BE49-F238E27FC236}">
                <a16:creationId xmlns:a16="http://schemas.microsoft.com/office/drawing/2014/main" id="{A38DBC5F-EA39-4045-A524-FF64B278813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A B+ Tree is simply a balanced binary search tree, in which all data is stored in the leaf nodes, while the internal nodes store just the indices.</a:t>
            </a:r>
          </a:p>
          <a:p>
            <a:pPr>
              <a:lnSpc>
                <a:spcPct val="150000"/>
              </a:lnSpc>
              <a:buFont typeface="Arial" panose="020B0604020202020204" pitchFamily="34" charset="0"/>
              <a:buChar char="•"/>
            </a:pPr>
            <a:r>
              <a:rPr lang="en-IN" altLang="vi-VN" sz="2000"/>
              <a:t>Each leaf is at the same height and all leaf nodes have links to the other leaf nodes.</a:t>
            </a:r>
          </a:p>
          <a:p>
            <a:pPr>
              <a:lnSpc>
                <a:spcPct val="150000"/>
              </a:lnSpc>
              <a:buFont typeface="Arial" panose="020B0604020202020204" pitchFamily="34" charset="0"/>
              <a:buChar char="•"/>
            </a:pPr>
            <a:r>
              <a:rPr lang="en-IN" altLang="vi-VN" sz="2000"/>
              <a:t>The root node always has a minimum of two children.</a:t>
            </a:r>
          </a:p>
          <a:p>
            <a:pPr>
              <a:lnSpc>
                <a:spcPct val="150000"/>
              </a:lnSpc>
              <a:buFont typeface="Arial" panose="020B0604020202020204" pitchFamily="34" charset="0"/>
              <a:buChar char="•"/>
            </a:pPr>
            <a:r>
              <a:rPr lang="en-IN" altLang="vi-VN" sz="2000"/>
              <a:t>The concept of </a:t>
            </a:r>
            <a:r>
              <a:rPr lang="en-IN" altLang="vi-VN" sz="2000" b="1"/>
              <a:t>B+ trees</a:t>
            </a:r>
            <a:r>
              <a:rPr lang="en-IN" altLang="vi-VN" sz="2000"/>
              <a:t> exists because of it being much more convenient, both in terms of operations on it, as well as efficiency.</a:t>
            </a:r>
          </a:p>
          <a:p>
            <a:pPr>
              <a:lnSpc>
                <a:spcPct val="150000"/>
              </a:lnSpc>
              <a:buFont typeface="Arial" panose="020B0604020202020204" pitchFamily="34" charset="0"/>
              <a:buChar char="•"/>
            </a:pPr>
            <a:r>
              <a:rPr lang="en-IN" altLang="vi-VN" sz="2000" b="1"/>
              <a:t>Properties of B+ Trees</a:t>
            </a:r>
          </a:p>
          <a:p>
            <a:pPr>
              <a:lnSpc>
                <a:spcPct val="150000"/>
              </a:lnSpc>
              <a:buFont typeface="Arial" panose="020B0604020202020204" pitchFamily="34" charset="0"/>
              <a:buChar char="•"/>
            </a:pPr>
            <a:r>
              <a:rPr lang="en-IN" altLang="vi-VN" sz="2000"/>
              <a:t>All data is stored in the leaf nodes, while the internal nodes store just the indices.</a:t>
            </a:r>
          </a:p>
          <a:p>
            <a:pPr>
              <a:lnSpc>
                <a:spcPct val="150000"/>
              </a:lnSpc>
              <a:buFont typeface="Arial" panose="020B0604020202020204" pitchFamily="34" charset="0"/>
              <a:buChar char="•"/>
            </a:pPr>
            <a:r>
              <a:rPr lang="en-IN" altLang="vi-VN" sz="2000"/>
              <a:t>Each leaf is at the same height.</a:t>
            </a:r>
          </a:p>
          <a:p>
            <a:pPr>
              <a:lnSpc>
                <a:spcPct val="150000"/>
              </a:lnSpc>
              <a:buFont typeface="Arial" panose="020B0604020202020204" pitchFamily="34" charset="0"/>
              <a:buChar char="•"/>
            </a:pPr>
            <a:r>
              <a:rPr lang="en-IN" altLang="vi-VN" sz="2000"/>
              <a:t>All leaf nodes have links to the other leaf nodes.</a:t>
            </a:r>
          </a:p>
          <a:p>
            <a:pPr>
              <a:lnSpc>
                <a:spcPct val="150000"/>
              </a:lnSpc>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587C2255-5B23-286C-2F97-84F03B154F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6">
            <a:extLst>
              <a:ext uri="{FF2B5EF4-FFF2-40B4-BE49-F238E27FC236}">
                <a16:creationId xmlns:a16="http://schemas.microsoft.com/office/drawing/2014/main" id="{F2277FA3-84D1-66A3-A489-5238DFFC8CA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FCB2D52-2161-7F97-6B45-085457159BC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149" name="Title 1">
            <a:extLst>
              <a:ext uri="{FF2B5EF4-FFF2-40B4-BE49-F238E27FC236}">
                <a16:creationId xmlns:a16="http://schemas.microsoft.com/office/drawing/2014/main" id="{FBCF8151-6083-D4AA-17ED-1471D6B1668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6150" name="Content Placeholder 2">
            <a:extLst>
              <a:ext uri="{FF2B5EF4-FFF2-40B4-BE49-F238E27FC236}">
                <a16:creationId xmlns:a16="http://schemas.microsoft.com/office/drawing/2014/main" id="{B1FA536D-7FF5-BA6E-3465-055E3045033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solidFill>
                  <a:srgbClr val="FF0000"/>
                </a:solidFill>
              </a:rPr>
              <a:t>Root</a:t>
            </a:r>
          </a:p>
          <a:p>
            <a:pPr>
              <a:lnSpc>
                <a:spcPct val="90000"/>
              </a:lnSpc>
              <a:spcBef>
                <a:spcPts val="1000"/>
              </a:spcBef>
              <a:buFont typeface="Arial" panose="020B0604020202020204" pitchFamily="34" charset="0"/>
              <a:buChar char="•"/>
            </a:pPr>
            <a:r>
              <a:rPr lang="en-IN" altLang="vi-VN" sz="2400"/>
              <a:t>In a tree data structure, the first node is called as Root Node.</a:t>
            </a:r>
          </a:p>
          <a:p>
            <a:pPr>
              <a:lnSpc>
                <a:spcPct val="90000"/>
              </a:lnSpc>
              <a:spcBef>
                <a:spcPts val="1000"/>
              </a:spcBef>
              <a:buFont typeface="Arial" panose="020B0604020202020204" pitchFamily="34" charset="0"/>
              <a:buChar char="•"/>
            </a:pPr>
            <a:r>
              <a:rPr lang="en-IN" altLang="vi-VN" sz="2400"/>
              <a:t>Every tree must have root node.</a:t>
            </a:r>
          </a:p>
          <a:p>
            <a:pPr>
              <a:lnSpc>
                <a:spcPct val="90000"/>
              </a:lnSpc>
              <a:spcBef>
                <a:spcPts val="1000"/>
              </a:spcBef>
              <a:buFont typeface="Arial" panose="020B0604020202020204" pitchFamily="34" charset="0"/>
              <a:buChar char="•"/>
            </a:pPr>
            <a:r>
              <a:rPr lang="en-IN" altLang="vi-VN" sz="2400"/>
              <a:t>We can say that root node is the origin of tree data structure.</a:t>
            </a:r>
          </a:p>
          <a:p>
            <a:pPr>
              <a:lnSpc>
                <a:spcPct val="90000"/>
              </a:lnSpc>
              <a:spcBef>
                <a:spcPts val="1000"/>
              </a:spcBef>
              <a:buFont typeface="Arial" panose="020B0604020202020204" pitchFamily="34" charset="0"/>
              <a:buChar char="•"/>
            </a:pPr>
            <a:r>
              <a:rPr lang="en-IN" altLang="vi-VN" sz="2400"/>
              <a:t>In any tree, there must be only one root node.</a:t>
            </a:r>
          </a:p>
          <a:p>
            <a:pPr>
              <a:lnSpc>
                <a:spcPct val="90000"/>
              </a:lnSpc>
              <a:spcBef>
                <a:spcPts val="1000"/>
              </a:spcBef>
              <a:buFont typeface="Arial" panose="020B0604020202020204" pitchFamily="34" charset="0"/>
              <a:buChar char="•"/>
            </a:pPr>
            <a:r>
              <a:rPr lang="en-IN" altLang="vi-VN" sz="2400"/>
              <a:t>A is a Root node.</a:t>
            </a:r>
          </a:p>
          <a:p>
            <a:pPr>
              <a:lnSpc>
                <a:spcPct val="90000"/>
              </a:lnSpc>
              <a:spcBef>
                <a:spcPts val="1000"/>
              </a:spcBef>
              <a:buFont typeface="Arial" panose="020B0604020202020204" pitchFamily="34" charset="0"/>
              <a:buChar char="•"/>
            </a:pPr>
            <a:endParaRPr lang="en-IN" altLang="vi-VN" sz="2400">
              <a:solidFill>
                <a:srgbClr val="FF0000"/>
              </a:solidFill>
            </a:endParaRPr>
          </a:p>
          <a:p>
            <a:pPr>
              <a:lnSpc>
                <a:spcPct val="90000"/>
              </a:lnSpc>
              <a:spcBef>
                <a:spcPts val="1000"/>
              </a:spcBef>
              <a:buFont typeface="Arial" panose="020B0604020202020204" pitchFamily="34" charset="0"/>
              <a:buChar char="•"/>
            </a:pPr>
            <a:endParaRPr lang="en-IN" altLang="vi-VN" sz="2400">
              <a:solidFill>
                <a:srgbClr val="FF0000"/>
              </a:solidFill>
            </a:endParaRPr>
          </a:p>
          <a:p>
            <a:pPr>
              <a:lnSpc>
                <a:spcPct val="90000"/>
              </a:lnSpc>
              <a:spcBef>
                <a:spcPts val="1000"/>
              </a:spcBef>
              <a:buFont typeface="Arial" panose="020B0604020202020204" pitchFamily="34" charset="0"/>
              <a:buChar char="•"/>
            </a:pPr>
            <a:endParaRPr lang="en-IN" altLang="vi-VN" sz="2400" b="1">
              <a:solidFill>
                <a:srgbClr val="C00000"/>
              </a:solidFill>
            </a:endParaRPr>
          </a:p>
        </p:txBody>
      </p:sp>
      <p:pic>
        <p:nvPicPr>
          <p:cNvPr id="6151" name="Picture 2" descr="E:\Jain_2022\Jain_2022\T2\DS\Study Material\Jain_Temp\M3\IMG\2.jpg">
            <a:extLst>
              <a:ext uri="{FF2B5EF4-FFF2-40B4-BE49-F238E27FC236}">
                <a16:creationId xmlns:a16="http://schemas.microsoft.com/office/drawing/2014/main" id="{EDB5FCAE-F852-421E-D51B-274C307F5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625" y="3860800"/>
            <a:ext cx="42672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a:extLst>
              <a:ext uri="{FF2B5EF4-FFF2-40B4-BE49-F238E27FC236}">
                <a16:creationId xmlns:a16="http://schemas.microsoft.com/office/drawing/2014/main" id="{E7E94118-571C-30AE-2338-421F966435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6">
            <a:extLst>
              <a:ext uri="{FF2B5EF4-FFF2-40B4-BE49-F238E27FC236}">
                <a16:creationId xmlns:a16="http://schemas.microsoft.com/office/drawing/2014/main" id="{B1780DE5-7055-8055-1E55-2D197D6DF19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8FAD9B8-2DA4-986F-17B2-49FE6D08724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1445" name="Title 1">
            <a:extLst>
              <a:ext uri="{FF2B5EF4-FFF2-40B4-BE49-F238E27FC236}">
                <a16:creationId xmlns:a16="http://schemas.microsoft.com/office/drawing/2014/main" id="{56621279-5378-7C63-C7DE-EB26C8D7DC84}"/>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61446" name="Content Placeholder 2">
            <a:extLst>
              <a:ext uri="{FF2B5EF4-FFF2-40B4-BE49-F238E27FC236}">
                <a16:creationId xmlns:a16="http://schemas.microsoft.com/office/drawing/2014/main" id="{4E222B8E-1009-EB0B-5B5C-8C75547D37F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The root node has a minimum of two children.</a:t>
            </a:r>
          </a:p>
          <a:p>
            <a:pPr>
              <a:lnSpc>
                <a:spcPct val="150000"/>
              </a:lnSpc>
              <a:buFont typeface="Arial" panose="020B0604020202020204" pitchFamily="34" charset="0"/>
              <a:buChar char="•"/>
            </a:pPr>
            <a:r>
              <a:rPr lang="en-IN" altLang="vi-VN" sz="2000"/>
              <a:t>Each node except root can have a maximum of m children and a minimum of m/2 children.</a:t>
            </a:r>
          </a:p>
          <a:p>
            <a:pPr>
              <a:lnSpc>
                <a:spcPct val="150000"/>
              </a:lnSpc>
              <a:buFont typeface="Arial" panose="020B0604020202020204" pitchFamily="34" charset="0"/>
              <a:buChar char="•"/>
            </a:pPr>
            <a:r>
              <a:rPr lang="en-IN" altLang="vi-VN" sz="2000"/>
              <a:t>Each node can contain a maximum of m-1 keys and a minimum of ⌈m/2⌉ - 1 keys.</a:t>
            </a:r>
          </a:p>
          <a:p>
            <a:pPr>
              <a:lnSpc>
                <a:spcPct val="150000"/>
              </a:lnSpc>
              <a:buFont typeface="Arial" panose="020B0604020202020204" pitchFamily="34" charset="0"/>
              <a:buChar char="•"/>
            </a:pPr>
            <a:endParaRPr lang="en-IN" altLang="vi-VN" sz="2000" b="1">
              <a:solidFill>
                <a:srgbClr val="FF0000"/>
              </a:solidFill>
            </a:endParaRPr>
          </a:p>
        </p:txBody>
      </p:sp>
      <p:pic>
        <p:nvPicPr>
          <p:cNvPr id="61447" name="Picture 2" descr="E:\Jain_2022\Jain_2022\T2\DS\Study Material\Jain_Temp\M3\IMG\29.jpg">
            <a:extLst>
              <a:ext uri="{FF2B5EF4-FFF2-40B4-BE49-F238E27FC236}">
                <a16:creationId xmlns:a16="http://schemas.microsoft.com/office/drawing/2014/main" id="{E52BD6A9-AAFC-B7BF-86C5-BABC86C18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8" y="3276600"/>
            <a:ext cx="57435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
            <a:extLst>
              <a:ext uri="{FF2B5EF4-FFF2-40B4-BE49-F238E27FC236}">
                <a16:creationId xmlns:a16="http://schemas.microsoft.com/office/drawing/2014/main" id="{04FB5CD9-1B5E-DBFE-601A-E942E0E659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6">
            <a:extLst>
              <a:ext uri="{FF2B5EF4-FFF2-40B4-BE49-F238E27FC236}">
                <a16:creationId xmlns:a16="http://schemas.microsoft.com/office/drawing/2014/main" id="{0151644E-7A9C-CB6F-2238-04874A1C745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1FBABA0-D96F-C9FE-0AB7-1E409E99C2F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2469" name="Title 1">
            <a:extLst>
              <a:ext uri="{FF2B5EF4-FFF2-40B4-BE49-F238E27FC236}">
                <a16:creationId xmlns:a16="http://schemas.microsoft.com/office/drawing/2014/main" id="{26229257-0419-268C-3C6A-5BE380D59EAC}"/>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62470" name="Content Placeholder 2">
            <a:extLst>
              <a:ext uri="{FF2B5EF4-FFF2-40B4-BE49-F238E27FC236}">
                <a16:creationId xmlns:a16="http://schemas.microsoft.com/office/drawing/2014/main" id="{555C46CF-1919-7D2C-6F7C-F06253315A58}"/>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Values stored in the internal nodes act as pointers to the actual data present in the leaf nodes.</a:t>
            </a:r>
          </a:p>
          <a:p>
            <a:pPr>
              <a:lnSpc>
                <a:spcPct val="150000"/>
              </a:lnSpc>
              <a:buFont typeface="Arial" panose="020B0604020202020204" pitchFamily="34" charset="0"/>
              <a:buChar char="•"/>
            </a:pPr>
            <a:r>
              <a:rPr lang="en-IN" altLang="vi-VN" sz="2000"/>
              <a:t>leaf nodes are linked to each other, making up a linked list. </a:t>
            </a:r>
          </a:p>
          <a:p>
            <a:pPr>
              <a:lnSpc>
                <a:spcPct val="150000"/>
              </a:lnSpc>
              <a:buFont typeface="Arial" panose="020B0604020202020204" pitchFamily="34" charset="0"/>
              <a:buChar char="•"/>
            </a:pPr>
            <a:r>
              <a:rPr lang="en-IN" altLang="vi-VN" sz="2000" b="1"/>
              <a:t>Difference Between B Tree and B+ Tree</a:t>
            </a:r>
          </a:p>
          <a:p>
            <a:pPr>
              <a:lnSpc>
                <a:spcPct val="150000"/>
              </a:lnSpc>
              <a:buFont typeface="Arial" panose="020B0604020202020204" pitchFamily="34" charset="0"/>
              <a:buChar char="•"/>
            </a:pPr>
            <a:endParaRPr lang="en-IN" altLang="vi-VN" sz="2000" b="1">
              <a:solidFill>
                <a:srgbClr val="FF0000"/>
              </a:solidFill>
            </a:endParaRPr>
          </a:p>
        </p:txBody>
      </p:sp>
      <p:pic>
        <p:nvPicPr>
          <p:cNvPr id="62471" name="Picture 2" descr="E:\Jain_2022\Jain_2022\T2\DS\Study Material\Jain_Temp\M3\IMG\30.jpg">
            <a:extLst>
              <a:ext uri="{FF2B5EF4-FFF2-40B4-BE49-F238E27FC236}">
                <a16:creationId xmlns:a16="http://schemas.microsoft.com/office/drawing/2014/main" id="{BFD1EE1C-2EF6-5C77-B4FA-55B0488C6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2827338"/>
            <a:ext cx="70580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a:extLst>
              <a:ext uri="{FF2B5EF4-FFF2-40B4-BE49-F238E27FC236}">
                <a16:creationId xmlns:a16="http://schemas.microsoft.com/office/drawing/2014/main" id="{015DCF4D-A70F-B599-D9FD-D2D159B1F5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6">
            <a:extLst>
              <a:ext uri="{FF2B5EF4-FFF2-40B4-BE49-F238E27FC236}">
                <a16:creationId xmlns:a16="http://schemas.microsoft.com/office/drawing/2014/main" id="{8DA5D4C5-8035-574A-2289-3191BBEFF5C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04263A6-92EF-D1E1-E144-0C7F2228183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3493" name="Title 1">
            <a:extLst>
              <a:ext uri="{FF2B5EF4-FFF2-40B4-BE49-F238E27FC236}">
                <a16:creationId xmlns:a16="http://schemas.microsoft.com/office/drawing/2014/main" id="{22C060F7-A990-EC7B-6848-C2AF6797705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63494" name="Content Placeholder 2">
            <a:extLst>
              <a:ext uri="{FF2B5EF4-FFF2-40B4-BE49-F238E27FC236}">
                <a16:creationId xmlns:a16="http://schemas.microsoft.com/office/drawing/2014/main" id="{1B12F08A-84AD-8FD6-6079-B70E7DD0859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Advantages of B+ Tree</a:t>
            </a:r>
          </a:p>
          <a:p>
            <a:pPr>
              <a:lnSpc>
                <a:spcPct val="150000"/>
              </a:lnSpc>
              <a:buFont typeface="Arial" panose="020B0604020202020204" pitchFamily="34" charset="0"/>
              <a:buChar char="•"/>
            </a:pPr>
            <a:r>
              <a:rPr lang="en-IN" altLang="vi-VN" sz="2000"/>
              <a:t>Height of the B+ tree is always balanced and is comparitively lesser than B tree.</a:t>
            </a:r>
          </a:p>
          <a:p>
            <a:pPr>
              <a:lnSpc>
                <a:spcPct val="150000"/>
              </a:lnSpc>
              <a:buFont typeface="Arial" panose="020B0604020202020204" pitchFamily="34" charset="0"/>
              <a:buChar char="•"/>
            </a:pPr>
            <a:r>
              <a:rPr lang="en-IN" altLang="vi-VN" sz="2000"/>
              <a:t>It takes equal number of disk accesses to fetch records.</a:t>
            </a:r>
          </a:p>
          <a:p>
            <a:pPr>
              <a:lnSpc>
                <a:spcPct val="150000"/>
              </a:lnSpc>
              <a:buFont typeface="Arial" panose="020B0604020202020204" pitchFamily="34" charset="0"/>
              <a:buChar char="•"/>
            </a:pPr>
            <a:r>
              <a:rPr lang="en-IN" altLang="vi-VN" sz="2000"/>
              <a:t>Keys are used for indexing.</a:t>
            </a:r>
          </a:p>
          <a:p>
            <a:pPr>
              <a:lnSpc>
                <a:spcPct val="150000"/>
              </a:lnSpc>
              <a:buFont typeface="Arial" panose="020B0604020202020204" pitchFamily="34" charset="0"/>
              <a:buChar char="•"/>
            </a:pPr>
            <a:r>
              <a:rPr lang="en-IN" altLang="vi-VN" sz="2000"/>
              <a:t>Because the data is only stored on the leaf nodes, search queries are faster.</a:t>
            </a:r>
          </a:p>
          <a:p>
            <a:pPr>
              <a:lnSpc>
                <a:spcPct val="150000"/>
              </a:lnSpc>
              <a:buFont typeface="Arial" panose="020B0604020202020204" pitchFamily="34" charset="0"/>
              <a:buChar char="•"/>
            </a:pPr>
            <a:r>
              <a:rPr lang="en-IN" altLang="vi-VN" sz="2000"/>
              <a:t>Data stored in a B+ tree can be accesssed both sequentially and directly.</a:t>
            </a:r>
          </a:p>
          <a:p>
            <a:pPr>
              <a:lnSpc>
                <a:spcPct val="150000"/>
              </a:lnSpc>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a:extLst>
              <a:ext uri="{FF2B5EF4-FFF2-40B4-BE49-F238E27FC236}">
                <a16:creationId xmlns:a16="http://schemas.microsoft.com/office/drawing/2014/main" id="{2D424140-DBFB-DBEE-9B7C-AED2548CAE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6">
            <a:extLst>
              <a:ext uri="{FF2B5EF4-FFF2-40B4-BE49-F238E27FC236}">
                <a16:creationId xmlns:a16="http://schemas.microsoft.com/office/drawing/2014/main" id="{4FE416DB-4C01-647C-D79B-F768D894322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D18B818-80BD-82D7-2B34-19C9FE624D8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4517" name="Title 1">
            <a:extLst>
              <a:ext uri="{FF2B5EF4-FFF2-40B4-BE49-F238E27FC236}">
                <a16:creationId xmlns:a16="http://schemas.microsoft.com/office/drawing/2014/main" id="{748DA7A8-7C12-CCDE-D9A5-CCAFC1151AD3}"/>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B+ Trees</a:t>
            </a:r>
          </a:p>
          <a:p>
            <a:pPr algn="ctr">
              <a:lnSpc>
                <a:spcPct val="90000"/>
              </a:lnSpc>
            </a:pPr>
            <a:endParaRPr lang="en-US" altLang="vi-VN" sz="2800" b="1">
              <a:solidFill>
                <a:srgbClr val="FF0000"/>
              </a:solidFill>
            </a:endParaRPr>
          </a:p>
        </p:txBody>
      </p:sp>
      <p:sp>
        <p:nvSpPr>
          <p:cNvPr id="64518" name="Content Placeholder 2">
            <a:extLst>
              <a:ext uri="{FF2B5EF4-FFF2-40B4-BE49-F238E27FC236}">
                <a16:creationId xmlns:a16="http://schemas.microsoft.com/office/drawing/2014/main" id="{303BE8D2-2262-8F0C-F556-5AD7E67E5FF5}"/>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Applications of B+ Tree</a:t>
            </a:r>
          </a:p>
          <a:p>
            <a:pPr>
              <a:lnSpc>
                <a:spcPct val="150000"/>
              </a:lnSpc>
              <a:buFont typeface="Arial" panose="020B0604020202020204" pitchFamily="34" charset="0"/>
              <a:buChar char="•"/>
            </a:pPr>
            <a:r>
              <a:rPr lang="en-IN" altLang="vi-VN" sz="2000"/>
              <a:t>B+ trees in DBMS plays a useful role by supporting equality and range search.</a:t>
            </a:r>
          </a:p>
          <a:p>
            <a:pPr>
              <a:lnSpc>
                <a:spcPct val="150000"/>
              </a:lnSpc>
              <a:buFont typeface="Arial" panose="020B0604020202020204" pitchFamily="34" charset="0"/>
              <a:buChar char="•"/>
            </a:pPr>
            <a:r>
              <a:rPr lang="en-IN" altLang="vi-VN" sz="2000"/>
              <a:t>It also facilitates database indexing in DBMS.</a:t>
            </a:r>
          </a:p>
          <a:p>
            <a:pPr>
              <a:lnSpc>
                <a:spcPct val="150000"/>
              </a:lnSpc>
              <a:buFont typeface="Arial" panose="020B0604020202020204" pitchFamily="34" charset="0"/>
              <a:buChar char="•"/>
            </a:pPr>
            <a:r>
              <a:rPr lang="en-IN" altLang="vi-VN" sz="2000"/>
              <a:t>Another advantage is multilevel indexing.</a:t>
            </a:r>
          </a:p>
          <a:p>
            <a:pPr>
              <a:lnSpc>
                <a:spcPct val="150000"/>
              </a:lnSpc>
              <a:buFont typeface="Arial" panose="020B0604020202020204" pitchFamily="34" charset="0"/>
              <a:buChar char="•"/>
            </a:pPr>
            <a:endParaRPr lang="en-IN" altLang="vi-VN" sz="2000" b="1">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a:extLst>
              <a:ext uri="{FF2B5EF4-FFF2-40B4-BE49-F238E27FC236}">
                <a16:creationId xmlns:a16="http://schemas.microsoft.com/office/drawing/2014/main" id="{A9571F89-04F3-D878-97F0-FE6875C11C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6">
            <a:extLst>
              <a:ext uri="{FF2B5EF4-FFF2-40B4-BE49-F238E27FC236}">
                <a16:creationId xmlns:a16="http://schemas.microsoft.com/office/drawing/2014/main" id="{9F351BE4-2D25-D4C5-7B9C-50809CF8BD09}"/>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A3DAB6D-02F7-AAF4-A6D6-B18269F359B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5541" name="Title 1">
            <a:extLst>
              <a:ext uri="{FF2B5EF4-FFF2-40B4-BE49-F238E27FC236}">
                <a16:creationId xmlns:a16="http://schemas.microsoft.com/office/drawing/2014/main" id="{4677E95C-DD25-B0A6-6CAA-A9D57D9EB69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Heap Trees</a:t>
            </a:r>
          </a:p>
          <a:p>
            <a:pPr algn="ctr">
              <a:lnSpc>
                <a:spcPct val="90000"/>
              </a:lnSpc>
            </a:pPr>
            <a:endParaRPr lang="en-US" altLang="vi-VN" sz="2800" b="1">
              <a:solidFill>
                <a:srgbClr val="FF0000"/>
              </a:solidFill>
            </a:endParaRPr>
          </a:p>
        </p:txBody>
      </p:sp>
      <p:sp>
        <p:nvSpPr>
          <p:cNvPr id="65542" name="Content Placeholder 2">
            <a:extLst>
              <a:ext uri="{FF2B5EF4-FFF2-40B4-BE49-F238E27FC236}">
                <a16:creationId xmlns:a16="http://schemas.microsoft.com/office/drawing/2014/main" id="{F5F29DFB-FC0D-5622-1C91-AA8A844B979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Heap is a special case of balanced binary tree data structure where the root-node key is compared with its children and arranged accordingly.</a:t>
            </a:r>
          </a:p>
          <a:p>
            <a:pPr>
              <a:lnSpc>
                <a:spcPct val="150000"/>
              </a:lnSpc>
              <a:buFont typeface="Arial" panose="020B0604020202020204" pitchFamily="34" charset="0"/>
              <a:buChar char="•"/>
            </a:pPr>
            <a:r>
              <a:rPr lang="en-IN" altLang="vi-VN" sz="2000"/>
              <a:t>Min-Heap − Where the value of the root node is less than or equal to either of its children.</a:t>
            </a:r>
          </a:p>
          <a:p>
            <a:pPr>
              <a:lnSpc>
                <a:spcPct val="150000"/>
              </a:lnSpc>
              <a:buFont typeface="Arial" panose="020B0604020202020204" pitchFamily="34" charset="0"/>
              <a:buChar char="•"/>
            </a:pPr>
            <a:r>
              <a:rPr lang="en-IN" altLang="vi-VN" sz="2000"/>
              <a:t>Max-Heap − Where the value of the root node is greater than or equal to either of its children.</a:t>
            </a:r>
          </a:p>
          <a:p>
            <a:pPr>
              <a:lnSpc>
                <a:spcPct val="150000"/>
              </a:lnSpc>
              <a:buFont typeface="Arial" panose="020B0604020202020204" pitchFamily="34" charset="0"/>
              <a:buChar char="•"/>
            </a:pPr>
            <a:r>
              <a:rPr lang="en-IN" altLang="vi-VN" sz="2000" b="1">
                <a:solidFill>
                  <a:srgbClr val="FF0000"/>
                </a:solidFill>
              </a:rPr>
              <a:t>Complete Binary tree</a:t>
            </a:r>
          </a:p>
          <a:p>
            <a:pPr>
              <a:lnSpc>
                <a:spcPct val="150000"/>
              </a:lnSpc>
              <a:buFont typeface="Arial" panose="020B0604020202020204" pitchFamily="34" charset="0"/>
              <a:buChar char="•"/>
            </a:pPr>
            <a:endParaRPr lang="en-IN" altLang="vi-VN" sz="2000" b="1">
              <a:solidFill>
                <a:srgbClr val="FF0000"/>
              </a:solidFill>
            </a:endParaRPr>
          </a:p>
        </p:txBody>
      </p:sp>
      <p:pic>
        <p:nvPicPr>
          <p:cNvPr id="65543" name="Picture 2" descr="E:\Jain_2022\Jain_2022\T2\DS\Study Material\Jain_Temp\M3\IMG\31.jpg">
            <a:extLst>
              <a:ext uri="{FF2B5EF4-FFF2-40B4-BE49-F238E27FC236}">
                <a16:creationId xmlns:a16="http://schemas.microsoft.com/office/drawing/2014/main" id="{61D5DCDB-60AC-B775-0477-6F1E722F84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4343400"/>
            <a:ext cx="70770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
            <a:extLst>
              <a:ext uri="{FF2B5EF4-FFF2-40B4-BE49-F238E27FC236}">
                <a16:creationId xmlns:a16="http://schemas.microsoft.com/office/drawing/2014/main" id="{3F79D715-BE93-616C-4491-0CB8AFEEB8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6">
            <a:extLst>
              <a:ext uri="{FF2B5EF4-FFF2-40B4-BE49-F238E27FC236}">
                <a16:creationId xmlns:a16="http://schemas.microsoft.com/office/drawing/2014/main" id="{9632A73B-B0B6-B5AD-E82A-6C66D0D68FF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134AF3C-9AC5-A301-D25B-A2A019A63C7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6565" name="Title 1">
            <a:extLst>
              <a:ext uri="{FF2B5EF4-FFF2-40B4-BE49-F238E27FC236}">
                <a16:creationId xmlns:a16="http://schemas.microsoft.com/office/drawing/2014/main" id="{B3036351-D45F-D6C2-D99F-246418B6A0DE}"/>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Heap Trees</a:t>
            </a:r>
          </a:p>
          <a:p>
            <a:pPr algn="ctr">
              <a:lnSpc>
                <a:spcPct val="90000"/>
              </a:lnSpc>
            </a:pPr>
            <a:endParaRPr lang="en-US" altLang="vi-VN" sz="2800" b="1">
              <a:solidFill>
                <a:srgbClr val="FF0000"/>
              </a:solidFill>
            </a:endParaRPr>
          </a:p>
        </p:txBody>
      </p:sp>
      <p:sp>
        <p:nvSpPr>
          <p:cNvPr id="66566" name="Content Placeholder 2">
            <a:extLst>
              <a:ext uri="{FF2B5EF4-FFF2-40B4-BE49-F238E27FC236}">
                <a16:creationId xmlns:a16="http://schemas.microsoft.com/office/drawing/2014/main" id="{12D82908-E938-7B58-2EA8-6DB027B05A3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Types of Heaps</a:t>
            </a:r>
          </a:p>
          <a:p>
            <a:pPr lvl="1">
              <a:lnSpc>
                <a:spcPct val="150000"/>
              </a:lnSpc>
              <a:buFont typeface="Arial" panose="020B0604020202020204" pitchFamily="34" charset="0"/>
              <a:buChar char="•"/>
            </a:pPr>
            <a:r>
              <a:rPr lang="en-IN" altLang="vi-VN" sz="2000" b="1"/>
              <a:t>Min-heap:</a:t>
            </a:r>
          </a:p>
          <a:p>
            <a:pPr lvl="1">
              <a:lnSpc>
                <a:spcPct val="150000"/>
              </a:lnSpc>
              <a:buFont typeface="Arial" panose="020B0604020202020204" pitchFamily="34" charset="0"/>
              <a:buChar char="•"/>
            </a:pPr>
            <a:r>
              <a:rPr lang="en-IN" altLang="vi-VN" sz="2000"/>
              <a:t>If in a complete binary tree, all the nodes (including the root) are smaller than their respective child nodes, it is known as a min-heap.</a:t>
            </a:r>
          </a:p>
          <a:p>
            <a:pPr lvl="1">
              <a:lnSpc>
                <a:spcPct val="150000"/>
              </a:lnSpc>
              <a:buFont typeface="Arial" panose="020B0604020202020204" pitchFamily="34" charset="0"/>
              <a:buChar char="•"/>
            </a:pPr>
            <a:r>
              <a:rPr lang="en-IN" altLang="vi-VN" sz="2000"/>
              <a:t>In a min-heap, the root element is always the smallest of all the elements present in the heap.</a:t>
            </a:r>
          </a:p>
          <a:p>
            <a:pPr lvl="1">
              <a:lnSpc>
                <a:spcPct val="150000"/>
              </a:lnSpc>
              <a:buFont typeface="Arial" panose="020B0604020202020204" pitchFamily="34" charset="0"/>
              <a:buChar char="•"/>
            </a:pPr>
            <a:endParaRPr lang="en-IN" altLang="vi-VN" sz="2000" b="1">
              <a:solidFill>
                <a:srgbClr val="FF0000"/>
              </a:solidFill>
            </a:endParaRPr>
          </a:p>
        </p:txBody>
      </p:sp>
      <p:pic>
        <p:nvPicPr>
          <p:cNvPr id="66567" name="Picture 2" descr="E:\Jain_2022\Jain_2022\T2\DS\Study Material\Jain_Temp\M3\IMG\32.jpg">
            <a:extLst>
              <a:ext uri="{FF2B5EF4-FFF2-40B4-BE49-F238E27FC236}">
                <a16:creationId xmlns:a16="http://schemas.microsoft.com/office/drawing/2014/main" id="{AAB87312-6CCE-1A99-A67E-BCF4A6BDB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963" y="3567113"/>
            <a:ext cx="2960687"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
            <a:extLst>
              <a:ext uri="{FF2B5EF4-FFF2-40B4-BE49-F238E27FC236}">
                <a16:creationId xmlns:a16="http://schemas.microsoft.com/office/drawing/2014/main" id="{FD84C940-8C8C-D7C8-4CB7-4B139C014D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6">
            <a:extLst>
              <a:ext uri="{FF2B5EF4-FFF2-40B4-BE49-F238E27FC236}">
                <a16:creationId xmlns:a16="http://schemas.microsoft.com/office/drawing/2014/main" id="{A490E439-E4F8-1111-2A18-7C084B3357C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2679E42-0EC2-B6EB-30E9-37639A8EF85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7589" name="Title 1">
            <a:extLst>
              <a:ext uri="{FF2B5EF4-FFF2-40B4-BE49-F238E27FC236}">
                <a16:creationId xmlns:a16="http://schemas.microsoft.com/office/drawing/2014/main" id="{C47D848B-6BE7-3F27-002E-F9E7C3344BE7}"/>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Heap Trees</a:t>
            </a:r>
          </a:p>
          <a:p>
            <a:pPr algn="ctr">
              <a:lnSpc>
                <a:spcPct val="90000"/>
              </a:lnSpc>
            </a:pPr>
            <a:endParaRPr lang="en-US" altLang="vi-VN" sz="2800" b="1">
              <a:solidFill>
                <a:srgbClr val="FF0000"/>
              </a:solidFill>
            </a:endParaRPr>
          </a:p>
        </p:txBody>
      </p:sp>
      <p:sp>
        <p:nvSpPr>
          <p:cNvPr id="67590" name="Content Placeholder 2">
            <a:extLst>
              <a:ext uri="{FF2B5EF4-FFF2-40B4-BE49-F238E27FC236}">
                <a16:creationId xmlns:a16="http://schemas.microsoft.com/office/drawing/2014/main" id="{C8FF8EC2-343A-25B5-A284-A7212AEC2EB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Types of Heaps</a:t>
            </a:r>
          </a:p>
          <a:p>
            <a:pPr lvl="1">
              <a:lnSpc>
                <a:spcPct val="150000"/>
              </a:lnSpc>
              <a:buFont typeface="Arial" panose="020B0604020202020204" pitchFamily="34" charset="0"/>
              <a:buChar char="•"/>
            </a:pPr>
            <a:r>
              <a:rPr lang="en-IN" altLang="vi-VN" sz="2000" b="1"/>
              <a:t>Max-heap</a:t>
            </a:r>
          </a:p>
          <a:p>
            <a:pPr lvl="1">
              <a:lnSpc>
                <a:spcPct val="150000"/>
              </a:lnSpc>
              <a:buFont typeface="Arial" panose="020B0604020202020204" pitchFamily="34" charset="0"/>
              <a:buChar char="•"/>
            </a:pPr>
            <a:r>
              <a:rPr lang="en-IN" altLang="vi-VN" sz="2000"/>
              <a:t>If in a complete binary tree, all the nodes (including the root) are greater than their respective child nodes, it is known as a max-heap.</a:t>
            </a:r>
          </a:p>
          <a:p>
            <a:pPr lvl="1">
              <a:lnSpc>
                <a:spcPct val="150000"/>
              </a:lnSpc>
              <a:buFont typeface="Arial" panose="020B0604020202020204" pitchFamily="34" charset="0"/>
              <a:buChar char="•"/>
            </a:pPr>
            <a:r>
              <a:rPr lang="en-IN" altLang="vi-VN" sz="2000"/>
              <a:t>In a max-heap, the root element is always the greatest of all the elements present in the heap.</a:t>
            </a:r>
          </a:p>
          <a:p>
            <a:pPr lvl="1">
              <a:lnSpc>
                <a:spcPct val="150000"/>
              </a:lnSpc>
              <a:buFont typeface="Arial" panose="020B0604020202020204" pitchFamily="34" charset="0"/>
              <a:buChar char="•"/>
            </a:pPr>
            <a:r>
              <a:rPr lang="en-IN" altLang="vi-VN" sz="2000"/>
              <a:t>Consider the following tree. It is a complete binary tree. Notice that 15 is greater than both of its children, 10 and 8. </a:t>
            </a:r>
          </a:p>
          <a:p>
            <a:pPr lvl="1">
              <a:lnSpc>
                <a:spcPct val="150000"/>
              </a:lnSpc>
              <a:buFont typeface="Arial" panose="020B0604020202020204" pitchFamily="34" charset="0"/>
              <a:buChar char="•"/>
            </a:pPr>
            <a:r>
              <a:rPr lang="en-IN" altLang="vi-VN" sz="2000"/>
              <a:t>Same for element 10 which is greater than its children, 6 and 5. Thus, we can say that it is a max-heap.</a:t>
            </a:r>
            <a:endParaRPr lang="en-IN" altLang="vi-VN" sz="2000"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
            <a:extLst>
              <a:ext uri="{FF2B5EF4-FFF2-40B4-BE49-F238E27FC236}">
                <a16:creationId xmlns:a16="http://schemas.microsoft.com/office/drawing/2014/main" id="{88F8FC83-C633-EAF8-ABD8-B33B670F95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Rectangle 6">
            <a:extLst>
              <a:ext uri="{FF2B5EF4-FFF2-40B4-BE49-F238E27FC236}">
                <a16:creationId xmlns:a16="http://schemas.microsoft.com/office/drawing/2014/main" id="{A030848A-AD1E-286C-E2A1-B3575DCDAA8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C1B738F-D5D8-B71F-B9AF-4311F01746C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8613" name="Title 1">
            <a:extLst>
              <a:ext uri="{FF2B5EF4-FFF2-40B4-BE49-F238E27FC236}">
                <a16:creationId xmlns:a16="http://schemas.microsoft.com/office/drawing/2014/main" id="{23A2ADC5-F388-59E1-FAA1-13F652A41017}"/>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vi-VN" sz="2800" b="1"/>
              <a:t>Heap Trees</a:t>
            </a:r>
          </a:p>
          <a:p>
            <a:pPr algn="ctr">
              <a:lnSpc>
                <a:spcPct val="90000"/>
              </a:lnSpc>
            </a:pPr>
            <a:endParaRPr lang="en-US" altLang="vi-VN" sz="2800" b="1">
              <a:solidFill>
                <a:srgbClr val="FF0000"/>
              </a:solidFill>
            </a:endParaRPr>
          </a:p>
        </p:txBody>
      </p:sp>
      <p:sp>
        <p:nvSpPr>
          <p:cNvPr id="68614" name="Content Placeholder 2">
            <a:extLst>
              <a:ext uri="{FF2B5EF4-FFF2-40B4-BE49-F238E27FC236}">
                <a16:creationId xmlns:a16="http://schemas.microsoft.com/office/drawing/2014/main" id="{101367AB-A84E-93BD-B7B4-13CDB9642BE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Types of Heaps</a:t>
            </a:r>
          </a:p>
          <a:p>
            <a:pPr lvl="1">
              <a:lnSpc>
                <a:spcPct val="150000"/>
              </a:lnSpc>
              <a:buFont typeface="Arial" panose="020B0604020202020204" pitchFamily="34" charset="0"/>
              <a:buChar char="•"/>
            </a:pPr>
            <a:r>
              <a:rPr lang="en-IN" altLang="vi-VN" sz="2000" b="1"/>
              <a:t>Max-heap</a:t>
            </a:r>
          </a:p>
          <a:p>
            <a:pPr lvl="1">
              <a:lnSpc>
                <a:spcPct val="150000"/>
              </a:lnSpc>
              <a:buFont typeface="Arial" panose="020B0604020202020204" pitchFamily="34" charset="0"/>
              <a:buChar char="•"/>
            </a:pPr>
            <a:endParaRPr lang="en-IN" altLang="vi-VN" sz="2000" b="1"/>
          </a:p>
          <a:p>
            <a:pPr lvl="1">
              <a:lnSpc>
                <a:spcPct val="150000"/>
              </a:lnSpc>
              <a:buFont typeface="Arial" panose="020B0604020202020204" pitchFamily="34" charset="0"/>
              <a:buChar char="•"/>
            </a:pPr>
            <a:endParaRPr lang="en-IN" altLang="vi-VN" sz="2000" b="1"/>
          </a:p>
          <a:p>
            <a:pPr lvl="1">
              <a:lnSpc>
                <a:spcPct val="150000"/>
              </a:lnSpc>
              <a:buFont typeface="Arial" panose="020B0604020202020204" pitchFamily="34" charset="0"/>
              <a:buChar char="•"/>
            </a:pPr>
            <a:endParaRPr lang="en-IN" altLang="vi-VN" sz="2000" b="1"/>
          </a:p>
          <a:p>
            <a:pPr lvl="1">
              <a:lnSpc>
                <a:spcPct val="150000"/>
              </a:lnSpc>
              <a:buFont typeface="Arial" panose="020B0604020202020204" pitchFamily="34" charset="0"/>
              <a:buChar char="•"/>
            </a:pPr>
            <a:endParaRPr lang="en-IN" altLang="vi-VN" sz="2000" b="1"/>
          </a:p>
          <a:p>
            <a:pPr lvl="1">
              <a:lnSpc>
                <a:spcPct val="150000"/>
              </a:lnSpc>
              <a:buFont typeface="Arial" panose="020B0604020202020204" pitchFamily="34" charset="0"/>
              <a:buChar char="•"/>
            </a:pPr>
            <a:endParaRPr lang="en-IN" altLang="vi-VN" sz="2000" b="1"/>
          </a:p>
          <a:p>
            <a:pPr lvl="1">
              <a:lnSpc>
                <a:spcPct val="150000"/>
              </a:lnSpc>
              <a:buFont typeface="Arial" panose="020B0604020202020204" pitchFamily="34" charset="0"/>
              <a:buChar char="•"/>
            </a:pPr>
            <a:endParaRPr lang="en-IN" altLang="vi-VN" sz="2000" b="1"/>
          </a:p>
          <a:p>
            <a:pPr lvl="1">
              <a:lnSpc>
                <a:spcPct val="150000"/>
              </a:lnSpc>
              <a:buFont typeface="Arial" panose="020B0604020202020204" pitchFamily="34" charset="0"/>
              <a:buChar char="•"/>
            </a:pPr>
            <a:endParaRPr lang="en-IN" altLang="vi-VN" sz="2000" b="1"/>
          </a:p>
          <a:p>
            <a:pPr lvl="1">
              <a:lnSpc>
                <a:spcPct val="150000"/>
              </a:lnSpc>
              <a:buFont typeface="Arial" panose="020B0604020202020204" pitchFamily="34" charset="0"/>
              <a:buChar char="•"/>
            </a:pPr>
            <a:r>
              <a:rPr lang="en-IN" altLang="vi-VN" sz="2000"/>
              <a:t>Heapify is the process of rearranging the elements to form a tree that maintains the properties of the heap data structure.</a:t>
            </a:r>
            <a:endParaRPr lang="en-IN" altLang="vi-VN" sz="2000" b="1"/>
          </a:p>
          <a:p>
            <a:pPr lvl="1">
              <a:lnSpc>
                <a:spcPct val="150000"/>
              </a:lnSpc>
              <a:buFont typeface="Arial" panose="020B0604020202020204" pitchFamily="34" charset="0"/>
              <a:buChar char="•"/>
            </a:pPr>
            <a:endParaRPr lang="en-IN" altLang="vi-VN" sz="2000" b="1"/>
          </a:p>
        </p:txBody>
      </p:sp>
      <p:pic>
        <p:nvPicPr>
          <p:cNvPr id="68615" name="Picture 2" descr="E:\Jain_2022\Jain_2022\T2\DS\Study Material\Jain_Temp\M3\IMG\33.jpg">
            <a:extLst>
              <a:ext uri="{FF2B5EF4-FFF2-40B4-BE49-F238E27FC236}">
                <a16:creationId xmlns:a16="http://schemas.microsoft.com/office/drawing/2014/main" id="{D6F975E1-2318-8AFA-34D9-DF9F6C01C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2203450"/>
            <a:ext cx="30353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
            <a:extLst>
              <a:ext uri="{FF2B5EF4-FFF2-40B4-BE49-F238E27FC236}">
                <a16:creationId xmlns:a16="http://schemas.microsoft.com/office/drawing/2014/main" id="{E728A17F-3C0F-B6DB-DC63-5CC02110FE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6">
            <a:extLst>
              <a:ext uri="{FF2B5EF4-FFF2-40B4-BE49-F238E27FC236}">
                <a16:creationId xmlns:a16="http://schemas.microsoft.com/office/drawing/2014/main" id="{C0B00395-1185-802B-7608-CFABC414A4D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D7AEA69-63D2-E5B7-5E00-004307F2E37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9637" name="Title 1">
            <a:extLst>
              <a:ext uri="{FF2B5EF4-FFF2-40B4-BE49-F238E27FC236}">
                <a16:creationId xmlns:a16="http://schemas.microsoft.com/office/drawing/2014/main" id="{2D34CBB7-1A1C-089A-31F3-E5AF07C5285F}"/>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69638" name="Content Placeholder 2">
            <a:extLst>
              <a:ext uri="{FF2B5EF4-FFF2-40B4-BE49-F238E27FC236}">
                <a16:creationId xmlns:a16="http://schemas.microsoft.com/office/drawing/2014/main" id="{475A63FA-0873-C86B-0EF0-2F3A1420CF5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A graph G is a discrete structure consisting of nodes (called vertices) and lines joining the nodes (called edges).</a:t>
            </a:r>
          </a:p>
          <a:p>
            <a:pPr>
              <a:lnSpc>
                <a:spcPct val="150000"/>
              </a:lnSpc>
              <a:buFont typeface="Arial" panose="020B0604020202020204" pitchFamily="34" charset="0"/>
              <a:buChar char="•"/>
            </a:pPr>
            <a:r>
              <a:rPr lang="en-IN" altLang="vi-VN" sz="2000"/>
              <a:t>Two vertices are adjacent to each other if they are joint by an edge.</a:t>
            </a:r>
          </a:p>
          <a:p>
            <a:pPr>
              <a:lnSpc>
                <a:spcPct val="150000"/>
              </a:lnSpc>
              <a:buFont typeface="Arial" panose="020B0604020202020204" pitchFamily="34" charset="0"/>
              <a:buChar char="•"/>
            </a:pPr>
            <a:r>
              <a:rPr lang="en-IN" altLang="vi-VN" sz="2000"/>
              <a:t>The edge joining the two vertices is said to be an edge incident with them. </a:t>
            </a:r>
          </a:p>
          <a:p>
            <a:pPr>
              <a:lnSpc>
                <a:spcPct val="150000"/>
              </a:lnSpc>
              <a:buFont typeface="Arial" panose="020B0604020202020204" pitchFamily="34" charset="0"/>
              <a:buChar char="•"/>
            </a:pPr>
            <a:r>
              <a:rPr lang="en-IN" altLang="vi-VN" sz="2000"/>
              <a:t>We use V (G) and E(G) to denote the set of vertices and edges of G respectively.</a:t>
            </a:r>
          </a:p>
          <a:p>
            <a:pPr>
              <a:lnSpc>
                <a:spcPct val="150000"/>
              </a:lnSpc>
              <a:buFont typeface="Arial" panose="020B0604020202020204" pitchFamily="34" charset="0"/>
              <a:buChar char="•"/>
            </a:pPr>
            <a:endParaRPr lang="en-IN" altLang="vi-VN" sz="2000" b="1"/>
          </a:p>
        </p:txBody>
      </p:sp>
      <p:pic>
        <p:nvPicPr>
          <p:cNvPr id="69639" name="Picture 2" descr="E:\Jain_2022\Jain_2022\T2\DS\Study Material\Jain_Temp\M3\IMG\34.jpg">
            <a:extLst>
              <a:ext uri="{FF2B5EF4-FFF2-40B4-BE49-F238E27FC236}">
                <a16:creationId xmlns:a16="http://schemas.microsoft.com/office/drawing/2014/main" id="{1124276C-B64B-DC34-35E0-A56795967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888" y="3787775"/>
            <a:ext cx="63722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1">
            <a:extLst>
              <a:ext uri="{FF2B5EF4-FFF2-40B4-BE49-F238E27FC236}">
                <a16:creationId xmlns:a16="http://schemas.microsoft.com/office/drawing/2014/main" id="{8C5A2B92-5005-3A5F-DB6C-9FEA829A0C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Rectangle 6">
            <a:extLst>
              <a:ext uri="{FF2B5EF4-FFF2-40B4-BE49-F238E27FC236}">
                <a16:creationId xmlns:a16="http://schemas.microsoft.com/office/drawing/2014/main" id="{5ED0D946-BFC6-5F02-D30A-9B2D0E92FD0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07482C9-EC5E-C7C0-0D30-D500AB34EB7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0661" name="Title 1">
            <a:extLst>
              <a:ext uri="{FF2B5EF4-FFF2-40B4-BE49-F238E27FC236}">
                <a16:creationId xmlns:a16="http://schemas.microsoft.com/office/drawing/2014/main" id="{BA70F545-6E0B-8300-1577-A253FCADC666}"/>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0662" name="Content Placeholder 2">
            <a:extLst>
              <a:ext uri="{FF2B5EF4-FFF2-40B4-BE49-F238E27FC236}">
                <a16:creationId xmlns:a16="http://schemas.microsoft.com/office/drawing/2014/main" id="{5D4D5256-85ED-3232-2ACF-58412CC5F9B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p:txBody>
      </p:sp>
      <p:pic>
        <p:nvPicPr>
          <p:cNvPr id="70663" name="Picture 2" descr="E:\Jain_2022\Jain_2022\T2\DS\Study Material\Jain_Temp\M3\IMG\35.jpg">
            <a:extLst>
              <a:ext uri="{FF2B5EF4-FFF2-40B4-BE49-F238E27FC236}">
                <a16:creationId xmlns:a16="http://schemas.microsoft.com/office/drawing/2014/main" id="{DD7054ED-6CFC-7790-30DE-90EC9C110A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838200"/>
            <a:ext cx="709295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3" descr="E:\Jain_2022\Jain_2022\T2\DS\Study Material\Jain_Temp\M3\IMG\36.jpg">
            <a:extLst>
              <a:ext uri="{FF2B5EF4-FFF2-40B4-BE49-F238E27FC236}">
                <a16:creationId xmlns:a16="http://schemas.microsoft.com/office/drawing/2014/main" id="{615FA1DD-FDB0-0780-1170-DAB37385E9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441700"/>
            <a:ext cx="70929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F3D59459-5EAA-350C-C899-2AF1BA3155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6">
            <a:extLst>
              <a:ext uri="{FF2B5EF4-FFF2-40B4-BE49-F238E27FC236}">
                <a16:creationId xmlns:a16="http://schemas.microsoft.com/office/drawing/2014/main" id="{EDFC7D47-289D-4B73-69AC-6DA132D0C2D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CEC2029-C524-2935-02CA-30C30A5D819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173" name="Title 1">
            <a:extLst>
              <a:ext uri="{FF2B5EF4-FFF2-40B4-BE49-F238E27FC236}">
                <a16:creationId xmlns:a16="http://schemas.microsoft.com/office/drawing/2014/main" id="{6B04AC94-8EEF-8BCD-D39E-BF93E6BF97F8}"/>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7174" name="Content Placeholder 2">
            <a:extLst>
              <a:ext uri="{FF2B5EF4-FFF2-40B4-BE49-F238E27FC236}">
                <a16:creationId xmlns:a16="http://schemas.microsoft.com/office/drawing/2014/main" id="{935B383C-ABE2-C8C0-F3A7-D66DEC18883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Edge</a:t>
            </a:r>
          </a:p>
          <a:p>
            <a:pPr>
              <a:lnSpc>
                <a:spcPct val="90000"/>
              </a:lnSpc>
              <a:spcBef>
                <a:spcPts val="1000"/>
              </a:spcBef>
              <a:buFont typeface="Arial" panose="020B0604020202020204" pitchFamily="34" charset="0"/>
              <a:buChar char="•"/>
            </a:pPr>
            <a:r>
              <a:rPr lang="en-IN" altLang="vi-VN" sz="2400"/>
              <a:t>In a tree data structure, the connecting link between any two nodes is called as EDGE.</a:t>
            </a:r>
          </a:p>
          <a:p>
            <a:pPr>
              <a:lnSpc>
                <a:spcPct val="90000"/>
              </a:lnSpc>
              <a:spcBef>
                <a:spcPts val="1000"/>
              </a:spcBef>
              <a:buFont typeface="Arial" panose="020B0604020202020204" pitchFamily="34" charset="0"/>
              <a:buChar char="•"/>
            </a:pPr>
            <a:r>
              <a:rPr lang="en-IN" altLang="vi-VN" sz="2400"/>
              <a:t>In a tree with 'N' number of nodes there will be a maximum of 'N-1' number of edges.</a:t>
            </a:r>
          </a:p>
          <a:p>
            <a:pPr>
              <a:lnSpc>
                <a:spcPct val="90000"/>
              </a:lnSpc>
              <a:spcBef>
                <a:spcPts val="1000"/>
              </a:spcBef>
              <a:buFont typeface="Arial" panose="020B0604020202020204" pitchFamily="34" charset="0"/>
              <a:buChar char="•"/>
            </a:pPr>
            <a:r>
              <a:rPr lang="en-IN" altLang="vi-VN" sz="2400" b="1">
                <a:solidFill>
                  <a:srgbClr val="FF0000"/>
                </a:solidFill>
              </a:rPr>
              <a:t>Parent</a:t>
            </a:r>
          </a:p>
          <a:p>
            <a:pPr>
              <a:lnSpc>
                <a:spcPct val="90000"/>
              </a:lnSpc>
              <a:spcBef>
                <a:spcPts val="1000"/>
              </a:spcBef>
              <a:buFont typeface="Arial" panose="020B0604020202020204" pitchFamily="34" charset="0"/>
              <a:buChar char="•"/>
            </a:pPr>
            <a:r>
              <a:rPr lang="en-IN" altLang="vi-VN" sz="2400"/>
              <a:t>In a tree data structure, the node which is predecessor of any node is called as PARENT NODE.</a:t>
            </a:r>
          </a:p>
          <a:p>
            <a:pPr>
              <a:lnSpc>
                <a:spcPct val="90000"/>
              </a:lnSpc>
              <a:spcBef>
                <a:spcPts val="1000"/>
              </a:spcBef>
              <a:buFont typeface="Arial" panose="020B0604020202020204" pitchFamily="34" charset="0"/>
              <a:buChar char="•"/>
            </a:pPr>
            <a:r>
              <a:rPr lang="en-IN" altLang="vi-VN" sz="2400"/>
              <a:t>In simple words, the node which has branch from it to any other node is called as parent node.</a:t>
            </a:r>
          </a:p>
          <a:p>
            <a:pPr>
              <a:lnSpc>
                <a:spcPct val="90000"/>
              </a:lnSpc>
              <a:spcBef>
                <a:spcPts val="1000"/>
              </a:spcBef>
              <a:buFont typeface="Arial" panose="020B0604020202020204" pitchFamily="34" charset="0"/>
              <a:buChar char="•"/>
            </a:pPr>
            <a:r>
              <a:rPr lang="en-IN" altLang="vi-VN" sz="2400" b="1">
                <a:solidFill>
                  <a:srgbClr val="FF0000"/>
                </a:solidFill>
              </a:rPr>
              <a:t>Child</a:t>
            </a:r>
          </a:p>
          <a:p>
            <a:pPr>
              <a:lnSpc>
                <a:spcPct val="90000"/>
              </a:lnSpc>
              <a:spcBef>
                <a:spcPts val="1000"/>
              </a:spcBef>
              <a:buFont typeface="Arial" panose="020B0604020202020204" pitchFamily="34" charset="0"/>
              <a:buChar char="•"/>
            </a:pPr>
            <a:r>
              <a:rPr lang="en-IN" altLang="vi-VN" sz="2400"/>
              <a:t>In a tree data structure, the node which is descendant of any node is called as CHILD Node.</a:t>
            </a:r>
            <a:endParaRPr lang="en-IN" altLang="vi-VN" sz="2400" b="1">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a:extLst>
              <a:ext uri="{FF2B5EF4-FFF2-40B4-BE49-F238E27FC236}">
                <a16:creationId xmlns:a16="http://schemas.microsoft.com/office/drawing/2014/main" id="{D6CF5EBB-7732-878D-CC5F-A8622B42F9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Rectangle 6">
            <a:extLst>
              <a:ext uri="{FF2B5EF4-FFF2-40B4-BE49-F238E27FC236}">
                <a16:creationId xmlns:a16="http://schemas.microsoft.com/office/drawing/2014/main" id="{565083C0-C9C4-E572-D06E-CAE8B303FAD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D4C1772-8C89-264D-8A61-8E293BD98CD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1685" name="Title 1">
            <a:extLst>
              <a:ext uri="{FF2B5EF4-FFF2-40B4-BE49-F238E27FC236}">
                <a16:creationId xmlns:a16="http://schemas.microsoft.com/office/drawing/2014/main" id="{F0FE54C6-073B-20AB-5BC5-BCF4C13D4342}"/>
              </a:ext>
            </a:extLst>
          </p:cNvPr>
          <p:cNvSpPr txBox="1">
            <a:spLocks/>
          </p:cNvSpPr>
          <p:nvPr/>
        </p:nvSpPr>
        <p:spPr bwMode="auto">
          <a:xfrm>
            <a:off x="450850" y="4286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1686" name="Content Placeholder 2">
            <a:extLst>
              <a:ext uri="{FF2B5EF4-FFF2-40B4-BE49-F238E27FC236}">
                <a16:creationId xmlns:a16="http://schemas.microsoft.com/office/drawing/2014/main" id="{91C02193-DB5C-19A4-0303-51F028F0F005}"/>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p:txBody>
      </p:sp>
      <p:pic>
        <p:nvPicPr>
          <p:cNvPr id="71687" name="Picture 2" descr="E:\Jain_2022\Jain_2022\T2\DS\Study Material\Jain_Temp\M3\IMG\37.jpg">
            <a:extLst>
              <a:ext uri="{FF2B5EF4-FFF2-40B4-BE49-F238E27FC236}">
                <a16:creationId xmlns:a16="http://schemas.microsoft.com/office/drawing/2014/main" id="{662E9A1B-2E25-7D75-86E2-A52544BE1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225" y="525463"/>
            <a:ext cx="68611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3" descr="E:\Jain_2022\Jain_2022\T2\DS\Study Material\Jain_Temp\M3\IMG\38.jpg">
            <a:extLst>
              <a:ext uri="{FF2B5EF4-FFF2-40B4-BE49-F238E27FC236}">
                <a16:creationId xmlns:a16="http://schemas.microsoft.com/office/drawing/2014/main" id="{3289E836-7BC1-B079-A5CF-C08FEEC244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625" y="3829050"/>
            <a:ext cx="722312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
            <a:extLst>
              <a:ext uri="{FF2B5EF4-FFF2-40B4-BE49-F238E27FC236}">
                <a16:creationId xmlns:a16="http://schemas.microsoft.com/office/drawing/2014/main" id="{BE490396-81A2-8D63-DD44-DFF8FF77C1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Rectangle 6">
            <a:extLst>
              <a:ext uri="{FF2B5EF4-FFF2-40B4-BE49-F238E27FC236}">
                <a16:creationId xmlns:a16="http://schemas.microsoft.com/office/drawing/2014/main" id="{0816CC08-6E7A-09FB-F5D8-BFF9B666EFB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3B4A645-EE8E-A8F5-2C83-D64647C0F69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2709" name="Title 1">
            <a:extLst>
              <a:ext uri="{FF2B5EF4-FFF2-40B4-BE49-F238E27FC236}">
                <a16:creationId xmlns:a16="http://schemas.microsoft.com/office/drawing/2014/main" id="{8CB7B45E-EEB0-41AE-CA19-FD9C5DEDE460}"/>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2710" name="Content Placeholder 2">
            <a:extLst>
              <a:ext uri="{FF2B5EF4-FFF2-40B4-BE49-F238E27FC236}">
                <a16:creationId xmlns:a16="http://schemas.microsoft.com/office/drawing/2014/main" id="{AF1F7E52-CB51-EC62-3509-2734936FEB9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r>
              <a:rPr lang="en-IN" altLang="vi-VN" sz="2000" b="1"/>
              <a:t>Euler Circuit and Euler Path -  </a:t>
            </a:r>
            <a:r>
              <a:rPr lang="en-IN" altLang="vi-VN" sz="2000"/>
              <a:t>An Euler circuit in a graph G is a simple circuit containing every edge of G. An Euler path in G is a simple path containing every edge of G. </a:t>
            </a:r>
            <a:endParaRPr lang="en-IN" altLang="vi-VN" sz="2000" b="1"/>
          </a:p>
        </p:txBody>
      </p:sp>
      <p:pic>
        <p:nvPicPr>
          <p:cNvPr id="72711" name="Picture 2" descr="E:\Jain_2022\Jain_2022\T2\DS\Study Material\Jain_Temp\M3\IMG\39.jpg">
            <a:extLst>
              <a:ext uri="{FF2B5EF4-FFF2-40B4-BE49-F238E27FC236}">
                <a16:creationId xmlns:a16="http://schemas.microsoft.com/office/drawing/2014/main" id="{6D00CF9A-C9F6-12A6-BFD5-551A50124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838200"/>
            <a:ext cx="74549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
            <a:extLst>
              <a:ext uri="{FF2B5EF4-FFF2-40B4-BE49-F238E27FC236}">
                <a16:creationId xmlns:a16="http://schemas.microsoft.com/office/drawing/2014/main" id="{6D668798-AEFB-7082-9837-4A101A1947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6">
            <a:extLst>
              <a:ext uri="{FF2B5EF4-FFF2-40B4-BE49-F238E27FC236}">
                <a16:creationId xmlns:a16="http://schemas.microsoft.com/office/drawing/2014/main" id="{D184CD1C-26E2-5C10-9CF8-674773A21D8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E1DA045-5AE9-D924-4015-AE5A58A59D4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3733" name="Title 1">
            <a:extLst>
              <a:ext uri="{FF2B5EF4-FFF2-40B4-BE49-F238E27FC236}">
                <a16:creationId xmlns:a16="http://schemas.microsoft.com/office/drawing/2014/main" id="{7B618E97-8640-E6A4-F833-78DCA835C893}"/>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3734" name="Content Placeholder 2">
            <a:extLst>
              <a:ext uri="{FF2B5EF4-FFF2-40B4-BE49-F238E27FC236}">
                <a16:creationId xmlns:a16="http://schemas.microsoft.com/office/drawing/2014/main" id="{A2053C13-7B0E-9D0D-D534-0958E984CE6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p:txBody>
      </p:sp>
      <p:pic>
        <p:nvPicPr>
          <p:cNvPr id="73735" name="Picture 2" descr="E:\Jain_2022\Jain_2022\T2\DS\Study Material\Jain_Temp\M3\IMG\40.jpg">
            <a:extLst>
              <a:ext uri="{FF2B5EF4-FFF2-40B4-BE49-F238E27FC236}">
                <a16:creationId xmlns:a16="http://schemas.microsoft.com/office/drawing/2014/main" id="{33923ADE-6840-4DBB-AB7E-60CABDC5C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1219200"/>
            <a:ext cx="231457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3" descr="E:\Jain_2022\Jain_2022\T2\DS\Study Material\Jain_Temp\M3\IMG\41.jpg">
            <a:extLst>
              <a:ext uri="{FF2B5EF4-FFF2-40B4-BE49-F238E27FC236}">
                <a16:creationId xmlns:a16="http://schemas.microsoft.com/office/drawing/2014/main" id="{D3565B1B-8E0D-2CE2-90FC-FACB9DA8D3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233488"/>
            <a:ext cx="20574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
            <a:extLst>
              <a:ext uri="{FF2B5EF4-FFF2-40B4-BE49-F238E27FC236}">
                <a16:creationId xmlns:a16="http://schemas.microsoft.com/office/drawing/2014/main" id="{F9D0EC9D-E9E4-1C97-9F98-3C1707BCDD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6">
            <a:extLst>
              <a:ext uri="{FF2B5EF4-FFF2-40B4-BE49-F238E27FC236}">
                <a16:creationId xmlns:a16="http://schemas.microsoft.com/office/drawing/2014/main" id="{92B3FD7F-A3DF-8DD2-E015-2BD3639C641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4DE3BA5-C362-E6C9-7CEA-CF1F1994504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4757" name="Title 1">
            <a:extLst>
              <a:ext uri="{FF2B5EF4-FFF2-40B4-BE49-F238E27FC236}">
                <a16:creationId xmlns:a16="http://schemas.microsoft.com/office/drawing/2014/main" id="{F40D3F7E-F76D-6E03-F062-B3A4DDF4C525}"/>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4758" name="Content Placeholder 2">
            <a:extLst>
              <a:ext uri="{FF2B5EF4-FFF2-40B4-BE49-F238E27FC236}">
                <a16:creationId xmlns:a16="http://schemas.microsoft.com/office/drawing/2014/main" id="{9E30988F-2DAE-A778-EE51-FB5A75B14FF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Graph Representations</a:t>
            </a:r>
          </a:p>
          <a:p>
            <a:pPr>
              <a:lnSpc>
                <a:spcPct val="150000"/>
              </a:lnSpc>
              <a:buFont typeface="Arial" panose="020B0604020202020204" pitchFamily="34" charset="0"/>
              <a:buChar char="•"/>
            </a:pPr>
            <a:r>
              <a:rPr lang="en-IN" altLang="vi-VN" sz="2000"/>
              <a:t>Graph data structure is represented using following representations.</a:t>
            </a:r>
          </a:p>
          <a:p>
            <a:pPr lvl="1">
              <a:lnSpc>
                <a:spcPct val="150000"/>
              </a:lnSpc>
              <a:buFont typeface="Arial" panose="020B0604020202020204" pitchFamily="34" charset="0"/>
              <a:buChar char="•"/>
            </a:pPr>
            <a:r>
              <a:rPr lang="en-IN" altLang="vi-VN" sz="2000"/>
              <a:t>Adjacency Matrix </a:t>
            </a:r>
          </a:p>
          <a:p>
            <a:pPr lvl="1">
              <a:lnSpc>
                <a:spcPct val="150000"/>
              </a:lnSpc>
              <a:buFont typeface="Arial" panose="020B0604020202020204" pitchFamily="34" charset="0"/>
              <a:buChar char="•"/>
            </a:pPr>
            <a:r>
              <a:rPr lang="en-IN" altLang="vi-VN" sz="2000"/>
              <a:t>Incidence Matrix</a:t>
            </a:r>
          </a:p>
          <a:p>
            <a:pPr lvl="1">
              <a:lnSpc>
                <a:spcPct val="150000"/>
              </a:lnSpc>
              <a:buFont typeface="Arial" panose="020B0604020202020204" pitchFamily="34" charset="0"/>
              <a:buChar char="•"/>
            </a:pPr>
            <a:r>
              <a:rPr lang="en-IN" altLang="vi-VN" sz="2000"/>
              <a:t>Adjacency List</a:t>
            </a:r>
          </a:p>
          <a:p>
            <a:pPr>
              <a:lnSpc>
                <a:spcPct val="150000"/>
              </a:lnSpc>
              <a:buFont typeface="Arial" panose="020B0604020202020204" pitchFamily="34" charset="0"/>
              <a:buChar char="•"/>
            </a:pPr>
            <a:r>
              <a:rPr lang="en-IN" altLang="vi-VN" sz="2000" b="1"/>
              <a:t>Adjacency Matrix </a:t>
            </a:r>
          </a:p>
          <a:p>
            <a:pPr>
              <a:lnSpc>
                <a:spcPct val="150000"/>
              </a:lnSpc>
              <a:buFont typeface="Arial" panose="020B0604020202020204" pitchFamily="34" charset="0"/>
              <a:buChar char="•"/>
            </a:pPr>
            <a:r>
              <a:rPr lang="en-IN" altLang="vi-VN" sz="2000"/>
              <a:t>In this representation, graph can be represented using a matrix of size total number of vertices by total number of vertices.</a:t>
            </a:r>
          </a:p>
          <a:p>
            <a:pPr>
              <a:lnSpc>
                <a:spcPct val="150000"/>
              </a:lnSpc>
              <a:buFont typeface="Arial" panose="020B0604020202020204" pitchFamily="34" charset="0"/>
              <a:buChar char="•"/>
            </a:pPr>
            <a:r>
              <a:rPr lang="en-IN" altLang="vi-VN" sz="2000"/>
              <a:t>That means if a graph with 4 vertices can be represented using a matrix of 4X4 class.</a:t>
            </a:r>
          </a:p>
          <a:p>
            <a:pPr>
              <a:lnSpc>
                <a:spcPct val="150000"/>
              </a:lnSpc>
              <a:buFont typeface="Arial" panose="020B0604020202020204" pitchFamily="34" charset="0"/>
              <a:buChar char="•"/>
            </a:pPr>
            <a:r>
              <a:rPr lang="en-IN" altLang="vi-VN" sz="2000"/>
              <a:t>In this matrix, rows and columns both represents vertices.</a:t>
            </a: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
            <a:extLst>
              <a:ext uri="{FF2B5EF4-FFF2-40B4-BE49-F238E27FC236}">
                <a16:creationId xmlns:a16="http://schemas.microsoft.com/office/drawing/2014/main" id="{919EA4D3-2664-D0FE-0311-1E2651A5FA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6">
            <a:extLst>
              <a:ext uri="{FF2B5EF4-FFF2-40B4-BE49-F238E27FC236}">
                <a16:creationId xmlns:a16="http://schemas.microsoft.com/office/drawing/2014/main" id="{D6651496-55C1-9B11-B7B0-9B40C00C8E0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8122E74-69C5-31AE-A37F-EBFC02A9467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5781" name="Title 1">
            <a:extLst>
              <a:ext uri="{FF2B5EF4-FFF2-40B4-BE49-F238E27FC236}">
                <a16:creationId xmlns:a16="http://schemas.microsoft.com/office/drawing/2014/main" id="{9491EB50-AB2E-9519-AC81-0D4608C3CF26}"/>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5782" name="Content Placeholder 2">
            <a:extLst>
              <a:ext uri="{FF2B5EF4-FFF2-40B4-BE49-F238E27FC236}">
                <a16:creationId xmlns:a16="http://schemas.microsoft.com/office/drawing/2014/main" id="{BD716CB7-16DF-C7E5-EA72-8CA6CD34524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This matrix is filled with either 1 or 0.</a:t>
            </a:r>
          </a:p>
          <a:p>
            <a:pPr>
              <a:lnSpc>
                <a:spcPct val="150000"/>
              </a:lnSpc>
              <a:buFont typeface="Arial" panose="020B0604020202020204" pitchFamily="34" charset="0"/>
              <a:buChar char="•"/>
            </a:pPr>
            <a:r>
              <a:rPr lang="en-IN" altLang="vi-VN" sz="2000"/>
              <a:t>Here, 1 represents there is an edge from row vertex to column vertex and 0 represents there is no edge from row vertex to column vertex.</a:t>
            </a:r>
          </a:p>
          <a:p>
            <a:pPr>
              <a:lnSpc>
                <a:spcPct val="150000"/>
              </a:lnSpc>
              <a:buFont typeface="Arial" panose="020B0604020202020204" pitchFamily="34" charset="0"/>
              <a:buChar char="•"/>
            </a:pPr>
            <a:r>
              <a:rPr lang="en-IN" altLang="vi-VN" sz="2000"/>
              <a:t>For example, consider the following undirected graph representation.</a:t>
            </a:r>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b="1"/>
          </a:p>
        </p:txBody>
      </p:sp>
      <p:pic>
        <p:nvPicPr>
          <p:cNvPr id="75783" name="Picture 2" descr="E:\Jain_2022\Jain_2022\T2\DS\Study Material\Jain_Temp\M3\IMG\42.jpg">
            <a:extLst>
              <a:ext uri="{FF2B5EF4-FFF2-40B4-BE49-F238E27FC236}">
                <a16:creationId xmlns:a16="http://schemas.microsoft.com/office/drawing/2014/main" id="{BC5569E1-EF51-2343-8ACD-9028A9378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8" y="2971800"/>
            <a:ext cx="6405562"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
            <a:extLst>
              <a:ext uri="{FF2B5EF4-FFF2-40B4-BE49-F238E27FC236}">
                <a16:creationId xmlns:a16="http://schemas.microsoft.com/office/drawing/2014/main" id="{FB47D105-C482-01F7-44EC-7360993DFC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Rectangle 6">
            <a:extLst>
              <a:ext uri="{FF2B5EF4-FFF2-40B4-BE49-F238E27FC236}">
                <a16:creationId xmlns:a16="http://schemas.microsoft.com/office/drawing/2014/main" id="{47D07AFB-B5F0-2109-9D8D-DB8B8FFC3AE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20E72C5-54D8-6F9D-1776-A218F85AB59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6805" name="Title 1">
            <a:extLst>
              <a:ext uri="{FF2B5EF4-FFF2-40B4-BE49-F238E27FC236}">
                <a16:creationId xmlns:a16="http://schemas.microsoft.com/office/drawing/2014/main" id="{DFE15311-64E0-7757-A6CB-21A5FF487CE3}"/>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6806" name="Content Placeholder 2">
            <a:extLst>
              <a:ext uri="{FF2B5EF4-FFF2-40B4-BE49-F238E27FC236}">
                <a16:creationId xmlns:a16="http://schemas.microsoft.com/office/drawing/2014/main" id="{2B342577-798B-7EB0-4361-922652ABD87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Directed graph representation.</a:t>
            </a:r>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a:p>
          <a:p>
            <a:pPr>
              <a:lnSpc>
                <a:spcPct val="150000"/>
              </a:lnSpc>
              <a:buFont typeface="Arial" panose="020B0604020202020204" pitchFamily="34" charset="0"/>
              <a:buChar char="•"/>
            </a:pPr>
            <a:endParaRPr lang="en-IN" altLang="vi-VN" sz="2000" b="1"/>
          </a:p>
        </p:txBody>
      </p:sp>
      <p:pic>
        <p:nvPicPr>
          <p:cNvPr id="76807" name="Picture 2" descr="E:\Jain_2022\Jain_2022\T2\DS\Study Material\Jain_Temp\M3\IMG\43.jpg">
            <a:extLst>
              <a:ext uri="{FF2B5EF4-FFF2-40B4-BE49-F238E27FC236}">
                <a16:creationId xmlns:a16="http://schemas.microsoft.com/office/drawing/2014/main" id="{8A0DC48F-987A-0F7E-F560-78EC14ADF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4000"/>
            <a:ext cx="52578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
            <a:extLst>
              <a:ext uri="{FF2B5EF4-FFF2-40B4-BE49-F238E27FC236}">
                <a16:creationId xmlns:a16="http://schemas.microsoft.com/office/drawing/2014/main" id="{BD9CB383-6B9C-1E2C-31F3-6C26F3E927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6">
            <a:extLst>
              <a:ext uri="{FF2B5EF4-FFF2-40B4-BE49-F238E27FC236}">
                <a16:creationId xmlns:a16="http://schemas.microsoft.com/office/drawing/2014/main" id="{F812A9BD-A1CC-EAF5-8398-E91BD41AF21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3C29F81-C590-6B64-5F50-3955A46756E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7829" name="Title 1">
            <a:extLst>
              <a:ext uri="{FF2B5EF4-FFF2-40B4-BE49-F238E27FC236}">
                <a16:creationId xmlns:a16="http://schemas.microsoft.com/office/drawing/2014/main" id="{C1A6E68F-51DB-D857-EE73-8B8B7AF44C14}"/>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7830" name="Content Placeholder 2">
            <a:extLst>
              <a:ext uri="{FF2B5EF4-FFF2-40B4-BE49-F238E27FC236}">
                <a16:creationId xmlns:a16="http://schemas.microsoft.com/office/drawing/2014/main" id="{33604DC7-BD68-BAED-11C0-90552DE9EC7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Incidence Matrix</a:t>
            </a:r>
          </a:p>
          <a:p>
            <a:pPr>
              <a:lnSpc>
                <a:spcPct val="150000"/>
              </a:lnSpc>
              <a:buFont typeface="Arial" panose="020B0604020202020204" pitchFamily="34" charset="0"/>
              <a:buChar char="•"/>
            </a:pPr>
            <a:r>
              <a:rPr lang="en-IN" altLang="vi-VN" sz="2000"/>
              <a:t>In this representation, graph can be represented using a matrix of size total number of vertices by total number of edges.</a:t>
            </a:r>
          </a:p>
          <a:p>
            <a:pPr>
              <a:lnSpc>
                <a:spcPct val="150000"/>
              </a:lnSpc>
              <a:buFont typeface="Arial" panose="020B0604020202020204" pitchFamily="34" charset="0"/>
              <a:buChar char="•"/>
            </a:pPr>
            <a:r>
              <a:rPr lang="en-IN" altLang="vi-VN" sz="2000"/>
              <a:t>That means if a graph with 4 vertices and 6 edges can be represented using a matrix of 4X6 class.</a:t>
            </a:r>
          </a:p>
          <a:p>
            <a:pPr>
              <a:lnSpc>
                <a:spcPct val="150000"/>
              </a:lnSpc>
              <a:buFont typeface="Arial" panose="020B0604020202020204" pitchFamily="34" charset="0"/>
              <a:buChar char="•"/>
            </a:pPr>
            <a:r>
              <a:rPr lang="en-IN" altLang="vi-VN" sz="2000"/>
              <a:t>In this matrix, rows represents vertices and columns represents edges.</a:t>
            </a:r>
          </a:p>
          <a:p>
            <a:pPr>
              <a:lnSpc>
                <a:spcPct val="150000"/>
              </a:lnSpc>
              <a:buFont typeface="Arial" panose="020B0604020202020204" pitchFamily="34" charset="0"/>
              <a:buChar char="•"/>
            </a:pPr>
            <a:r>
              <a:rPr lang="en-IN" altLang="vi-VN" sz="2000"/>
              <a:t>This matrix is filled with either 0 or 1 or -1.</a:t>
            </a:r>
          </a:p>
          <a:p>
            <a:pPr>
              <a:lnSpc>
                <a:spcPct val="150000"/>
              </a:lnSpc>
              <a:buFont typeface="Arial" panose="020B0604020202020204" pitchFamily="34" charset="0"/>
              <a:buChar char="•"/>
            </a:pPr>
            <a:r>
              <a:rPr lang="en-IN" altLang="vi-VN" sz="2000"/>
              <a:t>Here, 0 represents row edge is not connected to column vertex.</a:t>
            </a:r>
          </a:p>
          <a:p>
            <a:pPr>
              <a:lnSpc>
                <a:spcPct val="150000"/>
              </a:lnSpc>
              <a:buFont typeface="Arial" panose="020B0604020202020204" pitchFamily="34" charset="0"/>
              <a:buChar char="•"/>
            </a:pPr>
            <a:r>
              <a:rPr lang="en-IN" altLang="vi-VN" sz="2000"/>
              <a:t>1 represents row edge is connected as outgoing edge to column vertex .</a:t>
            </a:r>
          </a:p>
          <a:p>
            <a:pPr>
              <a:lnSpc>
                <a:spcPct val="150000"/>
              </a:lnSpc>
              <a:buFont typeface="Arial" panose="020B0604020202020204" pitchFamily="34" charset="0"/>
              <a:buChar char="•"/>
            </a:pPr>
            <a:r>
              <a:rPr lang="en-IN" altLang="vi-VN" sz="2000"/>
              <a:t>-1 represents row edge is connected as incoming edge to column vertex.</a:t>
            </a:r>
            <a:endParaRPr lang="en-IN" altLang="vi-VN" sz="2000"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1">
            <a:extLst>
              <a:ext uri="{FF2B5EF4-FFF2-40B4-BE49-F238E27FC236}">
                <a16:creationId xmlns:a16="http://schemas.microsoft.com/office/drawing/2014/main" id="{F364CDFC-C750-5BF5-2A83-793C0D39B6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6">
            <a:extLst>
              <a:ext uri="{FF2B5EF4-FFF2-40B4-BE49-F238E27FC236}">
                <a16:creationId xmlns:a16="http://schemas.microsoft.com/office/drawing/2014/main" id="{30F10955-F5BD-D6FF-79F1-A87DC419019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2656763-CEBE-B81F-CBDD-A24D1E9851E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8853" name="Title 1">
            <a:extLst>
              <a:ext uri="{FF2B5EF4-FFF2-40B4-BE49-F238E27FC236}">
                <a16:creationId xmlns:a16="http://schemas.microsoft.com/office/drawing/2014/main" id="{337A654E-FBF1-6F5B-0138-969A28B448B6}"/>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8854" name="Content Placeholder 2">
            <a:extLst>
              <a:ext uri="{FF2B5EF4-FFF2-40B4-BE49-F238E27FC236}">
                <a16:creationId xmlns:a16="http://schemas.microsoft.com/office/drawing/2014/main" id="{FD62E8DA-A20E-A5B9-3849-82E7A2A9E08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Incidence Matrix</a:t>
            </a:r>
          </a:p>
          <a:p>
            <a:pPr>
              <a:lnSpc>
                <a:spcPct val="150000"/>
              </a:lnSpc>
              <a:buFont typeface="Arial" panose="020B0604020202020204" pitchFamily="34" charset="0"/>
              <a:buChar char="•"/>
            </a:pPr>
            <a:endParaRPr lang="en-IN" altLang="vi-VN" sz="2000" b="1"/>
          </a:p>
        </p:txBody>
      </p:sp>
      <p:pic>
        <p:nvPicPr>
          <p:cNvPr id="78855" name="Picture 2" descr="E:\Jain_2022\Jain_2022\T2\DS\Study Material\Jain_Temp\M3\IMG\44.jpg">
            <a:extLst>
              <a:ext uri="{FF2B5EF4-FFF2-40B4-BE49-F238E27FC236}">
                <a16:creationId xmlns:a16="http://schemas.microsoft.com/office/drawing/2014/main" id="{7E87344F-FC4F-5189-1F0D-E3B8F24E1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600200"/>
            <a:ext cx="77597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
            <a:extLst>
              <a:ext uri="{FF2B5EF4-FFF2-40B4-BE49-F238E27FC236}">
                <a16:creationId xmlns:a16="http://schemas.microsoft.com/office/drawing/2014/main" id="{8B5EFCC6-FB0A-32DA-FDAE-312EE13B2D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Rectangle 6">
            <a:extLst>
              <a:ext uri="{FF2B5EF4-FFF2-40B4-BE49-F238E27FC236}">
                <a16:creationId xmlns:a16="http://schemas.microsoft.com/office/drawing/2014/main" id="{28D87C21-9E9F-2790-04D1-E0CEF1A256A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126ECEB-720B-9323-EA63-A8F8858EBF1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79877" name="Title 1">
            <a:extLst>
              <a:ext uri="{FF2B5EF4-FFF2-40B4-BE49-F238E27FC236}">
                <a16:creationId xmlns:a16="http://schemas.microsoft.com/office/drawing/2014/main" id="{0E6F02DA-56F4-4F3E-FF95-70A0F826B7B9}"/>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79878" name="Content Placeholder 2">
            <a:extLst>
              <a:ext uri="{FF2B5EF4-FFF2-40B4-BE49-F238E27FC236}">
                <a16:creationId xmlns:a16="http://schemas.microsoft.com/office/drawing/2014/main" id="{3D9BBCBA-2262-FC78-EA27-0D7E9977AB0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Adjacency List</a:t>
            </a:r>
          </a:p>
          <a:p>
            <a:pPr>
              <a:lnSpc>
                <a:spcPct val="150000"/>
              </a:lnSpc>
              <a:buFont typeface="Arial" panose="020B0604020202020204" pitchFamily="34" charset="0"/>
              <a:buChar char="•"/>
            </a:pPr>
            <a:r>
              <a:rPr lang="en-IN" altLang="vi-VN" sz="2000"/>
              <a:t>In this representation, every vertex of graph contains list of its adjacent vertices. </a:t>
            </a:r>
          </a:p>
          <a:p>
            <a:pPr>
              <a:lnSpc>
                <a:spcPct val="150000"/>
              </a:lnSpc>
              <a:buFont typeface="Arial" panose="020B0604020202020204" pitchFamily="34" charset="0"/>
              <a:buChar char="•"/>
            </a:pPr>
            <a:r>
              <a:rPr lang="en-IN" altLang="vi-VN" sz="2000"/>
              <a:t>For example, consider the following directed graph representation implemented using linked list.</a:t>
            </a:r>
          </a:p>
          <a:p>
            <a:pPr>
              <a:lnSpc>
                <a:spcPct val="150000"/>
              </a:lnSpc>
              <a:buFont typeface="Arial" panose="020B0604020202020204" pitchFamily="34" charset="0"/>
              <a:buChar char="•"/>
            </a:pPr>
            <a:endParaRPr lang="en-IN" altLang="vi-VN" sz="2000" b="1"/>
          </a:p>
        </p:txBody>
      </p:sp>
      <p:pic>
        <p:nvPicPr>
          <p:cNvPr id="79879" name="Picture 2" descr="E:\Jain_2022\Jain_2022\T2\DS\Study Material\Jain_Temp\M3\IMG\45.jpg">
            <a:extLst>
              <a:ext uri="{FF2B5EF4-FFF2-40B4-BE49-F238E27FC236}">
                <a16:creationId xmlns:a16="http://schemas.microsoft.com/office/drawing/2014/main" id="{85B82962-25BC-BDBC-6D4E-40ED5A538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687763"/>
            <a:ext cx="613092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a:extLst>
              <a:ext uri="{FF2B5EF4-FFF2-40B4-BE49-F238E27FC236}">
                <a16:creationId xmlns:a16="http://schemas.microsoft.com/office/drawing/2014/main" id="{BE6735A3-DAC0-0C0F-ADB0-D699023326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Rectangle 6">
            <a:extLst>
              <a:ext uri="{FF2B5EF4-FFF2-40B4-BE49-F238E27FC236}">
                <a16:creationId xmlns:a16="http://schemas.microsoft.com/office/drawing/2014/main" id="{14FC5522-E67F-5046-874E-51F12BFBFAB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8BDF996-D5B6-2400-859C-3D4D365EF4E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0901" name="Title 1">
            <a:extLst>
              <a:ext uri="{FF2B5EF4-FFF2-40B4-BE49-F238E27FC236}">
                <a16:creationId xmlns:a16="http://schemas.microsoft.com/office/drawing/2014/main" id="{D367D23E-E8D9-16E4-53F2-B7B7718E6758}"/>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0902" name="Content Placeholder 2">
            <a:extLst>
              <a:ext uri="{FF2B5EF4-FFF2-40B4-BE49-F238E27FC236}">
                <a16:creationId xmlns:a16="http://schemas.microsoft.com/office/drawing/2014/main" id="{825A4CE5-8AEC-C89B-ED2F-14913AD0882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Adjacency List</a:t>
            </a:r>
          </a:p>
          <a:p>
            <a:pPr>
              <a:lnSpc>
                <a:spcPct val="150000"/>
              </a:lnSpc>
              <a:buFont typeface="Arial" panose="020B0604020202020204" pitchFamily="34" charset="0"/>
              <a:buChar char="•"/>
            </a:pPr>
            <a:r>
              <a:rPr lang="en-IN" altLang="vi-VN" sz="2000"/>
              <a:t>This representation can also be implemented using array as follows.</a:t>
            </a:r>
          </a:p>
          <a:p>
            <a:pPr>
              <a:lnSpc>
                <a:spcPct val="150000"/>
              </a:lnSpc>
              <a:buFont typeface="Arial" panose="020B0604020202020204" pitchFamily="34" charset="0"/>
              <a:buChar char="•"/>
            </a:pPr>
            <a:endParaRPr lang="en-IN" altLang="vi-VN" sz="2000" b="1"/>
          </a:p>
        </p:txBody>
      </p:sp>
      <p:pic>
        <p:nvPicPr>
          <p:cNvPr id="80903" name="Picture 2" descr="E:\Jain_2022\Jain_2022\T2\DS\Study Material\Jain_Temp\M3\IMG\46.jpg">
            <a:extLst>
              <a:ext uri="{FF2B5EF4-FFF2-40B4-BE49-F238E27FC236}">
                <a16:creationId xmlns:a16="http://schemas.microsoft.com/office/drawing/2014/main" id="{C3832A49-4FCC-EE04-AD75-F065E9252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133600"/>
            <a:ext cx="60293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A4D499DE-7941-4B3D-3030-F5BF738FAA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6">
            <a:extLst>
              <a:ext uri="{FF2B5EF4-FFF2-40B4-BE49-F238E27FC236}">
                <a16:creationId xmlns:a16="http://schemas.microsoft.com/office/drawing/2014/main" id="{6B056A5E-EAC7-3B83-0FD8-12C66E410A9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9316EDE-7596-FB4C-03EC-671BB5AAB6D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197" name="Title 1">
            <a:extLst>
              <a:ext uri="{FF2B5EF4-FFF2-40B4-BE49-F238E27FC236}">
                <a16:creationId xmlns:a16="http://schemas.microsoft.com/office/drawing/2014/main" id="{D9E9688F-FE8E-E995-9C62-5BE1F5DC24D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8198" name="Content Placeholder 2">
            <a:extLst>
              <a:ext uri="{FF2B5EF4-FFF2-40B4-BE49-F238E27FC236}">
                <a16:creationId xmlns:a16="http://schemas.microsoft.com/office/drawing/2014/main" id="{ADF2CBCC-5664-ECAF-4561-B8D6149AB4A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a:t>In simple words, the node which has a link from its parent node is called as child node.</a:t>
            </a:r>
          </a:p>
          <a:p>
            <a:pPr>
              <a:lnSpc>
                <a:spcPct val="90000"/>
              </a:lnSpc>
              <a:spcBef>
                <a:spcPts val="1000"/>
              </a:spcBef>
              <a:buFont typeface="Arial" panose="020B0604020202020204" pitchFamily="34" charset="0"/>
              <a:buChar char="•"/>
            </a:pPr>
            <a:r>
              <a:rPr lang="en-IN" altLang="vi-VN" sz="2400"/>
              <a:t>In a tree, any parent node can have any number of child nodes.</a:t>
            </a:r>
          </a:p>
          <a:p>
            <a:pPr>
              <a:lnSpc>
                <a:spcPct val="90000"/>
              </a:lnSpc>
              <a:spcBef>
                <a:spcPts val="1000"/>
              </a:spcBef>
              <a:buFont typeface="Arial" panose="020B0604020202020204" pitchFamily="34" charset="0"/>
              <a:buChar char="•"/>
            </a:pPr>
            <a:r>
              <a:rPr lang="en-IN" altLang="vi-VN" sz="2400"/>
              <a:t>In a tree, all the nodes except root are child nodes. </a:t>
            </a:r>
          </a:p>
          <a:p>
            <a:pPr>
              <a:lnSpc>
                <a:spcPct val="90000"/>
              </a:lnSpc>
              <a:spcBef>
                <a:spcPts val="1000"/>
              </a:spcBef>
              <a:buFont typeface="Arial" panose="020B0604020202020204" pitchFamily="34" charset="0"/>
              <a:buChar char="•"/>
            </a:pPr>
            <a:r>
              <a:rPr lang="en-IN" altLang="vi-VN" sz="2400"/>
              <a:t>e.g., Children of D are (H, I,J). </a:t>
            </a:r>
          </a:p>
          <a:p>
            <a:pPr>
              <a:lnSpc>
                <a:spcPct val="90000"/>
              </a:lnSpc>
              <a:spcBef>
                <a:spcPts val="1000"/>
              </a:spcBef>
              <a:buFont typeface="Arial" panose="020B0604020202020204" pitchFamily="34" charset="0"/>
              <a:buChar char="•"/>
            </a:pPr>
            <a:r>
              <a:rPr lang="en-IN" altLang="vi-VN" sz="2400" b="1">
                <a:solidFill>
                  <a:srgbClr val="FF0000"/>
                </a:solidFill>
              </a:rPr>
              <a:t>Siblings</a:t>
            </a:r>
          </a:p>
          <a:p>
            <a:pPr>
              <a:lnSpc>
                <a:spcPct val="90000"/>
              </a:lnSpc>
              <a:spcBef>
                <a:spcPts val="1000"/>
              </a:spcBef>
              <a:buFont typeface="Arial" panose="020B0604020202020204" pitchFamily="34" charset="0"/>
              <a:buChar char="•"/>
            </a:pPr>
            <a:r>
              <a:rPr lang="en-IN" altLang="vi-VN" sz="2400"/>
              <a:t>In a tree data structure, nodes which belong to same Parent are called as SIBLINGS.</a:t>
            </a:r>
          </a:p>
          <a:p>
            <a:pPr>
              <a:lnSpc>
                <a:spcPct val="90000"/>
              </a:lnSpc>
              <a:spcBef>
                <a:spcPts val="1000"/>
              </a:spcBef>
              <a:buFont typeface="Arial" panose="020B0604020202020204" pitchFamily="34" charset="0"/>
              <a:buChar char="•"/>
            </a:pPr>
            <a:r>
              <a:rPr lang="en-IN" altLang="vi-VN" sz="2400"/>
              <a:t>In simple words, the nodes with same parent are called as Sibling nodes. Ex: Siblings (B,C, D) </a:t>
            </a:r>
            <a:endParaRPr lang="en-IN" altLang="vi-VN" sz="2400" b="1">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
            <a:extLst>
              <a:ext uri="{FF2B5EF4-FFF2-40B4-BE49-F238E27FC236}">
                <a16:creationId xmlns:a16="http://schemas.microsoft.com/office/drawing/2014/main" id="{76E79182-E0B0-7690-EC35-9223FFF454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Rectangle 6">
            <a:extLst>
              <a:ext uri="{FF2B5EF4-FFF2-40B4-BE49-F238E27FC236}">
                <a16:creationId xmlns:a16="http://schemas.microsoft.com/office/drawing/2014/main" id="{DB18373C-45E2-A734-AC01-2162773B3FC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1B75CFA-1BA4-2DAA-AE6B-66C6DFEC8F8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1925" name="Title 1">
            <a:extLst>
              <a:ext uri="{FF2B5EF4-FFF2-40B4-BE49-F238E27FC236}">
                <a16:creationId xmlns:a16="http://schemas.microsoft.com/office/drawing/2014/main" id="{A30986FB-DDA5-C7CD-A6D1-6CBCCFD48E0A}"/>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1926" name="Content Placeholder 2">
            <a:extLst>
              <a:ext uri="{FF2B5EF4-FFF2-40B4-BE49-F238E27FC236}">
                <a16:creationId xmlns:a16="http://schemas.microsoft.com/office/drawing/2014/main" id="{36223322-5A32-4090-2A8A-F62B5FFDFBD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Graph traversals</a:t>
            </a:r>
          </a:p>
          <a:p>
            <a:pPr>
              <a:lnSpc>
                <a:spcPct val="150000"/>
              </a:lnSpc>
              <a:buFont typeface="Arial" panose="020B0604020202020204" pitchFamily="34" charset="0"/>
              <a:buChar char="•"/>
            </a:pPr>
            <a:r>
              <a:rPr lang="en-IN" altLang="vi-VN" sz="2000"/>
              <a:t>Graph traversal means visiting every vertex and edge exactly once in a well-defined order.</a:t>
            </a:r>
          </a:p>
          <a:p>
            <a:pPr>
              <a:lnSpc>
                <a:spcPct val="150000"/>
              </a:lnSpc>
              <a:buFont typeface="Arial" panose="020B0604020202020204" pitchFamily="34" charset="0"/>
              <a:buChar char="•"/>
            </a:pPr>
            <a:r>
              <a:rPr lang="en-IN" altLang="vi-VN" sz="2000"/>
              <a:t>While using certain graph algorithms, you must ensure that each vertex of the graph is visited exactly once.</a:t>
            </a:r>
          </a:p>
          <a:p>
            <a:pPr>
              <a:lnSpc>
                <a:spcPct val="150000"/>
              </a:lnSpc>
              <a:buFont typeface="Arial" panose="020B0604020202020204" pitchFamily="34" charset="0"/>
              <a:buChar char="•"/>
            </a:pPr>
            <a:r>
              <a:rPr lang="en-IN" altLang="vi-VN" sz="2000"/>
              <a:t>The order in which the vertices are visited are important and may depend upon the algorithm or question that you are solving. </a:t>
            </a:r>
          </a:p>
          <a:p>
            <a:pPr>
              <a:lnSpc>
                <a:spcPct val="150000"/>
              </a:lnSpc>
              <a:buFont typeface="Arial" panose="020B0604020202020204" pitchFamily="34" charset="0"/>
              <a:buChar char="•"/>
            </a:pPr>
            <a:r>
              <a:rPr lang="en-IN" altLang="vi-VN" sz="2000"/>
              <a:t>During a traversal, it is important that you track which vertices have been visited.</a:t>
            </a:r>
          </a:p>
          <a:p>
            <a:pPr>
              <a:lnSpc>
                <a:spcPct val="150000"/>
              </a:lnSpc>
              <a:buFont typeface="Arial" panose="020B0604020202020204" pitchFamily="34" charset="0"/>
              <a:buChar char="•"/>
            </a:pPr>
            <a:r>
              <a:rPr lang="en-IN" altLang="vi-VN" sz="2000"/>
              <a:t>The most common way of tracking vertices is to mark them. </a:t>
            </a:r>
            <a:endParaRPr lang="en-IN" altLang="vi-VN" sz="2000"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
            <a:extLst>
              <a:ext uri="{FF2B5EF4-FFF2-40B4-BE49-F238E27FC236}">
                <a16:creationId xmlns:a16="http://schemas.microsoft.com/office/drawing/2014/main" id="{2A42D6DF-1236-A9BF-B8E0-EB3D0CC7F4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Rectangle 6">
            <a:extLst>
              <a:ext uri="{FF2B5EF4-FFF2-40B4-BE49-F238E27FC236}">
                <a16:creationId xmlns:a16="http://schemas.microsoft.com/office/drawing/2014/main" id="{7C030FA5-1EC7-74C9-F8D1-BB0FED0376A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7D14C01-2F35-A8D8-AB0E-4BB8074A05D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2949" name="Title 1">
            <a:extLst>
              <a:ext uri="{FF2B5EF4-FFF2-40B4-BE49-F238E27FC236}">
                <a16:creationId xmlns:a16="http://schemas.microsoft.com/office/drawing/2014/main" id="{F24EF12D-1A8A-F19F-4C48-07F86DE64AEE}"/>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51206" name="Content Placeholder 2">
            <a:extLst>
              <a:ext uri="{FF2B5EF4-FFF2-40B4-BE49-F238E27FC236}">
                <a16:creationId xmlns:a16="http://schemas.microsoft.com/office/drawing/2014/main" id="{C24078E9-9BD0-3F42-43D9-3384D6E82FB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857250" indent="-34290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150000"/>
              </a:lnSpc>
              <a:buFont typeface="Arial" charset="0"/>
              <a:buChar char="•"/>
              <a:defRPr/>
            </a:pPr>
            <a:r>
              <a:rPr lang="en-IN" sz="2000" b="1" dirty="0"/>
              <a:t>Graph traversals</a:t>
            </a:r>
          </a:p>
          <a:p>
            <a:pPr lvl="1">
              <a:lnSpc>
                <a:spcPct val="150000"/>
              </a:lnSpc>
              <a:buFont typeface="Arial" charset="0"/>
              <a:buChar char="•"/>
              <a:defRPr/>
            </a:pPr>
            <a:r>
              <a:rPr lang="en-IN" sz="2000" b="1" dirty="0"/>
              <a:t>Depth First Search (DFS)</a:t>
            </a:r>
          </a:p>
          <a:p>
            <a:pPr lvl="1">
              <a:lnSpc>
                <a:spcPct val="150000"/>
              </a:lnSpc>
              <a:buFont typeface="Arial" charset="0"/>
              <a:buChar char="•"/>
              <a:defRPr/>
            </a:pPr>
            <a:r>
              <a:rPr lang="en-IN" sz="2000" b="1" dirty="0"/>
              <a:t>Breadth First Search (BFS)</a:t>
            </a:r>
          </a:p>
          <a:p>
            <a:pPr marL="342900" lvl="1">
              <a:lnSpc>
                <a:spcPct val="150000"/>
              </a:lnSpc>
              <a:buFont typeface="Arial" charset="0"/>
              <a:buChar char="•"/>
              <a:defRPr/>
            </a:pPr>
            <a:r>
              <a:rPr lang="en-IN" sz="2000" b="1" dirty="0"/>
              <a:t>Depth First Search (DFS)</a:t>
            </a:r>
          </a:p>
          <a:p>
            <a:pPr>
              <a:lnSpc>
                <a:spcPct val="150000"/>
              </a:lnSpc>
              <a:buFont typeface="Arial" charset="0"/>
              <a:buChar char="•"/>
              <a:defRPr/>
            </a:pPr>
            <a:r>
              <a:rPr lang="en-IN" sz="2000" dirty="0"/>
              <a:t>The DFS algorithm is a recursive algorithm that uses the idea of backtracking.</a:t>
            </a:r>
          </a:p>
          <a:p>
            <a:pPr>
              <a:lnSpc>
                <a:spcPct val="150000"/>
              </a:lnSpc>
              <a:buFont typeface="Arial" charset="0"/>
              <a:buChar char="•"/>
              <a:defRPr/>
            </a:pPr>
            <a:r>
              <a:rPr lang="en-IN" sz="2000" dirty="0"/>
              <a:t>It involves exhaustive searches of all the nodes by going ahead, if possible, else by backtracking. </a:t>
            </a:r>
          </a:p>
          <a:p>
            <a:pPr>
              <a:lnSpc>
                <a:spcPct val="150000"/>
              </a:lnSpc>
              <a:buFont typeface="Arial" charset="0"/>
              <a:buChar char="•"/>
              <a:defRPr/>
            </a:pPr>
            <a:r>
              <a:rPr lang="en-IN" sz="2000" dirty="0"/>
              <a:t>Here, the word backtrack means that when you are moving forward and there are no more nodes along the current path, you move backwards on the same path to find nodes to traverse.</a:t>
            </a:r>
            <a:endParaRPr lang="en-IN" sz="20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a:extLst>
              <a:ext uri="{FF2B5EF4-FFF2-40B4-BE49-F238E27FC236}">
                <a16:creationId xmlns:a16="http://schemas.microsoft.com/office/drawing/2014/main" id="{1FAF9013-8D56-E808-4D31-365BD5C59C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6">
            <a:extLst>
              <a:ext uri="{FF2B5EF4-FFF2-40B4-BE49-F238E27FC236}">
                <a16:creationId xmlns:a16="http://schemas.microsoft.com/office/drawing/2014/main" id="{6B73F1DF-D8B8-B56B-5776-565662EAB3A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02103D1-8315-C874-A303-3840D074634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3973" name="Title 1">
            <a:extLst>
              <a:ext uri="{FF2B5EF4-FFF2-40B4-BE49-F238E27FC236}">
                <a16:creationId xmlns:a16="http://schemas.microsoft.com/office/drawing/2014/main" id="{58EE0326-FEC4-5FFB-E5B8-C784D2E3FF74}"/>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3974" name="Content Placeholder 2">
            <a:extLst>
              <a:ext uri="{FF2B5EF4-FFF2-40B4-BE49-F238E27FC236}">
                <a16:creationId xmlns:a16="http://schemas.microsoft.com/office/drawing/2014/main" id="{14268079-089E-4181-4EBB-6B7180FBD9A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All the nodes will be visited on the current path till all the unvisited nodes have been traversed after which the next path will be selected.</a:t>
            </a:r>
          </a:p>
          <a:p>
            <a:pPr>
              <a:lnSpc>
                <a:spcPct val="150000"/>
              </a:lnSpc>
              <a:buFont typeface="Arial" panose="020B0604020202020204" pitchFamily="34" charset="0"/>
              <a:buChar char="•"/>
            </a:pPr>
            <a:r>
              <a:rPr lang="en-IN" altLang="vi-VN" sz="2000"/>
              <a:t>This recursive nature of DFS can be implemented using stacks.</a:t>
            </a:r>
          </a:p>
          <a:p>
            <a:pPr>
              <a:lnSpc>
                <a:spcPct val="150000"/>
              </a:lnSpc>
              <a:buFont typeface="Arial" panose="020B0604020202020204" pitchFamily="34" charset="0"/>
              <a:buChar char="•"/>
            </a:pPr>
            <a:r>
              <a:rPr lang="en-IN" altLang="vi-VN" sz="2000"/>
              <a:t>The basic idea is as follows: </a:t>
            </a:r>
          </a:p>
          <a:p>
            <a:pPr>
              <a:lnSpc>
                <a:spcPct val="150000"/>
              </a:lnSpc>
              <a:buFont typeface="Arial" panose="020B0604020202020204" pitchFamily="34" charset="0"/>
              <a:buChar char="•"/>
            </a:pPr>
            <a:r>
              <a:rPr lang="en-IN" altLang="vi-VN" sz="2000">
                <a:solidFill>
                  <a:srgbClr val="FF0000"/>
                </a:solidFill>
              </a:rPr>
              <a:t>Pick a starting node and push all its adjacent nodes into a stack.</a:t>
            </a:r>
          </a:p>
          <a:p>
            <a:pPr>
              <a:lnSpc>
                <a:spcPct val="150000"/>
              </a:lnSpc>
              <a:buFont typeface="Arial" panose="020B0604020202020204" pitchFamily="34" charset="0"/>
              <a:buChar char="•"/>
            </a:pPr>
            <a:r>
              <a:rPr lang="en-IN" altLang="vi-VN" sz="2000">
                <a:solidFill>
                  <a:srgbClr val="FF0000"/>
                </a:solidFill>
              </a:rPr>
              <a:t>Pop a node from stack to select the next node to visit and push all its adjacent nodes into a stack.</a:t>
            </a:r>
          </a:p>
          <a:p>
            <a:pPr>
              <a:lnSpc>
                <a:spcPct val="150000"/>
              </a:lnSpc>
              <a:buFont typeface="Arial" panose="020B0604020202020204" pitchFamily="34" charset="0"/>
              <a:buChar char="•"/>
            </a:pPr>
            <a:r>
              <a:rPr lang="en-IN" altLang="vi-VN" sz="2000">
                <a:solidFill>
                  <a:srgbClr val="FF0000"/>
                </a:solidFill>
              </a:rPr>
              <a:t>Repeat this process until the stack is empty.</a:t>
            </a:r>
          </a:p>
          <a:p>
            <a:pPr>
              <a:lnSpc>
                <a:spcPct val="150000"/>
              </a:lnSpc>
              <a:buFont typeface="Arial" panose="020B0604020202020204" pitchFamily="34" charset="0"/>
              <a:buChar char="•"/>
            </a:pPr>
            <a:r>
              <a:rPr lang="en-IN" altLang="vi-VN" sz="2000">
                <a:solidFill>
                  <a:srgbClr val="FF0000"/>
                </a:solidFill>
              </a:rPr>
              <a:t>However, ensure that the nodes that are visited are marked.</a:t>
            </a:r>
          </a:p>
          <a:p>
            <a:pPr>
              <a:lnSpc>
                <a:spcPct val="150000"/>
              </a:lnSpc>
              <a:buFont typeface="Arial" panose="020B0604020202020204" pitchFamily="34" charset="0"/>
              <a:buChar char="•"/>
            </a:pPr>
            <a:r>
              <a:rPr lang="en-IN" altLang="vi-VN" sz="2000"/>
              <a:t>This will prevent you from visiting the same node more than once. </a:t>
            </a:r>
          </a:p>
          <a:p>
            <a:pPr>
              <a:lnSpc>
                <a:spcPct val="150000"/>
              </a:lnSpc>
              <a:buFont typeface="Arial" panose="020B0604020202020204" pitchFamily="34" charset="0"/>
              <a:buChar char="•"/>
            </a:pPr>
            <a:r>
              <a:rPr lang="en-IN" altLang="vi-VN" sz="2000"/>
              <a:t>If you do not mark the nodes that are visited and you visit the same node more than once, you may end up in an infinite loop.</a:t>
            </a:r>
            <a:endParaRPr lang="en-IN" altLang="vi-VN" sz="2000"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1">
            <a:extLst>
              <a:ext uri="{FF2B5EF4-FFF2-40B4-BE49-F238E27FC236}">
                <a16:creationId xmlns:a16="http://schemas.microsoft.com/office/drawing/2014/main" id="{260E2207-1E55-2C74-BBEC-F6B0EFF5A4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6">
            <a:extLst>
              <a:ext uri="{FF2B5EF4-FFF2-40B4-BE49-F238E27FC236}">
                <a16:creationId xmlns:a16="http://schemas.microsoft.com/office/drawing/2014/main" id="{AD5E142C-B84C-D820-EEE2-50B515BD679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0BDD0EB-E189-3664-6544-DA355A7EDD7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4997" name="Title 1">
            <a:extLst>
              <a:ext uri="{FF2B5EF4-FFF2-40B4-BE49-F238E27FC236}">
                <a16:creationId xmlns:a16="http://schemas.microsoft.com/office/drawing/2014/main" id="{15D5D53A-4F3A-39EC-03DA-4F4569087FF6}"/>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4998" name="Content Placeholder 2">
            <a:extLst>
              <a:ext uri="{FF2B5EF4-FFF2-40B4-BE49-F238E27FC236}">
                <a16:creationId xmlns:a16="http://schemas.microsoft.com/office/drawing/2014/main" id="{0CA787B6-A968-0F2C-67E6-3441F119E13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Iterative</a:t>
            </a:r>
          </a:p>
        </p:txBody>
      </p:sp>
      <p:pic>
        <p:nvPicPr>
          <p:cNvPr id="84999" name="Picture 2" descr="E:\Jain_2022\Jain_2022\T2\DS\Study Material\Jain_Temp\M3\IMG\47.jpg">
            <a:extLst>
              <a:ext uri="{FF2B5EF4-FFF2-40B4-BE49-F238E27FC236}">
                <a16:creationId xmlns:a16="http://schemas.microsoft.com/office/drawing/2014/main" id="{6A7B3EA7-3C7D-D087-66A0-0CE363036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8" y="1600200"/>
            <a:ext cx="7415212"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a:extLst>
              <a:ext uri="{FF2B5EF4-FFF2-40B4-BE49-F238E27FC236}">
                <a16:creationId xmlns:a16="http://schemas.microsoft.com/office/drawing/2014/main" id="{268E7B01-C0F3-EEF5-E806-4735ED9E0F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6">
            <a:extLst>
              <a:ext uri="{FF2B5EF4-FFF2-40B4-BE49-F238E27FC236}">
                <a16:creationId xmlns:a16="http://schemas.microsoft.com/office/drawing/2014/main" id="{587A7258-CCA8-9899-B702-94DAADF0DE2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EDA470A-6126-A390-8076-BD7BC0699E4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6021" name="Title 1">
            <a:extLst>
              <a:ext uri="{FF2B5EF4-FFF2-40B4-BE49-F238E27FC236}">
                <a16:creationId xmlns:a16="http://schemas.microsoft.com/office/drawing/2014/main" id="{A0F66775-2B4A-87E4-0F69-56291A2BEF55}"/>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6022" name="Content Placeholder 2">
            <a:extLst>
              <a:ext uri="{FF2B5EF4-FFF2-40B4-BE49-F238E27FC236}">
                <a16:creationId xmlns:a16="http://schemas.microsoft.com/office/drawing/2014/main" id="{D29CF713-4AAA-79DE-B9FC-888503FC041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Recursive</a:t>
            </a:r>
          </a:p>
          <a:p>
            <a:pPr>
              <a:lnSpc>
                <a:spcPct val="150000"/>
              </a:lnSpc>
              <a:buFont typeface="Arial" panose="020B0604020202020204" pitchFamily="34" charset="0"/>
              <a:buChar char="•"/>
            </a:pPr>
            <a:endParaRPr lang="en-IN" altLang="vi-VN" sz="2000" b="1"/>
          </a:p>
        </p:txBody>
      </p:sp>
      <p:pic>
        <p:nvPicPr>
          <p:cNvPr id="86023" name="Picture 2" descr="E:\Jain_2022\Jain_2022\T2\DS\Study Material\Jain_Temp\M3\IMG\48.jpg">
            <a:extLst>
              <a:ext uri="{FF2B5EF4-FFF2-40B4-BE49-F238E27FC236}">
                <a16:creationId xmlns:a16="http://schemas.microsoft.com/office/drawing/2014/main" id="{979C1D4A-3B09-3663-E278-C0ED402A4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12775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
            <a:extLst>
              <a:ext uri="{FF2B5EF4-FFF2-40B4-BE49-F238E27FC236}">
                <a16:creationId xmlns:a16="http://schemas.microsoft.com/office/drawing/2014/main" id="{9DD1BBCF-9AFC-9484-D1A0-8CD6553D21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6">
            <a:extLst>
              <a:ext uri="{FF2B5EF4-FFF2-40B4-BE49-F238E27FC236}">
                <a16:creationId xmlns:a16="http://schemas.microsoft.com/office/drawing/2014/main" id="{4539AE2A-A17F-A0E0-4261-AFE116ED828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B98A2E7-7190-B743-B68E-C7C368052D9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7045" name="Title 1">
            <a:extLst>
              <a:ext uri="{FF2B5EF4-FFF2-40B4-BE49-F238E27FC236}">
                <a16:creationId xmlns:a16="http://schemas.microsoft.com/office/drawing/2014/main" id="{F9F5BFF1-4BA8-34C9-EEF6-CC3BF299576B}"/>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7046" name="Content Placeholder 2">
            <a:extLst>
              <a:ext uri="{FF2B5EF4-FFF2-40B4-BE49-F238E27FC236}">
                <a16:creationId xmlns:a16="http://schemas.microsoft.com/office/drawing/2014/main" id="{6EC25FEC-BE2D-0B9D-8A4C-C904F83EF1DB}"/>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p:txBody>
      </p:sp>
      <p:pic>
        <p:nvPicPr>
          <p:cNvPr id="87047" name="Picture 2" descr="E:\Jain_2022\Jain_2022\T2\DS\Study Material\Jain_Temp\M3\IMG\49.jpg">
            <a:extLst>
              <a:ext uri="{FF2B5EF4-FFF2-40B4-BE49-F238E27FC236}">
                <a16:creationId xmlns:a16="http://schemas.microsoft.com/office/drawing/2014/main" id="{4BEDF28E-632C-3D43-CAD6-61A78502A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990600"/>
            <a:ext cx="71818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a:extLst>
              <a:ext uri="{FF2B5EF4-FFF2-40B4-BE49-F238E27FC236}">
                <a16:creationId xmlns:a16="http://schemas.microsoft.com/office/drawing/2014/main" id="{BDCB41F6-6D3E-D017-B01E-487F197516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Rectangle 6">
            <a:extLst>
              <a:ext uri="{FF2B5EF4-FFF2-40B4-BE49-F238E27FC236}">
                <a16:creationId xmlns:a16="http://schemas.microsoft.com/office/drawing/2014/main" id="{37A671D1-9A1C-00A8-1990-2013FFCB322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569C775-B93D-B9DF-3020-7E9D94CD1E3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8069" name="Title 1">
            <a:extLst>
              <a:ext uri="{FF2B5EF4-FFF2-40B4-BE49-F238E27FC236}">
                <a16:creationId xmlns:a16="http://schemas.microsoft.com/office/drawing/2014/main" id="{C73493D6-F4EE-FE3B-C9E0-766034203A20}"/>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8070" name="Content Placeholder 2">
            <a:extLst>
              <a:ext uri="{FF2B5EF4-FFF2-40B4-BE49-F238E27FC236}">
                <a16:creationId xmlns:a16="http://schemas.microsoft.com/office/drawing/2014/main" id="{EB205334-7E55-6BB3-83A7-386BB1C0C88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p:txBody>
      </p:sp>
      <p:pic>
        <p:nvPicPr>
          <p:cNvPr id="88071" name="Picture 2" descr="E:\Jain_2022\Jain_2022\T2\DS\Study Material\Jain_Temp\M3\IMG\50.jpg">
            <a:extLst>
              <a:ext uri="{FF2B5EF4-FFF2-40B4-BE49-F238E27FC236}">
                <a16:creationId xmlns:a16="http://schemas.microsoft.com/office/drawing/2014/main" id="{88374310-8EDD-9DD4-0805-E4FC6FDBA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666750"/>
            <a:ext cx="8050213"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
            <a:extLst>
              <a:ext uri="{FF2B5EF4-FFF2-40B4-BE49-F238E27FC236}">
                <a16:creationId xmlns:a16="http://schemas.microsoft.com/office/drawing/2014/main" id="{7074E4DE-7D1C-F712-5C35-66C0823B5D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Rectangle 6">
            <a:extLst>
              <a:ext uri="{FF2B5EF4-FFF2-40B4-BE49-F238E27FC236}">
                <a16:creationId xmlns:a16="http://schemas.microsoft.com/office/drawing/2014/main" id="{6017743C-4490-2588-6A5C-B496F521E5D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FCC2C4D-E2FB-8902-84B5-D66899AC652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89093" name="Title 1">
            <a:extLst>
              <a:ext uri="{FF2B5EF4-FFF2-40B4-BE49-F238E27FC236}">
                <a16:creationId xmlns:a16="http://schemas.microsoft.com/office/drawing/2014/main" id="{52178D25-018E-1E43-3C2C-31433A094F10}"/>
              </a:ext>
            </a:extLst>
          </p:cNvPr>
          <p:cNvSpPr txBox="1">
            <a:spLocks/>
          </p:cNvSpPr>
          <p:nvPr/>
        </p:nvSpPr>
        <p:spPr bwMode="auto">
          <a:xfrm>
            <a:off x="450850" y="24288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89094" name="Content Placeholder 2">
            <a:extLst>
              <a:ext uri="{FF2B5EF4-FFF2-40B4-BE49-F238E27FC236}">
                <a16:creationId xmlns:a16="http://schemas.microsoft.com/office/drawing/2014/main" id="{3E287927-FD71-5C6D-BB23-F6AEFDCD0BA6}"/>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Step 4</a:t>
            </a:r>
            <a:r>
              <a:rPr lang="en-IN" altLang="vi-VN" sz="2000"/>
              <a:t> - POP the top element from the stack, i.e., D, and print it. Now, PUSH all the neighbors of D onto the stack that are in ready state.</a:t>
            </a:r>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r>
              <a:rPr lang="en-IN" altLang="vi-VN" sz="2000" b="1"/>
              <a:t>Step 5</a:t>
            </a:r>
            <a:r>
              <a:rPr lang="en-IN" altLang="vi-VN" sz="2000"/>
              <a:t> - POP the top element from the stack, i.e., F, and print it. Now, PUSH all the neighbors of F onto the stack that are in ready state.</a:t>
            </a:r>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r>
              <a:rPr lang="en-IN" altLang="vi-VN" sz="2000" b="1"/>
              <a:t>Step 6</a:t>
            </a:r>
            <a:r>
              <a:rPr lang="en-IN" altLang="vi-VN" sz="2000"/>
              <a:t> - POP the top element from the stack, i.e., B, and print it. Now, PUSH all the neighbors of B onto the stack that are in ready state.</a:t>
            </a:r>
            <a:endParaRPr lang="en-IN" altLang="vi-VN" sz="2000" b="1"/>
          </a:p>
          <a:p>
            <a:pPr>
              <a:lnSpc>
                <a:spcPct val="150000"/>
              </a:lnSpc>
              <a:buFont typeface="Arial" panose="020B0604020202020204" pitchFamily="34" charset="0"/>
              <a:buChar char="•"/>
            </a:pPr>
            <a:endParaRPr lang="en-IN" altLang="vi-VN" sz="2000" b="1"/>
          </a:p>
        </p:txBody>
      </p:sp>
      <p:pic>
        <p:nvPicPr>
          <p:cNvPr id="89095" name="Picture 2" descr="E:\Jain_2022\Jain_2022\T2\DS\Study Material\Jain_Temp\M3\IMG\51.jpg">
            <a:extLst>
              <a:ext uri="{FF2B5EF4-FFF2-40B4-BE49-F238E27FC236}">
                <a16:creationId xmlns:a16="http://schemas.microsoft.com/office/drawing/2014/main" id="{A4E92756-95D0-CB9C-36B5-30573EF16A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62150"/>
            <a:ext cx="67722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6" name="Picture 3" descr="E:\Jain_2022\Jain_2022\T2\DS\Study Material\Jain_Temp\M3\IMG\52.jpg">
            <a:extLst>
              <a:ext uri="{FF2B5EF4-FFF2-40B4-BE49-F238E27FC236}">
                <a16:creationId xmlns:a16="http://schemas.microsoft.com/office/drawing/2014/main" id="{1D74FA04-044A-3C7C-78FA-67454D5A06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4191000"/>
            <a:ext cx="68484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a:extLst>
              <a:ext uri="{FF2B5EF4-FFF2-40B4-BE49-F238E27FC236}">
                <a16:creationId xmlns:a16="http://schemas.microsoft.com/office/drawing/2014/main" id="{AC5BBF85-676E-F419-BEBC-EF59BA5CE0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6">
            <a:extLst>
              <a:ext uri="{FF2B5EF4-FFF2-40B4-BE49-F238E27FC236}">
                <a16:creationId xmlns:a16="http://schemas.microsoft.com/office/drawing/2014/main" id="{43DB8B5E-C1D4-D6CD-DA5D-B0CD7326DBE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7332024-D752-E328-0D7D-08CF94DE056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0117" name="Title 1">
            <a:extLst>
              <a:ext uri="{FF2B5EF4-FFF2-40B4-BE49-F238E27FC236}">
                <a16:creationId xmlns:a16="http://schemas.microsoft.com/office/drawing/2014/main" id="{9B6568CF-BA80-61A8-9157-13EE8E0FD981}"/>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0118" name="Content Placeholder 2">
            <a:extLst>
              <a:ext uri="{FF2B5EF4-FFF2-40B4-BE49-F238E27FC236}">
                <a16:creationId xmlns:a16="http://schemas.microsoft.com/office/drawing/2014/main" id="{A5A346F0-C134-A827-8460-F41321341A7C}"/>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endParaRPr lang="en-IN" altLang="vi-VN" sz="2000" b="1"/>
          </a:p>
          <a:p>
            <a:pPr>
              <a:lnSpc>
                <a:spcPct val="150000"/>
              </a:lnSpc>
              <a:buFont typeface="Arial" panose="020B0604020202020204" pitchFamily="34" charset="0"/>
              <a:buChar char="•"/>
            </a:pPr>
            <a:r>
              <a:rPr lang="en-IN" altLang="vi-VN" sz="2000" b="1"/>
              <a:t>Step 7</a:t>
            </a:r>
            <a:r>
              <a:rPr lang="en-IN" altLang="vi-VN" sz="2000"/>
              <a:t> - POP the top element from the stack, i.e., C, and print it. Now, PUSH all the neighbors of C onto the stack that are in ready state.</a:t>
            </a:r>
          </a:p>
          <a:p>
            <a:pPr>
              <a:lnSpc>
                <a:spcPct val="150000"/>
              </a:lnSpc>
              <a:buFont typeface="Arial" panose="020B0604020202020204" pitchFamily="34" charset="0"/>
              <a:buChar char="•"/>
            </a:pPr>
            <a:endParaRPr lang="en-IN" altLang="vi-VN" sz="2000" b="1"/>
          </a:p>
        </p:txBody>
      </p:sp>
      <p:pic>
        <p:nvPicPr>
          <p:cNvPr id="90119" name="Picture 2" descr="E:\Jain_2022\Jain_2022\T2\DS\Study Material\Jain_Temp\M3\IMG\53.jpg">
            <a:extLst>
              <a:ext uri="{FF2B5EF4-FFF2-40B4-BE49-F238E27FC236}">
                <a16:creationId xmlns:a16="http://schemas.microsoft.com/office/drawing/2014/main" id="{301D5E56-1937-A8B2-9A4E-0DFFCB819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7200"/>
            <a:ext cx="69627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0" name="Picture 3" descr="E:\Jain_2022\Jain_2022\T2\DS\Study Material\Jain_Temp\M3\IMG\54.jpg">
            <a:extLst>
              <a:ext uri="{FF2B5EF4-FFF2-40B4-BE49-F238E27FC236}">
                <a16:creationId xmlns:a16="http://schemas.microsoft.com/office/drawing/2014/main" id="{26BB9294-2896-E402-38C7-4FB4E43360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38" y="2209800"/>
            <a:ext cx="709612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
            <a:extLst>
              <a:ext uri="{FF2B5EF4-FFF2-40B4-BE49-F238E27FC236}">
                <a16:creationId xmlns:a16="http://schemas.microsoft.com/office/drawing/2014/main" id="{F9FEC6A7-0BFF-4783-85D4-DCF1AD776E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6">
            <a:extLst>
              <a:ext uri="{FF2B5EF4-FFF2-40B4-BE49-F238E27FC236}">
                <a16:creationId xmlns:a16="http://schemas.microsoft.com/office/drawing/2014/main" id="{A3257CAC-CB89-BE2A-F707-BCCE26E9578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2B15996-2D40-3DBF-DE5E-9F5FF164194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1141" name="Title 1">
            <a:extLst>
              <a:ext uri="{FF2B5EF4-FFF2-40B4-BE49-F238E27FC236}">
                <a16:creationId xmlns:a16="http://schemas.microsoft.com/office/drawing/2014/main" id="{7B34FBFC-55EE-88F0-D9B6-D386EA8D8A3C}"/>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1142" name="Content Placeholder 2">
            <a:extLst>
              <a:ext uri="{FF2B5EF4-FFF2-40B4-BE49-F238E27FC236}">
                <a16:creationId xmlns:a16="http://schemas.microsoft.com/office/drawing/2014/main" id="{2BEC7B1C-863D-51F0-2D14-3F157D6F061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Now, all the graph nodes have been traversed, and the stack is empty.</a:t>
            </a:r>
          </a:p>
          <a:p>
            <a:pPr>
              <a:lnSpc>
                <a:spcPct val="150000"/>
              </a:lnSpc>
              <a:buFont typeface="Arial" panose="020B0604020202020204" pitchFamily="34" charset="0"/>
              <a:buChar char="•"/>
            </a:pPr>
            <a:r>
              <a:rPr lang="en-IN" altLang="vi-VN" sz="2000"/>
              <a:t>The time complexity of the DFS algorithm is </a:t>
            </a:r>
            <a:r>
              <a:rPr lang="en-IN" altLang="vi-VN" sz="2000" b="1"/>
              <a:t>O(V+E)</a:t>
            </a:r>
            <a:r>
              <a:rPr lang="en-IN" altLang="vi-VN" sz="2000"/>
              <a:t>, where V is the number of vertices and E is the number of edges in the graph.</a:t>
            </a:r>
          </a:p>
          <a:p>
            <a:pPr>
              <a:lnSpc>
                <a:spcPct val="150000"/>
              </a:lnSpc>
              <a:buFont typeface="Arial" panose="020B0604020202020204" pitchFamily="34" charset="0"/>
              <a:buChar char="•"/>
            </a:pPr>
            <a:r>
              <a:rPr lang="en-IN" altLang="vi-VN" sz="2000"/>
              <a:t>The space complexity of the DFS algorithm is O(V).</a:t>
            </a:r>
            <a:endParaRPr lang="en-IN" altLang="vi-VN"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D85345EC-A56C-6930-953B-260156FD8C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6">
            <a:extLst>
              <a:ext uri="{FF2B5EF4-FFF2-40B4-BE49-F238E27FC236}">
                <a16:creationId xmlns:a16="http://schemas.microsoft.com/office/drawing/2014/main" id="{83CDCD90-DDAC-4BE7-2892-0C4012A6083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A2344A6-F80B-DDFB-13BA-96C872D0D8E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221" name="Title 1">
            <a:extLst>
              <a:ext uri="{FF2B5EF4-FFF2-40B4-BE49-F238E27FC236}">
                <a16:creationId xmlns:a16="http://schemas.microsoft.com/office/drawing/2014/main" id="{52104B26-D63B-5F23-A998-D408B2F195D6}"/>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a:t>TREE</a:t>
            </a:r>
          </a:p>
        </p:txBody>
      </p:sp>
      <p:sp>
        <p:nvSpPr>
          <p:cNvPr id="9222" name="Content Placeholder 2">
            <a:extLst>
              <a:ext uri="{FF2B5EF4-FFF2-40B4-BE49-F238E27FC236}">
                <a16:creationId xmlns:a16="http://schemas.microsoft.com/office/drawing/2014/main" id="{D0CFAFD7-F40E-0230-7427-CED12AB094CF}"/>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vi-VN" sz="2400" b="1">
                <a:solidFill>
                  <a:srgbClr val="FF0000"/>
                </a:solidFill>
              </a:rPr>
              <a:t>Leaf</a:t>
            </a:r>
          </a:p>
          <a:p>
            <a:pPr>
              <a:lnSpc>
                <a:spcPct val="90000"/>
              </a:lnSpc>
              <a:spcBef>
                <a:spcPts val="1000"/>
              </a:spcBef>
              <a:buFont typeface="Arial" panose="020B0604020202020204" pitchFamily="34" charset="0"/>
              <a:buChar char="•"/>
            </a:pPr>
            <a:r>
              <a:rPr lang="en-IN" altLang="vi-VN" sz="2400"/>
              <a:t>In a tree data structure, the node which does not have a child (or) node with degree zero is called as LEAF Node.</a:t>
            </a:r>
          </a:p>
          <a:p>
            <a:pPr>
              <a:lnSpc>
                <a:spcPct val="90000"/>
              </a:lnSpc>
              <a:spcBef>
                <a:spcPts val="1000"/>
              </a:spcBef>
              <a:buFont typeface="Arial" panose="020B0604020202020204" pitchFamily="34" charset="0"/>
              <a:buChar char="•"/>
            </a:pPr>
            <a:r>
              <a:rPr lang="en-IN" altLang="vi-VN" sz="2400"/>
              <a:t>In simple words, a leaf is a node with no child.</a:t>
            </a:r>
          </a:p>
          <a:p>
            <a:pPr>
              <a:lnSpc>
                <a:spcPct val="90000"/>
              </a:lnSpc>
              <a:spcBef>
                <a:spcPts val="1000"/>
              </a:spcBef>
              <a:buFont typeface="Arial" panose="020B0604020202020204" pitchFamily="34" charset="0"/>
              <a:buChar char="•"/>
            </a:pPr>
            <a:r>
              <a:rPr lang="en-IN" altLang="vi-VN" sz="2400"/>
              <a:t>In a tree data structure, the leaf nodes are also called as External Nodes.</a:t>
            </a:r>
          </a:p>
          <a:p>
            <a:pPr>
              <a:lnSpc>
                <a:spcPct val="90000"/>
              </a:lnSpc>
              <a:spcBef>
                <a:spcPts val="1000"/>
              </a:spcBef>
              <a:buFont typeface="Arial" panose="020B0604020202020204" pitchFamily="34" charset="0"/>
              <a:buChar char="•"/>
            </a:pPr>
            <a:r>
              <a:rPr lang="en-IN" altLang="vi-VN" sz="2400"/>
              <a:t>In a tree, leaf node is also called as 'Terminal' node. Ex: (K,L,F,G,M,I,J) </a:t>
            </a:r>
          </a:p>
          <a:p>
            <a:pPr>
              <a:lnSpc>
                <a:spcPct val="90000"/>
              </a:lnSpc>
              <a:spcBef>
                <a:spcPts val="1000"/>
              </a:spcBef>
              <a:buFont typeface="Arial" panose="020B0604020202020204" pitchFamily="34" charset="0"/>
              <a:buChar char="•"/>
            </a:pPr>
            <a:r>
              <a:rPr lang="en-IN" altLang="vi-VN" sz="2400" b="1">
                <a:solidFill>
                  <a:srgbClr val="FF0000"/>
                </a:solidFill>
              </a:rPr>
              <a:t>Internal Nodes</a:t>
            </a:r>
          </a:p>
          <a:p>
            <a:pPr>
              <a:lnSpc>
                <a:spcPct val="90000"/>
              </a:lnSpc>
              <a:spcBef>
                <a:spcPts val="1000"/>
              </a:spcBef>
              <a:buFont typeface="Arial" panose="020B0604020202020204" pitchFamily="34" charset="0"/>
              <a:buChar char="•"/>
            </a:pPr>
            <a:r>
              <a:rPr lang="en-IN" altLang="vi-VN" sz="2400"/>
              <a:t>In a tree data structure, the node which has atleast one child is called as INTERNAL Node.</a:t>
            </a:r>
          </a:p>
          <a:p>
            <a:pPr>
              <a:lnSpc>
                <a:spcPct val="90000"/>
              </a:lnSpc>
              <a:spcBef>
                <a:spcPts val="1000"/>
              </a:spcBef>
              <a:buFont typeface="Arial" panose="020B0604020202020204" pitchFamily="34" charset="0"/>
              <a:buChar char="•"/>
            </a:pPr>
            <a:r>
              <a:rPr lang="en-IN" altLang="vi-VN" sz="2400"/>
              <a:t>In simple words, an internal node is a node with atleast one child.</a:t>
            </a:r>
            <a:endParaRPr lang="en-IN" altLang="vi-VN" sz="2400">
              <a:solidFill>
                <a:srgbClr val="FF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a:extLst>
              <a:ext uri="{FF2B5EF4-FFF2-40B4-BE49-F238E27FC236}">
                <a16:creationId xmlns:a16="http://schemas.microsoft.com/office/drawing/2014/main" id="{95D4A18B-283B-B83F-BB11-194D342BA4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6">
            <a:extLst>
              <a:ext uri="{FF2B5EF4-FFF2-40B4-BE49-F238E27FC236}">
                <a16:creationId xmlns:a16="http://schemas.microsoft.com/office/drawing/2014/main" id="{F7BC6A33-8530-4946-1F45-2F9824E1FE7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8450C25-E0E7-B7F4-177B-EBA2F166EF9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2165" name="Title 1">
            <a:extLst>
              <a:ext uri="{FF2B5EF4-FFF2-40B4-BE49-F238E27FC236}">
                <a16:creationId xmlns:a16="http://schemas.microsoft.com/office/drawing/2014/main" id="{DA239699-A82C-25DF-2E5F-FA4B17486E06}"/>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2166" name="Content Placeholder 2">
            <a:extLst>
              <a:ext uri="{FF2B5EF4-FFF2-40B4-BE49-F238E27FC236}">
                <a16:creationId xmlns:a16="http://schemas.microsoft.com/office/drawing/2014/main" id="{8EA86363-73AB-6D42-61E6-E08522461614}"/>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vi-VN" sz="2000" b="1"/>
              <a:t>Breadth First Search (BFS)</a:t>
            </a:r>
          </a:p>
          <a:p>
            <a:pPr>
              <a:buFont typeface="Arial" panose="020B0604020202020204" pitchFamily="34" charset="0"/>
              <a:buChar char="•"/>
            </a:pPr>
            <a:r>
              <a:rPr lang="en-IN" altLang="vi-VN" sz="2000"/>
              <a:t>BFS is a traversing  algorithm where you should start traversing from a selected node (source or starting node) and traverse the graph layerwise thus explori ng the neighbour nodes (nodes which are directly connected to source node). </a:t>
            </a:r>
            <a:r>
              <a:rPr lang="en-IN" altLang="vi-VN" sz="2000" b="1"/>
              <a:t> </a:t>
            </a:r>
          </a:p>
          <a:p>
            <a:pPr>
              <a:buFont typeface="Arial" panose="020B0604020202020204" pitchFamily="34" charset="0"/>
              <a:buChar char="•"/>
            </a:pPr>
            <a:r>
              <a:rPr lang="en-IN" altLang="vi-VN" sz="2000"/>
              <a:t>You must then move towards the next level neighbour nodes.</a:t>
            </a:r>
          </a:p>
          <a:p>
            <a:pPr>
              <a:buFont typeface="Arial" panose="020B0604020202020204" pitchFamily="34" charset="0"/>
              <a:buChar char="•"/>
            </a:pPr>
            <a:r>
              <a:rPr lang="en-IN" altLang="vi-VN" sz="2000"/>
              <a:t>This algorithm selects a single node (initial or source point) in a graph and then visits all the nodes adjacent to the selected node.</a:t>
            </a:r>
          </a:p>
          <a:p>
            <a:pPr>
              <a:buFont typeface="Arial" panose="020B0604020202020204" pitchFamily="34" charset="0"/>
              <a:buChar char="•"/>
            </a:pPr>
            <a:r>
              <a:rPr lang="en-IN" altLang="vi-VN" sz="2000"/>
              <a:t>BFS accesses these nodes one by one.</a:t>
            </a:r>
          </a:p>
          <a:p>
            <a:pPr>
              <a:buFont typeface="Arial" panose="020B0604020202020204" pitchFamily="34" charset="0"/>
              <a:buChar char="•"/>
            </a:pPr>
            <a:r>
              <a:rPr lang="en-IN" altLang="vi-VN" sz="2000"/>
              <a:t>Once the algorithm visits and marks the starting node, then it moves towards the nearest unvisited nodes and analyses them. </a:t>
            </a:r>
          </a:p>
          <a:p>
            <a:pPr>
              <a:buFont typeface="Arial" panose="020B0604020202020204" pitchFamily="34" charset="0"/>
              <a:buChar char="•"/>
            </a:pPr>
            <a:r>
              <a:rPr lang="en-IN" altLang="vi-VN" sz="2000"/>
              <a:t>These iterations continue until all the nodes of the graph have been successfully visited and marked.</a:t>
            </a:r>
          </a:p>
          <a:p>
            <a:pPr>
              <a:buFont typeface="Arial" panose="020B0604020202020204" pitchFamily="34" charset="0"/>
              <a:buChar char="•"/>
            </a:pPr>
            <a:endParaRPr lang="en-IN" altLang="vi-VN" sz="2000" b="1"/>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
            <a:extLst>
              <a:ext uri="{FF2B5EF4-FFF2-40B4-BE49-F238E27FC236}">
                <a16:creationId xmlns:a16="http://schemas.microsoft.com/office/drawing/2014/main" id="{1A2865DE-2EDB-3ADC-5937-EAA95A5DC3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6">
            <a:extLst>
              <a:ext uri="{FF2B5EF4-FFF2-40B4-BE49-F238E27FC236}">
                <a16:creationId xmlns:a16="http://schemas.microsoft.com/office/drawing/2014/main" id="{A2CE5282-9A10-E481-E851-877C04C37F0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F4B5499-FD56-EF23-ACC7-612C237BC3F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3189" name="Title 1">
            <a:extLst>
              <a:ext uri="{FF2B5EF4-FFF2-40B4-BE49-F238E27FC236}">
                <a16:creationId xmlns:a16="http://schemas.microsoft.com/office/drawing/2014/main" id="{C37A11A9-213E-406B-9040-FAF2F52ABA45}"/>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3190" name="Content Placeholder 2">
            <a:extLst>
              <a:ext uri="{FF2B5EF4-FFF2-40B4-BE49-F238E27FC236}">
                <a16:creationId xmlns:a16="http://schemas.microsoft.com/office/drawing/2014/main" id="{11636E01-2DF7-7DD7-74F7-90542405A419}"/>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buFont typeface="Arial" charset="0"/>
              <a:buChar char="•"/>
              <a:defRPr/>
            </a:pPr>
            <a:r>
              <a:rPr lang="en-IN" sz="2000" dirty="0"/>
              <a:t>In this method of traversing, we select a node as a start node from where the traversal begins.</a:t>
            </a:r>
          </a:p>
          <a:p>
            <a:pPr>
              <a:buFont typeface="Arial" pitchFamily="34" charset="0"/>
              <a:buChar char="•"/>
              <a:defRPr/>
            </a:pPr>
            <a:r>
              <a:rPr lang="en-IN" sz="2000" dirty="0"/>
              <a:t>It is visited and marked, and all the unvisited nodes adjacent to the next node are visited and marked in an order.</a:t>
            </a:r>
          </a:p>
          <a:p>
            <a:pPr>
              <a:buFont typeface="Arial" pitchFamily="34" charset="0"/>
              <a:buChar char="•"/>
              <a:defRPr/>
            </a:pPr>
            <a:r>
              <a:rPr lang="en-IN" sz="2000" dirty="0"/>
              <a:t>Similarly, all the unvisited nodes of adjacent nodes are visited and marked</a:t>
            </a:r>
          </a:p>
          <a:p>
            <a:pPr marL="0" indent="0">
              <a:defRPr/>
            </a:pPr>
            <a:r>
              <a:rPr lang="en-IN" sz="2000" dirty="0"/>
              <a:t>       until full graph nodes are covered.</a:t>
            </a:r>
          </a:p>
          <a:p>
            <a:pPr>
              <a:buFont typeface="Arial" pitchFamily="34" charset="0"/>
              <a:buChar char="•"/>
              <a:defRPr/>
            </a:pPr>
            <a:r>
              <a:rPr lang="en-IN" sz="2000" b="1" dirty="0"/>
              <a:t>Algorithm:</a:t>
            </a:r>
          </a:p>
          <a:p>
            <a:pPr>
              <a:defRPr/>
            </a:pPr>
            <a:r>
              <a:rPr lang="en-IN" sz="2000" dirty="0">
                <a:solidFill>
                  <a:srgbClr val="FF0000"/>
                </a:solidFill>
              </a:rPr>
              <a:t>1. Start</a:t>
            </a:r>
          </a:p>
          <a:p>
            <a:pPr>
              <a:defRPr/>
            </a:pPr>
            <a:r>
              <a:rPr lang="en-IN" sz="2000" dirty="0">
                <a:solidFill>
                  <a:srgbClr val="FF0000"/>
                </a:solidFill>
              </a:rPr>
              <a:t>2. Consider a Graph G=(V, E)</a:t>
            </a:r>
          </a:p>
          <a:p>
            <a:pPr>
              <a:defRPr/>
            </a:pPr>
            <a:r>
              <a:rPr lang="en-IN" sz="2000" dirty="0">
                <a:solidFill>
                  <a:srgbClr val="FF0000"/>
                </a:solidFill>
              </a:rPr>
              <a:t>3. Initially mark all the nodes of graph G as unseen</a:t>
            </a:r>
          </a:p>
          <a:p>
            <a:pPr>
              <a:defRPr/>
            </a:pPr>
            <a:r>
              <a:rPr lang="en-IN" sz="2000" dirty="0">
                <a:solidFill>
                  <a:srgbClr val="FF0000"/>
                </a:solidFill>
              </a:rPr>
              <a:t>4. Add the Root node into the Queue Q from where it begins</a:t>
            </a:r>
          </a:p>
          <a:p>
            <a:pPr>
              <a:defRPr/>
            </a:pPr>
            <a:r>
              <a:rPr lang="en-IN" sz="2000" dirty="0">
                <a:solidFill>
                  <a:srgbClr val="FF0000"/>
                </a:solidFill>
              </a:rPr>
              <a:t>5. Repeat until the Queue Q is empty</a:t>
            </a:r>
          </a:p>
          <a:p>
            <a:pPr>
              <a:defRPr/>
            </a:pPr>
            <a:r>
              <a:rPr lang="en-IN" sz="2000" dirty="0">
                <a:solidFill>
                  <a:srgbClr val="FF0000"/>
                </a:solidFill>
              </a:rPr>
              <a:t>6. Remove the node from the Queue Q</a:t>
            </a:r>
          </a:p>
          <a:p>
            <a:pPr>
              <a:defRPr/>
            </a:pPr>
            <a:r>
              <a:rPr lang="en-IN" sz="2000" dirty="0">
                <a:solidFill>
                  <a:srgbClr val="FF0000"/>
                </a:solidFill>
              </a:rPr>
              <a:t>7. If this popped node is having any unseen nodes, visit and mark all the unvisited nodes.</a:t>
            </a:r>
          </a:p>
          <a:p>
            <a:pPr>
              <a:defRPr/>
            </a:pPr>
            <a:r>
              <a:rPr lang="en-IN" sz="2000" dirty="0">
                <a:solidFill>
                  <a:srgbClr val="FF0000"/>
                </a:solidFill>
              </a:rPr>
              <a:t>8. End</a:t>
            </a:r>
          </a:p>
          <a:p>
            <a:pPr>
              <a:buFont typeface="Arial" pitchFamily="34" charset="0"/>
              <a:buChar char="•"/>
              <a:defRPr/>
            </a:pPr>
            <a:endParaRPr lang="en-IN" sz="2000"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a:extLst>
              <a:ext uri="{FF2B5EF4-FFF2-40B4-BE49-F238E27FC236}">
                <a16:creationId xmlns:a16="http://schemas.microsoft.com/office/drawing/2014/main" id="{C9499E03-47BB-A5BD-3A57-A01A501F4E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Rectangle 6">
            <a:extLst>
              <a:ext uri="{FF2B5EF4-FFF2-40B4-BE49-F238E27FC236}">
                <a16:creationId xmlns:a16="http://schemas.microsoft.com/office/drawing/2014/main" id="{78ED92D4-B72A-89C0-2DD4-11514AC198B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54BC60B-1499-B6A4-90CB-2181D14F7F6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4213" name="Title 1">
            <a:extLst>
              <a:ext uri="{FF2B5EF4-FFF2-40B4-BE49-F238E27FC236}">
                <a16:creationId xmlns:a16="http://schemas.microsoft.com/office/drawing/2014/main" id="{F86F0CFA-DDE7-03AF-AB7E-7C4C7901EE17}"/>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4214" name="Content Placeholder 2">
            <a:extLst>
              <a:ext uri="{FF2B5EF4-FFF2-40B4-BE49-F238E27FC236}">
                <a16:creationId xmlns:a16="http://schemas.microsoft.com/office/drawing/2014/main" id="{6A557B3A-0180-C302-AE90-B6C6CF03776B}"/>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vi-VN" sz="2000" b="1"/>
          </a:p>
        </p:txBody>
      </p:sp>
      <p:pic>
        <p:nvPicPr>
          <p:cNvPr id="94215" name="Picture 2" descr="E:\Jain_2022\Jain_2022\T2\DS\Study Material\Jain_Temp\M3\IMG\55.jpg">
            <a:extLst>
              <a:ext uri="{FF2B5EF4-FFF2-40B4-BE49-F238E27FC236}">
                <a16:creationId xmlns:a16="http://schemas.microsoft.com/office/drawing/2014/main" id="{391DC98C-EC36-C485-6690-256649602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838200"/>
            <a:ext cx="793432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a:extLst>
              <a:ext uri="{FF2B5EF4-FFF2-40B4-BE49-F238E27FC236}">
                <a16:creationId xmlns:a16="http://schemas.microsoft.com/office/drawing/2014/main" id="{B4D6F528-7B19-E151-307D-B382241FF8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Rectangle 6">
            <a:extLst>
              <a:ext uri="{FF2B5EF4-FFF2-40B4-BE49-F238E27FC236}">
                <a16:creationId xmlns:a16="http://schemas.microsoft.com/office/drawing/2014/main" id="{D6E2E08A-4175-974E-BB53-61C8D3EB1C26}"/>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6BEB62D-27E9-F3C3-0C86-2DA82A89545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5237" name="Title 1">
            <a:extLst>
              <a:ext uri="{FF2B5EF4-FFF2-40B4-BE49-F238E27FC236}">
                <a16:creationId xmlns:a16="http://schemas.microsoft.com/office/drawing/2014/main" id="{4422EE54-D173-49CE-8820-9E357B3BF517}"/>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5238" name="Content Placeholder 2">
            <a:extLst>
              <a:ext uri="{FF2B5EF4-FFF2-40B4-BE49-F238E27FC236}">
                <a16:creationId xmlns:a16="http://schemas.microsoft.com/office/drawing/2014/main" id="{58615BC4-A474-154C-36AD-ED4372B0844B}"/>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endParaRPr lang="en-IN" altLang="vi-VN" sz="2000" b="1"/>
          </a:p>
        </p:txBody>
      </p:sp>
      <p:pic>
        <p:nvPicPr>
          <p:cNvPr id="95239" name="Picture 3" descr="E:\Jain_2022\Jain_2022\T2\DS\Study Material\Jain_Temp\M3\IMG\59.jpg">
            <a:extLst>
              <a:ext uri="{FF2B5EF4-FFF2-40B4-BE49-F238E27FC236}">
                <a16:creationId xmlns:a16="http://schemas.microsoft.com/office/drawing/2014/main" id="{8A9EE296-F974-7421-B51C-6DADCDF724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19200"/>
            <a:ext cx="83629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a:extLst>
              <a:ext uri="{FF2B5EF4-FFF2-40B4-BE49-F238E27FC236}">
                <a16:creationId xmlns:a16="http://schemas.microsoft.com/office/drawing/2014/main" id="{2A777C25-6554-89F6-F7A1-F50C06AF5F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Rectangle 6">
            <a:extLst>
              <a:ext uri="{FF2B5EF4-FFF2-40B4-BE49-F238E27FC236}">
                <a16:creationId xmlns:a16="http://schemas.microsoft.com/office/drawing/2014/main" id="{7FB73704-310A-6899-9B23-258656E66F3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F1406E3-DF50-75E5-BD84-626F0997C9B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6261" name="Title 1">
            <a:extLst>
              <a:ext uri="{FF2B5EF4-FFF2-40B4-BE49-F238E27FC236}">
                <a16:creationId xmlns:a16="http://schemas.microsoft.com/office/drawing/2014/main" id="{80527BE8-D4A3-9D4C-9121-301AF41095E1}"/>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6262" name="Content Placeholder 2">
            <a:extLst>
              <a:ext uri="{FF2B5EF4-FFF2-40B4-BE49-F238E27FC236}">
                <a16:creationId xmlns:a16="http://schemas.microsoft.com/office/drawing/2014/main" id="{CEE7B5E1-E6A8-3B9F-4934-D3B5BFB53DBC}"/>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a:t>In the above graph, minimum path 'P' can be found by using the BFS that will start from Node A and end at Node E. </a:t>
            </a:r>
          </a:p>
          <a:p>
            <a:pPr>
              <a:lnSpc>
                <a:spcPct val="150000"/>
              </a:lnSpc>
              <a:buFont typeface="Arial" panose="020B0604020202020204" pitchFamily="34" charset="0"/>
              <a:buChar char="•"/>
            </a:pPr>
            <a:r>
              <a:rPr lang="en-IN" altLang="vi-VN" sz="2000"/>
              <a:t>The algorithm uses two queues, namely QUEUE1 and QUEUE2. QUEUE1 holds all the nodes that are to be processed, while QUEUE2 holds all the nodes that are processed and deleted from QUEUE1.</a:t>
            </a:r>
          </a:p>
          <a:p>
            <a:pPr>
              <a:lnSpc>
                <a:spcPct val="150000"/>
              </a:lnSpc>
              <a:buFont typeface="Arial" panose="020B0604020202020204" pitchFamily="34" charset="0"/>
              <a:buChar char="•"/>
            </a:pPr>
            <a:r>
              <a:rPr lang="en-IN" altLang="vi-VN" sz="2000"/>
              <a:t>Now, let's start examining the graph starting from Node A.</a:t>
            </a:r>
          </a:p>
          <a:p>
            <a:pPr>
              <a:lnSpc>
                <a:spcPct val="150000"/>
              </a:lnSpc>
              <a:buFont typeface="Arial" panose="020B0604020202020204" pitchFamily="34" charset="0"/>
              <a:buChar char="•"/>
            </a:pPr>
            <a:r>
              <a:rPr lang="en-IN" altLang="vi-VN" sz="2000" b="1"/>
              <a:t>Step 1</a:t>
            </a:r>
            <a:r>
              <a:rPr lang="en-IN" altLang="vi-VN" sz="2000"/>
              <a:t> - First, add A to queue1 and NULL to queue2.</a:t>
            </a:r>
          </a:p>
          <a:p>
            <a:pPr algn="ctr"/>
            <a:r>
              <a:rPr lang="en-IN" altLang="vi-VN" sz="2000">
                <a:solidFill>
                  <a:srgbClr val="FF0000"/>
                </a:solidFill>
              </a:rPr>
              <a:t>QUEUE1 = {A}    </a:t>
            </a:r>
          </a:p>
          <a:p>
            <a:pPr algn="ctr"/>
            <a:r>
              <a:rPr lang="en-IN" altLang="vi-VN" sz="2000">
                <a:solidFill>
                  <a:srgbClr val="FF0000"/>
                </a:solidFill>
              </a:rPr>
              <a:t>QUEUE2 = {NULL}   </a:t>
            </a:r>
            <a:r>
              <a:rPr lang="en-IN" altLang="vi-VN" sz="2000"/>
              <a:t> </a:t>
            </a:r>
          </a:p>
          <a:p>
            <a:pPr>
              <a:lnSpc>
                <a:spcPct val="150000"/>
              </a:lnSpc>
              <a:buFont typeface="Arial" panose="020B0604020202020204" pitchFamily="34" charset="0"/>
              <a:buChar char="•"/>
            </a:pPr>
            <a:r>
              <a:rPr lang="en-IN" altLang="vi-VN" sz="2000" b="1"/>
              <a:t>Step 2</a:t>
            </a:r>
            <a:r>
              <a:rPr lang="en-IN" altLang="vi-VN" sz="2000"/>
              <a:t> - Now, delete node A from queue1 and add it into queue2. Insert all neighbors of node A to queue1.</a:t>
            </a:r>
          </a:p>
          <a:p>
            <a:pPr algn="ctr"/>
            <a:r>
              <a:rPr lang="en-IN" altLang="vi-VN" sz="2000">
                <a:solidFill>
                  <a:srgbClr val="FF0000"/>
                </a:solidFill>
              </a:rPr>
              <a:t>QUEUE1 = {B, D}    </a:t>
            </a:r>
          </a:p>
          <a:p>
            <a:pPr algn="ctr"/>
            <a:r>
              <a:rPr lang="en-IN" altLang="vi-VN" sz="2000">
                <a:solidFill>
                  <a:srgbClr val="FF0000"/>
                </a:solidFill>
              </a:rPr>
              <a:t>QUEUE2 = {A}</a:t>
            </a:r>
            <a:r>
              <a:rPr lang="en-IN" altLang="vi-VN" sz="2000"/>
              <a:t>  </a:t>
            </a:r>
          </a:p>
          <a:p>
            <a:pPr>
              <a:lnSpc>
                <a:spcPct val="150000"/>
              </a:lnSpc>
              <a:buFont typeface="Arial" panose="020B0604020202020204" pitchFamily="34" charset="0"/>
              <a:buChar char="•"/>
            </a:pPr>
            <a:endParaRPr lang="en-IN" altLang="vi-VN" sz="2000" b="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
            <a:extLst>
              <a:ext uri="{FF2B5EF4-FFF2-40B4-BE49-F238E27FC236}">
                <a16:creationId xmlns:a16="http://schemas.microsoft.com/office/drawing/2014/main" id="{A42E005A-D577-02D3-3F6D-2F1F9D0E42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6">
            <a:extLst>
              <a:ext uri="{FF2B5EF4-FFF2-40B4-BE49-F238E27FC236}">
                <a16:creationId xmlns:a16="http://schemas.microsoft.com/office/drawing/2014/main" id="{541F6CDD-4CBE-E9E1-4081-0C4B1CF4660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C8B000B-2B94-2E48-161E-E2F22624C6C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7285" name="Title 1">
            <a:extLst>
              <a:ext uri="{FF2B5EF4-FFF2-40B4-BE49-F238E27FC236}">
                <a16:creationId xmlns:a16="http://schemas.microsoft.com/office/drawing/2014/main" id="{E598891F-9FE6-785D-CC71-79964FCDE22B}"/>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7286" name="Content Placeholder 2">
            <a:extLst>
              <a:ext uri="{FF2B5EF4-FFF2-40B4-BE49-F238E27FC236}">
                <a16:creationId xmlns:a16="http://schemas.microsoft.com/office/drawing/2014/main" id="{9DEF92F7-C370-E3B2-4B09-B222F6043A13}"/>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Step 3</a:t>
            </a:r>
            <a:r>
              <a:rPr lang="en-IN" altLang="vi-VN" sz="2000"/>
              <a:t> - Now, delete node B from queue1 and add it into queue2. Insert all neighbors of node B to queue1.</a:t>
            </a:r>
          </a:p>
          <a:p>
            <a:pPr algn="ctr"/>
            <a:r>
              <a:rPr lang="en-IN" altLang="vi-VN" sz="2000">
                <a:solidFill>
                  <a:srgbClr val="FF0000"/>
                </a:solidFill>
              </a:rPr>
              <a:t>QUEUE1 = {D, C, F}    </a:t>
            </a:r>
          </a:p>
          <a:p>
            <a:pPr algn="ctr"/>
            <a:r>
              <a:rPr lang="en-IN" altLang="vi-VN" sz="2000">
                <a:solidFill>
                  <a:srgbClr val="FF0000"/>
                </a:solidFill>
              </a:rPr>
              <a:t>QUEUE2 = {A, B}  </a:t>
            </a:r>
          </a:p>
          <a:p>
            <a:pPr>
              <a:lnSpc>
                <a:spcPct val="150000"/>
              </a:lnSpc>
              <a:buFont typeface="Arial" panose="020B0604020202020204" pitchFamily="34" charset="0"/>
              <a:buChar char="•"/>
            </a:pPr>
            <a:r>
              <a:rPr lang="en-IN" altLang="vi-VN" sz="2000" b="1"/>
              <a:t>Step 4</a:t>
            </a:r>
            <a:r>
              <a:rPr lang="en-IN" altLang="vi-VN" sz="2000"/>
              <a:t> - Now, delete node D from queue1 and add it into queue2. Insert all neighbors of node D to queue1. The only neighbor of Node D is F since it is already inserted, so it will not be inserted again.</a:t>
            </a:r>
          </a:p>
          <a:p>
            <a:pPr algn="ctr"/>
            <a:r>
              <a:rPr lang="en-IN" altLang="vi-VN" sz="2000">
                <a:solidFill>
                  <a:srgbClr val="FF0000"/>
                </a:solidFill>
              </a:rPr>
              <a:t>QUEUE1 = {C, F}    </a:t>
            </a:r>
          </a:p>
          <a:p>
            <a:pPr algn="ctr"/>
            <a:r>
              <a:rPr lang="en-IN" altLang="vi-VN" sz="2000">
                <a:solidFill>
                  <a:srgbClr val="FF0000"/>
                </a:solidFill>
              </a:rPr>
              <a:t>QUEUE2 = {A, B, D}  </a:t>
            </a:r>
          </a:p>
          <a:p>
            <a:pPr>
              <a:lnSpc>
                <a:spcPct val="150000"/>
              </a:lnSpc>
              <a:buFont typeface="Arial" panose="020B0604020202020204" pitchFamily="34" charset="0"/>
              <a:buChar char="•"/>
            </a:pPr>
            <a:r>
              <a:rPr lang="en-IN" altLang="vi-VN" sz="2000" b="1"/>
              <a:t>Step 5</a:t>
            </a:r>
            <a:r>
              <a:rPr lang="en-IN" altLang="vi-VN" sz="2000"/>
              <a:t> - Delete node C from queue1 and add it into queue2. Insert all neighbors of node C to queue1.</a:t>
            </a:r>
          </a:p>
          <a:p>
            <a:pPr algn="ctr"/>
            <a:r>
              <a:rPr lang="pt-BR" altLang="vi-VN" sz="2000">
                <a:solidFill>
                  <a:srgbClr val="FF0000"/>
                </a:solidFill>
              </a:rPr>
              <a:t>QUEUE1 = {F, E, G}    </a:t>
            </a:r>
          </a:p>
          <a:p>
            <a:pPr algn="ctr"/>
            <a:r>
              <a:rPr lang="pt-BR" altLang="vi-VN" sz="2000">
                <a:solidFill>
                  <a:srgbClr val="FF0000"/>
                </a:solidFill>
              </a:rPr>
              <a:t>QUEUE2 = {A, B, D, C} </a:t>
            </a:r>
            <a:r>
              <a:rPr lang="pt-BR" altLang="vi-VN" sz="2000"/>
              <a:t> </a:t>
            </a:r>
          </a:p>
          <a:p>
            <a:pPr>
              <a:lnSpc>
                <a:spcPct val="150000"/>
              </a:lnSpc>
              <a:buFont typeface="Arial" panose="020B0604020202020204" pitchFamily="34" charset="0"/>
              <a:buChar char="•"/>
            </a:pPr>
            <a:endParaRPr lang="en-IN" altLang="vi-VN" sz="2000" b="1"/>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a:extLst>
              <a:ext uri="{FF2B5EF4-FFF2-40B4-BE49-F238E27FC236}">
                <a16:creationId xmlns:a16="http://schemas.microsoft.com/office/drawing/2014/main" id="{4F33DEB5-22EF-5A75-4ADA-8E2853E40A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Rectangle 6">
            <a:extLst>
              <a:ext uri="{FF2B5EF4-FFF2-40B4-BE49-F238E27FC236}">
                <a16:creationId xmlns:a16="http://schemas.microsoft.com/office/drawing/2014/main" id="{50E9416B-B05F-6D49-F413-5AA41815A10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CA2B9EE-337D-FA96-866D-B62F2AF1555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8309" name="Title 1">
            <a:extLst>
              <a:ext uri="{FF2B5EF4-FFF2-40B4-BE49-F238E27FC236}">
                <a16:creationId xmlns:a16="http://schemas.microsoft.com/office/drawing/2014/main" id="{BB7A52CD-1237-7637-1AA8-1076618F94B5}"/>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a:t>
            </a:r>
          </a:p>
        </p:txBody>
      </p:sp>
      <p:sp>
        <p:nvSpPr>
          <p:cNvPr id="98310" name="Content Placeholder 2">
            <a:extLst>
              <a:ext uri="{FF2B5EF4-FFF2-40B4-BE49-F238E27FC236}">
                <a16:creationId xmlns:a16="http://schemas.microsoft.com/office/drawing/2014/main" id="{7A311193-F037-E4AB-7B84-7A8B8E24DA5F}"/>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Step 5</a:t>
            </a:r>
            <a:r>
              <a:rPr lang="en-IN" altLang="vi-VN" sz="2000"/>
              <a:t> - Delete node F from queue1 and add it into queue2. Insert all neighbors of node F to queue1. Since all the neighbors of node F are already present, we will not insert them again.</a:t>
            </a:r>
          </a:p>
          <a:p>
            <a:pPr algn="ctr"/>
            <a:r>
              <a:rPr lang="en-IN" altLang="vi-VN" sz="2000">
                <a:solidFill>
                  <a:srgbClr val="FF0000"/>
                </a:solidFill>
              </a:rPr>
              <a:t>QUEUE1 = {E, G}    </a:t>
            </a:r>
          </a:p>
          <a:p>
            <a:pPr algn="ctr"/>
            <a:r>
              <a:rPr lang="en-IN" altLang="vi-VN" sz="2000">
                <a:solidFill>
                  <a:srgbClr val="FF0000"/>
                </a:solidFill>
              </a:rPr>
              <a:t>QUEUE2 = {A, B, D, C, F}  </a:t>
            </a:r>
          </a:p>
          <a:p>
            <a:pPr>
              <a:lnSpc>
                <a:spcPct val="150000"/>
              </a:lnSpc>
              <a:buFont typeface="Arial" panose="020B0604020202020204" pitchFamily="34" charset="0"/>
              <a:buChar char="•"/>
            </a:pPr>
            <a:r>
              <a:rPr lang="en-IN" altLang="vi-VN" sz="2000" b="1"/>
              <a:t>Step 6</a:t>
            </a:r>
            <a:r>
              <a:rPr lang="en-IN" altLang="vi-VN" sz="2000"/>
              <a:t> - Delete node E from queue1. Since all of its neighbors have already been added, so we will not insert them again. Now, all the nodes are visited, and the target node E is encountered into queue2.</a:t>
            </a:r>
          </a:p>
          <a:p>
            <a:pPr algn="ctr"/>
            <a:r>
              <a:rPr lang="en-IN" altLang="vi-VN" sz="2000">
                <a:solidFill>
                  <a:srgbClr val="FF0000"/>
                </a:solidFill>
              </a:rPr>
              <a:t>QUEUE1 = {G}    </a:t>
            </a:r>
          </a:p>
          <a:p>
            <a:pPr algn="ctr"/>
            <a:r>
              <a:rPr lang="en-IN" altLang="vi-VN" sz="2000">
                <a:solidFill>
                  <a:srgbClr val="FF0000"/>
                </a:solidFill>
              </a:rPr>
              <a:t>QUEUE2 = {A, B, D, C, F, E}  </a:t>
            </a:r>
          </a:p>
          <a:p>
            <a:pPr>
              <a:lnSpc>
                <a:spcPct val="150000"/>
              </a:lnSpc>
              <a:buFont typeface="Arial" panose="020B0604020202020204" pitchFamily="34" charset="0"/>
              <a:buChar char="•"/>
            </a:pPr>
            <a:endParaRPr lang="en-IN" altLang="vi-VN" sz="2000" b="1"/>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1">
            <a:extLst>
              <a:ext uri="{FF2B5EF4-FFF2-40B4-BE49-F238E27FC236}">
                <a16:creationId xmlns:a16="http://schemas.microsoft.com/office/drawing/2014/main" id="{77CA387F-2985-A34B-BD48-E8A985F7A8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Rectangle 6">
            <a:extLst>
              <a:ext uri="{FF2B5EF4-FFF2-40B4-BE49-F238E27FC236}">
                <a16:creationId xmlns:a16="http://schemas.microsoft.com/office/drawing/2014/main" id="{3DEE0980-640B-902B-9A04-70C89B3618D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9284E7B-6599-8ED8-10D4-F111E541C15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99333" name="Title 1">
            <a:extLst>
              <a:ext uri="{FF2B5EF4-FFF2-40B4-BE49-F238E27FC236}">
                <a16:creationId xmlns:a16="http://schemas.microsoft.com/office/drawing/2014/main" id="{8474F21A-02A6-6115-6622-EF98E49A750F}"/>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 Applications</a:t>
            </a:r>
          </a:p>
        </p:txBody>
      </p:sp>
      <p:sp>
        <p:nvSpPr>
          <p:cNvPr id="99334" name="Content Placeholder 2">
            <a:extLst>
              <a:ext uri="{FF2B5EF4-FFF2-40B4-BE49-F238E27FC236}">
                <a16:creationId xmlns:a16="http://schemas.microsoft.com/office/drawing/2014/main" id="{CC0FC136-0EFF-C2FA-2C06-872BBA544EDC}"/>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Social networks: </a:t>
            </a:r>
            <a:r>
              <a:rPr lang="en-IN" altLang="vi-VN" sz="2000"/>
              <a:t>A social network is by definition, well, a network. And graphs are special cases of networks, with only a single type of edge between vertices.</a:t>
            </a:r>
          </a:p>
          <a:p>
            <a:pPr>
              <a:lnSpc>
                <a:spcPct val="150000"/>
              </a:lnSpc>
              <a:buFont typeface="Arial" panose="020B0604020202020204" pitchFamily="34" charset="0"/>
              <a:buChar char="•"/>
            </a:pPr>
            <a:r>
              <a:rPr lang="en-IN" altLang="vi-VN" sz="2000" b="1"/>
              <a:t>Web graphs:</a:t>
            </a:r>
            <a:r>
              <a:rPr lang="en-IN" altLang="vi-VN" sz="2000"/>
              <a:t> The web is a huge collection of documents pointing to each other via hyperlinks. In other words, the web is another massive graph data set.</a:t>
            </a:r>
          </a:p>
          <a:p>
            <a:pPr>
              <a:lnSpc>
                <a:spcPct val="150000"/>
              </a:lnSpc>
              <a:buFont typeface="Arial" panose="020B0604020202020204" pitchFamily="34" charset="0"/>
              <a:buChar char="•"/>
            </a:pPr>
            <a:r>
              <a:rPr lang="en-IN" altLang="vi-VN" sz="2000" b="1"/>
              <a:t>Biological networks:</a:t>
            </a:r>
            <a:r>
              <a:rPr lang="en-IN" altLang="vi-VN" sz="2000"/>
              <a:t> The (biological) environment is actually one of the largest sources of real-world graphs. Examples are brain networks, protein interaction networks, food networks.</a:t>
            </a:r>
          </a:p>
          <a:p>
            <a:pPr>
              <a:lnSpc>
                <a:spcPct val="150000"/>
              </a:lnSpc>
              <a:buFont typeface="Arial" panose="020B0604020202020204" pitchFamily="34" charset="0"/>
              <a:buChar char="•"/>
            </a:pPr>
            <a:r>
              <a:rPr lang="en-IN" altLang="vi-VN" sz="2000" b="1"/>
              <a:t>Knowledge graphs:</a:t>
            </a:r>
            <a:r>
              <a:rPr lang="en-IN" altLang="vi-VN" sz="2000"/>
              <a:t> The knowledge of the world is inherently graph-structured. Information A is connected to information B if A stands in relation to B in some specific way.</a:t>
            </a:r>
            <a:endParaRPr lang="en-IN" altLang="vi-VN" sz="2000" b="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1">
            <a:extLst>
              <a:ext uri="{FF2B5EF4-FFF2-40B4-BE49-F238E27FC236}">
                <a16:creationId xmlns:a16="http://schemas.microsoft.com/office/drawing/2014/main" id="{8F37E17E-5121-3B1C-B05B-A079746EA6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6">
            <a:extLst>
              <a:ext uri="{FF2B5EF4-FFF2-40B4-BE49-F238E27FC236}">
                <a16:creationId xmlns:a16="http://schemas.microsoft.com/office/drawing/2014/main" id="{FCD54B02-8AD8-49F0-5E77-D9929349E199}"/>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B6EB8E8-1C1D-8D31-0FBB-45D41CF6764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0357" name="Title 1">
            <a:extLst>
              <a:ext uri="{FF2B5EF4-FFF2-40B4-BE49-F238E27FC236}">
                <a16:creationId xmlns:a16="http://schemas.microsoft.com/office/drawing/2014/main" id="{D0C74A92-9C1C-351A-A3B4-7C171FFBF799}"/>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 Applications</a:t>
            </a:r>
          </a:p>
        </p:txBody>
      </p:sp>
      <p:sp>
        <p:nvSpPr>
          <p:cNvPr id="100358" name="Content Placeholder 2">
            <a:extLst>
              <a:ext uri="{FF2B5EF4-FFF2-40B4-BE49-F238E27FC236}">
                <a16:creationId xmlns:a16="http://schemas.microsoft.com/office/drawing/2014/main" id="{5734BAB7-1C62-6CA5-F3A3-68CAEC174319}"/>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Product recommendation graphs:</a:t>
            </a:r>
            <a:r>
              <a:rPr lang="en-IN" altLang="vi-VN" sz="2000"/>
              <a:t> If you buy a product, Amazon recommends you buying similar products. These recommended products are based on what other users have already bought.</a:t>
            </a:r>
          </a:p>
          <a:p>
            <a:pPr>
              <a:lnSpc>
                <a:spcPct val="150000"/>
              </a:lnSpc>
              <a:buFont typeface="Arial" panose="020B0604020202020204" pitchFamily="34" charset="0"/>
              <a:buChar char="•"/>
            </a:pPr>
            <a:r>
              <a:rPr lang="en-IN" altLang="vi-VN" sz="2000" b="1"/>
              <a:t>Neural networks:</a:t>
            </a:r>
            <a:r>
              <a:rPr lang="en-IN" altLang="vi-VN" sz="2000"/>
              <a:t> Artificial neural networks are huge graphs connecting neurons via artificial synapses. </a:t>
            </a:r>
          </a:p>
          <a:p>
            <a:pPr>
              <a:lnSpc>
                <a:spcPct val="150000"/>
              </a:lnSpc>
              <a:buFont typeface="Arial" panose="020B0604020202020204" pitchFamily="34" charset="0"/>
              <a:buChar char="•"/>
            </a:pPr>
            <a:r>
              <a:rPr lang="en-IN" altLang="vi-VN" sz="2000" b="1"/>
              <a:t>Road networks:</a:t>
            </a:r>
            <a:r>
              <a:rPr lang="en-IN" altLang="vi-VN" sz="2000"/>
              <a:t> Apps like Maze, Google Maps, Apple Maps, and Uber are installed on every smartphone.</a:t>
            </a:r>
          </a:p>
          <a:p>
            <a:pPr>
              <a:lnSpc>
                <a:spcPct val="150000"/>
              </a:lnSpc>
              <a:buFont typeface="Arial" panose="020B0604020202020204" pitchFamily="34" charset="0"/>
              <a:buChar char="•"/>
            </a:pPr>
            <a:r>
              <a:rPr lang="en-IN" altLang="vi-VN" sz="2000" b="1"/>
              <a:t>Blockchains:</a:t>
            </a:r>
            <a:r>
              <a:rPr lang="en-IN" altLang="vi-VN" sz="2000"/>
              <a:t> The Blockchain is a large graph. The vertices are blocks, each storing many transactions. The edges connect subsequent blocks.</a:t>
            </a:r>
          </a:p>
          <a:p>
            <a:pPr>
              <a:lnSpc>
                <a:spcPct val="150000"/>
              </a:lnSpc>
              <a:buFont typeface="Arial" panose="020B0604020202020204" pitchFamily="34" charset="0"/>
              <a:buChar char="•"/>
            </a:pPr>
            <a:r>
              <a:rPr lang="en-IN" altLang="vi-VN" sz="2000" b="1"/>
              <a:t>Bitcoin transaction graphs:</a:t>
            </a:r>
            <a:r>
              <a:rPr lang="en-IN" altLang="vi-VN" sz="2000"/>
              <a:t> The Blockchain is an interesting graph that is often analyzed in the cryptocurrency space. </a:t>
            </a:r>
            <a:endParaRPr lang="en-IN" altLang="vi-VN" sz="2000" b="1"/>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1">
            <a:extLst>
              <a:ext uri="{FF2B5EF4-FFF2-40B4-BE49-F238E27FC236}">
                <a16:creationId xmlns:a16="http://schemas.microsoft.com/office/drawing/2014/main" id="{886713E5-3397-CCE2-1ACA-6493E23596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Rectangle 6">
            <a:extLst>
              <a:ext uri="{FF2B5EF4-FFF2-40B4-BE49-F238E27FC236}">
                <a16:creationId xmlns:a16="http://schemas.microsoft.com/office/drawing/2014/main" id="{7B096AAC-6039-3839-389D-5FC680255C2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vi-VN" altLang="vi-VN"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07F3A70-67E7-DD44-9D35-00E35E598D9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101381" name="Title 1">
            <a:extLst>
              <a:ext uri="{FF2B5EF4-FFF2-40B4-BE49-F238E27FC236}">
                <a16:creationId xmlns:a16="http://schemas.microsoft.com/office/drawing/2014/main" id="{02463855-06F3-7BFA-C88D-81043477E028}"/>
              </a:ext>
            </a:extLst>
          </p:cNvPr>
          <p:cNvSpPr txBox="1">
            <a:spLocks/>
          </p:cNvSpPr>
          <p:nvPr/>
        </p:nvSpPr>
        <p:spPr bwMode="auto">
          <a:xfrm>
            <a:off x="450850" y="889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vi-VN" sz="2800" b="1">
                <a:solidFill>
                  <a:srgbClr val="FF0000"/>
                </a:solidFill>
              </a:rPr>
              <a:t>GRAPH Applications</a:t>
            </a:r>
          </a:p>
        </p:txBody>
      </p:sp>
      <p:sp>
        <p:nvSpPr>
          <p:cNvPr id="101382" name="Content Placeholder 2">
            <a:extLst>
              <a:ext uri="{FF2B5EF4-FFF2-40B4-BE49-F238E27FC236}">
                <a16:creationId xmlns:a16="http://schemas.microsoft.com/office/drawing/2014/main" id="{E5718588-FA00-F8C0-B65A-ACD01C10C5AA}"/>
              </a:ext>
            </a:extLst>
          </p:cNvPr>
          <p:cNvSpPr txBox="1">
            <a:spLocks/>
          </p:cNvSpPr>
          <p:nvPr/>
        </p:nvSpPr>
        <p:spPr bwMode="auto">
          <a:xfrm>
            <a:off x="401638"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Arial" panose="020B0604020202020204" pitchFamily="34" charset="0"/>
              <a:buChar char="•"/>
            </a:pPr>
            <a:r>
              <a:rPr lang="en-IN" altLang="vi-VN" sz="2000" b="1"/>
              <a:t>Web crawlers and search engines - </a:t>
            </a:r>
            <a:r>
              <a:rPr lang="en-IN" altLang="vi-VN" sz="2000"/>
              <a:t>A </a:t>
            </a:r>
            <a:r>
              <a:rPr lang="en-IN" altLang="vi-VN" sz="2000" i="1"/>
              <a:t>web crawler</a:t>
            </a:r>
            <a:r>
              <a:rPr lang="en-IN" altLang="vi-VN" sz="2000"/>
              <a:t> is a program that traverses the graph that is the Internet, looking for "interesting" pages to index. A search engine takes a query and presents pages from the index, with the most "interesting" ones first.</a:t>
            </a:r>
          </a:p>
          <a:p>
            <a:pPr>
              <a:lnSpc>
                <a:spcPct val="150000"/>
              </a:lnSpc>
              <a:buFont typeface="Arial" panose="020B0604020202020204" pitchFamily="34" charset="0"/>
              <a:buChar char="•"/>
            </a:pPr>
            <a:r>
              <a:rPr lang="en-IN" altLang="vi-VN" sz="2000"/>
              <a:t>The index is a massive table; the keys are the content words, and the values are the associated URLs.</a:t>
            </a:r>
          </a:p>
          <a:p>
            <a:pPr>
              <a:lnSpc>
                <a:spcPct val="150000"/>
              </a:lnSpc>
              <a:buFont typeface="Arial" panose="020B0604020202020204" pitchFamily="34" charset="0"/>
              <a:buChar char="•"/>
            </a:pPr>
            <a:r>
              <a:rPr lang="en-IN" altLang="vi-VN" sz="2000"/>
              <a:t>The crawler adds pages to the table, and the search engine retrieves them.</a:t>
            </a:r>
          </a:p>
          <a:p>
            <a:pPr>
              <a:lnSpc>
                <a:spcPct val="150000"/>
              </a:lnSpc>
              <a:buFont typeface="Arial" panose="020B0604020202020204" pitchFamily="34" charset="0"/>
              <a:buChar char="•"/>
            </a:pPr>
            <a:r>
              <a:rPr lang="en-IN" altLang="vi-VN" sz="2000"/>
              <a:t>The crawler must also maintain a second table to know what pages it has visited already.</a:t>
            </a:r>
          </a:p>
          <a:p>
            <a:pPr>
              <a:lnSpc>
                <a:spcPct val="150000"/>
              </a:lnSpc>
              <a:buFont typeface="Arial" panose="020B0604020202020204" pitchFamily="34" charset="0"/>
              <a:buChar char="•"/>
            </a:pPr>
            <a:endParaRPr lang="en-IN" altLang="vi-VN" sz="20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6902</Words>
  <Application>Microsoft Office PowerPoint</Application>
  <PresentationFormat>On-screen Show (4:3)</PresentationFormat>
  <Paragraphs>1104</Paragraphs>
  <Slides>116</Slides>
  <Notes>0</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Sony</dc:creator>
  <cp:keywords/>
  <cp:lastModifiedBy>PCB</cp:lastModifiedBy>
  <cp:revision>256</cp:revision>
  <dcterms:modified xsi:type="dcterms:W3CDTF">2023-02-13T16:34:23Z</dcterms:modified>
</cp:coreProperties>
</file>