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0"/>
  </p:notesMasterIdLst>
  <p:sldIdLst>
    <p:sldId id="256" r:id="rId2"/>
    <p:sldId id="294" r:id="rId3"/>
    <p:sldId id="295" r:id="rId4"/>
    <p:sldId id="317" r:id="rId5"/>
    <p:sldId id="318" r:id="rId6"/>
    <p:sldId id="319" r:id="rId7"/>
    <p:sldId id="325" r:id="rId8"/>
    <p:sldId id="326" r:id="rId9"/>
    <p:sldId id="327" r:id="rId10"/>
    <p:sldId id="320" r:id="rId11"/>
    <p:sldId id="321" r:id="rId12"/>
    <p:sldId id="322" r:id="rId13"/>
    <p:sldId id="323" r:id="rId14"/>
    <p:sldId id="324" r:id="rId15"/>
    <p:sldId id="297" r:id="rId16"/>
    <p:sldId id="296" r:id="rId17"/>
    <p:sldId id="257" r:id="rId18"/>
    <p:sldId id="298" r:id="rId19"/>
    <p:sldId id="258" r:id="rId20"/>
    <p:sldId id="299" r:id="rId21"/>
    <p:sldId id="300" r:id="rId22"/>
    <p:sldId id="301" r:id="rId23"/>
    <p:sldId id="259" r:id="rId24"/>
    <p:sldId id="260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6" r:id="rId35"/>
    <p:sldId id="328" r:id="rId36"/>
    <p:sldId id="329" r:id="rId37"/>
    <p:sldId id="330" r:id="rId38"/>
    <p:sldId id="331" r:id="rId39"/>
  </p:sldIdLst>
  <p:sldSz cx="9144000" cy="6858000" type="screen4x3"/>
  <p:notesSz cx="6669088" cy="9820275"/>
  <p:defaultTextStyle>
    <a:defPPr>
      <a:defRPr lang="zh-TW"/>
    </a:defPPr>
    <a:lvl1pPr algn="ctr" rtl="0" fontAlgn="base">
      <a:spcBef>
        <a:spcPct val="0"/>
      </a:spcBef>
      <a:spcAft>
        <a:spcPct val="0"/>
      </a:spcAft>
      <a:defRPr kumimoji="1" sz="2000" kern="1200">
        <a:solidFill>
          <a:srgbClr val="CC3300"/>
        </a:solidFill>
        <a:latin typeface="Times New Roman" charset="0"/>
        <a:ea typeface="標楷體" pitchFamily="49" charset="-12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000" kern="1200">
        <a:solidFill>
          <a:srgbClr val="CC3300"/>
        </a:solidFill>
        <a:latin typeface="Times New Roman" charset="0"/>
        <a:ea typeface="標楷體" pitchFamily="49" charset="-12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000" kern="1200">
        <a:solidFill>
          <a:srgbClr val="CC3300"/>
        </a:solidFill>
        <a:latin typeface="Times New Roman" charset="0"/>
        <a:ea typeface="標楷體" pitchFamily="49" charset="-12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000" kern="1200">
        <a:solidFill>
          <a:srgbClr val="CC3300"/>
        </a:solidFill>
        <a:latin typeface="Times New Roman" charset="0"/>
        <a:ea typeface="標楷體" pitchFamily="49" charset="-12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000" kern="1200">
        <a:solidFill>
          <a:srgbClr val="CC3300"/>
        </a:solidFill>
        <a:latin typeface="Times New Roman" charset="0"/>
        <a:ea typeface="標楷體" pitchFamily="49" charset="-120"/>
        <a:cs typeface="+mn-cs"/>
      </a:defRPr>
    </a:lvl5pPr>
    <a:lvl6pPr marL="2286000" algn="l" defTabSz="914400" rtl="0" eaLnBrk="1" latinLnBrk="0" hangingPunct="1">
      <a:defRPr kumimoji="1" sz="2000" kern="1200">
        <a:solidFill>
          <a:srgbClr val="CC3300"/>
        </a:solidFill>
        <a:latin typeface="Times New Roman" charset="0"/>
        <a:ea typeface="標楷體" pitchFamily="49" charset="-120"/>
        <a:cs typeface="+mn-cs"/>
      </a:defRPr>
    </a:lvl6pPr>
    <a:lvl7pPr marL="2743200" algn="l" defTabSz="914400" rtl="0" eaLnBrk="1" latinLnBrk="0" hangingPunct="1">
      <a:defRPr kumimoji="1" sz="2000" kern="1200">
        <a:solidFill>
          <a:srgbClr val="CC3300"/>
        </a:solidFill>
        <a:latin typeface="Times New Roman" charset="0"/>
        <a:ea typeface="標楷體" pitchFamily="49" charset="-120"/>
        <a:cs typeface="+mn-cs"/>
      </a:defRPr>
    </a:lvl7pPr>
    <a:lvl8pPr marL="3200400" algn="l" defTabSz="914400" rtl="0" eaLnBrk="1" latinLnBrk="0" hangingPunct="1">
      <a:defRPr kumimoji="1" sz="2000" kern="1200">
        <a:solidFill>
          <a:srgbClr val="CC3300"/>
        </a:solidFill>
        <a:latin typeface="Times New Roman" charset="0"/>
        <a:ea typeface="標楷體" pitchFamily="49" charset="-120"/>
        <a:cs typeface="+mn-cs"/>
      </a:defRPr>
    </a:lvl8pPr>
    <a:lvl9pPr marL="3657600" algn="l" defTabSz="914400" rtl="0" eaLnBrk="1" latinLnBrk="0" hangingPunct="1">
      <a:defRPr kumimoji="1" sz="2000" kern="1200">
        <a:solidFill>
          <a:srgbClr val="CC3300"/>
        </a:solidFill>
        <a:latin typeface="Times New Roman" charset="0"/>
        <a:ea typeface="標楷體" pitchFamily="49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C3300"/>
    <a:srgbClr val="33CCFF"/>
    <a:srgbClr val="66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-1291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48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ea typeface="新細明體" charset="-120"/>
              </a:defRPr>
            </a:lvl1pPr>
          </a:lstStyle>
          <a:p>
            <a:endParaRPr lang="en-US" altLang="zh-TW"/>
          </a:p>
        </p:txBody>
      </p:sp>
      <p:sp>
        <p:nvSpPr>
          <p:cNvPr id="4505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ea typeface="新細明體" charset="-120"/>
              </a:defRPr>
            </a:lvl1pPr>
          </a:lstStyle>
          <a:p>
            <a:endParaRPr lang="en-US" altLang="zh-TW"/>
          </a:p>
        </p:txBody>
      </p:sp>
      <p:sp>
        <p:nvSpPr>
          <p:cNvPr id="4506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9475" y="736600"/>
            <a:ext cx="4910138" cy="3683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506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64075"/>
            <a:ext cx="4891088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506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29738"/>
            <a:ext cx="288925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ea typeface="新細明體" charset="-120"/>
              </a:defRPr>
            </a:lvl1pPr>
          </a:lstStyle>
          <a:p>
            <a:endParaRPr lang="en-US" altLang="zh-TW"/>
          </a:p>
        </p:txBody>
      </p:sp>
      <p:sp>
        <p:nvSpPr>
          <p:cNvPr id="4506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329738"/>
            <a:ext cx="288925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ea typeface="新細明體" charset="-120"/>
              </a:defRPr>
            </a:lvl1pPr>
          </a:lstStyle>
          <a:p>
            <a:fld id="{35DDC184-3A65-4CE7-92E6-7DC97B3411D3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10" name="Group 2"/>
          <p:cNvGrpSpPr>
            <a:grpSpLocks/>
          </p:cNvGrpSpPr>
          <p:nvPr/>
        </p:nvGrpSpPr>
        <p:grpSpPr bwMode="auto">
          <a:xfrm>
            <a:off x="-3175" y="2438400"/>
            <a:ext cx="9147175" cy="1063625"/>
            <a:chOff x="-2" y="1536"/>
            <a:chExt cx="5762" cy="670"/>
          </a:xfrm>
        </p:grpSpPr>
        <p:grpSp>
          <p:nvGrpSpPr>
            <p:cNvPr id="43011" name="Group 3"/>
            <p:cNvGrpSpPr>
              <a:grpSpLocks/>
            </p:cNvGrpSpPr>
            <p:nvPr/>
          </p:nvGrpSpPr>
          <p:grpSpPr bwMode="auto">
            <a:xfrm flipH="1">
              <a:off x="-2" y="1562"/>
              <a:ext cx="5762" cy="638"/>
              <a:chOff x="-2" y="1562"/>
              <a:chExt cx="5762" cy="638"/>
            </a:xfrm>
          </p:grpSpPr>
          <p:sp>
            <p:nvSpPr>
              <p:cNvPr id="43012" name="Freeform 4"/>
              <p:cNvSpPr>
                <a:spLocks/>
              </p:cNvSpPr>
              <p:nvPr/>
            </p:nvSpPr>
            <p:spPr bwMode="ltGray">
              <a:xfrm rot="-5400000">
                <a:off x="2559" y="-993"/>
                <a:ext cx="624" cy="574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20"/>
                  </a:cxn>
                  <a:cxn ang="0">
                    <a:pos x="1000" y="720"/>
                  </a:cxn>
                  <a:cxn ang="0">
                    <a:pos x="1000" y="0"/>
                  </a:cxn>
                  <a:cxn ang="0">
                    <a:pos x="0" y="0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3" name="Freeform 5"/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4" name="Freeform 6"/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5" name="Freeform 7"/>
              <p:cNvSpPr>
                <a:spLocks/>
              </p:cNvSpPr>
              <p:nvPr/>
            </p:nvSpPr>
            <p:spPr bwMode="ltGray">
              <a:xfrm rot="-5400000">
                <a:off x="-57" y="1752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6" name="Freeform 8"/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7" name="Freeform 9"/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8" name="Freeform 10"/>
              <p:cNvSpPr>
                <a:spLocks/>
              </p:cNvSpPr>
              <p:nvPr/>
            </p:nvSpPr>
            <p:spPr bwMode="ltGray">
              <a:xfrm rot="-5400000">
                <a:off x="156" y="1726"/>
                <a:ext cx="632" cy="315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9" name="Freeform 11"/>
              <p:cNvSpPr>
                <a:spLocks/>
              </p:cNvSpPr>
              <p:nvPr/>
            </p:nvSpPr>
            <p:spPr bwMode="ltGray">
              <a:xfrm rot="-5400000">
                <a:off x="3211" y="1664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20" name="Freeform 12"/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21" name="Freeform 13"/>
              <p:cNvSpPr>
                <a:spLocks/>
              </p:cNvSpPr>
              <p:nvPr/>
            </p:nvSpPr>
            <p:spPr bwMode="ltGray">
              <a:xfrm rot="-5400000">
                <a:off x="1830" y="1747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22" name="Freeform 14"/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23" name="Freeform 15"/>
              <p:cNvSpPr>
                <a:spLocks/>
              </p:cNvSpPr>
              <p:nvPr/>
            </p:nvSpPr>
            <p:spPr bwMode="ltGray">
              <a:xfrm rot="-5400000">
                <a:off x="2330" y="1694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24" name="Freeform 16"/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25" name="Freeform 17"/>
              <p:cNvSpPr>
                <a:spLocks/>
              </p:cNvSpPr>
              <p:nvPr/>
            </p:nvSpPr>
            <p:spPr bwMode="ltGray">
              <a:xfrm rot="-5400000">
                <a:off x="4077" y="1669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26" name="Freeform 18"/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27" name="Freeform 19"/>
              <p:cNvSpPr>
                <a:spLocks/>
              </p:cNvSpPr>
              <p:nvPr/>
            </p:nvSpPr>
            <p:spPr bwMode="ltGray">
              <a:xfrm rot="-5400000">
                <a:off x="4584" y="1747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28" name="Freeform 20"/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/>
                <a:ahLst/>
                <a:cxnLst>
                  <a:cxn ang="0">
                    <a:pos x="0" y="624"/>
                  </a:cxn>
                  <a:cxn ang="0">
                    <a:pos x="291" y="625"/>
                  </a:cxn>
                  <a:cxn ang="0">
                    <a:pos x="291" y="6"/>
                  </a:cxn>
                  <a:cxn ang="0">
                    <a:pos x="0" y="0"/>
                  </a:cxn>
                  <a:cxn ang="0">
                    <a:pos x="0" y="624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29" name="Freeform 21"/>
              <p:cNvSpPr>
                <a:spLocks/>
              </p:cNvSpPr>
              <p:nvPr/>
            </p:nvSpPr>
            <p:spPr bwMode="ltGray">
              <a:xfrm rot="-5400000">
                <a:off x="5084" y="1694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30" name="Freeform 22"/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031" name="Freeform 23"/>
            <p:cNvSpPr>
              <a:spLocks/>
            </p:cNvSpPr>
            <p:nvPr/>
          </p:nvSpPr>
          <p:spPr bwMode="ltGray">
            <a:xfrm flipH="1">
              <a:off x="-2" y="1536"/>
              <a:ext cx="5762" cy="412"/>
            </a:xfrm>
            <a:custGeom>
              <a:avLst/>
              <a:gdLst/>
              <a:ahLst/>
              <a:cxnLst>
                <a:cxn ang="0">
                  <a:pos x="0" y="196"/>
                </a:cxn>
                <a:cxn ang="0">
                  <a:pos x="5762" y="188"/>
                </a:cxn>
                <a:cxn ang="0">
                  <a:pos x="5762" y="4"/>
                </a:cxn>
                <a:cxn ang="0">
                  <a:pos x="0" y="0"/>
                </a:cxn>
                <a:cxn ang="0">
                  <a:pos x="0" y="196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540000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2" name="Freeform 24"/>
            <p:cNvSpPr>
              <a:spLocks/>
            </p:cNvSpPr>
            <p:nvPr/>
          </p:nvSpPr>
          <p:spPr bwMode="ltGray">
            <a:xfrm flipH="1">
              <a:off x="-2" y="2017"/>
              <a:ext cx="5761" cy="189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5761" y="0"/>
                </a:cxn>
                <a:cxn ang="0">
                  <a:pos x="5761" y="189"/>
                </a:cxn>
                <a:cxn ang="0">
                  <a:pos x="1" y="189"/>
                </a:cxn>
                <a:cxn ang="0">
                  <a:pos x="0" y="28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5400000" scaled="1"/>
            </a:gradFill>
            <a:ln w="952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33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1173163" y="1341438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3034" name="Rectangle 26"/>
          <p:cNvSpPr>
            <a:spLocks noGrp="1" noChangeArrowheads="1"/>
          </p:cNvSpPr>
          <p:nvPr>
            <p:ph type="subTitle" idx="1"/>
          </p:nvPr>
        </p:nvSpPr>
        <p:spPr>
          <a:xfrm>
            <a:off x="1166813" y="3886200"/>
            <a:ext cx="6400800" cy="175260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/>
            </a:lvl1pPr>
          </a:lstStyle>
          <a:p>
            <a:r>
              <a:rPr lang="zh-TW" altLang="en-US"/>
              <a:t>按一下以編輯母片次標題樣式</a:t>
            </a:r>
          </a:p>
        </p:txBody>
      </p:sp>
      <p:sp>
        <p:nvSpPr>
          <p:cNvPr id="43035" name="Rectangle 27"/>
          <p:cNvSpPr>
            <a:spLocks noGrp="1" noChangeArrowheads="1"/>
          </p:cNvSpPr>
          <p:nvPr>
            <p:ph type="dt" sz="half" idx="2"/>
          </p:nvPr>
        </p:nvSpPr>
        <p:spPr>
          <a:xfrm>
            <a:off x="1166813" y="6248400"/>
            <a:ext cx="190500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43036" name="Rectangle 28"/>
          <p:cNvSpPr>
            <a:spLocks noGrp="1" noChangeArrowheads="1"/>
          </p:cNvSpPr>
          <p:nvPr>
            <p:ph type="ftr" sz="quarter" idx="3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altLang="zh-TW"/>
              <a:t>CHAPTER 6</a:t>
            </a:r>
          </a:p>
        </p:txBody>
      </p:sp>
      <p:sp>
        <p:nvSpPr>
          <p:cNvPr id="43037" name="Rectangle 2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749438D1-A38A-4B16-81FB-BF9BDA66059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CHAPTER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411844-B348-45BF-AAD4-02347F31F19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313" y="306388"/>
            <a:ext cx="19431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4013" y="306388"/>
            <a:ext cx="56769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CHAPTER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F3556E-0486-4DFE-B351-FDDBA2FB78A2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mediaAndTx" preserve="1">
  <p:cSld name="Title, Media Cli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013" y="306388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Media Placeholder 2"/>
          <p:cNvSpPr>
            <a:spLocks noGrp="1"/>
          </p:cNvSpPr>
          <p:nvPr>
            <p:ph type="media" sz="half" idx="1"/>
          </p:nvPr>
        </p:nvSpPr>
        <p:spPr>
          <a:xfrm>
            <a:off x="354013" y="1830388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16413" y="1830388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4013" y="61150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2250" y="609758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CHAPTER 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91250" y="609758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AB7AF23-D70C-4F84-83D9-E435250CDD7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013" y="306388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4013" y="1830388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4013" y="3963988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4013" y="61150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2250" y="609758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CHAPTER 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91250" y="609758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D098122-1E92-4197-B428-9BA2098365C3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CHAPTER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34896A-3506-4B42-876F-24D8A609E37A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CHAPTER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98504F-4B7B-4ADD-A747-8977B81F3AA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4013" y="18303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6413" y="18303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CHAPTER 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A75C0F-2C79-47B0-BEB7-4E2754F7AF5D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CHAPTER 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97217-40CD-4580-8532-8EDEC75AB582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CHAPTER 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12AF4B-05B6-4D7F-A676-C418C01C6B7A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CHAPTER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CDEA98-83C4-4A71-9085-AC74978D24B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CHAPTER 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30FF2C-75B0-496A-B4D6-050ABC2EB13D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CHAPTER 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95B2F3-4027-4361-85FD-9EC55B7473C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09" name="Rectangle 2073"/>
          <p:cNvSpPr>
            <a:spLocks noGrp="1" noChangeArrowheads="1"/>
          </p:cNvSpPr>
          <p:nvPr>
            <p:ph type="title"/>
          </p:nvPr>
        </p:nvSpPr>
        <p:spPr bwMode="auto">
          <a:xfrm>
            <a:off x="354013" y="30638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42010" name="Rectangle 207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4013" y="1830388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按一下以編輯母片本文樣式</a:t>
            </a:r>
          </a:p>
          <a:p>
            <a:pPr lvl="1"/>
            <a:r>
              <a:rPr lang="zh-TW" altLang="en-US" smtClean="0"/>
              <a:t>第二階層</a:t>
            </a:r>
          </a:p>
          <a:p>
            <a:pPr lvl="2"/>
            <a:r>
              <a:rPr lang="zh-TW" altLang="en-US" smtClean="0"/>
              <a:t>第三階層</a:t>
            </a:r>
          </a:p>
          <a:p>
            <a:pPr lvl="3"/>
            <a:r>
              <a:rPr lang="zh-TW" altLang="en-US" smtClean="0"/>
              <a:t>第四階層</a:t>
            </a:r>
          </a:p>
          <a:p>
            <a:pPr lvl="4"/>
            <a:r>
              <a:rPr lang="zh-TW" altLang="en-US" smtClean="0"/>
              <a:t>第五階層</a:t>
            </a:r>
          </a:p>
        </p:txBody>
      </p:sp>
      <p:sp>
        <p:nvSpPr>
          <p:cNvPr id="42011" name="Rectangle 207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4013" y="61150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400">
                <a:solidFill>
                  <a:schemeClr val="tx1"/>
                </a:solidFill>
                <a:ea typeface="+mn-ea"/>
              </a:defRPr>
            </a:lvl1pPr>
          </a:lstStyle>
          <a:p>
            <a:endParaRPr lang="en-US" altLang="zh-TW"/>
          </a:p>
        </p:txBody>
      </p:sp>
      <p:sp>
        <p:nvSpPr>
          <p:cNvPr id="42012" name="Rectangle 207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62250" y="60975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tx1"/>
                </a:solidFill>
                <a:ea typeface="+mn-ea"/>
              </a:defRPr>
            </a:lvl1pPr>
          </a:lstStyle>
          <a:p>
            <a:r>
              <a:rPr lang="en-US" altLang="zh-TW"/>
              <a:t>CHAPTER 6</a:t>
            </a:r>
          </a:p>
        </p:txBody>
      </p:sp>
      <p:sp>
        <p:nvSpPr>
          <p:cNvPr id="42013" name="Rectangle 207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91250" y="60975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tx1"/>
                </a:solidFill>
                <a:ea typeface="+mn-ea"/>
              </a:defRPr>
            </a:lvl1pPr>
          </a:lstStyle>
          <a:p>
            <a:fld id="{F8C66631-95A8-4D47-A02B-ABEAFC1F6C0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新細明體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新細明體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新細明體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新細明體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0B0E5-222A-4C5C-9896-94C686195DC0}" type="slidenum">
              <a:rPr lang="en-US" altLang="zh-TW"/>
              <a:pPr/>
              <a:t>1</a:t>
            </a:fld>
            <a:endParaRPr lang="en-US" altLang="zh-TW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628650"/>
            <a:ext cx="8001000" cy="5715000"/>
          </a:xfrm>
        </p:spPr>
        <p:txBody>
          <a:bodyPr/>
          <a:lstStyle/>
          <a:p>
            <a:r>
              <a:rPr lang="en-US" altLang="zh-TW" sz="2800" u="sng" dirty="0"/>
              <a:t/>
            </a:r>
            <a:br>
              <a:rPr lang="en-US" altLang="zh-TW" sz="2800" u="sng" dirty="0"/>
            </a:br>
            <a:r>
              <a:rPr lang="en-US" altLang="zh-TW" sz="3600" u="sng" dirty="0" smtClean="0"/>
              <a:t> </a:t>
            </a:r>
            <a:r>
              <a:rPr lang="en-US" altLang="zh-TW" sz="3600" u="sng" dirty="0"/>
              <a:t/>
            </a:r>
            <a:br>
              <a:rPr lang="en-US" altLang="zh-TW" sz="3600" u="sng" dirty="0"/>
            </a:br>
            <a:r>
              <a:rPr lang="en-US" altLang="zh-TW" sz="3600" u="sng" dirty="0"/>
              <a:t/>
            </a:r>
            <a:br>
              <a:rPr lang="en-US" altLang="zh-TW" sz="3600" u="sng" dirty="0"/>
            </a:br>
            <a:r>
              <a:rPr lang="en-US" altLang="zh-TW" sz="3600" dirty="0"/>
              <a:t>        </a:t>
            </a:r>
            <a:r>
              <a:rPr lang="en-US" altLang="zh-TW" sz="3600" b="1" dirty="0"/>
              <a:t> GRAPHS</a:t>
            </a:r>
            <a:r>
              <a:rPr lang="en-US" altLang="zh-TW" sz="3600" b="1" u="sng" dirty="0"/>
              <a:t>       </a:t>
            </a:r>
            <a:r>
              <a:rPr lang="en-US" altLang="zh-TW" sz="3600" u="sng" dirty="0"/>
              <a:t> </a:t>
            </a:r>
            <a:br>
              <a:rPr lang="en-US" altLang="zh-TW" sz="3600" u="sng" dirty="0"/>
            </a:br>
            <a:r>
              <a:rPr lang="en-US" altLang="zh-TW" sz="3600" b="1" dirty="0"/>
              <a:t>       </a:t>
            </a:r>
            <a:endParaRPr lang="en-US" altLang="zh-TW" sz="3600" u="sn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685800"/>
          </a:xfrm>
        </p:spPr>
        <p:txBody>
          <a:bodyPr/>
          <a:lstStyle/>
          <a:p>
            <a:r>
              <a:rPr lang="en-US">
                <a:ea typeface="MS Mincho" charset="-128"/>
              </a:rPr>
              <a:t>Trees are special cases of graphs!!</a:t>
            </a:r>
            <a:r>
              <a:rPr lang="en-US"/>
              <a:t> </a:t>
            </a:r>
          </a:p>
        </p:txBody>
      </p:sp>
      <p:pic>
        <p:nvPicPr>
          <p:cNvPr id="6148" name="Picture 4" descr="C:\My Documents\308 PowerPoint\Figures\MACJOBS\JPEGS\CHAP09\P551.jpg"/>
          <p:cNvPicPr>
            <a:picLocks noChangeAspect="1" noChangeArrowheads="1"/>
          </p:cNvPicPr>
          <p:nvPr/>
        </p:nvPicPr>
        <p:blipFill>
          <a:blip r:embed="rId2" cstate="print">
            <a:lum bright="-12000"/>
          </a:blip>
          <a:srcRect t="67108"/>
          <a:stretch>
            <a:fillRect/>
          </a:stretch>
        </p:blipFill>
        <p:spPr bwMode="auto">
          <a:xfrm>
            <a:off x="1600200" y="2819400"/>
            <a:ext cx="5867400" cy="3597275"/>
          </a:xfrm>
          <a:prstGeom prst="rect">
            <a:avLst/>
          </a:prstGeom>
          <a:noFill/>
        </p:spPr>
      </p:pic>
      <p:sp>
        <p:nvSpPr>
          <p:cNvPr id="6149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>
                <a:ea typeface="MS Mincho" charset="-128"/>
              </a:rPr>
              <a:t>Trees vs graphs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85800"/>
            <a:ext cx="7772400" cy="381000"/>
          </a:xfrm>
        </p:spPr>
        <p:txBody>
          <a:bodyPr/>
          <a:lstStyle/>
          <a:p>
            <a:r>
              <a:rPr lang="en-US">
                <a:cs typeface="Times New Roman" charset="0"/>
              </a:rPr>
              <a:t>Graph terminology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772400" cy="3886200"/>
          </a:xfrm>
        </p:spPr>
        <p:txBody>
          <a:bodyPr/>
          <a:lstStyle/>
          <a:p>
            <a:r>
              <a:rPr lang="en-US" u="sng">
                <a:cs typeface="Times New Roman" charset="0"/>
              </a:rPr>
              <a:t>Adjacent nodes</a:t>
            </a:r>
            <a:r>
              <a:rPr lang="en-US">
                <a:cs typeface="Times New Roman" charset="0"/>
              </a:rPr>
              <a:t>: two nodes are adjacent if they are connected by an edge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endParaRPr lang="en-US" u="sng">
              <a:cs typeface="Times New Roman" charset="0"/>
            </a:endParaRPr>
          </a:p>
          <a:p>
            <a:endParaRPr lang="en-US" u="sng">
              <a:cs typeface="Times New Roman" charset="0"/>
            </a:endParaRPr>
          </a:p>
          <a:p>
            <a:r>
              <a:rPr lang="en-US" u="sng">
                <a:cs typeface="Times New Roman" charset="0"/>
              </a:rPr>
              <a:t>Path</a:t>
            </a:r>
            <a:r>
              <a:rPr lang="en-US">
                <a:cs typeface="Times New Roman" charset="0"/>
              </a:rPr>
              <a:t>: a sequence of vertices that connect two nodes in a graph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r>
              <a:rPr lang="en-US" u="sng">
                <a:cs typeface="Times New Roman" charset="0"/>
              </a:rPr>
              <a:t>Complete graph</a:t>
            </a:r>
            <a:r>
              <a:rPr lang="en-US">
                <a:cs typeface="Times New Roman" charset="0"/>
              </a:rPr>
              <a:t>: a graph in which every vertex is directly connected to every other vertex</a:t>
            </a:r>
            <a:endParaRPr lang="en-US" sz="280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196" name="Picture 4" descr="C:\My Documents\308 PowerPoint\Figures\MACJOBS\JPEGS\CHAP09\P551.jpg"/>
          <p:cNvPicPr>
            <a:picLocks noChangeAspect="1" noChangeArrowheads="1"/>
          </p:cNvPicPr>
          <p:nvPr/>
        </p:nvPicPr>
        <p:blipFill>
          <a:blip r:embed="rId2" cstate="print">
            <a:lum bright="-18000"/>
          </a:blip>
          <a:srcRect l="40015" t="41249" r="13568" b="49304"/>
          <a:stretch>
            <a:fillRect/>
          </a:stretch>
        </p:blipFill>
        <p:spPr bwMode="auto">
          <a:xfrm>
            <a:off x="2133600" y="2743200"/>
            <a:ext cx="2438400" cy="925513"/>
          </a:xfrm>
          <a:prstGeom prst="rect">
            <a:avLst/>
          </a:prstGeom>
          <a:noFill/>
        </p:spPr>
      </p:pic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5257800" y="2895600"/>
            <a:ext cx="23971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5 is adjacent</a:t>
            </a:r>
            <a:r>
              <a:rPr lang="en-US">
                <a:solidFill>
                  <a:srgbClr val="FF9933"/>
                </a:solidFill>
              </a:rPr>
              <a:t> to</a:t>
            </a:r>
            <a:r>
              <a:rPr lang="en-US">
                <a:solidFill>
                  <a:schemeClr val="bg1"/>
                </a:solidFill>
              </a:rPr>
              <a:t> 7</a:t>
            </a:r>
          </a:p>
          <a:p>
            <a:r>
              <a:rPr lang="en-US">
                <a:solidFill>
                  <a:schemeClr val="bg1"/>
                </a:solidFill>
              </a:rPr>
              <a:t>7 is adjacent </a:t>
            </a:r>
            <a:r>
              <a:rPr lang="en-US">
                <a:solidFill>
                  <a:srgbClr val="FF9933"/>
                </a:solidFill>
              </a:rPr>
              <a:t>from</a:t>
            </a:r>
            <a:r>
              <a:rPr lang="en-US">
                <a:solidFill>
                  <a:schemeClr val="bg1"/>
                </a:solidFill>
              </a:rPr>
              <a:t> 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371600"/>
            <a:ext cx="6781800" cy="1676400"/>
          </a:xfrm>
        </p:spPr>
        <p:txBody>
          <a:bodyPr/>
          <a:lstStyle/>
          <a:p>
            <a:r>
              <a:rPr lang="en-US" sz="2800">
                <a:cs typeface="Times New Roman" charset="0"/>
              </a:rPr>
              <a:t>What is the number of edges in a complete directed graph with N vertices? </a:t>
            </a:r>
            <a:endParaRPr lang="en-US" sz="280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2800">
                <a:cs typeface="Times New Roman" charset="0"/>
              </a:rPr>
              <a:t>		</a:t>
            </a:r>
            <a:r>
              <a:rPr lang="en-US" sz="2400" i="1">
                <a:cs typeface="Times New Roman" charset="0"/>
              </a:rPr>
              <a:t>N * (N-1)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33400"/>
          </a:xfrm>
          <a:noFill/>
          <a:ln/>
        </p:spPr>
        <p:txBody>
          <a:bodyPr/>
          <a:lstStyle/>
          <a:p>
            <a:r>
              <a:rPr lang="en-US" sz="4000">
                <a:cs typeface="Times New Roman" charset="0"/>
              </a:rPr>
              <a:t>Graph terminology (cont.)</a:t>
            </a:r>
            <a:endParaRPr lang="en-US" sz="400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5365" name="Picture 5" descr="C:\My Documents\308 PowerPoint\Figures\MACJOBS\JPEGS\CHAP09\P553a.jpg"/>
          <p:cNvPicPr>
            <a:picLocks noChangeAspect="1" noChangeArrowheads="1"/>
          </p:cNvPicPr>
          <p:nvPr/>
        </p:nvPicPr>
        <p:blipFill>
          <a:blip r:embed="rId3" cstate="print"/>
          <a:srcRect t="19006" r="60785"/>
          <a:stretch>
            <a:fillRect/>
          </a:stretch>
        </p:blipFill>
        <p:spPr bwMode="auto">
          <a:xfrm>
            <a:off x="3962400" y="2514600"/>
            <a:ext cx="4038600" cy="3871913"/>
          </a:xfrm>
          <a:prstGeom prst="rect">
            <a:avLst/>
          </a:prstGeom>
          <a:noFill/>
        </p:spPr>
      </p:pic>
      <p:graphicFrame>
        <p:nvGraphicFramePr>
          <p:cNvPr id="43008" name="Object 0"/>
          <p:cNvGraphicFramePr>
            <a:graphicFrameLocks noChangeAspect="1"/>
          </p:cNvGraphicFramePr>
          <p:nvPr/>
        </p:nvGraphicFramePr>
        <p:xfrm>
          <a:off x="1752600" y="3124200"/>
          <a:ext cx="1676400" cy="784225"/>
        </p:xfrm>
        <a:graphic>
          <a:graphicData uri="http://schemas.openxmlformats.org/presentationml/2006/ole">
            <p:oleObj spid="_x0000_s128002" name="Equation" r:id="rId4" imgW="977760" imgH="457200" progId="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1524000"/>
          </a:xfrm>
        </p:spPr>
        <p:txBody>
          <a:bodyPr/>
          <a:lstStyle/>
          <a:p>
            <a:r>
              <a:rPr lang="en-US" sz="2800">
                <a:cs typeface="Times New Roman" charset="0"/>
              </a:rPr>
              <a:t>What is the number of edges in a complete undirected graph with N vertices? </a:t>
            </a:r>
            <a:endParaRPr lang="en-US" sz="280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2800">
                <a:ea typeface="MS Mincho" charset="-128"/>
              </a:rPr>
              <a:t>		</a:t>
            </a:r>
            <a:r>
              <a:rPr lang="en-US" sz="2400" i="1">
                <a:ea typeface="MS Mincho" charset="-128"/>
              </a:rPr>
              <a:t>N * (N-1) / 2</a:t>
            </a:r>
            <a:endParaRPr lang="en-US" sz="280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  <a:noFill/>
          <a:ln/>
        </p:spPr>
        <p:txBody>
          <a:bodyPr/>
          <a:lstStyle/>
          <a:p>
            <a:r>
              <a:rPr lang="en-US" sz="4000">
                <a:cs typeface="Times New Roman" charset="0"/>
              </a:rPr>
              <a:t>Graph terminology (cont.)</a:t>
            </a:r>
            <a:endParaRPr lang="en-US" sz="400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6389" name="Picture 5" descr="C:\My Documents\308 PowerPoint\Figures\MACJOBS\JPEGS\CHAP09\P553a.jpg"/>
          <p:cNvPicPr>
            <a:picLocks noChangeAspect="1" noChangeArrowheads="1"/>
          </p:cNvPicPr>
          <p:nvPr/>
        </p:nvPicPr>
        <p:blipFill>
          <a:blip r:embed="rId3" cstate="print"/>
          <a:srcRect l="54903"/>
          <a:stretch>
            <a:fillRect/>
          </a:stretch>
        </p:blipFill>
        <p:spPr bwMode="auto">
          <a:xfrm>
            <a:off x="4038600" y="2514600"/>
            <a:ext cx="3775075" cy="3886200"/>
          </a:xfrm>
          <a:prstGeom prst="rect">
            <a:avLst/>
          </a:prstGeom>
          <a:noFill/>
        </p:spPr>
      </p:pic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1752600" y="2971800"/>
          <a:ext cx="1219200" cy="685800"/>
        </p:xfrm>
        <a:graphic>
          <a:graphicData uri="http://schemas.openxmlformats.org/presentationml/2006/ole">
            <p:oleObj spid="_x0000_s129026" name="Equation" r:id="rId4" imgW="977760" imgH="457200" progId="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772400" cy="1066800"/>
          </a:xfrm>
        </p:spPr>
        <p:txBody>
          <a:bodyPr/>
          <a:lstStyle/>
          <a:p>
            <a:r>
              <a:rPr lang="en-US" sz="2800" u="sng">
                <a:ea typeface="MS Mincho" charset="-128"/>
              </a:rPr>
              <a:t>Weighted graph</a:t>
            </a:r>
            <a:r>
              <a:rPr lang="en-US" sz="2800">
                <a:ea typeface="MS Mincho" charset="-128"/>
              </a:rPr>
              <a:t>: a graph in which each edge carries a value</a:t>
            </a:r>
            <a:r>
              <a:rPr lang="en-US" sz="2800"/>
              <a:t> 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533400"/>
          </a:xfrm>
          <a:noFill/>
          <a:ln/>
        </p:spPr>
        <p:txBody>
          <a:bodyPr/>
          <a:lstStyle/>
          <a:p>
            <a:r>
              <a:rPr lang="en-US" sz="4000">
                <a:cs typeface="Times New Roman" charset="0"/>
              </a:rPr>
              <a:t>Graph terminology (cont.)</a:t>
            </a:r>
            <a:endParaRPr lang="en-US" sz="400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45" name="Picture 5" descr="C:\My Documents\308 PowerPoint\Figures\MACJOBS\JPEGS\CHAP09\P553b.jpg"/>
          <p:cNvPicPr>
            <a:picLocks noChangeAspect="1" noChangeArrowheads="1"/>
          </p:cNvPicPr>
          <p:nvPr/>
        </p:nvPicPr>
        <p:blipFill>
          <a:blip r:embed="rId2" cstate="print">
            <a:lum bright="-12000"/>
          </a:blip>
          <a:srcRect/>
          <a:stretch>
            <a:fillRect/>
          </a:stretch>
        </p:blipFill>
        <p:spPr bwMode="auto">
          <a:xfrm>
            <a:off x="1371600" y="2667000"/>
            <a:ext cx="6400800" cy="36544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E860-3D0C-4810-91C0-74ADD5B0FDF8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49155" name="Rectangle 1027"/>
          <p:cNvSpPr>
            <a:spLocks noChangeArrowheads="1"/>
          </p:cNvSpPr>
          <p:nvPr/>
        </p:nvSpPr>
        <p:spPr bwMode="auto">
          <a:xfrm>
            <a:off x="534988" y="592138"/>
            <a:ext cx="8361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altLang="zh-TW" sz="4400">
                <a:solidFill>
                  <a:schemeClr val="tx2"/>
                </a:solidFill>
                <a:ea typeface="新細明體" charset="-120"/>
              </a:rPr>
              <a:t>Complete Graph</a:t>
            </a:r>
          </a:p>
        </p:txBody>
      </p:sp>
      <p:sp>
        <p:nvSpPr>
          <p:cNvPr id="49156" name="Rectangle 1028"/>
          <p:cNvSpPr>
            <a:spLocks noChangeArrowheads="1"/>
          </p:cNvSpPr>
          <p:nvPr/>
        </p:nvSpPr>
        <p:spPr bwMode="auto">
          <a:xfrm>
            <a:off x="782638" y="1981200"/>
            <a:ext cx="836136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A complete graph is a graph that has the </a:t>
            </a:r>
            <a:br>
              <a:rPr lang="en-US" altLang="zh-TW" sz="3200">
                <a:solidFill>
                  <a:schemeClr val="tx1"/>
                </a:solidFill>
                <a:ea typeface="新細明體" charset="-120"/>
              </a:rPr>
            </a:b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maximum number of edges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for </a:t>
            </a:r>
            <a:r>
              <a:rPr lang="en-US" altLang="zh-TW" sz="2800">
                <a:ea typeface="新細明體" charset="-120"/>
              </a:rPr>
              <a:t>undirected graph</a:t>
            </a: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 with n vertices, the maximum number of edges is </a:t>
            </a:r>
            <a:r>
              <a:rPr lang="en-US" altLang="zh-TW" sz="2800">
                <a:solidFill>
                  <a:schemeClr val="accent2"/>
                </a:solidFill>
                <a:ea typeface="新細明體" charset="-120"/>
              </a:rPr>
              <a:t>n(n-1)/2</a:t>
            </a:r>
            <a:endParaRPr lang="en-US" altLang="zh-TW" sz="2800">
              <a:solidFill>
                <a:schemeClr val="tx1"/>
              </a:solidFill>
              <a:ea typeface="新細明體" charset="-120"/>
            </a:endParaRP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for </a:t>
            </a:r>
            <a:r>
              <a:rPr lang="en-US" altLang="zh-TW" sz="2800">
                <a:ea typeface="新細明體" charset="-120"/>
              </a:rPr>
              <a:t>directed graph</a:t>
            </a: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 with n vertices, the maximum </a:t>
            </a:r>
            <a:br>
              <a:rPr lang="en-US" altLang="zh-TW" sz="2800">
                <a:solidFill>
                  <a:schemeClr val="tx1"/>
                </a:solidFill>
                <a:ea typeface="新細明體" charset="-120"/>
              </a:rPr>
            </a:b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number of edges is </a:t>
            </a:r>
            <a:r>
              <a:rPr lang="en-US" altLang="zh-TW" sz="2800">
                <a:solidFill>
                  <a:schemeClr val="accent2"/>
                </a:solidFill>
                <a:ea typeface="新細明體" charset="-120"/>
              </a:rPr>
              <a:t>n(n-1)</a:t>
            </a:r>
            <a:endParaRPr lang="en-US" altLang="zh-TW" sz="2800">
              <a:solidFill>
                <a:schemeClr val="tx1"/>
              </a:solidFill>
              <a:ea typeface="新細明體" charset="-120"/>
            </a:endParaRP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example: G1 is a complete graph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CC58-7207-48D2-8E11-DBD666572575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48131" name="Rectangle 1027"/>
          <p:cNvSpPr>
            <a:spLocks noChangeArrowheads="1"/>
          </p:cNvSpPr>
          <p:nvPr/>
        </p:nvSpPr>
        <p:spPr bwMode="auto">
          <a:xfrm>
            <a:off x="1152525" y="573088"/>
            <a:ext cx="79914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altLang="zh-TW" sz="4400">
                <a:solidFill>
                  <a:schemeClr val="tx2"/>
                </a:solidFill>
                <a:ea typeface="新細明體" charset="-120"/>
              </a:rPr>
              <a:t>Adjacent and Incident</a:t>
            </a:r>
          </a:p>
        </p:txBody>
      </p:sp>
      <p:sp>
        <p:nvSpPr>
          <p:cNvPr id="48132" name="Rectangle 1028"/>
          <p:cNvSpPr>
            <a:spLocks noChangeArrowheads="1"/>
          </p:cNvSpPr>
          <p:nvPr/>
        </p:nvSpPr>
        <p:spPr bwMode="auto">
          <a:xfrm>
            <a:off x="1152525" y="1944688"/>
            <a:ext cx="8991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If (v</a:t>
            </a:r>
            <a:r>
              <a:rPr lang="en-US" altLang="zh-TW" sz="1800">
                <a:solidFill>
                  <a:schemeClr val="tx1"/>
                </a:solidFill>
                <a:ea typeface="新細明體" charset="-120"/>
              </a:rPr>
              <a:t>0</a:t>
            </a: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, v</a:t>
            </a:r>
            <a:r>
              <a:rPr lang="en-US" altLang="zh-TW" sz="1800">
                <a:solidFill>
                  <a:schemeClr val="tx1"/>
                </a:solidFill>
                <a:ea typeface="新細明體" charset="-120"/>
              </a:rPr>
              <a:t>1</a:t>
            </a: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) is an edge in an undirected graph, 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v</a:t>
            </a:r>
            <a:r>
              <a:rPr lang="en-US" altLang="zh-TW" sz="1600">
                <a:solidFill>
                  <a:schemeClr val="tx1"/>
                </a:solidFill>
                <a:ea typeface="新細明體" charset="-120"/>
              </a:rPr>
              <a:t>0</a:t>
            </a: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 and v</a:t>
            </a:r>
            <a:r>
              <a:rPr lang="en-US" altLang="zh-TW" sz="1600">
                <a:solidFill>
                  <a:schemeClr val="tx1"/>
                </a:solidFill>
                <a:ea typeface="新細明體" charset="-120"/>
              </a:rPr>
              <a:t>1</a:t>
            </a: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 are </a:t>
            </a:r>
            <a:r>
              <a:rPr lang="en-US" altLang="zh-TW" sz="2800">
                <a:ea typeface="新細明體" charset="-120"/>
              </a:rPr>
              <a:t>adjacent</a:t>
            </a:r>
            <a:endParaRPr lang="en-US" altLang="zh-TW" sz="2800">
              <a:solidFill>
                <a:schemeClr val="tx1"/>
              </a:solidFill>
              <a:ea typeface="新細明體" charset="-120"/>
            </a:endParaRP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The edge (v</a:t>
            </a:r>
            <a:r>
              <a:rPr lang="en-US" altLang="zh-TW" sz="1600">
                <a:solidFill>
                  <a:schemeClr val="tx1"/>
                </a:solidFill>
                <a:ea typeface="新細明體" charset="-120"/>
              </a:rPr>
              <a:t>0</a:t>
            </a: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, v</a:t>
            </a:r>
            <a:r>
              <a:rPr lang="en-US" altLang="zh-TW" sz="1600">
                <a:solidFill>
                  <a:schemeClr val="tx1"/>
                </a:solidFill>
                <a:ea typeface="新細明體" charset="-120"/>
              </a:rPr>
              <a:t>1</a:t>
            </a: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) is incident on vertices v</a:t>
            </a:r>
            <a:r>
              <a:rPr lang="en-US" altLang="zh-TW" sz="1600">
                <a:solidFill>
                  <a:schemeClr val="tx1"/>
                </a:solidFill>
                <a:ea typeface="新細明體" charset="-120"/>
              </a:rPr>
              <a:t>0</a:t>
            </a: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 and v</a:t>
            </a:r>
            <a:r>
              <a:rPr lang="en-US" altLang="zh-TW" sz="1600">
                <a:solidFill>
                  <a:schemeClr val="tx1"/>
                </a:solidFill>
                <a:ea typeface="新細明體" charset="-120"/>
              </a:rPr>
              <a:t>1</a:t>
            </a:r>
            <a:endParaRPr lang="en-US" altLang="zh-TW" sz="2800">
              <a:solidFill>
                <a:schemeClr val="tx1"/>
              </a:solidFill>
              <a:ea typeface="新細明體" charset="-120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If &lt;v</a:t>
            </a:r>
            <a:r>
              <a:rPr lang="en-US" altLang="zh-TW" sz="1800">
                <a:solidFill>
                  <a:schemeClr val="tx1"/>
                </a:solidFill>
                <a:ea typeface="新細明體" charset="-120"/>
              </a:rPr>
              <a:t>0</a:t>
            </a: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, v</a:t>
            </a:r>
            <a:r>
              <a:rPr lang="en-US" altLang="zh-TW" sz="1800">
                <a:solidFill>
                  <a:schemeClr val="tx1"/>
                </a:solidFill>
                <a:ea typeface="新細明體" charset="-120"/>
              </a:rPr>
              <a:t>1</a:t>
            </a: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&gt; is an edge in a directed graph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v</a:t>
            </a:r>
            <a:r>
              <a:rPr lang="en-US" altLang="zh-TW" sz="1600">
                <a:solidFill>
                  <a:schemeClr val="tx1"/>
                </a:solidFill>
                <a:ea typeface="新細明體" charset="-120"/>
              </a:rPr>
              <a:t>0</a:t>
            </a: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 is </a:t>
            </a:r>
            <a:r>
              <a:rPr lang="en-US" altLang="zh-TW" sz="2800">
                <a:ea typeface="新細明體" charset="-120"/>
              </a:rPr>
              <a:t>adjacent to</a:t>
            </a: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 v</a:t>
            </a:r>
            <a:r>
              <a:rPr lang="en-US" altLang="zh-TW" sz="1600">
                <a:solidFill>
                  <a:schemeClr val="tx1"/>
                </a:solidFill>
                <a:ea typeface="新細明體" charset="-120"/>
              </a:rPr>
              <a:t>1</a:t>
            </a: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, and v</a:t>
            </a:r>
            <a:r>
              <a:rPr lang="en-US" altLang="zh-TW" sz="1600">
                <a:solidFill>
                  <a:schemeClr val="tx1"/>
                </a:solidFill>
                <a:ea typeface="新細明體" charset="-120"/>
              </a:rPr>
              <a:t>1</a:t>
            </a: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 is </a:t>
            </a:r>
            <a:r>
              <a:rPr lang="en-US" altLang="zh-TW" sz="2800">
                <a:ea typeface="新細明體" charset="-120"/>
              </a:rPr>
              <a:t>adjacent from</a:t>
            </a: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 v</a:t>
            </a:r>
            <a:r>
              <a:rPr lang="en-US" altLang="zh-TW" sz="1600">
                <a:solidFill>
                  <a:schemeClr val="tx1"/>
                </a:solidFill>
                <a:ea typeface="新細明體" charset="-120"/>
              </a:rPr>
              <a:t>0</a:t>
            </a:r>
            <a:endParaRPr lang="en-US" altLang="zh-TW" sz="2800">
              <a:solidFill>
                <a:schemeClr val="tx1"/>
              </a:solidFill>
              <a:ea typeface="新細明體" charset="-120"/>
            </a:endParaRP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The edge &lt;v</a:t>
            </a:r>
            <a:r>
              <a:rPr lang="en-US" altLang="zh-TW" sz="1600">
                <a:solidFill>
                  <a:schemeClr val="tx1"/>
                </a:solidFill>
                <a:ea typeface="新細明體" charset="-120"/>
              </a:rPr>
              <a:t>0</a:t>
            </a: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, v</a:t>
            </a:r>
            <a:r>
              <a:rPr lang="en-US" altLang="zh-TW" sz="1600">
                <a:solidFill>
                  <a:schemeClr val="tx1"/>
                </a:solidFill>
                <a:ea typeface="新細明體" charset="-120"/>
              </a:rPr>
              <a:t>1</a:t>
            </a: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&gt; is incident on v</a:t>
            </a:r>
            <a:r>
              <a:rPr lang="en-US" altLang="zh-TW" sz="1600">
                <a:solidFill>
                  <a:schemeClr val="tx1"/>
                </a:solidFill>
                <a:ea typeface="新細明體" charset="-120"/>
              </a:rPr>
              <a:t>0</a:t>
            </a: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 and v</a:t>
            </a:r>
            <a:r>
              <a:rPr lang="en-US" altLang="zh-TW" sz="1600">
                <a:solidFill>
                  <a:schemeClr val="tx1"/>
                </a:solidFill>
                <a:ea typeface="新細明體" charset="-12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8D875-DE9B-45CA-A129-B1AD8121C3BD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4099" name="Oval 3"/>
          <p:cNvSpPr>
            <a:spLocks noChangeArrowheads="1"/>
          </p:cNvSpPr>
          <p:nvPr/>
        </p:nvSpPr>
        <p:spPr bwMode="auto">
          <a:xfrm>
            <a:off x="1371600" y="2286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TW" sz="2400" b="1">
                <a:solidFill>
                  <a:schemeClr val="tx1"/>
                </a:solidFill>
                <a:ea typeface="新細明體" charset="-120"/>
              </a:rPr>
              <a:t>0</a:t>
            </a:r>
          </a:p>
        </p:txBody>
      </p:sp>
      <p:sp>
        <p:nvSpPr>
          <p:cNvPr id="4101" name="Oval 5"/>
          <p:cNvSpPr>
            <a:spLocks noChangeArrowheads="1"/>
          </p:cNvSpPr>
          <p:nvPr/>
        </p:nvSpPr>
        <p:spPr bwMode="auto">
          <a:xfrm>
            <a:off x="2590800" y="2286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TW" sz="2400" b="1">
                <a:solidFill>
                  <a:schemeClr val="tx1"/>
                </a:solidFill>
                <a:ea typeface="新細明體" charset="-120"/>
              </a:rPr>
              <a:t>2</a:t>
            </a:r>
          </a:p>
        </p:txBody>
      </p:sp>
      <p:sp>
        <p:nvSpPr>
          <p:cNvPr id="4102" name="Oval 6"/>
          <p:cNvSpPr>
            <a:spLocks noChangeArrowheads="1"/>
          </p:cNvSpPr>
          <p:nvPr/>
        </p:nvSpPr>
        <p:spPr bwMode="auto">
          <a:xfrm>
            <a:off x="1981200" y="3505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TW" sz="2400" b="1">
                <a:solidFill>
                  <a:schemeClr val="tx1"/>
                </a:solidFill>
                <a:ea typeface="新細明體" charset="-120"/>
              </a:rPr>
              <a:t>1</a:t>
            </a:r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 flipH="1" flipV="1">
            <a:off x="1676400" y="29718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 flipH="1">
            <a:off x="2590800" y="29718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auto">
          <a:xfrm>
            <a:off x="1238250" y="2000250"/>
            <a:ext cx="400050" cy="400050"/>
          </a:xfrm>
          <a:custGeom>
            <a:avLst/>
            <a:gdLst/>
            <a:ahLst/>
            <a:cxnLst>
              <a:cxn ang="0">
                <a:pos x="132" y="252"/>
              </a:cxn>
              <a:cxn ang="0">
                <a:pos x="72" y="240"/>
              </a:cxn>
              <a:cxn ang="0">
                <a:pos x="0" y="144"/>
              </a:cxn>
              <a:cxn ang="0">
                <a:pos x="12" y="48"/>
              </a:cxn>
              <a:cxn ang="0">
                <a:pos x="120" y="0"/>
              </a:cxn>
              <a:cxn ang="0">
                <a:pos x="252" y="132"/>
              </a:cxn>
            </a:cxnLst>
            <a:rect l="0" t="0" r="r" b="b"/>
            <a:pathLst>
              <a:path w="252" h="252">
                <a:moveTo>
                  <a:pt x="132" y="252"/>
                </a:moveTo>
                <a:cubicBezTo>
                  <a:pt x="112" y="248"/>
                  <a:pt x="91" y="247"/>
                  <a:pt x="72" y="240"/>
                </a:cubicBezTo>
                <a:cubicBezTo>
                  <a:pt x="28" y="224"/>
                  <a:pt x="24" y="180"/>
                  <a:pt x="0" y="144"/>
                </a:cubicBezTo>
                <a:cubicBezTo>
                  <a:pt x="4" y="112"/>
                  <a:pt x="0" y="78"/>
                  <a:pt x="12" y="48"/>
                </a:cubicBezTo>
                <a:cubicBezTo>
                  <a:pt x="27" y="11"/>
                  <a:pt x="120" y="0"/>
                  <a:pt x="120" y="0"/>
                </a:cubicBezTo>
                <a:cubicBezTo>
                  <a:pt x="200" y="16"/>
                  <a:pt x="252" y="40"/>
                  <a:pt x="252" y="1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Freeform 12"/>
          <p:cNvSpPr>
            <a:spLocks/>
          </p:cNvSpPr>
          <p:nvPr/>
        </p:nvSpPr>
        <p:spPr bwMode="auto">
          <a:xfrm>
            <a:off x="1828800" y="2133600"/>
            <a:ext cx="914400" cy="228600"/>
          </a:xfrm>
          <a:custGeom>
            <a:avLst/>
            <a:gdLst/>
            <a:ahLst/>
            <a:cxnLst>
              <a:cxn ang="0">
                <a:pos x="576" y="200"/>
              </a:cxn>
              <a:cxn ang="0">
                <a:pos x="288" y="8"/>
              </a:cxn>
              <a:cxn ang="0">
                <a:pos x="0" y="248"/>
              </a:cxn>
            </a:cxnLst>
            <a:rect l="0" t="0" r="r" b="b"/>
            <a:pathLst>
              <a:path w="576" h="248">
                <a:moveTo>
                  <a:pt x="576" y="200"/>
                </a:moveTo>
                <a:cubicBezTo>
                  <a:pt x="480" y="100"/>
                  <a:pt x="384" y="0"/>
                  <a:pt x="288" y="8"/>
                </a:cubicBezTo>
                <a:cubicBezTo>
                  <a:pt x="192" y="16"/>
                  <a:pt x="96" y="132"/>
                  <a:pt x="0" y="2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auto">
          <a:xfrm flipH="1" flipV="1">
            <a:off x="1828800" y="2819400"/>
            <a:ext cx="914400" cy="304800"/>
          </a:xfrm>
          <a:custGeom>
            <a:avLst/>
            <a:gdLst/>
            <a:ahLst/>
            <a:cxnLst>
              <a:cxn ang="0">
                <a:pos x="576" y="200"/>
              </a:cxn>
              <a:cxn ang="0">
                <a:pos x="288" y="8"/>
              </a:cxn>
              <a:cxn ang="0">
                <a:pos x="0" y="248"/>
              </a:cxn>
            </a:cxnLst>
            <a:rect l="0" t="0" r="r" b="b"/>
            <a:pathLst>
              <a:path w="576" h="248">
                <a:moveTo>
                  <a:pt x="576" y="200"/>
                </a:moveTo>
                <a:cubicBezTo>
                  <a:pt x="480" y="100"/>
                  <a:pt x="384" y="0"/>
                  <a:pt x="288" y="8"/>
                </a:cubicBezTo>
                <a:cubicBezTo>
                  <a:pt x="192" y="16"/>
                  <a:pt x="96" y="132"/>
                  <a:pt x="0" y="2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Text Box 14"/>
          <p:cNvSpPr txBox="1">
            <a:spLocks noChangeArrowheads="1"/>
          </p:cNvSpPr>
          <p:nvPr/>
        </p:nvSpPr>
        <p:spPr bwMode="auto">
          <a:xfrm>
            <a:off x="2133600" y="4419600"/>
            <a:ext cx="522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(a)</a:t>
            </a:r>
          </a:p>
        </p:txBody>
      </p:sp>
      <p:sp>
        <p:nvSpPr>
          <p:cNvPr id="4111" name="Oval 15"/>
          <p:cNvSpPr>
            <a:spLocks noChangeArrowheads="1"/>
          </p:cNvSpPr>
          <p:nvPr/>
        </p:nvSpPr>
        <p:spPr bwMode="auto">
          <a:xfrm>
            <a:off x="5257800" y="3657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TW" sz="2400" b="1">
                <a:solidFill>
                  <a:schemeClr val="tx1"/>
                </a:solidFill>
                <a:ea typeface="新細明體" charset="-120"/>
              </a:rPr>
              <a:t>2</a:t>
            </a:r>
          </a:p>
        </p:txBody>
      </p:sp>
      <p:sp>
        <p:nvSpPr>
          <p:cNvPr id="4112" name="Oval 16"/>
          <p:cNvSpPr>
            <a:spLocks noChangeArrowheads="1"/>
          </p:cNvSpPr>
          <p:nvPr/>
        </p:nvSpPr>
        <p:spPr bwMode="auto">
          <a:xfrm>
            <a:off x="5257800" y="2362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TW" sz="2400" b="1">
                <a:solidFill>
                  <a:schemeClr val="tx1"/>
                </a:solidFill>
                <a:ea typeface="新細明體" charset="-120"/>
              </a:rPr>
              <a:t>1</a:t>
            </a:r>
          </a:p>
        </p:txBody>
      </p:sp>
      <p:sp>
        <p:nvSpPr>
          <p:cNvPr id="4113" name="Oval 17"/>
          <p:cNvSpPr>
            <a:spLocks noChangeArrowheads="1"/>
          </p:cNvSpPr>
          <p:nvPr/>
        </p:nvSpPr>
        <p:spPr bwMode="auto">
          <a:xfrm>
            <a:off x="5257800" y="1143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TW" sz="2400" b="1">
                <a:solidFill>
                  <a:schemeClr val="tx1"/>
                </a:solidFill>
                <a:ea typeface="新細明體" charset="-120"/>
              </a:rPr>
              <a:t>0</a:t>
            </a:r>
          </a:p>
        </p:txBody>
      </p:sp>
      <p:sp>
        <p:nvSpPr>
          <p:cNvPr id="4114" name="Oval 18"/>
          <p:cNvSpPr>
            <a:spLocks noChangeArrowheads="1"/>
          </p:cNvSpPr>
          <p:nvPr/>
        </p:nvSpPr>
        <p:spPr bwMode="auto">
          <a:xfrm>
            <a:off x="6705600" y="2362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TW" sz="2400" b="1">
                <a:solidFill>
                  <a:schemeClr val="tx1"/>
                </a:solidFill>
                <a:ea typeface="新細明體" charset="-120"/>
              </a:rPr>
              <a:t>3</a:t>
            </a:r>
          </a:p>
        </p:txBody>
      </p:sp>
      <p:sp>
        <p:nvSpPr>
          <p:cNvPr id="4115" name="Line 19"/>
          <p:cNvSpPr>
            <a:spLocks noChangeShapeType="1"/>
          </p:cNvSpPr>
          <p:nvPr/>
        </p:nvSpPr>
        <p:spPr bwMode="auto">
          <a:xfrm>
            <a:off x="55626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6" name="Line 20"/>
          <p:cNvSpPr>
            <a:spLocks noChangeShapeType="1"/>
          </p:cNvSpPr>
          <p:nvPr/>
        </p:nvSpPr>
        <p:spPr bwMode="auto">
          <a:xfrm>
            <a:off x="55626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Freeform 21"/>
          <p:cNvSpPr>
            <a:spLocks/>
          </p:cNvSpPr>
          <p:nvPr/>
        </p:nvSpPr>
        <p:spPr bwMode="auto">
          <a:xfrm>
            <a:off x="5867400" y="2362200"/>
            <a:ext cx="9144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288" y="0"/>
              </a:cxn>
              <a:cxn ang="0">
                <a:pos x="576" y="96"/>
              </a:cxn>
            </a:cxnLst>
            <a:rect l="0" t="0" r="r" b="b"/>
            <a:pathLst>
              <a:path w="576" h="96">
                <a:moveTo>
                  <a:pt x="0" y="96"/>
                </a:moveTo>
                <a:cubicBezTo>
                  <a:pt x="96" y="48"/>
                  <a:pt x="192" y="0"/>
                  <a:pt x="288" y="0"/>
                </a:cubicBezTo>
                <a:cubicBezTo>
                  <a:pt x="384" y="0"/>
                  <a:pt x="528" y="80"/>
                  <a:pt x="576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Freeform 22"/>
          <p:cNvSpPr>
            <a:spLocks/>
          </p:cNvSpPr>
          <p:nvPr/>
        </p:nvSpPr>
        <p:spPr bwMode="auto">
          <a:xfrm flipH="1" flipV="1">
            <a:off x="5791200" y="2819400"/>
            <a:ext cx="9144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288" y="0"/>
              </a:cxn>
              <a:cxn ang="0">
                <a:pos x="576" y="96"/>
              </a:cxn>
            </a:cxnLst>
            <a:rect l="0" t="0" r="r" b="b"/>
            <a:pathLst>
              <a:path w="576" h="96">
                <a:moveTo>
                  <a:pt x="0" y="96"/>
                </a:moveTo>
                <a:cubicBezTo>
                  <a:pt x="96" y="48"/>
                  <a:pt x="192" y="0"/>
                  <a:pt x="288" y="0"/>
                </a:cubicBezTo>
                <a:cubicBezTo>
                  <a:pt x="384" y="0"/>
                  <a:pt x="528" y="80"/>
                  <a:pt x="576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Freeform 24"/>
          <p:cNvSpPr>
            <a:spLocks/>
          </p:cNvSpPr>
          <p:nvPr/>
        </p:nvSpPr>
        <p:spPr bwMode="auto">
          <a:xfrm>
            <a:off x="5867400" y="2971800"/>
            <a:ext cx="1066800" cy="927100"/>
          </a:xfrm>
          <a:custGeom>
            <a:avLst/>
            <a:gdLst/>
            <a:ahLst/>
            <a:cxnLst>
              <a:cxn ang="0">
                <a:pos x="672" y="0"/>
              </a:cxn>
              <a:cxn ang="0">
                <a:pos x="624" y="288"/>
              </a:cxn>
              <a:cxn ang="0">
                <a:pos x="528" y="432"/>
              </a:cxn>
              <a:cxn ang="0">
                <a:pos x="336" y="528"/>
              </a:cxn>
              <a:cxn ang="0">
                <a:pos x="144" y="576"/>
              </a:cxn>
              <a:cxn ang="0">
                <a:pos x="0" y="576"/>
              </a:cxn>
            </a:cxnLst>
            <a:rect l="0" t="0" r="r" b="b"/>
            <a:pathLst>
              <a:path w="672" h="584">
                <a:moveTo>
                  <a:pt x="672" y="0"/>
                </a:moveTo>
                <a:cubicBezTo>
                  <a:pt x="660" y="108"/>
                  <a:pt x="648" y="216"/>
                  <a:pt x="624" y="288"/>
                </a:cubicBezTo>
                <a:cubicBezTo>
                  <a:pt x="600" y="360"/>
                  <a:pt x="576" y="392"/>
                  <a:pt x="528" y="432"/>
                </a:cubicBezTo>
                <a:cubicBezTo>
                  <a:pt x="480" y="472"/>
                  <a:pt x="400" y="504"/>
                  <a:pt x="336" y="528"/>
                </a:cubicBezTo>
                <a:cubicBezTo>
                  <a:pt x="272" y="552"/>
                  <a:pt x="200" y="568"/>
                  <a:pt x="144" y="576"/>
                </a:cubicBezTo>
                <a:cubicBezTo>
                  <a:pt x="88" y="584"/>
                  <a:pt x="24" y="576"/>
                  <a:pt x="0" y="5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21" name="Freeform 25"/>
          <p:cNvSpPr>
            <a:spLocks/>
          </p:cNvSpPr>
          <p:nvPr/>
        </p:nvSpPr>
        <p:spPr bwMode="auto">
          <a:xfrm>
            <a:off x="5867400" y="2971800"/>
            <a:ext cx="1143000" cy="990600"/>
          </a:xfrm>
          <a:custGeom>
            <a:avLst/>
            <a:gdLst/>
            <a:ahLst/>
            <a:cxnLst>
              <a:cxn ang="0">
                <a:pos x="672" y="0"/>
              </a:cxn>
              <a:cxn ang="0">
                <a:pos x="624" y="288"/>
              </a:cxn>
              <a:cxn ang="0">
                <a:pos x="528" y="432"/>
              </a:cxn>
              <a:cxn ang="0">
                <a:pos x="336" y="528"/>
              </a:cxn>
              <a:cxn ang="0">
                <a:pos x="144" y="576"/>
              </a:cxn>
              <a:cxn ang="0">
                <a:pos x="0" y="576"/>
              </a:cxn>
            </a:cxnLst>
            <a:rect l="0" t="0" r="r" b="b"/>
            <a:pathLst>
              <a:path w="672" h="584">
                <a:moveTo>
                  <a:pt x="672" y="0"/>
                </a:moveTo>
                <a:cubicBezTo>
                  <a:pt x="660" y="108"/>
                  <a:pt x="648" y="216"/>
                  <a:pt x="624" y="288"/>
                </a:cubicBezTo>
                <a:cubicBezTo>
                  <a:pt x="600" y="360"/>
                  <a:pt x="576" y="392"/>
                  <a:pt x="528" y="432"/>
                </a:cubicBezTo>
                <a:cubicBezTo>
                  <a:pt x="480" y="472"/>
                  <a:pt x="400" y="504"/>
                  <a:pt x="336" y="528"/>
                </a:cubicBezTo>
                <a:cubicBezTo>
                  <a:pt x="272" y="552"/>
                  <a:pt x="200" y="568"/>
                  <a:pt x="144" y="576"/>
                </a:cubicBezTo>
                <a:cubicBezTo>
                  <a:pt x="88" y="584"/>
                  <a:pt x="24" y="576"/>
                  <a:pt x="0" y="5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22" name="Freeform 26"/>
          <p:cNvSpPr>
            <a:spLocks/>
          </p:cNvSpPr>
          <p:nvPr/>
        </p:nvSpPr>
        <p:spPr bwMode="auto">
          <a:xfrm>
            <a:off x="5867400" y="2971800"/>
            <a:ext cx="1219200" cy="1066800"/>
          </a:xfrm>
          <a:custGeom>
            <a:avLst/>
            <a:gdLst/>
            <a:ahLst/>
            <a:cxnLst>
              <a:cxn ang="0">
                <a:pos x="672" y="0"/>
              </a:cxn>
              <a:cxn ang="0">
                <a:pos x="624" y="288"/>
              </a:cxn>
              <a:cxn ang="0">
                <a:pos x="528" y="432"/>
              </a:cxn>
              <a:cxn ang="0">
                <a:pos x="336" y="528"/>
              </a:cxn>
              <a:cxn ang="0">
                <a:pos x="144" y="576"/>
              </a:cxn>
              <a:cxn ang="0">
                <a:pos x="0" y="576"/>
              </a:cxn>
            </a:cxnLst>
            <a:rect l="0" t="0" r="r" b="b"/>
            <a:pathLst>
              <a:path w="672" h="584">
                <a:moveTo>
                  <a:pt x="672" y="0"/>
                </a:moveTo>
                <a:cubicBezTo>
                  <a:pt x="660" y="108"/>
                  <a:pt x="648" y="216"/>
                  <a:pt x="624" y="288"/>
                </a:cubicBezTo>
                <a:cubicBezTo>
                  <a:pt x="600" y="360"/>
                  <a:pt x="576" y="392"/>
                  <a:pt x="528" y="432"/>
                </a:cubicBezTo>
                <a:cubicBezTo>
                  <a:pt x="480" y="472"/>
                  <a:pt x="400" y="504"/>
                  <a:pt x="336" y="528"/>
                </a:cubicBezTo>
                <a:cubicBezTo>
                  <a:pt x="272" y="552"/>
                  <a:pt x="200" y="568"/>
                  <a:pt x="144" y="576"/>
                </a:cubicBezTo>
                <a:cubicBezTo>
                  <a:pt x="88" y="584"/>
                  <a:pt x="24" y="576"/>
                  <a:pt x="0" y="5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23" name="Text Box 27"/>
          <p:cNvSpPr txBox="1">
            <a:spLocks noChangeArrowheads="1"/>
          </p:cNvSpPr>
          <p:nvPr/>
        </p:nvSpPr>
        <p:spPr bwMode="auto">
          <a:xfrm>
            <a:off x="5241925" y="4384675"/>
            <a:ext cx="615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 (b)</a:t>
            </a:r>
          </a:p>
        </p:txBody>
      </p:sp>
      <p:sp>
        <p:nvSpPr>
          <p:cNvPr id="4124" name="Text Box 28"/>
          <p:cNvSpPr txBox="1">
            <a:spLocks noChangeArrowheads="1"/>
          </p:cNvSpPr>
          <p:nvPr/>
        </p:nvSpPr>
        <p:spPr bwMode="auto">
          <a:xfrm>
            <a:off x="1081088" y="414338"/>
            <a:ext cx="681196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TW" sz="2200" b="1" u="sng">
                <a:solidFill>
                  <a:schemeClr val="tx1"/>
                </a:solidFill>
                <a:ea typeface="新細明體" charset="-120"/>
              </a:rPr>
              <a:t>*Figure 6.3:</a:t>
            </a:r>
            <a:r>
              <a:rPr lang="en-US" altLang="zh-TW" sz="2200" u="sng">
                <a:solidFill>
                  <a:schemeClr val="tx1"/>
                </a:solidFill>
                <a:ea typeface="新細明體" charset="-120"/>
              </a:rPr>
              <a:t>Example of a graph with feedback loops and a</a:t>
            </a:r>
          </a:p>
          <a:p>
            <a:pPr algn="l"/>
            <a:r>
              <a:rPr lang="en-US" altLang="zh-TW" sz="2200" u="sng">
                <a:solidFill>
                  <a:schemeClr val="tx1"/>
                </a:solidFill>
                <a:ea typeface="新細明體" charset="-120"/>
              </a:rPr>
              <a:t> multigraph (p.260)</a:t>
            </a:r>
            <a:endParaRPr lang="en-US" altLang="zh-TW" sz="2400" b="1" u="sng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4125" name="Freeform 29"/>
          <p:cNvSpPr>
            <a:spLocks/>
          </p:cNvSpPr>
          <p:nvPr/>
        </p:nvSpPr>
        <p:spPr bwMode="auto">
          <a:xfrm flipH="1" flipV="1">
            <a:off x="2089150" y="4014788"/>
            <a:ext cx="438150" cy="357187"/>
          </a:xfrm>
          <a:custGeom>
            <a:avLst/>
            <a:gdLst/>
            <a:ahLst/>
            <a:cxnLst>
              <a:cxn ang="0">
                <a:pos x="576" y="200"/>
              </a:cxn>
              <a:cxn ang="0">
                <a:pos x="288" y="8"/>
              </a:cxn>
              <a:cxn ang="0">
                <a:pos x="0" y="248"/>
              </a:cxn>
            </a:cxnLst>
            <a:rect l="0" t="0" r="r" b="b"/>
            <a:pathLst>
              <a:path w="576" h="248">
                <a:moveTo>
                  <a:pt x="576" y="200"/>
                </a:moveTo>
                <a:cubicBezTo>
                  <a:pt x="480" y="100"/>
                  <a:pt x="384" y="0"/>
                  <a:pt x="288" y="8"/>
                </a:cubicBezTo>
                <a:cubicBezTo>
                  <a:pt x="192" y="16"/>
                  <a:pt x="96" y="132"/>
                  <a:pt x="0" y="2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26" name="Text Box 30"/>
          <p:cNvSpPr txBox="1">
            <a:spLocks noChangeArrowheads="1"/>
          </p:cNvSpPr>
          <p:nvPr/>
        </p:nvSpPr>
        <p:spPr bwMode="auto">
          <a:xfrm>
            <a:off x="2624138" y="4110038"/>
            <a:ext cx="1274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altLang="zh-TW" sz="2400">
                <a:ea typeface="新細明體" charset="-120"/>
              </a:rPr>
              <a:t>self edge</a:t>
            </a:r>
          </a:p>
        </p:txBody>
      </p:sp>
      <p:sp>
        <p:nvSpPr>
          <p:cNvPr id="4127" name="Text Box 31"/>
          <p:cNvSpPr txBox="1">
            <a:spLocks noChangeArrowheads="1"/>
          </p:cNvSpPr>
          <p:nvPr/>
        </p:nvSpPr>
        <p:spPr bwMode="auto">
          <a:xfrm>
            <a:off x="6167438" y="4046538"/>
            <a:ext cx="27273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altLang="zh-TW" sz="2400">
                <a:ea typeface="新細明體" charset="-120"/>
              </a:rPr>
              <a:t>multigraph:</a:t>
            </a:r>
          </a:p>
          <a:p>
            <a:pPr algn="l"/>
            <a:r>
              <a:rPr lang="en-US" altLang="zh-TW" sz="2400">
                <a:solidFill>
                  <a:schemeClr val="accent2"/>
                </a:solidFill>
                <a:ea typeface="新細明體" charset="-120"/>
              </a:rPr>
              <a:t>multiple occurrences</a:t>
            </a:r>
          </a:p>
          <a:p>
            <a:pPr algn="l"/>
            <a:r>
              <a:rPr lang="en-US" altLang="zh-TW" sz="2400">
                <a:solidFill>
                  <a:schemeClr val="accent2"/>
                </a:solidFill>
                <a:ea typeface="新細明體" charset="-120"/>
              </a:rPr>
              <a:t>of the same edge</a:t>
            </a:r>
            <a:endParaRPr lang="en-US" altLang="zh-TW" sz="2400">
              <a:ea typeface="新細明體" charset="-120"/>
            </a:endParaRPr>
          </a:p>
        </p:txBody>
      </p:sp>
      <p:sp>
        <p:nvSpPr>
          <p:cNvPr id="4129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382588" y="5207000"/>
            <a:ext cx="7772400" cy="1143000"/>
          </a:xfrm>
        </p:spPr>
        <p:txBody>
          <a:bodyPr/>
          <a:lstStyle/>
          <a:p>
            <a:r>
              <a:rPr lang="en-US" altLang="zh-TW">
                <a:solidFill>
                  <a:schemeClr val="bg1"/>
                </a:solidFill>
              </a:rPr>
              <a:t>Figure 6.3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331B-E5E7-4B3E-8DCE-343F9C2C5321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50179" name="Rectangle 1027"/>
          <p:cNvSpPr>
            <a:spLocks noChangeArrowheads="1"/>
          </p:cNvSpPr>
          <p:nvPr/>
        </p:nvSpPr>
        <p:spPr bwMode="auto">
          <a:xfrm>
            <a:off x="804863" y="1539875"/>
            <a:ext cx="8339137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A </a:t>
            </a:r>
            <a:r>
              <a:rPr lang="en-US" altLang="zh-TW" sz="3200">
                <a:ea typeface="新細明體" charset="-120"/>
              </a:rPr>
              <a:t>subgraph</a:t>
            </a: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 of G is a graph G’ such that V(G’) </a:t>
            </a:r>
            <a:br>
              <a:rPr lang="en-US" altLang="zh-TW" sz="3200">
                <a:solidFill>
                  <a:schemeClr val="tx1"/>
                </a:solidFill>
                <a:ea typeface="新細明體" charset="-120"/>
              </a:rPr>
            </a:b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is a subset of V(G) and E(G’) is a subset of E(G)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A </a:t>
            </a:r>
            <a:r>
              <a:rPr lang="en-US" altLang="zh-TW" sz="3200">
                <a:ea typeface="新細明體" charset="-120"/>
              </a:rPr>
              <a:t>path</a:t>
            </a: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 from vertex v</a:t>
            </a:r>
            <a:r>
              <a:rPr lang="en-US" altLang="zh-TW" sz="1800">
                <a:solidFill>
                  <a:schemeClr val="tx1"/>
                </a:solidFill>
                <a:ea typeface="新細明體" charset="-120"/>
              </a:rPr>
              <a:t>p</a:t>
            </a: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 to vertex v</a:t>
            </a:r>
            <a:r>
              <a:rPr lang="en-US" altLang="zh-TW" sz="1800">
                <a:solidFill>
                  <a:schemeClr val="tx1"/>
                </a:solidFill>
                <a:ea typeface="新細明體" charset="-120"/>
              </a:rPr>
              <a:t>q</a:t>
            </a: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 in a graph G, </a:t>
            </a:r>
            <a:br>
              <a:rPr lang="en-US" altLang="zh-TW" sz="3200">
                <a:solidFill>
                  <a:schemeClr val="tx1"/>
                </a:solidFill>
                <a:ea typeface="新細明體" charset="-120"/>
              </a:rPr>
            </a:b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is a sequence of vertices, v</a:t>
            </a:r>
            <a:r>
              <a:rPr lang="en-US" altLang="zh-TW" sz="1800">
                <a:solidFill>
                  <a:schemeClr val="tx1"/>
                </a:solidFill>
                <a:ea typeface="新細明體" charset="-120"/>
              </a:rPr>
              <a:t>p</a:t>
            </a: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, v</a:t>
            </a:r>
            <a:r>
              <a:rPr lang="en-US" altLang="zh-TW" sz="1800">
                <a:solidFill>
                  <a:schemeClr val="tx1"/>
                </a:solidFill>
                <a:ea typeface="新細明體" charset="-120"/>
              </a:rPr>
              <a:t>i</a:t>
            </a:r>
            <a:r>
              <a:rPr lang="en-US" altLang="zh-TW" sz="1400">
                <a:solidFill>
                  <a:schemeClr val="tx1"/>
                </a:solidFill>
                <a:ea typeface="新細明體" charset="-120"/>
              </a:rPr>
              <a:t>1</a:t>
            </a: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, v</a:t>
            </a:r>
            <a:r>
              <a:rPr lang="en-US" altLang="zh-TW" sz="1800">
                <a:solidFill>
                  <a:schemeClr val="tx1"/>
                </a:solidFill>
                <a:ea typeface="新細明體" charset="-120"/>
              </a:rPr>
              <a:t>i</a:t>
            </a:r>
            <a:r>
              <a:rPr lang="en-US" altLang="zh-TW" sz="1400">
                <a:solidFill>
                  <a:schemeClr val="tx1"/>
                </a:solidFill>
                <a:ea typeface="新細明體" charset="-120"/>
              </a:rPr>
              <a:t>2</a:t>
            </a: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, ..., v</a:t>
            </a:r>
            <a:r>
              <a:rPr lang="en-US" altLang="zh-TW" sz="1800">
                <a:solidFill>
                  <a:schemeClr val="tx1"/>
                </a:solidFill>
                <a:ea typeface="新細明體" charset="-120"/>
              </a:rPr>
              <a:t>i</a:t>
            </a:r>
            <a:r>
              <a:rPr lang="en-US" altLang="zh-TW" sz="1400">
                <a:solidFill>
                  <a:schemeClr val="tx1"/>
                </a:solidFill>
                <a:ea typeface="新細明體" charset="-120"/>
              </a:rPr>
              <a:t>n</a:t>
            </a: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, v</a:t>
            </a:r>
            <a:r>
              <a:rPr lang="en-US" altLang="zh-TW" sz="1800">
                <a:solidFill>
                  <a:schemeClr val="tx1"/>
                </a:solidFill>
                <a:ea typeface="新細明體" charset="-120"/>
              </a:rPr>
              <a:t>q</a:t>
            </a: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, </a:t>
            </a:r>
            <a:br>
              <a:rPr lang="en-US" altLang="zh-TW" sz="3200">
                <a:solidFill>
                  <a:schemeClr val="tx1"/>
                </a:solidFill>
                <a:ea typeface="新細明體" charset="-120"/>
              </a:rPr>
            </a:b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such that (v</a:t>
            </a:r>
            <a:r>
              <a:rPr lang="en-US" altLang="zh-TW" sz="1800">
                <a:solidFill>
                  <a:schemeClr val="tx1"/>
                </a:solidFill>
                <a:ea typeface="新細明體" charset="-120"/>
              </a:rPr>
              <a:t>p</a:t>
            </a: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, v</a:t>
            </a:r>
            <a:r>
              <a:rPr lang="en-US" altLang="zh-TW" sz="1800">
                <a:solidFill>
                  <a:schemeClr val="tx1"/>
                </a:solidFill>
                <a:ea typeface="新細明體" charset="-120"/>
              </a:rPr>
              <a:t>i</a:t>
            </a:r>
            <a:r>
              <a:rPr lang="en-US" altLang="zh-TW" sz="1400">
                <a:solidFill>
                  <a:schemeClr val="tx1"/>
                </a:solidFill>
                <a:ea typeface="新細明體" charset="-120"/>
              </a:rPr>
              <a:t>1</a:t>
            </a: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), (v</a:t>
            </a:r>
            <a:r>
              <a:rPr lang="en-US" altLang="zh-TW" sz="1800">
                <a:solidFill>
                  <a:schemeClr val="tx1"/>
                </a:solidFill>
                <a:ea typeface="新細明體" charset="-120"/>
              </a:rPr>
              <a:t>i</a:t>
            </a:r>
            <a:r>
              <a:rPr lang="en-US" altLang="zh-TW" sz="1400">
                <a:solidFill>
                  <a:schemeClr val="tx1"/>
                </a:solidFill>
                <a:ea typeface="新細明體" charset="-120"/>
              </a:rPr>
              <a:t>1</a:t>
            </a: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, v</a:t>
            </a:r>
            <a:r>
              <a:rPr lang="en-US" altLang="zh-TW" sz="1800">
                <a:solidFill>
                  <a:schemeClr val="tx1"/>
                </a:solidFill>
                <a:ea typeface="新細明體" charset="-120"/>
              </a:rPr>
              <a:t>i</a:t>
            </a:r>
            <a:r>
              <a:rPr lang="en-US" altLang="zh-TW" sz="1400">
                <a:solidFill>
                  <a:schemeClr val="tx1"/>
                </a:solidFill>
                <a:ea typeface="新細明體" charset="-120"/>
              </a:rPr>
              <a:t>2</a:t>
            </a: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), ..., (v</a:t>
            </a:r>
            <a:r>
              <a:rPr lang="en-US" altLang="zh-TW" sz="1800">
                <a:solidFill>
                  <a:schemeClr val="tx1"/>
                </a:solidFill>
                <a:ea typeface="新細明體" charset="-120"/>
              </a:rPr>
              <a:t>i</a:t>
            </a:r>
            <a:r>
              <a:rPr lang="en-US" altLang="zh-TW" sz="1400">
                <a:solidFill>
                  <a:schemeClr val="tx1"/>
                </a:solidFill>
                <a:ea typeface="新細明體" charset="-120"/>
              </a:rPr>
              <a:t>n</a:t>
            </a: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, v</a:t>
            </a:r>
            <a:r>
              <a:rPr lang="en-US" altLang="zh-TW" sz="1800">
                <a:solidFill>
                  <a:schemeClr val="tx1"/>
                </a:solidFill>
                <a:ea typeface="新細明體" charset="-120"/>
              </a:rPr>
              <a:t>q</a:t>
            </a: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) are edges </a:t>
            </a:r>
            <a:br>
              <a:rPr lang="en-US" altLang="zh-TW" sz="3200">
                <a:solidFill>
                  <a:schemeClr val="tx1"/>
                </a:solidFill>
                <a:ea typeface="新細明體" charset="-120"/>
              </a:rPr>
            </a:b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in an undirected graph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The </a:t>
            </a:r>
            <a:r>
              <a:rPr lang="en-US" altLang="zh-TW" sz="3200">
                <a:ea typeface="新細明體" charset="-120"/>
              </a:rPr>
              <a:t>length of a path</a:t>
            </a: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 is the number of edges on it</a:t>
            </a:r>
          </a:p>
        </p:txBody>
      </p:sp>
      <p:sp>
        <p:nvSpPr>
          <p:cNvPr id="50180" name="Rectangle 1028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US" altLang="zh-TW"/>
              <a:t>Subgraph and Path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B17C7-7170-4F69-BC46-A4169FA58927}" type="slidenum">
              <a:rPr lang="en-US" altLang="zh-TW"/>
              <a:pPr/>
              <a:t>19</a:t>
            </a:fld>
            <a:endParaRPr lang="en-US" altLang="zh-TW"/>
          </a:p>
        </p:txBody>
      </p:sp>
      <p:grpSp>
        <p:nvGrpSpPr>
          <p:cNvPr id="5174" name="Group 54"/>
          <p:cNvGrpSpPr>
            <a:grpSpLocks/>
          </p:cNvGrpSpPr>
          <p:nvPr/>
        </p:nvGrpSpPr>
        <p:grpSpPr bwMode="auto">
          <a:xfrm>
            <a:off x="2651125" y="609600"/>
            <a:ext cx="6286500" cy="1981200"/>
            <a:chOff x="828" y="564"/>
            <a:chExt cx="3960" cy="1248"/>
          </a:xfrm>
        </p:grpSpPr>
        <p:sp>
          <p:nvSpPr>
            <p:cNvPr id="5123" name="Oval 3"/>
            <p:cNvSpPr>
              <a:spLocks noChangeArrowheads="1"/>
            </p:cNvSpPr>
            <p:nvPr/>
          </p:nvSpPr>
          <p:spPr bwMode="auto">
            <a:xfrm>
              <a:off x="828" y="564"/>
              <a:ext cx="347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sz="2400" b="1">
                  <a:solidFill>
                    <a:schemeClr val="tx1"/>
                  </a:solidFill>
                  <a:ea typeface="新細明體" charset="-120"/>
                </a:rPr>
                <a:t>0</a:t>
              </a:r>
            </a:p>
          </p:txBody>
        </p:sp>
        <p:grpSp>
          <p:nvGrpSpPr>
            <p:cNvPr id="5130" name="Group 10"/>
            <p:cNvGrpSpPr>
              <a:grpSpLocks/>
            </p:cNvGrpSpPr>
            <p:nvPr/>
          </p:nvGrpSpPr>
          <p:grpSpPr bwMode="auto">
            <a:xfrm>
              <a:off x="1422" y="564"/>
              <a:ext cx="941" cy="816"/>
              <a:chOff x="1008" y="720"/>
              <a:chExt cx="912" cy="816"/>
            </a:xfrm>
          </p:grpSpPr>
          <p:sp>
            <p:nvSpPr>
              <p:cNvPr id="5125" name="Oval 5"/>
              <p:cNvSpPr>
                <a:spLocks noChangeArrowheads="1"/>
              </p:cNvSpPr>
              <p:nvPr/>
            </p:nvSpPr>
            <p:spPr bwMode="auto">
              <a:xfrm>
                <a:off x="1296" y="720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TW" sz="2400" b="1">
                    <a:solidFill>
                      <a:schemeClr val="tx1"/>
                    </a:solidFill>
                    <a:ea typeface="新細明體" charset="-120"/>
                  </a:rPr>
                  <a:t>0</a:t>
                </a:r>
              </a:p>
            </p:txBody>
          </p:sp>
          <p:sp>
            <p:nvSpPr>
              <p:cNvPr id="5126" name="Oval 6"/>
              <p:cNvSpPr>
                <a:spLocks noChangeArrowheads="1"/>
              </p:cNvSpPr>
              <p:nvPr/>
            </p:nvSpPr>
            <p:spPr bwMode="auto">
              <a:xfrm>
                <a:off x="1008" y="1200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TW" sz="2400" b="1">
                    <a:solidFill>
                      <a:schemeClr val="tx1"/>
                    </a:solidFill>
                    <a:ea typeface="新細明體" charset="-120"/>
                  </a:rPr>
                  <a:t>1</a:t>
                </a:r>
              </a:p>
            </p:txBody>
          </p:sp>
          <p:sp>
            <p:nvSpPr>
              <p:cNvPr id="5127" name="Oval 7"/>
              <p:cNvSpPr>
                <a:spLocks noChangeArrowheads="1"/>
              </p:cNvSpPr>
              <p:nvPr/>
            </p:nvSpPr>
            <p:spPr bwMode="auto">
              <a:xfrm>
                <a:off x="1584" y="1200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TW" sz="2400" b="1">
                    <a:solidFill>
                      <a:schemeClr val="tx1"/>
                    </a:solidFill>
                    <a:ea typeface="新細明體" charset="-120"/>
                  </a:rPr>
                  <a:t>2</a:t>
                </a:r>
              </a:p>
            </p:txBody>
          </p:sp>
          <p:sp>
            <p:nvSpPr>
              <p:cNvPr id="5128" name="Line 8"/>
              <p:cNvSpPr>
                <a:spLocks noChangeShapeType="1"/>
              </p:cNvSpPr>
              <p:nvPr/>
            </p:nvSpPr>
            <p:spPr bwMode="auto">
              <a:xfrm flipH="1">
                <a:off x="1200" y="1008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9" name="Line 9"/>
              <p:cNvSpPr>
                <a:spLocks noChangeShapeType="1"/>
              </p:cNvSpPr>
              <p:nvPr/>
            </p:nvSpPr>
            <p:spPr bwMode="auto">
              <a:xfrm>
                <a:off x="1584" y="100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2858" y="1044"/>
              <a:ext cx="34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sz="2400" b="1">
                  <a:solidFill>
                    <a:schemeClr val="tx1"/>
                  </a:solidFill>
                  <a:ea typeface="新細明體" charset="-120"/>
                </a:rPr>
                <a:t>3</a:t>
              </a:r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2561" y="564"/>
              <a:ext cx="34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sz="2400" b="1">
                  <a:solidFill>
                    <a:schemeClr val="tx1"/>
                  </a:solidFill>
                  <a:ea typeface="新細明體" charset="-120"/>
                </a:rPr>
                <a:t>1</a:t>
              </a:r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3155" y="564"/>
              <a:ext cx="34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sz="2400" b="1">
                  <a:solidFill>
                    <a:schemeClr val="tx1"/>
                  </a:solidFill>
                  <a:ea typeface="新細明體" charset="-120"/>
                </a:rPr>
                <a:t>2</a:t>
              </a:r>
            </a:p>
          </p:txBody>
        </p:sp>
        <p:sp>
          <p:nvSpPr>
            <p:cNvPr id="5135" name="Line 15"/>
            <p:cNvSpPr>
              <a:spLocks noChangeShapeType="1"/>
            </p:cNvSpPr>
            <p:nvPr/>
          </p:nvSpPr>
          <p:spPr bwMode="auto">
            <a:xfrm flipH="1" flipV="1">
              <a:off x="2759" y="900"/>
              <a:ext cx="1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Line 16"/>
            <p:cNvSpPr>
              <a:spLocks noChangeShapeType="1"/>
            </p:cNvSpPr>
            <p:nvPr/>
          </p:nvSpPr>
          <p:spPr bwMode="auto">
            <a:xfrm flipV="1">
              <a:off x="3155" y="900"/>
              <a:ext cx="99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" name="Oval 18"/>
            <p:cNvSpPr>
              <a:spLocks noChangeArrowheads="1"/>
            </p:cNvSpPr>
            <p:nvPr/>
          </p:nvSpPr>
          <p:spPr bwMode="auto">
            <a:xfrm>
              <a:off x="4145" y="564"/>
              <a:ext cx="34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sz="2400" b="1">
                  <a:solidFill>
                    <a:schemeClr val="tx1"/>
                  </a:solidFill>
                  <a:ea typeface="新細明體" charset="-120"/>
                </a:rPr>
                <a:t>0</a:t>
              </a:r>
            </a:p>
          </p:txBody>
        </p:sp>
        <p:sp>
          <p:nvSpPr>
            <p:cNvPr id="5139" name="Oval 19"/>
            <p:cNvSpPr>
              <a:spLocks noChangeArrowheads="1"/>
            </p:cNvSpPr>
            <p:nvPr/>
          </p:nvSpPr>
          <p:spPr bwMode="auto">
            <a:xfrm>
              <a:off x="3848" y="1044"/>
              <a:ext cx="34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sz="2400" b="1">
                  <a:solidFill>
                    <a:schemeClr val="tx1"/>
                  </a:solidFill>
                  <a:ea typeface="新細明體" charset="-120"/>
                </a:rPr>
                <a:t>1</a:t>
              </a:r>
            </a:p>
          </p:txBody>
        </p: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4442" y="1044"/>
              <a:ext cx="34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sz="2400" b="1">
                  <a:solidFill>
                    <a:schemeClr val="tx1"/>
                  </a:solidFill>
                  <a:ea typeface="新細明體" charset="-120"/>
                </a:rPr>
                <a:t>2</a:t>
              </a:r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4145" y="1476"/>
              <a:ext cx="34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sz="2400" b="1">
                  <a:solidFill>
                    <a:schemeClr val="tx1"/>
                  </a:solidFill>
                  <a:ea typeface="新細明體" charset="-120"/>
                </a:rPr>
                <a:t>3</a:t>
              </a:r>
            </a:p>
          </p:txBody>
        </p:sp>
        <p:sp>
          <p:nvSpPr>
            <p:cNvPr id="5144" name="Line 24"/>
            <p:cNvSpPr>
              <a:spLocks noChangeShapeType="1"/>
            </p:cNvSpPr>
            <p:nvPr/>
          </p:nvSpPr>
          <p:spPr bwMode="auto">
            <a:xfrm>
              <a:off x="4194" y="1188"/>
              <a:ext cx="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5" name="Line 25"/>
            <p:cNvSpPr>
              <a:spLocks noChangeShapeType="1"/>
            </p:cNvSpPr>
            <p:nvPr/>
          </p:nvSpPr>
          <p:spPr bwMode="auto">
            <a:xfrm>
              <a:off x="4305" y="90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" name="Line 26"/>
            <p:cNvSpPr>
              <a:spLocks noChangeShapeType="1"/>
            </p:cNvSpPr>
            <p:nvPr/>
          </p:nvSpPr>
          <p:spPr bwMode="auto">
            <a:xfrm flipH="1">
              <a:off x="4454" y="1368"/>
              <a:ext cx="99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48" name="Text Box 28"/>
          <p:cNvSpPr txBox="1">
            <a:spLocks noChangeArrowheads="1"/>
          </p:cNvSpPr>
          <p:nvPr/>
        </p:nvSpPr>
        <p:spPr bwMode="auto">
          <a:xfrm>
            <a:off x="2551113" y="2479675"/>
            <a:ext cx="599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 </a:t>
            </a:r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(i)                    (ii)                       (iii)                           (iv)</a:t>
            </a:r>
          </a:p>
          <a:p>
            <a:pPr algn="l"/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                       (a) Some of the subgraph of G</a:t>
            </a:r>
            <a:r>
              <a:rPr lang="en-US" altLang="zh-TW" baseline="-25000">
                <a:solidFill>
                  <a:schemeClr val="tx1"/>
                </a:solidFill>
                <a:ea typeface="新細明體" charset="-120"/>
              </a:rPr>
              <a:t>1</a:t>
            </a:r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   </a:t>
            </a:r>
          </a:p>
        </p:txBody>
      </p:sp>
      <p:grpSp>
        <p:nvGrpSpPr>
          <p:cNvPr id="5172" name="Group 52"/>
          <p:cNvGrpSpPr>
            <a:grpSpLocks/>
          </p:cNvGrpSpPr>
          <p:nvPr/>
        </p:nvGrpSpPr>
        <p:grpSpPr bwMode="auto">
          <a:xfrm>
            <a:off x="2822575" y="3238500"/>
            <a:ext cx="5981700" cy="2247900"/>
            <a:chOff x="924" y="2400"/>
            <a:chExt cx="3768" cy="1416"/>
          </a:xfrm>
        </p:grpSpPr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924" y="2448"/>
              <a:ext cx="347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sz="2400" b="1">
                  <a:solidFill>
                    <a:schemeClr val="tx1"/>
                  </a:solidFill>
                  <a:ea typeface="新細明體" charset="-120"/>
                </a:rPr>
                <a:t>0</a:t>
              </a:r>
            </a:p>
          </p:txBody>
        </p:sp>
        <p:grpSp>
          <p:nvGrpSpPr>
            <p:cNvPr id="5160" name="Group 40"/>
            <p:cNvGrpSpPr>
              <a:grpSpLocks/>
            </p:cNvGrpSpPr>
            <p:nvPr/>
          </p:nvGrpSpPr>
          <p:grpSpPr bwMode="auto">
            <a:xfrm>
              <a:off x="1848" y="2436"/>
              <a:ext cx="347" cy="864"/>
              <a:chOff x="1692" y="2568"/>
              <a:chExt cx="347" cy="864"/>
            </a:xfrm>
          </p:grpSpPr>
          <p:sp>
            <p:nvSpPr>
              <p:cNvPr id="5150" name="Oval 30"/>
              <p:cNvSpPr>
                <a:spLocks noChangeArrowheads="1"/>
              </p:cNvSpPr>
              <p:nvPr/>
            </p:nvSpPr>
            <p:spPr bwMode="auto">
              <a:xfrm>
                <a:off x="1692" y="2568"/>
                <a:ext cx="347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TW" sz="2400" b="1">
                    <a:solidFill>
                      <a:schemeClr val="tx1"/>
                    </a:solidFill>
                    <a:ea typeface="新細明體" charset="-120"/>
                  </a:rPr>
                  <a:t>0</a:t>
                </a:r>
              </a:p>
            </p:txBody>
          </p:sp>
          <p:sp>
            <p:nvSpPr>
              <p:cNvPr id="5151" name="Oval 31"/>
              <p:cNvSpPr>
                <a:spLocks noChangeArrowheads="1"/>
              </p:cNvSpPr>
              <p:nvPr/>
            </p:nvSpPr>
            <p:spPr bwMode="auto">
              <a:xfrm>
                <a:off x="1692" y="3096"/>
                <a:ext cx="347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TW" sz="2400" b="1">
                    <a:solidFill>
                      <a:schemeClr val="tx1"/>
                    </a:solidFill>
                    <a:ea typeface="新細明體" charset="-120"/>
                  </a:rPr>
                  <a:t>1</a:t>
                </a:r>
              </a:p>
            </p:txBody>
          </p:sp>
        </p:grpSp>
        <p:grpSp>
          <p:nvGrpSpPr>
            <p:cNvPr id="5155" name="Group 35"/>
            <p:cNvGrpSpPr>
              <a:grpSpLocks/>
            </p:cNvGrpSpPr>
            <p:nvPr/>
          </p:nvGrpSpPr>
          <p:grpSpPr bwMode="auto">
            <a:xfrm>
              <a:off x="2952" y="2400"/>
              <a:ext cx="347" cy="1416"/>
              <a:chOff x="2940" y="2544"/>
              <a:chExt cx="347" cy="1416"/>
            </a:xfrm>
          </p:grpSpPr>
          <p:sp>
            <p:nvSpPr>
              <p:cNvPr id="5152" name="Oval 32"/>
              <p:cNvSpPr>
                <a:spLocks noChangeArrowheads="1"/>
              </p:cNvSpPr>
              <p:nvPr/>
            </p:nvSpPr>
            <p:spPr bwMode="auto">
              <a:xfrm>
                <a:off x="2940" y="2544"/>
                <a:ext cx="347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TW" sz="2400" b="1">
                    <a:solidFill>
                      <a:schemeClr val="tx1"/>
                    </a:solidFill>
                    <a:ea typeface="新細明體" charset="-120"/>
                  </a:rPr>
                  <a:t>0</a:t>
                </a:r>
              </a:p>
            </p:txBody>
          </p:sp>
          <p:sp>
            <p:nvSpPr>
              <p:cNvPr id="5153" name="Oval 33"/>
              <p:cNvSpPr>
                <a:spLocks noChangeArrowheads="1"/>
              </p:cNvSpPr>
              <p:nvPr/>
            </p:nvSpPr>
            <p:spPr bwMode="auto">
              <a:xfrm>
                <a:off x="2940" y="3072"/>
                <a:ext cx="347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TW" sz="2400" b="1">
                    <a:solidFill>
                      <a:schemeClr val="tx1"/>
                    </a:solidFill>
                    <a:ea typeface="新細明體" charset="-120"/>
                  </a:rPr>
                  <a:t>1</a:t>
                </a:r>
              </a:p>
            </p:txBody>
          </p:sp>
          <p:sp>
            <p:nvSpPr>
              <p:cNvPr id="5154" name="Oval 34"/>
              <p:cNvSpPr>
                <a:spLocks noChangeArrowheads="1"/>
              </p:cNvSpPr>
              <p:nvPr/>
            </p:nvSpPr>
            <p:spPr bwMode="auto">
              <a:xfrm>
                <a:off x="2940" y="3624"/>
                <a:ext cx="347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TW" sz="2400" b="1">
                    <a:solidFill>
                      <a:schemeClr val="tx1"/>
                    </a:solidFill>
                    <a:ea typeface="新細明體" charset="-120"/>
                  </a:rPr>
                  <a:t>2</a:t>
                </a:r>
              </a:p>
            </p:txBody>
          </p:sp>
        </p:grpSp>
        <p:grpSp>
          <p:nvGrpSpPr>
            <p:cNvPr id="5156" name="Group 36"/>
            <p:cNvGrpSpPr>
              <a:grpSpLocks/>
            </p:cNvGrpSpPr>
            <p:nvPr/>
          </p:nvGrpSpPr>
          <p:grpSpPr bwMode="auto">
            <a:xfrm>
              <a:off x="4176" y="2400"/>
              <a:ext cx="347" cy="1416"/>
              <a:chOff x="2940" y="2544"/>
              <a:chExt cx="347" cy="1416"/>
            </a:xfrm>
          </p:grpSpPr>
          <p:sp>
            <p:nvSpPr>
              <p:cNvPr id="5157" name="Oval 37"/>
              <p:cNvSpPr>
                <a:spLocks noChangeArrowheads="1"/>
              </p:cNvSpPr>
              <p:nvPr/>
            </p:nvSpPr>
            <p:spPr bwMode="auto">
              <a:xfrm>
                <a:off x="2940" y="2544"/>
                <a:ext cx="347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TW" sz="2400" b="1">
                    <a:solidFill>
                      <a:schemeClr val="tx1"/>
                    </a:solidFill>
                    <a:ea typeface="新細明體" charset="-120"/>
                  </a:rPr>
                  <a:t>0</a:t>
                </a:r>
              </a:p>
            </p:txBody>
          </p:sp>
          <p:sp>
            <p:nvSpPr>
              <p:cNvPr id="5158" name="Oval 38"/>
              <p:cNvSpPr>
                <a:spLocks noChangeArrowheads="1"/>
              </p:cNvSpPr>
              <p:nvPr/>
            </p:nvSpPr>
            <p:spPr bwMode="auto">
              <a:xfrm>
                <a:off x="2940" y="3072"/>
                <a:ext cx="347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TW" sz="2400" b="1">
                    <a:solidFill>
                      <a:schemeClr val="tx1"/>
                    </a:solidFill>
                    <a:ea typeface="新細明體" charset="-120"/>
                  </a:rPr>
                  <a:t>1</a:t>
                </a:r>
              </a:p>
            </p:txBody>
          </p:sp>
          <p:sp>
            <p:nvSpPr>
              <p:cNvPr id="5159" name="Oval 39"/>
              <p:cNvSpPr>
                <a:spLocks noChangeArrowheads="1"/>
              </p:cNvSpPr>
              <p:nvPr/>
            </p:nvSpPr>
            <p:spPr bwMode="auto">
              <a:xfrm>
                <a:off x="2940" y="3624"/>
                <a:ext cx="347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TW" sz="2400" b="1">
                    <a:solidFill>
                      <a:schemeClr val="tx1"/>
                    </a:solidFill>
                    <a:ea typeface="新細明體" charset="-120"/>
                  </a:rPr>
                  <a:t>2</a:t>
                </a:r>
              </a:p>
            </p:txBody>
          </p:sp>
        </p:grpSp>
        <p:sp>
          <p:nvSpPr>
            <p:cNvPr id="5164" name="Line 44"/>
            <p:cNvSpPr>
              <a:spLocks noChangeShapeType="1"/>
            </p:cNvSpPr>
            <p:nvPr/>
          </p:nvSpPr>
          <p:spPr bwMode="auto">
            <a:xfrm>
              <a:off x="2016" y="27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Line 47"/>
            <p:cNvSpPr>
              <a:spLocks noChangeShapeType="1"/>
            </p:cNvSpPr>
            <p:nvPr/>
          </p:nvSpPr>
          <p:spPr bwMode="auto">
            <a:xfrm>
              <a:off x="3132" y="27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48"/>
            <p:cNvSpPr>
              <a:spLocks noChangeShapeType="1"/>
            </p:cNvSpPr>
            <p:nvPr/>
          </p:nvSpPr>
          <p:spPr bwMode="auto">
            <a:xfrm>
              <a:off x="3132" y="3264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Freeform 50"/>
            <p:cNvSpPr>
              <a:spLocks/>
            </p:cNvSpPr>
            <p:nvPr/>
          </p:nvSpPr>
          <p:spPr bwMode="auto">
            <a:xfrm>
              <a:off x="4016" y="2664"/>
              <a:ext cx="184" cy="360"/>
            </a:xfrm>
            <a:custGeom>
              <a:avLst/>
              <a:gdLst/>
              <a:ahLst/>
              <a:cxnLst>
                <a:cxn ang="0">
                  <a:pos x="124" y="0"/>
                </a:cxn>
                <a:cxn ang="0">
                  <a:pos x="28" y="120"/>
                </a:cxn>
                <a:cxn ang="0">
                  <a:pos x="16" y="288"/>
                </a:cxn>
                <a:cxn ang="0">
                  <a:pos x="124" y="432"/>
                </a:cxn>
              </a:cxnLst>
              <a:rect l="0" t="0" r="r" b="b"/>
              <a:pathLst>
                <a:path w="124" h="432">
                  <a:moveTo>
                    <a:pt x="124" y="0"/>
                  </a:moveTo>
                  <a:cubicBezTo>
                    <a:pt x="85" y="36"/>
                    <a:pt x="46" y="72"/>
                    <a:pt x="28" y="120"/>
                  </a:cubicBezTo>
                  <a:cubicBezTo>
                    <a:pt x="10" y="168"/>
                    <a:pt x="0" y="236"/>
                    <a:pt x="16" y="288"/>
                  </a:cubicBezTo>
                  <a:cubicBezTo>
                    <a:pt x="32" y="340"/>
                    <a:pt x="106" y="408"/>
                    <a:pt x="124" y="43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Freeform 51"/>
            <p:cNvSpPr>
              <a:spLocks/>
            </p:cNvSpPr>
            <p:nvPr/>
          </p:nvSpPr>
          <p:spPr bwMode="auto">
            <a:xfrm flipH="1">
              <a:off x="4508" y="2664"/>
              <a:ext cx="184" cy="360"/>
            </a:xfrm>
            <a:custGeom>
              <a:avLst/>
              <a:gdLst/>
              <a:ahLst/>
              <a:cxnLst>
                <a:cxn ang="0">
                  <a:pos x="124" y="0"/>
                </a:cxn>
                <a:cxn ang="0">
                  <a:pos x="28" y="120"/>
                </a:cxn>
                <a:cxn ang="0">
                  <a:pos x="16" y="288"/>
                </a:cxn>
                <a:cxn ang="0">
                  <a:pos x="124" y="432"/>
                </a:cxn>
              </a:cxnLst>
              <a:rect l="0" t="0" r="r" b="b"/>
              <a:pathLst>
                <a:path w="124" h="432">
                  <a:moveTo>
                    <a:pt x="124" y="0"/>
                  </a:moveTo>
                  <a:cubicBezTo>
                    <a:pt x="85" y="36"/>
                    <a:pt x="46" y="72"/>
                    <a:pt x="28" y="120"/>
                  </a:cubicBezTo>
                  <a:cubicBezTo>
                    <a:pt x="10" y="168"/>
                    <a:pt x="0" y="236"/>
                    <a:pt x="16" y="288"/>
                  </a:cubicBezTo>
                  <a:cubicBezTo>
                    <a:pt x="32" y="340"/>
                    <a:pt x="106" y="408"/>
                    <a:pt x="124" y="43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73" name="Rectangle 53"/>
          <p:cNvSpPr>
            <a:spLocks noChangeArrowheads="1"/>
          </p:cNvSpPr>
          <p:nvPr/>
        </p:nvSpPr>
        <p:spPr bwMode="auto">
          <a:xfrm>
            <a:off x="2797175" y="5478463"/>
            <a:ext cx="5918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(i)                    (ii)                       (iii)                           (iv)</a:t>
            </a:r>
          </a:p>
          <a:p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                       (b) Some of the subgraph of G</a:t>
            </a:r>
            <a:r>
              <a:rPr lang="en-US" altLang="zh-TW" baseline="-25000">
                <a:solidFill>
                  <a:schemeClr val="tx1"/>
                </a:solidFill>
                <a:ea typeface="新細明體" charset="-120"/>
              </a:rPr>
              <a:t>3</a:t>
            </a:r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   </a:t>
            </a:r>
          </a:p>
        </p:txBody>
      </p:sp>
      <p:sp>
        <p:nvSpPr>
          <p:cNvPr id="5175" name="Text Box 55"/>
          <p:cNvSpPr txBox="1">
            <a:spLocks noChangeArrowheads="1"/>
          </p:cNvSpPr>
          <p:nvPr/>
        </p:nvSpPr>
        <p:spPr bwMode="auto">
          <a:xfrm>
            <a:off x="8350250" y="4586288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TW" altLang="en-US" sz="2400"/>
              <a:t>分開</a:t>
            </a:r>
          </a:p>
        </p:txBody>
      </p:sp>
      <p:sp>
        <p:nvSpPr>
          <p:cNvPr id="5176" name="Text Box 56"/>
          <p:cNvSpPr txBox="1">
            <a:spLocks noChangeArrowheads="1"/>
          </p:cNvSpPr>
          <p:nvPr/>
        </p:nvSpPr>
        <p:spPr bwMode="auto">
          <a:xfrm>
            <a:off x="2705100" y="4057650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TW" altLang="en-US" sz="2400"/>
              <a:t>單一</a:t>
            </a:r>
          </a:p>
        </p:txBody>
      </p:sp>
      <p:sp>
        <p:nvSpPr>
          <p:cNvPr id="5177" name="Oval 57"/>
          <p:cNvSpPr>
            <a:spLocks noChangeArrowheads="1"/>
          </p:cNvSpPr>
          <p:nvPr/>
        </p:nvSpPr>
        <p:spPr bwMode="auto">
          <a:xfrm>
            <a:off x="1427163" y="5016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2"/>
                </a:solidFill>
                <a:ea typeface="新細明體" charset="-120"/>
              </a:rPr>
              <a:t>0</a:t>
            </a:r>
          </a:p>
        </p:txBody>
      </p:sp>
      <p:sp>
        <p:nvSpPr>
          <p:cNvPr id="5178" name="Oval 58"/>
          <p:cNvSpPr>
            <a:spLocks noChangeArrowheads="1"/>
          </p:cNvSpPr>
          <p:nvPr/>
        </p:nvSpPr>
        <p:spPr bwMode="auto">
          <a:xfrm>
            <a:off x="741363" y="12636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2"/>
                </a:solidFill>
                <a:ea typeface="新細明體" charset="-120"/>
              </a:rPr>
              <a:t>1</a:t>
            </a:r>
          </a:p>
        </p:txBody>
      </p:sp>
      <p:sp>
        <p:nvSpPr>
          <p:cNvPr id="5179" name="Oval 59"/>
          <p:cNvSpPr>
            <a:spLocks noChangeArrowheads="1"/>
          </p:cNvSpPr>
          <p:nvPr/>
        </p:nvSpPr>
        <p:spPr bwMode="auto">
          <a:xfrm>
            <a:off x="2112963" y="12636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2"/>
                </a:solidFill>
                <a:ea typeface="新細明體" charset="-120"/>
              </a:rPr>
              <a:t>2</a:t>
            </a:r>
          </a:p>
        </p:txBody>
      </p:sp>
      <p:sp>
        <p:nvSpPr>
          <p:cNvPr id="5180" name="Oval 60"/>
          <p:cNvSpPr>
            <a:spLocks noChangeArrowheads="1"/>
          </p:cNvSpPr>
          <p:nvPr/>
        </p:nvSpPr>
        <p:spPr bwMode="auto">
          <a:xfrm>
            <a:off x="1427163" y="18732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2"/>
                </a:solidFill>
                <a:ea typeface="新細明體" charset="-120"/>
              </a:rPr>
              <a:t>3</a:t>
            </a:r>
          </a:p>
        </p:txBody>
      </p:sp>
      <p:sp>
        <p:nvSpPr>
          <p:cNvPr id="5181" name="Line 61"/>
          <p:cNvSpPr>
            <a:spLocks noChangeShapeType="1"/>
          </p:cNvSpPr>
          <p:nvPr/>
        </p:nvSpPr>
        <p:spPr bwMode="auto">
          <a:xfrm>
            <a:off x="1649413" y="952500"/>
            <a:ext cx="0" cy="914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2" name="Line 62"/>
          <p:cNvSpPr>
            <a:spLocks noChangeShapeType="1"/>
          </p:cNvSpPr>
          <p:nvPr/>
        </p:nvSpPr>
        <p:spPr bwMode="auto">
          <a:xfrm>
            <a:off x="1192213" y="1485900"/>
            <a:ext cx="9144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3" name="Line 63"/>
          <p:cNvSpPr>
            <a:spLocks noChangeShapeType="1"/>
          </p:cNvSpPr>
          <p:nvPr/>
        </p:nvSpPr>
        <p:spPr bwMode="auto">
          <a:xfrm flipH="1">
            <a:off x="1081088" y="876300"/>
            <a:ext cx="407987" cy="4349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4" name="Line 64"/>
          <p:cNvSpPr>
            <a:spLocks noChangeShapeType="1"/>
          </p:cNvSpPr>
          <p:nvPr/>
        </p:nvSpPr>
        <p:spPr bwMode="auto">
          <a:xfrm>
            <a:off x="1801813" y="876300"/>
            <a:ext cx="422275" cy="4349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5" name="Line 65"/>
          <p:cNvSpPr>
            <a:spLocks noChangeShapeType="1"/>
          </p:cNvSpPr>
          <p:nvPr/>
        </p:nvSpPr>
        <p:spPr bwMode="auto">
          <a:xfrm>
            <a:off x="1066800" y="1692275"/>
            <a:ext cx="354013" cy="3127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6" name="Line 66"/>
          <p:cNvSpPr>
            <a:spLocks noChangeShapeType="1"/>
          </p:cNvSpPr>
          <p:nvPr/>
        </p:nvSpPr>
        <p:spPr bwMode="auto">
          <a:xfrm flipH="1">
            <a:off x="1855788" y="1665288"/>
            <a:ext cx="327025" cy="3397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7" name="Rectangle 67"/>
          <p:cNvSpPr>
            <a:spLocks noChangeArrowheads="1"/>
          </p:cNvSpPr>
          <p:nvPr/>
        </p:nvSpPr>
        <p:spPr bwMode="auto">
          <a:xfrm>
            <a:off x="1354138" y="2517775"/>
            <a:ext cx="555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2"/>
                </a:solidFill>
                <a:ea typeface="新細明體" charset="-120"/>
              </a:rPr>
              <a:t>G</a:t>
            </a:r>
            <a:r>
              <a:rPr lang="en-US" altLang="zh-TW" sz="1800">
                <a:solidFill>
                  <a:schemeClr val="tx2"/>
                </a:solidFill>
                <a:ea typeface="新細明體" charset="-120"/>
              </a:rPr>
              <a:t>1</a:t>
            </a:r>
          </a:p>
        </p:txBody>
      </p:sp>
      <p:sp>
        <p:nvSpPr>
          <p:cNvPr id="5188" name="Oval 68"/>
          <p:cNvSpPr>
            <a:spLocks noChangeArrowheads="1"/>
          </p:cNvSpPr>
          <p:nvPr/>
        </p:nvSpPr>
        <p:spPr bwMode="auto">
          <a:xfrm>
            <a:off x="1419225" y="3487738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2"/>
                </a:solidFill>
                <a:ea typeface="新細明體" charset="-120"/>
              </a:rPr>
              <a:t>0</a:t>
            </a:r>
          </a:p>
        </p:txBody>
      </p:sp>
      <p:sp>
        <p:nvSpPr>
          <p:cNvPr id="5189" name="Oval 69"/>
          <p:cNvSpPr>
            <a:spLocks noChangeArrowheads="1"/>
          </p:cNvSpPr>
          <p:nvPr/>
        </p:nvSpPr>
        <p:spPr bwMode="auto">
          <a:xfrm>
            <a:off x="1417638" y="45910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2"/>
                </a:solidFill>
                <a:ea typeface="新細明體" charset="-120"/>
              </a:rPr>
              <a:t>1</a:t>
            </a:r>
          </a:p>
        </p:txBody>
      </p:sp>
      <p:sp>
        <p:nvSpPr>
          <p:cNvPr id="5190" name="Oval 70"/>
          <p:cNvSpPr>
            <a:spLocks noChangeArrowheads="1"/>
          </p:cNvSpPr>
          <p:nvPr/>
        </p:nvSpPr>
        <p:spPr bwMode="auto">
          <a:xfrm>
            <a:off x="1433513" y="5610225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2"/>
                </a:solidFill>
                <a:ea typeface="新細明體" charset="-120"/>
              </a:rPr>
              <a:t>2</a:t>
            </a:r>
          </a:p>
        </p:txBody>
      </p:sp>
      <p:sp>
        <p:nvSpPr>
          <p:cNvPr id="5191" name="Line 71"/>
          <p:cNvSpPr>
            <a:spLocks noChangeShapeType="1"/>
          </p:cNvSpPr>
          <p:nvPr/>
        </p:nvSpPr>
        <p:spPr bwMode="auto">
          <a:xfrm>
            <a:off x="1655763" y="5046663"/>
            <a:ext cx="0" cy="558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92" name="Line 72"/>
          <p:cNvSpPr>
            <a:spLocks noChangeShapeType="1"/>
          </p:cNvSpPr>
          <p:nvPr/>
        </p:nvSpPr>
        <p:spPr bwMode="auto">
          <a:xfrm flipV="1">
            <a:off x="1833563" y="3876675"/>
            <a:ext cx="0" cy="7207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93" name="Line 73"/>
          <p:cNvSpPr>
            <a:spLocks noChangeShapeType="1"/>
          </p:cNvSpPr>
          <p:nvPr/>
        </p:nvSpPr>
        <p:spPr bwMode="auto">
          <a:xfrm>
            <a:off x="1465263" y="3903663"/>
            <a:ext cx="0" cy="7350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94" name="Rectangle 74"/>
          <p:cNvSpPr>
            <a:spLocks noChangeArrowheads="1"/>
          </p:cNvSpPr>
          <p:nvPr/>
        </p:nvSpPr>
        <p:spPr bwMode="auto">
          <a:xfrm>
            <a:off x="1330325" y="6329363"/>
            <a:ext cx="5556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2"/>
                </a:solidFill>
                <a:ea typeface="新細明體" charset="-120"/>
              </a:rPr>
              <a:t>G</a:t>
            </a:r>
            <a:r>
              <a:rPr lang="en-US" altLang="zh-TW" sz="1800">
                <a:solidFill>
                  <a:schemeClr val="tx2"/>
                </a:solidFill>
                <a:ea typeface="新細明體" charset="-120"/>
              </a:rPr>
              <a:t>3</a:t>
            </a:r>
          </a:p>
        </p:txBody>
      </p:sp>
      <p:sp>
        <p:nvSpPr>
          <p:cNvPr id="5195" name="Rectangle 75"/>
          <p:cNvSpPr>
            <a:spLocks noGrp="1" noChangeArrowheads="1"/>
          </p:cNvSpPr>
          <p:nvPr>
            <p:ph type="title" idx="4294967295"/>
          </p:nvPr>
        </p:nvSpPr>
        <p:spPr>
          <a:xfrm>
            <a:off x="1614488" y="0"/>
            <a:ext cx="7772400" cy="685800"/>
          </a:xfrm>
        </p:spPr>
        <p:txBody>
          <a:bodyPr/>
          <a:lstStyle/>
          <a:p>
            <a:r>
              <a:rPr lang="en-US" altLang="zh-TW" sz="2400" b="1">
                <a:solidFill>
                  <a:schemeClr val="tx1"/>
                </a:solidFill>
              </a:rPr>
              <a:t>Figure 6.4:</a:t>
            </a:r>
            <a:r>
              <a:rPr lang="en-US" altLang="zh-TW" sz="2400">
                <a:solidFill>
                  <a:schemeClr val="tx1"/>
                </a:solidFill>
              </a:rPr>
              <a:t> subgraphs of G</a:t>
            </a:r>
            <a:r>
              <a:rPr lang="en-US" altLang="zh-TW" sz="2400" baseline="-25000">
                <a:solidFill>
                  <a:schemeClr val="tx1"/>
                </a:solidFill>
              </a:rPr>
              <a:t>1 </a:t>
            </a:r>
            <a:r>
              <a:rPr lang="en-US" altLang="zh-TW" sz="2400">
                <a:solidFill>
                  <a:schemeClr val="tx1"/>
                </a:solidFill>
              </a:rPr>
              <a:t>and G</a:t>
            </a:r>
            <a:r>
              <a:rPr lang="en-US" altLang="zh-TW" sz="2400" baseline="-25000">
                <a:solidFill>
                  <a:schemeClr val="tx1"/>
                </a:solidFill>
              </a:rPr>
              <a:t>3  </a:t>
            </a:r>
            <a:r>
              <a:rPr lang="en-US" altLang="zh-TW" sz="2400">
                <a:solidFill>
                  <a:schemeClr val="tx1"/>
                </a:solidFill>
              </a:rPr>
              <a:t>(p.261)</a:t>
            </a:r>
            <a:r>
              <a:rPr lang="en-US" altLang="zh-TW" sz="2400" b="1">
                <a:solidFill>
                  <a:schemeClr val="tx1"/>
                </a:solidFill>
              </a:rPr>
              <a:t/>
            </a:r>
            <a:br>
              <a:rPr lang="en-US" altLang="zh-TW" sz="2400" b="1">
                <a:solidFill>
                  <a:schemeClr val="tx1"/>
                </a:solidFill>
              </a:rPr>
            </a:br>
            <a:endParaRPr lang="en-US" altLang="zh-TW" sz="24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3E52E-DD97-4FE9-82EB-098549737FCA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923925" y="239713"/>
            <a:ext cx="82200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altLang="zh-TW" sz="4400">
                <a:solidFill>
                  <a:schemeClr val="tx2"/>
                </a:solidFill>
                <a:ea typeface="新細明體" charset="-120"/>
              </a:rPr>
              <a:t>Definition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958850" y="1312863"/>
            <a:ext cx="8991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>
                <a:ea typeface="新細明體" charset="-120"/>
              </a:rPr>
              <a:t>A graph</a:t>
            </a: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 G consists of two sets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a finite, nonempty set of vertices V(G)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a finite, possible empty set of edges E(G)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G(V,E) represents a graph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An </a:t>
            </a:r>
            <a:r>
              <a:rPr lang="en-US" altLang="zh-TW" sz="3200">
                <a:ea typeface="新細明體" charset="-120"/>
              </a:rPr>
              <a:t>undirected graph</a:t>
            </a: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 is one in which the pair of vertices in a edge is unordered, (v</a:t>
            </a:r>
            <a:r>
              <a:rPr lang="en-US" altLang="zh-TW" sz="1800">
                <a:solidFill>
                  <a:schemeClr val="tx1"/>
                </a:solidFill>
                <a:ea typeface="新細明體" charset="-120"/>
              </a:rPr>
              <a:t>0</a:t>
            </a: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, v</a:t>
            </a:r>
            <a:r>
              <a:rPr lang="en-US" altLang="zh-TW" sz="1800">
                <a:solidFill>
                  <a:schemeClr val="tx1"/>
                </a:solidFill>
                <a:ea typeface="新細明體" charset="-120"/>
              </a:rPr>
              <a:t>1</a:t>
            </a: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) = (v</a:t>
            </a:r>
            <a:r>
              <a:rPr lang="en-US" altLang="zh-TW" sz="1800">
                <a:solidFill>
                  <a:schemeClr val="tx1"/>
                </a:solidFill>
                <a:ea typeface="新細明體" charset="-120"/>
              </a:rPr>
              <a:t>1</a:t>
            </a: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,v</a:t>
            </a:r>
            <a:r>
              <a:rPr lang="en-US" altLang="zh-TW" sz="1800">
                <a:solidFill>
                  <a:schemeClr val="tx1"/>
                </a:solidFill>
                <a:ea typeface="新細明體" charset="-120"/>
              </a:rPr>
              <a:t>0</a:t>
            </a: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) 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A </a:t>
            </a:r>
            <a:r>
              <a:rPr lang="en-US" altLang="zh-TW" sz="3200">
                <a:ea typeface="新細明體" charset="-120"/>
              </a:rPr>
              <a:t>directed graph</a:t>
            </a: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 is one in which each edge is a directed pair of vertices, &lt;v</a:t>
            </a:r>
            <a:r>
              <a:rPr lang="en-US" altLang="zh-TW" sz="1800">
                <a:solidFill>
                  <a:schemeClr val="tx1"/>
                </a:solidFill>
                <a:ea typeface="新細明體" charset="-120"/>
              </a:rPr>
              <a:t>0</a:t>
            </a: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, v</a:t>
            </a:r>
            <a:r>
              <a:rPr lang="en-US" altLang="zh-TW" sz="1800">
                <a:solidFill>
                  <a:schemeClr val="tx1"/>
                </a:solidFill>
                <a:ea typeface="新細明體" charset="-120"/>
              </a:rPr>
              <a:t>1</a:t>
            </a: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&gt; != &lt;v</a:t>
            </a:r>
            <a:r>
              <a:rPr lang="en-US" altLang="zh-TW" sz="1800">
                <a:solidFill>
                  <a:schemeClr val="tx1"/>
                </a:solidFill>
                <a:ea typeface="新細明體" charset="-120"/>
              </a:rPr>
              <a:t>1</a:t>
            </a: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,v</a:t>
            </a:r>
            <a:r>
              <a:rPr lang="en-US" altLang="zh-TW" sz="1800">
                <a:solidFill>
                  <a:schemeClr val="tx1"/>
                </a:solidFill>
                <a:ea typeface="新細明體" charset="-120"/>
              </a:rPr>
              <a:t>0</a:t>
            </a: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&gt;</a:t>
            </a:r>
          </a:p>
        </p:txBody>
      </p:sp>
      <p:sp>
        <p:nvSpPr>
          <p:cNvPr id="46085" name="Line 5"/>
          <p:cNvSpPr>
            <a:spLocks noChangeShapeType="1"/>
          </p:cNvSpPr>
          <p:nvPr/>
        </p:nvSpPr>
        <p:spPr bwMode="auto">
          <a:xfrm>
            <a:off x="5468938" y="5978525"/>
            <a:ext cx="2170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5168900" y="5573713"/>
            <a:ext cx="57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2400">
                <a:ea typeface="新細明體" charset="-120"/>
              </a:rPr>
              <a:t>tail</a:t>
            </a: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7207250" y="5591175"/>
            <a:ext cx="75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2400">
                <a:ea typeface="新細明體" charset="-120"/>
              </a:rPr>
              <a:t>head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526BA-B82B-4F8C-A77B-0EBF695DD1B0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800100" y="1381125"/>
            <a:ext cx="8991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A </a:t>
            </a:r>
            <a:r>
              <a:rPr lang="en-US" altLang="zh-TW" sz="3200">
                <a:ea typeface="新細明體" charset="-120"/>
              </a:rPr>
              <a:t>simple path</a:t>
            </a: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 is a path in which all vertices, </a:t>
            </a:r>
            <a:br>
              <a:rPr lang="en-US" altLang="zh-TW" sz="3200">
                <a:solidFill>
                  <a:schemeClr val="tx1"/>
                </a:solidFill>
                <a:ea typeface="新細明體" charset="-120"/>
              </a:rPr>
            </a:b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except possibly the first and the last, are distinct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A </a:t>
            </a:r>
            <a:r>
              <a:rPr lang="en-US" altLang="zh-TW" sz="3200">
                <a:ea typeface="新細明體" charset="-120"/>
              </a:rPr>
              <a:t>cycle</a:t>
            </a: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 is a simple path in which the first and </a:t>
            </a:r>
            <a:br>
              <a:rPr lang="en-US" altLang="zh-TW" sz="3200">
                <a:solidFill>
                  <a:schemeClr val="tx1"/>
                </a:solidFill>
                <a:ea typeface="新細明體" charset="-120"/>
              </a:rPr>
            </a:b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the last vertices are the same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In an undirected graph G, two </a:t>
            </a:r>
            <a:r>
              <a:rPr lang="en-US" altLang="zh-TW" sz="3200">
                <a:solidFill>
                  <a:schemeClr val="accent2"/>
                </a:solidFill>
                <a:ea typeface="新細明體" charset="-120"/>
              </a:rPr>
              <a:t>vertices</a:t>
            </a: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, v</a:t>
            </a:r>
            <a:r>
              <a:rPr lang="en-US" altLang="zh-TW" sz="1800">
                <a:solidFill>
                  <a:schemeClr val="tx1"/>
                </a:solidFill>
                <a:ea typeface="新細明體" charset="-120"/>
              </a:rPr>
              <a:t>0</a:t>
            </a: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 and v</a:t>
            </a:r>
            <a:r>
              <a:rPr lang="en-US" altLang="zh-TW" sz="1800">
                <a:solidFill>
                  <a:schemeClr val="tx1"/>
                </a:solidFill>
                <a:ea typeface="新細明體" charset="-120"/>
              </a:rPr>
              <a:t>1</a:t>
            </a: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, are </a:t>
            </a:r>
            <a:r>
              <a:rPr lang="en-US" altLang="zh-TW" sz="3200">
                <a:ea typeface="新細明體" charset="-120"/>
              </a:rPr>
              <a:t>connected</a:t>
            </a: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 if there is a path in G from v</a:t>
            </a:r>
            <a:r>
              <a:rPr lang="en-US" altLang="zh-TW" sz="1800">
                <a:solidFill>
                  <a:schemeClr val="tx1"/>
                </a:solidFill>
                <a:ea typeface="新細明體" charset="-120"/>
              </a:rPr>
              <a:t>0</a:t>
            </a: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 to v</a:t>
            </a:r>
            <a:r>
              <a:rPr lang="en-US" altLang="zh-TW" sz="1800">
                <a:solidFill>
                  <a:schemeClr val="tx1"/>
                </a:solidFill>
                <a:ea typeface="新細明體" charset="-120"/>
              </a:rPr>
              <a:t>1</a:t>
            </a:r>
            <a:endParaRPr lang="en-US" altLang="zh-TW" sz="3200">
              <a:solidFill>
                <a:schemeClr val="tx1"/>
              </a:solidFill>
              <a:ea typeface="新細明體" charset="-120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An undirected </a:t>
            </a:r>
            <a:r>
              <a:rPr lang="en-US" altLang="zh-TW" sz="3200">
                <a:solidFill>
                  <a:schemeClr val="accent2"/>
                </a:solidFill>
                <a:ea typeface="新細明體" charset="-120"/>
              </a:rPr>
              <a:t>graph</a:t>
            </a: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 is </a:t>
            </a:r>
            <a:r>
              <a:rPr lang="en-US" altLang="zh-TW" sz="3200">
                <a:ea typeface="新細明體" charset="-120"/>
              </a:rPr>
              <a:t>connected</a:t>
            </a: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 if, for every </a:t>
            </a:r>
            <a:br>
              <a:rPr lang="en-US" altLang="zh-TW" sz="3200">
                <a:solidFill>
                  <a:schemeClr val="tx1"/>
                </a:solidFill>
                <a:ea typeface="新細明體" charset="-120"/>
              </a:rPr>
            </a:b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pair of distinct vertices v</a:t>
            </a:r>
            <a:r>
              <a:rPr lang="en-US" altLang="zh-TW" sz="1800">
                <a:solidFill>
                  <a:schemeClr val="tx1"/>
                </a:solidFill>
                <a:ea typeface="新細明體" charset="-120"/>
              </a:rPr>
              <a:t>i</a:t>
            </a: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, v</a:t>
            </a:r>
            <a:r>
              <a:rPr lang="en-US" altLang="zh-TW" sz="1800">
                <a:solidFill>
                  <a:schemeClr val="tx1"/>
                </a:solidFill>
                <a:ea typeface="新細明體" charset="-120"/>
              </a:rPr>
              <a:t>j</a:t>
            </a: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, there is a path </a:t>
            </a:r>
            <a:br>
              <a:rPr lang="en-US" altLang="zh-TW" sz="3200">
                <a:solidFill>
                  <a:schemeClr val="tx1"/>
                </a:solidFill>
                <a:ea typeface="新細明體" charset="-120"/>
              </a:rPr>
            </a:b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from v</a:t>
            </a:r>
            <a:r>
              <a:rPr lang="en-US" altLang="zh-TW" sz="1800">
                <a:solidFill>
                  <a:schemeClr val="tx1"/>
                </a:solidFill>
                <a:ea typeface="新細明體" charset="-120"/>
              </a:rPr>
              <a:t>i</a:t>
            </a: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 to v</a:t>
            </a:r>
            <a:r>
              <a:rPr lang="en-US" altLang="zh-TW" sz="1800">
                <a:solidFill>
                  <a:schemeClr val="tx1"/>
                </a:solidFill>
                <a:ea typeface="新細明體" charset="-120"/>
              </a:rPr>
              <a:t>j</a:t>
            </a: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US" altLang="zh-TW"/>
              <a:t>Simple Path and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D59EF-04B8-4AEC-A65F-41BB9B3C608D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52226" name="Oval 1026"/>
          <p:cNvSpPr>
            <a:spLocks noChangeArrowheads="1"/>
          </p:cNvSpPr>
          <p:nvPr/>
        </p:nvSpPr>
        <p:spPr bwMode="auto">
          <a:xfrm>
            <a:off x="2732088" y="1858963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0</a:t>
            </a:r>
          </a:p>
        </p:txBody>
      </p:sp>
      <p:sp>
        <p:nvSpPr>
          <p:cNvPr id="52227" name="Oval 1027"/>
          <p:cNvSpPr>
            <a:spLocks noChangeArrowheads="1"/>
          </p:cNvSpPr>
          <p:nvPr/>
        </p:nvSpPr>
        <p:spPr bwMode="auto">
          <a:xfrm>
            <a:off x="2046288" y="2620963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1</a:t>
            </a:r>
          </a:p>
        </p:txBody>
      </p:sp>
      <p:sp>
        <p:nvSpPr>
          <p:cNvPr id="52228" name="Oval 1028"/>
          <p:cNvSpPr>
            <a:spLocks noChangeArrowheads="1"/>
          </p:cNvSpPr>
          <p:nvPr/>
        </p:nvSpPr>
        <p:spPr bwMode="auto">
          <a:xfrm>
            <a:off x="3417888" y="2620963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2</a:t>
            </a:r>
          </a:p>
        </p:txBody>
      </p:sp>
      <p:sp>
        <p:nvSpPr>
          <p:cNvPr id="52229" name="Oval 1029"/>
          <p:cNvSpPr>
            <a:spLocks noChangeArrowheads="1"/>
          </p:cNvSpPr>
          <p:nvPr/>
        </p:nvSpPr>
        <p:spPr bwMode="auto">
          <a:xfrm>
            <a:off x="2732088" y="3230563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3</a:t>
            </a:r>
          </a:p>
        </p:txBody>
      </p:sp>
      <p:sp>
        <p:nvSpPr>
          <p:cNvPr id="52230" name="Line 1030"/>
          <p:cNvSpPr>
            <a:spLocks noChangeShapeType="1"/>
          </p:cNvSpPr>
          <p:nvPr/>
        </p:nvSpPr>
        <p:spPr bwMode="auto">
          <a:xfrm>
            <a:off x="2954338" y="2309813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31" name="Line 1031"/>
          <p:cNvSpPr>
            <a:spLocks noChangeShapeType="1"/>
          </p:cNvSpPr>
          <p:nvPr/>
        </p:nvSpPr>
        <p:spPr bwMode="auto">
          <a:xfrm>
            <a:off x="2497138" y="2843213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32" name="Line 1032"/>
          <p:cNvSpPr>
            <a:spLocks noChangeShapeType="1"/>
          </p:cNvSpPr>
          <p:nvPr/>
        </p:nvSpPr>
        <p:spPr bwMode="auto">
          <a:xfrm flipH="1">
            <a:off x="2386013" y="2233613"/>
            <a:ext cx="407987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33" name="Line 1033"/>
          <p:cNvSpPr>
            <a:spLocks noChangeShapeType="1"/>
          </p:cNvSpPr>
          <p:nvPr/>
        </p:nvSpPr>
        <p:spPr bwMode="auto">
          <a:xfrm>
            <a:off x="3106738" y="2233613"/>
            <a:ext cx="422275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34" name="Line 1034"/>
          <p:cNvSpPr>
            <a:spLocks noChangeShapeType="1"/>
          </p:cNvSpPr>
          <p:nvPr/>
        </p:nvSpPr>
        <p:spPr bwMode="auto">
          <a:xfrm>
            <a:off x="2371725" y="3049588"/>
            <a:ext cx="354013" cy="312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35" name="Line 1035"/>
          <p:cNvSpPr>
            <a:spLocks noChangeShapeType="1"/>
          </p:cNvSpPr>
          <p:nvPr/>
        </p:nvSpPr>
        <p:spPr bwMode="auto">
          <a:xfrm flipH="1">
            <a:off x="3160713" y="3022600"/>
            <a:ext cx="327025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36" name="Oval 1036"/>
          <p:cNvSpPr>
            <a:spLocks noChangeArrowheads="1"/>
          </p:cNvSpPr>
          <p:nvPr/>
        </p:nvSpPr>
        <p:spPr bwMode="auto">
          <a:xfrm>
            <a:off x="6178550" y="1903413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0</a:t>
            </a:r>
          </a:p>
        </p:txBody>
      </p:sp>
      <p:sp>
        <p:nvSpPr>
          <p:cNvPr id="52237" name="Oval 1037"/>
          <p:cNvSpPr>
            <a:spLocks noChangeArrowheads="1"/>
          </p:cNvSpPr>
          <p:nvPr/>
        </p:nvSpPr>
        <p:spPr bwMode="auto">
          <a:xfrm>
            <a:off x="5492750" y="2665413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1</a:t>
            </a:r>
          </a:p>
        </p:txBody>
      </p:sp>
      <p:sp>
        <p:nvSpPr>
          <p:cNvPr id="52238" name="Oval 1038"/>
          <p:cNvSpPr>
            <a:spLocks noChangeArrowheads="1"/>
          </p:cNvSpPr>
          <p:nvPr/>
        </p:nvSpPr>
        <p:spPr bwMode="auto">
          <a:xfrm>
            <a:off x="6864350" y="2665413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2</a:t>
            </a:r>
          </a:p>
        </p:txBody>
      </p:sp>
      <p:sp>
        <p:nvSpPr>
          <p:cNvPr id="52239" name="Line 1039"/>
          <p:cNvSpPr>
            <a:spLocks noChangeShapeType="1"/>
          </p:cNvSpPr>
          <p:nvPr/>
        </p:nvSpPr>
        <p:spPr bwMode="auto">
          <a:xfrm flipH="1">
            <a:off x="5832475" y="2278063"/>
            <a:ext cx="407988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40" name="Line 1040"/>
          <p:cNvSpPr>
            <a:spLocks noChangeShapeType="1"/>
          </p:cNvSpPr>
          <p:nvPr/>
        </p:nvSpPr>
        <p:spPr bwMode="auto">
          <a:xfrm>
            <a:off x="6553200" y="2278063"/>
            <a:ext cx="422275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41" name="Oval 1041"/>
          <p:cNvSpPr>
            <a:spLocks noChangeArrowheads="1"/>
          </p:cNvSpPr>
          <p:nvPr/>
        </p:nvSpPr>
        <p:spPr bwMode="auto">
          <a:xfrm>
            <a:off x="5110163" y="35623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3</a:t>
            </a:r>
          </a:p>
        </p:txBody>
      </p:sp>
      <p:sp>
        <p:nvSpPr>
          <p:cNvPr id="52242" name="Oval 1042"/>
          <p:cNvSpPr>
            <a:spLocks noChangeArrowheads="1"/>
          </p:cNvSpPr>
          <p:nvPr/>
        </p:nvSpPr>
        <p:spPr bwMode="auto">
          <a:xfrm>
            <a:off x="5870575" y="35750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4</a:t>
            </a:r>
          </a:p>
        </p:txBody>
      </p:sp>
      <p:sp>
        <p:nvSpPr>
          <p:cNvPr id="52243" name="Line 1043"/>
          <p:cNvSpPr>
            <a:spLocks noChangeShapeType="1"/>
          </p:cNvSpPr>
          <p:nvPr/>
        </p:nvSpPr>
        <p:spPr bwMode="auto">
          <a:xfrm flipH="1">
            <a:off x="5337175" y="3106738"/>
            <a:ext cx="263525" cy="460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44" name="Line 1044"/>
          <p:cNvSpPr>
            <a:spLocks noChangeShapeType="1"/>
          </p:cNvSpPr>
          <p:nvPr/>
        </p:nvSpPr>
        <p:spPr bwMode="auto">
          <a:xfrm>
            <a:off x="5788025" y="3121025"/>
            <a:ext cx="298450" cy="458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45" name="Oval 1045"/>
          <p:cNvSpPr>
            <a:spLocks noChangeArrowheads="1"/>
          </p:cNvSpPr>
          <p:nvPr/>
        </p:nvSpPr>
        <p:spPr bwMode="auto">
          <a:xfrm>
            <a:off x="6515100" y="3563938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5</a:t>
            </a:r>
          </a:p>
        </p:txBody>
      </p:sp>
      <p:sp>
        <p:nvSpPr>
          <p:cNvPr id="52246" name="Oval 1046"/>
          <p:cNvSpPr>
            <a:spLocks noChangeArrowheads="1"/>
          </p:cNvSpPr>
          <p:nvPr/>
        </p:nvSpPr>
        <p:spPr bwMode="auto">
          <a:xfrm>
            <a:off x="7259638" y="35623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6</a:t>
            </a:r>
          </a:p>
        </p:txBody>
      </p:sp>
      <p:sp>
        <p:nvSpPr>
          <p:cNvPr id="52247" name="Line 1047"/>
          <p:cNvSpPr>
            <a:spLocks noChangeShapeType="1"/>
          </p:cNvSpPr>
          <p:nvPr/>
        </p:nvSpPr>
        <p:spPr bwMode="auto">
          <a:xfrm flipH="1">
            <a:off x="6711950" y="3090863"/>
            <a:ext cx="273050" cy="461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48" name="Line 1048"/>
          <p:cNvSpPr>
            <a:spLocks noChangeShapeType="1"/>
          </p:cNvSpPr>
          <p:nvPr/>
        </p:nvSpPr>
        <p:spPr bwMode="auto">
          <a:xfrm>
            <a:off x="7188200" y="3103563"/>
            <a:ext cx="273050" cy="449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49" name="Rectangle 1049"/>
          <p:cNvSpPr>
            <a:spLocks noChangeArrowheads="1"/>
          </p:cNvSpPr>
          <p:nvPr/>
        </p:nvSpPr>
        <p:spPr bwMode="auto">
          <a:xfrm>
            <a:off x="2659063" y="3875088"/>
            <a:ext cx="5556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G</a:t>
            </a:r>
            <a:r>
              <a:rPr lang="en-US" altLang="zh-TW" sz="1800">
                <a:solidFill>
                  <a:schemeClr val="tx1"/>
                </a:solidFill>
                <a:ea typeface="新細明體" charset="-120"/>
              </a:rPr>
              <a:t>1</a:t>
            </a:r>
          </a:p>
        </p:txBody>
      </p:sp>
      <p:sp>
        <p:nvSpPr>
          <p:cNvPr id="52250" name="Rectangle 1050"/>
          <p:cNvSpPr>
            <a:spLocks noChangeArrowheads="1"/>
          </p:cNvSpPr>
          <p:nvPr/>
        </p:nvSpPr>
        <p:spPr bwMode="auto">
          <a:xfrm>
            <a:off x="6130925" y="4137025"/>
            <a:ext cx="555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G</a:t>
            </a:r>
            <a:r>
              <a:rPr lang="en-US" altLang="zh-TW" sz="1800">
                <a:solidFill>
                  <a:schemeClr val="tx1"/>
                </a:solidFill>
                <a:ea typeface="新細明體" charset="-120"/>
              </a:rPr>
              <a:t>2</a:t>
            </a:r>
          </a:p>
        </p:txBody>
      </p:sp>
      <p:sp>
        <p:nvSpPr>
          <p:cNvPr id="52251" name="Text Box 1051"/>
          <p:cNvSpPr txBox="1">
            <a:spLocks noChangeArrowheads="1"/>
          </p:cNvSpPr>
          <p:nvPr/>
        </p:nvSpPr>
        <p:spPr bwMode="auto">
          <a:xfrm>
            <a:off x="4094163" y="1093788"/>
            <a:ext cx="1417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2400">
                <a:solidFill>
                  <a:schemeClr val="tx2"/>
                </a:solidFill>
                <a:ea typeface="新細明體" charset="-120"/>
              </a:rPr>
              <a:t>connected</a:t>
            </a:r>
          </a:p>
        </p:txBody>
      </p:sp>
      <p:sp>
        <p:nvSpPr>
          <p:cNvPr id="52252" name="Text Box 1052"/>
          <p:cNvSpPr txBox="1">
            <a:spLocks noChangeArrowheads="1"/>
          </p:cNvSpPr>
          <p:nvPr/>
        </p:nvSpPr>
        <p:spPr bwMode="auto">
          <a:xfrm>
            <a:off x="5172075" y="4762500"/>
            <a:ext cx="2549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2400">
                <a:solidFill>
                  <a:schemeClr val="tx2"/>
                </a:solidFill>
                <a:ea typeface="新細明體" charset="-120"/>
              </a:rPr>
              <a:t>tree (acyclic graph)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C1570-0B31-4FEF-BA43-AAE1AF20DF5A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893763" y="1981200"/>
            <a:ext cx="8991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A </a:t>
            </a:r>
            <a:r>
              <a:rPr lang="en-US" altLang="zh-TW" sz="3200">
                <a:ea typeface="新細明體" charset="-120"/>
              </a:rPr>
              <a:t>connected component</a:t>
            </a: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 of an undirected graph </a:t>
            </a:r>
            <a:br>
              <a:rPr lang="en-US" altLang="zh-TW" sz="3200">
                <a:solidFill>
                  <a:schemeClr val="tx1"/>
                </a:solidFill>
                <a:ea typeface="新細明體" charset="-120"/>
              </a:rPr>
            </a:b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is a maximal connected subgraph.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A </a:t>
            </a:r>
            <a:r>
              <a:rPr lang="en-US" altLang="zh-TW" sz="3200">
                <a:ea typeface="新細明體" charset="-120"/>
              </a:rPr>
              <a:t>tree</a:t>
            </a: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 is a graph that is connected and acyclic.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A directed graph is </a:t>
            </a:r>
            <a:r>
              <a:rPr lang="en-US" altLang="zh-TW" sz="3200">
                <a:ea typeface="新細明體" charset="-120"/>
              </a:rPr>
              <a:t>strongly connected</a:t>
            </a: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 if there </a:t>
            </a:r>
            <a:br>
              <a:rPr lang="en-US" altLang="zh-TW" sz="3200">
                <a:solidFill>
                  <a:schemeClr val="tx1"/>
                </a:solidFill>
                <a:ea typeface="新細明體" charset="-120"/>
              </a:rPr>
            </a:b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is a directed path from v</a:t>
            </a:r>
            <a:r>
              <a:rPr lang="en-US" altLang="zh-TW" sz="1800">
                <a:solidFill>
                  <a:schemeClr val="tx1"/>
                </a:solidFill>
                <a:ea typeface="新細明體" charset="-120"/>
              </a:rPr>
              <a:t>i</a:t>
            </a: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 to v</a:t>
            </a:r>
            <a:r>
              <a:rPr lang="en-US" altLang="zh-TW" sz="1800">
                <a:solidFill>
                  <a:schemeClr val="tx1"/>
                </a:solidFill>
                <a:ea typeface="新細明體" charset="-120"/>
              </a:rPr>
              <a:t>j</a:t>
            </a: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 and also </a:t>
            </a:r>
            <a:br>
              <a:rPr lang="en-US" altLang="zh-TW" sz="3200">
                <a:solidFill>
                  <a:schemeClr val="tx1"/>
                </a:solidFill>
                <a:ea typeface="新細明體" charset="-120"/>
              </a:rPr>
            </a:b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from v</a:t>
            </a:r>
            <a:r>
              <a:rPr lang="en-US" altLang="zh-TW" sz="1800">
                <a:solidFill>
                  <a:schemeClr val="tx1"/>
                </a:solidFill>
                <a:ea typeface="新細明體" charset="-120"/>
              </a:rPr>
              <a:t>j</a:t>
            </a: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 to v</a:t>
            </a:r>
            <a:r>
              <a:rPr lang="en-US" altLang="zh-TW" sz="1800">
                <a:solidFill>
                  <a:schemeClr val="tx1"/>
                </a:solidFill>
                <a:ea typeface="新細明體" charset="-120"/>
              </a:rPr>
              <a:t>i.</a:t>
            </a:r>
            <a:endParaRPr lang="en-US" altLang="zh-TW" sz="3200">
              <a:solidFill>
                <a:schemeClr val="tx1"/>
              </a:solidFill>
              <a:ea typeface="新細明體" charset="-120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A </a:t>
            </a:r>
            <a:r>
              <a:rPr lang="en-US" altLang="zh-TW" sz="3200">
                <a:ea typeface="新細明體" charset="-120"/>
              </a:rPr>
              <a:t>strongly connected component</a:t>
            </a: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 is a maximal subgraph that is strongly connected.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54050" y="663575"/>
            <a:ext cx="7772400" cy="1143000"/>
          </a:xfrm>
        </p:spPr>
        <p:txBody>
          <a:bodyPr/>
          <a:lstStyle/>
          <a:p>
            <a:pPr algn="ctr"/>
            <a:r>
              <a:rPr lang="en-US" altLang="zh-TW"/>
              <a:t>Connected Component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CCE09-B1BF-4E44-8AD3-27076E6641C4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909638" y="-2232"/>
            <a:ext cx="53950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altLang="zh-TW" sz="2400" u="sng" dirty="0" smtClean="0">
                <a:solidFill>
                  <a:schemeClr val="tx1"/>
                </a:solidFill>
                <a:ea typeface="新細明體" charset="-120"/>
              </a:rPr>
              <a:t>A </a:t>
            </a:r>
            <a:r>
              <a:rPr lang="en-US" altLang="zh-TW" sz="2400" u="sng" dirty="0">
                <a:solidFill>
                  <a:schemeClr val="tx1"/>
                </a:solidFill>
                <a:ea typeface="新細明體" charset="-120"/>
              </a:rPr>
              <a:t>graph with two connected components </a:t>
            </a:r>
            <a:endParaRPr lang="en-US" altLang="zh-TW" sz="2400" b="1" u="sng" dirty="0">
              <a:solidFill>
                <a:schemeClr val="tx1"/>
              </a:solidFill>
              <a:ea typeface="新細明體" charset="-120"/>
            </a:endParaRPr>
          </a:p>
        </p:txBody>
      </p:sp>
      <p:grpSp>
        <p:nvGrpSpPr>
          <p:cNvPr id="6174" name="Group 30"/>
          <p:cNvGrpSpPr>
            <a:grpSpLocks/>
          </p:cNvGrpSpPr>
          <p:nvPr/>
        </p:nvGrpSpPr>
        <p:grpSpPr bwMode="auto">
          <a:xfrm>
            <a:off x="1685925" y="1216025"/>
            <a:ext cx="5235575" cy="5029200"/>
            <a:chOff x="578" y="576"/>
            <a:chExt cx="3298" cy="3168"/>
          </a:xfrm>
        </p:grpSpPr>
        <p:sp>
          <p:nvSpPr>
            <p:cNvPr id="6148" name="Oval 4"/>
            <p:cNvSpPr>
              <a:spLocks noChangeArrowheads="1"/>
            </p:cNvSpPr>
            <p:nvPr/>
          </p:nvSpPr>
          <p:spPr bwMode="auto">
            <a:xfrm>
              <a:off x="1920" y="1332"/>
              <a:ext cx="420" cy="40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sz="2400" b="1">
                  <a:solidFill>
                    <a:schemeClr val="tx1"/>
                  </a:solidFill>
                  <a:ea typeface="新細明體" charset="-120"/>
                </a:rPr>
                <a:t>1</a:t>
              </a:r>
            </a:p>
          </p:txBody>
        </p:sp>
        <p:sp>
          <p:nvSpPr>
            <p:cNvPr id="6152" name="Line 8"/>
            <p:cNvSpPr>
              <a:spLocks noChangeShapeType="1"/>
            </p:cNvSpPr>
            <p:nvPr/>
          </p:nvSpPr>
          <p:spPr bwMode="auto">
            <a:xfrm>
              <a:off x="1728" y="948"/>
              <a:ext cx="300" cy="4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3" name="Line 9"/>
            <p:cNvSpPr>
              <a:spLocks noChangeShapeType="1"/>
            </p:cNvSpPr>
            <p:nvPr/>
          </p:nvSpPr>
          <p:spPr bwMode="auto">
            <a:xfrm flipH="1">
              <a:off x="1812" y="1704"/>
              <a:ext cx="204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161" name="Group 17"/>
            <p:cNvGrpSpPr>
              <a:grpSpLocks/>
            </p:cNvGrpSpPr>
            <p:nvPr/>
          </p:nvGrpSpPr>
          <p:grpSpPr bwMode="auto">
            <a:xfrm>
              <a:off x="864" y="612"/>
              <a:ext cx="960" cy="1824"/>
              <a:chOff x="852" y="1116"/>
              <a:chExt cx="960" cy="1824"/>
            </a:xfrm>
          </p:grpSpPr>
          <p:sp>
            <p:nvSpPr>
              <p:cNvPr id="6147" name="Oval 3"/>
              <p:cNvSpPr>
                <a:spLocks noChangeArrowheads="1"/>
              </p:cNvSpPr>
              <p:nvPr/>
            </p:nvSpPr>
            <p:spPr bwMode="auto">
              <a:xfrm>
                <a:off x="1356" y="1116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TW" sz="2400" b="1">
                    <a:solidFill>
                      <a:schemeClr val="tx1"/>
                    </a:solidFill>
                    <a:ea typeface="新細明體" charset="-120"/>
                  </a:rPr>
                  <a:t>0</a:t>
                </a:r>
              </a:p>
            </p:txBody>
          </p:sp>
          <p:sp>
            <p:nvSpPr>
              <p:cNvPr id="6149" name="Oval 5"/>
              <p:cNvSpPr>
                <a:spLocks noChangeArrowheads="1"/>
              </p:cNvSpPr>
              <p:nvPr/>
            </p:nvSpPr>
            <p:spPr bwMode="auto">
              <a:xfrm>
                <a:off x="852" y="1848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TW" sz="2400" b="1">
                    <a:solidFill>
                      <a:schemeClr val="tx1"/>
                    </a:solidFill>
                    <a:ea typeface="新細明體" charset="-120"/>
                  </a:rPr>
                  <a:t>2</a:t>
                </a:r>
              </a:p>
            </p:txBody>
          </p:sp>
          <p:sp>
            <p:nvSpPr>
              <p:cNvPr id="6150" name="Oval 6"/>
              <p:cNvSpPr>
                <a:spLocks noChangeArrowheads="1"/>
              </p:cNvSpPr>
              <p:nvPr/>
            </p:nvSpPr>
            <p:spPr bwMode="auto">
              <a:xfrm>
                <a:off x="1392" y="2532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TW" sz="2400" b="1">
                    <a:solidFill>
                      <a:schemeClr val="tx1"/>
                    </a:solidFill>
                    <a:ea typeface="新細明體" charset="-120"/>
                  </a:rPr>
                  <a:t>3</a:t>
                </a:r>
              </a:p>
            </p:txBody>
          </p:sp>
          <p:sp>
            <p:nvSpPr>
              <p:cNvPr id="6151" name="Line 7"/>
              <p:cNvSpPr>
                <a:spLocks noChangeShapeType="1"/>
              </p:cNvSpPr>
              <p:nvPr/>
            </p:nvSpPr>
            <p:spPr bwMode="auto">
              <a:xfrm flipH="1">
                <a:off x="1140" y="1476"/>
                <a:ext cx="276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4" name="Line 10"/>
              <p:cNvSpPr>
                <a:spLocks noChangeShapeType="1"/>
              </p:cNvSpPr>
              <p:nvPr/>
            </p:nvSpPr>
            <p:spPr bwMode="auto">
              <a:xfrm>
                <a:off x="1176" y="2220"/>
                <a:ext cx="216" cy="4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162" name="Group 18"/>
            <p:cNvGrpSpPr>
              <a:grpSpLocks/>
            </p:cNvGrpSpPr>
            <p:nvPr/>
          </p:nvGrpSpPr>
          <p:grpSpPr bwMode="auto">
            <a:xfrm>
              <a:off x="2916" y="576"/>
              <a:ext cx="960" cy="1824"/>
              <a:chOff x="852" y="1116"/>
              <a:chExt cx="960" cy="1824"/>
            </a:xfrm>
          </p:grpSpPr>
          <p:sp>
            <p:nvSpPr>
              <p:cNvPr id="6163" name="Oval 19"/>
              <p:cNvSpPr>
                <a:spLocks noChangeArrowheads="1"/>
              </p:cNvSpPr>
              <p:nvPr/>
            </p:nvSpPr>
            <p:spPr bwMode="auto">
              <a:xfrm>
                <a:off x="1356" y="1116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TW" sz="2400" b="1">
                    <a:solidFill>
                      <a:schemeClr val="tx1"/>
                    </a:solidFill>
                    <a:ea typeface="新細明體" charset="-120"/>
                  </a:rPr>
                  <a:t>4</a:t>
                </a:r>
              </a:p>
            </p:txBody>
          </p:sp>
          <p:sp>
            <p:nvSpPr>
              <p:cNvPr id="6164" name="Oval 20"/>
              <p:cNvSpPr>
                <a:spLocks noChangeArrowheads="1"/>
              </p:cNvSpPr>
              <p:nvPr/>
            </p:nvSpPr>
            <p:spPr bwMode="auto">
              <a:xfrm>
                <a:off x="852" y="1848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TW" sz="2400" b="1">
                    <a:solidFill>
                      <a:schemeClr val="tx1"/>
                    </a:solidFill>
                    <a:ea typeface="新細明體" charset="-120"/>
                  </a:rPr>
                  <a:t>5</a:t>
                </a:r>
              </a:p>
            </p:txBody>
          </p:sp>
          <p:sp>
            <p:nvSpPr>
              <p:cNvPr id="6165" name="Oval 21"/>
              <p:cNvSpPr>
                <a:spLocks noChangeArrowheads="1"/>
              </p:cNvSpPr>
              <p:nvPr/>
            </p:nvSpPr>
            <p:spPr bwMode="auto">
              <a:xfrm>
                <a:off x="1392" y="2532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TW" sz="2400" b="1">
                    <a:solidFill>
                      <a:schemeClr val="tx1"/>
                    </a:solidFill>
                    <a:ea typeface="新細明體" charset="-120"/>
                  </a:rPr>
                  <a:t>6</a:t>
                </a:r>
              </a:p>
            </p:txBody>
          </p:sp>
          <p:sp>
            <p:nvSpPr>
              <p:cNvPr id="6166" name="Line 22"/>
              <p:cNvSpPr>
                <a:spLocks noChangeShapeType="1"/>
              </p:cNvSpPr>
              <p:nvPr/>
            </p:nvSpPr>
            <p:spPr bwMode="auto">
              <a:xfrm flipH="1">
                <a:off x="1140" y="1476"/>
                <a:ext cx="276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7" name="Line 23"/>
              <p:cNvSpPr>
                <a:spLocks noChangeShapeType="1"/>
              </p:cNvSpPr>
              <p:nvPr/>
            </p:nvSpPr>
            <p:spPr bwMode="auto">
              <a:xfrm>
                <a:off x="1176" y="2220"/>
                <a:ext cx="216" cy="4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69" name="Oval 25"/>
            <p:cNvSpPr>
              <a:spLocks noChangeArrowheads="1"/>
            </p:cNvSpPr>
            <p:nvPr/>
          </p:nvSpPr>
          <p:spPr bwMode="auto">
            <a:xfrm>
              <a:off x="2988" y="2940"/>
              <a:ext cx="420" cy="40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sz="2400" b="1">
                  <a:solidFill>
                    <a:schemeClr val="tx1"/>
                  </a:solidFill>
                  <a:ea typeface="新細明體" charset="-120"/>
                </a:rPr>
                <a:t>7</a:t>
              </a:r>
            </a:p>
          </p:txBody>
        </p:sp>
        <p:sp>
          <p:nvSpPr>
            <p:cNvPr id="6170" name="Line 26"/>
            <p:cNvSpPr>
              <a:spLocks noChangeShapeType="1"/>
            </p:cNvSpPr>
            <p:nvPr/>
          </p:nvSpPr>
          <p:spPr bwMode="auto">
            <a:xfrm flipH="1">
              <a:off x="3312" y="2388"/>
              <a:ext cx="252" cy="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1" name="Text Box 27"/>
            <p:cNvSpPr txBox="1">
              <a:spLocks noChangeArrowheads="1"/>
            </p:cNvSpPr>
            <p:nvPr/>
          </p:nvSpPr>
          <p:spPr bwMode="auto">
            <a:xfrm>
              <a:off x="578" y="636"/>
              <a:ext cx="3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TW" sz="2400" b="1">
                  <a:solidFill>
                    <a:schemeClr val="tx1"/>
                  </a:solidFill>
                  <a:ea typeface="新細明體" charset="-120"/>
                </a:rPr>
                <a:t>H</a:t>
              </a:r>
              <a:r>
                <a:rPr lang="en-US" altLang="zh-TW" sz="2400" b="1" baseline="-25000">
                  <a:solidFill>
                    <a:schemeClr val="tx1"/>
                  </a:solidFill>
                  <a:ea typeface="新細明體" charset="-120"/>
                </a:rPr>
                <a:t>1</a:t>
              </a:r>
              <a:endParaRPr lang="en-US" altLang="zh-TW" sz="2400" b="1">
                <a:solidFill>
                  <a:schemeClr val="tx1"/>
                </a:solidFill>
                <a:ea typeface="新細明體" charset="-120"/>
              </a:endParaRPr>
            </a:p>
          </p:txBody>
        </p:sp>
        <p:sp>
          <p:nvSpPr>
            <p:cNvPr id="6172" name="Rectangle 28"/>
            <p:cNvSpPr>
              <a:spLocks noChangeArrowheads="1"/>
            </p:cNvSpPr>
            <p:nvPr/>
          </p:nvSpPr>
          <p:spPr bwMode="auto">
            <a:xfrm>
              <a:off x="2668" y="624"/>
              <a:ext cx="3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TW" sz="2400" b="1">
                  <a:solidFill>
                    <a:schemeClr val="tx1"/>
                  </a:solidFill>
                  <a:ea typeface="新細明體" charset="-120"/>
                </a:rPr>
                <a:t>H</a:t>
              </a:r>
              <a:r>
                <a:rPr lang="en-US" altLang="zh-TW" sz="2400" b="1" baseline="-25000">
                  <a:solidFill>
                    <a:schemeClr val="tx1"/>
                  </a:solidFill>
                  <a:ea typeface="新細明體" charset="-120"/>
                </a:rPr>
                <a:t>2</a:t>
              </a:r>
            </a:p>
          </p:txBody>
        </p:sp>
        <p:sp>
          <p:nvSpPr>
            <p:cNvPr id="6173" name="Rectangle 29"/>
            <p:cNvSpPr>
              <a:spLocks noChangeArrowheads="1"/>
            </p:cNvSpPr>
            <p:nvPr/>
          </p:nvSpPr>
          <p:spPr bwMode="auto">
            <a:xfrm>
              <a:off x="1844" y="3456"/>
              <a:ext cx="157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TW" sz="2400" b="1">
                  <a:solidFill>
                    <a:schemeClr val="tx1"/>
                  </a:solidFill>
                  <a:ea typeface="新細明體" charset="-120"/>
                </a:rPr>
                <a:t>G</a:t>
              </a:r>
              <a:r>
                <a:rPr lang="en-US" altLang="zh-TW" sz="2400" b="1" baseline="-25000">
                  <a:solidFill>
                    <a:schemeClr val="tx1"/>
                  </a:solidFill>
                  <a:ea typeface="新細明體" charset="-120"/>
                </a:rPr>
                <a:t>4</a:t>
              </a:r>
              <a:r>
                <a:rPr lang="en-US" altLang="zh-TW" sz="2400">
                  <a:ea typeface="新細明體" charset="-120"/>
                </a:rPr>
                <a:t> (not connected)</a:t>
              </a:r>
              <a:endParaRPr lang="en-US" altLang="zh-TW" sz="2400" b="1" baseline="-25000">
                <a:solidFill>
                  <a:schemeClr val="tx1"/>
                </a:solidFill>
                <a:ea typeface="新細明體" charset="-120"/>
              </a:endParaRPr>
            </a:p>
          </p:txBody>
        </p:sp>
      </p:grpSp>
      <p:sp>
        <p:nvSpPr>
          <p:cNvPr id="6175" name="Line 31"/>
          <p:cNvSpPr>
            <a:spLocks noChangeShapeType="1"/>
          </p:cNvSpPr>
          <p:nvPr/>
        </p:nvSpPr>
        <p:spPr bwMode="auto">
          <a:xfrm flipH="1">
            <a:off x="3492500" y="846138"/>
            <a:ext cx="671513" cy="3175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76" name="Line 32"/>
          <p:cNvSpPr>
            <a:spLocks noChangeShapeType="1"/>
          </p:cNvSpPr>
          <p:nvPr/>
        </p:nvSpPr>
        <p:spPr bwMode="auto">
          <a:xfrm>
            <a:off x="5380038" y="828675"/>
            <a:ext cx="565150" cy="24765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77" name="Text Box 33"/>
          <p:cNvSpPr txBox="1">
            <a:spLocks noChangeArrowheads="1"/>
          </p:cNvSpPr>
          <p:nvPr/>
        </p:nvSpPr>
        <p:spPr bwMode="auto">
          <a:xfrm>
            <a:off x="1576388" y="441325"/>
            <a:ext cx="669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2400">
                <a:solidFill>
                  <a:schemeClr val="tx2"/>
                </a:solidFill>
                <a:ea typeface="新細明體" charset="-120"/>
              </a:rPr>
              <a:t>connected component </a:t>
            </a:r>
            <a:r>
              <a:rPr lang="en-US" altLang="zh-TW" sz="2400">
                <a:ea typeface="新細明體" charset="-120"/>
              </a:rPr>
              <a:t>(maximal connected subgraph)</a:t>
            </a:r>
            <a:endParaRPr lang="en-US" altLang="zh-TW" sz="2400">
              <a:solidFill>
                <a:schemeClr val="tx2"/>
              </a:solidFill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9CA77-1DD6-4985-B853-E8D2BE805273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952500" y="283518"/>
            <a:ext cx="4916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altLang="zh-TW" sz="2400" u="sng" dirty="0" smtClean="0">
                <a:solidFill>
                  <a:schemeClr val="tx1"/>
                </a:solidFill>
                <a:ea typeface="新細明體" charset="-120"/>
              </a:rPr>
              <a:t>Strongly </a:t>
            </a:r>
            <a:r>
              <a:rPr lang="en-US" altLang="zh-TW" sz="2400" u="sng" dirty="0">
                <a:solidFill>
                  <a:schemeClr val="tx1"/>
                </a:solidFill>
                <a:ea typeface="新細明體" charset="-120"/>
              </a:rPr>
              <a:t>connected components of </a:t>
            </a:r>
            <a:r>
              <a:rPr lang="en-US" altLang="zh-TW" sz="2400" u="sng" dirty="0" smtClean="0">
                <a:solidFill>
                  <a:schemeClr val="tx1"/>
                </a:solidFill>
                <a:ea typeface="新細明體" charset="-120"/>
              </a:rPr>
              <a:t>G</a:t>
            </a:r>
            <a:r>
              <a:rPr lang="en-US" altLang="zh-TW" sz="2400" baseline="-25000" dirty="0" smtClean="0">
                <a:solidFill>
                  <a:schemeClr val="tx1"/>
                </a:solidFill>
                <a:ea typeface="新細明體" charset="-120"/>
              </a:rPr>
              <a:t>3</a:t>
            </a:r>
            <a:endParaRPr lang="en-US" altLang="zh-TW" sz="2400" b="1" u="sng" dirty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7171" name="Oval 3"/>
          <p:cNvSpPr>
            <a:spLocks noChangeArrowheads="1"/>
          </p:cNvSpPr>
          <p:nvPr/>
        </p:nvSpPr>
        <p:spPr bwMode="auto">
          <a:xfrm>
            <a:off x="5106988" y="2319338"/>
            <a:ext cx="685800" cy="6667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TW" sz="2400" b="1">
                <a:solidFill>
                  <a:schemeClr val="tx1"/>
                </a:solidFill>
                <a:ea typeface="新細明體" charset="-120"/>
              </a:rPr>
              <a:t>0</a:t>
            </a:r>
          </a:p>
        </p:txBody>
      </p:sp>
      <p:sp>
        <p:nvSpPr>
          <p:cNvPr id="7174" name="Oval 6"/>
          <p:cNvSpPr>
            <a:spLocks noChangeArrowheads="1"/>
          </p:cNvSpPr>
          <p:nvPr/>
        </p:nvSpPr>
        <p:spPr bwMode="auto">
          <a:xfrm>
            <a:off x="5106988" y="3843338"/>
            <a:ext cx="685800" cy="6667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TW" sz="2400" b="1">
                <a:solidFill>
                  <a:schemeClr val="tx1"/>
                </a:solidFill>
                <a:ea typeface="新細明體" charset="-120"/>
              </a:rPr>
              <a:t>1</a:t>
            </a:r>
          </a:p>
        </p:txBody>
      </p:sp>
      <p:sp>
        <p:nvSpPr>
          <p:cNvPr id="7175" name="Oval 7"/>
          <p:cNvSpPr>
            <a:spLocks noChangeArrowheads="1"/>
          </p:cNvSpPr>
          <p:nvPr/>
        </p:nvSpPr>
        <p:spPr bwMode="auto">
          <a:xfrm>
            <a:off x="7183438" y="2300288"/>
            <a:ext cx="685800" cy="6667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TW" sz="2400" b="1">
                <a:solidFill>
                  <a:schemeClr val="tx1"/>
                </a:solidFill>
                <a:ea typeface="新細明體" charset="-120"/>
              </a:rPr>
              <a:t>2</a:t>
            </a:r>
          </a:p>
        </p:txBody>
      </p:sp>
      <p:sp>
        <p:nvSpPr>
          <p:cNvPr id="7195" name="Arc 27"/>
          <p:cNvSpPr>
            <a:spLocks/>
          </p:cNvSpPr>
          <p:nvPr/>
        </p:nvSpPr>
        <p:spPr bwMode="auto">
          <a:xfrm>
            <a:off x="5746750" y="2725738"/>
            <a:ext cx="487363" cy="1257300"/>
          </a:xfrm>
          <a:custGeom>
            <a:avLst/>
            <a:gdLst>
              <a:gd name="G0" fmla="+- 2151 0 0"/>
              <a:gd name="G1" fmla="+- 21600 0 0"/>
              <a:gd name="G2" fmla="+- 21600 0 0"/>
              <a:gd name="T0" fmla="*/ 2151 w 23751"/>
              <a:gd name="T1" fmla="*/ 0 h 43200"/>
              <a:gd name="T2" fmla="*/ 0 w 23751"/>
              <a:gd name="T3" fmla="*/ 43093 h 43200"/>
              <a:gd name="T4" fmla="*/ 2151 w 23751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751" h="43200" fill="none" extrusionOk="0">
                <a:moveTo>
                  <a:pt x="2150" y="0"/>
                </a:moveTo>
                <a:cubicBezTo>
                  <a:pt x="14080" y="0"/>
                  <a:pt x="23751" y="9670"/>
                  <a:pt x="23751" y="21600"/>
                </a:cubicBezTo>
                <a:cubicBezTo>
                  <a:pt x="23751" y="33529"/>
                  <a:pt x="14080" y="43200"/>
                  <a:pt x="2151" y="43200"/>
                </a:cubicBezTo>
                <a:cubicBezTo>
                  <a:pt x="1432" y="43200"/>
                  <a:pt x="714" y="43164"/>
                  <a:pt x="0" y="43092"/>
                </a:cubicBezTo>
              </a:path>
              <a:path w="23751" h="43200" stroke="0" extrusionOk="0">
                <a:moveTo>
                  <a:pt x="2150" y="0"/>
                </a:moveTo>
                <a:cubicBezTo>
                  <a:pt x="14080" y="0"/>
                  <a:pt x="23751" y="9670"/>
                  <a:pt x="23751" y="21600"/>
                </a:cubicBezTo>
                <a:cubicBezTo>
                  <a:pt x="23751" y="33529"/>
                  <a:pt x="14080" y="43200"/>
                  <a:pt x="2151" y="43200"/>
                </a:cubicBezTo>
                <a:cubicBezTo>
                  <a:pt x="1432" y="43200"/>
                  <a:pt x="714" y="43164"/>
                  <a:pt x="0" y="43092"/>
                </a:cubicBezTo>
                <a:lnTo>
                  <a:pt x="2151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7" name="Arc 29"/>
          <p:cNvSpPr>
            <a:spLocks/>
          </p:cNvSpPr>
          <p:nvPr/>
        </p:nvSpPr>
        <p:spPr bwMode="auto">
          <a:xfrm flipH="1">
            <a:off x="4660900" y="2744788"/>
            <a:ext cx="487363" cy="1257300"/>
          </a:xfrm>
          <a:custGeom>
            <a:avLst/>
            <a:gdLst>
              <a:gd name="G0" fmla="+- 2151 0 0"/>
              <a:gd name="G1" fmla="+- 21600 0 0"/>
              <a:gd name="G2" fmla="+- 21600 0 0"/>
              <a:gd name="T0" fmla="*/ 2151 w 23751"/>
              <a:gd name="T1" fmla="*/ 0 h 43200"/>
              <a:gd name="T2" fmla="*/ 0 w 23751"/>
              <a:gd name="T3" fmla="*/ 43093 h 43200"/>
              <a:gd name="T4" fmla="*/ 2151 w 23751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751" h="43200" fill="none" extrusionOk="0">
                <a:moveTo>
                  <a:pt x="2150" y="0"/>
                </a:moveTo>
                <a:cubicBezTo>
                  <a:pt x="14080" y="0"/>
                  <a:pt x="23751" y="9670"/>
                  <a:pt x="23751" y="21600"/>
                </a:cubicBezTo>
                <a:cubicBezTo>
                  <a:pt x="23751" y="33529"/>
                  <a:pt x="14080" y="43200"/>
                  <a:pt x="2151" y="43200"/>
                </a:cubicBezTo>
                <a:cubicBezTo>
                  <a:pt x="1432" y="43200"/>
                  <a:pt x="714" y="43164"/>
                  <a:pt x="0" y="43092"/>
                </a:cubicBezTo>
              </a:path>
              <a:path w="23751" h="43200" stroke="0" extrusionOk="0">
                <a:moveTo>
                  <a:pt x="2150" y="0"/>
                </a:moveTo>
                <a:cubicBezTo>
                  <a:pt x="14080" y="0"/>
                  <a:pt x="23751" y="9670"/>
                  <a:pt x="23751" y="21600"/>
                </a:cubicBezTo>
                <a:cubicBezTo>
                  <a:pt x="23751" y="33529"/>
                  <a:pt x="14080" y="43200"/>
                  <a:pt x="2151" y="43200"/>
                </a:cubicBezTo>
                <a:cubicBezTo>
                  <a:pt x="1432" y="43200"/>
                  <a:pt x="714" y="43164"/>
                  <a:pt x="0" y="43092"/>
                </a:cubicBezTo>
                <a:lnTo>
                  <a:pt x="2151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8" name="Oval 30"/>
          <p:cNvSpPr>
            <a:spLocks noChangeArrowheads="1"/>
          </p:cNvSpPr>
          <p:nvPr/>
        </p:nvSpPr>
        <p:spPr bwMode="auto">
          <a:xfrm>
            <a:off x="2073275" y="20066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0</a:t>
            </a:r>
          </a:p>
        </p:txBody>
      </p:sp>
      <p:sp>
        <p:nvSpPr>
          <p:cNvPr id="7199" name="Oval 31"/>
          <p:cNvSpPr>
            <a:spLocks noChangeArrowheads="1"/>
          </p:cNvSpPr>
          <p:nvPr/>
        </p:nvSpPr>
        <p:spPr bwMode="auto">
          <a:xfrm>
            <a:off x="2071688" y="3109913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1</a:t>
            </a:r>
          </a:p>
        </p:txBody>
      </p:sp>
      <p:sp>
        <p:nvSpPr>
          <p:cNvPr id="7200" name="Oval 32"/>
          <p:cNvSpPr>
            <a:spLocks noChangeArrowheads="1"/>
          </p:cNvSpPr>
          <p:nvPr/>
        </p:nvSpPr>
        <p:spPr bwMode="auto">
          <a:xfrm>
            <a:off x="2087563" y="4129088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2</a:t>
            </a:r>
          </a:p>
        </p:txBody>
      </p:sp>
      <p:sp>
        <p:nvSpPr>
          <p:cNvPr id="7201" name="Line 33"/>
          <p:cNvSpPr>
            <a:spLocks noChangeShapeType="1"/>
          </p:cNvSpPr>
          <p:nvPr/>
        </p:nvSpPr>
        <p:spPr bwMode="auto">
          <a:xfrm>
            <a:off x="2309813" y="3565525"/>
            <a:ext cx="0" cy="55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2" name="Line 34"/>
          <p:cNvSpPr>
            <a:spLocks noChangeShapeType="1"/>
          </p:cNvSpPr>
          <p:nvPr/>
        </p:nvSpPr>
        <p:spPr bwMode="auto">
          <a:xfrm flipV="1">
            <a:off x="2487613" y="2395538"/>
            <a:ext cx="0" cy="720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3" name="Line 35"/>
          <p:cNvSpPr>
            <a:spLocks noChangeShapeType="1"/>
          </p:cNvSpPr>
          <p:nvPr/>
        </p:nvSpPr>
        <p:spPr bwMode="auto">
          <a:xfrm>
            <a:off x="2119313" y="2422525"/>
            <a:ext cx="0" cy="735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4" name="Rectangle 36"/>
          <p:cNvSpPr>
            <a:spLocks noChangeArrowheads="1"/>
          </p:cNvSpPr>
          <p:nvPr/>
        </p:nvSpPr>
        <p:spPr bwMode="auto">
          <a:xfrm>
            <a:off x="1965325" y="4646613"/>
            <a:ext cx="5556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G</a:t>
            </a:r>
            <a:r>
              <a:rPr lang="en-US" altLang="zh-TW" sz="1800">
                <a:solidFill>
                  <a:schemeClr val="tx1"/>
                </a:solidFill>
                <a:ea typeface="新細明體" charset="-120"/>
              </a:rPr>
              <a:t>3</a:t>
            </a:r>
          </a:p>
        </p:txBody>
      </p:sp>
      <p:sp>
        <p:nvSpPr>
          <p:cNvPr id="7205" name="Text Box 37"/>
          <p:cNvSpPr txBox="1">
            <a:spLocks noChangeArrowheads="1"/>
          </p:cNvSpPr>
          <p:nvPr/>
        </p:nvSpPr>
        <p:spPr bwMode="auto">
          <a:xfrm>
            <a:off x="1087438" y="1270000"/>
            <a:ext cx="2957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2400">
                <a:solidFill>
                  <a:schemeClr val="tx2"/>
                </a:solidFill>
                <a:ea typeface="新細明體" charset="-120"/>
              </a:rPr>
              <a:t>not strongly connected</a:t>
            </a:r>
          </a:p>
        </p:txBody>
      </p:sp>
      <p:sp>
        <p:nvSpPr>
          <p:cNvPr id="7206" name="Line 38"/>
          <p:cNvSpPr>
            <a:spLocks noChangeShapeType="1"/>
          </p:cNvSpPr>
          <p:nvPr/>
        </p:nvSpPr>
        <p:spPr bwMode="auto">
          <a:xfrm flipH="1">
            <a:off x="5521325" y="1693863"/>
            <a:ext cx="530225" cy="404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7" name="Line 39"/>
          <p:cNvSpPr>
            <a:spLocks noChangeShapeType="1"/>
          </p:cNvSpPr>
          <p:nvPr/>
        </p:nvSpPr>
        <p:spPr bwMode="auto">
          <a:xfrm>
            <a:off x="6897688" y="1657350"/>
            <a:ext cx="493712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8" name="Text Box 40"/>
          <p:cNvSpPr txBox="1">
            <a:spLocks noChangeArrowheads="1"/>
          </p:cNvSpPr>
          <p:nvPr/>
        </p:nvSpPr>
        <p:spPr bwMode="auto">
          <a:xfrm>
            <a:off x="4114800" y="876300"/>
            <a:ext cx="5029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2400">
                <a:solidFill>
                  <a:schemeClr val="tx2"/>
                </a:solidFill>
                <a:ea typeface="新細明體" charset="-120"/>
              </a:rPr>
              <a:t>strongly connected component</a:t>
            </a:r>
          </a:p>
          <a:p>
            <a:r>
              <a:rPr lang="en-US" altLang="zh-TW" sz="2400">
                <a:ea typeface="新細明體" charset="-120"/>
              </a:rPr>
              <a:t>(maximal strongly connected subgraph)</a:t>
            </a:r>
            <a:endParaRPr lang="en-US" altLang="zh-TW" sz="2400">
              <a:solidFill>
                <a:schemeClr val="tx2"/>
              </a:solidFill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7A1F-5679-4D9C-BB7B-A065F40C803C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974725" y="414338"/>
            <a:ext cx="81692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altLang="zh-TW" sz="4400">
                <a:solidFill>
                  <a:schemeClr val="tx2"/>
                </a:solidFill>
                <a:ea typeface="新細明體" charset="-120"/>
              </a:rPr>
              <a:t>Degree</a:t>
            </a: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974725" y="1704975"/>
            <a:ext cx="8169275" cy="439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The </a:t>
            </a:r>
            <a:r>
              <a:rPr lang="en-US" altLang="zh-TW" sz="3200">
                <a:ea typeface="新細明體" charset="-120"/>
              </a:rPr>
              <a:t>degree</a:t>
            </a: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 of a vertex is the number of edges incident to that vertex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For directed graph, </a:t>
            </a:r>
          </a:p>
          <a:p>
            <a:pPr marL="742950" lvl="1" indent="-285750" algn="l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the </a:t>
            </a:r>
            <a:r>
              <a:rPr lang="en-US" altLang="zh-TW" sz="2800">
                <a:ea typeface="新細明體" charset="-120"/>
              </a:rPr>
              <a:t>in-degree</a:t>
            </a: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 of a vertex </a:t>
            </a:r>
            <a:r>
              <a:rPr lang="en-US" altLang="zh-TW" sz="2800" i="1">
                <a:solidFill>
                  <a:schemeClr val="tx1"/>
                </a:solidFill>
                <a:ea typeface="新細明體" charset="-120"/>
              </a:rPr>
              <a:t>v</a:t>
            </a: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 is the number of edges</a:t>
            </a:r>
            <a:br>
              <a:rPr lang="en-US" altLang="zh-TW" sz="2800">
                <a:solidFill>
                  <a:schemeClr val="tx1"/>
                </a:solidFill>
                <a:ea typeface="新細明體" charset="-120"/>
              </a:rPr>
            </a:b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that have </a:t>
            </a:r>
            <a:r>
              <a:rPr lang="en-US" altLang="zh-TW" sz="2800" i="1">
                <a:solidFill>
                  <a:schemeClr val="tx1"/>
                </a:solidFill>
                <a:ea typeface="新細明體" charset="-120"/>
              </a:rPr>
              <a:t>v</a:t>
            </a: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 as the head</a:t>
            </a:r>
          </a:p>
          <a:p>
            <a:pPr marL="742950" lvl="1" indent="-285750" algn="l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the </a:t>
            </a:r>
            <a:r>
              <a:rPr lang="en-US" altLang="zh-TW" sz="2800">
                <a:ea typeface="新細明體" charset="-120"/>
              </a:rPr>
              <a:t>out-degree</a:t>
            </a: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 of a vertex </a:t>
            </a:r>
            <a:r>
              <a:rPr lang="en-US" altLang="zh-TW" sz="2800" i="1">
                <a:solidFill>
                  <a:schemeClr val="tx1"/>
                </a:solidFill>
                <a:ea typeface="新細明體" charset="-120"/>
              </a:rPr>
              <a:t>v</a:t>
            </a: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 is the number of edges</a:t>
            </a:r>
            <a:br>
              <a:rPr lang="en-US" altLang="zh-TW" sz="2800">
                <a:solidFill>
                  <a:schemeClr val="tx1"/>
                </a:solidFill>
                <a:ea typeface="新細明體" charset="-120"/>
              </a:rPr>
            </a:b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that have </a:t>
            </a:r>
            <a:r>
              <a:rPr lang="en-US" altLang="zh-TW" sz="2800" i="1">
                <a:solidFill>
                  <a:schemeClr val="tx1"/>
                </a:solidFill>
                <a:ea typeface="新細明體" charset="-120"/>
              </a:rPr>
              <a:t>v</a:t>
            </a: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 as the tail</a:t>
            </a:r>
          </a:p>
          <a:p>
            <a:pPr marL="742950" lvl="1" indent="-285750" algn="l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if </a:t>
            </a:r>
            <a:r>
              <a:rPr lang="en-US" altLang="zh-TW" sz="2800" i="1">
                <a:solidFill>
                  <a:schemeClr val="tx1"/>
                </a:solidFill>
                <a:ea typeface="新細明體" charset="-120"/>
              </a:rPr>
              <a:t>d</a:t>
            </a:r>
            <a:r>
              <a:rPr lang="en-US" altLang="zh-TW" i="1">
                <a:solidFill>
                  <a:schemeClr val="tx1"/>
                </a:solidFill>
                <a:ea typeface="新細明體" charset="-120"/>
              </a:rPr>
              <a:t>i</a:t>
            </a: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 is the degree of a vertex </a:t>
            </a:r>
            <a:r>
              <a:rPr lang="en-US" altLang="zh-TW" sz="2800" i="1">
                <a:solidFill>
                  <a:schemeClr val="tx1"/>
                </a:solidFill>
                <a:ea typeface="新細明體" charset="-120"/>
              </a:rPr>
              <a:t>i</a:t>
            </a: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 in a graph </a:t>
            </a:r>
            <a:r>
              <a:rPr lang="en-US" altLang="zh-TW" sz="2800" i="1">
                <a:solidFill>
                  <a:schemeClr val="tx1"/>
                </a:solidFill>
                <a:ea typeface="新細明體" charset="-120"/>
              </a:rPr>
              <a:t>G</a:t>
            </a: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 with </a:t>
            </a:r>
            <a:r>
              <a:rPr lang="en-US" altLang="zh-TW" sz="2800" i="1">
                <a:solidFill>
                  <a:schemeClr val="tx1"/>
                </a:solidFill>
                <a:ea typeface="新細明體" charset="-120"/>
              </a:rPr>
              <a:t>n</a:t>
            </a: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 vertices and </a:t>
            </a:r>
            <a:r>
              <a:rPr lang="en-US" altLang="zh-TW" sz="2800" i="1">
                <a:solidFill>
                  <a:schemeClr val="tx1"/>
                </a:solidFill>
                <a:ea typeface="新細明體" charset="-120"/>
              </a:rPr>
              <a:t>e</a:t>
            </a: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 edges, the number of edges is</a:t>
            </a:r>
          </a:p>
        </p:txBody>
      </p:sp>
      <p:graphicFrame>
        <p:nvGraphicFramePr>
          <p:cNvPr id="54276" name="Object 4"/>
          <p:cNvGraphicFramePr>
            <a:graphicFrameLocks/>
          </p:cNvGraphicFramePr>
          <p:nvPr/>
        </p:nvGraphicFramePr>
        <p:xfrm>
          <a:off x="1760538" y="5262563"/>
          <a:ext cx="2446337" cy="1004887"/>
        </p:xfrm>
        <a:graphic>
          <a:graphicData uri="http://schemas.openxmlformats.org/presentationml/2006/ole">
            <p:oleObj spid="_x0000_s54276" name="方程式" r:id="rId3" imgW="736560" imgH="36828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B5C4-F70B-44D0-8797-DC8DA30B9061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55298" name="Text Box 1026"/>
          <p:cNvSpPr txBox="1">
            <a:spLocks noChangeArrowheads="1"/>
          </p:cNvSpPr>
          <p:nvPr/>
        </p:nvSpPr>
        <p:spPr bwMode="auto">
          <a:xfrm>
            <a:off x="1423988" y="0"/>
            <a:ext cx="2238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altLang="zh-TW" sz="2400">
                <a:solidFill>
                  <a:schemeClr val="tx2"/>
                </a:solidFill>
                <a:ea typeface="新細明體" charset="-120"/>
              </a:rPr>
              <a:t>undirected graph</a:t>
            </a:r>
          </a:p>
        </p:txBody>
      </p:sp>
      <p:sp>
        <p:nvSpPr>
          <p:cNvPr id="55299" name="Text Box 1027"/>
          <p:cNvSpPr txBox="1">
            <a:spLocks noChangeArrowheads="1"/>
          </p:cNvSpPr>
          <p:nvPr/>
        </p:nvSpPr>
        <p:spPr bwMode="auto">
          <a:xfrm>
            <a:off x="1441450" y="563563"/>
            <a:ext cx="995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altLang="zh-TW" sz="2400">
                <a:solidFill>
                  <a:schemeClr val="tx2"/>
                </a:solidFill>
                <a:ea typeface="新細明體" charset="-120"/>
              </a:rPr>
              <a:t>degree</a:t>
            </a:r>
          </a:p>
        </p:txBody>
      </p:sp>
      <p:sp>
        <p:nvSpPr>
          <p:cNvPr id="55310" name="Oval 1038"/>
          <p:cNvSpPr>
            <a:spLocks noChangeArrowheads="1"/>
          </p:cNvSpPr>
          <p:nvPr/>
        </p:nvSpPr>
        <p:spPr bwMode="auto">
          <a:xfrm>
            <a:off x="6159500" y="827088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0</a:t>
            </a:r>
          </a:p>
        </p:txBody>
      </p:sp>
      <p:sp>
        <p:nvSpPr>
          <p:cNvPr id="55311" name="Oval 1039"/>
          <p:cNvSpPr>
            <a:spLocks noChangeArrowheads="1"/>
          </p:cNvSpPr>
          <p:nvPr/>
        </p:nvSpPr>
        <p:spPr bwMode="auto">
          <a:xfrm>
            <a:off x="5473700" y="1589088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1</a:t>
            </a:r>
          </a:p>
        </p:txBody>
      </p:sp>
      <p:sp>
        <p:nvSpPr>
          <p:cNvPr id="55312" name="Oval 1040"/>
          <p:cNvSpPr>
            <a:spLocks noChangeArrowheads="1"/>
          </p:cNvSpPr>
          <p:nvPr/>
        </p:nvSpPr>
        <p:spPr bwMode="auto">
          <a:xfrm>
            <a:off x="6845300" y="1589088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2</a:t>
            </a:r>
          </a:p>
        </p:txBody>
      </p:sp>
      <p:sp>
        <p:nvSpPr>
          <p:cNvPr id="55313" name="Line 1041"/>
          <p:cNvSpPr>
            <a:spLocks noChangeShapeType="1"/>
          </p:cNvSpPr>
          <p:nvPr/>
        </p:nvSpPr>
        <p:spPr bwMode="auto">
          <a:xfrm flipH="1">
            <a:off x="5813425" y="1201738"/>
            <a:ext cx="407988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14" name="Line 1042"/>
          <p:cNvSpPr>
            <a:spLocks noChangeShapeType="1"/>
          </p:cNvSpPr>
          <p:nvPr/>
        </p:nvSpPr>
        <p:spPr bwMode="auto">
          <a:xfrm>
            <a:off x="6534150" y="1201738"/>
            <a:ext cx="422275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15" name="Oval 1043"/>
          <p:cNvSpPr>
            <a:spLocks noChangeArrowheads="1"/>
          </p:cNvSpPr>
          <p:nvPr/>
        </p:nvSpPr>
        <p:spPr bwMode="auto">
          <a:xfrm>
            <a:off x="5091113" y="2486025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3</a:t>
            </a:r>
          </a:p>
        </p:txBody>
      </p:sp>
      <p:sp>
        <p:nvSpPr>
          <p:cNvPr id="55316" name="Oval 1044"/>
          <p:cNvSpPr>
            <a:spLocks noChangeArrowheads="1"/>
          </p:cNvSpPr>
          <p:nvPr/>
        </p:nvSpPr>
        <p:spPr bwMode="auto">
          <a:xfrm>
            <a:off x="5851525" y="2498725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4</a:t>
            </a:r>
          </a:p>
        </p:txBody>
      </p:sp>
      <p:sp>
        <p:nvSpPr>
          <p:cNvPr id="55317" name="Line 1045"/>
          <p:cNvSpPr>
            <a:spLocks noChangeShapeType="1"/>
          </p:cNvSpPr>
          <p:nvPr/>
        </p:nvSpPr>
        <p:spPr bwMode="auto">
          <a:xfrm flipH="1">
            <a:off x="5318125" y="2030413"/>
            <a:ext cx="263525" cy="460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18" name="Line 1046"/>
          <p:cNvSpPr>
            <a:spLocks noChangeShapeType="1"/>
          </p:cNvSpPr>
          <p:nvPr/>
        </p:nvSpPr>
        <p:spPr bwMode="auto">
          <a:xfrm>
            <a:off x="5768975" y="2044700"/>
            <a:ext cx="298450" cy="458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19" name="Oval 1047"/>
          <p:cNvSpPr>
            <a:spLocks noChangeArrowheads="1"/>
          </p:cNvSpPr>
          <p:nvPr/>
        </p:nvSpPr>
        <p:spPr bwMode="auto">
          <a:xfrm>
            <a:off x="6496050" y="2487613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5</a:t>
            </a:r>
          </a:p>
        </p:txBody>
      </p:sp>
      <p:sp>
        <p:nvSpPr>
          <p:cNvPr id="55320" name="Oval 1048"/>
          <p:cNvSpPr>
            <a:spLocks noChangeArrowheads="1"/>
          </p:cNvSpPr>
          <p:nvPr/>
        </p:nvSpPr>
        <p:spPr bwMode="auto">
          <a:xfrm>
            <a:off x="7240588" y="2486025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6</a:t>
            </a:r>
          </a:p>
        </p:txBody>
      </p:sp>
      <p:sp>
        <p:nvSpPr>
          <p:cNvPr id="55321" name="Line 1049"/>
          <p:cNvSpPr>
            <a:spLocks noChangeShapeType="1"/>
          </p:cNvSpPr>
          <p:nvPr/>
        </p:nvSpPr>
        <p:spPr bwMode="auto">
          <a:xfrm flipH="1">
            <a:off x="6692900" y="2014538"/>
            <a:ext cx="273050" cy="461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22" name="Line 1050"/>
          <p:cNvSpPr>
            <a:spLocks noChangeShapeType="1"/>
          </p:cNvSpPr>
          <p:nvPr/>
        </p:nvSpPr>
        <p:spPr bwMode="auto">
          <a:xfrm>
            <a:off x="7169150" y="2027238"/>
            <a:ext cx="273050" cy="449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23" name="Rectangle 1051"/>
          <p:cNvSpPr>
            <a:spLocks noChangeArrowheads="1"/>
          </p:cNvSpPr>
          <p:nvPr/>
        </p:nvSpPr>
        <p:spPr bwMode="auto">
          <a:xfrm>
            <a:off x="2587625" y="3017838"/>
            <a:ext cx="5556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G</a:t>
            </a:r>
            <a:r>
              <a:rPr lang="en-US" altLang="zh-TW" sz="1800">
                <a:solidFill>
                  <a:schemeClr val="tx1"/>
                </a:solidFill>
                <a:ea typeface="新細明體" charset="-120"/>
              </a:rPr>
              <a:t>1</a:t>
            </a:r>
          </a:p>
        </p:txBody>
      </p:sp>
      <p:sp>
        <p:nvSpPr>
          <p:cNvPr id="55324" name="Rectangle 1052"/>
          <p:cNvSpPr>
            <a:spLocks noChangeArrowheads="1"/>
          </p:cNvSpPr>
          <p:nvPr/>
        </p:nvSpPr>
        <p:spPr bwMode="auto">
          <a:xfrm>
            <a:off x="6111875" y="3060700"/>
            <a:ext cx="555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G</a:t>
            </a:r>
            <a:r>
              <a:rPr lang="en-US" altLang="zh-TW" sz="1800">
                <a:solidFill>
                  <a:schemeClr val="tx1"/>
                </a:solidFill>
                <a:ea typeface="新細明體" charset="-120"/>
              </a:rPr>
              <a:t>2</a:t>
            </a:r>
          </a:p>
        </p:txBody>
      </p:sp>
      <p:sp>
        <p:nvSpPr>
          <p:cNvPr id="55326" name="Text Box 1054"/>
          <p:cNvSpPr txBox="1">
            <a:spLocks noChangeArrowheads="1"/>
          </p:cNvSpPr>
          <p:nvPr/>
        </p:nvSpPr>
        <p:spPr bwMode="auto">
          <a:xfrm>
            <a:off x="2689225" y="8334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2400">
                <a:ea typeface="新細明體" charset="-120"/>
              </a:rPr>
              <a:t>3</a:t>
            </a:r>
          </a:p>
        </p:txBody>
      </p:sp>
      <p:sp>
        <p:nvSpPr>
          <p:cNvPr id="55330" name="Text Box 1058"/>
          <p:cNvSpPr txBox="1">
            <a:spLocks noChangeArrowheads="1"/>
          </p:cNvSpPr>
          <p:nvPr/>
        </p:nvSpPr>
        <p:spPr bwMode="auto">
          <a:xfrm>
            <a:off x="6234113" y="13589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2400">
                <a:ea typeface="新細明體" charset="-120"/>
              </a:rPr>
              <a:t>2</a:t>
            </a:r>
          </a:p>
        </p:txBody>
      </p:sp>
      <p:sp>
        <p:nvSpPr>
          <p:cNvPr id="55331" name="Text Box 1059"/>
          <p:cNvSpPr txBox="1">
            <a:spLocks noChangeArrowheads="1"/>
          </p:cNvSpPr>
          <p:nvPr/>
        </p:nvSpPr>
        <p:spPr bwMode="auto">
          <a:xfrm>
            <a:off x="5510213" y="20812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2400">
                <a:ea typeface="新細明體" charset="-120"/>
              </a:rPr>
              <a:t>3</a:t>
            </a:r>
          </a:p>
        </p:txBody>
      </p:sp>
      <p:sp>
        <p:nvSpPr>
          <p:cNvPr id="55332" name="Text Box 1060"/>
          <p:cNvSpPr txBox="1">
            <a:spLocks noChangeArrowheads="1"/>
          </p:cNvSpPr>
          <p:nvPr/>
        </p:nvSpPr>
        <p:spPr bwMode="auto">
          <a:xfrm>
            <a:off x="6886575" y="20812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2400">
                <a:ea typeface="新細明體" charset="-120"/>
              </a:rPr>
              <a:t>3</a:t>
            </a:r>
          </a:p>
        </p:txBody>
      </p:sp>
      <p:sp>
        <p:nvSpPr>
          <p:cNvPr id="55333" name="Text Box 1061"/>
          <p:cNvSpPr txBox="1">
            <a:spLocks noChangeArrowheads="1"/>
          </p:cNvSpPr>
          <p:nvPr/>
        </p:nvSpPr>
        <p:spPr bwMode="auto">
          <a:xfrm>
            <a:off x="5122863" y="29987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2400">
                <a:ea typeface="新細明體" charset="-120"/>
              </a:rPr>
              <a:t>1</a:t>
            </a:r>
          </a:p>
        </p:txBody>
      </p:sp>
      <p:sp>
        <p:nvSpPr>
          <p:cNvPr id="55334" name="Text Box 1062"/>
          <p:cNvSpPr txBox="1">
            <a:spLocks noChangeArrowheads="1"/>
          </p:cNvSpPr>
          <p:nvPr/>
        </p:nvSpPr>
        <p:spPr bwMode="auto">
          <a:xfrm>
            <a:off x="5864225" y="30511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2400">
                <a:ea typeface="新細明體" charset="-120"/>
              </a:rPr>
              <a:t>1</a:t>
            </a:r>
          </a:p>
        </p:txBody>
      </p:sp>
      <p:sp>
        <p:nvSpPr>
          <p:cNvPr id="55335" name="Text Box 1063"/>
          <p:cNvSpPr txBox="1">
            <a:spLocks noChangeArrowheads="1"/>
          </p:cNvSpPr>
          <p:nvPr/>
        </p:nvSpPr>
        <p:spPr bwMode="auto">
          <a:xfrm>
            <a:off x="6569075" y="30337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2400">
                <a:ea typeface="新細明體" charset="-120"/>
              </a:rPr>
              <a:t>1</a:t>
            </a:r>
          </a:p>
        </p:txBody>
      </p:sp>
      <p:sp>
        <p:nvSpPr>
          <p:cNvPr id="55336" name="Text Box 1064"/>
          <p:cNvSpPr txBox="1">
            <a:spLocks noChangeArrowheads="1"/>
          </p:cNvSpPr>
          <p:nvPr/>
        </p:nvSpPr>
        <p:spPr bwMode="auto">
          <a:xfrm>
            <a:off x="7362825" y="30861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2400">
                <a:ea typeface="新細明體" charset="-120"/>
              </a:rPr>
              <a:t>1</a:t>
            </a:r>
          </a:p>
        </p:txBody>
      </p:sp>
      <p:sp>
        <p:nvSpPr>
          <p:cNvPr id="55337" name="Rectangle 1065"/>
          <p:cNvSpPr>
            <a:spLocks noChangeArrowheads="1"/>
          </p:cNvSpPr>
          <p:nvPr/>
        </p:nvSpPr>
        <p:spPr bwMode="auto">
          <a:xfrm>
            <a:off x="1400175" y="3854450"/>
            <a:ext cx="193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2400">
                <a:solidFill>
                  <a:schemeClr val="tx2"/>
                </a:solidFill>
                <a:ea typeface="新細明體" charset="-120"/>
              </a:rPr>
              <a:t>directed graph</a:t>
            </a:r>
          </a:p>
        </p:txBody>
      </p:sp>
      <p:sp>
        <p:nvSpPr>
          <p:cNvPr id="55338" name="Rectangle 1066"/>
          <p:cNvSpPr>
            <a:spLocks noChangeArrowheads="1"/>
          </p:cNvSpPr>
          <p:nvPr/>
        </p:nvSpPr>
        <p:spPr bwMode="auto">
          <a:xfrm>
            <a:off x="1411288" y="4252913"/>
            <a:ext cx="14859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altLang="zh-TW" sz="2400">
                <a:solidFill>
                  <a:schemeClr val="tx2"/>
                </a:solidFill>
                <a:ea typeface="新細明體" charset="-120"/>
              </a:rPr>
              <a:t>in-degree</a:t>
            </a:r>
          </a:p>
          <a:p>
            <a:pPr algn="l"/>
            <a:r>
              <a:rPr lang="en-US" altLang="zh-TW" sz="2400">
                <a:solidFill>
                  <a:schemeClr val="tx2"/>
                </a:solidFill>
                <a:ea typeface="新細明體" charset="-120"/>
              </a:rPr>
              <a:t>out-degree</a:t>
            </a:r>
          </a:p>
        </p:txBody>
      </p:sp>
      <p:sp>
        <p:nvSpPr>
          <p:cNvPr id="55339" name="Oval 1067"/>
          <p:cNvSpPr>
            <a:spLocks noChangeArrowheads="1"/>
          </p:cNvSpPr>
          <p:nvPr/>
        </p:nvSpPr>
        <p:spPr bwMode="auto">
          <a:xfrm>
            <a:off x="3908425" y="3470275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0</a:t>
            </a:r>
          </a:p>
        </p:txBody>
      </p:sp>
      <p:sp>
        <p:nvSpPr>
          <p:cNvPr id="55340" name="Oval 1068"/>
          <p:cNvSpPr>
            <a:spLocks noChangeArrowheads="1"/>
          </p:cNvSpPr>
          <p:nvPr/>
        </p:nvSpPr>
        <p:spPr bwMode="auto">
          <a:xfrm>
            <a:off x="3906838" y="4573588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1</a:t>
            </a:r>
          </a:p>
        </p:txBody>
      </p:sp>
      <p:sp>
        <p:nvSpPr>
          <p:cNvPr id="55341" name="Oval 1069"/>
          <p:cNvSpPr>
            <a:spLocks noChangeArrowheads="1"/>
          </p:cNvSpPr>
          <p:nvPr/>
        </p:nvSpPr>
        <p:spPr bwMode="auto">
          <a:xfrm>
            <a:off x="3922713" y="5592763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2</a:t>
            </a:r>
          </a:p>
        </p:txBody>
      </p:sp>
      <p:sp>
        <p:nvSpPr>
          <p:cNvPr id="55342" name="Line 1070"/>
          <p:cNvSpPr>
            <a:spLocks noChangeShapeType="1"/>
          </p:cNvSpPr>
          <p:nvPr/>
        </p:nvSpPr>
        <p:spPr bwMode="auto">
          <a:xfrm>
            <a:off x="4144963" y="5029200"/>
            <a:ext cx="0" cy="55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43" name="Line 1071"/>
          <p:cNvSpPr>
            <a:spLocks noChangeShapeType="1"/>
          </p:cNvSpPr>
          <p:nvPr/>
        </p:nvSpPr>
        <p:spPr bwMode="auto">
          <a:xfrm flipV="1">
            <a:off x="4322763" y="3859213"/>
            <a:ext cx="0" cy="720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44" name="Line 1072"/>
          <p:cNvSpPr>
            <a:spLocks noChangeShapeType="1"/>
          </p:cNvSpPr>
          <p:nvPr/>
        </p:nvSpPr>
        <p:spPr bwMode="auto">
          <a:xfrm>
            <a:off x="3954463" y="3886200"/>
            <a:ext cx="0" cy="735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45" name="Rectangle 1073"/>
          <p:cNvSpPr>
            <a:spLocks noChangeArrowheads="1"/>
          </p:cNvSpPr>
          <p:nvPr/>
        </p:nvSpPr>
        <p:spPr bwMode="auto">
          <a:xfrm>
            <a:off x="3800475" y="6110288"/>
            <a:ext cx="5556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G</a:t>
            </a:r>
            <a:r>
              <a:rPr lang="en-US" altLang="zh-TW" sz="1800">
                <a:solidFill>
                  <a:schemeClr val="tx1"/>
                </a:solidFill>
                <a:ea typeface="新細明體" charset="-120"/>
              </a:rPr>
              <a:t>3</a:t>
            </a:r>
          </a:p>
        </p:txBody>
      </p:sp>
      <p:sp>
        <p:nvSpPr>
          <p:cNvPr id="55346" name="Text Box 1074"/>
          <p:cNvSpPr txBox="1">
            <a:spLocks noChangeArrowheads="1"/>
          </p:cNvSpPr>
          <p:nvPr/>
        </p:nvSpPr>
        <p:spPr bwMode="auto">
          <a:xfrm>
            <a:off x="4652963" y="3492500"/>
            <a:ext cx="1511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altLang="zh-TW" sz="2400">
                <a:ea typeface="新細明體" charset="-120"/>
              </a:rPr>
              <a:t>in:1, out: 1</a:t>
            </a:r>
          </a:p>
        </p:txBody>
      </p:sp>
      <p:sp>
        <p:nvSpPr>
          <p:cNvPr id="55347" name="Text Box 1075"/>
          <p:cNvSpPr txBox="1">
            <a:spLocks noChangeArrowheads="1"/>
          </p:cNvSpPr>
          <p:nvPr/>
        </p:nvSpPr>
        <p:spPr bwMode="auto">
          <a:xfrm>
            <a:off x="4670425" y="4568825"/>
            <a:ext cx="1587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altLang="zh-TW" sz="2400">
                <a:ea typeface="新細明體" charset="-120"/>
              </a:rPr>
              <a:t>in: 1, out: 2</a:t>
            </a:r>
          </a:p>
        </p:txBody>
      </p:sp>
      <p:sp>
        <p:nvSpPr>
          <p:cNvPr id="55348" name="Text Box 1076"/>
          <p:cNvSpPr txBox="1">
            <a:spLocks noChangeArrowheads="1"/>
          </p:cNvSpPr>
          <p:nvPr/>
        </p:nvSpPr>
        <p:spPr bwMode="auto">
          <a:xfrm>
            <a:off x="4705350" y="5573713"/>
            <a:ext cx="1587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altLang="zh-TW" sz="2400">
                <a:ea typeface="新細明體" charset="-120"/>
              </a:rPr>
              <a:t>in: 1, out: 0</a:t>
            </a:r>
          </a:p>
        </p:txBody>
      </p:sp>
      <p:sp>
        <p:nvSpPr>
          <p:cNvPr id="55349" name="Oval 1077"/>
          <p:cNvSpPr>
            <a:spLocks noChangeArrowheads="1"/>
          </p:cNvSpPr>
          <p:nvPr/>
        </p:nvSpPr>
        <p:spPr bwMode="auto">
          <a:xfrm>
            <a:off x="2608263" y="12954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0</a:t>
            </a:r>
          </a:p>
        </p:txBody>
      </p:sp>
      <p:sp>
        <p:nvSpPr>
          <p:cNvPr id="55350" name="Oval 1078"/>
          <p:cNvSpPr>
            <a:spLocks noChangeArrowheads="1"/>
          </p:cNvSpPr>
          <p:nvPr/>
        </p:nvSpPr>
        <p:spPr bwMode="auto">
          <a:xfrm>
            <a:off x="1922463" y="20574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1</a:t>
            </a:r>
          </a:p>
        </p:txBody>
      </p:sp>
      <p:sp>
        <p:nvSpPr>
          <p:cNvPr id="55351" name="Oval 1079"/>
          <p:cNvSpPr>
            <a:spLocks noChangeArrowheads="1"/>
          </p:cNvSpPr>
          <p:nvPr/>
        </p:nvSpPr>
        <p:spPr bwMode="auto">
          <a:xfrm>
            <a:off x="3294063" y="20574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2</a:t>
            </a:r>
          </a:p>
        </p:txBody>
      </p:sp>
      <p:sp>
        <p:nvSpPr>
          <p:cNvPr id="55352" name="Oval 1080"/>
          <p:cNvSpPr>
            <a:spLocks noChangeArrowheads="1"/>
          </p:cNvSpPr>
          <p:nvPr/>
        </p:nvSpPr>
        <p:spPr bwMode="auto">
          <a:xfrm>
            <a:off x="2608263" y="26670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3</a:t>
            </a:r>
          </a:p>
        </p:txBody>
      </p:sp>
      <p:sp>
        <p:nvSpPr>
          <p:cNvPr id="55353" name="Line 1081"/>
          <p:cNvSpPr>
            <a:spLocks noChangeShapeType="1"/>
          </p:cNvSpPr>
          <p:nvPr/>
        </p:nvSpPr>
        <p:spPr bwMode="auto">
          <a:xfrm>
            <a:off x="2830513" y="174625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54" name="Line 1082"/>
          <p:cNvSpPr>
            <a:spLocks noChangeShapeType="1"/>
          </p:cNvSpPr>
          <p:nvPr/>
        </p:nvSpPr>
        <p:spPr bwMode="auto">
          <a:xfrm>
            <a:off x="2373313" y="227965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55" name="Line 1083"/>
          <p:cNvSpPr>
            <a:spLocks noChangeShapeType="1"/>
          </p:cNvSpPr>
          <p:nvPr/>
        </p:nvSpPr>
        <p:spPr bwMode="auto">
          <a:xfrm flipH="1">
            <a:off x="2262188" y="1670050"/>
            <a:ext cx="407987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56" name="Line 1084"/>
          <p:cNvSpPr>
            <a:spLocks noChangeShapeType="1"/>
          </p:cNvSpPr>
          <p:nvPr/>
        </p:nvSpPr>
        <p:spPr bwMode="auto">
          <a:xfrm>
            <a:off x="2982913" y="1670050"/>
            <a:ext cx="422275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57" name="Line 1085"/>
          <p:cNvSpPr>
            <a:spLocks noChangeShapeType="1"/>
          </p:cNvSpPr>
          <p:nvPr/>
        </p:nvSpPr>
        <p:spPr bwMode="auto">
          <a:xfrm>
            <a:off x="2247900" y="2486025"/>
            <a:ext cx="354013" cy="312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58" name="Line 1086"/>
          <p:cNvSpPr>
            <a:spLocks noChangeShapeType="1"/>
          </p:cNvSpPr>
          <p:nvPr/>
        </p:nvSpPr>
        <p:spPr bwMode="auto">
          <a:xfrm flipH="1">
            <a:off x="3036888" y="2459038"/>
            <a:ext cx="327025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60" name="Text Box 1088"/>
          <p:cNvSpPr txBox="1">
            <a:spLocks noChangeArrowheads="1"/>
          </p:cNvSpPr>
          <p:nvPr/>
        </p:nvSpPr>
        <p:spPr bwMode="auto">
          <a:xfrm>
            <a:off x="3659188" y="21351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2400">
                <a:ea typeface="新細明體" charset="-120"/>
              </a:rPr>
              <a:t>3</a:t>
            </a:r>
          </a:p>
        </p:txBody>
      </p:sp>
      <p:sp>
        <p:nvSpPr>
          <p:cNvPr id="55361" name="Text Box 1089"/>
          <p:cNvSpPr txBox="1">
            <a:spLocks noChangeArrowheads="1"/>
          </p:cNvSpPr>
          <p:nvPr/>
        </p:nvSpPr>
        <p:spPr bwMode="auto">
          <a:xfrm>
            <a:off x="1593850" y="20812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2400">
                <a:ea typeface="新細明體" charset="-120"/>
              </a:rPr>
              <a:t>3</a:t>
            </a:r>
          </a:p>
        </p:txBody>
      </p:sp>
      <p:sp>
        <p:nvSpPr>
          <p:cNvPr id="55362" name="Text Box 1090"/>
          <p:cNvSpPr txBox="1">
            <a:spLocks noChangeArrowheads="1"/>
          </p:cNvSpPr>
          <p:nvPr/>
        </p:nvSpPr>
        <p:spPr bwMode="auto">
          <a:xfrm>
            <a:off x="2954338" y="2911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2400">
                <a:ea typeface="新細明體" charset="-12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0D4F-1932-41BE-A8F5-111B5E8172CC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1246188" y="0"/>
            <a:ext cx="78978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altLang="zh-TW" sz="4400">
                <a:solidFill>
                  <a:schemeClr val="tx2"/>
                </a:solidFill>
                <a:ea typeface="新細明體" charset="-120"/>
              </a:rPr>
              <a:t>ADT for Graph</a:t>
            </a: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987425" y="1054100"/>
            <a:ext cx="81565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structure Graph is 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  objects: a nonempty set of vertices and a set of undirected edges, where each </a:t>
            </a:r>
            <a:br>
              <a:rPr lang="en-US" altLang="zh-TW">
                <a:solidFill>
                  <a:schemeClr val="tx1"/>
                </a:solidFill>
                <a:ea typeface="新細明體" charset="-120"/>
              </a:rPr>
            </a:br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edge is a pair of vertices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  functions: for all </a:t>
            </a:r>
            <a:r>
              <a:rPr lang="en-US" altLang="zh-TW" i="1">
                <a:solidFill>
                  <a:schemeClr val="tx1"/>
                </a:solidFill>
                <a:ea typeface="新細明體" charset="-120"/>
              </a:rPr>
              <a:t>graph</a:t>
            </a:r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 </a:t>
            </a:r>
            <a:r>
              <a:rPr lang="en-US" altLang="zh-TW">
                <a:solidFill>
                  <a:schemeClr val="tx1"/>
                </a:solidFill>
                <a:ea typeface="新細明體" charset="-120"/>
                <a:sym typeface="Symbol" pitchFamily="18" charset="2"/>
              </a:rPr>
              <a:t> </a:t>
            </a:r>
            <a:r>
              <a:rPr lang="en-US" altLang="zh-TW" i="1">
                <a:solidFill>
                  <a:schemeClr val="tx1"/>
                </a:solidFill>
                <a:ea typeface="新細明體" charset="-120"/>
                <a:sym typeface="Symbol" pitchFamily="18" charset="2"/>
              </a:rPr>
              <a:t>Graph</a:t>
            </a:r>
            <a:r>
              <a:rPr lang="en-US" altLang="zh-TW">
                <a:solidFill>
                  <a:schemeClr val="tx1"/>
                </a:solidFill>
                <a:ea typeface="新細明體" charset="-120"/>
                <a:sym typeface="Symbol" pitchFamily="18" charset="2"/>
              </a:rPr>
              <a:t>, </a:t>
            </a:r>
            <a:r>
              <a:rPr lang="en-US" altLang="zh-TW" i="1">
                <a:solidFill>
                  <a:schemeClr val="tx1"/>
                </a:solidFill>
                <a:ea typeface="新細明體" charset="-120"/>
                <a:sym typeface="Symbol" pitchFamily="18" charset="2"/>
              </a:rPr>
              <a:t>v</a:t>
            </a:r>
            <a:r>
              <a:rPr lang="en-US" altLang="zh-TW">
                <a:solidFill>
                  <a:schemeClr val="tx1"/>
                </a:solidFill>
                <a:ea typeface="新細明體" charset="-120"/>
                <a:sym typeface="Symbol" pitchFamily="18" charset="2"/>
              </a:rPr>
              <a:t>, </a:t>
            </a:r>
            <a:r>
              <a:rPr lang="en-US" altLang="zh-TW" i="1">
                <a:solidFill>
                  <a:schemeClr val="tx1"/>
                </a:solidFill>
                <a:ea typeface="新細明體" charset="-120"/>
                <a:sym typeface="Symbol" pitchFamily="18" charset="2"/>
              </a:rPr>
              <a:t>v</a:t>
            </a:r>
            <a:r>
              <a:rPr lang="en-US" altLang="zh-TW" baseline="-25000">
                <a:solidFill>
                  <a:schemeClr val="tx1"/>
                </a:solidFill>
                <a:ea typeface="新細明體" charset="-120"/>
                <a:sym typeface="Symbol" pitchFamily="18" charset="2"/>
              </a:rPr>
              <a:t>1</a:t>
            </a:r>
            <a:r>
              <a:rPr lang="en-US" altLang="zh-TW">
                <a:solidFill>
                  <a:schemeClr val="tx1"/>
                </a:solidFill>
                <a:ea typeface="新細明體" charset="-120"/>
                <a:sym typeface="Symbol" pitchFamily="18" charset="2"/>
              </a:rPr>
              <a:t> and </a:t>
            </a:r>
            <a:r>
              <a:rPr lang="en-US" altLang="zh-TW" i="1">
                <a:solidFill>
                  <a:schemeClr val="tx1"/>
                </a:solidFill>
                <a:ea typeface="新細明體" charset="-120"/>
                <a:sym typeface="Symbol" pitchFamily="18" charset="2"/>
              </a:rPr>
              <a:t>v</a:t>
            </a:r>
            <a:r>
              <a:rPr lang="en-US" altLang="zh-TW" baseline="-25000">
                <a:solidFill>
                  <a:schemeClr val="tx1"/>
                </a:solidFill>
                <a:ea typeface="新細明體" charset="-120"/>
                <a:sym typeface="Symbol" pitchFamily="18" charset="2"/>
              </a:rPr>
              <a:t>2</a:t>
            </a:r>
            <a:r>
              <a:rPr lang="en-US" altLang="zh-TW">
                <a:solidFill>
                  <a:schemeClr val="tx1"/>
                </a:solidFill>
                <a:ea typeface="新細明體" charset="-120"/>
                <a:sym typeface="Symbol" pitchFamily="18" charset="2"/>
              </a:rPr>
              <a:t>  </a:t>
            </a:r>
            <a:r>
              <a:rPr lang="en-US" altLang="zh-TW" i="1">
                <a:solidFill>
                  <a:schemeClr val="tx1"/>
                </a:solidFill>
                <a:ea typeface="新細明體" charset="-120"/>
                <a:sym typeface="Symbol" pitchFamily="18" charset="2"/>
              </a:rPr>
              <a:t>Vertices</a:t>
            </a:r>
            <a:endParaRPr lang="en-US" altLang="zh-TW">
              <a:solidFill>
                <a:schemeClr val="tx1"/>
              </a:solidFill>
              <a:ea typeface="新細明體" charset="-120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    </a:t>
            </a:r>
            <a:r>
              <a:rPr lang="en-US" altLang="zh-TW" i="1">
                <a:solidFill>
                  <a:schemeClr val="tx1"/>
                </a:solidFill>
                <a:ea typeface="新細明體" charset="-120"/>
              </a:rPr>
              <a:t>Graph</a:t>
            </a:r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 Create()::=return an empty graph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    </a:t>
            </a:r>
            <a:r>
              <a:rPr lang="en-US" altLang="zh-TW" i="1">
                <a:solidFill>
                  <a:schemeClr val="tx1"/>
                </a:solidFill>
                <a:ea typeface="新細明體" charset="-120"/>
              </a:rPr>
              <a:t>Graph</a:t>
            </a:r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 InsertVertex(</a:t>
            </a:r>
            <a:r>
              <a:rPr lang="en-US" altLang="zh-TW" i="1">
                <a:solidFill>
                  <a:schemeClr val="tx1"/>
                </a:solidFill>
                <a:ea typeface="新細明體" charset="-120"/>
              </a:rPr>
              <a:t>graph</a:t>
            </a:r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, </a:t>
            </a:r>
            <a:r>
              <a:rPr lang="en-US" altLang="zh-TW" i="1">
                <a:solidFill>
                  <a:schemeClr val="tx1"/>
                </a:solidFill>
                <a:ea typeface="新細明體" charset="-120"/>
              </a:rPr>
              <a:t>v</a:t>
            </a:r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)::= return a graph with </a:t>
            </a:r>
            <a:r>
              <a:rPr lang="en-US" altLang="zh-TW" i="1">
                <a:solidFill>
                  <a:schemeClr val="tx1"/>
                </a:solidFill>
                <a:ea typeface="新細明體" charset="-120"/>
              </a:rPr>
              <a:t>v</a:t>
            </a:r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 inserted. </a:t>
            </a:r>
            <a:r>
              <a:rPr lang="en-US" altLang="zh-TW" i="1">
                <a:solidFill>
                  <a:schemeClr val="tx1"/>
                </a:solidFill>
                <a:ea typeface="新細明體" charset="-120"/>
              </a:rPr>
              <a:t>v</a:t>
            </a:r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 has no </a:t>
            </a:r>
            <a:br>
              <a:rPr lang="en-US" altLang="zh-TW">
                <a:solidFill>
                  <a:schemeClr val="tx1"/>
                </a:solidFill>
                <a:ea typeface="新細明體" charset="-120"/>
              </a:rPr>
            </a:br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                                                   incident edge.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    </a:t>
            </a:r>
            <a:r>
              <a:rPr lang="en-US" altLang="zh-TW" i="1">
                <a:solidFill>
                  <a:schemeClr val="tx1"/>
                </a:solidFill>
                <a:ea typeface="新細明體" charset="-120"/>
              </a:rPr>
              <a:t>Graph</a:t>
            </a:r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 InsertEdge(</a:t>
            </a:r>
            <a:r>
              <a:rPr lang="en-US" altLang="zh-TW" i="1">
                <a:solidFill>
                  <a:schemeClr val="tx1"/>
                </a:solidFill>
                <a:ea typeface="新細明體" charset="-120"/>
              </a:rPr>
              <a:t>graph</a:t>
            </a:r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, </a:t>
            </a:r>
            <a:r>
              <a:rPr lang="en-US" altLang="zh-TW" i="1">
                <a:solidFill>
                  <a:schemeClr val="tx1"/>
                </a:solidFill>
                <a:ea typeface="新細明體" charset="-120"/>
              </a:rPr>
              <a:t>v</a:t>
            </a:r>
            <a:r>
              <a:rPr lang="en-US" altLang="zh-TW" sz="1400" i="1">
                <a:solidFill>
                  <a:schemeClr val="tx1"/>
                </a:solidFill>
                <a:ea typeface="新細明體" charset="-120"/>
              </a:rPr>
              <a:t>1</a:t>
            </a:r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,</a:t>
            </a:r>
            <a:r>
              <a:rPr lang="en-US" altLang="zh-TW" i="1">
                <a:solidFill>
                  <a:schemeClr val="tx1"/>
                </a:solidFill>
                <a:ea typeface="新細明體" charset="-120"/>
              </a:rPr>
              <a:t>v</a:t>
            </a:r>
            <a:r>
              <a:rPr lang="en-US" altLang="zh-TW" sz="1400" i="1">
                <a:solidFill>
                  <a:schemeClr val="tx1"/>
                </a:solidFill>
                <a:ea typeface="新細明體" charset="-120"/>
              </a:rPr>
              <a:t>2</a:t>
            </a:r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)::= return a graph with new edge </a:t>
            </a:r>
            <a:br>
              <a:rPr lang="en-US" altLang="zh-TW">
                <a:solidFill>
                  <a:schemeClr val="tx1"/>
                </a:solidFill>
                <a:ea typeface="新細明體" charset="-120"/>
              </a:rPr>
            </a:br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                                                      between </a:t>
            </a:r>
            <a:r>
              <a:rPr lang="en-US" altLang="zh-TW" i="1">
                <a:solidFill>
                  <a:schemeClr val="tx1"/>
                </a:solidFill>
                <a:ea typeface="新細明體" charset="-120"/>
              </a:rPr>
              <a:t>v</a:t>
            </a:r>
            <a:r>
              <a:rPr lang="en-US" altLang="zh-TW" sz="1400" i="1">
                <a:solidFill>
                  <a:schemeClr val="tx1"/>
                </a:solidFill>
                <a:ea typeface="新細明體" charset="-120"/>
              </a:rPr>
              <a:t>1</a:t>
            </a:r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 and </a:t>
            </a:r>
            <a:r>
              <a:rPr lang="en-US" altLang="zh-TW" i="1">
                <a:solidFill>
                  <a:schemeClr val="tx1"/>
                </a:solidFill>
                <a:ea typeface="新細明體" charset="-120"/>
              </a:rPr>
              <a:t>v</a:t>
            </a:r>
            <a:r>
              <a:rPr lang="en-US" altLang="zh-TW" sz="1400" i="1">
                <a:solidFill>
                  <a:schemeClr val="tx1"/>
                </a:solidFill>
                <a:ea typeface="新細明體" charset="-120"/>
              </a:rPr>
              <a:t>2</a:t>
            </a:r>
            <a:endParaRPr lang="en-US" altLang="zh-TW">
              <a:solidFill>
                <a:schemeClr val="tx1"/>
              </a:solidFill>
              <a:ea typeface="新細明體" charset="-120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    </a:t>
            </a:r>
            <a:r>
              <a:rPr lang="en-US" altLang="zh-TW" i="1">
                <a:solidFill>
                  <a:schemeClr val="tx1"/>
                </a:solidFill>
                <a:ea typeface="新細明體" charset="-120"/>
              </a:rPr>
              <a:t>Graph</a:t>
            </a:r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 DeleteVertex(</a:t>
            </a:r>
            <a:r>
              <a:rPr lang="en-US" altLang="zh-TW" i="1">
                <a:solidFill>
                  <a:schemeClr val="tx1"/>
                </a:solidFill>
                <a:ea typeface="新細明體" charset="-120"/>
              </a:rPr>
              <a:t>graph</a:t>
            </a:r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, </a:t>
            </a:r>
            <a:r>
              <a:rPr lang="en-US" altLang="zh-TW" i="1">
                <a:solidFill>
                  <a:schemeClr val="tx1"/>
                </a:solidFill>
                <a:ea typeface="新細明體" charset="-120"/>
              </a:rPr>
              <a:t>v</a:t>
            </a:r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)::= return a graph in which </a:t>
            </a:r>
            <a:r>
              <a:rPr lang="en-US" altLang="zh-TW" i="1">
                <a:solidFill>
                  <a:schemeClr val="tx1"/>
                </a:solidFill>
                <a:ea typeface="新細明體" charset="-120"/>
              </a:rPr>
              <a:t>v</a:t>
            </a:r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 and all edges </a:t>
            </a:r>
            <a:br>
              <a:rPr lang="en-US" altLang="zh-TW">
                <a:solidFill>
                  <a:schemeClr val="tx1"/>
                </a:solidFill>
                <a:ea typeface="新細明體" charset="-120"/>
              </a:rPr>
            </a:br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                                                     incident to it are removed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    </a:t>
            </a:r>
            <a:r>
              <a:rPr lang="en-US" altLang="zh-TW" i="1">
                <a:solidFill>
                  <a:schemeClr val="tx1"/>
                </a:solidFill>
                <a:ea typeface="新細明體" charset="-120"/>
              </a:rPr>
              <a:t>Graph</a:t>
            </a:r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 DeleteEdge(</a:t>
            </a:r>
            <a:r>
              <a:rPr lang="en-US" altLang="zh-TW" i="1">
                <a:solidFill>
                  <a:schemeClr val="tx1"/>
                </a:solidFill>
                <a:ea typeface="新細明體" charset="-120"/>
              </a:rPr>
              <a:t>graph</a:t>
            </a:r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, </a:t>
            </a:r>
            <a:r>
              <a:rPr lang="en-US" altLang="zh-TW" i="1">
                <a:solidFill>
                  <a:schemeClr val="tx1"/>
                </a:solidFill>
                <a:ea typeface="新細明體" charset="-120"/>
              </a:rPr>
              <a:t>v</a:t>
            </a:r>
            <a:r>
              <a:rPr lang="en-US" altLang="zh-TW" sz="1400" i="1">
                <a:solidFill>
                  <a:schemeClr val="tx1"/>
                </a:solidFill>
                <a:ea typeface="新細明體" charset="-120"/>
              </a:rPr>
              <a:t>1</a:t>
            </a:r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, </a:t>
            </a:r>
            <a:r>
              <a:rPr lang="en-US" altLang="zh-TW" i="1">
                <a:solidFill>
                  <a:schemeClr val="tx1"/>
                </a:solidFill>
                <a:ea typeface="新細明體" charset="-120"/>
              </a:rPr>
              <a:t>v</a:t>
            </a:r>
            <a:r>
              <a:rPr lang="en-US" altLang="zh-TW" sz="1400" i="1">
                <a:solidFill>
                  <a:schemeClr val="tx1"/>
                </a:solidFill>
                <a:ea typeface="新細明體" charset="-120"/>
              </a:rPr>
              <a:t>2</a:t>
            </a:r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)::=return a graph in which the edge (</a:t>
            </a:r>
            <a:r>
              <a:rPr lang="en-US" altLang="zh-TW" i="1">
                <a:solidFill>
                  <a:schemeClr val="tx1"/>
                </a:solidFill>
                <a:ea typeface="新細明體" charset="-120"/>
              </a:rPr>
              <a:t>v</a:t>
            </a:r>
            <a:r>
              <a:rPr lang="en-US" altLang="zh-TW" sz="1400" i="1">
                <a:solidFill>
                  <a:schemeClr val="tx1"/>
                </a:solidFill>
                <a:ea typeface="新細明體" charset="-120"/>
              </a:rPr>
              <a:t>1</a:t>
            </a:r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, </a:t>
            </a:r>
            <a:r>
              <a:rPr lang="en-US" altLang="zh-TW" i="1">
                <a:solidFill>
                  <a:schemeClr val="tx1"/>
                </a:solidFill>
                <a:ea typeface="新細明體" charset="-120"/>
              </a:rPr>
              <a:t>v</a:t>
            </a:r>
            <a:r>
              <a:rPr lang="en-US" altLang="zh-TW" sz="1400" i="1">
                <a:solidFill>
                  <a:schemeClr val="tx1"/>
                </a:solidFill>
                <a:ea typeface="新細明體" charset="-120"/>
              </a:rPr>
              <a:t>2</a:t>
            </a:r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) </a:t>
            </a:r>
            <a:br>
              <a:rPr lang="en-US" altLang="zh-TW">
                <a:solidFill>
                  <a:schemeClr val="tx1"/>
                </a:solidFill>
                <a:ea typeface="新細明體" charset="-120"/>
              </a:rPr>
            </a:br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                                                        is removed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    </a:t>
            </a:r>
            <a:r>
              <a:rPr lang="en-US" altLang="zh-TW" i="1">
                <a:solidFill>
                  <a:schemeClr val="tx1"/>
                </a:solidFill>
                <a:ea typeface="新細明體" charset="-120"/>
              </a:rPr>
              <a:t>Boolean</a:t>
            </a:r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 IsEmpty(</a:t>
            </a:r>
            <a:r>
              <a:rPr lang="en-US" altLang="zh-TW" i="1">
                <a:solidFill>
                  <a:schemeClr val="tx1"/>
                </a:solidFill>
                <a:ea typeface="新細明體" charset="-120"/>
              </a:rPr>
              <a:t>graph</a:t>
            </a:r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)::= if (</a:t>
            </a:r>
            <a:r>
              <a:rPr lang="en-US" altLang="zh-TW" i="1">
                <a:solidFill>
                  <a:schemeClr val="tx1"/>
                </a:solidFill>
                <a:ea typeface="新細明體" charset="-120"/>
              </a:rPr>
              <a:t>graph</a:t>
            </a:r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==</a:t>
            </a:r>
            <a:r>
              <a:rPr lang="en-US" altLang="zh-TW" i="1">
                <a:solidFill>
                  <a:schemeClr val="tx1"/>
                </a:solidFill>
                <a:ea typeface="新細明體" charset="-120"/>
              </a:rPr>
              <a:t>empty graph</a:t>
            </a:r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) return TRUE 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                                                 else return FALSE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    </a:t>
            </a:r>
            <a:r>
              <a:rPr lang="en-US" altLang="zh-TW" i="1">
                <a:solidFill>
                  <a:schemeClr val="tx1"/>
                </a:solidFill>
                <a:ea typeface="新細明體" charset="-120"/>
              </a:rPr>
              <a:t>List</a:t>
            </a:r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 Adjacent(</a:t>
            </a:r>
            <a:r>
              <a:rPr lang="en-US" altLang="zh-TW" i="1">
                <a:solidFill>
                  <a:schemeClr val="tx1"/>
                </a:solidFill>
                <a:ea typeface="新細明體" charset="-120"/>
              </a:rPr>
              <a:t>graph</a:t>
            </a:r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,</a:t>
            </a:r>
            <a:r>
              <a:rPr lang="en-US" altLang="zh-TW" i="1">
                <a:solidFill>
                  <a:schemeClr val="tx1"/>
                </a:solidFill>
                <a:ea typeface="新細明體" charset="-120"/>
              </a:rPr>
              <a:t>v</a:t>
            </a:r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)::= return a list of all vertices that are adjacent to </a:t>
            </a:r>
            <a:r>
              <a:rPr lang="en-US" altLang="zh-TW" i="1">
                <a:solidFill>
                  <a:schemeClr val="tx1"/>
                </a:solidFill>
                <a:ea typeface="新細明體" charset="-120"/>
              </a:rPr>
              <a:t>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5662F-B44C-46E4-BAF1-6ADEF644A785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1292225" y="646113"/>
            <a:ext cx="78517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altLang="zh-TW" sz="4400">
                <a:solidFill>
                  <a:schemeClr val="tx2"/>
                </a:solidFill>
                <a:ea typeface="新細明體" charset="-120"/>
              </a:rPr>
              <a:t>Graph Representations</a:t>
            </a: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1292225" y="2017713"/>
            <a:ext cx="78517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Adjacency Matrix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Adjacency Lists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Adjacency Multilists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F2E2-2FDA-48E0-B605-BE7254B7D49B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58370" name="Rectangle 1026"/>
          <p:cNvSpPr>
            <a:spLocks noChangeArrowheads="1"/>
          </p:cNvSpPr>
          <p:nvPr/>
        </p:nvSpPr>
        <p:spPr bwMode="auto">
          <a:xfrm>
            <a:off x="992188" y="555625"/>
            <a:ext cx="81518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altLang="zh-TW" sz="4400">
                <a:solidFill>
                  <a:schemeClr val="tx2"/>
                </a:solidFill>
                <a:ea typeface="新細明體" charset="-120"/>
              </a:rPr>
              <a:t>Adjacency Matrix</a:t>
            </a:r>
          </a:p>
        </p:txBody>
      </p:sp>
      <p:sp>
        <p:nvSpPr>
          <p:cNvPr id="58371" name="Rectangle 1027"/>
          <p:cNvSpPr>
            <a:spLocks noChangeArrowheads="1"/>
          </p:cNvSpPr>
          <p:nvPr/>
        </p:nvSpPr>
        <p:spPr bwMode="auto">
          <a:xfrm>
            <a:off x="887413" y="1927225"/>
            <a:ext cx="899160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Let G=(V,E) be a graph with n vertices.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The </a:t>
            </a:r>
            <a:r>
              <a:rPr lang="en-US" altLang="zh-TW" sz="3200">
                <a:ea typeface="新細明體" charset="-120"/>
              </a:rPr>
              <a:t>adjacency matrix</a:t>
            </a: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 of G is a two-dimensional </a:t>
            </a:r>
            <a:br>
              <a:rPr lang="en-US" altLang="zh-TW" sz="3200">
                <a:solidFill>
                  <a:schemeClr val="tx1"/>
                </a:solidFill>
                <a:ea typeface="新細明體" charset="-120"/>
              </a:rPr>
            </a:b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n by n array, say adj_mat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If the edge (v</a:t>
            </a:r>
            <a:r>
              <a:rPr lang="en-US" altLang="zh-TW" sz="1800">
                <a:solidFill>
                  <a:schemeClr val="tx1"/>
                </a:solidFill>
                <a:ea typeface="新細明體" charset="-120"/>
              </a:rPr>
              <a:t>i</a:t>
            </a: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, v</a:t>
            </a:r>
            <a:r>
              <a:rPr lang="en-US" altLang="zh-TW" sz="1800">
                <a:solidFill>
                  <a:schemeClr val="tx1"/>
                </a:solidFill>
                <a:ea typeface="新細明體" charset="-120"/>
              </a:rPr>
              <a:t>j</a:t>
            </a: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) is in E(G), adj_mat[i][j]=1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If there is no such edge in E(G), adj_mat[i][j]=0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The adjacency matrix for an undirected graph is symmetric; the adjacency matrix for a digraph </a:t>
            </a:r>
            <a:br>
              <a:rPr lang="en-US" altLang="zh-TW" sz="3200">
                <a:solidFill>
                  <a:schemeClr val="tx1"/>
                </a:solidFill>
                <a:ea typeface="新細明體" charset="-120"/>
              </a:rPr>
            </a:b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need not be symmetric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A5B01-4B8C-4DFE-ADED-F3E3AC90169D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47107" name="Rectangle 1027"/>
          <p:cNvSpPr>
            <a:spLocks noChangeArrowheads="1"/>
          </p:cNvSpPr>
          <p:nvPr/>
        </p:nvSpPr>
        <p:spPr bwMode="auto">
          <a:xfrm>
            <a:off x="693738" y="0"/>
            <a:ext cx="84502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altLang="zh-TW" sz="4400">
                <a:solidFill>
                  <a:schemeClr val="tx2"/>
                </a:solidFill>
                <a:ea typeface="新細明體" charset="-120"/>
              </a:rPr>
              <a:t>Examples for Graph</a:t>
            </a:r>
          </a:p>
        </p:txBody>
      </p:sp>
      <p:sp>
        <p:nvSpPr>
          <p:cNvPr id="47108" name="Oval 1028"/>
          <p:cNvSpPr>
            <a:spLocks noChangeArrowheads="1"/>
          </p:cNvSpPr>
          <p:nvPr/>
        </p:nvSpPr>
        <p:spPr bwMode="auto">
          <a:xfrm>
            <a:off x="1744663" y="10477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0</a:t>
            </a:r>
          </a:p>
        </p:txBody>
      </p:sp>
      <p:sp>
        <p:nvSpPr>
          <p:cNvPr id="47109" name="Oval 1029"/>
          <p:cNvSpPr>
            <a:spLocks noChangeArrowheads="1"/>
          </p:cNvSpPr>
          <p:nvPr/>
        </p:nvSpPr>
        <p:spPr bwMode="auto">
          <a:xfrm>
            <a:off x="1058863" y="18097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1</a:t>
            </a:r>
          </a:p>
        </p:txBody>
      </p:sp>
      <p:sp>
        <p:nvSpPr>
          <p:cNvPr id="47110" name="Oval 1030"/>
          <p:cNvSpPr>
            <a:spLocks noChangeArrowheads="1"/>
          </p:cNvSpPr>
          <p:nvPr/>
        </p:nvSpPr>
        <p:spPr bwMode="auto">
          <a:xfrm>
            <a:off x="2430463" y="18097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2</a:t>
            </a:r>
          </a:p>
        </p:txBody>
      </p:sp>
      <p:sp>
        <p:nvSpPr>
          <p:cNvPr id="47111" name="Oval 1031"/>
          <p:cNvSpPr>
            <a:spLocks noChangeArrowheads="1"/>
          </p:cNvSpPr>
          <p:nvPr/>
        </p:nvSpPr>
        <p:spPr bwMode="auto">
          <a:xfrm>
            <a:off x="1744663" y="24193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3</a:t>
            </a:r>
          </a:p>
        </p:txBody>
      </p:sp>
      <p:sp>
        <p:nvSpPr>
          <p:cNvPr id="47112" name="Line 1032"/>
          <p:cNvSpPr>
            <a:spLocks noChangeShapeType="1"/>
          </p:cNvSpPr>
          <p:nvPr/>
        </p:nvSpPr>
        <p:spPr bwMode="auto">
          <a:xfrm>
            <a:off x="1966913" y="14986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13" name="Line 1033"/>
          <p:cNvSpPr>
            <a:spLocks noChangeShapeType="1"/>
          </p:cNvSpPr>
          <p:nvPr/>
        </p:nvSpPr>
        <p:spPr bwMode="auto">
          <a:xfrm>
            <a:off x="1509713" y="20320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14" name="Line 1034"/>
          <p:cNvSpPr>
            <a:spLocks noChangeShapeType="1"/>
          </p:cNvSpPr>
          <p:nvPr/>
        </p:nvSpPr>
        <p:spPr bwMode="auto">
          <a:xfrm flipH="1">
            <a:off x="1398588" y="1422400"/>
            <a:ext cx="407987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15" name="Line 1035"/>
          <p:cNvSpPr>
            <a:spLocks noChangeShapeType="1"/>
          </p:cNvSpPr>
          <p:nvPr/>
        </p:nvSpPr>
        <p:spPr bwMode="auto">
          <a:xfrm>
            <a:off x="2119313" y="1422400"/>
            <a:ext cx="422275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16" name="Line 1036"/>
          <p:cNvSpPr>
            <a:spLocks noChangeShapeType="1"/>
          </p:cNvSpPr>
          <p:nvPr/>
        </p:nvSpPr>
        <p:spPr bwMode="auto">
          <a:xfrm>
            <a:off x="1384300" y="2238375"/>
            <a:ext cx="354013" cy="312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17" name="Line 1037"/>
          <p:cNvSpPr>
            <a:spLocks noChangeShapeType="1"/>
          </p:cNvSpPr>
          <p:nvPr/>
        </p:nvSpPr>
        <p:spPr bwMode="auto">
          <a:xfrm flipH="1">
            <a:off x="2173288" y="2211388"/>
            <a:ext cx="327025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18" name="Oval 1038"/>
          <p:cNvSpPr>
            <a:spLocks noChangeArrowheads="1"/>
          </p:cNvSpPr>
          <p:nvPr/>
        </p:nvSpPr>
        <p:spPr bwMode="auto">
          <a:xfrm>
            <a:off x="8440738" y="1019175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0</a:t>
            </a:r>
          </a:p>
        </p:txBody>
      </p:sp>
      <p:sp>
        <p:nvSpPr>
          <p:cNvPr id="47119" name="Oval 1039"/>
          <p:cNvSpPr>
            <a:spLocks noChangeArrowheads="1"/>
          </p:cNvSpPr>
          <p:nvPr/>
        </p:nvSpPr>
        <p:spPr bwMode="auto">
          <a:xfrm>
            <a:off x="8439150" y="2122488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1</a:t>
            </a:r>
          </a:p>
        </p:txBody>
      </p:sp>
      <p:sp>
        <p:nvSpPr>
          <p:cNvPr id="47120" name="Oval 1040"/>
          <p:cNvSpPr>
            <a:spLocks noChangeArrowheads="1"/>
          </p:cNvSpPr>
          <p:nvPr/>
        </p:nvSpPr>
        <p:spPr bwMode="auto">
          <a:xfrm>
            <a:off x="8455025" y="3141663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2</a:t>
            </a:r>
          </a:p>
        </p:txBody>
      </p:sp>
      <p:sp>
        <p:nvSpPr>
          <p:cNvPr id="47121" name="Line 1041"/>
          <p:cNvSpPr>
            <a:spLocks noChangeShapeType="1"/>
          </p:cNvSpPr>
          <p:nvPr/>
        </p:nvSpPr>
        <p:spPr bwMode="auto">
          <a:xfrm>
            <a:off x="8677275" y="2578100"/>
            <a:ext cx="0" cy="55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22" name="Line 1042"/>
          <p:cNvSpPr>
            <a:spLocks noChangeShapeType="1"/>
          </p:cNvSpPr>
          <p:nvPr/>
        </p:nvSpPr>
        <p:spPr bwMode="auto">
          <a:xfrm flipV="1">
            <a:off x="8855075" y="1408113"/>
            <a:ext cx="0" cy="720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23" name="Line 1043"/>
          <p:cNvSpPr>
            <a:spLocks noChangeShapeType="1"/>
          </p:cNvSpPr>
          <p:nvPr/>
        </p:nvSpPr>
        <p:spPr bwMode="auto">
          <a:xfrm>
            <a:off x="8486775" y="1435100"/>
            <a:ext cx="0" cy="735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24" name="Oval 1044"/>
          <p:cNvSpPr>
            <a:spLocks noChangeArrowheads="1"/>
          </p:cNvSpPr>
          <p:nvPr/>
        </p:nvSpPr>
        <p:spPr bwMode="auto">
          <a:xfrm>
            <a:off x="5191125" y="10922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0</a:t>
            </a:r>
          </a:p>
        </p:txBody>
      </p:sp>
      <p:sp>
        <p:nvSpPr>
          <p:cNvPr id="47125" name="Oval 1045"/>
          <p:cNvSpPr>
            <a:spLocks noChangeArrowheads="1"/>
          </p:cNvSpPr>
          <p:nvPr/>
        </p:nvSpPr>
        <p:spPr bwMode="auto">
          <a:xfrm>
            <a:off x="4505325" y="18542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1</a:t>
            </a:r>
          </a:p>
        </p:txBody>
      </p:sp>
      <p:sp>
        <p:nvSpPr>
          <p:cNvPr id="47126" name="Oval 1046"/>
          <p:cNvSpPr>
            <a:spLocks noChangeArrowheads="1"/>
          </p:cNvSpPr>
          <p:nvPr/>
        </p:nvSpPr>
        <p:spPr bwMode="auto">
          <a:xfrm>
            <a:off x="5876925" y="18542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2</a:t>
            </a:r>
          </a:p>
        </p:txBody>
      </p:sp>
      <p:sp>
        <p:nvSpPr>
          <p:cNvPr id="47127" name="Line 1047"/>
          <p:cNvSpPr>
            <a:spLocks noChangeShapeType="1"/>
          </p:cNvSpPr>
          <p:nvPr/>
        </p:nvSpPr>
        <p:spPr bwMode="auto">
          <a:xfrm flipH="1">
            <a:off x="4845050" y="1466850"/>
            <a:ext cx="407988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28" name="Line 1048"/>
          <p:cNvSpPr>
            <a:spLocks noChangeShapeType="1"/>
          </p:cNvSpPr>
          <p:nvPr/>
        </p:nvSpPr>
        <p:spPr bwMode="auto">
          <a:xfrm>
            <a:off x="5565775" y="1466850"/>
            <a:ext cx="422275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29" name="Oval 1049"/>
          <p:cNvSpPr>
            <a:spLocks noChangeArrowheads="1"/>
          </p:cNvSpPr>
          <p:nvPr/>
        </p:nvSpPr>
        <p:spPr bwMode="auto">
          <a:xfrm>
            <a:off x="4122738" y="2751138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3</a:t>
            </a:r>
          </a:p>
        </p:txBody>
      </p:sp>
      <p:sp>
        <p:nvSpPr>
          <p:cNvPr id="47130" name="Oval 1050"/>
          <p:cNvSpPr>
            <a:spLocks noChangeArrowheads="1"/>
          </p:cNvSpPr>
          <p:nvPr/>
        </p:nvSpPr>
        <p:spPr bwMode="auto">
          <a:xfrm>
            <a:off x="4883150" y="2763838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4</a:t>
            </a:r>
          </a:p>
        </p:txBody>
      </p:sp>
      <p:sp>
        <p:nvSpPr>
          <p:cNvPr id="47131" name="Line 1051"/>
          <p:cNvSpPr>
            <a:spLocks noChangeShapeType="1"/>
          </p:cNvSpPr>
          <p:nvPr/>
        </p:nvSpPr>
        <p:spPr bwMode="auto">
          <a:xfrm flipH="1">
            <a:off x="4349750" y="2295525"/>
            <a:ext cx="263525" cy="460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32" name="Line 1052"/>
          <p:cNvSpPr>
            <a:spLocks noChangeShapeType="1"/>
          </p:cNvSpPr>
          <p:nvPr/>
        </p:nvSpPr>
        <p:spPr bwMode="auto">
          <a:xfrm>
            <a:off x="4800600" y="2309813"/>
            <a:ext cx="298450" cy="458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33" name="Oval 1053"/>
          <p:cNvSpPr>
            <a:spLocks noChangeArrowheads="1"/>
          </p:cNvSpPr>
          <p:nvPr/>
        </p:nvSpPr>
        <p:spPr bwMode="auto">
          <a:xfrm>
            <a:off x="5527675" y="2752725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5</a:t>
            </a:r>
          </a:p>
        </p:txBody>
      </p:sp>
      <p:sp>
        <p:nvSpPr>
          <p:cNvPr id="47134" name="Oval 1054"/>
          <p:cNvSpPr>
            <a:spLocks noChangeArrowheads="1"/>
          </p:cNvSpPr>
          <p:nvPr/>
        </p:nvSpPr>
        <p:spPr bwMode="auto">
          <a:xfrm>
            <a:off x="6272213" y="2751138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6</a:t>
            </a:r>
          </a:p>
        </p:txBody>
      </p:sp>
      <p:sp>
        <p:nvSpPr>
          <p:cNvPr id="47135" name="Line 1055"/>
          <p:cNvSpPr>
            <a:spLocks noChangeShapeType="1"/>
          </p:cNvSpPr>
          <p:nvPr/>
        </p:nvSpPr>
        <p:spPr bwMode="auto">
          <a:xfrm flipH="1">
            <a:off x="5724525" y="2279650"/>
            <a:ext cx="273050" cy="461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36" name="Line 1056"/>
          <p:cNvSpPr>
            <a:spLocks noChangeShapeType="1"/>
          </p:cNvSpPr>
          <p:nvPr/>
        </p:nvSpPr>
        <p:spPr bwMode="auto">
          <a:xfrm>
            <a:off x="6200775" y="2292350"/>
            <a:ext cx="273050" cy="449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37" name="Rectangle 1057"/>
          <p:cNvSpPr>
            <a:spLocks noChangeArrowheads="1"/>
          </p:cNvSpPr>
          <p:nvPr/>
        </p:nvSpPr>
        <p:spPr bwMode="auto">
          <a:xfrm>
            <a:off x="1671638" y="3063875"/>
            <a:ext cx="555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G</a:t>
            </a:r>
            <a:r>
              <a:rPr lang="en-US" altLang="zh-TW" sz="1800">
                <a:solidFill>
                  <a:schemeClr val="tx1"/>
                </a:solidFill>
                <a:ea typeface="新細明體" charset="-120"/>
              </a:rPr>
              <a:t>1</a:t>
            </a:r>
          </a:p>
        </p:txBody>
      </p:sp>
      <p:sp>
        <p:nvSpPr>
          <p:cNvPr id="47138" name="Rectangle 1058"/>
          <p:cNvSpPr>
            <a:spLocks noChangeArrowheads="1"/>
          </p:cNvSpPr>
          <p:nvPr/>
        </p:nvSpPr>
        <p:spPr bwMode="auto">
          <a:xfrm>
            <a:off x="5143500" y="3325813"/>
            <a:ext cx="5556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G</a:t>
            </a:r>
            <a:r>
              <a:rPr lang="en-US" altLang="zh-TW" sz="1800">
                <a:solidFill>
                  <a:schemeClr val="tx1"/>
                </a:solidFill>
                <a:ea typeface="新細明體" charset="-120"/>
              </a:rPr>
              <a:t>2</a:t>
            </a:r>
          </a:p>
        </p:txBody>
      </p:sp>
      <p:sp>
        <p:nvSpPr>
          <p:cNvPr id="47139" name="Rectangle 1059"/>
          <p:cNvSpPr>
            <a:spLocks noChangeArrowheads="1"/>
          </p:cNvSpPr>
          <p:nvPr/>
        </p:nvSpPr>
        <p:spPr bwMode="auto">
          <a:xfrm>
            <a:off x="8491538" y="3624263"/>
            <a:ext cx="5556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G</a:t>
            </a:r>
            <a:r>
              <a:rPr lang="en-US" altLang="zh-TW" sz="1800">
                <a:solidFill>
                  <a:schemeClr val="tx1"/>
                </a:solidFill>
                <a:ea typeface="新細明體" charset="-120"/>
              </a:rPr>
              <a:t>3</a:t>
            </a:r>
          </a:p>
        </p:txBody>
      </p:sp>
      <p:sp>
        <p:nvSpPr>
          <p:cNvPr id="47140" name="Rectangle 1060"/>
          <p:cNvSpPr>
            <a:spLocks noChangeArrowheads="1"/>
          </p:cNvSpPr>
          <p:nvPr/>
        </p:nvSpPr>
        <p:spPr bwMode="auto">
          <a:xfrm>
            <a:off x="708025" y="4167188"/>
            <a:ext cx="84359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V(G</a:t>
            </a:r>
            <a:r>
              <a:rPr lang="en-US" altLang="zh-TW" sz="1600">
                <a:solidFill>
                  <a:schemeClr val="tx1"/>
                </a:solidFill>
                <a:ea typeface="新細明體" charset="-120"/>
              </a:rPr>
              <a:t>1</a:t>
            </a:r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)={0,1,2,3}               E(G</a:t>
            </a:r>
            <a:r>
              <a:rPr lang="en-US" altLang="zh-TW" sz="1600">
                <a:solidFill>
                  <a:schemeClr val="tx1"/>
                </a:solidFill>
                <a:ea typeface="新細明體" charset="-120"/>
              </a:rPr>
              <a:t>1</a:t>
            </a:r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)={(0,1),(0,2),(0,3),(1,2),(1,3),(2,3)}</a:t>
            </a:r>
          </a:p>
          <a:p>
            <a:pPr algn="l" eaLnBrk="0" hangingPunct="0"/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V(G</a:t>
            </a:r>
            <a:r>
              <a:rPr lang="en-US" altLang="zh-TW" sz="1600">
                <a:solidFill>
                  <a:schemeClr val="tx1"/>
                </a:solidFill>
                <a:ea typeface="新細明體" charset="-120"/>
              </a:rPr>
              <a:t>2</a:t>
            </a:r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)={0,1,2,3,4,5,6}      E(G</a:t>
            </a:r>
            <a:r>
              <a:rPr lang="en-US" altLang="zh-TW" sz="1600">
                <a:solidFill>
                  <a:schemeClr val="tx1"/>
                </a:solidFill>
                <a:ea typeface="新細明體" charset="-120"/>
              </a:rPr>
              <a:t>2</a:t>
            </a:r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)={(0,1),(0,2),(1,3),(1,4),(2,5),(2,6)}</a:t>
            </a:r>
          </a:p>
          <a:p>
            <a:pPr algn="l" eaLnBrk="0" hangingPunct="0"/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V(G</a:t>
            </a:r>
            <a:r>
              <a:rPr lang="en-US" altLang="zh-TW" sz="1600">
                <a:solidFill>
                  <a:schemeClr val="tx1"/>
                </a:solidFill>
                <a:ea typeface="新細明體" charset="-120"/>
              </a:rPr>
              <a:t>3</a:t>
            </a:r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)={0,1,2}                  E(G</a:t>
            </a:r>
            <a:r>
              <a:rPr lang="en-US" altLang="zh-TW" sz="1600">
                <a:solidFill>
                  <a:schemeClr val="tx1"/>
                </a:solidFill>
                <a:ea typeface="新細明體" charset="-120"/>
              </a:rPr>
              <a:t>3</a:t>
            </a:r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)={&lt;0,1&gt;,&lt;1,0&gt;,&lt;1,2&gt;}</a:t>
            </a:r>
          </a:p>
        </p:txBody>
      </p:sp>
      <p:sp>
        <p:nvSpPr>
          <p:cNvPr id="47141" name="Text Box 1061"/>
          <p:cNvSpPr txBox="1">
            <a:spLocks noChangeArrowheads="1"/>
          </p:cNvSpPr>
          <p:nvPr/>
        </p:nvSpPr>
        <p:spPr bwMode="auto">
          <a:xfrm>
            <a:off x="860425" y="5408613"/>
            <a:ext cx="53578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altLang="zh-TW" sz="2400">
                <a:solidFill>
                  <a:schemeClr val="tx2"/>
                </a:solidFill>
                <a:ea typeface="新細明體" charset="-120"/>
              </a:rPr>
              <a:t>complete undirected graph: n(n-1)/2 edges</a:t>
            </a:r>
          </a:p>
          <a:p>
            <a:pPr algn="l"/>
            <a:r>
              <a:rPr lang="en-US" altLang="zh-TW" sz="2400">
                <a:solidFill>
                  <a:schemeClr val="tx2"/>
                </a:solidFill>
                <a:ea typeface="新細明體" charset="-120"/>
              </a:rPr>
              <a:t>complete directed graph: n(n-1) edges</a:t>
            </a:r>
            <a:endParaRPr lang="en-US" altLang="zh-TW" sz="240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47142" name="Text Box 1062"/>
          <p:cNvSpPr txBox="1">
            <a:spLocks noChangeArrowheads="1"/>
          </p:cNvSpPr>
          <p:nvPr/>
        </p:nvSpPr>
        <p:spPr bwMode="auto">
          <a:xfrm>
            <a:off x="1000125" y="3581400"/>
            <a:ext cx="2068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2400">
                <a:ea typeface="新細明體" charset="-120"/>
              </a:rPr>
              <a:t>complete graph</a:t>
            </a:r>
          </a:p>
        </p:txBody>
      </p:sp>
      <p:sp>
        <p:nvSpPr>
          <p:cNvPr id="47143" name="Text Box 1063"/>
          <p:cNvSpPr txBox="1">
            <a:spLocks noChangeArrowheads="1"/>
          </p:cNvSpPr>
          <p:nvPr/>
        </p:nvSpPr>
        <p:spPr bwMode="auto">
          <a:xfrm>
            <a:off x="5911850" y="3616325"/>
            <a:ext cx="2305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2400">
                <a:ea typeface="新細明體" charset="-120"/>
              </a:rPr>
              <a:t>incomplete graph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F2FB7-767B-4C13-BCE9-5E1C55421ECE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674688" y="0"/>
            <a:ext cx="8469312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Examples for Adjacency Matrix</a:t>
            </a:r>
            <a:endParaRPr lang="en-US" altLang="zh-TW" sz="4400">
              <a:solidFill>
                <a:schemeClr val="tx2"/>
              </a:solidFill>
              <a:ea typeface="新細明體" charset="-120"/>
            </a:endParaRPr>
          </a:p>
        </p:txBody>
      </p:sp>
      <p:graphicFrame>
        <p:nvGraphicFramePr>
          <p:cNvPr id="59395" name="Object 3"/>
          <p:cNvGraphicFramePr>
            <a:graphicFrameLocks/>
          </p:cNvGraphicFramePr>
          <p:nvPr/>
        </p:nvGraphicFramePr>
        <p:xfrm>
          <a:off x="944563" y="2157413"/>
          <a:ext cx="1709737" cy="1768475"/>
        </p:xfrm>
        <a:graphic>
          <a:graphicData uri="http://schemas.openxmlformats.org/presentationml/2006/ole">
            <p:oleObj spid="_x0000_s59395" name="方程式" r:id="rId3" imgW="761760" imgH="787320" progId="">
              <p:embed/>
            </p:oleObj>
          </a:graphicData>
        </a:graphic>
      </p:graphicFrame>
      <p:graphicFrame>
        <p:nvGraphicFramePr>
          <p:cNvPr id="59396" name="Object 4"/>
          <p:cNvGraphicFramePr>
            <a:graphicFrameLocks/>
          </p:cNvGraphicFramePr>
          <p:nvPr/>
        </p:nvGraphicFramePr>
        <p:xfrm>
          <a:off x="3617913" y="2236788"/>
          <a:ext cx="1225550" cy="1254125"/>
        </p:xfrm>
        <a:graphic>
          <a:graphicData uri="http://schemas.openxmlformats.org/presentationml/2006/ole">
            <p:oleObj spid="_x0000_s59396" name="方程式" r:id="rId4" imgW="583920" imgH="596880" progId="">
              <p:embed/>
            </p:oleObj>
          </a:graphicData>
        </a:graphic>
      </p:graphicFrame>
      <p:graphicFrame>
        <p:nvGraphicFramePr>
          <p:cNvPr id="59397" name="Object 5"/>
          <p:cNvGraphicFramePr>
            <a:graphicFrameLocks/>
          </p:cNvGraphicFramePr>
          <p:nvPr/>
        </p:nvGraphicFramePr>
        <p:xfrm>
          <a:off x="5970588" y="2827338"/>
          <a:ext cx="3173412" cy="3311525"/>
        </p:xfrm>
        <a:graphic>
          <a:graphicData uri="http://schemas.openxmlformats.org/presentationml/2006/ole">
            <p:oleObj spid="_x0000_s59397" name="方程式" r:id="rId5" imgW="1485720" imgH="1549080" progId="">
              <p:embed/>
            </p:oleObj>
          </a:graphicData>
        </a:graphic>
      </p:graphicFrame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1514475" y="3841750"/>
            <a:ext cx="542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G</a:t>
            </a:r>
            <a:r>
              <a:rPr lang="en-US" altLang="zh-TW" sz="1600">
                <a:solidFill>
                  <a:schemeClr val="tx1"/>
                </a:solidFill>
                <a:ea typeface="新細明體" charset="-120"/>
              </a:rPr>
              <a:t>1</a:t>
            </a:r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4002088" y="3629025"/>
            <a:ext cx="542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G</a:t>
            </a:r>
            <a:r>
              <a:rPr lang="en-US" altLang="zh-TW" sz="1600">
                <a:solidFill>
                  <a:schemeClr val="tx1"/>
                </a:solidFill>
                <a:ea typeface="新細明體" charset="-120"/>
              </a:rPr>
              <a:t>2</a:t>
            </a:r>
          </a:p>
        </p:txBody>
      </p:sp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7337425" y="6338888"/>
            <a:ext cx="5429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G</a:t>
            </a:r>
            <a:r>
              <a:rPr lang="en-US" altLang="zh-TW" sz="1600">
                <a:solidFill>
                  <a:schemeClr val="tx1"/>
                </a:solidFill>
                <a:ea typeface="新細明體" charset="-120"/>
              </a:rPr>
              <a:t>4</a:t>
            </a:r>
          </a:p>
        </p:txBody>
      </p:sp>
      <p:sp>
        <p:nvSpPr>
          <p:cNvPr id="59401" name="Oval 9"/>
          <p:cNvSpPr>
            <a:spLocks noChangeArrowheads="1"/>
          </p:cNvSpPr>
          <p:nvPr/>
        </p:nvSpPr>
        <p:spPr bwMode="auto">
          <a:xfrm>
            <a:off x="1427163" y="5016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2"/>
                </a:solidFill>
                <a:ea typeface="新細明體" charset="-120"/>
              </a:rPr>
              <a:t>0</a:t>
            </a:r>
          </a:p>
        </p:txBody>
      </p:sp>
      <p:sp>
        <p:nvSpPr>
          <p:cNvPr id="59402" name="Oval 10"/>
          <p:cNvSpPr>
            <a:spLocks noChangeArrowheads="1"/>
          </p:cNvSpPr>
          <p:nvPr/>
        </p:nvSpPr>
        <p:spPr bwMode="auto">
          <a:xfrm>
            <a:off x="741363" y="12636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2"/>
                </a:solidFill>
                <a:ea typeface="新細明體" charset="-120"/>
              </a:rPr>
              <a:t>1</a:t>
            </a:r>
          </a:p>
        </p:txBody>
      </p:sp>
      <p:sp>
        <p:nvSpPr>
          <p:cNvPr id="59403" name="Oval 11"/>
          <p:cNvSpPr>
            <a:spLocks noChangeArrowheads="1"/>
          </p:cNvSpPr>
          <p:nvPr/>
        </p:nvSpPr>
        <p:spPr bwMode="auto">
          <a:xfrm>
            <a:off x="2112963" y="12636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2"/>
                </a:solidFill>
                <a:ea typeface="新細明體" charset="-120"/>
              </a:rPr>
              <a:t>2</a:t>
            </a:r>
          </a:p>
        </p:txBody>
      </p:sp>
      <p:sp>
        <p:nvSpPr>
          <p:cNvPr id="59404" name="Oval 12"/>
          <p:cNvSpPr>
            <a:spLocks noChangeArrowheads="1"/>
          </p:cNvSpPr>
          <p:nvPr/>
        </p:nvSpPr>
        <p:spPr bwMode="auto">
          <a:xfrm>
            <a:off x="1427163" y="18732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2"/>
                </a:solidFill>
                <a:ea typeface="新細明體" charset="-120"/>
              </a:rPr>
              <a:t>3</a:t>
            </a:r>
          </a:p>
        </p:txBody>
      </p:sp>
      <p:sp>
        <p:nvSpPr>
          <p:cNvPr id="59405" name="Line 13"/>
          <p:cNvSpPr>
            <a:spLocks noChangeShapeType="1"/>
          </p:cNvSpPr>
          <p:nvPr/>
        </p:nvSpPr>
        <p:spPr bwMode="auto">
          <a:xfrm>
            <a:off x="1649413" y="952500"/>
            <a:ext cx="0" cy="914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406" name="Line 14"/>
          <p:cNvSpPr>
            <a:spLocks noChangeShapeType="1"/>
          </p:cNvSpPr>
          <p:nvPr/>
        </p:nvSpPr>
        <p:spPr bwMode="auto">
          <a:xfrm>
            <a:off x="1192213" y="1485900"/>
            <a:ext cx="9144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407" name="Line 15"/>
          <p:cNvSpPr>
            <a:spLocks noChangeShapeType="1"/>
          </p:cNvSpPr>
          <p:nvPr/>
        </p:nvSpPr>
        <p:spPr bwMode="auto">
          <a:xfrm flipH="1">
            <a:off x="1081088" y="876300"/>
            <a:ext cx="407987" cy="4349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408" name="Line 16"/>
          <p:cNvSpPr>
            <a:spLocks noChangeShapeType="1"/>
          </p:cNvSpPr>
          <p:nvPr/>
        </p:nvSpPr>
        <p:spPr bwMode="auto">
          <a:xfrm>
            <a:off x="1801813" y="876300"/>
            <a:ext cx="422275" cy="4349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409" name="Line 17"/>
          <p:cNvSpPr>
            <a:spLocks noChangeShapeType="1"/>
          </p:cNvSpPr>
          <p:nvPr/>
        </p:nvSpPr>
        <p:spPr bwMode="auto">
          <a:xfrm>
            <a:off x="1066800" y="1692275"/>
            <a:ext cx="354013" cy="3127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410" name="Line 18"/>
          <p:cNvSpPr>
            <a:spLocks noChangeShapeType="1"/>
          </p:cNvSpPr>
          <p:nvPr/>
        </p:nvSpPr>
        <p:spPr bwMode="auto">
          <a:xfrm flipH="1">
            <a:off x="1855788" y="1665288"/>
            <a:ext cx="327025" cy="3397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412" name="Oval 20"/>
          <p:cNvSpPr>
            <a:spLocks noChangeArrowheads="1"/>
          </p:cNvSpPr>
          <p:nvPr/>
        </p:nvSpPr>
        <p:spPr bwMode="auto">
          <a:xfrm>
            <a:off x="3041650" y="771525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2"/>
                </a:solidFill>
                <a:ea typeface="新細明體" charset="-120"/>
              </a:rPr>
              <a:t>0</a:t>
            </a:r>
          </a:p>
        </p:txBody>
      </p:sp>
      <p:sp>
        <p:nvSpPr>
          <p:cNvPr id="59413" name="Oval 21"/>
          <p:cNvSpPr>
            <a:spLocks noChangeArrowheads="1"/>
          </p:cNvSpPr>
          <p:nvPr/>
        </p:nvSpPr>
        <p:spPr bwMode="auto">
          <a:xfrm>
            <a:off x="3040063" y="1874838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2"/>
                </a:solidFill>
                <a:ea typeface="新細明體" charset="-120"/>
              </a:rPr>
              <a:t>1</a:t>
            </a:r>
          </a:p>
        </p:txBody>
      </p:sp>
      <p:sp>
        <p:nvSpPr>
          <p:cNvPr id="59414" name="Oval 22"/>
          <p:cNvSpPr>
            <a:spLocks noChangeArrowheads="1"/>
          </p:cNvSpPr>
          <p:nvPr/>
        </p:nvSpPr>
        <p:spPr bwMode="auto">
          <a:xfrm>
            <a:off x="3055938" y="2894013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2"/>
                </a:solidFill>
                <a:ea typeface="新細明體" charset="-120"/>
              </a:rPr>
              <a:t>2</a:t>
            </a:r>
          </a:p>
        </p:txBody>
      </p:sp>
      <p:sp>
        <p:nvSpPr>
          <p:cNvPr id="59415" name="Line 23"/>
          <p:cNvSpPr>
            <a:spLocks noChangeShapeType="1"/>
          </p:cNvSpPr>
          <p:nvPr/>
        </p:nvSpPr>
        <p:spPr bwMode="auto">
          <a:xfrm>
            <a:off x="3278188" y="2330450"/>
            <a:ext cx="0" cy="558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416" name="Line 24"/>
          <p:cNvSpPr>
            <a:spLocks noChangeShapeType="1"/>
          </p:cNvSpPr>
          <p:nvPr/>
        </p:nvSpPr>
        <p:spPr bwMode="auto">
          <a:xfrm flipV="1">
            <a:off x="3455988" y="1160463"/>
            <a:ext cx="0" cy="7207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417" name="Line 25"/>
          <p:cNvSpPr>
            <a:spLocks noChangeShapeType="1"/>
          </p:cNvSpPr>
          <p:nvPr/>
        </p:nvSpPr>
        <p:spPr bwMode="auto">
          <a:xfrm>
            <a:off x="3087688" y="1187450"/>
            <a:ext cx="0" cy="7350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419" name="Group 27"/>
          <p:cNvGrpSpPr>
            <a:grpSpLocks/>
          </p:cNvGrpSpPr>
          <p:nvPr/>
        </p:nvGrpSpPr>
        <p:grpSpPr bwMode="auto">
          <a:xfrm>
            <a:off x="5946775" y="393700"/>
            <a:ext cx="2870200" cy="2855913"/>
            <a:chOff x="638" y="517"/>
            <a:chExt cx="3238" cy="3274"/>
          </a:xfrm>
        </p:grpSpPr>
        <p:sp>
          <p:nvSpPr>
            <p:cNvPr id="59420" name="Oval 28"/>
            <p:cNvSpPr>
              <a:spLocks noChangeArrowheads="1"/>
            </p:cNvSpPr>
            <p:nvPr/>
          </p:nvSpPr>
          <p:spPr bwMode="auto">
            <a:xfrm>
              <a:off x="1920" y="1332"/>
              <a:ext cx="420" cy="40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sz="2400" b="1">
                  <a:solidFill>
                    <a:schemeClr val="tx2"/>
                  </a:solidFill>
                  <a:ea typeface="新細明體" charset="-120"/>
                </a:rPr>
                <a:t>1</a:t>
              </a:r>
            </a:p>
          </p:txBody>
        </p:sp>
        <p:sp>
          <p:nvSpPr>
            <p:cNvPr id="59421" name="Line 29"/>
            <p:cNvSpPr>
              <a:spLocks noChangeShapeType="1"/>
            </p:cNvSpPr>
            <p:nvPr/>
          </p:nvSpPr>
          <p:spPr bwMode="auto">
            <a:xfrm>
              <a:off x="1728" y="948"/>
              <a:ext cx="300" cy="4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22" name="Line 30"/>
            <p:cNvSpPr>
              <a:spLocks noChangeShapeType="1"/>
            </p:cNvSpPr>
            <p:nvPr/>
          </p:nvSpPr>
          <p:spPr bwMode="auto">
            <a:xfrm flipH="1">
              <a:off x="1812" y="1704"/>
              <a:ext cx="204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423" name="Group 31"/>
            <p:cNvGrpSpPr>
              <a:grpSpLocks/>
            </p:cNvGrpSpPr>
            <p:nvPr/>
          </p:nvGrpSpPr>
          <p:grpSpPr bwMode="auto">
            <a:xfrm>
              <a:off x="864" y="612"/>
              <a:ext cx="960" cy="1824"/>
              <a:chOff x="852" y="1116"/>
              <a:chExt cx="960" cy="1824"/>
            </a:xfrm>
          </p:grpSpPr>
          <p:sp>
            <p:nvSpPr>
              <p:cNvPr id="59424" name="Oval 32"/>
              <p:cNvSpPr>
                <a:spLocks noChangeArrowheads="1"/>
              </p:cNvSpPr>
              <p:nvPr/>
            </p:nvSpPr>
            <p:spPr bwMode="auto">
              <a:xfrm>
                <a:off x="1356" y="1116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TW" sz="2400" b="1">
                    <a:solidFill>
                      <a:schemeClr val="tx2"/>
                    </a:solidFill>
                    <a:ea typeface="新細明體" charset="-120"/>
                  </a:rPr>
                  <a:t>0</a:t>
                </a:r>
              </a:p>
            </p:txBody>
          </p:sp>
          <p:sp>
            <p:nvSpPr>
              <p:cNvPr id="59425" name="Oval 33"/>
              <p:cNvSpPr>
                <a:spLocks noChangeArrowheads="1"/>
              </p:cNvSpPr>
              <p:nvPr/>
            </p:nvSpPr>
            <p:spPr bwMode="auto">
              <a:xfrm>
                <a:off x="852" y="1848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TW" sz="2400" b="1">
                    <a:solidFill>
                      <a:schemeClr val="tx2"/>
                    </a:solidFill>
                    <a:ea typeface="新細明體" charset="-120"/>
                  </a:rPr>
                  <a:t>2</a:t>
                </a:r>
              </a:p>
            </p:txBody>
          </p:sp>
          <p:sp>
            <p:nvSpPr>
              <p:cNvPr id="59426" name="Oval 34"/>
              <p:cNvSpPr>
                <a:spLocks noChangeArrowheads="1"/>
              </p:cNvSpPr>
              <p:nvPr/>
            </p:nvSpPr>
            <p:spPr bwMode="auto">
              <a:xfrm>
                <a:off x="1392" y="2532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TW" sz="2400" b="1">
                    <a:solidFill>
                      <a:schemeClr val="tx2"/>
                    </a:solidFill>
                    <a:ea typeface="新細明體" charset="-120"/>
                  </a:rPr>
                  <a:t>3</a:t>
                </a:r>
              </a:p>
            </p:txBody>
          </p:sp>
          <p:sp>
            <p:nvSpPr>
              <p:cNvPr id="59427" name="Line 35"/>
              <p:cNvSpPr>
                <a:spLocks noChangeShapeType="1"/>
              </p:cNvSpPr>
              <p:nvPr/>
            </p:nvSpPr>
            <p:spPr bwMode="auto">
              <a:xfrm flipH="1">
                <a:off x="1140" y="1476"/>
                <a:ext cx="276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28" name="Line 36"/>
              <p:cNvSpPr>
                <a:spLocks noChangeShapeType="1"/>
              </p:cNvSpPr>
              <p:nvPr/>
            </p:nvSpPr>
            <p:spPr bwMode="auto">
              <a:xfrm>
                <a:off x="1176" y="2220"/>
                <a:ext cx="216" cy="4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9429" name="Group 37"/>
            <p:cNvGrpSpPr>
              <a:grpSpLocks/>
            </p:cNvGrpSpPr>
            <p:nvPr/>
          </p:nvGrpSpPr>
          <p:grpSpPr bwMode="auto">
            <a:xfrm>
              <a:off x="2916" y="576"/>
              <a:ext cx="960" cy="1824"/>
              <a:chOff x="852" y="1116"/>
              <a:chExt cx="960" cy="1824"/>
            </a:xfrm>
          </p:grpSpPr>
          <p:sp>
            <p:nvSpPr>
              <p:cNvPr id="59430" name="Oval 38"/>
              <p:cNvSpPr>
                <a:spLocks noChangeArrowheads="1"/>
              </p:cNvSpPr>
              <p:nvPr/>
            </p:nvSpPr>
            <p:spPr bwMode="auto">
              <a:xfrm>
                <a:off x="1356" y="1116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TW" sz="2400" b="1">
                    <a:solidFill>
                      <a:schemeClr val="tx2"/>
                    </a:solidFill>
                    <a:ea typeface="新細明體" charset="-120"/>
                  </a:rPr>
                  <a:t>4</a:t>
                </a:r>
              </a:p>
            </p:txBody>
          </p:sp>
          <p:sp>
            <p:nvSpPr>
              <p:cNvPr id="59431" name="Oval 39"/>
              <p:cNvSpPr>
                <a:spLocks noChangeArrowheads="1"/>
              </p:cNvSpPr>
              <p:nvPr/>
            </p:nvSpPr>
            <p:spPr bwMode="auto">
              <a:xfrm>
                <a:off x="852" y="1848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TW" sz="2400" b="1">
                    <a:solidFill>
                      <a:schemeClr val="tx2"/>
                    </a:solidFill>
                    <a:ea typeface="新細明體" charset="-120"/>
                  </a:rPr>
                  <a:t>5</a:t>
                </a:r>
              </a:p>
            </p:txBody>
          </p:sp>
          <p:sp>
            <p:nvSpPr>
              <p:cNvPr id="59432" name="Oval 40"/>
              <p:cNvSpPr>
                <a:spLocks noChangeArrowheads="1"/>
              </p:cNvSpPr>
              <p:nvPr/>
            </p:nvSpPr>
            <p:spPr bwMode="auto">
              <a:xfrm>
                <a:off x="1392" y="2532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TW" sz="2400" b="1">
                    <a:solidFill>
                      <a:schemeClr val="tx2"/>
                    </a:solidFill>
                    <a:ea typeface="新細明體" charset="-120"/>
                  </a:rPr>
                  <a:t>6</a:t>
                </a:r>
              </a:p>
            </p:txBody>
          </p:sp>
          <p:sp>
            <p:nvSpPr>
              <p:cNvPr id="59433" name="Line 41"/>
              <p:cNvSpPr>
                <a:spLocks noChangeShapeType="1"/>
              </p:cNvSpPr>
              <p:nvPr/>
            </p:nvSpPr>
            <p:spPr bwMode="auto">
              <a:xfrm flipH="1">
                <a:off x="1140" y="1476"/>
                <a:ext cx="276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34" name="Line 42"/>
              <p:cNvSpPr>
                <a:spLocks noChangeShapeType="1"/>
              </p:cNvSpPr>
              <p:nvPr/>
            </p:nvSpPr>
            <p:spPr bwMode="auto">
              <a:xfrm>
                <a:off x="1176" y="2220"/>
                <a:ext cx="216" cy="4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435" name="Oval 43"/>
            <p:cNvSpPr>
              <a:spLocks noChangeArrowheads="1"/>
            </p:cNvSpPr>
            <p:nvPr/>
          </p:nvSpPr>
          <p:spPr bwMode="auto">
            <a:xfrm>
              <a:off x="2988" y="2940"/>
              <a:ext cx="420" cy="40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sz="2400" b="1">
                  <a:solidFill>
                    <a:schemeClr val="tx2"/>
                  </a:solidFill>
                  <a:ea typeface="新細明體" charset="-120"/>
                </a:rPr>
                <a:t>7</a:t>
              </a:r>
            </a:p>
          </p:txBody>
        </p:sp>
        <p:sp>
          <p:nvSpPr>
            <p:cNvPr id="59436" name="Line 44"/>
            <p:cNvSpPr>
              <a:spLocks noChangeShapeType="1"/>
            </p:cNvSpPr>
            <p:nvPr/>
          </p:nvSpPr>
          <p:spPr bwMode="auto">
            <a:xfrm flipH="1">
              <a:off x="3312" y="2388"/>
              <a:ext cx="252" cy="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37" name="Text Box 45"/>
            <p:cNvSpPr txBox="1">
              <a:spLocks noChangeArrowheads="1"/>
            </p:cNvSpPr>
            <p:nvPr/>
          </p:nvSpPr>
          <p:spPr bwMode="auto">
            <a:xfrm>
              <a:off x="638" y="517"/>
              <a:ext cx="208" cy="5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sz="2400" b="1">
                <a:solidFill>
                  <a:schemeClr val="tx2"/>
                </a:solidFill>
                <a:ea typeface="新細明體" charset="-120"/>
              </a:endParaRPr>
            </a:p>
          </p:txBody>
        </p:sp>
        <p:sp>
          <p:nvSpPr>
            <p:cNvPr id="59438" name="Rectangle 46"/>
            <p:cNvSpPr>
              <a:spLocks noChangeArrowheads="1"/>
            </p:cNvSpPr>
            <p:nvPr/>
          </p:nvSpPr>
          <p:spPr bwMode="auto">
            <a:xfrm>
              <a:off x="2728" y="571"/>
              <a:ext cx="208" cy="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sz="2400" b="1" baseline="-25000">
                <a:solidFill>
                  <a:schemeClr val="tx2"/>
                </a:solidFill>
                <a:ea typeface="新細明體" charset="-120"/>
              </a:endParaRPr>
            </a:p>
          </p:txBody>
        </p:sp>
        <p:sp>
          <p:nvSpPr>
            <p:cNvPr id="59439" name="Rectangle 47"/>
            <p:cNvSpPr>
              <a:spLocks noChangeArrowheads="1"/>
            </p:cNvSpPr>
            <p:nvPr/>
          </p:nvSpPr>
          <p:spPr bwMode="auto">
            <a:xfrm>
              <a:off x="2526" y="3405"/>
              <a:ext cx="207" cy="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sz="2400" b="1" baseline="-25000">
                <a:solidFill>
                  <a:schemeClr val="tx2"/>
                </a:solidFill>
                <a:ea typeface="新細明體" charset="-120"/>
              </a:endParaRPr>
            </a:p>
          </p:txBody>
        </p:sp>
      </p:grpSp>
      <p:sp>
        <p:nvSpPr>
          <p:cNvPr id="59441" name="Line 49"/>
          <p:cNvSpPr>
            <a:spLocks noChangeShapeType="1"/>
          </p:cNvSpPr>
          <p:nvPr/>
        </p:nvSpPr>
        <p:spPr bwMode="auto">
          <a:xfrm flipH="1" flipV="1">
            <a:off x="2152650" y="4127500"/>
            <a:ext cx="563563" cy="1004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442" name="Line 50"/>
          <p:cNvSpPr>
            <a:spLocks noChangeShapeType="1"/>
          </p:cNvSpPr>
          <p:nvPr/>
        </p:nvSpPr>
        <p:spPr bwMode="auto">
          <a:xfrm flipV="1">
            <a:off x="4886325" y="3933825"/>
            <a:ext cx="935038" cy="1304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443" name="Text Box 51"/>
          <p:cNvSpPr txBox="1">
            <a:spLocks noChangeArrowheads="1"/>
          </p:cNvSpPr>
          <p:nvPr/>
        </p:nvSpPr>
        <p:spPr bwMode="auto">
          <a:xfrm>
            <a:off x="3028950" y="5168900"/>
            <a:ext cx="1468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2400">
                <a:ea typeface="新細明體" charset="-120"/>
              </a:rPr>
              <a:t>symmetric</a:t>
            </a:r>
          </a:p>
        </p:txBody>
      </p:sp>
      <p:sp>
        <p:nvSpPr>
          <p:cNvPr id="59444" name="Text Box 52"/>
          <p:cNvSpPr txBox="1">
            <a:spLocks noChangeArrowheads="1"/>
          </p:cNvSpPr>
          <p:nvPr/>
        </p:nvSpPr>
        <p:spPr bwMode="auto">
          <a:xfrm>
            <a:off x="1125538" y="5780088"/>
            <a:ext cx="211931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undirected: n</a:t>
            </a:r>
            <a:r>
              <a:rPr lang="en-US" altLang="zh-TW" sz="2400" baseline="30000">
                <a:solidFill>
                  <a:schemeClr val="tx1"/>
                </a:solidFill>
                <a:ea typeface="新細明體" charset="-120"/>
              </a:rPr>
              <a:t>2</a:t>
            </a:r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/2</a:t>
            </a:r>
          </a:p>
          <a:p>
            <a:pPr algn="l"/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directed: n</a:t>
            </a:r>
            <a:r>
              <a:rPr lang="en-US" altLang="zh-TW" sz="2400" baseline="30000">
                <a:solidFill>
                  <a:schemeClr val="tx1"/>
                </a:solidFill>
                <a:ea typeface="新細明體" charset="-120"/>
              </a:rPr>
              <a:t>2</a:t>
            </a:r>
            <a:endParaRPr lang="en-US" altLang="zh-TW" sz="2400">
              <a:solidFill>
                <a:schemeClr val="tx1"/>
              </a:solidFill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1D1E-7971-4707-A1B5-84309FAD0451}" type="slidenum">
              <a:rPr lang="en-US" altLang="zh-TW"/>
              <a:pPr/>
              <a:t>31</a:t>
            </a:fld>
            <a:endParaRPr lang="en-US" altLang="zh-TW"/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992188" y="627063"/>
            <a:ext cx="81518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altLang="zh-TW" sz="4400">
                <a:solidFill>
                  <a:schemeClr val="tx2"/>
                </a:solidFill>
                <a:ea typeface="新細明體" charset="-120"/>
              </a:rPr>
              <a:t>Merits of Adjacency Matrix</a:t>
            </a:r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992188" y="1998663"/>
            <a:ext cx="815181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From the adjacency matrix, to determine the connection of vertices is easy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The degree of a vertex is 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For a digraph, the row sum is the out_degree, while the column sum is the in_degree</a:t>
            </a:r>
          </a:p>
        </p:txBody>
      </p:sp>
      <p:graphicFrame>
        <p:nvGraphicFramePr>
          <p:cNvPr id="60420" name="Object 4"/>
          <p:cNvGraphicFramePr>
            <a:graphicFrameLocks/>
          </p:cNvGraphicFramePr>
          <p:nvPr/>
        </p:nvGraphicFramePr>
        <p:xfrm>
          <a:off x="5534025" y="2895600"/>
          <a:ext cx="2181225" cy="963613"/>
        </p:xfrm>
        <a:graphic>
          <a:graphicData uri="http://schemas.openxmlformats.org/presentationml/2006/ole">
            <p:oleObj spid="_x0000_s60420" name="方程式" r:id="rId3" imgW="927000" imgH="380880" progId="">
              <p:embed/>
            </p:oleObj>
          </a:graphicData>
        </a:graphic>
      </p:graphicFrame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1460500" y="49926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2400">
              <a:ea typeface="新細明體" charset="-120"/>
            </a:endParaRPr>
          </a:p>
        </p:txBody>
      </p:sp>
      <p:graphicFrame>
        <p:nvGraphicFramePr>
          <p:cNvPr id="60422" name="Object 6"/>
          <p:cNvGraphicFramePr>
            <a:graphicFrameLocks noChangeAspect="1"/>
          </p:cNvGraphicFramePr>
          <p:nvPr/>
        </p:nvGraphicFramePr>
        <p:xfrm>
          <a:off x="1435100" y="4846638"/>
          <a:ext cx="2959100" cy="901700"/>
        </p:xfrm>
        <a:graphic>
          <a:graphicData uri="http://schemas.openxmlformats.org/presentationml/2006/ole">
            <p:oleObj spid="_x0000_s60422" name="方程式" r:id="rId4" imgW="2958840" imgH="901440" progId="">
              <p:embed/>
            </p:oleObj>
          </a:graphicData>
        </a:graphic>
      </p:graphicFrame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4865688" y="509746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2400">
              <a:ea typeface="新細明體" charset="-120"/>
            </a:endParaRPr>
          </a:p>
        </p:txBody>
      </p:sp>
      <p:graphicFrame>
        <p:nvGraphicFramePr>
          <p:cNvPr id="60424" name="Object 8"/>
          <p:cNvGraphicFramePr>
            <a:graphicFrameLocks noChangeAspect="1"/>
          </p:cNvGraphicFramePr>
          <p:nvPr/>
        </p:nvGraphicFramePr>
        <p:xfrm>
          <a:off x="4783138" y="4846638"/>
          <a:ext cx="3175000" cy="901700"/>
        </p:xfrm>
        <a:graphic>
          <a:graphicData uri="http://schemas.openxmlformats.org/presentationml/2006/ole">
            <p:oleObj spid="_x0000_s60424" name="方程式" r:id="rId5" imgW="3174840" imgH="9014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891FA-3127-4D14-B644-2C7C9A67E863}" type="slidenum">
              <a:rPr lang="en-US" altLang="zh-TW"/>
              <a:pPr/>
              <a:t>32</a:t>
            </a:fld>
            <a:endParaRPr lang="en-US" altLang="zh-TW"/>
          </a:p>
        </p:txBody>
      </p:sp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744538" y="309563"/>
            <a:ext cx="83994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altLang="zh-TW" sz="4400">
                <a:solidFill>
                  <a:schemeClr val="tx2"/>
                </a:solidFill>
                <a:ea typeface="新細明體" charset="-120"/>
              </a:rPr>
              <a:t>Data Structures for Adjacency Lists</a:t>
            </a: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984250" y="1517650"/>
            <a:ext cx="808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altLang="zh-TW" sz="2400">
                <a:ea typeface="新細明體" charset="-120"/>
              </a:rPr>
              <a:t>Each row in adjacency matrix is represented as an adjacency list.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56F46-E27C-410C-B044-D93135DD6B8D}" type="slidenum">
              <a:rPr lang="en-US" altLang="zh-TW"/>
              <a:pPr/>
              <a:t>33</a:t>
            </a:fld>
            <a:endParaRPr lang="en-US" altLang="zh-TW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1317625" y="1981200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2468" name="Group 4"/>
          <p:cNvGrpSpPr>
            <a:grpSpLocks/>
          </p:cNvGrpSpPr>
          <p:nvPr/>
        </p:nvGrpSpPr>
        <p:grpSpPr bwMode="auto">
          <a:xfrm>
            <a:off x="2079625" y="1981200"/>
            <a:ext cx="700088" cy="327025"/>
            <a:chOff x="947" y="1282"/>
            <a:chExt cx="441" cy="206"/>
          </a:xfrm>
        </p:grpSpPr>
        <p:sp>
          <p:nvSpPr>
            <p:cNvPr id="62469" name="Rectangle 5"/>
            <p:cNvSpPr>
              <a:spLocks noChangeArrowheads="1"/>
            </p:cNvSpPr>
            <p:nvPr/>
          </p:nvSpPr>
          <p:spPr bwMode="auto">
            <a:xfrm>
              <a:off x="947" y="1282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0" name="Line 6"/>
            <p:cNvSpPr>
              <a:spLocks noChangeShapeType="1"/>
            </p:cNvSpPr>
            <p:nvPr/>
          </p:nvSpPr>
          <p:spPr bwMode="auto">
            <a:xfrm>
              <a:off x="1200" y="12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2471" name="Group 7"/>
          <p:cNvGrpSpPr>
            <a:grpSpLocks/>
          </p:cNvGrpSpPr>
          <p:nvPr/>
        </p:nvGrpSpPr>
        <p:grpSpPr bwMode="auto">
          <a:xfrm>
            <a:off x="3070225" y="1981200"/>
            <a:ext cx="700088" cy="327025"/>
            <a:chOff x="1571" y="1282"/>
            <a:chExt cx="441" cy="206"/>
          </a:xfrm>
        </p:grpSpPr>
        <p:sp>
          <p:nvSpPr>
            <p:cNvPr id="62472" name="Rectangle 8"/>
            <p:cNvSpPr>
              <a:spLocks noChangeArrowheads="1"/>
            </p:cNvSpPr>
            <p:nvPr/>
          </p:nvSpPr>
          <p:spPr bwMode="auto">
            <a:xfrm>
              <a:off x="1571" y="1282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3" name="Line 9"/>
            <p:cNvSpPr>
              <a:spLocks noChangeShapeType="1"/>
            </p:cNvSpPr>
            <p:nvPr/>
          </p:nvSpPr>
          <p:spPr bwMode="auto">
            <a:xfrm>
              <a:off x="1824" y="12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2474" name="Group 10"/>
          <p:cNvGrpSpPr>
            <a:grpSpLocks/>
          </p:cNvGrpSpPr>
          <p:nvPr/>
        </p:nvGrpSpPr>
        <p:grpSpPr bwMode="auto">
          <a:xfrm>
            <a:off x="4060825" y="1981200"/>
            <a:ext cx="700088" cy="327025"/>
            <a:chOff x="2195" y="1282"/>
            <a:chExt cx="441" cy="206"/>
          </a:xfrm>
        </p:grpSpPr>
        <p:sp>
          <p:nvSpPr>
            <p:cNvPr id="62475" name="Rectangle 11"/>
            <p:cNvSpPr>
              <a:spLocks noChangeArrowheads="1"/>
            </p:cNvSpPr>
            <p:nvPr/>
          </p:nvSpPr>
          <p:spPr bwMode="auto">
            <a:xfrm>
              <a:off x="2195" y="1282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6" name="Line 12"/>
            <p:cNvSpPr>
              <a:spLocks noChangeShapeType="1"/>
            </p:cNvSpPr>
            <p:nvPr/>
          </p:nvSpPr>
          <p:spPr bwMode="auto">
            <a:xfrm>
              <a:off x="2448" y="12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2477" name="Line 13"/>
          <p:cNvSpPr>
            <a:spLocks noChangeShapeType="1"/>
          </p:cNvSpPr>
          <p:nvPr/>
        </p:nvSpPr>
        <p:spPr bwMode="auto">
          <a:xfrm>
            <a:off x="1566863" y="21558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78" name="Line 14"/>
          <p:cNvSpPr>
            <a:spLocks noChangeShapeType="1"/>
          </p:cNvSpPr>
          <p:nvPr/>
        </p:nvSpPr>
        <p:spPr bwMode="auto">
          <a:xfrm>
            <a:off x="2557463" y="21558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79" name="Line 15"/>
          <p:cNvSpPr>
            <a:spLocks noChangeShapeType="1"/>
          </p:cNvSpPr>
          <p:nvPr/>
        </p:nvSpPr>
        <p:spPr bwMode="auto">
          <a:xfrm>
            <a:off x="3548063" y="21558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80" name="Line 16"/>
          <p:cNvSpPr>
            <a:spLocks noChangeShapeType="1"/>
          </p:cNvSpPr>
          <p:nvPr/>
        </p:nvSpPr>
        <p:spPr bwMode="auto">
          <a:xfrm>
            <a:off x="4462463" y="20034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81" name="Rectangle 17"/>
          <p:cNvSpPr>
            <a:spLocks noChangeArrowheads="1"/>
          </p:cNvSpPr>
          <p:nvPr/>
        </p:nvSpPr>
        <p:spPr bwMode="auto">
          <a:xfrm>
            <a:off x="1317625" y="2438400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2482" name="Group 18"/>
          <p:cNvGrpSpPr>
            <a:grpSpLocks/>
          </p:cNvGrpSpPr>
          <p:nvPr/>
        </p:nvGrpSpPr>
        <p:grpSpPr bwMode="auto">
          <a:xfrm>
            <a:off x="2079625" y="2438400"/>
            <a:ext cx="700088" cy="327025"/>
            <a:chOff x="947" y="1570"/>
            <a:chExt cx="441" cy="206"/>
          </a:xfrm>
        </p:grpSpPr>
        <p:sp>
          <p:nvSpPr>
            <p:cNvPr id="62483" name="Rectangle 19"/>
            <p:cNvSpPr>
              <a:spLocks noChangeArrowheads="1"/>
            </p:cNvSpPr>
            <p:nvPr/>
          </p:nvSpPr>
          <p:spPr bwMode="auto">
            <a:xfrm>
              <a:off x="947" y="1570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4" name="Line 20"/>
            <p:cNvSpPr>
              <a:spLocks noChangeShapeType="1"/>
            </p:cNvSpPr>
            <p:nvPr/>
          </p:nvSpPr>
          <p:spPr bwMode="auto">
            <a:xfrm>
              <a:off x="1200" y="158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2485" name="Group 21"/>
          <p:cNvGrpSpPr>
            <a:grpSpLocks/>
          </p:cNvGrpSpPr>
          <p:nvPr/>
        </p:nvGrpSpPr>
        <p:grpSpPr bwMode="auto">
          <a:xfrm>
            <a:off x="3070225" y="2438400"/>
            <a:ext cx="700088" cy="327025"/>
            <a:chOff x="1571" y="1570"/>
            <a:chExt cx="441" cy="206"/>
          </a:xfrm>
        </p:grpSpPr>
        <p:sp>
          <p:nvSpPr>
            <p:cNvPr id="62486" name="Rectangle 22"/>
            <p:cNvSpPr>
              <a:spLocks noChangeArrowheads="1"/>
            </p:cNvSpPr>
            <p:nvPr/>
          </p:nvSpPr>
          <p:spPr bwMode="auto">
            <a:xfrm>
              <a:off x="1571" y="1570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7" name="Line 23"/>
            <p:cNvSpPr>
              <a:spLocks noChangeShapeType="1"/>
            </p:cNvSpPr>
            <p:nvPr/>
          </p:nvSpPr>
          <p:spPr bwMode="auto">
            <a:xfrm>
              <a:off x="1824" y="158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2488" name="Group 24"/>
          <p:cNvGrpSpPr>
            <a:grpSpLocks/>
          </p:cNvGrpSpPr>
          <p:nvPr/>
        </p:nvGrpSpPr>
        <p:grpSpPr bwMode="auto">
          <a:xfrm>
            <a:off x="4060825" y="2438400"/>
            <a:ext cx="700088" cy="327025"/>
            <a:chOff x="2195" y="1570"/>
            <a:chExt cx="441" cy="206"/>
          </a:xfrm>
        </p:grpSpPr>
        <p:sp>
          <p:nvSpPr>
            <p:cNvPr id="62489" name="Rectangle 25"/>
            <p:cNvSpPr>
              <a:spLocks noChangeArrowheads="1"/>
            </p:cNvSpPr>
            <p:nvPr/>
          </p:nvSpPr>
          <p:spPr bwMode="auto">
            <a:xfrm>
              <a:off x="2195" y="1570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90" name="Line 26"/>
            <p:cNvSpPr>
              <a:spLocks noChangeShapeType="1"/>
            </p:cNvSpPr>
            <p:nvPr/>
          </p:nvSpPr>
          <p:spPr bwMode="auto">
            <a:xfrm>
              <a:off x="2448" y="158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2491" name="Line 27"/>
          <p:cNvSpPr>
            <a:spLocks noChangeShapeType="1"/>
          </p:cNvSpPr>
          <p:nvPr/>
        </p:nvSpPr>
        <p:spPr bwMode="auto">
          <a:xfrm>
            <a:off x="1566863" y="26130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92" name="Line 28"/>
          <p:cNvSpPr>
            <a:spLocks noChangeShapeType="1"/>
          </p:cNvSpPr>
          <p:nvPr/>
        </p:nvSpPr>
        <p:spPr bwMode="auto">
          <a:xfrm>
            <a:off x="2557463" y="26130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93" name="Line 29"/>
          <p:cNvSpPr>
            <a:spLocks noChangeShapeType="1"/>
          </p:cNvSpPr>
          <p:nvPr/>
        </p:nvSpPr>
        <p:spPr bwMode="auto">
          <a:xfrm>
            <a:off x="3548063" y="26130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94" name="Line 30"/>
          <p:cNvSpPr>
            <a:spLocks noChangeShapeType="1"/>
          </p:cNvSpPr>
          <p:nvPr/>
        </p:nvSpPr>
        <p:spPr bwMode="auto">
          <a:xfrm>
            <a:off x="4462463" y="24606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95" name="Rectangle 31"/>
          <p:cNvSpPr>
            <a:spLocks noChangeArrowheads="1"/>
          </p:cNvSpPr>
          <p:nvPr/>
        </p:nvSpPr>
        <p:spPr bwMode="auto">
          <a:xfrm>
            <a:off x="1317625" y="2895600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2496" name="Group 32"/>
          <p:cNvGrpSpPr>
            <a:grpSpLocks/>
          </p:cNvGrpSpPr>
          <p:nvPr/>
        </p:nvGrpSpPr>
        <p:grpSpPr bwMode="auto">
          <a:xfrm>
            <a:off x="2079625" y="2895600"/>
            <a:ext cx="700088" cy="327025"/>
            <a:chOff x="947" y="1858"/>
            <a:chExt cx="441" cy="206"/>
          </a:xfrm>
        </p:grpSpPr>
        <p:sp>
          <p:nvSpPr>
            <p:cNvPr id="62497" name="Rectangle 33"/>
            <p:cNvSpPr>
              <a:spLocks noChangeArrowheads="1"/>
            </p:cNvSpPr>
            <p:nvPr/>
          </p:nvSpPr>
          <p:spPr bwMode="auto">
            <a:xfrm>
              <a:off x="947" y="1858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98" name="Line 34"/>
            <p:cNvSpPr>
              <a:spLocks noChangeShapeType="1"/>
            </p:cNvSpPr>
            <p:nvPr/>
          </p:nvSpPr>
          <p:spPr bwMode="auto">
            <a:xfrm>
              <a:off x="1200" y="187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2499" name="Group 35"/>
          <p:cNvGrpSpPr>
            <a:grpSpLocks/>
          </p:cNvGrpSpPr>
          <p:nvPr/>
        </p:nvGrpSpPr>
        <p:grpSpPr bwMode="auto">
          <a:xfrm>
            <a:off x="3070225" y="2895600"/>
            <a:ext cx="700088" cy="327025"/>
            <a:chOff x="1571" y="1858"/>
            <a:chExt cx="441" cy="206"/>
          </a:xfrm>
        </p:grpSpPr>
        <p:sp>
          <p:nvSpPr>
            <p:cNvPr id="62500" name="Rectangle 36"/>
            <p:cNvSpPr>
              <a:spLocks noChangeArrowheads="1"/>
            </p:cNvSpPr>
            <p:nvPr/>
          </p:nvSpPr>
          <p:spPr bwMode="auto">
            <a:xfrm>
              <a:off x="1571" y="1858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01" name="Line 37"/>
            <p:cNvSpPr>
              <a:spLocks noChangeShapeType="1"/>
            </p:cNvSpPr>
            <p:nvPr/>
          </p:nvSpPr>
          <p:spPr bwMode="auto">
            <a:xfrm>
              <a:off x="1824" y="187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2502" name="Group 38"/>
          <p:cNvGrpSpPr>
            <a:grpSpLocks/>
          </p:cNvGrpSpPr>
          <p:nvPr/>
        </p:nvGrpSpPr>
        <p:grpSpPr bwMode="auto">
          <a:xfrm>
            <a:off x="4060825" y="2895600"/>
            <a:ext cx="700088" cy="327025"/>
            <a:chOff x="2195" y="1858"/>
            <a:chExt cx="441" cy="206"/>
          </a:xfrm>
        </p:grpSpPr>
        <p:sp>
          <p:nvSpPr>
            <p:cNvPr id="62503" name="Rectangle 39"/>
            <p:cNvSpPr>
              <a:spLocks noChangeArrowheads="1"/>
            </p:cNvSpPr>
            <p:nvPr/>
          </p:nvSpPr>
          <p:spPr bwMode="auto">
            <a:xfrm>
              <a:off x="2195" y="1858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04" name="Line 40"/>
            <p:cNvSpPr>
              <a:spLocks noChangeShapeType="1"/>
            </p:cNvSpPr>
            <p:nvPr/>
          </p:nvSpPr>
          <p:spPr bwMode="auto">
            <a:xfrm>
              <a:off x="2448" y="187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2505" name="Line 41"/>
          <p:cNvSpPr>
            <a:spLocks noChangeShapeType="1"/>
          </p:cNvSpPr>
          <p:nvPr/>
        </p:nvSpPr>
        <p:spPr bwMode="auto">
          <a:xfrm>
            <a:off x="1566863" y="30702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506" name="Line 42"/>
          <p:cNvSpPr>
            <a:spLocks noChangeShapeType="1"/>
          </p:cNvSpPr>
          <p:nvPr/>
        </p:nvSpPr>
        <p:spPr bwMode="auto">
          <a:xfrm>
            <a:off x="2557463" y="30702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507" name="Line 43"/>
          <p:cNvSpPr>
            <a:spLocks noChangeShapeType="1"/>
          </p:cNvSpPr>
          <p:nvPr/>
        </p:nvSpPr>
        <p:spPr bwMode="auto">
          <a:xfrm>
            <a:off x="3548063" y="30702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508" name="Line 44"/>
          <p:cNvSpPr>
            <a:spLocks noChangeShapeType="1"/>
          </p:cNvSpPr>
          <p:nvPr/>
        </p:nvSpPr>
        <p:spPr bwMode="auto">
          <a:xfrm>
            <a:off x="4462463" y="29178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509" name="Rectangle 45"/>
          <p:cNvSpPr>
            <a:spLocks noChangeArrowheads="1"/>
          </p:cNvSpPr>
          <p:nvPr/>
        </p:nvSpPr>
        <p:spPr bwMode="auto">
          <a:xfrm>
            <a:off x="1317625" y="3352800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2510" name="Group 46"/>
          <p:cNvGrpSpPr>
            <a:grpSpLocks/>
          </p:cNvGrpSpPr>
          <p:nvPr/>
        </p:nvGrpSpPr>
        <p:grpSpPr bwMode="auto">
          <a:xfrm>
            <a:off x="2079625" y="3352800"/>
            <a:ext cx="700088" cy="327025"/>
            <a:chOff x="947" y="2146"/>
            <a:chExt cx="441" cy="206"/>
          </a:xfrm>
        </p:grpSpPr>
        <p:sp>
          <p:nvSpPr>
            <p:cNvPr id="62511" name="Rectangle 47"/>
            <p:cNvSpPr>
              <a:spLocks noChangeArrowheads="1"/>
            </p:cNvSpPr>
            <p:nvPr/>
          </p:nvSpPr>
          <p:spPr bwMode="auto">
            <a:xfrm>
              <a:off x="947" y="2146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12" name="Line 48"/>
            <p:cNvSpPr>
              <a:spLocks noChangeShapeType="1"/>
            </p:cNvSpPr>
            <p:nvPr/>
          </p:nvSpPr>
          <p:spPr bwMode="auto">
            <a:xfrm>
              <a:off x="1200" y="216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2513" name="Group 49"/>
          <p:cNvGrpSpPr>
            <a:grpSpLocks/>
          </p:cNvGrpSpPr>
          <p:nvPr/>
        </p:nvGrpSpPr>
        <p:grpSpPr bwMode="auto">
          <a:xfrm>
            <a:off x="3070225" y="3352800"/>
            <a:ext cx="700088" cy="327025"/>
            <a:chOff x="1571" y="2146"/>
            <a:chExt cx="441" cy="206"/>
          </a:xfrm>
        </p:grpSpPr>
        <p:sp>
          <p:nvSpPr>
            <p:cNvPr id="62514" name="Rectangle 50"/>
            <p:cNvSpPr>
              <a:spLocks noChangeArrowheads="1"/>
            </p:cNvSpPr>
            <p:nvPr/>
          </p:nvSpPr>
          <p:spPr bwMode="auto">
            <a:xfrm>
              <a:off x="1571" y="2146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15" name="Line 51"/>
            <p:cNvSpPr>
              <a:spLocks noChangeShapeType="1"/>
            </p:cNvSpPr>
            <p:nvPr/>
          </p:nvSpPr>
          <p:spPr bwMode="auto">
            <a:xfrm>
              <a:off x="1824" y="216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2516" name="Group 52"/>
          <p:cNvGrpSpPr>
            <a:grpSpLocks/>
          </p:cNvGrpSpPr>
          <p:nvPr/>
        </p:nvGrpSpPr>
        <p:grpSpPr bwMode="auto">
          <a:xfrm>
            <a:off x="4060825" y="3352800"/>
            <a:ext cx="700088" cy="327025"/>
            <a:chOff x="2195" y="2146"/>
            <a:chExt cx="441" cy="206"/>
          </a:xfrm>
        </p:grpSpPr>
        <p:sp>
          <p:nvSpPr>
            <p:cNvPr id="62517" name="Rectangle 53"/>
            <p:cNvSpPr>
              <a:spLocks noChangeArrowheads="1"/>
            </p:cNvSpPr>
            <p:nvPr/>
          </p:nvSpPr>
          <p:spPr bwMode="auto">
            <a:xfrm>
              <a:off x="2195" y="2146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18" name="Line 54"/>
            <p:cNvSpPr>
              <a:spLocks noChangeShapeType="1"/>
            </p:cNvSpPr>
            <p:nvPr/>
          </p:nvSpPr>
          <p:spPr bwMode="auto">
            <a:xfrm>
              <a:off x="2448" y="216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2519" name="Line 55"/>
          <p:cNvSpPr>
            <a:spLocks noChangeShapeType="1"/>
          </p:cNvSpPr>
          <p:nvPr/>
        </p:nvSpPr>
        <p:spPr bwMode="auto">
          <a:xfrm>
            <a:off x="1566863" y="35274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520" name="Line 56"/>
          <p:cNvSpPr>
            <a:spLocks noChangeShapeType="1"/>
          </p:cNvSpPr>
          <p:nvPr/>
        </p:nvSpPr>
        <p:spPr bwMode="auto">
          <a:xfrm>
            <a:off x="2557463" y="35274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521" name="Line 57"/>
          <p:cNvSpPr>
            <a:spLocks noChangeShapeType="1"/>
          </p:cNvSpPr>
          <p:nvPr/>
        </p:nvSpPr>
        <p:spPr bwMode="auto">
          <a:xfrm>
            <a:off x="3548063" y="35274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522" name="Line 58"/>
          <p:cNvSpPr>
            <a:spLocks noChangeShapeType="1"/>
          </p:cNvSpPr>
          <p:nvPr/>
        </p:nvSpPr>
        <p:spPr bwMode="auto">
          <a:xfrm>
            <a:off x="4462463" y="33750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523" name="Rectangle 59"/>
          <p:cNvSpPr>
            <a:spLocks noChangeArrowheads="1"/>
          </p:cNvSpPr>
          <p:nvPr/>
        </p:nvSpPr>
        <p:spPr bwMode="auto">
          <a:xfrm>
            <a:off x="1317625" y="4572000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2524" name="Group 60"/>
          <p:cNvGrpSpPr>
            <a:grpSpLocks/>
          </p:cNvGrpSpPr>
          <p:nvPr/>
        </p:nvGrpSpPr>
        <p:grpSpPr bwMode="auto">
          <a:xfrm>
            <a:off x="2079625" y="4572000"/>
            <a:ext cx="700088" cy="327025"/>
            <a:chOff x="947" y="2914"/>
            <a:chExt cx="441" cy="206"/>
          </a:xfrm>
        </p:grpSpPr>
        <p:sp>
          <p:nvSpPr>
            <p:cNvPr id="62525" name="Rectangle 61"/>
            <p:cNvSpPr>
              <a:spLocks noChangeArrowheads="1"/>
            </p:cNvSpPr>
            <p:nvPr/>
          </p:nvSpPr>
          <p:spPr bwMode="auto">
            <a:xfrm>
              <a:off x="947" y="2914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26" name="Line 62"/>
            <p:cNvSpPr>
              <a:spLocks noChangeShapeType="1"/>
            </p:cNvSpPr>
            <p:nvPr/>
          </p:nvSpPr>
          <p:spPr bwMode="auto">
            <a:xfrm>
              <a:off x="1200" y="292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2527" name="Line 63"/>
          <p:cNvSpPr>
            <a:spLocks noChangeShapeType="1"/>
          </p:cNvSpPr>
          <p:nvPr/>
        </p:nvSpPr>
        <p:spPr bwMode="auto">
          <a:xfrm>
            <a:off x="1566863" y="47466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528" name="Rectangle 64"/>
          <p:cNvSpPr>
            <a:spLocks noChangeArrowheads="1"/>
          </p:cNvSpPr>
          <p:nvPr/>
        </p:nvSpPr>
        <p:spPr bwMode="auto">
          <a:xfrm>
            <a:off x="1317625" y="5029200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2529" name="Group 65"/>
          <p:cNvGrpSpPr>
            <a:grpSpLocks/>
          </p:cNvGrpSpPr>
          <p:nvPr/>
        </p:nvGrpSpPr>
        <p:grpSpPr bwMode="auto">
          <a:xfrm>
            <a:off x="2079625" y="5029200"/>
            <a:ext cx="700088" cy="327025"/>
            <a:chOff x="947" y="3202"/>
            <a:chExt cx="441" cy="206"/>
          </a:xfrm>
        </p:grpSpPr>
        <p:sp>
          <p:nvSpPr>
            <p:cNvPr id="62530" name="Rectangle 66"/>
            <p:cNvSpPr>
              <a:spLocks noChangeArrowheads="1"/>
            </p:cNvSpPr>
            <p:nvPr/>
          </p:nvSpPr>
          <p:spPr bwMode="auto">
            <a:xfrm>
              <a:off x="947" y="3202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31" name="Line 67"/>
            <p:cNvSpPr>
              <a:spLocks noChangeShapeType="1"/>
            </p:cNvSpPr>
            <p:nvPr/>
          </p:nvSpPr>
          <p:spPr bwMode="auto">
            <a:xfrm>
              <a:off x="1200" y="32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2532" name="Group 68"/>
          <p:cNvGrpSpPr>
            <a:grpSpLocks/>
          </p:cNvGrpSpPr>
          <p:nvPr/>
        </p:nvGrpSpPr>
        <p:grpSpPr bwMode="auto">
          <a:xfrm>
            <a:off x="3070225" y="5029200"/>
            <a:ext cx="700088" cy="327025"/>
            <a:chOff x="1571" y="3202"/>
            <a:chExt cx="441" cy="206"/>
          </a:xfrm>
        </p:grpSpPr>
        <p:sp>
          <p:nvSpPr>
            <p:cNvPr id="62533" name="Rectangle 69"/>
            <p:cNvSpPr>
              <a:spLocks noChangeArrowheads="1"/>
            </p:cNvSpPr>
            <p:nvPr/>
          </p:nvSpPr>
          <p:spPr bwMode="auto">
            <a:xfrm>
              <a:off x="1571" y="3202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34" name="Line 70"/>
            <p:cNvSpPr>
              <a:spLocks noChangeShapeType="1"/>
            </p:cNvSpPr>
            <p:nvPr/>
          </p:nvSpPr>
          <p:spPr bwMode="auto">
            <a:xfrm>
              <a:off x="1824" y="32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2535" name="Line 71"/>
          <p:cNvSpPr>
            <a:spLocks noChangeShapeType="1"/>
          </p:cNvSpPr>
          <p:nvPr/>
        </p:nvSpPr>
        <p:spPr bwMode="auto">
          <a:xfrm>
            <a:off x="1566863" y="52038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536" name="Line 72"/>
          <p:cNvSpPr>
            <a:spLocks noChangeShapeType="1"/>
          </p:cNvSpPr>
          <p:nvPr/>
        </p:nvSpPr>
        <p:spPr bwMode="auto">
          <a:xfrm>
            <a:off x="2557463" y="52038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537" name="Rectangle 73"/>
          <p:cNvSpPr>
            <a:spLocks noChangeArrowheads="1"/>
          </p:cNvSpPr>
          <p:nvPr/>
        </p:nvSpPr>
        <p:spPr bwMode="auto">
          <a:xfrm>
            <a:off x="1317625" y="5486400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538" name="Line 74"/>
          <p:cNvSpPr>
            <a:spLocks noChangeShapeType="1"/>
          </p:cNvSpPr>
          <p:nvPr/>
        </p:nvSpPr>
        <p:spPr bwMode="auto">
          <a:xfrm>
            <a:off x="3471863" y="50514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539" name="Line 75"/>
          <p:cNvSpPr>
            <a:spLocks noChangeShapeType="1"/>
          </p:cNvSpPr>
          <p:nvPr/>
        </p:nvSpPr>
        <p:spPr bwMode="auto">
          <a:xfrm>
            <a:off x="1338263" y="5508625"/>
            <a:ext cx="457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540" name="Line 76"/>
          <p:cNvSpPr>
            <a:spLocks noChangeShapeType="1"/>
          </p:cNvSpPr>
          <p:nvPr/>
        </p:nvSpPr>
        <p:spPr bwMode="auto">
          <a:xfrm>
            <a:off x="2481263" y="45942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541" name="Rectangle 77"/>
          <p:cNvSpPr>
            <a:spLocks noChangeArrowheads="1"/>
          </p:cNvSpPr>
          <p:nvPr/>
        </p:nvSpPr>
        <p:spPr bwMode="auto">
          <a:xfrm>
            <a:off x="5889625" y="1981200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2542" name="Group 78"/>
          <p:cNvGrpSpPr>
            <a:grpSpLocks/>
          </p:cNvGrpSpPr>
          <p:nvPr/>
        </p:nvGrpSpPr>
        <p:grpSpPr bwMode="auto">
          <a:xfrm>
            <a:off x="6651625" y="1981200"/>
            <a:ext cx="700088" cy="327025"/>
            <a:chOff x="3827" y="1282"/>
            <a:chExt cx="441" cy="206"/>
          </a:xfrm>
        </p:grpSpPr>
        <p:sp>
          <p:nvSpPr>
            <p:cNvPr id="62543" name="Rectangle 79"/>
            <p:cNvSpPr>
              <a:spLocks noChangeArrowheads="1"/>
            </p:cNvSpPr>
            <p:nvPr/>
          </p:nvSpPr>
          <p:spPr bwMode="auto">
            <a:xfrm>
              <a:off x="3827" y="1282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44" name="Line 80"/>
            <p:cNvSpPr>
              <a:spLocks noChangeShapeType="1"/>
            </p:cNvSpPr>
            <p:nvPr/>
          </p:nvSpPr>
          <p:spPr bwMode="auto">
            <a:xfrm>
              <a:off x="4080" y="12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2545" name="Group 81"/>
          <p:cNvGrpSpPr>
            <a:grpSpLocks/>
          </p:cNvGrpSpPr>
          <p:nvPr/>
        </p:nvGrpSpPr>
        <p:grpSpPr bwMode="auto">
          <a:xfrm>
            <a:off x="7718425" y="1981200"/>
            <a:ext cx="700088" cy="327025"/>
            <a:chOff x="4499" y="1282"/>
            <a:chExt cx="441" cy="206"/>
          </a:xfrm>
        </p:grpSpPr>
        <p:sp>
          <p:nvSpPr>
            <p:cNvPr id="62546" name="Rectangle 82"/>
            <p:cNvSpPr>
              <a:spLocks noChangeArrowheads="1"/>
            </p:cNvSpPr>
            <p:nvPr/>
          </p:nvSpPr>
          <p:spPr bwMode="auto">
            <a:xfrm>
              <a:off x="4499" y="1282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47" name="Line 83"/>
            <p:cNvSpPr>
              <a:spLocks noChangeShapeType="1"/>
            </p:cNvSpPr>
            <p:nvPr/>
          </p:nvSpPr>
          <p:spPr bwMode="auto">
            <a:xfrm>
              <a:off x="4752" y="12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2548" name="Line 84"/>
          <p:cNvSpPr>
            <a:spLocks noChangeShapeType="1"/>
          </p:cNvSpPr>
          <p:nvPr/>
        </p:nvSpPr>
        <p:spPr bwMode="auto">
          <a:xfrm>
            <a:off x="6138863" y="21558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549" name="Line 85"/>
          <p:cNvSpPr>
            <a:spLocks noChangeShapeType="1"/>
          </p:cNvSpPr>
          <p:nvPr/>
        </p:nvSpPr>
        <p:spPr bwMode="auto">
          <a:xfrm>
            <a:off x="7129463" y="21558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550" name="Line 86"/>
          <p:cNvSpPr>
            <a:spLocks noChangeShapeType="1"/>
          </p:cNvSpPr>
          <p:nvPr/>
        </p:nvSpPr>
        <p:spPr bwMode="auto">
          <a:xfrm>
            <a:off x="8120063" y="20034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551" name="Rectangle 87"/>
          <p:cNvSpPr>
            <a:spLocks noChangeArrowheads="1"/>
          </p:cNvSpPr>
          <p:nvPr/>
        </p:nvSpPr>
        <p:spPr bwMode="auto">
          <a:xfrm>
            <a:off x="5889625" y="2438400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2552" name="Group 88"/>
          <p:cNvGrpSpPr>
            <a:grpSpLocks/>
          </p:cNvGrpSpPr>
          <p:nvPr/>
        </p:nvGrpSpPr>
        <p:grpSpPr bwMode="auto">
          <a:xfrm>
            <a:off x="6651625" y="2438400"/>
            <a:ext cx="700088" cy="327025"/>
            <a:chOff x="3827" y="1570"/>
            <a:chExt cx="441" cy="206"/>
          </a:xfrm>
        </p:grpSpPr>
        <p:sp>
          <p:nvSpPr>
            <p:cNvPr id="62553" name="Rectangle 89"/>
            <p:cNvSpPr>
              <a:spLocks noChangeArrowheads="1"/>
            </p:cNvSpPr>
            <p:nvPr/>
          </p:nvSpPr>
          <p:spPr bwMode="auto">
            <a:xfrm>
              <a:off x="3827" y="1570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54" name="Line 90"/>
            <p:cNvSpPr>
              <a:spLocks noChangeShapeType="1"/>
            </p:cNvSpPr>
            <p:nvPr/>
          </p:nvSpPr>
          <p:spPr bwMode="auto">
            <a:xfrm>
              <a:off x="4080" y="158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2555" name="Group 91"/>
          <p:cNvGrpSpPr>
            <a:grpSpLocks/>
          </p:cNvGrpSpPr>
          <p:nvPr/>
        </p:nvGrpSpPr>
        <p:grpSpPr bwMode="auto">
          <a:xfrm>
            <a:off x="7718425" y="2438400"/>
            <a:ext cx="700088" cy="327025"/>
            <a:chOff x="4499" y="1570"/>
            <a:chExt cx="441" cy="206"/>
          </a:xfrm>
        </p:grpSpPr>
        <p:sp>
          <p:nvSpPr>
            <p:cNvPr id="62556" name="Rectangle 92"/>
            <p:cNvSpPr>
              <a:spLocks noChangeArrowheads="1"/>
            </p:cNvSpPr>
            <p:nvPr/>
          </p:nvSpPr>
          <p:spPr bwMode="auto">
            <a:xfrm>
              <a:off x="4499" y="1570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57" name="Line 93"/>
            <p:cNvSpPr>
              <a:spLocks noChangeShapeType="1"/>
            </p:cNvSpPr>
            <p:nvPr/>
          </p:nvSpPr>
          <p:spPr bwMode="auto">
            <a:xfrm>
              <a:off x="4752" y="158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2558" name="Line 94"/>
          <p:cNvSpPr>
            <a:spLocks noChangeShapeType="1"/>
          </p:cNvSpPr>
          <p:nvPr/>
        </p:nvSpPr>
        <p:spPr bwMode="auto">
          <a:xfrm>
            <a:off x="6138863" y="26130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559" name="Line 95"/>
          <p:cNvSpPr>
            <a:spLocks noChangeShapeType="1"/>
          </p:cNvSpPr>
          <p:nvPr/>
        </p:nvSpPr>
        <p:spPr bwMode="auto">
          <a:xfrm>
            <a:off x="7129463" y="26130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560" name="Line 96"/>
          <p:cNvSpPr>
            <a:spLocks noChangeShapeType="1"/>
          </p:cNvSpPr>
          <p:nvPr/>
        </p:nvSpPr>
        <p:spPr bwMode="auto">
          <a:xfrm>
            <a:off x="8120063" y="24606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561" name="Rectangle 97"/>
          <p:cNvSpPr>
            <a:spLocks noChangeArrowheads="1"/>
          </p:cNvSpPr>
          <p:nvPr/>
        </p:nvSpPr>
        <p:spPr bwMode="auto">
          <a:xfrm>
            <a:off x="5889625" y="2895600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2562" name="Group 98"/>
          <p:cNvGrpSpPr>
            <a:grpSpLocks/>
          </p:cNvGrpSpPr>
          <p:nvPr/>
        </p:nvGrpSpPr>
        <p:grpSpPr bwMode="auto">
          <a:xfrm>
            <a:off x="6651625" y="2895600"/>
            <a:ext cx="700088" cy="327025"/>
            <a:chOff x="3827" y="1858"/>
            <a:chExt cx="441" cy="206"/>
          </a:xfrm>
        </p:grpSpPr>
        <p:sp>
          <p:nvSpPr>
            <p:cNvPr id="62563" name="Rectangle 99"/>
            <p:cNvSpPr>
              <a:spLocks noChangeArrowheads="1"/>
            </p:cNvSpPr>
            <p:nvPr/>
          </p:nvSpPr>
          <p:spPr bwMode="auto">
            <a:xfrm>
              <a:off x="3827" y="1858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64" name="Line 100"/>
            <p:cNvSpPr>
              <a:spLocks noChangeShapeType="1"/>
            </p:cNvSpPr>
            <p:nvPr/>
          </p:nvSpPr>
          <p:spPr bwMode="auto">
            <a:xfrm>
              <a:off x="4080" y="187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2565" name="Group 101"/>
          <p:cNvGrpSpPr>
            <a:grpSpLocks/>
          </p:cNvGrpSpPr>
          <p:nvPr/>
        </p:nvGrpSpPr>
        <p:grpSpPr bwMode="auto">
          <a:xfrm>
            <a:off x="7718425" y="2895600"/>
            <a:ext cx="700088" cy="327025"/>
            <a:chOff x="4499" y="1858"/>
            <a:chExt cx="441" cy="206"/>
          </a:xfrm>
        </p:grpSpPr>
        <p:sp>
          <p:nvSpPr>
            <p:cNvPr id="62566" name="Rectangle 102"/>
            <p:cNvSpPr>
              <a:spLocks noChangeArrowheads="1"/>
            </p:cNvSpPr>
            <p:nvPr/>
          </p:nvSpPr>
          <p:spPr bwMode="auto">
            <a:xfrm>
              <a:off x="4499" y="1858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67" name="Line 103"/>
            <p:cNvSpPr>
              <a:spLocks noChangeShapeType="1"/>
            </p:cNvSpPr>
            <p:nvPr/>
          </p:nvSpPr>
          <p:spPr bwMode="auto">
            <a:xfrm>
              <a:off x="4752" y="187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2568" name="Line 104"/>
          <p:cNvSpPr>
            <a:spLocks noChangeShapeType="1"/>
          </p:cNvSpPr>
          <p:nvPr/>
        </p:nvSpPr>
        <p:spPr bwMode="auto">
          <a:xfrm>
            <a:off x="6138863" y="30702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569" name="Line 105"/>
          <p:cNvSpPr>
            <a:spLocks noChangeShapeType="1"/>
          </p:cNvSpPr>
          <p:nvPr/>
        </p:nvSpPr>
        <p:spPr bwMode="auto">
          <a:xfrm>
            <a:off x="7129463" y="30702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570" name="Line 106"/>
          <p:cNvSpPr>
            <a:spLocks noChangeShapeType="1"/>
          </p:cNvSpPr>
          <p:nvPr/>
        </p:nvSpPr>
        <p:spPr bwMode="auto">
          <a:xfrm>
            <a:off x="8120063" y="29178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571" name="Rectangle 107"/>
          <p:cNvSpPr>
            <a:spLocks noChangeArrowheads="1"/>
          </p:cNvSpPr>
          <p:nvPr/>
        </p:nvSpPr>
        <p:spPr bwMode="auto">
          <a:xfrm>
            <a:off x="5889625" y="3352800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2572" name="Group 108"/>
          <p:cNvGrpSpPr>
            <a:grpSpLocks/>
          </p:cNvGrpSpPr>
          <p:nvPr/>
        </p:nvGrpSpPr>
        <p:grpSpPr bwMode="auto">
          <a:xfrm>
            <a:off x="6651625" y="3352800"/>
            <a:ext cx="700088" cy="327025"/>
            <a:chOff x="3827" y="2146"/>
            <a:chExt cx="441" cy="206"/>
          </a:xfrm>
        </p:grpSpPr>
        <p:sp>
          <p:nvSpPr>
            <p:cNvPr id="62573" name="Rectangle 109"/>
            <p:cNvSpPr>
              <a:spLocks noChangeArrowheads="1"/>
            </p:cNvSpPr>
            <p:nvPr/>
          </p:nvSpPr>
          <p:spPr bwMode="auto">
            <a:xfrm>
              <a:off x="3827" y="2146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74" name="Line 110"/>
            <p:cNvSpPr>
              <a:spLocks noChangeShapeType="1"/>
            </p:cNvSpPr>
            <p:nvPr/>
          </p:nvSpPr>
          <p:spPr bwMode="auto">
            <a:xfrm>
              <a:off x="4080" y="216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2575" name="Group 111"/>
          <p:cNvGrpSpPr>
            <a:grpSpLocks/>
          </p:cNvGrpSpPr>
          <p:nvPr/>
        </p:nvGrpSpPr>
        <p:grpSpPr bwMode="auto">
          <a:xfrm>
            <a:off x="7718425" y="3352800"/>
            <a:ext cx="700088" cy="327025"/>
            <a:chOff x="4499" y="2146"/>
            <a:chExt cx="441" cy="206"/>
          </a:xfrm>
        </p:grpSpPr>
        <p:sp>
          <p:nvSpPr>
            <p:cNvPr id="62576" name="Rectangle 112"/>
            <p:cNvSpPr>
              <a:spLocks noChangeArrowheads="1"/>
            </p:cNvSpPr>
            <p:nvPr/>
          </p:nvSpPr>
          <p:spPr bwMode="auto">
            <a:xfrm>
              <a:off x="4499" y="2146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77" name="Line 113"/>
            <p:cNvSpPr>
              <a:spLocks noChangeShapeType="1"/>
            </p:cNvSpPr>
            <p:nvPr/>
          </p:nvSpPr>
          <p:spPr bwMode="auto">
            <a:xfrm>
              <a:off x="4752" y="216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2578" name="Line 114"/>
          <p:cNvSpPr>
            <a:spLocks noChangeShapeType="1"/>
          </p:cNvSpPr>
          <p:nvPr/>
        </p:nvSpPr>
        <p:spPr bwMode="auto">
          <a:xfrm>
            <a:off x="6138863" y="35274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579" name="Line 115"/>
          <p:cNvSpPr>
            <a:spLocks noChangeShapeType="1"/>
          </p:cNvSpPr>
          <p:nvPr/>
        </p:nvSpPr>
        <p:spPr bwMode="auto">
          <a:xfrm>
            <a:off x="7129463" y="35274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580" name="Line 116"/>
          <p:cNvSpPr>
            <a:spLocks noChangeShapeType="1"/>
          </p:cNvSpPr>
          <p:nvPr/>
        </p:nvSpPr>
        <p:spPr bwMode="auto">
          <a:xfrm>
            <a:off x="8120063" y="33750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581" name="Rectangle 117"/>
          <p:cNvSpPr>
            <a:spLocks noChangeArrowheads="1"/>
          </p:cNvSpPr>
          <p:nvPr/>
        </p:nvSpPr>
        <p:spPr bwMode="auto">
          <a:xfrm>
            <a:off x="5889625" y="3810000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2582" name="Group 118"/>
          <p:cNvGrpSpPr>
            <a:grpSpLocks/>
          </p:cNvGrpSpPr>
          <p:nvPr/>
        </p:nvGrpSpPr>
        <p:grpSpPr bwMode="auto">
          <a:xfrm>
            <a:off x="6651625" y="3810000"/>
            <a:ext cx="700088" cy="327025"/>
            <a:chOff x="3827" y="2434"/>
            <a:chExt cx="441" cy="206"/>
          </a:xfrm>
        </p:grpSpPr>
        <p:sp>
          <p:nvSpPr>
            <p:cNvPr id="62583" name="Rectangle 119"/>
            <p:cNvSpPr>
              <a:spLocks noChangeArrowheads="1"/>
            </p:cNvSpPr>
            <p:nvPr/>
          </p:nvSpPr>
          <p:spPr bwMode="auto">
            <a:xfrm>
              <a:off x="3827" y="2434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84" name="Line 120"/>
            <p:cNvSpPr>
              <a:spLocks noChangeShapeType="1"/>
            </p:cNvSpPr>
            <p:nvPr/>
          </p:nvSpPr>
          <p:spPr bwMode="auto">
            <a:xfrm>
              <a:off x="4080" y="244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2585" name="Line 121"/>
          <p:cNvSpPr>
            <a:spLocks noChangeShapeType="1"/>
          </p:cNvSpPr>
          <p:nvPr/>
        </p:nvSpPr>
        <p:spPr bwMode="auto">
          <a:xfrm>
            <a:off x="6138863" y="39846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586" name="Line 122"/>
          <p:cNvSpPr>
            <a:spLocks noChangeShapeType="1"/>
          </p:cNvSpPr>
          <p:nvPr/>
        </p:nvSpPr>
        <p:spPr bwMode="auto">
          <a:xfrm>
            <a:off x="7053263" y="38322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587" name="Rectangle 123"/>
          <p:cNvSpPr>
            <a:spLocks noChangeArrowheads="1"/>
          </p:cNvSpPr>
          <p:nvPr/>
        </p:nvSpPr>
        <p:spPr bwMode="auto">
          <a:xfrm>
            <a:off x="5889625" y="4267200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2588" name="Group 124"/>
          <p:cNvGrpSpPr>
            <a:grpSpLocks/>
          </p:cNvGrpSpPr>
          <p:nvPr/>
        </p:nvGrpSpPr>
        <p:grpSpPr bwMode="auto">
          <a:xfrm>
            <a:off x="6651625" y="4267200"/>
            <a:ext cx="700088" cy="327025"/>
            <a:chOff x="3827" y="2722"/>
            <a:chExt cx="441" cy="206"/>
          </a:xfrm>
        </p:grpSpPr>
        <p:sp>
          <p:nvSpPr>
            <p:cNvPr id="62589" name="Rectangle 125"/>
            <p:cNvSpPr>
              <a:spLocks noChangeArrowheads="1"/>
            </p:cNvSpPr>
            <p:nvPr/>
          </p:nvSpPr>
          <p:spPr bwMode="auto">
            <a:xfrm>
              <a:off x="3827" y="2722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90" name="Line 126"/>
            <p:cNvSpPr>
              <a:spLocks noChangeShapeType="1"/>
            </p:cNvSpPr>
            <p:nvPr/>
          </p:nvSpPr>
          <p:spPr bwMode="auto">
            <a:xfrm>
              <a:off x="4080" y="273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2591" name="Group 127"/>
          <p:cNvGrpSpPr>
            <a:grpSpLocks/>
          </p:cNvGrpSpPr>
          <p:nvPr/>
        </p:nvGrpSpPr>
        <p:grpSpPr bwMode="auto">
          <a:xfrm>
            <a:off x="7718425" y="4267200"/>
            <a:ext cx="700088" cy="327025"/>
            <a:chOff x="4499" y="2722"/>
            <a:chExt cx="441" cy="206"/>
          </a:xfrm>
        </p:grpSpPr>
        <p:sp>
          <p:nvSpPr>
            <p:cNvPr id="62592" name="Rectangle 128"/>
            <p:cNvSpPr>
              <a:spLocks noChangeArrowheads="1"/>
            </p:cNvSpPr>
            <p:nvPr/>
          </p:nvSpPr>
          <p:spPr bwMode="auto">
            <a:xfrm>
              <a:off x="4499" y="2722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93" name="Line 129"/>
            <p:cNvSpPr>
              <a:spLocks noChangeShapeType="1"/>
            </p:cNvSpPr>
            <p:nvPr/>
          </p:nvSpPr>
          <p:spPr bwMode="auto">
            <a:xfrm>
              <a:off x="4752" y="273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2594" name="Line 130"/>
          <p:cNvSpPr>
            <a:spLocks noChangeShapeType="1"/>
          </p:cNvSpPr>
          <p:nvPr/>
        </p:nvSpPr>
        <p:spPr bwMode="auto">
          <a:xfrm>
            <a:off x="6138863" y="44418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595" name="Line 131"/>
          <p:cNvSpPr>
            <a:spLocks noChangeShapeType="1"/>
          </p:cNvSpPr>
          <p:nvPr/>
        </p:nvSpPr>
        <p:spPr bwMode="auto">
          <a:xfrm>
            <a:off x="7129463" y="44418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596" name="Line 132"/>
          <p:cNvSpPr>
            <a:spLocks noChangeShapeType="1"/>
          </p:cNvSpPr>
          <p:nvPr/>
        </p:nvSpPr>
        <p:spPr bwMode="auto">
          <a:xfrm>
            <a:off x="8120063" y="42894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597" name="Rectangle 133"/>
          <p:cNvSpPr>
            <a:spLocks noChangeArrowheads="1"/>
          </p:cNvSpPr>
          <p:nvPr/>
        </p:nvSpPr>
        <p:spPr bwMode="auto">
          <a:xfrm>
            <a:off x="5889625" y="4724400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2598" name="Group 134"/>
          <p:cNvGrpSpPr>
            <a:grpSpLocks/>
          </p:cNvGrpSpPr>
          <p:nvPr/>
        </p:nvGrpSpPr>
        <p:grpSpPr bwMode="auto">
          <a:xfrm>
            <a:off x="6651625" y="4724400"/>
            <a:ext cx="700088" cy="327025"/>
            <a:chOff x="3827" y="3010"/>
            <a:chExt cx="441" cy="206"/>
          </a:xfrm>
        </p:grpSpPr>
        <p:sp>
          <p:nvSpPr>
            <p:cNvPr id="62599" name="Rectangle 135"/>
            <p:cNvSpPr>
              <a:spLocks noChangeArrowheads="1"/>
            </p:cNvSpPr>
            <p:nvPr/>
          </p:nvSpPr>
          <p:spPr bwMode="auto">
            <a:xfrm>
              <a:off x="3827" y="3010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00" name="Line 136"/>
            <p:cNvSpPr>
              <a:spLocks noChangeShapeType="1"/>
            </p:cNvSpPr>
            <p:nvPr/>
          </p:nvSpPr>
          <p:spPr bwMode="auto">
            <a:xfrm>
              <a:off x="4080" y="30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2601" name="Group 137"/>
          <p:cNvGrpSpPr>
            <a:grpSpLocks/>
          </p:cNvGrpSpPr>
          <p:nvPr/>
        </p:nvGrpSpPr>
        <p:grpSpPr bwMode="auto">
          <a:xfrm>
            <a:off x="7718425" y="4724400"/>
            <a:ext cx="700088" cy="327025"/>
            <a:chOff x="4499" y="3010"/>
            <a:chExt cx="441" cy="206"/>
          </a:xfrm>
        </p:grpSpPr>
        <p:sp>
          <p:nvSpPr>
            <p:cNvPr id="62602" name="Rectangle 138"/>
            <p:cNvSpPr>
              <a:spLocks noChangeArrowheads="1"/>
            </p:cNvSpPr>
            <p:nvPr/>
          </p:nvSpPr>
          <p:spPr bwMode="auto">
            <a:xfrm>
              <a:off x="4499" y="3010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03" name="Line 139"/>
            <p:cNvSpPr>
              <a:spLocks noChangeShapeType="1"/>
            </p:cNvSpPr>
            <p:nvPr/>
          </p:nvSpPr>
          <p:spPr bwMode="auto">
            <a:xfrm>
              <a:off x="4752" y="30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2604" name="Line 140"/>
          <p:cNvSpPr>
            <a:spLocks noChangeShapeType="1"/>
          </p:cNvSpPr>
          <p:nvPr/>
        </p:nvSpPr>
        <p:spPr bwMode="auto">
          <a:xfrm>
            <a:off x="6138863" y="48990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605" name="Line 141"/>
          <p:cNvSpPr>
            <a:spLocks noChangeShapeType="1"/>
          </p:cNvSpPr>
          <p:nvPr/>
        </p:nvSpPr>
        <p:spPr bwMode="auto">
          <a:xfrm>
            <a:off x="7129463" y="48990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606" name="Line 142"/>
          <p:cNvSpPr>
            <a:spLocks noChangeShapeType="1"/>
          </p:cNvSpPr>
          <p:nvPr/>
        </p:nvSpPr>
        <p:spPr bwMode="auto">
          <a:xfrm>
            <a:off x="8120063" y="47466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607" name="Rectangle 143"/>
          <p:cNvSpPr>
            <a:spLocks noChangeArrowheads="1"/>
          </p:cNvSpPr>
          <p:nvPr/>
        </p:nvSpPr>
        <p:spPr bwMode="auto">
          <a:xfrm>
            <a:off x="5889625" y="5181600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2608" name="Group 144"/>
          <p:cNvGrpSpPr>
            <a:grpSpLocks/>
          </p:cNvGrpSpPr>
          <p:nvPr/>
        </p:nvGrpSpPr>
        <p:grpSpPr bwMode="auto">
          <a:xfrm>
            <a:off x="6651625" y="5181600"/>
            <a:ext cx="700088" cy="327025"/>
            <a:chOff x="3827" y="3298"/>
            <a:chExt cx="441" cy="206"/>
          </a:xfrm>
        </p:grpSpPr>
        <p:sp>
          <p:nvSpPr>
            <p:cNvPr id="62609" name="Rectangle 145"/>
            <p:cNvSpPr>
              <a:spLocks noChangeArrowheads="1"/>
            </p:cNvSpPr>
            <p:nvPr/>
          </p:nvSpPr>
          <p:spPr bwMode="auto">
            <a:xfrm>
              <a:off x="3827" y="3298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10" name="Line 146"/>
            <p:cNvSpPr>
              <a:spLocks noChangeShapeType="1"/>
            </p:cNvSpPr>
            <p:nvPr/>
          </p:nvSpPr>
          <p:spPr bwMode="auto">
            <a:xfrm>
              <a:off x="4080" y="331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2611" name="Line 147"/>
          <p:cNvSpPr>
            <a:spLocks noChangeShapeType="1"/>
          </p:cNvSpPr>
          <p:nvPr/>
        </p:nvSpPr>
        <p:spPr bwMode="auto">
          <a:xfrm>
            <a:off x="6138863" y="53562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612" name="Line 148"/>
          <p:cNvSpPr>
            <a:spLocks noChangeShapeType="1"/>
          </p:cNvSpPr>
          <p:nvPr/>
        </p:nvSpPr>
        <p:spPr bwMode="auto">
          <a:xfrm>
            <a:off x="7053263" y="52038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613" name="Rectangle 149"/>
          <p:cNvSpPr>
            <a:spLocks noChangeArrowheads="1"/>
          </p:cNvSpPr>
          <p:nvPr/>
        </p:nvSpPr>
        <p:spPr bwMode="auto">
          <a:xfrm>
            <a:off x="865188" y="1887538"/>
            <a:ext cx="361950" cy="188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eaLnBrk="0" hangingPunct="0">
              <a:lnSpc>
                <a:spcPct val="105000"/>
              </a:lnSpc>
            </a:pP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0</a:t>
            </a:r>
          </a:p>
          <a:p>
            <a:pPr algn="l" eaLnBrk="0" hangingPunct="0">
              <a:lnSpc>
                <a:spcPct val="105000"/>
              </a:lnSpc>
            </a:pP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1</a:t>
            </a:r>
          </a:p>
          <a:p>
            <a:pPr algn="l" eaLnBrk="0" hangingPunct="0">
              <a:lnSpc>
                <a:spcPct val="105000"/>
              </a:lnSpc>
            </a:pP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2</a:t>
            </a:r>
          </a:p>
          <a:p>
            <a:pPr algn="l" eaLnBrk="0" hangingPunct="0">
              <a:lnSpc>
                <a:spcPct val="105000"/>
              </a:lnSpc>
            </a:pP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3</a:t>
            </a:r>
          </a:p>
        </p:txBody>
      </p:sp>
      <p:sp>
        <p:nvSpPr>
          <p:cNvPr id="62614" name="Rectangle 150"/>
          <p:cNvSpPr>
            <a:spLocks noChangeArrowheads="1"/>
          </p:cNvSpPr>
          <p:nvPr/>
        </p:nvSpPr>
        <p:spPr bwMode="auto">
          <a:xfrm>
            <a:off x="865188" y="4478338"/>
            <a:ext cx="361950" cy="143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eaLnBrk="0" hangingPunct="0">
              <a:lnSpc>
                <a:spcPct val="105000"/>
              </a:lnSpc>
            </a:pP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0</a:t>
            </a:r>
          </a:p>
          <a:p>
            <a:pPr algn="l" eaLnBrk="0" hangingPunct="0">
              <a:lnSpc>
                <a:spcPct val="105000"/>
              </a:lnSpc>
            </a:pP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1</a:t>
            </a:r>
          </a:p>
          <a:p>
            <a:pPr algn="l" eaLnBrk="0" hangingPunct="0">
              <a:lnSpc>
                <a:spcPct val="105000"/>
              </a:lnSpc>
            </a:pP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2</a:t>
            </a:r>
          </a:p>
        </p:txBody>
      </p:sp>
      <p:sp>
        <p:nvSpPr>
          <p:cNvPr id="62615" name="Rectangle 151"/>
          <p:cNvSpPr>
            <a:spLocks noChangeArrowheads="1"/>
          </p:cNvSpPr>
          <p:nvPr/>
        </p:nvSpPr>
        <p:spPr bwMode="auto">
          <a:xfrm>
            <a:off x="5360988" y="1955800"/>
            <a:ext cx="361950" cy="367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eaLnBrk="0" hangingPunct="0">
              <a:lnSpc>
                <a:spcPct val="105000"/>
              </a:lnSpc>
            </a:pP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0</a:t>
            </a:r>
          </a:p>
          <a:p>
            <a:pPr algn="l" eaLnBrk="0" hangingPunct="0">
              <a:lnSpc>
                <a:spcPct val="105000"/>
              </a:lnSpc>
            </a:pP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1</a:t>
            </a:r>
          </a:p>
          <a:p>
            <a:pPr algn="l" eaLnBrk="0" hangingPunct="0">
              <a:lnSpc>
                <a:spcPct val="105000"/>
              </a:lnSpc>
            </a:pP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2</a:t>
            </a:r>
          </a:p>
          <a:p>
            <a:pPr algn="l" eaLnBrk="0" hangingPunct="0">
              <a:lnSpc>
                <a:spcPct val="105000"/>
              </a:lnSpc>
            </a:pP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3</a:t>
            </a:r>
          </a:p>
          <a:p>
            <a:pPr algn="l" eaLnBrk="0" hangingPunct="0">
              <a:lnSpc>
                <a:spcPct val="105000"/>
              </a:lnSpc>
            </a:pP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4</a:t>
            </a:r>
          </a:p>
          <a:p>
            <a:pPr algn="l" eaLnBrk="0" hangingPunct="0">
              <a:lnSpc>
                <a:spcPct val="105000"/>
              </a:lnSpc>
            </a:pP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5</a:t>
            </a:r>
          </a:p>
          <a:p>
            <a:pPr algn="l" eaLnBrk="0" hangingPunct="0">
              <a:lnSpc>
                <a:spcPct val="105000"/>
              </a:lnSpc>
            </a:pP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6</a:t>
            </a:r>
          </a:p>
          <a:p>
            <a:pPr algn="l" eaLnBrk="0" hangingPunct="0">
              <a:lnSpc>
                <a:spcPct val="105000"/>
              </a:lnSpc>
            </a:pP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7</a:t>
            </a:r>
          </a:p>
        </p:txBody>
      </p:sp>
      <p:sp>
        <p:nvSpPr>
          <p:cNvPr id="62616" name="Rectangle 152"/>
          <p:cNvSpPr>
            <a:spLocks noChangeArrowheads="1"/>
          </p:cNvSpPr>
          <p:nvPr/>
        </p:nvSpPr>
        <p:spPr bwMode="auto">
          <a:xfrm>
            <a:off x="2076450" y="19304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1</a:t>
            </a:r>
          </a:p>
        </p:txBody>
      </p:sp>
      <p:sp>
        <p:nvSpPr>
          <p:cNvPr id="62617" name="Rectangle 153"/>
          <p:cNvSpPr>
            <a:spLocks noChangeArrowheads="1"/>
          </p:cNvSpPr>
          <p:nvPr/>
        </p:nvSpPr>
        <p:spPr bwMode="auto">
          <a:xfrm>
            <a:off x="3100388" y="193357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2</a:t>
            </a:r>
          </a:p>
        </p:txBody>
      </p:sp>
      <p:sp>
        <p:nvSpPr>
          <p:cNvPr id="62618" name="Rectangle 154"/>
          <p:cNvSpPr>
            <a:spLocks noChangeArrowheads="1"/>
          </p:cNvSpPr>
          <p:nvPr/>
        </p:nvSpPr>
        <p:spPr bwMode="auto">
          <a:xfrm>
            <a:off x="4106863" y="193357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3</a:t>
            </a:r>
          </a:p>
        </p:txBody>
      </p:sp>
      <p:sp>
        <p:nvSpPr>
          <p:cNvPr id="62619" name="Rectangle 155"/>
          <p:cNvSpPr>
            <a:spLocks noChangeArrowheads="1"/>
          </p:cNvSpPr>
          <p:nvPr/>
        </p:nvSpPr>
        <p:spPr bwMode="auto">
          <a:xfrm>
            <a:off x="2092325" y="238125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0</a:t>
            </a:r>
          </a:p>
        </p:txBody>
      </p:sp>
      <p:sp>
        <p:nvSpPr>
          <p:cNvPr id="62620" name="Rectangle 156"/>
          <p:cNvSpPr>
            <a:spLocks noChangeArrowheads="1"/>
          </p:cNvSpPr>
          <p:nvPr/>
        </p:nvSpPr>
        <p:spPr bwMode="auto">
          <a:xfrm>
            <a:off x="3100388" y="2381250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2</a:t>
            </a:r>
          </a:p>
        </p:txBody>
      </p:sp>
      <p:sp>
        <p:nvSpPr>
          <p:cNvPr id="62621" name="Rectangle 157"/>
          <p:cNvSpPr>
            <a:spLocks noChangeArrowheads="1"/>
          </p:cNvSpPr>
          <p:nvPr/>
        </p:nvSpPr>
        <p:spPr bwMode="auto">
          <a:xfrm>
            <a:off x="4092575" y="238125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3</a:t>
            </a:r>
          </a:p>
        </p:txBody>
      </p:sp>
      <p:sp>
        <p:nvSpPr>
          <p:cNvPr id="62622" name="Rectangle 158"/>
          <p:cNvSpPr>
            <a:spLocks noChangeArrowheads="1"/>
          </p:cNvSpPr>
          <p:nvPr/>
        </p:nvSpPr>
        <p:spPr bwMode="auto">
          <a:xfrm>
            <a:off x="2092325" y="283051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0</a:t>
            </a:r>
          </a:p>
        </p:txBody>
      </p:sp>
      <p:sp>
        <p:nvSpPr>
          <p:cNvPr id="62623" name="Rectangle 159"/>
          <p:cNvSpPr>
            <a:spLocks noChangeArrowheads="1"/>
          </p:cNvSpPr>
          <p:nvPr/>
        </p:nvSpPr>
        <p:spPr bwMode="auto">
          <a:xfrm>
            <a:off x="3087688" y="283051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1</a:t>
            </a:r>
          </a:p>
        </p:txBody>
      </p:sp>
      <p:sp>
        <p:nvSpPr>
          <p:cNvPr id="62624" name="Rectangle 160"/>
          <p:cNvSpPr>
            <a:spLocks noChangeArrowheads="1"/>
          </p:cNvSpPr>
          <p:nvPr/>
        </p:nvSpPr>
        <p:spPr bwMode="auto">
          <a:xfrm>
            <a:off x="4092575" y="283051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3</a:t>
            </a:r>
          </a:p>
        </p:txBody>
      </p:sp>
      <p:sp>
        <p:nvSpPr>
          <p:cNvPr id="62625" name="Rectangle 161"/>
          <p:cNvSpPr>
            <a:spLocks noChangeArrowheads="1"/>
          </p:cNvSpPr>
          <p:nvPr/>
        </p:nvSpPr>
        <p:spPr bwMode="auto">
          <a:xfrm>
            <a:off x="2092325" y="330676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0</a:t>
            </a:r>
          </a:p>
        </p:txBody>
      </p:sp>
      <p:sp>
        <p:nvSpPr>
          <p:cNvPr id="62626" name="Rectangle 162"/>
          <p:cNvSpPr>
            <a:spLocks noChangeArrowheads="1"/>
          </p:cNvSpPr>
          <p:nvPr/>
        </p:nvSpPr>
        <p:spPr bwMode="auto">
          <a:xfrm>
            <a:off x="3086100" y="327977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1</a:t>
            </a:r>
          </a:p>
        </p:txBody>
      </p:sp>
      <p:sp>
        <p:nvSpPr>
          <p:cNvPr id="62627" name="Rectangle 163"/>
          <p:cNvSpPr>
            <a:spLocks noChangeArrowheads="1"/>
          </p:cNvSpPr>
          <p:nvPr/>
        </p:nvSpPr>
        <p:spPr bwMode="auto">
          <a:xfrm>
            <a:off x="4106863" y="327977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2</a:t>
            </a:r>
          </a:p>
        </p:txBody>
      </p:sp>
      <p:sp>
        <p:nvSpPr>
          <p:cNvPr id="62628" name="Rectangle 164"/>
          <p:cNvSpPr>
            <a:spLocks noChangeArrowheads="1"/>
          </p:cNvSpPr>
          <p:nvPr/>
        </p:nvSpPr>
        <p:spPr bwMode="auto">
          <a:xfrm>
            <a:off x="2743200" y="3819525"/>
            <a:ext cx="542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G</a:t>
            </a:r>
            <a:r>
              <a:rPr lang="en-US" altLang="zh-TW" sz="1600">
                <a:solidFill>
                  <a:schemeClr val="tx1"/>
                </a:solidFill>
                <a:ea typeface="新細明體" charset="-120"/>
              </a:rPr>
              <a:t>1</a:t>
            </a:r>
          </a:p>
        </p:txBody>
      </p:sp>
      <p:sp>
        <p:nvSpPr>
          <p:cNvPr id="62629" name="Rectangle 165"/>
          <p:cNvSpPr>
            <a:spLocks noChangeArrowheads="1"/>
          </p:cNvSpPr>
          <p:nvPr/>
        </p:nvSpPr>
        <p:spPr bwMode="auto">
          <a:xfrm>
            <a:off x="2092325" y="453072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1</a:t>
            </a:r>
          </a:p>
        </p:txBody>
      </p:sp>
      <p:sp>
        <p:nvSpPr>
          <p:cNvPr id="62630" name="Rectangle 166"/>
          <p:cNvSpPr>
            <a:spLocks noChangeArrowheads="1"/>
          </p:cNvSpPr>
          <p:nvPr/>
        </p:nvSpPr>
        <p:spPr bwMode="auto">
          <a:xfrm>
            <a:off x="2092325" y="49657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0</a:t>
            </a:r>
          </a:p>
        </p:txBody>
      </p:sp>
      <p:sp>
        <p:nvSpPr>
          <p:cNvPr id="62631" name="Rectangle 167"/>
          <p:cNvSpPr>
            <a:spLocks noChangeArrowheads="1"/>
          </p:cNvSpPr>
          <p:nvPr/>
        </p:nvSpPr>
        <p:spPr bwMode="auto">
          <a:xfrm>
            <a:off x="3098800" y="4967288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2</a:t>
            </a:r>
          </a:p>
        </p:txBody>
      </p:sp>
      <p:sp>
        <p:nvSpPr>
          <p:cNvPr id="62632" name="Rectangle 168"/>
          <p:cNvSpPr>
            <a:spLocks noChangeArrowheads="1"/>
          </p:cNvSpPr>
          <p:nvPr/>
        </p:nvSpPr>
        <p:spPr bwMode="auto">
          <a:xfrm>
            <a:off x="2306638" y="5724525"/>
            <a:ext cx="542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G</a:t>
            </a:r>
            <a:r>
              <a:rPr lang="en-US" altLang="zh-TW" sz="1600">
                <a:solidFill>
                  <a:schemeClr val="tx1"/>
                </a:solidFill>
                <a:ea typeface="新細明體" charset="-120"/>
              </a:rPr>
              <a:t>3</a:t>
            </a:r>
          </a:p>
        </p:txBody>
      </p:sp>
      <p:sp>
        <p:nvSpPr>
          <p:cNvPr id="62633" name="Rectangle 169"/>
          <p:cNvSpPr>
            <a:spLocks noChangeArrowheads="1"/>
          </p:cNvSpPr>
          <p:nvPr/>
        </p:nvSpPr>
        <p:spPr bwMode="auto">
          <a:xfrm>
            <a:off x="6678613" y="1919288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1</a:t>
            </a:r>
          </a:p>
        </p:txBody>
      </p:sp>
      <p:sp>
        <p:nvSpPr>
          <p:cNvPr id="62634" name="Rectangle 170"/>
          <p:cNvSpPr>
            <a:spLocks noChangeArrowheads="1"/>
          </p:cNvSpPr>
          <p:nvPr/>
        </p:nvSpPr>
        <p:spPr bwMode="auto">
          <a:xfrm>
            <a:off x="7740650" y="193357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2</a:t>
            </a:r>
          </a:p>
        </p:txBody>
      </p:sp>
      <p:sp>
        <p:nvSpPr>
          <p:cNvPr id="62635" name="Rectangle 171"/>
          <p:cNvSpPr>
            <a:spLocks noChangeArrowheads="1"/>
          </p:cNvSpPr>
          <p:nvPr/>
        </p:nvSpPr>
        <p:spPr bwMode="auto">
          <a:xfrm>
            <a:off x="6692900" y="238125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0</a:t>
            </a:r>
          </a:p>
        </p:txBody>
      </p:sp>
      <p:sp>
        <p:nvSpPr>
          <p:cNvPr id="62636" name="Rectangle 172"/>
          <p:cNvSpPr>
            <a:spLocks noChangeArrowheads="1"/>
          </p:cNvSpPr>
          <p:nvPr/>
        </p:nvSpPr>
        <p:spPr bwMode="auto">
          <a:xfrm>
            <a:off x="7739063" y="2382838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3</a:t>
            </a:r>
          </a:p>
        </p:txBody>
      </p:sp>
      <p:sp>
        <p:nvSpPr>
          <p:cNvPr id="62637" name="Rectangle 173"/>
          <p:cNvSpPr>
            <a:spLocks noChangeArrowheads="1"/>
          </p:cNvSpPr>
          <p:nvPr/>
        </p:nvSpPr>
        <p:spPr bwMode="auto">
          <a:xfrm>
            <a:off x="6680200" y="284321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0</a:t>
            </a:r>
          </a:p>
        </p:txBody>
      </p:sp>
      <p:sp>
        <p:nvSpPr>
          <p:cNvPr id="62638" name="Rectangle 174"/>
          <p:cNvSpPr>
            <a:spLocks noChangeArrowheads="1"/>
          </p:cNvSpPr>
          <p:nvPr/>
        </p:nvSpPr>
        <p:spPr bwMode="auto">
          <a:xfrm>
            <a:off x="7726363" y="28448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3</a:t>
            </a:r>
          </a:p>
        </p:txBody>
      </p:sp>
      <p:sp>
        <p:nvSpPr>
          <p:cNvPr id="62639" name="Rectangle 175"/>
          <p:cNvSpPr>
            <a:spLocks noChangeArrowheads="1"/>
          </p:cNvSpPr>
          <p:nvPr/>
        </p:nvSpPr>
        <p:spPr bwMode="auto">
          <a:xfrm>
            <a:off x="6664325" y="329406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1</a:t>
            </a:r>
          </a:p>
        </p:txBody>
      </p:sp>
      <p:sp>
        <p:nvSpPr>
          <p:cNvPr id="62640" name="Rectangle 176"/>
          <p:cNvSpPr>
            <a:spLocks noChangeArrowheads="1"/>
          </p:cNvSpPr>
          <p:nvPr/>
        </p:nvSpPr>
        <p:spPr bwMode="auto">
          <a:xfrm>
            <a:off x="7753350" y="329406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2</a:t>
            </a:r>
          </a:p>
        </p:txBody>
      </p:sp>
      <p:sp>
        <p:nvSpPr>
          <p:cNvPr id="62641" name="Rectangle 177"/>
          <p:cNvSpPr>
            <a:spLocks noChangeArrowheads="1"/>
          </p:cNvSpPr>
          <p:nvPr/>
        </p:nvSpPr>
        <p:spPr bwMode="auto">
          <a:xfrm>
            <a:off x="6678613" y="375602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5</a:t>
            </a:r>
          </a:p>
        </p:txBody>
      </p:sp>
      <p:sp>
        <p:nvSpPr>
          <p:cNvPr id="62642" name="Rectangle 178"/>
          <p:cNvSpPr>
            <a:spLocks noChangeArrowheads="1"/>
          </p:cNvSpPr>
          <p:nvPr/>
        </p:nvSpPr>
        <p:spPr bwMode="auto">
          <a:xfrm>
            <a:off x="6665913" y="423227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4</a:t>
            </a:r>
          </a:p>
        </p:txBody>
      </p:sp>
      <p:sp>
        <p:nvSpPr>
          <p:cNvPr id="62643" name="Rectangle 179"/>
          <p:cNvSpPr>
            <a:spLocks noChangeArrowheads="1"/>
          </p:cNvSpPr>
          <p:nvPr/>
        </p:nvSpPr>
        <p:spPr bwMode="auto">
          <a:xfrm>
            <a:off x="7727950" y="4205288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6</a:t>
            </a:r>
          </a:p>
        </p:txBody>
      </p:sp>
      <p:sp>
        <p:nvSpPr>
          <p:cNvPr id="62644" name="Rectangle 180"/>
          <p:cNvSpPr>
            <a:spLocks noChangeArrowheads="1"/>
          </p:cNvSpPr>
          <p:nvPr/>
        </p:nvSpPr>
        <p:spPr bwMode="auto">
          <a:xfrm>
            <a:off x="6680200" y="466725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5</a:t>
            </a:r>
          </a:p>
        </p:txBody>
      </p:sp>
      <p:sp>
        <p:nvSpPr>
          <p:cNvPr id="62645" name="Rectangle 181"/>
          <p:cNvSpPr>
            <a:spLocks noChangeArrowheads="1"/>
          </p:cNvSpPr>
          <p:nvPr/>
        </p:nvSpPr>
        <p:spPr bwMode="auto">
          <a:xfrm>
            <a:off x="7753350" y="466725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7</a:t>
            </a:r>
          </a:p>
        </p:txBody>
      </p:sp>
      <p:sp>
        <p:nvSpPr>
          <p:cNvPr id="62646" name="Rectangle 182"/>
          <p:cNvSpPr>
            <a:spLocks noChangeArrowheads="1"/>
          </p:cNvSpPr>
          <p:nvPr/>
        </p:nvSpPr>
        <p:spPr bwMode="auto">
          <a:xfrm>
            <a:off x="6675438" y="5138738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6</a:t>
            </a:r>
          </a:p>
        </p:txBody>
      </p:sp>
      <p:sp>
        <p:nvSpPr>
          <p:cNvPr id="62647" name="Rectangle 183"/>
          <p:cNvSpPr>
            <a:spLocks noChangeArrowheads="1"/>
          </p:cNvSpPr>
          <p:nvPr/>
        </p:nvSpPr>
        <p:spPr bwMode="auto">
          <a:xfrm>
            <a:off x="6702425" y="5629275"/>
            <a:ext cx="542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G</a:t>
            </a:r>
            <a:r>
              <a:rPr lang="en-US" altLang="zh-TW" sz="1600">
                <a:solidFill>
                  <a:schemeClr val="tx1"/>
                </a:solidFill>
                <a:ea typeface="新細明體" charset="-120"/>
              </a:rPr>
              <a:t>4</a:t>
            </a:r>
          </a:p>
        </p:txBody>
      </p:sp>
      <p:sp>
        <p:nvSpPr>
          <p:cNvPr id="62648" name="Oval 184"/>
          <p:cNvSpPr>
            <a:spLocks noChangeArrowheads="1"/>
          </p:cNvSpPr>
          <p:nvPr/>
        </p:nvSpPr>
        <p:spPr bwMode="auto">
          <a:xfrm>
            <a:off x="2538413" y="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2"/>
                </a:solidFill>
                <a:ea typeface="新細明體" charset="-120"/>
              </a:rPr>
              <a:t>0</a:t>
            </a:r>
          </a:p>
        </p:txBody>
      </p:sp>
      <p:sp>
        <p:nvSpPr>
          <p:cNvPr id="62649" name="Oval 185"/>
          <p:cNvSpPr>
            <a:spLocks noChangeArrowheads="1"/>
          </p:cNvSpPr>
          <p:nvPr/>
        </p:nvSpPr>
        <p:spPr bwMode="auto">
          <a:xfrm>
            <a:off x="1852613" y="7620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2"/>
                </a:solidFill>
                <a:ea typeface="新細明體" charset="-120"/>
              </a:rPr>
              <a:t>1</a:t>
            </a:r>
          </a:p>
        </p:txBody>
      </p:sp>
      <p:sp>
        <p:nvSpPr>
          <p:cNvPr id="62650" name="Oval 186"/>
          <p:cNvSpPr>
            <a:spLocks noChangeArrowheads="1"/>
          </p:cNvSpPr>
          <p:nvPr/>
        </p:nvSpPr>
        <p:spPr bwMode="auto">
          <a:xfrm>
            <a:off x="3224213" y="7620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2"/>
                </a:solidFill>
                <a:ea typeface="新細明體" charset="-120"/>
              </a:rPr>
              <a:t>2</a:t>
            </a:r>
          </a:p>
        </p:txBody>
      </p:sp>
      <p:sp>
        <p:nvSpPr>
          <p:cNvPr id="62651" name="Oval 187"/>
          <p:cNvSpPr>
            <a:spLocks noChangeArrowheads="1"/>
          </p:cNvSpPr>
          <p:nvPr/>
        </p:nvSpPr>
        <p:spPr bwMode="auto">
          <a:xfrm>
            <a:off x="2538413" y="13716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2"/>
                </a:solidFill>
                <a:ea typeface="新細明體" charset="-120"/>
              </a:rPr>
              <a:t>3</a:t>
            </a:r>
          </a:p>
        </p:txBody>
      </p:sp>
      <p:sp>
        <p:nvSpPr>
          <p:cNvPr id="62652" name="Line 188"/>
          <p:cNvSpPr>
            <a:spLocks noChangeShapeType="1"/>
          </p:cNvSpPr>
          <p:nvPr/>
        </p:nvSpPr>
        <p:spPr bwMode="auto">
          <a:xfrm>
            <a:off x="2760663" y="450850"/>
            <a:ext cx="0" cy="914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653" name="Line 189"/>
          <p:cNvSpPr>
            <a:spLocks noChangeShapeType="1"/>
          </p:cNvSpPr>
          <p:nvPr/>
        </p:nvSpPr>
        <p:spPr bwMode="auto">
          <a:xfrm>
            <a:off x="2303463" y="984250"/>
            <a:ext cx="9144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654" name="Line 190"/>
          <p:cNvSpPr>
            <a:spLocks noChangeShapeType="1"/>
          </p:cNvSpPr>
          <p:nvPr/>
        </p:nvSpPr>
        <p:spPr bwMode="auto">
          <a:xfrm flipH="1">
            <a:off x="2192338" y="374650"/>
            <a:ext cx="407987" cy="4349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655" name="Line 191"/>
          <p:cNvSpPr>
            <a:spLocks noChangeShapeType="1"/>
          </p:cNvSpPr>
          <p:nvPr/>
        </p:nvSpPr>
        <p:spPr bwMode="auto">
          <a:xfrm>
            <a:off x="2913063" y="374650"/>
            <a:ext cx="422275" cy="4349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656" name="Line 192"/>
          <p:cNvSpPr>
            <a:spLocks noChangeShapeType="1"/>
          </p:cNvSpPr>
          <p:nvPr/>
        </p:nvSpPr>
        <p:spPr bwMode="auto">
          <a:xfrm>
            <a:off x="2178050" y="1190625"/>
            <a:ext cx="354013" cy="3127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657" name="Line 193"/>
          <p:cNvSpPr>
            <a:spLocks noChangeShapeType="1"/>
          </p:cNvSpPr>
          <p:nvPr/>
        </p:nvSpPr>
        <p:spPr bwMode="auto">
          <a:xfrm flipH="1">
            <a:off x="2967038" y="1163638"/>
            <a:ext cx="327025" cy="3397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658" name="Oval 194"/>
          <p:cNvSpPr>
            <a:spLocks noChangeArrowheads="1"/>
          </p:cNvSpPr>
          <p:nvPr/>
        </p:nvSpPr>
        <p:spPr bwMode="auto">
          <a:xfrm>
            <a:off x="4311650" y="38227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2"/>
                </a:solidFill>
                <a:ea typeface="新細明體" charset="-120"/>
              </a:rPr>
              <a:t>0</a:t>
            </a:r>
          </a:p>
        </p:txBody>
      </p:sp>
      <p:sp>
        <p:nvSpPr>
          <p:cNvPr id="62659" name="Oval 195"/>
          <p:cNvSpPr>
            <a:spLocks noChangeArrowheads="1"/>
          </p:cNvSpPr>
          <p:nvPr/>
        </p:nvSpPr>
        <p:spPr bwMode="auto">
          <a:xfrm>
            <a:off x="4310063" y="4926013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2"/>
                </a:solidFill>
                <a:ea typeface="新細明體" charset="-120"/>
              </a:rPr>
              <a:t>1</a:t>
            </a:r>
          </a:p>
        </p:txBody>
      </p:sp>
      <p:sp>
        <p:nvSpPr>
          <p:cNvPr id="62660" name="Oval 196"/>
          <p:cNvSpPr>
            <a:spLocks noChangeArrowheads="1"/>
          </p:cNvSpPr>
          <p:nvPr/>
        </p:nvSpPr>
        <p:spPr bwMode="auto">
          <a:xfrm>
            <a:off x="4325938" y="5945188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2"/>
                </a:solidFill>
                <a:ea typeface="新細明體" charset="-120"/>
              </a:rPr>
              <a:t>2</a:t>
            </a:r>
          </a:p>
        </p:txBody>
      </p:sp>
      <p:sp>
        <p:nvSpPr>
          <p:cNvPr id="62661" name="Line 197"/>
          <p:cNvSpPr>
            <a:spLocks noChangeShapeType="1"/>
          </p:cNvSpPr>
          <p:nvPr/>
        </p:nvSpPr>
        <p:spPr bwMode="auto">
          <a:xfrm>
            <a:off x="4548188" y="5381625"/>
            <a:ext cx="0" cy="558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662" name="Line 198"/>
          <p:cNvSpPr>
            <a:spLocks noChangeShapeType="1"/>
          </p:cNvSpPr>
          <p:nvPr/>
        </p:nvSpPr>
        <p:spPr bwMode="auto">
          <a:xfrm flipV="1">
            <a:off x="4725988" y="4211638"/>
            <a:ext cx="0" cy="7207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663" name="Line 199"/>
          <p:cNvSpPr>
            <a:spLocks noChangeShapeType="1"/>
          </p:cNvSpPr>
          <p:nvPr/>
        </p:nvSpPr>
        <p:spPr bwMode="auto">
          <a:xfrm>
            <a:off x="4357688" y="4238625"/>
            <a:ext cx="0" cy="7350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2664" name="Group 200"/>
          <p:cNvGrpSpPr>
            <a:grpSpLocks/>
          </p:cNvGrpSpPr>
          <p:nvPr/>
        </p:nvGrpSpPr>
        <p:grpSpPr bwMode="auto">
          <a:xfrm>
            <a:off x="5521325" y="0"/>
            <a:ext cx="2854325" cy="2143125"/>
            <a:chOff x="636" y="409"/>
            <a:chExt cx="3240" cy="3461"/>
          </a:xfrm>
        </p:grpSpPr>
        <p:sp>
          <p:nvSpPr>
            <p:cNvPr id="62665" name="Oval 201"/>
            <p:cNvSpPr>
              <a:spLocks noChangeArrowheads="1"/>
            </p:cNvSpPr>
            <p:nvPr/>
          </p:nvSpPr>
          <p:spPr bwMode="auto">
            <a:xfrm>
              <a:off x="1920" y="1332"/>
              <a:ext cx="420" cy="40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sz="2400" b="1">
                  <a:solidFill>
                    <a:schemeClr val="tx2"/>
                  </a:solidFill>
                  <a:ea typeface="新細明體" charset="-120"/>
                </a:rPr>
                <a:t>1</a:t>
              </a:r>
            </a:p>
          </p:txBody>
        </p:sp>
        <p:sp>
          <p:nvSpPr>
            <p:cNvPr id="62666" name="Line 202"/>
            <p:cNvSpPr>
              <a:spLocks noChangeShapeType="1"/>
            </p:cNvSpPr>
            <p:nvPr/>
          </p:nvSpPr>
          <p:spPr bwMode="auto">
            <a:xfrm>
              <a:off x="1728" y="948"/>
              <a:ext cx="300" cy="4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67" name="Line 203"/>
            <p:cNvSpPr>
              <a:spLocks noChangeShapeType="1"/>
            </p:cNvSpPr>
            <p:nvPr/>
          </p:nvSpPr>
          <p:spPr bwMode="auto">
            <a:xfrm flipH="1">
              <a:off x="1812" y="1704"/>
              <a:ext cx="204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2668" name="Group 204"/>
            <p:cNvGrpSpPr>
              <a:grpSpLocks/>
            </p:cNvGrpSpPr>
            <p:nvPr/>
          </p:nvGrpSpPr>
          <p:grpSpPr bwMode="auto">
            <a:xfrm>
              <a:off x="864" y="612"/>
              <a:ext cx="960" cy="1824"/>
              <a:chOff x="852" y="1116"/>
              <a:chExt cx="960" cy="1824"/>
            </a:xfrm>
          </p:grpSpPr>
          <p:sp>
            <p:nvSpPr>
              <p:cNvPr id="62669" name="Oval 205"/>
              <p:cNvSpPr>
                <a:spLocks noChangeArrowheads="1"/>
              </p:cNvSpPr>
              <p:nvPr/>
            </p:nvSpPr>
            <p:spPr bwMode="auto">
              <a:xfrm>
                <a:off x="1356" y="1116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TW" sz="2400" b="1">
                    <a:solidFill>
                      <a:schemeClr val="tx2"/>
                    </a:solidFill>
                    <a:ea typeface="新細明體" charset="-120"/>
                  </a:rPr>
                  <a:t>0</a:t>
                </a:r>
              </a:p>
            </p:txBody>
          </p:sp>
          <p:sp>
            <p:nvSpPr>
              <p:cNvPr id="62670" name="Oval 206"/>
              <p:cNvSpPr>
                <a:spLocks noChangeArrowheads="1"/>
              </p:cNvSpPr>
              <p:nvPr/>
            </p:nvSpPr>
            <p:spPr bwMode="auto">
              <a:xfrm>
                <a:off x="852" y="1848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TW" sz="2400" b="1">
                    <a:solidFill>
                      <a:schemeClr val="tx2"/>
                    </a:solidFill>
                    <a:ea typeface="新細明體" charset="-120"/>
                  </a:rPr>
                  <a:t>2</a:t>
                </a:r>
              </a:p>
            </p:txBody>
          </p:sp>
          <p:sp>
            <p:nvSpPr>
              <p:cNvPr id="62671" name="Oval 207"/>
              <p:cNvSpPr>
                <a:spLocks noChangeArrowheads="1"/>
              </p:cNvSpPr>
              <p:nvPr/>
            </p:nvSpPr>
            <p:spPr bwMode="auto">
              <a:xfrm>
                <a:off x="1392" y="2532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TW" sz="2400" b="1">
                    <a:solidFill>
                      <a:schemeClr val="tx2"/>
                    </a:solidFill>
                    <a:ea typeface="新細明體" charset="-120"/>
                  </a:rPr>
                  <a:t>3</a:t>
                </a:r>
              </a:p>
            </p:txBody>
          </p:sp>
          <p:sp>
            <p:nvSpPr>
              <p:cNvPr id="62672" name="Line 208"/>
              <p:cNvSpPr>
                <a:spLocks noChangeShapeType="1"/>
              </p:cNvSpPr>
              <p:nvPr/>
            </p:nvSpPr>
            <p:spPr bwMode="auto">
              <a:xfrm flipH="1">
                <a:off x="1140" y="1476"/>
                <a:ext cx="276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673" name="Line 209"/>
              <p:cNvSpPr>
                <a:spLocks noChangeShapeType="1"/>
              </p:cNvSpPr>
              <p:nvPr/>
            </p:nvSpPr>
            <p:spPr bwMode="auto">
              <a:xfrm>
                <a:off x="1176" y="2220"/>
                <a:ext cx="216" cy="4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2674" name="Group 210"/>
            <p:cNvGrpSpPr>
              <a:grpSpLocks/>
            </p:cNvGrpSpPr>
            <p:nvPr/>
          </p:nvGrpSpPr>
          <p:grpSpPr bwMode="auto">
            <a:xfrm>
              <a:off x="2916" y="576"/>
              <a:ext cx="960" cy="1824"/>
              <a:chOff x="852" y="1116"/>
              <a:chExt cx="960" cy="1824"/>
            </a:xfrm>
          </p:grpSpPr>
          <p:sp>
            <p:nvSpPr>
              <p:cNvPr id="62675" name="Oval 211"/>
              <p:cNvSpPr>
                <a:spLocks noChangeArrowheads="1"/>
              </p:cNvSpPr>
              <p:nvPr/>
            </p:nvSpPr>
            <p:spPr bwMode="auto">
              <a:xfrm>
                <a:off x="1356" y="1116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TW" sz="2400" b="1">
                    <a:solidFill>
                      <a:schemeClr val="tx2"/>
                    </a:solidFill>
                    <a:ea typeface="新細明體" charset="-120"/>
                  </a:rPr>
                  <a:t>4</a:t>
                </a:r>
              </a:p>
            </p:txBody>
          </p:sp>
          <p:sp>
            <p:nvSpPr>
              <p:cNvPr id="62676" name="Oval 212"/>
              <p:cNvSpPr>
                <a:spLocks noChangeArrowheads="1"/>
              </p:cNvSpPr>
              <p:nvPr/>
            </p:nvSpPr>
            <p:spPr bwMode="auto">
              <a:xfrm>
                <a:off x="852" y="1848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TW" sz="2400" b="1">
                    <a:solidFill>
                      <a:schemeClr val="tx2"/>
                    </a:solidFill>
                    <a:ea typeface="新細明體" charset="-120"/>
                  </a:rPr>
                  <a:t>5</a:t>
                </a:r>
              </a:p>
            </p:txBody>
          </p:sp>
          <p:sp>
            <p:nvSpPr>
              <p:cNvPr id="62677" name="Oval 213"/>
              <p:cNvSpPr>
                <a:spLocks noChangeArrowheads="1"/>
              </p:cNvSpPr>
              <p:nvPr/>
            </p:nvSpPr>
            <p:spPr bwMode="auto">
              <a:xfrm>
                <a:off x="1392" y="2532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TW" sz="2400" b="1">
                    <a:solidFill>
                      <a:schemeClr val="tx2"/>
                    </a:solidFill>
                    <a:ea typeface="新細明體" charset="-120"/>
                  </a:rPr>
                  <a:t>6</a:t>
                </a:r>
              </a:p>
            </p:txBody>
          </p:sp>
          <p:sp>
            <p:nvSpPr>
              <p:cNvPr id="62678" name="Line 214"/>
              <p:cNvSpPr>
                <a:spLocks noChangeShapeType="1"/>
              </p:cNvSpPr>
              <p:nvPr/>
            </p:nvSpPr>
            <p:spPr bwMode="auto">
              <a:xfrm flipH="1">
                <a:off x="1140" y="1476"/>
                <a:ext cx="276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679" name="Line 215"/>
              <p:cNvSpPr>
                <a:spLocks noChangeShapeType="1"/>
              </p:cNvSpPr>
              <p:nvPr/>
            </p:nvSpPr>
            <p:spPr bwMode="auto">
              <a:xfrm>
                <a:off x="1176" y="2220"/>
                <a:ext cx="216" cy="4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2680" name="Oval 216"/>
            <p:cNvSpPr>
              <a:spLocks noChangeArrowheads="1"/>
            </p:cNvSpPr>
            <p:nvPr/>
          </p:nvSpPr>
          <p:spPr bwMode="auto">
            <a:xfrm>
              <a:off x="2988" y="2940"/>
              <a:ext cx="420" cy="40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sz="2400" b="1">
                  <a:solidFill>
                    <a:schemeClr val="tx2"/>
                  </a:solidFill>
                  <a:ea typeface="新細明體" charset="-120"/>
                </a:rPr>
                <a:t>7</a:t>
              </a:r>
            </a:p>
          </p:txBody>
        </p:sp>
        <p:sp>
          <p:nvSpPr>
            <p:cNvPr id="62681" name="Line 217"/>
            <p:cNvSpPr>
              <a:spLocks noChangeShapeType="1"/>
            </p:cNvSpPr>
            <p:nvPr/>
          </p:nvSpPr>
          <p:spPr bwMode="auto">
            <a:xfrm flipH="1">
              <a:off x="3312" y="2388"/>
              <a:ext cx="252" cy="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82" name="Text Box 218"/>
            <p:cNvSpPr txBox="1">
              <a:spLocks noChangeArrowheads="1"/>
            </p:cNvSpPr>
            <p:nvPr/>
          </p:nvSpPr>
          <p:spPr bwMode="auto">
            <a:xfrm>
              <a:off x="636" y="409"/>
              <a:ext cx="209" cy="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sz="2400" b="1">
                <a:solidFill>
                  <a:schemeClr val="tx2"/>
                </a:solidFill>
                <a:ea typeface="新細明體" charset="-120"/>
              </a:endParaRPr>
            </a:p>
          </p:txBody>
        </p:sp>
        <p:sp>
          <p:nvSpPr>
            <p:cNvPr id="62683" name="Rectangle 219"/>
            <p:cNvSpPr>
              <a:spLocks noChangeArrowheads="1"/>
            </p:cNvSpPr>
            <p:nvPr/>
          </p:nvSpPr>
          <p:spPr bwMode="auto">
            <a:xfrm>
              <a:off x="2726" y="494"/>
              <a:ext cx="209" cy="5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sz="2400" b="1" baseline="-25000">
                <a:solidFill>
                  <a:schemeClr val="tx2"/>
                </a:solidFill>
                <a:ea typeface="新細明體" charset="-120"/>
              </a:endParaRPr>
            </a:p>
          </p:txBody>
        </p:sp>
        <p:sp>
          <p:nvSpPr>
            <p:cNvPr id="62684" name="Rectangle 220"/>
            <p:cNvSpPr>
              <a:spLocks noChangeArrowheads="1"/>
            </p:cNvSpPr>
            <p:nvPr/>
          </p:nvSpPr>
          <p:spPr bwMode="auto">
            <a:xfrm>
              <a:off x="2525" y="3327"/>
              <a:ext cx="209" cy="5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sz="2400" b="1" baseline="-25000">
                <a:solidFill>
                  <a:schemeClr val="tx2"/>
                </a:solidFill>
                <a:ea typeface="新細明體" charset="-120"/>
              </a:endParaRPr>
            </a:p>
          </p:txBody>
        </p:sp>
      </p:grpSp>
      <p:sp>
        <p:nvSpPr>
          <p:cNvPr id="62685" name="Text Box 221"/>
          <p:cNvSpPr txBox="1">
            <a:spLocks noChangeArrowheads="1"/>
          </p:cNvSpPr>
          <p:nvPr/>
        </p:nvSpPr>
        <p:spPr bwMode="auto">
          <a:xfrm>
            <a:off x="428625" y="6461125"/>
            <a:ext cx="8715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An undirected graph with </a:t>
            </a:r>
            <a:r>
              <a:rPr lang="en-US" altLang="zh-TW">
                <a:solidFill>
                  <a:schemeClr val="tx2"/>
                </a:solidFill>
                <a:ea typeface="新細明體" charset="-120"/>
              </a:rPr>
              <a:t>n</a:t>
            </a:r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 vertices and </a:t>
            </a:r>
            <a:r>
              <a:rPr lang="en-US" altLang="zh-TW">
                <a:solidFill>
                  <a:schemeClr val="tx2"/>
                </a:solidFill>
                <a:ea typeface="新細明體" charset="-120"/>
              </a:rPr>
              <a:t>e</a:t>
            </a:r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 edges ==&gt; </a:t>
            </a:r>
            <a:r>
              <a:rPr lang="en-US" altLang="zh-TW">
                <a:ea typeface="新細明體" charset="-120"/>
              </a:rPr>
              <a:t>n</a:t>
            </a:r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 head nodes and </a:t>
            </a:r>
            <a:r>
              <a:rPr lang="en-US" altLang="zh-TW">
                <a:ea typeface="新細明體" charset="-120"/>
              </a:rPr>
              <a:t>2e</a:t>
            </a:r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 list nodes</a:t>
            </a:r>
            <a:endParaRPr lang="en-US" altLang="zh-TW" sz="2400">
              <a:solidFill>
                <a:schemeClr val="tx1"/>
              </a:solidFill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59524-F73D-4E46-999D-DD595AFA7F98}" type="slidenum">
              <a:rPr lang="en-US" altLang="zh-TW"/>
              <a:pPr/>
              <a:t>34</a:t>
            </a:fld>
            <a:endParaRPr lang="en-US" altLang="zh-TW"/>
          </a:p>
        </p:txBody>
      </p:sp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1098550" y="388938"/>
            <a:ext cx="80454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altLang="zh-TW" sz="4400">
                <a:solidFill>
                  <a:schemeClr val="tx2"/>
                </a:solidFill>
                <a:ea typeface="新細明體" charset="-120"/>
              </a:rPr>
              <a:t>Some Graph Operations</a:t>
            </a:r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1098550" y="1608138"/>
            <a:ext cx="80454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Traversal</a:t>
            </a:r>
            <a:br>
              <a:rPr lang="en-US" altLang="zh-TW" sz="3200">
                <a:solidFill>
                  <a:schemeClr val="tx1"/>
                </a:solidFill>
                <a:ea typeface="新細明體" charset="-120"/>
              </a:rPr>
            </a:br>
            <a:r>
              <a:rPr lang="en-US" altLang="zh-TW" sz="3200">
                <a:solidFill>
                  <a:schemeClr val="accent2"/>
                </a:solidFill>
                <a:ea typeface="新細明體" charset="-120"/>
              </a:rPr>
              <a:t>Given G=(V,E) and vertex v, find all w</a:t>
            </a:r>
            <a:r>
              <a:rPr lang="en-US" altLang="zh-TW" sz="3200">
                <a:solidFill>
                  <a:schemeClr val="accent2"/>
                </a:solidFill>
                <a:ea typeface="新細明體" charset="-120"/>
                <a:sym typeface="Symbol" pitchFamily="18" charset="2"/>
              </a:rPr>
              <a:t>V, </a:t>
            </a:r>
            <a:br>
              <a:rPr lang="en-US" altLang="zh-TW" sz="3200">
                <a:solidFill>
                  <a:schemeClr val="accent2"/>
                </a:solidFill>
                <a:ea typeface="新細明體" charset="-120"/>
                <a:sym typeface="Symbol" pitchFamily="18" charset="2"/>
              </a:rPr>
            </a:br>
            <a:r>
              <a:rPr lang="en-US" altLang="zh-TW" sz="3200">
                <a:solidFill>
                  <a:schemeClr val="accent2"/>
                </a:solidFill>
                <a:ea typeface="新細明體" charset="-120"/>
                <a:sym typeface="Symbol" pitchFamily="18" charset="2"/>
              </a:rPr>
              <a:t>such that w connects v.</a:t>
            </a:r>
            <a:endParaRPr lang="en-US" altLang="zh-TW" sz="3200">
              <a:solidFill>
                <a:schemeClr val="tx1"/>
              </a:solidFill>
              <a:ea typeface="新細明體" charset="-120"/>
            </a:endParaRP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Depth First Search (DFS)</a:t>
            </a:r>
            <a:br>
              <a:rPr lang="en-US" altLang="zh-TW" sz="2800">
                <a:solidFill>
                  <a:schemeClr val="tx1"/>
                </a:solidFill>
                <a:ea typeface="新細明體" charset="-120"/>
              </a:rPr>
            </a:br>
            <a:r>
              <a:rPr lang="en-US" altLang="zh-TW" sz="2800">
                <a:solidFill>
                  <a:schemeClr val="accent2"/>
                </a:solidFill>
                <a:ea typeface="新細明體" charset="-120"/>
              </a:rPr>
              <a:t>preorder tree traversal</a:t>
            </a:r>
            <a:endParaRPr lang="en-US" altLang="zh-TW" sz="2800">
              <a:solidFill>
                <a:schemeClr val="tx1"/>
              </a:solidFill>
              <a:ea typeface="新細明體" charset="-120"/>
            </a:endParaRP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Breadth First Search (BFS)</a:t>
            </a:r>
            <a:br>
              <a:rPr lang="en-US" altLang="zh-TW" sz="2800">
                <a:solidFill>
                  <a:schemeClr val="tx1"/>
                </a:solidFill>
                <a:ea typeface="新細明體" charset="-120"/>
              </a:rPr>
            </a:br>
            <a:r>
              <a:rPr lang="en-US" altLang="zh-TW" sz="2800">
                <a:solidFill>
                  <a:schemeClr val="accent2"/>
                </a:solidFill>
                <a:ea typeface="新細明體" charset="-120"/>
              </a:rPr>
              <a:t>level order tree traversal</a:t>
            </a:r>
            <a:endParaRPr lang="en-US" altLang="zh-TW" sz="2800">
              <a:solidFill>
                <a:schemeClr val="tx1"/>
              </a:solidFill>
              <a:ea typeface="新細明體" charset="-120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Connected Components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>
                <a:solidFill>
                  <a:schemeClr val="tx1"/>
                </a:solidFill>
                <a:ea typeface="新細明體" charset="-120"/>
              </a:rPr>
              <a:t>Spanning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EA98-83C4-4A71-9085-AC74978D24B9}" type="slidenum">
              <a:rPr lang="en-US" altLang="zh-TW" smtClean="0"/>
              <a:pPr/>
              <a:t>35</a:t>
            </a:fld>
            <a:endParaRPr lang="en-US" altLang="zh-TW"/>
          </a:p>
        </p:txBody>
      </p:sp>
      <p:pic>
        <p:nvPicPr>
          <p:cNvPr id="172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88910" y="1"/>
            <a:ext cx="486186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EA98-83C4-4A71-9085-AC74978D24B9}" type="slidenum">
              <a:rPr lang="en-US" altLang="zh-TW" smtClean="0"/>
              <a:pPr/>
              <a:t>36</a:t>
            </a:fld>
            <a:endParaRPr lang="en-US" altLang="zh-TW"/>
          </a:p>
        </p:txBody>
      </p:sp>
      <p:pic>
        <p:nvPicPr>
          <p:cNvPr id="4" name="Picture 3" descr="BFS_Ex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0845" y="109352"/>
            <a:ext cx="8215181" cy="6748648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EA98-83C4-4A71-9085-AC74978D24B9}" type="slidenum">
              <a:rPr lang="en-US" altLang="zh-TW" smtClean="0"/>
              <a:pPr/>
              <a:t>37</a:t>
            </a:fld>
            <a:endParaRPr lang="en-US" altLang="zh-TW"/>
          </a:p>
        </p:txBody>
      </p:sp>
      <p:pic>
        <p:nvPicPr>
          <p:cNvPr id="173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291" y="0"/>
            <a:ext cx="6755274" cy="280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30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0606" y="3208149"/>
            <a:ext cx="6982923" cy="3649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EA98-83C4-4A71-9085-AC74978D24B9}" type="slidenum">
              <a:rPr lang="en-US" altLang="zh-TW" smtClean="0"/>
              <a:pPr/>
              <a:t>38</a:t>
            </a:fld>
            <a:endParaRPr lang="en-US" altLang="zh-TW"/>
          </a:p>
        </p:txBody>
      </p:sp>
      <p:pic>
        <p:nvPicPr>
          <p:cNvPr id="174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640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Graphs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2AF4B-05B6-4D7F-A676-C418C01C6B7A}" type="slidenum">
              <a:rPr lang="en-US" altLang="zh-TW" smtClean="0"/>
              <a:pPr/>
              <a:t>4</a:t>
            </a:fld>
            <a:endParaRPr lang="en-US" altLang="zh-TW"/>
          </a:p>
        </p:txBody>
      </p:sp>
      <p:sp>
        <p:nvSpPr>
          <p:cNvPr id="5" name="TextBox 4"/>
          <p:cNvSpPr txBox="1"/>
          <p:nvPr/>
        </p:nvSpPr>
        <p:spPr>
          <a:xfrm>
            <a:off x="635430" y="2014780"/>
            <a:ext cx="801262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4000" dirty="0"/>
              <a:t>Directed Graph</a:t>
            </a:r>
          </a:p>
          <a:p>
            <a:pPr lvl="1"/>
            <a:r>
              <a:rPr lang="en-US" sz="4000" dirty="0"/>
              <a:t>Undirected Graph</a:t>
            </a:r>
          </a:p>
          <a:p>
            <a:pPr lvl="1"/>
            <a:r>
              <a:rPr lang="en-US" sz="4000" dirty="0"/>
              <a:t>Complete Graph</a:t>
            </a:r>
          </a:p>
          <a:p>
            <a:pPr lvl="1"/>
            <a:r>
              <a:rPr lang="en-US" sz="4000" dirty="0"/>
              <a:t>Cyclic Graph</a:t>
            </a:r>
          </a:p>
          <a:p>
            <a:pPr lvl="1"/>
            <a:r>
              <a:rPr lang="en-US" sz="4000" dirty="0"/>
              <a:t>Acyclic Graph</a:t>
            </a:r>
          </a:p>
          <a:p>
            <a:pPr lvl="1"/>
            <a:r>
              <a:rPr lang="en-US" sz="4000" dirty="0"/>
              <a:t>Simple Graph</a:t>
            </a:r>
            <a:r>
              <a:rPr lang="en-US" sz="4000" dirty="0" smtClean="0"/>
              <a:t>.</a:t>
            </a:r>
            <a:endParaRPr lang="en-US" sz="4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charset="-128"/>
              </a:rPr>
              <a:t>Directed vs. undirected graphs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066800"/>
          </a:xfrm>
        </p:spPr>
        <p:txBody>
          <a:bodyPr/>
          <a:lstStyle/>
          <a:p>
            <a:r>
              <a:rPr lang="en-US">
                <a:ea typeface="MS Mincho" charset="-128"/>
              </a:rPr>
              <a:t>When the edges in a graph have no direction, the graph is called </a:t>
            </a:r>
            <a:r>
              <a:rPr lang="en-US" i="1">
                <a:ea typeface="MS Mincho" charset="-128"/>
              </a:rPr>
              <a:t>undirected</a:t>
            </a:r>
            <a:endParaRPr lang="en-US"/>
          </a:p>
        </p:txBody>
      </p:sp>
      <p:pic>
        <p:nvPicPr>
          <p:cNvPr id="1028" name="Picture 4" descr="C:\My Documents\308 PowerPoint\Figures\MACJOBS\JPEGS\CHAP09\P551.jpg"/>
          <p:cNvPicPr>
            <a:picLocks noChangeAspect="1" noChangeArrowheads="1"/>
          </p:cNvPicPr>
          <p:nvPr/>
        </p:nvPicPr>
        <p:blipFill>
          <a:blip r:embed="rId2" cstate="print">
            <a:lum bright="-12000"/>
          </a:blip>
          <a:srcRect r="36243" b="71895"/>
          <a:stretch>
            <a:fillRect/>
          </a:stretch>
        </p:blipFill>
        <p:spPr bwMode="auto">
          <a:xfrm>
            <a:off x="2590800" y="3200400"/>
            <a:ext cx="3886200" cy="31924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219200"/>
          </a:xfrm>
        </p:spPr>
        <p:txBody>
          <a:bodyPr/>
          <a:lstStyle/>
          <a:p>
            <a:r>
              <a:rPr lang="en-US">
                <a:ea typeface="MS Mincho" charset="-128"/>
              </a:rPr>
              <a:t>When the edges in a graph have a direction, the graph is called </a:t>
            </a:r>
            <a:r>
              <a:rPr lang="en-US" i="1">
                <a:ea typeface="MS Mincho" charset="-128"/>
              </a:rPr>
              <a:t>directed</a:t>
            </a:r>
            <a:r>
              <a:rPr lang="en-US">
                <a:ea typeface="MS Mincho" charset="-128"/>
              </a:rPr>
              <a:t> (or </a:t>
            </a:r>
            <a:r>
              <a:rPr lang="en-US" i="1">
                <a:ea typeface="MS Mincho" charset="-128"/>
              </a:rPr>
              <a:t>digraph</a:t>
            </a:r>
            <a:r>
              <a:rPr lang="en-US">
                <a:ea typeface="MS Mincho" charset="-128"/>
              </a:rPr>
              <a:t>)</a:t>
            </a:r>
            <a:r>
              <a:rPr lang="en-US"/>
              <a:t> </a:t>
            </a:r>
          </a:p>
        </p:txBody>
      </p:sp>
      <p:pic>
        <p:nvPicPr>
          <p:cNvPr id="5124" name="Picture 4" descr="C:\My Documents\308 PowerPoint\Figures\MACJOBS\JPEGS\CHAP09\P551.jpg"/>
          <p:cNvPicPr>
            <a:picLocks noChangeAspect="1" noChangeArrowheads="1"/>
          </p:cNvPicPr>
          <p:nvPr/>
        </p:nvPicPr>
        <p:blipFill>
          <a:blip r:embed="rId2" cstate="print">
            <a:lum bright="-18000"/>
          </a:blip>
          <a:srcRect t="29227" r="13568" b="34114"/>
          <a:stretch>
            <a:fillRect/>
          </a:stretch>
        </p:blipFill>
        <p:spPr bwMode="auto">
          <a:xfrm>
            <a:off x="685800" y="3200400"/>
            <a:ext cx="4114800" cy="3252788"/>
          </a:xfrm>
          <a:prstGeom prst="rect">
            <a:avLst/>
          </a:prstGeom>
          <a:noFill/>
        </p:spPr>
      </p:pic>
      <p:sp>
        <p:nvSpPr>
          <p:cNvPr id="5125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>
                <a:ea typeface="MS Mincho" charset="-128"/>
              </a:rPr>
              <a:t>Directed vs. undirected graphs (cont.)</a:t>
            </a:r>
            <a:endParaRPr lang="en-US"/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762000" y="6172200"/>
            <a:ext cx="29384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/>
              <a:t>E(Graph2) = {(1,3) (3,1) (5,9) (9,11) (5,7)</a:t>
            </a:r>
            <a:endParaRPr lang="en-US" sz="1400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4876800" y="4038600"/>
            <a:ext cx="40386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i="1">
                <a:solidFill>
                  <a:schemeClr val="bg1"/>
                </a:solidFill>
                <a:latin typeface="Times New Roman" charset="0"/>
                <a:ea typeface="MS Mincho" charset="-128"/>
              </a:rPr>
              <a:t>Warning</a:t>
            </a:r>
            <a:r>
              <a:rPr lang="en-US" sz="2400">
                <a:solidFill>
                  <a:schemeClr val="bg1"/>
                </a:solidFill>
                <a:latin typeface="Times New Roman" charset="0"/>
                <a:ea typeface="MS Mincho" charset="-128"/>
              </a:rPr>
              <a:t>: if the graph is directed, the order of the vertices in each edge is important !!</a:t>
            </a:r>
            <a:endParaRPr lang="en-US" sz="2400">
              <a:latin typeface="Times New Roman" charset="0"/>
              <a:ea typeface="MS Mincho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Cyclic </a:t>
            </a:r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For a graph to be called a cyclic graph, it should consist of at least one cycle. If a graph has a minimum of one cycle present, it is called a cyclic graph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The graph shown in the image has two cycles present, satisfying the required condition for a graph to be cyclic, thus making it a cyclic graph.</a:t>
            </a:r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896A-3506-4B42-876F-24D8A609E37A}" type="slidenum">
              <a:rPr lang="en-US" altLang="zh-TW" smtClean="0"/>
              <a:pPr/>
              <a:t>7</a:t>
            </a:fld>
            <a:endParaRPr lang="en-US" altLang="zh-TW"/>
          </a:p>
        </p:txBody>
      </p:sp>
      <p:pic>
        <p:nvPicPr>
          <p:cNvPr id="6" name="Content Placeholder 6" descr="Cycli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255202" y="2727699"/>
            <a:ext cx="2586940" cy="1635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Acyclic </a:t>
            </a:r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896A-3506-4B42-876F-24D8A609E37A}" type="slidenum">
              <a:rPr lang="en-US" altLang="zh-TW" smtClean="0"/>
              <a:pPr/>
              <a:t>8</a:t>
            </a:fld>
            <a:endParaRPr lang="en-US" altLang="zh-TW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graph is called an acyclic graph if zero cycles are present, and an acyclic graph is the complete opposite of a cyclic graph.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 descr="Acycli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09584" y="3723597"/>
            <a:ext cx="4175760" cy="27584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Acyclic Graph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graph shown in the above image is acyclic because it has zero cycles present in it. That means if we begin traversing the graph from vertex B, then a single path doesn't exist that will traverse all the vertices and end at the same vertex that is vertex B.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896A-3506-4B42-876F-24D8A609E37A}" type="slidenum">
              <a:rPr lang="en-US" altLang="zh-TW" smtClean="0"/>
              <a:pPr/>
              <a:t>9</a:t>
            </a:fld>
            <a:endParaRPr lang="en-US" altLang="zh-TW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ds Tie">
  <a:themeElements>
    <a:clrScheme name="Dads Tie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Dads Tie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0" i="0" u="none" strike="noStrike" cap="none" normalizeH="0" baseline="0" smtClean="0">
            <a:ln>
              <a:noFill/>
            </a:ln>
            <a:solidFill>
              <a:srgbClr val="CC3300"/>
            </a:solidFill>
            <a:effectLst/>
            <a:latin typeface="Times New Roman" charset="0"/>
            <a:ea typeface="標楷體" pitchFamily="49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0" i="0" u="none" strike="noStrike" cap="none" normalizeH="0" baseline="0" smtClean="0">
            <a:ln>
              <a:noFill/>
            </a:ln>
            <a:solidFill>
              <a:srgbClr val="CC3300"/>
            </a:solidFill>
            <a:effectLst/>
            <a:latin typeface="Times New Roman" charset="0"/>
            <a:ea typeface="標楷體" pitchFamily="49" charset="-120"/>
          </a:defRPr>
        </a:defPPr>
      </a:lstStyle>
    </a:lnDef>
  </a:objectDefaults>
  <a:extraClrSchemeLst>
    <a:extraClrScheme>
      <a:clrScheme name="Dads Tie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ds Tie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Office\Templates\簡報設計範本\Dads Tie.pot</Template>
  <TotalTime>1596</TotalTime>
  <Words>1213</Words>
  <Application>Microsoft Office PowerPoint</Application>
  <PresentationFormat>On-screen Show (4:3)</PresentationFormat>
  <Paragraphs>385</Paragraphs>
  <Slides>38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Dads Tie</vt:lpstr>
      <vt:lpstr>Equation</vt:lpstr>
      <vt:lpstr>方程式</vt:lpstr>
      <vt:lpstr>             GRAPHS                </vt:lpstr>
      <vt:lpstr>Slide 2</vt:lpstr>
      <vt:lpstr>Slide 3</vt:lpstr>
      <vt:lpstr>Types of Graphs</vt:lpstr>
      <vt:lpstr>Directed vs. undirected graphs</vt:lpstr>
      <vt:lpstr>Directed vs. undirected graphs (cont.)</vt:lpstr>
      <vt:lpstr>Cyclic Graph</vt:lpstr>
      <vt:lpstr>Acyclic Graph</vt:lpstr>
      <vt:lpstr>Acyclic Graph (contd…)</vt:lpstr>
      <vt:lpstr>Trees vs graphs</vt:lpstr>
      <vt:lpstr>Graph terminology</vt:lpstr>
      <vt:lpstr>Graph terminology (cont.)</vt:lpstr>
      <vt:lpstr>Graph terminology (cont.)</vt:lpstr>
      <vt:lpstr>Graph terminology (cont.)</vt:lpstr>
      <vt:lpstr>Slide 15</vt:lpstr>
      <vt:lpstr>Slide 16</vt:lpstr>
      <vt:lpstr>Figure 6.3</vt:lpstr>
      <vt:lpstr>Subgraph and Path</vt:lpstr>
      <vt:lpstr>Figure 6.4: subgraphs of G1 and G3  (p.261) </vt:lpstr>
      <vt:lpstr>Simple Path and Style</vt:lpstr>
      <vt:lpstr>Slide 21</vt:lpstr>
      <vt:lpstr>Connected Component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</vt:vector>
  </TitlesOfParts>
  <Company>nlg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             GRAPHS</dc:title>
  <dc:creator>nlgpc5</dc:creator>
  <cp:lastModifiedBy>moon</cp:lastModifiedBy>
  <cp:revision>180</cp:revision>
  <cp:lastPrinted>1999-04-12T07:58:38Z</cp:lastPrinted>
  <dcterms:created xsi:type="dcterms:W3CDTF">1998-08-01T03:12:56Z</dcterms:created>
  <dcterms:modified xsi:type="dcterms:W3CDTF">2023-01-13T10:05:08Z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hh_chen@csie.ntu.edu.tw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2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\\PCLABNT\users\get\Personal</vt:lpwstr>
  </property>
  <property fmtid="{D5CDD505-2E9C-101B-9397-08002B2CF9AE}" pid="22" name="EncodingType">
    <vt:i4>5</vt:i4>
  </property>
</Properties>
</file>