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0"/>
  </p:notesMasterIdLst>
  <p:sldIdLst>
    <p:sldId id="256" r:id="rId2"/>
    <p:sldId id="278" r:id="rId3"/>
    <p:sldId id="279" r:id="rId4"/>
    <p:sldId id="348" r:id="rId5"/>
    <p:sldId id="349" r:id="rId6"/>
    <p:sldId id="350" r:id="rId7"/>
    <p:sldId id="351" r:id="rId8"/>
    <p:sldId id="280" r:id="rId9"/>
    <p:sldId id="281" r:id="rId10"/>
    <p:sldId id="284" r:id="rId11"/>
    <p:sldId id="257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52" r:id="rId23"/>
    <p:sldId id="306" r:id="rId24"/>
    <p:sldId id="307" r:id="rId25"/>
    <p:sldId id="308" r:id="rId26"/>
    <p:sldId id="309" r:id="rId27"/>
    <p:sldId id="315" r:id="rId28"/>
    <p:sldId id="266" r:id="rId29"/>
    <p:sldId id="267" r:id="rId30"/>
    <p:sldId id="324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5" r:id="rId92"/>
    <p:sldId id="376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479" r:id="rId104"/>
    <p:sldId id="480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4" r:id="rId133"/>
    <p:sldId id="415" r:id="rId134"/>
    <p:sldId id="416" r:id="rId135"/>
    <p:sldId id="417" r:id="rId136"/>
    <p:sldId id="418" r:id="rId137"/>
    <p:sldId id="419" r:id="rId138"/>
    <p:sldId id="420" r:id="rId139"/>
    <p:sldId id="421" r:id="rId140"/>
    <p:sldId id="422" r:id="rId141"/>
    <p:sldId id="423" r:id="rId142"/>
    <p:sldId id="424" r:id="rId143"/>
    <p:sldId id="425" r:id="rId144"/>
    <p:sldId id="426" r:id="rId145"/>
    <p:sldId id="427" r:id="rId146"/>
    <p:sldId id="428" r:id="rId147"/>
    <p:sldId id="429" r:id="rId148"/>
    <p:sldId id="430" r:id="rId149"/>
    <p:sldId id="431" r:id="rId150"/>
    <p:sldId id="432" r:id="rId151"/>
    <p:sldId id="433" r:id="rId152"/>
    <p:sldId id="434" r:id="rId153"/>
    <p:sldId id="435" r:id="rId154"/>
    <p:sldId id="436" r:id="rId155"/>
    <p:sldId id="437" r:id="rId156"/>
    <p:sldId id="438" r:id="rId157"/>
    <p:sldId id="439" r:id="rId158"/>
    <p:sldId id="440" r:id="rId15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003399"/>
        </a:solidFill>
        <a:latin typeface="Times New Roman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  <a:srgbClr val="00FFFF"/>
    <a:srgbClr val="0099FF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6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u="sng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2771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sng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2772" name="Rectangle 307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2774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u="sng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2775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sng">
                <a:solidFill>
                  <a:schemeClr val="tx1"/>
                </a:solidFill>
              </a:defRPr>
            </a:lvl1pPr>
          </a:lstStyle>
          <a:p>
            <a:fld id="{C4372488-FB87-4252-A18E-AAA5026EBE5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DA7E8E-ECAE-442C-8AC8-321CC2A26509}" type="slidenum">
              <a:rPr lang="en-US"/>
              <a:pPr/>
              <a:t>69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280" y="686430"/>
            <a:ext cx="455944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9F40EB-4D33-4480-8711-E5862F2A6A0F}" type="slidenum">
              <a:rPr lang="en-US"/>
              <a:pPr/>
              <a:t>78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F52C1A-31AE-4BE5-BB63-068FFFD6AD64}" type="slidenum">
              <a:rPr lang="en-US"/>
              <a:pPr/>
              <a:t>79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DB2636-C1EC-44A7-9D0C-45D00B119EDD}" type="slidenum">
              <a:rPr lang="en-US"/>
              <a:pPr/>
              <a:t>80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65B53B-A4C5-4D81-885E-63B317D671FF}" type="slidenum">
              <a:rPr lang="en-US"/>
              <a:pPr/>
              <a:t>81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24B689-6C0E-46FA-8447-5537D17DD3D4}" type="slidenum">
              <a:rPr lang="en-US"/>
              <a:pPr/>
              <a:t>82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4E0EE4-8649-4313-8D2F-AC120EE6D718}" type="slidenum">
              <a:rPr lang="en-US"/>
              <a:pPr/>
              <a:t>83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30094E-A4D7-4F61-BB71-D0AEDA3A39F0}" type="slidenum">
              <a:rPr lang="en-US"/>
              <a:pPr/>
              <a:t>84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320CB-79C0-4259-928E-AB420D01FEEE}" type="slidenum">
              <a:rPr lang="en-US"/>
              <a:pPr/>
              <a:t>85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65F1F1-98C7-4DD4-8921-29EF7074DB99}" type="slidenum">
              <a:rPr lang="en-US"/>
              <a:pPr/>
              <a:t>86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B3712F-3943-4FF3-8B78-6DCA1BA14D09}" type="slidenum">
              <a:rPr lang="en-US"/>
              <a:pPr/>
              <a:t>87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62B8AB-28D5-44F0-83CD-74E95C26C014}" type="slidenum">
              <a:rPr lang="en-US"/>
              <a:pPr/>
              <a:t>70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26D37A-810A-4CCC-A121-EBCBD4FCE46F}" type="slidenum">
              <a:rPr lang="en-US"/>
              <a:pPr/>
              <a:t>88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C22566-18FC-4AF0-AE8C-B62BD79E6897}" type="slidenum">
              <a:rPr lang="en-US"/>
              <a:pPr/>
              <a:t>89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0B745A-BCFD-4757-B9D3-945555EFB690}" type="slidenum">
              <a:rPr lang="en-US"/>
              <a:pPr/>
              <a:t>90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EC1F79-1057-4D92-9DF0-9CF8692D7C05}" type="slidenum">
              <a:rPr lang="en-US"/>
              <a:pPr/>
              <a:t>91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25A530-9333-4CD3-A3F2-239F946B8ABB}" type="slidenum">
              <a:rPr lang="en-US"/>
              <a:pPr/>
              <a:t>92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16B441-626E-45A2-A987-391D6CFD6974}" type="slidenum">
              <a:rPr lang="en-US"/>
              <a:pPr/>
              <a:t>93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016B5-3B76-4DD0-9053-5845CA399979}" type="slidenum">
              <a:rPr lang="en-US"/>
              <a:pPr/>
              <a:t>94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CC1C7-E449-44C2-9CDF-64B089AF787C}" type="slidenum">
              <a:rPr lang="en-US"/>
              <a:pPr/>
              <a:t>95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14E4BD-CF53-48A3-9F58-7869EBD2123E}" type="slidenum">
              <a:rPr lang="en-US"/>
              <a:pPr/>
              <a:t>96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CD8158-8CB2-46B3-A449-AF94AED04BE8}" type="slidenum">
              <a:rPr lang="en-US"/>
              <a:pPr/>
              <a:t>97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CF68CC-DF94-4D91-91CE-4225C9B0A867}" type="slidenum">
              <a:rPr lang="en-US"/>
              <a:pPr/>
              <a:t>71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ADB947-B921-429D-898F-59868C6A6280}" type="slidenum">
              <a:rPr lang="en-US"/>
              <a:pPr/>
              <a:t>98</a:t>
            </a:fld>
            <a:endParaRPr 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F7710D-1ECD-4E84-818C-03DEF524ADA6}" type="slidenum">
              <a:rPr lang="en-US"/>
              <a:pPr/>
              <a:t>99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BAFA02-788E-4E73-A960-AD53838260A3}" type="slidenum">
              <a:rPr lang="en-US"/>
              <a:pPr/>
              <a:t>100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E2EA08-F2DD-4F95-B351-AA1B58DFC8A8}" type="slidenum">
              <a:rPr lang="en-US"/>
              <a:pPr/>
              <a:t>101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EBFF4F-145B-4748-A064-8DA9710E0E67}" type="slidenum">
              <a:rPr lang="en-US"/>
              <a:pPr/>
              <a:t>102</a:t>
            </a:fld>
            <a:endParaRPr 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C333B8-93F1-4AA3-BCC3-CDC58568F098}" type="slidenum">
              <a:rPr lang="en-US"/>
              <a:pPr/>
              <a:t>72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8EF9B5-B022-4088-8143-3B5D4E518555}" type="slidenum">
              <a:rPr lang="en-US"/>
              <a:pPr/>
              <a:t>73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4D452A-2D15-44D3-A004-D6DF352C05E5}" type="slidenum">
              <a:rPr lang="en-US"/>
              <a:pPr/>
              <a:t>74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60BF68-BEE8-4074-85D6-FA26F26F0EAC}" type="slidenum">
              <a:rPr lang="en-US"/>
              <a:pPr/>
              <a:t>75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4B3F88-F276-4B3E-9BC1-0A7A294BE492}" type="slidenum">
              <a:rPr lang="en-US"/>
              <a:pPr/>
              <a:t>76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68900E-5426-45F9-9693-9E04BF867DE9}" type="slidenum">
              <a:rPr lang="en-US"/>
              <a:pPr/>
              <a:t>77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54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2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43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zh-TW" altLang="en-US"/>
              <a:t>按一下以編輯母片次標題樣式</a:t>
            </a:r>
          </a:p>
        </p:txBody>
      </p:sp>
      <p:sp>
        <p:nvSpPr>
          <p:cNvPr id="30747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0748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30749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6C626F0-A82D-440F-8E22-9AC2BAA0E09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15701-E1DB-4F48-BE3F-F950070E015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592138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592138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B2FFD-C573-4B10-96A7-EBE3513F83E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FEC94B01-7CAA-4439-9795-B52B38281E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DBB47-C4BC-496B-BE12-4BFE6C342A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DB09C-BB79-42F2-ADEF-0F58FA22576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2116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A6DAC-0E6D-4288-83B8-DC0EAE725D8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D0560-56A8-4E39-BD2C-E51C95347DD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4F58B-8752-4894-AF4D-F21CE89900C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8FE02-CEC0-474D-9FAE-E8F6A87683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1AF3-8883-428B-A1D3-0AF7091088D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0F836-0FE3-452D-AA58-72489EDBC7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1" name="Rectangle 1049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5921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9722" name="Rectangle 1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21161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9723" name="Rectangle 10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9724" name="Rectangle 1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5150" y="63833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CHAPTER 5</a:t>
            </a:r>
          </a:p>
        </p:txBody>
      </p:sp>
      <p:sp>
        <p:nvSpPr>
          <p:cNvPr id="29725" name="Rectangle 1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6EB8F284-D686-49ED-A3B4-AE4281387FB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5257800"/>
          </a:xfrm>
        </p:spPr>
        <p:txBody>
          <a:bodyPr/>
          <a:lstStyle/>
          <a:p>
            <a:r>
              <a:rPr lang="en-US" altLang="zh-TW" sz="2800" u="sng" dirty="0"/>
              <a:t>CHAPTER </a:t>
            </a:r>
            <a:r>
              <a:rPr lang="en-US" altLang="zh-TW" sz="2800" u="sng" dirty="0" smtClean="0"/>
              <a:t>3</a:t>
            </a:r>
            <a:r>
              <a:rPr lang="en-US" altLang="zh-TW" sz="2800" u="sng" dirty="0"/>
              <a:t/>
            </a:r>
            <a:br>
              <a:rPr lang="en-US" altLang="zh-TW" sz="2800" u="sng" dirty="0"/>
            </a:br>
            <a:r>
              <a:rPr lang="en-US" altLang="zh-TW" sz="2800" u="sng" dirty="0"/>
              <a:t/>
            </a:r>
            <a:br>
              <a:rPr lang="en-US" altLang="zh-TW" sz="2800" u="sng" dirty="0"/>
            </a:br>
            <a:r>
              <a:rPr lang="en-US" altLang="zh-TW" sz="2800" dirty="0"/>
              <a:t> </a:t>
            </a:r>
            <a:r>
              <a:rPr lang="en-US" altLang="zh-TW" sz="3600" b="1" dirty="0"/>
              <a:t>Trees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D93-9696-43DD-8C58-ADCD35A9029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Binary Trees</a:t>
            </a: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895350" y="1943100"/>
            <a:ext cx="8248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 binary tree is a finite set of nodes that is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either empty or consists of a root and two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disjoint binary trees called </a:t>
            </a:r>
            <a:r>
              <a:rPr lang="en-US" altLang="zh-TW" sz="3200" i="1" dirty="0">
                <a:solidFill>
                  <a:schemeClr val="tx1"/>
                </a:solidFill>
              </a:rPr>
              <a:t>the left </a:t>
            </a:r>
            <a:r>
              <a:rPr lang="en-US" altLang="zh-TW" sz="3200" i="1" dirty="0" err="1">
                <a:solidFill>
                  <a:schemeClr val="tx1"/>
                </a:solidFill>
              </a:rPr>
              <a:t>subtree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and </a:t>
            </a:r>
            <a:r>
              <a:rPr lang="en-US" altLang="zh-TW" sz="3200" i="1" dirty="0">
                <a:solidFill>
                  <a:schemeClr val="tx1"/>
                </a:solidFill>
              </a:rPr>
              <a:t>the right </a:t>
            </a:r>
            <a:r>
              <a:rPr lang="en-US" altLang="zh-TW" sz="3200" i="1" dirty="0" err="1">
                <a:solidFill>
                  <a:schemeClr val="tx1"/>
                </a:solidFill>
              </a:rPr>
              <a:t>subtree</a:t>
            </a:r>
            <a:r>
              <a:rPr lang="en-US" altLang="zh-TW" sz="3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Any tree can be transformed into binary tree.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by left child-right sibling representation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The left </a:t>
            </a:r>
            <a:r>
              <a:rPr lang="en-US" altLang="zh-TW" sz="3200" dirty="0" err="1">
                <a:solidFill>
                  <a:schemeClr val="tx1"/>
                </a:solidFill>
              </a:rPr>
              <a:t>subtree</a:t>
            </a:r>
            <a:r>
              <a:rPr lang="en-US" altLang="zh-TW" sz="3200" dirty="0">
                <a:solidFill>
                  <a:schemeClr val="tx1"/>
                </a:solidFill>
              </a:rPr>
              <a:t> and the right </a:t>
            </a:r>
            <a:r>
              <a:rPr lang="en-US" altLang="zh-TW" sz="3200" dirty="0" err="1">
                <a:solidFill>
                  <a:schemeClr val="tx1"/>
                </a:solidFill>
              </a:rPr>
              <a:t>subtree</a:t>
            </a:r>
            <a:r>
              <a:rPr lang="en-US" altLang="zh-TW" sz="3200" dirty="0">
                <a:solidFill>
                  <a:schemeClr val="tx1"/>
                </a:solidFill>
              </a:rPr>
              <a:t> are distinguished.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9B3555B-996D-4414-88FC-D0AB3FDE5B8C}" type="slidenum">
              <a:rPr lang="en-US"/>
              <a:pPr/>
              <a:t>100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3017" name="AutoShape 9"/>
          <p:cNvCxnSpPr>
            <a:cxnSpLocks noChangeShapeType="1"/>
            <a:stCxn id="43013" idx="3"/>
            <a:endCxn id="43014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18" name="AutoShape 10"/>
          <p:cNvCxnSpPr>
            <a:cxnSpLocks noChangeShapeType="1"/>
            <a:stCxn id="43013" idx="5"/>
            <a:endCxn id="43015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3019" name="AutoShape 11"/>
          <p:cNvCxnSpPr>
            <a:cxnSpLocks noChangeShapeType="1"/>
            <a:stCxn id="43015" idx="3"/>
            <a:endCxn id="43016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12938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cxnSp>
        <p:nvCxnSpPr>
          <p:cNvPr id="43031" name="AutoShape 23"/>
          <p:cNvCxnSpPr>
            <a:cxnSpLocks noChangeShapeType="1"/>
            <a:stCxn id="43027" idx="3"/>
            <a:endCxn id="43028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32" name="AutoShape 24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3033" name="AutoShape 25"/>
          <p:cNvCxnSpPr>
            <a:cxnSpLocks noChangeShapeType="1"/>
            <a:stCxn id="43029" idx="3"/>
            <a:endCxn id="43030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H="1">
            <a:off x="52562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78501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1524000" y="3733800"/>
            <a:ext cx="1371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Imbalance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flipV="1">
            <a:off x="2743200" y="3198813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8534400" y="4114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8383588" y="3657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51" name="Text Box 43"/>
          <p:cNvSpPr txBox="1">
            <a:spLocks noChangeArrowheads="1"/>
          </p:cNvSpPr>
          <p:nvPr/>
        </p:nvSpPr>
        <p:spPr bwMode="auto">
          <a:xfrm>
            <a:off x="914400" y="5105400"/>
            <a:ext cx="1905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Insertion of  34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 flipH="1">
            <a:off x="3884613" y="4191000"/>
            <a:ext cx="231775" cy="4572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34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 flipH="1">
            <a:off x="3427413" y="5029200"/>
            <a:ext cx="2317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4800600" y="4572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2819400" y="5105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3201988" y="44958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59" name="Oval 51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34</a:t>
            </a:r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H="1">
            <a:off x="6780213" y="4191000"/>
            <a:ext cx="1555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6019800" y="4495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DF9A0C-B8DC-40C4-B146-149BAC66C33C}" type="slidenum">
              <a:rPr lang="en-US"/>
              <a:pPr/>
              <a:t>101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Similar but more complex than insertion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Rotations and double rotations needed to rebalance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Imbalance may propagate upward so that many rotations may be needed.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EF0C23-8A3F-40B2-8628-B1B9BB92B0E7}" type="slidenum">
              <a:rPr lang="en-US"/>
              <a:pPr/>
              <a:t>102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539750" y="1698625"/>
            <a:ext cx="8318500" cy="436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>
                <a:solidFill>
                  <a:srgbClr val="00CC99"/>
                </a:solidFill>
                <a:latin typeface="Arial" charset="0"/>
                <a:ea typeface="Droid Sans" charset="0"/>
                <a:cs typeface="Droid Sans" charset="0"/>
              </a:rPr>
              <a:t>Arguments for AVL trees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:</a:t>
            </a:r>
          </a:p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20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Search is O(log N) since AVL trees are </a:t>
            </a:r>
            <a:r>
              <a:rPr lang="en-US" sz="2000">
                <a:solidFill>
                  <a:srgbClr val="009999"/>
                </a:solidFill>
                <a:latin typeface="Arial" charset="0"/>
                <a:ea typeface="Droid Sans" charset="0"/>
                <a:cs typeface="Droid Sans" charset="0"/>
              </a:rPr>
              <a:t>always balanced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Insertion and deletions are also O(logn)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The height balancing adds no more than a constant factor to the speed of insertion.</a:t>
            </a:r>
          </a:p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Arguments against using AVL trees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: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Difficult to program &amp; debug; more space for balance factor.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Asymptotically faster but rebalancing costs time.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Most large searches are done in database systems on disk and use other structures (e.g. B-trees).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Pros and Cons of AVL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E02-CEC0-474D-9FAE-E8F6A8768316}" type="slidenum">
              <a:rPr lang="en-US" altLang="zh-TW" smtClean="0"/>
              <a:pPr/>
              <a:t>103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9144000" cy="263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Q: The </a:t>
            </a:r>
            <a:r>
              <a:rPr lang="en-US" sz="3200" dirty="0" smtClean="0"/>
              <a:t>sequence of number is in </a:t>
            </a:r>
            <a:r>
              <a:rPr lang="en-US" sz="3200" dirty="0" err="1" smtClean="0"/>
              <a:t>inorder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r>
              <a:rPr lang="en-US" sz="3200" dirty="0" smtClean="0"/>
              <a:t>4</a:t>
            </a:r>
            <a:r>
              <a:rPr lang="en-US" sz="3200" dirty="0" smtClean="0"/>
              <a:t>, 10, 12, 15, 18, 22, 24, 31, 35, 44, 50, 66, 70, 90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Covert the given </a:t>
            </a:r>
            <a:r>
              <a:rPr lang="en-US" sz="3200" dirty="0" err="1" smtClean="0"/>
              <a:t>inorder</a:t>
            </a:r>
            <a:r>
              <a:rPr lang="en-US" sz="3200" dirty="0" smtClean="0"/>
              <a:t> sequence to preorder and </a:t>
            </a:r>
            <a:r>
              <a:rPr lang="en-US" sz="3200" dirty="0" err="1" smtClean="0"/>
              <a:t>postorder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r>
              <a:rPr lang="en-US" sz="3200" dirty="0" smtClean="0"/>
              <a:t>Draw </a:t>
            </a:r>
            <a:r>
              <a:rPr lang="en-US" sz="3200" dirty="0" smtClean="0"/>
              <a:t>the tree structure for the same.</a:t>
            </a:r>
            <a:endParaRPr lang="en-US" sz="32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E02-CEC0-474D-9FAE-E8F6A8768316}" type="slidenum">
              <a:rPr lang="en-US" altLang="zh-TW" smtClean="0"/>
              <a:pPr/>
              <a:t>104</a:t>
            </a:fld>
            <a:endParaRPr lang="en-US" altLang="zh-TW"/>
          </a:p>
        </p:txBody>
      </p:sp>
      <p:pic>
        <p:nvPicPr>
          <p:cNvPr id="4" name="Picture 3" descr="WhatsApp Image 2023-01-13 at 9.23.14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2890"/>
            <a:ext cx="9144000" cy="659511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B-trees and B+ trees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have dynamic indexing structures that can evolve when records are added and deleted</a:t>
            </a:r>
          </a:p>
          <a:p>
            <a:pPr lvl="1" eaLnBrk="1" hangingPunct="1"/>
            <a:r>
              <a:rPr lang="en-US" smtClean="0"/>
              <a:t>Not the case for static indexes</a:t>
            </a:r>
          </a:p>
          <a:p>
            <a:pPr lvl="2" eaLnBrk="1" hangingPunct="1"/>
            <a:r>
              <a:rPr lang="en-US" smtClean="0"/>
              <a:t>Would have to be completely rebuilt</a:t>
            </a:r>
          </a:p>
          <a:p>
            <a:pPr eaLnBrk="1" hangingPunct="1"/>
            <a:r>
              <a:rPr lang="en-US" smtClean="0"/>
              <a:t>Optimized for searches on </a:t>
            </a:r>
            <a:r>
              <a:rPr lang="en-US" b="1" i="1" smtClean="0"/>
              <a:t>block devices</a:t>
            </a:r>
          </a:p>
          <a:p>
            <a:pPr eaLnBrk="1" hangingPunct="1"/>
            <a:r>
              <a:rPr lang="en-US" smtClean="0"/>
              <a:t>Both B trees and B+ trees are not binary</a:t>
            </a:r>
          </a:p>
          <a:p>
            <a:pPr lvl="1" eaLnBrk="1" hangingPunct="1"/>
            <a:r>
              <a:rPr lang="en-US" smtClean="0"/>
              <a:t>Objective is to increase </a:t>
            </a:r>
            <a:r>
              <a:rPr lang="en-US" b="1" i="1" smtClean="0"/>
              <a:t>branching factor</a:t>
            </a:r>
            <a:r>
              <a:rPr lang="en-US" smtClean="0"/>
              <a:t> (</a:t>
            </a:r>
            <a:r>
              <a:rPr lang="en-US" b="1" i="1" smtClean="0"/>
              <a:t>degree</a:t>
            </a:r>
            <a:r>
              <a:rPr lang="en-US" smtClean="0"/>
              <a:t> or fan-out) to reduce the number of device accesses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91538" cy="1371600"/>
          </a:xfrm>
        </p:spPr>
        <p:txBody>
          <a:bodyPr/>
          <a:lstStyle/>
          <a:p>
            <a:pPr eaLnBrk="1" hangingPunct="1"/>
            <a:r>
              <a:rPr lang="en-US" smtClean="0"/>
              <a:t>Binary vs. higher-order  tree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Binary trees:</a:t>
            </a:r>
          </a:p>
          <a:p>
            <a:pPr lvl="1" eaLnBrk="1" hangingPunct="1"/>
            <a:r>
              <a:rPr lang="en-US" sz="2800" smtClean="0"/>
              <a:t>Designed for in-memory searches</a:t>
            </a:r>
          </a:p>
          <a:p>
            <a:pPr lvl="1" eaLnBrk="1" hangingPunct="1"/>
            <a:r>
              <a:rPr lang="en-US" sz="2800" smtClean="0"/>
              <a:t>Try to minimize the number of memory accesses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Higher-order trees:</a:t>
            </a:r>
          </a:p>
          <a:p>
            <a:pPr lvl="1" eaLnBrk="1" hangingPunct="1"/>
            <a:r>
              <a:rPr lang="en-US" sz="2800" smtClean="0"/>
              <a:t>Designed for searching data on block devices</a:t>
            </a:r>
          </a:p>
          <a:p>
            <a:pPr lvl="1" eaLnBrk="1" hangingPunct="1"/>
            <a:r>
              <a:rPr lang="en-US" sz="2800" smtClean="0"/>
              <a:t>Try to minimize the number of device accesses</a:t>
            </a:r>
          </a:p>
          <a:p>
            <a:pPr lvl="2" eaLnBrk="1" hangingPunct="1"/>
            <a:r>
              <a:rPr lang="en-US" sz="2800" smtClean="0"/>
              <a:t>Searching within a block is cheap!</a:t>
            </a:r>
            <a:endParaRPr lang="en-US" sz="24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 of binary search trees</a:t>
            </a:r>
          </a:p>
          <a:p>
            <a:pPr lvl="1" eaLnBrk="1" hangingPunct="1"/>
            <a:r>
              <a:rPr lang="en-US" smtClean="0"/>
              <a:t> Not binary trees</a:t>
            </a:r>
          </a:p>
          <a:p>
            <a:pPr lvl="1" eaLnBrk="1" hangingPunct="1"/>
            <a:r>
              <a:rPr lang="en-US" smtClean="0"/>
              <a:t>The B stands for Bayer (or Boeing)</a:t>
            </a:r>
          </a:p>
          <a:p>
            <a:pPr eaLnBrk="1" hangingPunct="1"/>
            <a:r>
              <a:rPr lang="en-US" smtClean="0"/>
              <a:t>Designed for searching data stored on block-oriented devices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very small B tree</a:t>
            </a:r>
          </a:p>
        </p:txBody>
      </p:sp>
      <p:pic>
        <p:nvPicPr>
          <p:cNvPr id="7171" name="Picture 3" descr="File:B-tre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2371725"/>
            <a:ext cx="76104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85838" y="48101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18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6763" y="5045075"/>
            <a:ext cx="7185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Bottom nodes are leaf nodes: all their pointers are NULL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4038600" y="106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2004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209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7818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13716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4114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3962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4800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3048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2133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3657600" y="1524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2667000" y="213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17526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8288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667000" y="2895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33800" y="2057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44958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5181600" y="2819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51816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H="1">
            <a:off x="4419600" y="4724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5257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6248400" y="5562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038600" y="1066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 A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27660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724400" y="23622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410200" y="32766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</a:rPr>
              <a:t>  </a:t>
            </a:r>
            <a:r>
              <a:rPr lang="en-US" altLang="zh-TW" sz="2400" b="1">
                <a:solidFill>
                  <a:schemeClr val="tx1"/>
                </a:solidFill>
              </a:rPr>
              <a:t>D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</a:rPr>
              <a:t> </a:t>
            </a:r>
            <a:r>
              <a:rPr lang="en-US" altLang="zh-TW" sz="2400" b="1">
                <a:solidFill>
                  <a:schemeClr val="tx1"/>
                </a:solidFill>
              </a:rPr>
              <a:t>E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3048000" y="3429000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</a:rPr>
              <a:t> </a:t>
            </a:r>
            <a:r>
              <a:rPr lang="en-US" altLang="zh-TW" sz="2400" b="1">
                <a:solidFill>
                  <a:schemeClr val="tx1"/>
                </a:solidFill>
              </a:rPr>
              <a:t>F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175125" y="3394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1279525" y="34702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 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reality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4488" y="1885950"/>
            <a:ext cx="8486775" cy="1851025"/>
            <a:chOff x="0" y="0"/>
            <a:chExt cx="5346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2880" cy="1166"/>
              <a:chOff x="0" y="0"/>
              <a:chExt cx="2880" cy="1166"/>
            </a:xfrm>
          </p:grpSpPr>
          <p:sp>
            <p:nvSpPr>
              <p:cNvPr id="8244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In</a:t>
                </a:r>
                <a:br>
                  <a:rPr lang="en-US"/>
                </a:br>
                <a:r>
                  <a:rPr lang="en-US"/>
                  <a:t>tree</a:t>
                </a:r>
                <a:br>
                  <a:rPr lang="en-US"/>
                </a:br>
                <a:r>
                  <a:rPr lang="en-US"/>
                  <a:t>ptr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14" y="0"/>
                <a:ext cx="1233" cy="806"/>
                <a:chOff x="0" y="0"/>
                <a:chExt cx="1379" cy="806"/>
              </a:xfrm>
            </p:grpSpPr>
            <p:sp>
              <p:nvSpPr>
                <p:cNvPr id="825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6" cy="4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Key</a:t>
                  </a:r>
                </a:p>
              </p:txBody>
            </p:sp>
            <p:sp>
              <p:nvSpPr>
                <p:cNvPr id="825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916" cy="403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Data ptr</a:t>
                  </a:r>
                </a:p>
              </p:txBody>
            </p:sp>
            <p:sp>
              <p:nvSpPr>
                <p:cNvPr id="8258" name="Rectangle 9"/>
                <p:cNvSpPr>
                  <a:spLocks noChangeArrowheads="1"/>
                </p:cNvSpPr>
                <p:nvPr/>
              </p:nvSpPr>
              <p:spPr bwMode="auto">
                <a:xfrm>
                  <a:off x="916" y="0"/>
                  <a:ext cx="463" cy="8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In</a:t>
                  </a:r>
                  <a:br>
                    <a:rPr lang="en-US"/>
                  </a:br>
                  <a:r>
                    <a:rPr lang="en-US"/>
                    <a:t>tree</a:t>
                  </a:r>
                  <a:br>
                    <a:rPr lang="en-US"/>
                  </a:br>
                  <a:r>
                    <a:rPr lang="en-US"/>
                    <a:t>ptr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26" y="0"/>
                <a:ext cx="2654" cy="1166"/>
                <a:chOff x="0" y="0"/>
                <a:chExt cx="2968" cy="1166"/>
              </a:xfrm>
            </p:grpSpPr>
            <p:grpSp>
              <p:nvGrpSpPr>
                <p:cNvPr id="6" name="Group 11"/>
                <p:cNvGrpSpPr>
                  <a:grpSpLocks/>
                </p:cNvGrpSpPr>
                <p:nvPr/>
              </p:nvGrpSpPr>
              <p:grpSpPr bwMode="auto">
                <a:xfrm>
                  <a:off x="1589" y="0"/>
                  <a:ext cx="1379" cy="806"/>
                  <a:chOff x="0" y="0"/>
                  <a:chExt cx="1379" cy="806"/>
                </a:xfrm>
              </p:grpSpPr>
              <p:sp>
                <p:nvSpPr>
                  <p:cNvPr id="825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6" cy="4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Key</a:t>
                    </a:r>
                  </a:p>
                </p:txBody>
              </p:sp>
              <p:sp>
                <p:nvSpPr>
                  <p:cNvPr id="825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916" cy="403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Data ptr</a:t>
                    </a:r>
                  </a:p>
                </p:txBody>
              </p:sp>
              <p:sp>
                <p:nvSpPr>
                  <p:cNvPr id="825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0"/>
                    <a:ext cx="463" cy="8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In</a:t>
                    </a:r>
                    <a:br>
                      <a:rPr lang="en-US"/>
                    </a:br>
                    <a:r>
                      <a:rPr lang="en-US"/>
                      <a:t>tree</a:t>
                    </a:r>
                    <a:br>
                      <a:rPr lang="en-US"/>
                    </a:br>
                    <a:r>
                      <a:rPr lang="en-US"/>
                      <a:t>ptr</a:t>
                    </a:r>
                  </a:p>
                </p:txBody>
              </p:sp>
            </p:grpSp>
            <p:sp>
              <p:nvSpPr>
                <p:cNvPr id="824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0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9" name="Line 16"/>
                <p:cNvSpPr>
                  <a:spLocks noChangeShapeType="1"/>
                </p:cNvSpPr>
                <p:nvPr/>
              </p:nvSpPr>
              <p:spPr bwMode="auto">
                <a:xfrm>
                  <a:off x="65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0" name="Line 17"/>
                <p:cNvSpPr>
                  <a:spLocks noChangeShapeType="1"/>
                </p:cNvSpPr>
                <p:nvPr/>
              </p:nvSpPr>
              <p:spPr bwMode="auto">
                <a:xfrm>
                  <a:off x="1324" y="806"/>
                  <a:ext cx="0" cy="36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1" name="Line 18"/>
                <p:cNvSpPr>
                  <a:spLocks noChangeShapeType="1"/>
                </p:cNvSpPr>
                <p:nvPr/>
              </p:nvSpPr>
              <p:spPr bwMode="auto">
                <a:xfrm>
                  <a:off x="200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2" name="Line 19"/>
                <p:cNvSpPr>
                  <a:spLocks noChangeShapeType="1"/>
                </p:cNvSpPr>
                <p:nvPr/>
              </p:nvSpPr>
              <p:spPr bwMode="auto">
                <a:xfrm>
                  <a:off x="2739" y="817"/>
                  <a:ext cx="6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692" y="0"/>
              <a:ext cx="2654" cy="1166"/>
              <a:chOff x="0" y="0"/>
              <a:chExt cx="2654" cy="1166"/>
            </a:xfrm>
          </p:grpSpPr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188" y="0"/>
                <a:ext cx="1233" cy="806"/>
                <a:chOff x="0" y="0"/>
                <a:chExt cx="1379" cy="806"/>
              </a:xfrm>
            </p:grpSpPr>
            <p:sp>
              <p:nvSpPr>
                <p:cNvPr id="824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6" cy="4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Key</a:t>
                  </a:r>
                </a:p>
              </p:txBody>
            </p:sp>
            <p:sp>
              <p:nvSpPr>
                <p:cNvPr id="8242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916" cy="403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Data ptr</a:t>
                  </a:r>
                </a:p>
              </p:txBody>
            </p:sp>
            <p:sp>
              <p:nvSpPr>
                <p:cNvPr id="8243" name="Rectangle 24"/>
                <p:cNvSpPr>
                  <a:spLocks noChangeArrowheads="1"/>
                </p:cNvSpPr>
                <p:nvPr/>
              </p:nvSpPr>
              <p:spPr bwMode="auto">
                <a:xfrm>
                  <a:off x="916" y="0"/>
                  <a:ext cx="463" cy="8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In</a:t>
                  </a:r>
                  <a:br>
                    <a:rPr lang="en-US"/>
                  </a:br>
                  <a:r>
                    <a:rPr lang="en-US"/>
                    <a:t>tree</a:t>
                  </a:r>
                  <a:br>
                    <a:rPr lang="en-US"/>
                  </a:br>
                  <a:r>
                    <a:rPr lang="en-US"/>
                    <a:t>ptr</a:t>
                  </a:r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2654" cy="1166"/>
                <a:chOff x="0" y="0"/>
                <a:chExt cx="2968" cy="1166"/>
              </a:xfrm>
            </p:grpSpPr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>
                  <a:off x="1589" y="0"/>
                  <a:ext cx="1379" cy="806"/>
                  <a:chOff x="0" y="0"/>
                  <a:chExt cx="1379" cy="806"/>
                </a:xfrm>
              </p:grpSpPr>
              <p:sp>
                <p:nvSpPr>
                  <p:cNvPr id="823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6" cy="4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Key</a:t>
                    </a:r>
                  </a:p>
                </p:txBody>
              </p:sp>
              <p:sp>
                <p:nvSpPr>
                  <p:cNvPr id="823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916" cy="403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Data ptr</a:t>
                    </a:r>
                  </a:p>
                </p:txBody>
              </p:sp>
              <p:sp>
                <p:nvSpPr>
                  <p:cNvPr id="824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0"/>
                    <a:ext cx="463" cy="8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In</a:t>
                    </a:r>
                    <a:br>
                      <a:rPr lang="en-US"/>
                    </a:br>
                    <a:r>
                      <a:rPr lang="en-US"/>
                      <a:t>tree</a:t>
                    </a:r>
                    <a:br>
                      <a:rPr lang="en-US"/>
                    </a:br>
                    <a:r>
                      <a:rPr lang="en-US"/>
                      <a:t>ptr</a:t>
                    </a:r>
                  </a:p>
                </p:txBody>
              </p:sp>
            </p:grpSp>
            <p:sp>
              <p:nvSpPr>
                <p:cNvPr id="823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0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4" name="Line 31"/>
                <p:cNvSpPr>
                  <a:spLocks noChangeShapeType="1"/>
                </p:cNvSpPr>
                <p:nvPr/>
              </p:nvSpPr>
              <p:spPr bwMode="auto">
                <a:xfrm>
                  <a:off x="65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5" name="Line 32"/>
                <p:cNvSpPr>
                  <a:spLocks noChangeShapeType="1"/>
                </p:cNvSpPr>
                <p:nvPr/>
              </p:nvSpPr>
              <p:spPr bwMode="auto">
                <a:xfrm>
                  <a:off x="1324" y="806"/>
                  <a:ext cx="0" cy="36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6" name="Line 33"/>
                <p:cNvSpPr>
                  <a:spLocks noChangeShapeType="1"/>
                </p:cNvSpPr>
                <p:nvPr/>
              </p:nvSpPr>
              <p:spPr bwMode="auto">
                <a:xfrm>
                  <a:off x="200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7" name="Line 34"/>
                <p:cNvSpPr>
                  <a:spLocks noChangeShapeType="1"/>
                </p:cNvSpPr>
                <p:nvPr/>
              </p:nvSpPr>
              <p:spPr bwMode="auto">
                <a:xfrm>
                  <a:off x="2739" y="817"/>
                  <a:ext cx="6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344488" y="4268788"/>
            <a:ext cx="8486775" cy="1851025"/>
            <a:chOff x="0" y="0"/>
            <a:chExt cx="5346" cy="1166"/>
          </a:xfrm>
        </p:grpSpPr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0" y="0"/>
              <a:ext cx="2880" cy="1166"/>
              <a:chOff x="0" y="0"/>
              <a:chExt cx="2880" cy="1166"/>
            </a:xfrm>
          </p:grpSpPr>
          <p:sp>
            <p:nvSpPr>
              <p:cNvPr id="8213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To</a:t>
                </a:r>
              </a:p>
              <a:p>
                <a:r>
                  <a:rPr lang="en-US"/>
                  <a:t>Leaf</a:t>
                </a:r>
              </a:p>
            </p:txBody>
          </p: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414" y="0"/>
                <a:ext cx="1233" cy="806"/>
                <a:chOff x="0" y="0"/>
                <a:chExt cx="1379" cy="806"/>
              </a:xfrm>
            </p:grpSpPr>
            <p:sp>
              <p:nvSpPr>
                <p:cNvPr id="822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6" cy="4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7</a:t>
                  </a:r>
                </a:p>
              </p:txBody>
            </p:sp>
            <p:sp>
              <p:nvSpPr>
                <p:cNvPr id="8226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916" cy="403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7" name="Rectangle 41"/>
                <p:cNvSpPr>
                  <a:spLocks noChangeArrowheads="1"/>
                </p:cNvSpPr>
                <p:nvPr/>
              </p:nvSpPr>
              <p:spPr bwMode="auto">
                <a:xfrm>
                  <a:off x="916" y="0"/>
                  <a:ext cx="463" cy="8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To</a:t>
                  </a:r>
                  <a:br>
                    <a:rPr lang="en-US"/>
                  </a:br>
                  <a:r>
                    <a:rPr lang="en-US"/>
                    <a:t>leaf</a:t>
                  </a:r>
                </a:p>
              </p:txBody>
            </p:sp>
          </p:grpSp>
          <p:grpSp>
            <p:nvGrpSpPr>
              <p:cNvPr id="14" name="Group 42"/>
              <p:cNvGrpSpPr>
                <a:grpSpLocks/>
              </p:cNvGrpSpPr>
              <p:nvPr/>
            </p:nvGrpSpPr>
            <p:grpSpPr bwMode="auto">
              <a:xfrm>
                <a:off x="226" y="0"/>
                <a:ext cx="2654" cy="1166"/>
                <a:chOff x="0" y="0"/>
                <a:chExt cx="2968" cy="1166"/>
              </a:xfrm>
            </p:grpSpPr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1589" y="0"/>
                  <a:ext cx="1379" cy="806"/>
                  <a:chOff x="0" y="0"/>
                  <a:chExt cx="1379" cy="806"/>
                </a:xfrm>
              </p:grpSpPr>
              <p:sp>
                <p:nvSpPr>
                  <p:cNvPr id="822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6" cy="4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16</a:t>
                    </a:r>
                  </a:p>
                </p:txBody>
              </p:sp>
              <p:sp>
                <p:nvSpPr>
                  <p:cNvPr id="822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916" cy="403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2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0"/>
                    <a:ext cx="463" cy="8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To</a:t>
                    </a:r>
                  </a:p>
                  <a:p>
                    <a:r>
                      <a:rPr lang="en-US"/>
                      <a:t>Leaf</a:t>
                    </a:r>
                  </a:p>
                </p:txBody>
              </p:sp>
            </p:grpSp>
            <p:sp>
              <p:nvSpPr>
                <p:cNvPr id="821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0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Line 48"/>
                <p:cNvSpPr>
                  <a:spLocks noChangeShapeType="1"/>
                </p:cNvSpPr>
                <p:nvPr/>
              </p:nvSpPr>
              <p:spPr bwMode="auto">
                <a:xfrm>
                  <a:off x="65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Line 49"/>
                <p:cNvSpPr>
                  <a:spLocks noChangeShapeType="1"/>
                </p:cNvSpPr>
                <p:nvPr/>
              </p:nvSpPr>
              <p:spPr bwMode="auto">
                <a:xfrm>
                  <a:off x="1324" y="806"/>
                  <a:ext cx="0" cy="36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0" name="Line 50"/>
                <p:cNvSpPr>
                  <a:spLocks noChangeShapeType="1"/>
                </p:cNvSpPr>
                <p:nvPr/>
              </p:nvSpPr>
              <p:spPr bwMode="auto">
                <a:xfrm>
                  <a:off x="200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51"/>
                <p:cNvSpPr>
                  <a:spLocks noChangeShapeType="1"/>
                </p:cNvSpPr>
                <p:nvPr/>
              </p:nvSpPr>
              <p:spPr bwMode="auto">
                <a:xfrm>
                  <a:off x="2739" y="817"/>
                  <a:ext cx="6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2692" y="0"/>
              <a:ext cx="2654" cy="1166"/>
              <a:chOff x="0" y="0"/>
              <a:chExt cx="2654" cy="1166"/>
            </a:xfrm>
          </p:grpSpPr>
          <p:grpSp>
            <p:nvGrpSpPr>
              <p:cNvPr id="17" name="Group 53"/>
              <p:cNvGrpSpPr>
                <a:grpSpLocks/>
              </p:cNvGrpSpPr>
              <p:nvPr/>
            </p:nvGrpSpPr>
            <p:grpSpPr bwMode="auto">
              <a:xfrm>
                <a:off x="188" y="0"/>
                <a:ext cx="1233" cy="806"/>
                <a:chOff x="0" y="0"/>
                <a:chExt cx="1379" cy="806"/>
              </a:xfrm>
            </p:grpSpPr>
            <p:sp>
              <p:nvSpPr>
                <p:cNvPr id="8210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6" cy="40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--</a:t>
                  </a:r>
                </a:p>
              </p:txBody>
            </p:sp>
            <p:sp>
              <p:nvSpPr>
                <p:cNvPr id="8211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916" cy="403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Null</a:t>
                  </a:r>
                </a:p>
              </p:txBody>
            </p:sp>
            <p:sp>
              <p:nvSpPr>
                <p:cNvPr id="8212" name="Rectangle 56"/>
                <p:cNvSpPr>
                  <a:spLocks noChangeArrowheads="1"/>
                </p:cNvSpPr>
                <p:nvPr/>
              </p:nvSpPr>
              <p:spPr bwMode="auto">
                <a:xfrm>
                  <a:off x="916" y="0"/>
                  <a:ext cx="463" cy="8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Null</a:t>
                  </a:r>
                </a:p>
              </p:txBody>
            </p:sp>
          </p:grp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2654" cy="1166"/>
                <a:chOff x="0" y="0"/>
                <a:chExt cx="2968" cy="1166"/>
              </a:xfrm>
            </p:grpSpPr>
            <p:grpSp>
              <p:nvGrpSpPr>
                <p:cNvPr id="19" name="Group 58"/>
                <p:cNvGrpSpPr>
                  <a:grpSpLocks/>
                </p:cNvGrpSpPr>
                <p:nvPr/>
              </p:nvGrpSpPr>
              <p:grpSpPr bwMode="auto">
                <a:xfrm>
                  <a:off x="1589" y="0"/>
                  <a:ext cx="1379" cy="806"/>
                  <a:chOff x="0" y="0"/>
                  <a:chExt cx="1379" cy="806"/>
                </a:xfrm>
              </p:grpSpPr>
              <p:sp>
                <p:nvSpPr>
                  <p:cNvPr id="820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6" cy="4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--</a:t>
                    </a:r>
                  </a:p>
                </p:txBody>
              </p:sp>
              <p:sp>
                <p:nvSpPr>
                  <p:cNvPr id="820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916" cy="403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Null</a:t>
                    </a:r>
                  </a:p>
                </p:txBody>
              </p:sp>
              <p:sp>
                <p:nvSpPr>
                  <p:cNvPr id="820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0"/>
                    <a:ext cx="463" cy="8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/>
                      <a:t>Null</a:t>
                    </a:r>
                  </a:p>
                </p:txBody>
              </p:sp>
            </p:grpSp>
            <p:sp>
              <p:nvSpPr>
                <p:cNvPr id="820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0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3" name="Line 63"/>
                <p:cNvSpPr>
                  <a:spLocks noChangeShapeType="1"/>
                </p:cNvSpPr>
                <p:nvPr/>
              </p:nvSpPr>
              <p:spPr bwMode="auto">
                <a:xfrm>
                  <a:off x="65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4" name="Line 64"/>
                <p:cNvSpPr>
                  <a:spLocks noChangeShapeType="1"/>
                </p:cNvSpPr>
                <p:nvPr/>
              </p:nvSpPr>
              <p:spPr bwMode="auto">
                <a:xfrm>
                  <a:off x="1324" y="806"/>
                  <a:ext cx="0" cy="36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5" name="Line 65"/>
                <p:cNvSpPr>
                  <a:spLocks noChangeShapeType="1"/>
                </p:cNvSpPr>
                <p:nvPr/>
              </p:nvSpPr>
              <p:spPr bwMode="auto">
                <a:xfrm>
                  <a:off x="2009" y="817"/>
                  <a:ext cx="0" cy="349"/>
                </a:xfrm>
                <a:prstGeom prst="line">
                  <a:avLst/>
                </a:prstGeom>
                <a:noFill/>
                <a:ln w="57150">
                  <a:solidFill>
                    <a:srgbClr val="80808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6" name="Line 66"/>
                <p:cNvSpPr>
                  <a:spLocks noChangeShapeType="1"/>
                </p:cNvSpPr>
                <p:nvPr/>
              </p:nvSpPr>
              <p:spPr bwMode="auto">
                <a:xfrm>
                  <a:off x="2739" y="817"/>
                  <a:ext cx="6" cy="3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non-terminal node can have a variable number of child nodes</a:t>
            </a:r>
          </a:p>
          <a:p>
            <a:pPr lvl="1" eaLnBrk="1" hangingPunct="1"/>
            <a:r>
              <a:rPr lang="en-US" smtClean="0"/>
              <a:t>Must all be in a specific key range </a:t>
            </a:r>
          </a:p>
          <a:p>
            <a:pPr lvl="1" eaLnBrk="1" hangingPunct="1"/>
            <a:r>
              <a:rPr lang="en-US" smtClean="0"/>
              <a:t>Number of child nodes typically vary between </a:t>
            </a:r>
            <a:r>
              <a:rPr lang="en-US" i="1" smtClean="0"/>
              <a:t>d</a:t>
            </a:r>
            <a:r>
              <a:rPr lang="en-US" smtClean="0"/>
              <a:t> and 2</a:t>
            </a:r>
            <a:r>
              <a:rPr lang="en-US" i="1" smtClean="0"/>
              <a:t>d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smtClean="0"/>
              <a:t>Will split nodes that would otherwise have contained 2</a:t>
            </a:r>
            <a:r>
              <a:rPr lang="en-US" i="1" smtClean="0"/>
              <a:t>d</a:t>
            </a:r>
            <a:r>
              <a:rPr lang="en-US" smtClean="0"/>
              <a:t> + 1 child nodes</a:t>
            </a:r>
          </a:p>
          <a:p>
            <a:pPr lvl="2" eaLnBrk="1" hangingPunct="1"/>
            <a:r>
              <a:rPr lang="en-US" smtClean="0"/>
              <a:t>Will merge nodes that contain less than </a:t>
            </a:r>
            <a:r>
              <a:rPr lang="en-US" i="1" smtClean="0"/>
              <a:t>d</a:t>
            </a:r>
            <a:r>
              <a:rPr lang="en-US" smtClean="0"/>
              <a:t>  child nodes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the tree</a:t>
            </a:r>
          </a:p>
        </p:txBody>
      </p:sp>
      <p:pic>
        <p:nvPicPr>
          <p:cNvPr id="10243" name="Picture 3" descr="File:B-tre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2371725"/>
            <a:ext cx="76104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413" y="3168650"/>
            <a:ext cx="188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/>
              <a:t>keys &lt; 7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488113" y="3060700"/>
            <a:ext cx="188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/>
              <a:t>keys &gt; 16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281363" y="4764088"/>
            <a:ext cx="2579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/>
              <a:t> 7 &lt; keys &lt; 16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Balancing B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 is to ensure that all terminals nodes be at the same depth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/>
            <a:r>
              <a:rPr lang="en-US" smtClean="0"/>
              <a:t>Assume a tree where each node can contain three pointers (non represented)</a:t>
            </a:r>
          </a:p>
          <a:p>
            <a:pPr eaLnBrk="1" hangingPunct="1"/>
            <a:r>
              <a:rPr lang="en-US" smtClean="0"/>
              <a:t>Step 1: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2: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3: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Split node in middle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360613" y="3154363"/>
            <a:ext cx="671512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1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32125" y="3154363"/>
            <a:ext cx="67151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60613" y="4313238"/>
            <a:ext cx="1343025" cy="549275"/>
            <a:chOff x="0" y="0"/>
            <a:chExt cx="846" cy="346"/>
          </a:xfrm>
        </p:grpSpPr>
        <p:sp>
          <p:nvSpPr>
            <p:cNvPr id="1230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423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2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60613" y="5268913"/>
            <a:ext cx="1343025" cy="549275"/>
            <a:chOff x="0" y="0"/>
            <a:chExt cx="846" cy="346"/>
          </a:xfrm>
        </p:grpSpPr>
        <p:sp>
          <p:nvSpPr>
            <p:cNvPr id="12305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2306" name="Rectangle 11"/>
            <p:cNvSpPr>
              <a:spLocks noChangeArrowheads="1"/>
            </p:cNvSpPr>
            <p:nvPr/>
          </p:nvSpPr>
          <p:spPr bwMode="auto">
            <a:xfrm>
              <a:off x="423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3857625" y="5268913"/>
            <a:ext cx="671513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3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5764213" y="5268913"/>
            <a:ext cx="671512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6435725" y="5268913"/>
            <a:ext cx="67151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4756150" y="6075363"/>
            <a:ext cx="671513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1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5427663" y="6075363"/>
            <a:ext cx="671512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01" name="Rectangle 17"/>
          <p:cNvSpPr>
            <a:spLocks noChangeArrowheads="1"/>
          </p:cNvSpPr>
          <p:nvPr/>
        </p:nvSpPr>
        <p:spPr bwMode="auto">
          <a:xfrm>
            <a:off x="6594475" y="6075363"/>
            <a:ext cx="671513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3</a:t>
            </a:r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7265988" y="6075363"/>
            <a:ext cx="671512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auto">
          <a:xfrm flipH="1">
            <a:off x="5427663" y="5818188"/>
            <a:ext cx="336550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6435725" y="5818188"/>
            <a:ext cx="830263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/>
            <a:r>
              <a:rPr lang="en-US" smtClean="0"/>
              <a:t>Step 4: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5: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Split</a:t>
            </a:r>
          </a:p>
          <a:p>
            <a:pPr lvl="1" eaLnBrk="1" hangingPunct="1"/>
            <a:r>
              <a:rPr lang="en-US" smtClean="0"/>
              <a:t>Move up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413625" y="4379913"/>
            <a:ext cx="601663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67213" y="2384425"/>
            <a:ext cx="2860675" cy="1044575"/>
            <a:chOff x="0" y="0"/>
            <a:chExt cx="2004" cy="854"/>
          </a:xfrm>
        </p:grpSpPr>
        <p:sp>
          <p:nvSpPr>
            <p:cNvPr id="13345" name="Rectangle 6"/>
            <p:cNvSpPr>
              <a:spLocks noChangeArrowheads="1"/>
            </p:cNvSpPr>
            <p:nvPr/>
          </p:nvSpPr>
          <p:spPr bwMode="auto">
            <a:xfrm>
              <a:off x="1158" y="508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2004" cy="854"/>
              <a:chOff x="0" y="0"/>
              <a:chExt cx="2004" cy="854"/>
            </a:xfrm>
          </p:grpSpPr>
          <p:sp>
            <p:nvSpPr>
              <p:cNvPr id="13347" name="Rectangle 8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sp>
            <p:nvSpPr>
              <p:cNvPr id="13348" name="Rectangle 9"/>
              <p:cNvSpPr>
                <a:spLocks noChangeArrowheads="1"/>
              </p:cNvSpPr>
              <p:nvPr/>
            </p:nvSpPr>
            <p:spPr bwMode="auto">
              <a:xfrm>
                <a:off x="1058" y="0"/>
                <a:ext cx="423" cy="3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349" name="Rectangle 10"/>
              <p:cNvSpPr>
                <a:spLocks noChangeArrowheads="1"/>
              </p:cNvSpPr>
              <p:nvPr/>
            </p:nvSpPr>
            <p:spPr bwMode="auto">
              <a:xfrm>
                <a:off x="0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1</a:t>
                </a:r>
              </a:p>
            </p:txBody>
          </p:sp>
          <p:sp>
            <p:nvSpPr>
              <p:cNvPr id="13350" name="Rectangle 11"/>
              <p:cNvSpPr>
                <a:spLocks noChangeArrowheads="1"/>
              </p:cNvSpPr>
              <p:nvPr/>
            </p:nvSpPr>
            <p:spPr bwMode="auto">
              <a:xfrm>
                <a:off x="423" y="508"/>
                <a:ext cx="423" cy="3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351" name="Rectangle 12"/>
              <p:cNvSpPr>
                <a:spLocks noChangeArrowheads="1"/>
              </p:cNvSpPr>
              <p:nvPr/>
            </p:nvSpPr>
            <p:spPr bwMode="auto">
              <a:xfrm>
                <a:off x="1581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4</a:t>
                </a:r>
              </a:p>
            </p:txBody>
          </p:sp>
          <p:sp>
            <p:nvSpPr>
              <p:cNvPr id="13352" name="Line 13"/>
              <p:cNvSpPr>
                <a:spLocks noChangeShapeType="1"/>
              </p:cNvSpPr>
              <p:nvPr/>
            </p:nvSpPr>
            <p:spPr bwMode="auto">
              <a:xfrm flipH="1">
                <a:off x="423" y="346"/>
                <a:ext cx="212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14"/>
              <p:cNvSpPr>
                <a:spLocks noChangeShapeType="1"/>
              </p:cNvSpPr>
              <p:nvPr/>
            </p:nvSpPr>
            <p:spPr bwMode="auto">
              <a:xfrm>
                <a:off x="1058" y="346"/>
                <a:ext cx="523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8" name="Line 15"/>
          <p:cNvSpPr>
            <a:spLocks noChangeShapeType="1"/>
          </p:cNvSpPr>
          <p:nvPr/>
        </p:nvSpPr>
        <p:spPr bwMode="auto">
          <a:xfrm flipH="1">
            <a:off x="5251450" y="4451350"/>
            <a:ext cx="17463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367213" y="3746500"/>
            <a:ext cx="2933700" cy="1063625"/>
            <a:chOff x="0" y="0"/>
            <a:chExt cx="2004" cy="854"/>
          </a:xfrm>
        </p:grpSpPr>
        <p:sp>
          <p:nvSpPr>
            <p:cNvPr id="13336" name="Rectangle 17"/>
            <p:cNvSpPr>
              <a:spLocks noChangeArrowheads="1"/>
            </p:cNvSpPr>
            <p:nvPr/>
          </p:nvSpPr>
          <p:spPr bwMode="auto">
            <a:xfrm>
              <a:off x="1158" y="508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0" y="0"/>
              <a:ext cx="2004" cy="854"/>
              <a:chOff x="0" y="0"/>
              <a:chExt cx="2004" cy="854"/>
            </a:xfrm>
          </p:grpSpPr>
          <p:sp>
            <p:nvSpPr>
              <p:cNvPr id="13338" name="Rectangle 19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sp>
            <p:nvSpPr>
              <p:cNvPr id="13339" name="Rectangle 20"/>
              <p:cNvSpPr>
                <a:spLocks noChangeArrowheads="1"/>
              </p:cNvSpPr>
              <p:nvPr/>
            </p:nvSpPr>
            <p:spPr bwMode="auto">
              <a:xfrm>
                <a:off x="1058" y="0"/>
                <a:ext cx="423" cy="3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340" name="Rectangle 21"/>
              <p:cNvSpPr>
                <a:spLocks noChangeArrowheads="1"/>
              </p:cNvSpPr>
              <p:nvPr/>
            </p:nvSpPr>
            <p:spPr bwMode="auto">
              <a:xfrm>
                <a:off x="0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1</a:t>
                </a:r>
              </a:p>
            </p:txBody>
          </p:sp>
          <p:sp>
            <p:nvSpPr>
              <p:cNvPr id="13341" name="Rectangle 22"/>
              <p:cNvSpPr>
                <a:spLocks noChangeArrowheads="1"/>
              </p:cNvSpPr>
              <p:nvPr/>
            </p:nvSpPr>
            <p:spPr bwMode="auto">
              <a:xfrm>
                <a:off x="423" y="508"/>
                <a:ext cx="423" cy="3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342" name="Rectangle 23"/>
              <p:cNvSpPr>
                <a:spLocks noChangeArrowheads="1"/>
              </p:cNvSpPr>
              <p:nvPr/>
            </p:nvSpPr>
            <p:spPr bwMode="auto">
              <a:xfrm>
                <a:off x="1581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4</a:t>
                </a:r>
              </a:p>
            </p:txBody>
          </p:sp>
          <p:sp>
            <p:nvSpPr>
              <p:cNvPr id="13343" name="Line 24"/>
              <p:cNvSpPr>
                <a:spLocks noChangeShapeType="1"/>
              </p:cNvSpPr>
              <p:nvPr/>
            </p:nvSpPr>
            <p:spPr bwMode="auto">
              <a:xfrm flipH="1">
                <a:off x="423" y="346"/>
                <a:ext cx="212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Line 25"/>
              <p:cNvSpPr>
                <a:spLocks noChangeShapeType="1"/>
              </p:cNvSpPr>
              <p:nvPr/>
            </p:nvSpPr>
            <p:spPr bwMode="auto">
              <a:xfrm>
                <a:off x="1058" y="346"/>
                <a:ext cx="523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748088" y="5286375"/>
            <a:ext cx="4284662" cy="1063625"/>
            <a:chOff x="0" y="0"/>
            <a:chExt cx="2699" cy="670"/>
          </a:xfrm>
        </p:grpSpPr>
        <p:sp>
          <p:nvSpPr>
            <p:cNvPr id="13321" name="Rectangle 27"/>
            <p:cNvSpPr>
              <a:spLocks noChangeArrowheads="1"/>
            </p:cNvSpPr>
            <p:nvPr/>
          </p:nvSpPr>
          <p:spPr bwMode="auto">
            <a:xfrm>
              <a:off x="1366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0" y="0"/>
              <a:ext cx="2699" cy="670"/>
              <a:chOff x="0" y="0"/>
              <a:chExt cx="2699" cy="670"/>
            </a:xfrm>
          </p:grpSpPr>
          <p:sp>
            <p:nvSpPr>
              <p:cNvPr id="13323" name="Rectangle 29"/>
              <p:cNvSpPr>
                <a:spLocks noChangeArrowheads="1"/>
              </p:cNvSpPr>
              <p:nvPr/>
            </p:nvSpPr>
            <p:spPr bwMode="auto">
              <a:xfrm>
                <a:off x="976" y="0"/>
                <a:ext cx="390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0" y="399"/>
                <a:ext cx="780" cy="271"/>
                <a:chOff x="0" y="0"/>
                <a:chExt cx="780" cy="271"/>
              </a:xfrm>
            </p:grpSpPr>
            <p:sp>
              <p:nvSpPr>
                <p:cNvPr id="13334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335" name="Rectangle 32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sp>
            <p:nvSpPr>
              <p:cNvPr id="13325" name="Line 33"/>
              <p:cNvSpPr>
                <a:spLocks noChangeShapeType="1"/>
              </p:cNvSpPr>
              <p:nvPr/>
            </p:nvSpPr>
            <p:spPr bwMode="auto">
              <a:xfrm flipH="1">
                <a:off x="780" y="271"/>
                <a:ext cx="196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Line 34"/>
              <p:cNvSpPr>
                <a:spLocks noChangeShapeType="1"/>
              </p:cNvSpPr>
              <p:nvPr/>
            </p:nvSpPr>
            <p:spPr bwMode="auto">
              <a:xfrm flipH="1">
                <a:off x="1366" y="271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967" y="399"/>
                <a:ext cx="780" cy="271"/>
                <a:chOff x="0" y="0"/>
                <a:chExt cx="780" cy="271"/>
              </a:xfrm>
            </p:grpSpPr>
            <p:sp>
              <p:nvSpPr>
                <p:cNvPr id="1333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333" name="Rectangle 37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1919" y="399"/>
                <a:ext cx="780" cy="271"/>
                <a:chOff x="0" y="0"/>
                <a:chExt cx="780" cy="271"/>
              </a:xfrm>
            </p:grpSpPr>
            <p:sp>
              <p:nvSpPr>
                <p:cNvPr id="13330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5</a:t>
                  </a:r>
                </a:p>
              </p:txBody>
            </p:sp>
            <p:sp>
              <p:nvSpPr>
                <p:cNvPr id="13331" name="Rectangle 40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sp>
            <p:nvSpPr>
              <p:cNvPr id="13329" name="Line 41"/>
              <p:cNvSpPr>
                <a:spLocks noChangeShapeType="1"/>
              </p:cNvSpPr>
              <p:nvPr/>
            </p:nvSpPr>
            <p:spPr bwMode="auto">
              <a:xfrm>
                <a:off x="1756" y="271"/>
                <a:ext cx="163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6: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7: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5488" y="2346325"/>
            <a:ext cx="4284662" cy="1063625"/>
            <a:chOff x="0" y="0"/>
            <a:chExt cx="2699" cy="670"/>
          </a:xfrm>
        </p:grpSpPr>
        <p:sp>
          <p:nvSpPr>
            <p:cNvPr id="14358" name="Rectangle 5"/>
            <p:cNvSpPr>
              <a:spLocks noChangeArrowheads="1"/>
            </p:cNvSpPr>
            <p:nvPr/>
          </p:nvSpPr>
          <p:spPr bwMode="auto">
            <a:xfrm>
              <a:off x="1366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2699" cy="670"/>
              <a:chOff x="0" y="0"/>
              <a:chExt cx="2699" cy="670"/>
            </a:xfrm>
          </p:grpSpPr>
          <p:sp>
            <p:nvSpPr>
              <p:cNvPr id="14360" name="Rectangle 7"/>
              <p:cNvSpPr>
                <a:spLocks noChangeArrowheads="1"/>
              </p:cNvSpPr>
              <p:nvPr/>
            </p:nvSpPr>
            <p:spPr bwMode="auto">
              <a:xfrm>
                <a:off x="976" y="0"/>
                <a:ext cx="390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399"/>
                <a:ext cx="780" cy="271"/>
                <a:chOff x="0" y="0"/>
                <a:chExt cx="780" cy="271"/>
              </a:xfrm>
            </p:grpSpPr>
            <p:sp>
              <p:nvSpPr>
                <p:cNvPr id="1437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1</a:t>
                  </a:r>
                </a:p>
              </p:txBody>
            </p:sp>
            <p:sp>
              <p:nvSpPr>
                <p:cNvPr id="14372" name="Rectangle 10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sp>
            <p:nvSpPr>
              <p:cNvPr id="14362" name="Line 11"/>
              <p:cNvSpPr>
                <a:spLocks noChangeShapeType="1"/>
              </p:cNvSpPr>
              <p:nvPr/>
            </p:nvSpPr>
            <p:spPr bwMode="auto">
              <a:xfrm flipH="1">
                <a:off x="780" y="271"/>
                <a:ext cx="196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12"/>
              <p:cNvSpPr>
                <a:spLocks noChangeShapeType="1"/>
              </p:cNvSpPr>
              <p:nvPr/>
            </p:nvSpPr>
            <p:spPr bwMode="auto">
              <a:xfrm flipH="1">
                <a:off x="1366" y="271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967" y="399"/>
                <a:ext cx="780" cy="271"/>
                <a:chOff x="0" y="0"/>
                <a:chExt cx="780" cy="271"/>
              </a:xfrm>
            </p:grpSpPr>
            <p:sp>
              <p:nvSpPr>
                <p:cNvPr id="14369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3</a:t>
                  </a:r>
                </a:p>
              </p:txBody>
            </p:sp>
            <p:sp>
              <p:nvSpPr>
                <p:cNvPr id="14370" name="Rectangle 15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19" y="399"/>
                <a:ext cx="780" cy="271"/>
                <a:chOff x="0" y="0"/>
                <a:chExt cx="780" cy="271"/>
              </a:xfrm>
            </p:grpSpPr>
            <p:sp>
              <p:nvSpPr>
                <p:cNvPr id="1436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5</a:t>
                  </a:r>
                </a:p>
              </p:txBody>
            </p:sp>
            <p:sp>
              <p:nvSpPr>
                <p:cNvPr id="14368" name="Rectangle 18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sp>
            <p:nvSpPr>
              <p:cNvPr id="14366" name="Line 19"/>
              <p:cNvSpPr>
                <a:spLocks noChangeShapeType="1"/>
              </p:cNvSpPr>
              <p:nvPr/>
            </p:nvSpPr>
            <p:spPr bwMode="auto">
              <a:xfrm>
                <a:off x="1756" y="271"/>
                <a:ext cx="163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995488" y="4295775"/>
            <a:ext cx="4284662" cy="1063625"/>
            <a:chOff x="0" y="0"/>
            <a:chExt cx="2699" cy="670"/>
          </a:xfrm>
        </p:grpSpPr>
        <p:sp>
          <p:nvSpPr>
            <p:cNvPr id="14343" name="Rectangle 21"/>
            <p:cNvSpPr>
              <a:spLocks noChangeArrowheads="1"/>
            </p:cNvSpPr>
            <p:nvPr/>
          </p:nvSpPr>
          <p:spPr bwMode="auto">
            <a:xfrm>
              <a:off x="1366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0" y="0"/>
              <a:ext cx="2699" cy="670"/>
              <a:chOff x="0" y="0"/>
              <a:chExt cx="2699" cy="670"/>
            </a:xfrm>
          </p:grpSpPr>
          <p:sp>
            <p:nvSpPr>
              <p:cNvPr id="14345" name="Rectangle 23"/>
              <p:cNvSpPr>
                <a:spLocks noChangeArrowheads="1"/>
              </p:cNvSpPr>
              <p:nvPr/>
            </p:nvSpPr>
            <p:spPr bwMode="auto">
              <a:xfrm>
                <a:off x="976" y="0"/>
                <a:ext cx="390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0" y="399"/>
                <a:ext cx="780" cy="271"/>
                <a:chOff x="0" y="0"/>
                <a:chExt cx="780" cy="271"/>
              </a:xfrm>
            </p:grpSpPr>
            <p:sp>
              <p:nvSpPr>
                <p:cNvPr id="14356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1</a:t>
                  </a:r>
                </a:p>
              </p:txBody>
            </p:sp>
            <p:sp>
              <p:nvSpPr>
                <p:cNvPr id="14357" name="Rectangle 26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sp>
            <p:nvSpPr>
              <p:cNvPr id="14347" name="Line 27"/>
              <p:cNvSpPr>
                <a:spLocks noChangeShapeType="1"/>
              </p:cNvSpPr>
              <p:nvPr/>
            </p:nvSpPr>
            <p:spPr bwMode="auto">
              <a:xfrm flipH="1">
                <a:off x="780" y="271"/>
                <a:ext cx="196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8" name="Line 28"/>
              <p:cNvSpPr>
                <a:spLocks noChangeShapeType="1"/>
              </p:cNvSpPr>
              <p:nvPr/>
            </p:nvSpPr>
            <p:spPr bwMode="auto">
              <a:xfrm flipH="1">
                <a:off x="1366" y="271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967" y="399"/>
                <a:ext cx="780" cy="271"/>
                <a:chOff x="0" y="0"/>
                <a:chExt cx="780" cy="271"/>
              </a:xfrm>
            </p:grpSpPr>
            <p:sp>
              <p:nvSpPr>
                <p:cNvPr id="1435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3</a:t>
                  </a:r>
                </a:p>
              </p:txBody>
            </p:sp>
            <p:sp>
              <p:nvSpPr>
                <p:cNvPr id="14355" name="Rectangle 31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919" y="399"/>
                <a:ext cx="780" cy="271"/>
                <a:chOff x="0" y="0"/>
                <a:chExt cx="780" cy="271"/>
              </a:xfrm>
            </p:grpSpPr>
            <p:sp>
              <p:nvSpPr>
                <p:cNvPr id="1435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5</a:t>
                  </a:r>
                </a:p>
              </p:txBody>
            </p:sp>
            <p:sp>
              <p:nvSpPr>
                <p:cNvPr id="14353" name="Rectangle 34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sp>
            <p:nvSpPr>
              <p:cNvPr id="14351" name="Line 35"/>
              <p:cNvSpPr>
                <a:spLocks noChangeShapeType="1"/>
              </p:cNvSpPr>
              <p:nvPr/>
            </p:nvSpPr>
            <p:spPr bwMode="auto">
              <a:xfrm>
                <a:off x="1756" y="271"/>
                <a:ext cx="163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42" name="Rectangle 36"/>
          <p:cNvSpPr>
            <a:spLocks noChangeArrowheads="1"/>
          </p:cNvSpPr>
          <p:nvPr/>
        </p:nvSpPr>
        <p:spPr bwMode="auto">
          <a:xfrm>
            <a:off x="6526213" y="49291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7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7 continued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316413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4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697288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7888" y="2462213"/>
            <a:ext cx="1238250" cy="430212"/>
            <a:chOff x="0" y="0"/>
            <a:chExt cx="780" cy="271"/>
          </a:xfrm>
        </p:grpSpPr>
        <p:sp>
          <p:nvSpPr>
            <p:cNvPr id="1540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5404" name="Rectangle 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66" name="Line 8"/>
          <p:cNvSpPr>
            <a:spLocks noChangeShapeType="1"/>
          </p:cNvSpPr>
          <p:nvPr/>
        </p:nvSpPr>
        <p:spPr bwMode="auto">
          <a:xfrm flipH="1">
            <a:off x="3386138" y="2259013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4316413" y="2259013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83000" y="2462213"/>
            <a:ext cx="1238250" cy="430212"/>
            <a:chOff x="0" y="0"/>
            <a:chExt cx="780" cy="271"/>
          </a:xfrm>
        </p:grpSpPr>
        <p:sp>
          <p:nvSpPr>
            <p:cNvPr id="15401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5402" name="Rectangle 12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4935538" y="2259013"/>
            <a:ext cx="258762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194300" y="2462213"/>
            <a:ext cx="1238250" cy="430212"/>
            <a:chOff x="0" y="0"/>
            <a:chExt cx="780" cy="271"/>
          </a:xfrm>
        </p:grpSpPr>
        <p:sp>
          <p:nvSpPr>
            <p:cNvPr id="1539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6</a:t>
              </a:r>
            </a:p>
          </p:txBody>
        </p:sp>
        <p:sp>
          <p:nvSpPr>
            <p:cNvPr id="15400" name="Rectangle 16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659188" y="3095625"/>
            <a:ext cx="1238250" cy="430213"/>
            <a:chOff x="0" y="0"/>
            <a:chExt cx="780" cy="271"/>
          </a:xfrm>
        </p:grpSpPr>
        <p:sp>
          <p:nvSpPr>
            <p:cNvPr id="15397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15398" name="Rectangle 19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72" name="Line 20"/>
          <p:cNvSpPr>
            <a:spLocks noChangeShapeType="1"/>
          </p:cNvSpPr>
          <p:nvPr/>
        </p:nvSpPr>
        <p:spPr bwMode="auto">
          <a:xfrm flipH="1">
            <a:off x="4897438" y="2892425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194300" y="3095625"/>
            <a:ext cx="1238250" cy="430213"/>
            <a:chOff x="0" y="0"/>
            <a:chExt cx="780" cy="271"/>
          </a:xfrm>
        </p:grpSpPr>
        <p:sp>
          <p:nvSpPr>
            <p:cNvPr id="15395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15396" name="Rectangle 23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74" name="Line 24"/>
          <p:cNvSpPr>
            <a:spLocks noChangeShapeType="1"/>
          </p:cNvSpPr>
          <p:nvPr/>
        </p:nvSpPr>
        <p:spPr bwMode="auto">
          <a:xfrm flipH="1">
            <a:off x="5813425" y="2892425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Rectangle 25"/>
          <p:cNvSpPr>
            <a:spLocks noChangeArrowheads="1"/>
          </p:cNvSpPr>
          <p:nvPr/>
        </p:nvSpPr>
        <p:spPr bwMode="auto">
          <a:xfrm>
            <a:off x="4468813" y="40608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4</a:t>
            </a:r>
          </a:p>
        </p:txBody>
      </p:sp>
      <p:sp>
        <p:nvSpPr>
          <p:cNvPr id="15376" name="Rectangle 26"/>
          <p:cNvSpPr>
            <a:spLocks noChangeArrowheads="1"/>
          </p:cNvSpPr>
          <p:nvPr/>
        </p:nvSpPr>
        <p:spPr bwMode="auto">
          <a:xfrm>
            <a:off x="3849688" y="40608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300288" y="4694238"/>
            <a:ext cx="1238250" cy="430212"/>
            <a:chOff x="0" y="0"/>
            <a:chExt cx="780" cy="271"/>
          </a:xfrm>
        </p:grpSpPr>
        <p:sp>
          <p:nvSpPr>
            <p:cNvPr id="15393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5394" name="Rectangle 29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78" name="Line 30"/>
          <p:cNvSpPr>
            <a:spLocks noChangeShapeType="1"/>
          </p:cNvSpPr>
          <p:nvPr/>
        </p:nvSpPr>
        <p:spPr bwMode="auto">
          <a:xfrm flipH="1">
            <a:off x="3538538" y="4491038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 flipH="1">
            <a:off x="4468813" y="4491038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835400" y="4694238"/>
            <a:ext cx="1238250" cy="430212"/>
            <a:chOff x="0" y="0"/>
            <a:chExt cx="780" cy="271"/>
          </a:xfrm>
        </p:grpSpPr>
        <p:sp>
          <p:nvSpPr>
            <p:cNvPr id="15391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5392" name="Rectangle 34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81" name="Rectangle 35"/>
          <p:cNvSpPr>
            <a:spLocks noChangeArrowheads="1"/>
          </p:cNvSpPr>
          <p:nvPr/>
        </p:nvSpPr>
        <p:spPr bwMode="auto">
          <a:xfrm>
            <a:off x="5360988" y="40608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6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811588" y="5327650"/>
            <a:ext cx="1238250" cy="430213"/>
            <a:chOff x="0" y="0"/>
            <a:chExt cx="780" cy="271"/>
          </a:xfrm>
        </p:grpSpPr>
        <p:sp>
          <p:nvSpPr>
            <p:cNvPr id="15389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5390" name="Rectangle 38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83" name="Line 39"/>
          <p:cNvSpPr>
            <a:spLocks noChangeShapeType="1"/>
          </p:cNvSpPr>
          <p:nvPr/>
        </p:nvSpPr>
        <p:spPr bwMode="auto">
          <a:xfrm flipH="1">
            <a:off x="5049838" y="4491038"/>
            <a:ext cx="349250" cy="836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5346700" y="5327650"/>
            <a:ext cx="1238250" cy="430213"/>
            <a:chOff x="0" y="0"/>
            <a:chExt cx="780" cy="271"/>
          </a:xfrm>
        </p:grpSpPr>
        <p:sp>
          <p:nvSpPr>
            <p:cNvPr id="15387" name="Rectangle 41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15388" name="Rectangle 42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5385" name="Line 43"/>
          <p:cNvSpPr>
            <a:spLocks noChangeShapeType="1"/>
          </p:cNvSpPr>
          <p:nvPr/>
        </p:nvSpPr>
        <p:spPr bwMode="auto">
          <a:xfrm>
            <a:off x="5965825" y="4491038"/>
            <a:ext cx="14288" cy="836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Split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Promote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7 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Split after</a:t>
            </a:r>
            <a:br>
              <a:rPr lang="en-US" smtClean="0"/>
            </a:br>
            <a:r>
              <a:rPr lang="en-US" smtClean="0"/>
              <a:t>the promotion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468813" y="23637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4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849688" y="23637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00288" y="2997200"/>
            <a:ext cx="1238250" cy="430213"/>
            <a:chOff x="0" y="0"/>
            <a:chExt cx="780" cy="271"/>
          </a:xfrm>
        </p:grpSpPr>
        <p:sp>
          <p:nvSpPr>
            <p:cNvPr id="16432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6433" name="Rectangle 8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6391" name="Line 9"/>
          <p:cNvSpPr>
            <a:spLocks noChangeShapeType="1"/>
          </p:cNvSpPr>
          <p:nvPr/>
        </p:nvSpPr>
        <p:spPr bwMode="auto">
          <a:xfrm flipH="1">
            <a:off x="3538538" y="2794000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 flipH="1">
            <a:off x="4468813" y="2794000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35400" y="2997200"/>
            <a:ext cx="1238250" cy="430213"/>
            <a:chOff x="0" y="0"/>
            <a:chExt cx="780" cy="271"/>
          </a:xfrm>
        </p:grpSpPr>
        <p:sp>
          <p:nvSpPr>
            <p:cNvPr id="1643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6431" name="Rectangle 13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5360988" y="23637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6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1588" y="3630613"/>
            <a:ext cx="1238250" cy="430212"/>
            <a:chOff x="0" y="0"/>
            <a:chExt cx="780" cy="271"/>
          </a:xfrm>
        </p:grpSpPr>
        <p:sp>
          <p:nvSpPr>
            <p:cNvPr id="1642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6429" name="Rectangle 1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6396" name="Line 18"/>
          <p:cNvSpPr>
            <a:spLocks noChangeShapeType="1"/>
          </p:cNvSpPr>
          <p:nvPr/>
        </p:nvSpPr>
        <p:spPr bwMode="auto">
          <a:xfrm flipH="1">
            <a:off x="5049838" y="2794000"/>
            <a:ext cx="349250" cy="836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99088" y="3630613"/>
            <a:ext cx="1238250" cy="430212"/>
            <a:chOff x="0" y="0"/>
            <a:chExt cx="780" cy="271"/>
          </a:xfrm>
        </p:grpSpPr>
        <p:sp>
          <p:nvSpPr>
            <p:cNvPr id="1642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16427" name="Rectangle 21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2646363" y="5848350"/>
            <a:ext cx="27305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11588" y="4627563"/>
            <a:ext cx="1238250" cy="430212"/>
            <a:chOff x="0" y="0"/>
            <a:chExt cx="780" cy="271"/>
          </a:xfrm>
        </p:grpSpPr>
        <p:sp>
          <p:nvSpPr>
            <p:cNvPr id="16424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16425" name="Rectangle 25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041525" y="5418138"/>
            <a:ext cx="1238250" cy="430212"/>
            <a:chOff x="0" y="0"/>
            <a:chExt cx="780" cy="271"/>
          </a:xfrm>
        </p:grpSpPr>
        <p:sp>
          <p:nvSpPr>
            <p:cNvPr id="16422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2</a:t>
              </a:r>
            </a:p>
          </p:txBody>
        </p:sp>
        <p:sp>
          <p:nvSpPr>
            <p:cNvPr id="16423" name="Rectangle 28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803275" y="6111875"/>
            <a:ext cx="1238250" cy="430213"/>
            <a:chOff x="0" y="0"/>
            <a:chExt cx="780" cy="271"/>
          </a:xfrm>
        </p:grpSpPr>
        <p:sp>
          <p:nvSpPr>
            <p:cNvPr id="16420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6421" name="Rectangle 31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300288" y="6111875"/>
            <a:ext cx="1238250" cy="430213"/>
            <a:chOff x="0" y="0"/>
            <a:chExt cx="780" cy="271"/>
          </a:xfrm>
        </p:grpSpPr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454525" y="5418138"/>
            <a:ext cx="1238250" cy="430212"/>
            <a:chOff x="0" y="0"/>
            <a:chExt cx="780" cy="271"/>
          </a:xfrm>
        </p:grpSpPr>
        <p:sp>
          <p:nvSpPr>
            <p:cNvPr id="1641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6</a:t>
              </a:r>
            </a:p>
          </p:txBody>
        </p:sp>
        <p:sp>
          <p:nvSpPr>
            <p:cNvPr id="16417" name="Rectangle 3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3803650" y="6111875"/>
            <a:ext cx="1238250" cy="430213"/>
            <a:chOff x="0" y="0"/>
            <a:chExt cx="780" cy="271"/>
          </a:xfrm>
        </p:grpSpPr>
        <p:sp>
          <p:nvSpPr>
            <p:cNvPr id="16414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6415" name="Rectangle 40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346700" y="6111875"/>
            <a:ext cx="1238250" cy="430213"/>
            <a:chOff x="0" y="0"/>
            <a:chExt cx="780" cy="271"/>
          </a:xfrm>
        </p:grpSpPr>
        <p:sp>
          <p:nvSpPr>
            <p:cNvPr id="16412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16413" name="Rectangle 43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6406" name="Line 44"/>
          <p:cNvSpPr>
            <a:spLocks noChangeShapeType="1"/>
          </p:cNvSpPr>
          <p:nvPr/>
        </p:nvSpPr>
        <p:spPr bwMode="auto">
          <a:xfrm flipH="1">
            <a:off x="2660650" y="5057775"/>
            <a:ext cx="11509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45"/>
          <p:cNvSpPr>
            <a:spLocks noChangeShapeType="1"/>
          </p:cNvSpPr>
          <p:nvPr/>
        </p:nvSpPr>
        <p:spPr bwMode="auto">
          <a:xfrm flipH="1">
            <a:off x="1422400" y="5848350"/>
            <a:ext cx="61912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46"/>
          <p:cNvSpPr>
            <a:spLocks noChangeShapeType="1"/>
          </p:cNvSpPr>
          <p:nvPr/>
        </p:nvSpPr>
        <p:spPr bwMode="auto">
          <a:xfrm flipH="1">
            <a:off x="4422775" y="5848350"/>
            <a:ext cx="46038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47"/>
          <p:cNvSpPr>
            <a:spLocks noChangeShapeType="1"/>
          </p:cNvSpPr>
          <p:nvPr/>
        </p:nvSpPr>
        <p:spPr bwMode="auto">
          <a:xfrm>
            <a:off x="5965825" y="2794000"/>
            <a:ext cx="28575" cy="836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48"/>
          <p:cNvSpPr>
            <a:spLocks noChangeShapeType="1"/>
          </p:cNvSpPr>
          <p:nvPr/>
        </p:nvSpPr>
        <p:spPr bwMode="auto">
          <a:xfrm>
            <a:off x="5087938" y="5848350"/>
            <a:ext cx="89217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49"/>
          <p:cNvSpPr>
            <a:spLocks noChangeShapeType="1"/>
          </p:cNvSpPr>
          <p:nvPr/>
        </p:nvSpPr>
        <p:spPr bwMode="auto">
          <a:xfrm>
            <a:off x="4422775" y="5057775"/>
            <a:ext cx="665163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basic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 u="sng" smtClean="0"/>
              <a:t>Split:</a:t>
            </a:r>
          </a:p>
          <a:p>
            <a:pPr lvl="1" eaLnBrk="1" hangingPunct="1"/>
            <a:r>
              <a:rPr lang="en-US" smtClean="0"/>
              <a:t>When trying to add to a full node</a:t>
            </a:r>
          </a:p>
          <a:p>
            <a:pPr lvl="1" eaLnBrk="1" hangingPunct="1"/>
            <a:r>
              <a:rPr lang="en-US" smtClean="0"/>
              <a:t>Split node at central value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b="1" i="1" u="sng" smtClean="0"/>
              <a:t>Promote:</a:t>
            </a:r>
          </a:p>
          <a:p>
            <a:pPr lvl="1" eaLnBrk="1" hangingPunct="1"/>
            <a:r>
              <a:rPr lang="en-US" smtClean="0"/>
              <a:t>Must insert root of split</a:t>
            </a:r>
            <a:br>
              <a:rPr lang="en-US" smtClean="0"/>
            </a:br>
            <a:r>
              <a:rPr lang="en-US" smtClean="0"/>
              <a:t>node higher up</a:t>
            </a:r>
          </a:p>
          <a:p>
            <a:pPr lvl="1" eaLnBrk="1" hangingPunct="1"/>
            <a:r>
              <a:rPr lang="en-US" smtClean="0"/>
              <a:t>May require a new split</a:t>
            </a:r>
          </a:p>
          <a:p>
            <a:pPr lvl="1" eaLnBrk="1" hangingPunct="1"/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915275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7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273800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5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7512050" y="2062163"/>
            <a:ext cx="4032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202488" y="2644775"/>
            <a:ext cx="1238250" cy="430213"/>
            <a:chOff x="0" y="0"/>
            <a:chExt cx="780" cy="271"/>
          </a:xfrm>
        </p:grpSpPr>
        <p:sp>
          <p:nvSpPr>
            <p:cNvPr id="1742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6</a:t>
              </a:r>
            </a:p>
          </p:txBody>
        </p:sp>
        <p:sp>
          <p:nvSpPr>
            <p:cNvPr id="17426" name="Rectangle 9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6892925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6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10325" y="3360738"/>
            <a:ext cx="1238250" cy="430212"/>
            <a:chOff x="0" y="0"/>
            <a:chExt cx="780" cy="271"/>
          </a:xfrm>
        </p:grpSpPr>
        <p:sp>
          <p:nvSpPr>
            <p:cNvPr id="17423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17424" name="Rectangle 13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821613" y="3360738"/>
            <a:ext cx="1238250" cy="430212"/>
            <a:chOff x="0" y="0"/>
            <a:chExt cx="780" cy="271"/>
          </a:xfrm>
        </p:grpSpPr>
        <p:sp>
          <p:nvSpPr>
            <p:cNvPr id="1742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7029450" y="3074988"/>
            <a:ext cx="173038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>
            <a:off x="7821613" y="3074988"/>
            <a:ext cx="619125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A703-9338-4CE3-A36E-E58374E9093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Samples of Trees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386013" y="1779588"/>
            <a:ext cx="571500" cy="569912"/>
            <a:chOff x="1389" y="1133"/>
            <a:chExt cx="360" cy="359"/>
          </a:xfrm>
        </p:grpSpPr>
        <p:sp>
          <p:nvSpPr>
            <p:cNvPr id="43012" name="Oval 4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1774825" y="2682875"/>
            <a:ext cx="571500" cy="569913"/>
            <a:chOff x="1004" y="1702"/>
            <a:chExt cx="360" cy="359"/>
          </a:xfrm>
        </p:grpSpPr>
        <p:sp>
          <p:nvSpPr>
            <p:cNvPr id="43015" name="Oval 7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2157413" y="233838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3509963" y="1763713"/>
            <a:ext cx="571500" cy="569912"/>
            <a:chOff x="2097" y="1123"/>
            <a:chExt cx="360" cy="359"/>
          </a:xfrm>
        </p:grpSpPr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2097" y="112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2166" y="117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4105275" y="2684463"/>
            <a:ext cx="571500" cy="569912"/>
            <a:chOff x="2472" y="1703"/>
            <a:chExt cx="360" cy="359"/>
          </a:xfrm>
        </p:grpSpPr>
        <p:sp>
          <p:nvSpPr>
            <p:cNvPr id="43022" name="Oval 14"/>
            <p:cNvSpPr>
              <a:spLocks noChangeArrowheads="1"/>
            </p:cNvSpPr>
            <p:nvPr/>
          </p:nvSpPr>
          <p:spPr bwMode="auto">
            <a:xfrm>
              <a:off x="2472" y="170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2541" y="175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3927475" y="2320925"/>
            <a:ext cx="406400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6837363" y="1701800"/>
            <a:ext cx="571500" cy="569913"/>
            <a:chOff x="4229" y="1348"/>
            <a:chExt cx="360" cy="359"/>
          </a:xfrm>
        </p:grpSpPr>
        <p:sp>
          <p:nvSpPr>
            <p:cNvPr id="43026" name="Oval 1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5867400" y="2843213"/>
            <a:ext cx="571500" cy="569912"/>
            <a:chOff x="3618" y="2067"/>
            <a:chExt cx="360" cy="359"/>
          </a:xfrm>
        </p:grpSpPr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3031" name="Line 23"/>
          <p:cNvSpPr>
            <a:spLocks noChangeShapeType="1"/>
          </p:cNvSpPr>
          <p:nvPr/>
        </p:nvSpPr>
        <p:spPr bwMode="auto">
          <a:xfrm flipH="1">
            <a:off x="6165850" y="2192338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2" name="Group 24"/>
          <p:cNvGrpSpPr>
            <a:grpSpLocks/>
          </p:cNvGrpSpPr>
          <p:nvPr/>
        </p:nvGrpSpPr>
        <p:grpSpPr bwMode="auto">
          <a:xfrm>
            <a:off x="7758113" y="2876550"/>
            <a:ext cx="571500" cy="569913"/>
            <a:chOff x="4809" y="2088"/>
            <a:chExt cx="360" cy="359"/>
          </a:xfrm>
        </p:grpSpPr>
        <p:sp>
          <p:nvSpPr>
            <p:cNvPr id="43033" name="Oval 2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8267700" y="3949700"/>
            <a:ext cx="571500" cy="569913"/>
            <a:chOff x="5130" y="2764"/>
            <a:chExt cx="360" cy="359"/>
          </a:xfrm>
        </p:grpSpPr>
        <p:sp>
          <p:nvSpPr>
            <p:cNvPr id="43036" name="Oval 2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8208963" y="3435350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6396038" y="3998913"/>
            <a:ext cx="571500" cy="569912"/>
            <a:chOff x="3951" y="2795"/>
            <a:chExt cx="360" cy="359"/>
          </a:xfrm>
        </p:grpSpPr>
        <p:sp>
          <p:nvSpPr>
            <p:cNvPr id="43040" name="Oval 3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43042" name="Group 34"/>
          <p:cNvGrpSpPr>
            <a:grpSpLocks/>
          </p:cNvGrpSpPr>
          <p:nvPr/>
        </p:nvGrpSpPr>
        <p:grpSpPr bwMode="auto">
          <a:xfrm>
            <a:off x="5937250" y="5207000"/>
            <a:ext cx="571500" cy="569913"/>
            <a:chOff x="3662" y="3556"/>
            <a:chExt cx="360" cy="359"/>
          </a:xfrm>
        </p:grpSpPr>
        <p:sp>
          <p:nvSpPr>
            <p:cNvPr id="43043" name="Oval 3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5792788" y="4589463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5407025" y="3981450"/>
            <a:ext cx="571500" cy="569913"/>
            <a:chOff x="3328" y="2784"/>
            <a:chExt cx="360" cy="359"/>
          </a:xfrm>
        </p:grpSpPr>
        <p:sp>
          <p:nvSpPr>
            <p:cNvPr id="43047" name="Oval 3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43049" name="Group 41"/>
          <p:cNvGrpSpPr>
            <a:grpSpLocks/>
          </p:cNvGrpSpPr>
          <p:nvPr/>
        </p:nvGrpSpPr>
        <p:grpSpPr bwMode="auto">
          <a:xfrm>
            <a:off x="4846638" y="5170488"/>
            <a:ext cx="571500" cy="569912"/>
            <a:chOff x="2975" y="3533"/>
            <a:chExt cx="360" cy="359"/>
          </a:xfrm>
        </p:grpSpPr>
        <p:sp>
          <p:nvSpPr>
            <p:cNvPr id="43050" name="Oval 4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Rectangle 43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3052" name="Group 44"/>
          <p:cNvGrpSpPr>
            <a:grpSpLocks/>
          </p:cNvGrpSpPr>
          <p:nvPr/>
        </p:nvGrpSpPr>
        <p:grpSpPr bwMode="auto">
          <a:xfrm>
            <a:off x="7296150" y="3948113"/>
            <a:ext cx="571500" cy="569912"/>
            <a:chOff x="4518" y="2763"/>
            <a:chExt cx="360" cy="359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43055" name="Line 47"/>
          <p:cNvSpPr>
            <a:spLocks noChangeShapeType="1"/>
          </p:cNvSpPr>
          <p:nvPr/>
        </p:nvSpPr>
        <p:spPr bwMode="auto">
          <a:xfrm flipH="1">
            <a:off x="7561263" y="3433763"/>
            <a:ext cx="32226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6251575" y="3382963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 flipH="1">
            <a:off x="5672138" y="33655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 flipH="1">
            <a:off x="5127625" y="4572000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7305675" y="22098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Rectangle 52"/>
          <p:cNvSpPr>
            <a:spLocks noChangeArrowheads="1"/>
          </p:cNvSpPr>
          <p:nvPr/>
        </p:nvSpPr>
        <p:spPr bwMode="auto">
          <a:xfrm>
            <a:off x="5734050" y="1177925"/>
            <a:ext cx="290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Complete Binary Tree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>
            <a:off x="2390775" y="3736975"/>
            <a:ext cx="268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Skewed Binary Tree</a:t>
            </a:r>
            <a:endParaRPr lang="en-US" altLang="zh-TW" sz="2400">
              <a:solidFill>
                <a:schemeClr val="tx1"/>
              </a:solidFill>
            </a:endParaRPr>
          </a:p>
        </p:txBody>
      </p: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923925" y="5486400"/>
            <a:ext cx="571500" cy="569913"/>
            <a:chOff x="468" y="3468"/>
            <a:chExt cx="360" cy="359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3065" name="Line 57"/>
          <p:cNvSpPr>
            <a:spLocks noChangeShapeType="1"/>
          </p:cNvSpPr>
          <p:nvPr/>
        </p:nvSpPr>
        <p:spPr bwMode="auto">
          <a:xfrm flipH="1">
            <a:off x="1136650" y="505618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6" name="Group 58"/>
          <p:cNvGrpSpPr>
            <a:grpSpLocks/>
          </p:cNvGrpSpPr>
          <p:nvPr/>
        </p:nvGrpSpPr>
        <p:grpSpPr bwMode="auto">
          <a:xfrm>
            <a:off x="1566863" y="3614738"/>
            <a:ext cx="571500" cy="569912"/>
            <a:chOff x="873" y="2289"/>
            <a:chExt cx="360" cy="359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1209675" y="4479925"/>
            <a:ext cx="571500" cy="569913"/>
            <a:chOff x="648" y="2834"/>
            <a:chExt cx="360" cy="359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43072" name="Line 64"/>
          <p:cNvSpPr>
            <a:spLocks noChangeShapeType="1"/>
          </p:cNvSpPr>
          <p:nvPr/>
        </p:nvSpPr>
        <p:spPr bwMode="auto">
          <a:xfrm flipH="1">
            <a:off x="1831975" y="327342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1544638" y="420528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Text Box 66"/>
          <p:cNvSpPr txBox="1">
            <a:spLocks noChangeArrowheads="1"/>
          </p:cNvSpPr>
          <p:nvPr/>
        </p:nvSpPr>
        <p:spPr bwMode="auto">
          <a:xfrm>
            <a:off x="4918075" y="17748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43075" name="Text Box 67"/>
          <p:cNvSpPr txBox="1">
            <a:spLocks noChangeArrowheads="1"/>
          </p:cNvSpPr>
          <p:nvPr/>
        </p:nvSpPr>
        <p:spPr bwMode="auto">
          <a:xfrm>
            <a:off x="4956175" y="2803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4956175" y="3984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4098925" y="522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43078" name="Text Box 70"/>
          <p:cNvSpPr txBox="1">
            <a:spLocks noChangeArrowheads="1"/>
          </p:cNvSpPr>
          <p:nvPr/>
        </p:nvSpPr>
        <p:spPr bwMode="auto">
          <a:xfrm>
            <a:off x="2155825" y="5565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B+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Variant of B trees</a:t>
            </a:r>
          </a:p>
          <a:p>
            <a:pPr eaLnBrk="1" hangingPunct="1"/>
            <a:r>
              <a:rPr lang="en-US" smtClean="0"/>
              <a:t>Two types of nodes</a:t>
            </a:r>
          </a:p>
          <a:p>
            <a:pPr lvl="1" eaLnBrk="1" hangingPunct="1"/>
            <a:r>
              <a:rPr lang="en-US" smtClean="0"/>
              <a:t>Internal nodes have no data pointers</a:t>
            </a:r>
          </a:p>
          <a:p>
            <a:pPr lvl="1" eaLnBrk="1" hangingPunct="1"/>
            <a:r>
              <a:rPr lang="en-US" smtClean="0"/>
              <a:t>Leaf nodes have no in-tree pointers</a:t>
            </a:r>
          </a:p>
          <a:p>
            <a:pPr lvl="2" eaLnBrk="1" hangingPunct="1"/>
            <a:r>
              <a:rPr lang="en-US" smtClean="0"/>
              <a:t>Were all null!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B+ tree nodes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44488" y="1885950"/>
            <a:ext cx="657225" cy="1279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</a:t>
            </a:r>
            <a:br>
              <a:rPr lang="en-US"/>
            </a:br>
            <a:r>
              <a:rPr lang="en-US"/>
              <a:t>tree</a:t>
            </a:r>
            <a:br>
              <a:rPr lang="en-US"/>
            </a:br>
            <a:r>
              <a:rPr lang="en-US"/>
              <a:t>ptr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703263" y="3182938"/>
            <a:ext cx="0" cy="554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1713" y="1885950"/>
            <a:ext cx="1433512" cy="1868488"/>
            <a:chOff x="0" y="0"/>
            <a:chExt cx="903" cy="1177"/>
          </a:xfrm>
        </p:grpSpPr>
        <p:sp>
          <p:nvSpPr>
            <p:cNvPr id="1950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92" cy="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89" y="0"/>
              <a:ext cx="414" cy="1177"/>
              <a:chOff x="0" y="0"/>
              <a:chExt cx="414" cy="1177"/>
            </a:xfrm>
          </p:grpSpPr>
          <p:sp>
            <p:nvSpPr>
              <p:cNvPr id="19508" name="Line 8"/>
              <p:cNvSpPr>
                <a:spLocks noChangeShapeType="1"/>
              </p:cNvSpPr>
              <p:nvPr/>
            </p:nvSpPr>
            <p:spPr bwMode="auto">
              <a:xfrm>
                <a:off x="191" y="817"/>
                <a:ext cx="0" cy="3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In</a:t>
                </a:r>
                <a:br>
                  <a:rPr lang="en-US"/>
                </a:br>
                <a:r>
                  <a:rPr lang="en-US"/>
                  <a:t>tree</a:t>
                </a:r>
                <a:br>
                  <a:rPr lang="en-US"/>
                </a:br>
                <a:r>
                  <a:rPr lang="en-US"/>
                  <a:t>ptr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5225" y="1885950"/>
            <a:ext cx="1433513" cy="1868488"/>
            <a:chOff x="0" y="0"/>
            <a:chExt cx="903" cy="1177"/>
          </a:xfrm>
        </p:grpSpPr>
        <p:sp>
          <p:nvSpPr>
            <p:cNvPr id="19502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492" cy="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89" y="0"/>
              <a:ext cx="414" cy="1177"/>
              <a:chOff x="0" y="0"/>
              <a:chExt cx="414" cy="1177"/>
            </a:xfrm>
          </p:grpSpPr>
          <p:sp>
            <p:nvSpPr>
              <p:cNvPr id="19504" name="Line 13"/>
              <p:cNvSpPr>
                <a:spLocks noChangeShapeType="1"/>
              </p:cNvSpPr>
              <p:nvPr/>
            </p:nvSpPr>
            <p:spPr bwMode="auto">
              <a:xfrm>
                <a:off x="191" y="817"/>
                <a:ext cx="0" cy="3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5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In</a:t>
                </a:r>
                <a:br>
                  <a:rPr lang="en-US"/>
                </a:br>
                <a:r>
                  <a:rPr lang="en-US"/>
                  <a:t>tree</a:t>
                </a:r>
                <a:br>
                  <a:rPr lang="en-US"/>
                </a:br>
                <a:r>
                  <a:rPr lang="en-US"/>
                  <a:t>ptr</a:t>
                </a: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868738" y="1885950"/>
            <a:ext cx="1433512" cy="1868488"/>
            <a:chOff x="0" y="0"/>
            <a:chExt cx="903" cy="1177"/>
          </a:xfrm>
        </p:grpSpPr>
        <p:sp>
          <p:nvSpPr>
            <p:cNvPr id="1949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492" cy="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89" y="0"/>
              <a:ext cx="414" cy="1177"/>
              <a:chOff x="0" y="0"/>
              <a:chExt cx="414" cy="1177"/>
            </a:xfrm>
          </p:grpSpPr>
          <p:sp>
            <p:nvSpPr>
              <p:cNvPr id="19500" name="Line 18"/>
              <p:cNvSpPr>
                <a:spLocks noChangeShapeType="1"/>
              </p:cNvSpPr>
              <p:nvPr/>
            </p:nvSpPr>
            <p:spPr bwMode="auto">
              <a:xfrm>
                <a:off x="191" y="817"/>
                <a:ext cx="0" cy="3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Rectangl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In</a:t>
                </a:r>
                <a:br>
                  <a:rPr lang="en-US"/>
                </a:br>
                <a:r>
                  <a:rPr lang="en-US"/>
                  <a:t>tree</a:t>
                </a:r>
                <a:br>
                  <a:rPr lang="en-US"/>
                </a:br>
                <a:r>
                  <a:rPr lang="en-US"/>
                  <a:t>ptr</a:t>
                </a:r>
              </a:p>
            </p:txBody>
          </p:sp>
        </p:grp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302250" y="1868488"/>
            <a:ext cx="1433513" cy="1868487"/>
            <a:chOff x="0" y="0"/>
            <a:chExt cx="903" cy="1177"/>
          </a:xfrm>
        </p:grpSpPr>
        <p:sp>
          <p:nvSpPr>
            <p:cNvPr id="19494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92" cy="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89" y="0"/>
              <a:ext cx="414" cy="1177"/>
              <a:chOff x="0" y="0"/>
              <a:chExt cx="414" cy="1177"/>
            </a:xfrm>
          </p:grpSpPr>
          <p:sp>
            <p:nvSpPr>
              <p:cNvPr id="19496" name="Line 23"/>
              <p:cNvSpPr>
                <a:spLocks noChangeShapeType="1"/>
              </p:cNvSpPr>
              <p:nvPr/>
            </p:nvSpPr>
            <p:spPr bwMode="auto">
              <a:xfrm>
                <a:off x="191" y="817"/>
                <a:ext cx="0" cy="3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Rectangle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In</a:t>
                </a:r>
                <a:br>
                  <a:rPr lang="en-US"/>
                </a:br>
                <a:r>
                  <a:rPr lang="en-US"/>
                  <a:t>tree</a:t>
                </a:r>
                <a:br>
                  <a:rPr lang="en-US"/>
                </a:br>
                <a:r>
                  <a:rPr lang="en-US"/>
                  <a:t>ptr</a:t>
                </a: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6740525" y="1885950"/>
            <a:ext cx="1433513" cy="1868488"/>
            <a:chOff x="0" y="0"/>
            <a:chExt cx="903" cy="1177"/>
          </a:xfrm>
        </p:grpSpPr>
        <p:sp>
          <p:nvSpPr>
            <p:cNvPr id="19490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492" cy="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489" y="0"/>
              <a:ext cx="414" cy="1177"/>
              <a:chOff x="0" y="0"/>
              <a:chExt cx="414" cy="1177"/>
            </a:xfrm>
          </p:grpSpPr>
          <p:sp>
            <p:nvSpPr>
              <p:cNvPr id="19492" name="Line 28"/>
              <p:cNvSpPr>
                <a:spLocks noChangeShapeType="1"/>
              </p:cNvSpPr>
              <p:nvPr/>
            </p:nvSpPr>
            <p:spPr bwMode="auto">
              <a:xfrm>
                <a:off x="191" y="817"/>
                <a:ext cx="0" cy="3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" cy="80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In</a:t>
                </a:r>
                <a:br>
                  <a:rPr lang="en-US"/>
                </a:br>
                <a:r>
                  <a:rPr lang="en-US"/>
                  <a:t>tree</a:t>
                </a:r>
                <a:br>
                  <a:rPr lang="en-US"/>
                </a:br>
                <a:r>
                  <a:rPr lang="en-US"/>
                  <a:t>ptr</a:t>
                </a:r>
              </a:p>
            </p:txBody>
          </p:sp>
        </p:grp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338138" y="4268788"/>
            <a:ext cx="1300162" cy="1851025"/>
            <a:chOff x="0" y="0"/>
            <a:chExt cx="819" cy="1166"/>
          </a:xfrm>
        </p:grpSpPr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81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401" y="817"/>
              <a:ext cx="0" cy="349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0" y="414"/>
              <a:ext cx="819" cy="40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Data ptr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1638300" y="4268788"/>
            <a:ext cx="1300163" cy="1851025"/>
            <a:chOff x="0" y="0"/>
            <a:chExt cx="819" cy="1166"/>
          </a:xfrm>
        </p:grpSpPr>
        <p:sp>
          <p:nvSpPr>
            <p:cNvPr id="19484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81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sp>
          <p:nvSpPr>
            <p:cNvPr id="19485" name="Line 36"/>
            <p:cNvSpPr>
              <a:spLocks noChangeShapeType="1"/>
            </p:cNvSpPr>
            <p:nvPr/>
          </p:nvSpPr>
          <p:spPr bwMode="auto">
            <a:xfrm>
              <a:off x="401" y="817"/>
              <a:ext cx="0" cy="349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Rectangle 37"/>
            <p:cNvSpPr>
              <a:spLocks noChangeArrowheads="1"/>
            </p:cNvSpPr>
            <p:nvPr/>
          </p:nvSpPr>
          <p:spPr bwMode="auto">
            <a:xfrm>
              <a:off x="0" y="414"/>
              <a:ext cx="819" cy="40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Data ptr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2938463" y="4268788"/>
            <a:ext cx="1300162" cy="1851025"/>
            <a:chOff x="0" y="0"/>
            <a:chExt cx="819" cy="1166"/>
          </a:xfrm>
        </p:grpSpPr>
        <p:sp>
          <p:nvSpPr>
            <p:cNvPr id="1948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81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sp>
          <p:nvSpPr>
            <p:cNvPr id="19482" name="Line 40"/>
            <p:cNvSpPr>
              <a:spLocks noChangeShapeType="1"/>
            </p:cNvSpPr>
            <p:nvPr/>
          </p:nvSpPr>
          <p:spPr bwMode="auto">
            <a:xfrm>
              <a:off x="401" y="817"/>
              <a:ext cx="0" cy="349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Rectangle 41"/>
            <p:cNvSpPr>
              <a:spLocks noChangeArrowheads="1"/>
            </p:cNvSpPr>
            <p:nvPr/>
          </p:nvSpPr>
          <p:spPr bwMode="auto">
            <a:xfrm>
              <a:off x="0" y="414"/>
              <a:ext cx="819" cy="40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Data ptr</a:t>
              </a:r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238625" y="4268788"/>
            <a:ext cx="1300163" cy="1851025"/>
            <a:chOff x="0" y="0"/>
            <a:chExt cx="819" cy="1166"/>
          </a:xfrm>
        </p:grpSpPr>
        <p:sp>
          <p:nvSpPr>
            <p:cNvPr id="19478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81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sp>
          <p:nvSpPr>
            <p:cNvPr id="19479" name="Line 44"/>
            <p:cNvSpPr>
              <a:spLocks noChangeShapeType="1"/>
            </p:cNvSpPr>
            <p:nvPr/>
          </p:nvSpPr>
          <p:spPr bwMode="auto">
            <a:xfrm>
              <a:off x="401" y="817"/>
              <a:ext cx="0" cy="349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Rectangle 45"/>
            <p:cNvSpPr>
              <a:spLocks noChangeArrowheads="1"/>
            </p:cNvSpPr>
            <p:nvPr/>
          </p:nvSpPr>
          <p:spPr bwMode="auto">
            <a:xfrm>
              <a:off x="0" y="414"/>
              <a:ext cx="819" cy="40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Data ptr</a:t>
              </a:r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5538788" y="4268788"/>
            <a:ext cx="1300162" cy="1851025"/>
            <a:chOff x="0" y="0"/>
            <a:chExt cx="819" cy="1166"/>
          </a:xfrm>
        </p:grpSpPr>
        <p:sp>
          <p:nvSpPr>
            <p:cNvPr id="19475" name="Rectangle 47"/>
            <p:cNvSpPr>
              <a:spLocks noChangeArrowheads="1"/>
            </p:cNvSpPr>
            <p:nvPr/>
          </p:nvSpPr>
          <p:spPr bwMode="auto">
            <a:xfrm>
              <a:off x="0" y="0"/>
              <a:ext cx="81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sp>
          <p:nvSpPr>
            <p:cNvPr id="19476" name="Line 48"/>
            <p:cNvSpPr>
              <a:spLocks noChangeShapeType="1"/>
            </p:cNvSpPr>
            <p:nvPr/>
          </p:nvSpPr>
          <p:spPr bwMode="auto">
            <a:xfrm>
              <a:off x="401" y="817"/>
              <a:ext cx="0" cy="349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Rectangle 49"/>
            <p:cNvSpPr>
              <a:spLocks noChangeArrowheads="1"/>
            </p:cNvSpPr>
            <p:nvPr/>
          </p:nvSpPr>
          <p:spPr bwMode="auto">
            <a:xfrm>
              <a:off x="0" y="414"/>
              <a:ext cx="819" cy="40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Data ptr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838950" y="4268788"/>
            <a:ext cx="1300163" cy="1851025"/>
            <a:chOff x="0" y="0"/>
            <a:chExt cx="819" cy="1166"/>
          </a:xfrm>
        </p:grpSpPr>
        <p:sp>
          <p:nvSpPr>
            <p:cNvPr id="19472" name="Rectangle 51"/>
            <p:cNvSpPr>
              <a:spLocks noChangeArrowheads="1"/>
            </p:cNvSpPr>
            <p:nvPr/>
          </p:nvSpPr>
          <p:spPr bwMode="auto">
            <a:xfrm>
              <a:off x="0" y="0"/>
              <a:ext cx="81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Key</a:t>
              </a:r>
            </a:p>
          </p:txBody>
        </p:sp>
        <p:sp>
          <p:nvSpPr>
            <p:cNvPr id="19473" name="Line 52"/>
            <p:cNvSpPr>
              <a:spLocks noChangeShapeType="1"/>
            </p:cNvSpPr>
            <p:nvPr/>
          </p:nvSpPr>
          <p:spPr bwMode="auto">
            <a:xfrm>
              <a:off x="401" y="817"/>
              <a:ext cx="0" cy="349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Rectangle 53"/>
            <p:cNvSpPr>
              <a:spLocks noChangeArrowheads="1"/>
            </p:cNvSpPr>
            <p:nvPr/>
          </p:nvSpPr>
          <p:spPr bwMode="auto">
            <a:xfrm>
              <a:off x="0" y="414"/>
              <a:ext cx="819" cy="40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Data ptr</a:t>
              </a:r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internal nodes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smtClean="0"/>
              <a:t>Consist of </a:t>
            </a:r>
            <a:r>
              <a:rPr lang="en-US" i="1" smtClean="0"/>
              <a:t>n</a:t>
            </a:r>
            <a:r>
              <a:rPr lang="en-US" smtClean="0"/>
              <a:t> -1 key values </a:t>
            </a:r>
            <a:r>
              <a:rPr lang="en-US" b="1" i="1" smtClean="0"/>
              <a:t>K</a:t>
            </a:r>
            <a:r>
              <a:rPr lang="en-US" b="1" baseline="-25000" smtClean="0"/>
              <a:t>1</a:t>
            </a:r>
            <a:r>
              <a:rPr lang="en-US" b="1" smtClean="0"/>
              <a:t>, </a:t>
            </a:r>
            <a:r>
              <a:rPr lang="en-US" b="1" i="1" smtClean="0"/>
              <a:t>K</a:t>
            </a:r>
            <a:r>
              <a:rPr lang="en-US" b="1" baseline="-25000" smtClean="0"/>
              <a:t>2</a:t>
            </a:r>
            <a:r>
              <a:rPr lang="en-US" b="1" smtClean="0"/>
              <a:t>, </a:t>
            </a:r>
            <a:r>
              <a:rPr lang="en-US" b="1" i="1" smtClean="0"/>
              <a:t>…</a:t>
            </a:r>
            <a:r>
              <a:rPr lang="en-US" b="1" smtClean="0"/>
              <a:t>, </a:t>
            </a:r>
            <a:r>
              <a:rPr lang="en-US" b="1" i="1" smtClean="0"/>
              <a:t>K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-1</a:t>
            </a:r>
            <a:r>
              <a:rPr lang="en-US" baseline="-25000" smtClean="0"/>
              <a:t> </a:t>
            </a:r>
            <a:r>
              <a:rPr lang="en-US" smtClean="0"/>
              <a:t>,and </a:t>
            </a:r>
            <a:r>
              <a:rPr lang="en-US" i="1" smtClean="0"/>
              <a:t>n</a:t>
            </a:r>
            <a:r>
              <a:rPr lang="en-US" smtClean="0"/>
              <a:t> tree pointers </a:t>
            </a:r>
            <a:r>
              <a:rPr lang="en-US" b="1" i="1" smtClean="0"/>
              <a:t>P</a:t>
            </a:r>
            <a:r>
              <a:rPr lang="en-US" b="1" baseline="-25000" smtClean="0"/>
              <a:t>1</a:t>
            </a:r>
            <a:r>
              <a:rPr lang="en-US" b="1" smtClean="0"/>
              <a:t>, </a:t>
            </a:r>
            <a:r>
              <a:rPr lang="en-US" b="1" i="1" smtClean="0"/>
              <a:t>P</a:t>
            </a:r>
            <a:r>
              <a:rPr lang="en-US" b="1" baseline="-25000" smtClean="0"/>
              <a:t>2</a:t>
            </a:r>
            <a:r>
              <a:rPr lang="en-US" b="1" smtClean="0"/>
              <a:t>, </a:t>
            </a:r>
            <a:r>
              <a:rPr lang="en-US" b="1" i="1" smtClean="0"/>
              <a:t>…</a:t>
            </a:r>
            <a:r>
              <a:rPr lang="en-US" b="1" smtClean="0"/>
              <a:t>, </a:t>
            </a:r>
            <a:r>
              <a:rPr lang="en-US" b="1" i="1" smtClean="0"/>
              <a:t>P</a:t>
            </a:r>
            <a:r>
              <a:rPr lang="en-US" b="1" i="1" baseline="-25000" smtClean="0"/>
              <a:t>n</a:t>
            </a:r>
            <a:r>
              <a:rPr lang="en-US" b="1" baseline="-25000" smtClean="0"/>
              <a:t> </a:t>
            </a:r>
            <a:r>
              <a:rPr lang="en-US" smtClean="0"/>
              <a:t>:</a:t>
            </a:r>
          </a:p>
          <a:p>
            <a:pPr lvl="1" eaLnBrk="1" hangingPunct="1">
              <a:spcBef>
                <a:spcPct val="10000"/>
              </a:spcBef>
              <a:spcAft>
                <a:spcPct val="30000"/>
              </a:spcAft>
            </a:pPr>
            <a:r>
              <a:rPr lang="en-US" b="1" smtClean="0"/>
              <a:t>&lt;</a:t>
            </a:r>
            <a:r>
              <a:rPr lang="en-US" b="1" baseline="-25000" smtClean="0"/>
              <a:t> </a:t>
            </a:r>
            <a:r>
              <a:rPr lang="en-US" b="1" i="1" smtClean="0"/>
              <a:t>P</a:t>
            </a:r>
            <a:r>
              <a:rPr lang="en-US" b="1" baseline="-25000" smtClean="0"/>
              <a:t>1</a:t>
            </a:r>
            <a:r>
              <a:rPr lang="en-US" b="1" smtClean="0"/>
              <a:t>,</a:t>
            </a:r>
            <a:r>
              <a:rPr lang="en-US" b="1" i="1" smtClean="0"/>
              <a:t>K</a:t>
            </a:r>
            <a:r>
              <a:rPr lang="en-US" b="1" baseline="-25000" smtClean="0"/>
              <a:t>1</a:t>
            </a:r>
            <a:r>
              <a:rPr lang="en-US" b="1" smtClean="0"/>
              <a:t>, </a:t>
            </a:r>
            <a:r>
              <a:rPr lang="en-US" b="1" i="1" smtClean="0"/>
              <a:t>P</a:t>
            </a:r>
            <a:r>
              <a:rPr lang="en-US" b="1" baseline="-25000" smtClean="0"/>
              <a:t>2</a:t>
            </a:r>
            <a:r>
              <a:rPr lang="en-US" b="1" smtClean="0"/>
              <a:t>, </a:t>
            </a:r>
            <a:r>
              <a:rPr lang="en-US" b="1" i="1" smtClean="0"/>
              <a:t>K</a:t>
            </a:r>
            <a:r>
              <a:rPr lang="en-US" b="1" baseline="-25000" smtClean="0"/>
              <a:t>2</a:t>
            </a:r>
            <a:r>
              <a:rPr lang="en-US" b="1" smtClean="0"/>
              <a:t>, </a:t>
            </a:r>
            <a:r>
              <a:rPr lang="en-US" b="1" i="1" smtClean="0"/>
              <a:t>P</a:t>
            </a:r>
            <a:r>
              <a:rPr lang="en-US" b="1" baseline="-25000" smtClean="0"/>
              <a:t>3</a:t>
            </a:r>
            <a:r>
              <a:rPr lang="en-US" b="1" smtClean="0"/>
              <a:t>, </a:t>
            </a:r>
            <a:r>
              <a:rPr lang="en-US" b="1" i="1" smtClean="0"/>
              <a:t>…</a:t>
            </a:r>
            <a:r>
              <a:rPr lang="en-US" b="1" smtClean="0"/>
              <a:t>, </a:t>
            </a:r>
            <a:r>
              <a:rPr lang="en-US" b="1" i="1" smtClean="0"/>
              <a:t>P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-1</a:t>
            </a:r>
            <a:r>
              <a:rPr lang="en-US" b="1" smtClean="0"/>
              <a:t>, </a:t>
            </a:r>
            <a:r>
              <a:rPr lang="en-US" b="1" i="1" smtClean="0"/>
              <a:t>K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-1,</a:t>
            </a:r>
            <a:r>
              <a:rPr lang="en-US" b="1" smtClean="0"/>
              <a:t>, </a:t>
            </a:r>
            <a:r>
              <a:rPr lang="en-US" b="1" i="1" smtClean="0"/>
              <a:t>P</a:t>
            </a:r>
            <a:r>
              <a:rPr lang="en-US" b="1" i="1" baseline="-25000" smtClean="0"/>
              <a:t>n</a:t>
            </a:r>
            <a:r>
              <a:rPr lang="en-US" b="1" smtClean="0"/>
              <a:t>&gt;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smtClean="0"/>
              <a:t>The keys are ordered </a:t>
            </a:r>
            <a:r>
              <a:rPr lang="en-US" b="1" i="1" smtClean="0"/>
              <a:t>K</a:t>
            </a:r>
            <a:r>
              <a:rPr lang="en-US" b="1" baseline="-25000" smtClean="0"/>
              <a:t>1</a:t>
            </a:r>
            <a:r>
              <a:rPr lang="en-US" b="1" smtClean="0"/>
              <a:t> &lt; </a:t>
            </a:r>
            <a:r>
              <a:rPr lang="en-US" b="1" i="1" smtClean="0"/>
              <a:t>K</a:t>
            </a:r>
            <a:r>
              <a:rPr lang="en-US" b="1" baseline="-25000" smtClean="0"/>
              <a:t>2</a:t>
            </a:r>
            <a:r>
              <a:rPr lang="en-US" b="1" smtClean="0"/>
              <a:t> &lt; </a:t>
            </a:r>
            <a:r>
              <a:rPr lang="en-US" b="1" i="1" smtClean="0"/>
              <a:t>…</a:t>
            </a:r>
            <a:r>
              <a:rPr lang="en-US" b="1" smtClean="0"/>
              <a:t> &lt; </a:t>
            </a:r>
            <a:r>
              <a:rPr lang="en-US" b="1" i="1" smtClean="0"/>
              <a:t>K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-1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smtClean="0"/>
              <a:t>For each tree value </a:t>
            </a:r>
            <a:r>
              <a:rPr lang="en-US" i="1" smtClean="0"/>
              <a:t>X</a:t>
            </a:r>
            <a:r>
              <a:rPr lang="en-US" smtClean="0"/>
              <a:t> in the subtree pointed at by tree pointer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, </a:t>
            </a:r>
            <a:r>
              <a:rPr lang="en-US" smtClean="0"/>
              <a:t>we have: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b="1" i="1" smtClean="0"/>
              <a:t>X &gt;</a:t>
            </a:r>
            <a:r>
              <a:rPr lang="en-US" b="1" smtClean="0"/>
              <a:t> </a:t>
            </a:r>
            <a:r>
              <a:rPr lang="en-US" b="1" i="1" smtClean="0"/>
              <a:t>K</a:t>
            </a:r>
            <a:r>
              <a:rPr lang="en-US" b="1" i="1" baseline="-25000" smtClean="0"/>
              <a:t>i</a:t>
            </a:r>
            <a:r>
              <a:rPr lang="en-US" b="1" baseline="-25000" smtClean="0"/>
              <a:t>-1</a:t>
            </a:r>
            <a:r>
              <a:rPr lang="en-US" i="1" baseline="-25000" smtClean="0"/>
              <a:t> </a:t>
            </a:r>
            <a:r>
              <a:rPr lang="en-US" smtClean="0"/>
              <a:t>for 1 ≤ i ≤ </a:t>
            </a:r>
            <a:r>
              <a:rPr lang="en-US" i="1" smtClean="0"/>
              <a:t>n</a:t>
            </a:r>
            <a:endParaRPr lang="en-US" smtClean="0"/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b="1" i="1" smtClean="0"/>
              <a:t>X ≤</a:t>
            </a:r>
            <a:r>
              <a:rPr lang="en-US" b="1" smtClean="0"/>
              <a:t> </a:t>
            </a:r>
            <a:r>
              <a:rPr lang="en-US" b="1" i="1" smtClean="0"/>
              <a:t>K</a:t>
            </a:r>
            <a:r>
              <a:rPr lang="en-US" b="1" i="1" baseline="-25000" smtClean="0"/>
              <a:t>i</a:t>
            </a:r>
            <a:r>
              <a:rPr lang="en-US" i="1" baseline="-25000" smtClean="0"/>
              <a:t> </a:t>
            </a:r>
            <a:r>
              <a:rPr lang="en-US" smtClean="0"/>
              <a:t>for 1 ≤ i ≤ </a:t>
            </a:r>
            <a:r>
              <a:rPr lang="en-US" i="1" smtClean="0"/>
              <a:t>n</a:t>
            </a:r>
            <a:r>
              <a:rPr lang="en-US" smtClean="0"/>
              <a:t> - 1</a:t>
            </a:r>
            <a:endParaRPr lang="en-US" i="1" smtClean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Warning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Other authors assume that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smtClean="0"/>
              <a:t>For each tree value </a:t>
            </a:r>
            <a:r>
              <a:rPr lang="en-US" i="1" smtClean="0"/>
              <a:t>X</a:t>
            </a:r>
            <a:r>
              <a:rPr lang="en-US" smtClean="0"/>
              <a:t> in the subtree pointed at by tree pointer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, </a:t>
            </a:r>
            <a:r>
              <a:rPr lang="en-US" smtClean="0"/>
              <a:t>we have:</a:t>
            </a:r>
          </a:p>
          <a:p>
            <a:pPr lvl="2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b="1" i="1" smtClean="0"/>
              <a:t>X ≥</a:t>
            </a:r>
            <a:r>
              <a:rPr lang="en-US" b="1" smtClean="0"/>
              <a:t> </a:t>
            </a:r>
            <a:r>
              <a:rPr lang="en-US" b="1" i="1" smtClean="0"/>
              <a:t>K</a:t>
            </a:r>
            <a:r>
              <a:rPr lang="en-US" b="1" i="1" baseline="-25000" smtClean="0"/>
              <a:t>i</a:t>
            </a:r>
            <a:r>
              <a:rPr lang="en-US" b="1" baseline="-25000" smtClean="0"/>
              <a:t>-1</a:t>
            </a:r>
            <a:r>
              <a:rPr lang="en-US" i="1" baseline="-25000" smtClean="0"/>
              <a:t> </a:t>
            </a:r>
            <a:r>
              <a:rPr lang="en-US" smtClean="0"/>
              <a:t>for 1 ≤ i ≤ </a:t>
            </a:r>
            <a:r>
              <a:rPr lang="en-US" i="1" smtClean="0"/>
              <a:t>n</a:t>
            </a:r>
            <a:endParaRPr lang="en-US" smtClean="0"/>
          </a:p>
          <a:p>
            <a:pPr lvl="2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b="1" i="1" smtClean="0"/>
              <a:t>X &lt;</a:t>
            </a:r>
            <a:r>
              <a:rPr lang="en-US" b="1" smtClean="0"/>
              <a:t> </a:t>
            </a:r>
            <a:r>
              <a:rPr lang="en-US" b="1" i="1" smtClean="0"/>
              <a:t>K</a:t>
            </a:r>
            <a:r>
              <a:rPr lang="en-US" b="1" i="1" baseline="-25000" smtClean="0"/>
              <a:t>i</a:t>
            </a:r>
            <a:r>
              <a:rPr lang="en-US" i="1" baseline="-25000" smtClean="0"/>
              <a:t> </a:t>
            </a:r>
            <a:r>
              <a:rPr lang="en-US" smtClean="0"/>
              <a:t>for 1 ≤ i ≤ </a:t>
            </a:r>
            <a:r>
              <a:rPr lang="en-US" i="1" smtClean="0"/>
              <a:t>n</a:t>
            </a:r>
            <a:r>
              <a:rPr lang="en-US" smtClean="0"/>
              <a:t> - 1</a:t>
            </a:r>
            <a:endParaRPr lang="en-US" i="1" smtClean="0"/>
          </a:p>
          <a:p>
            <a:pPr eaLnBrk="1" hangingPunct="1"/>
            <a:r>
              <a:rPr lang="en-US" smtClean="0"/>
              <a:t>Changes the key value that is promoted when an internal node is split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unneeded pointers allows to pack more keys in each node</a:t>
            </a:r>
          </a:p>
          <a:p>
            <a:pPr lvl="1" eaLnBrk="1" hangingPunct="1"/>
            <a:r>
              <a:rPr lang="en-US" smtClean="0"/>
              <a:t>Higher fan-out for a given node size</a:t>
            </a:r>
          </a:p>
          <a:p>
            <a:pPr lvl="2" eaLnBrk="1" hangingPunct="1"/>
            <a:r>
              <a:rPr lang="en-US" smtClean="0"/>
              <a:t>Normally one block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Having all keys present in the leaf nodes  allows  us to build a linked list of all keys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01063" cy="3886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mtClean="0"/>
              <a:t>If </a:t>
            </a:r>
            <a:r>
              <a:rPr lang="en-US" i="1" smtClean="0"/>
              <a:t>m </a:t>
            </a:r>
            <a:r>
              <a:rPr lang="en-US" smtClean="0"/>
              <a:t>is the order of the tree</a:t>
            </a:r>
          </a:p>
          <a:p>
            <a:pPr marL="990600" lvl="1" indent="-533400" eaLnBrk="1" hangingPunct="1">
              <a:spcBef>
                <a:spcPct val="10000"/>
              </a:spcBef>
            </a:pPr>
            <a:r>
              <a:rPr lang="en-US" smtClean="0"/>
              <a:t>Every internal node has at most </a:t>
            </a:r>
            <a:r>
              <a:rPr lang="en-US" i="1" smtClean="0"/>
              <a:t>m</a:t>
            </a:r>
            <a:r>
              <a:rPr lang="en-US" smtClean="0"/>
              <a:t> children. </a:t>
            </a:r>
          </a:p>
          <a:p>
            <a:pPr marL="990600" lvl="1" indent="-533400" eaLnBrk="1" hangingPunct="1">
              <a:spcBef>
                <a:spcPct val="10000"/>
              </a:spcBef>
            </a:pPr>
            <a:r>
              <a:rPr lang="en-US" smtClean="0"/>
              <a:t>Every internal node (except root) has at least ⌈</a:t>
            </a:r>
            <a:r>
              <a:rPr lang="en-US" i="1" smtClean="0"/>
              <a:t>m </a:t>
            </a:r>
            <a:r>
              <a:rPr lang="en-US" smtClean="0"/>
              <a:t>⁄ 2⌉ children. </a:t>
            </a:r>
          </a:p>
          <a:p>
            <a:pPr marL="990600" lvl="1" indent="-533400" eaLnBrk="1" hangingPunct="1">
              <a:spcBef>
                <a:spcPct val="10000"/>
              </a:spcBef>
            </a:pPr>
            <a:r>
              <a:rPr lang="en-US" smtClean="0"/>
              <a:t>The root has at least two children if it is not a leaf node. </a:t>
            </a:r>
          </a:p>
          <a:p>
            <a:pPr marL="990600" lvl="1" indent="-533400" eaLnBrk="1" hangingPunct="1">
              <a:spcBef>
                <a:spcPct val="10000"/>
              </a:spcBef>
            </a:pPr>
            <a:r>
              <a:rPr lang="en-US" smtClean="0"/>
              <a:t>Every leaf has at most </a:t>
            </a:r>
            <a:r>
              <a:rPr lang="en-US" i="1" smtClean="0"/>
              <a:t>m </a:t>
            </a:r>
            <a:r>
              <a:rPr lang="en-US" smtClean="0"/>
              <a:t>− 1 keys</a:t>
            </a:r>
          </a:p>
          <a:p>
            <a:pPr marL="990600" lvl="1" indent="-533400" eaLnBrk="1" hangingPunct="1">
              <a:spcBef>
                <a:spcPct val="10000"/>
              </a:spcBef>
            </a:pPr>
            <a:r>
              <a:rPr lang="en-US" smtClean="0"/>
              <a:t>An internal node with </a:t>
            </a:r>
            <a:r>
              <a:rPr lang="en-US" i="1" smtClean="0"/>
              <a:t>k</a:t>
            </a:r>
            <a:r>
              <a:rPr lang="en-US" smtClean="0"/>
              <a:t> children has </a:t>
            </a:r>
            <a:r>
              <a:rPr lang="en-US" i="1" smtClean="0"/>
              <a:t>k </a:t>
            </a:r>
            <a:r>
              <a:rPr lang="en-US" smtClean="0"/>
              <a:t>− 1 keys. </a:t>
            </a:r>
          </a:p>
          <a:p>
            <a:pPr marL="990600" lvl="1" indent="-533400" eaLnBrk="1" hangingPunct="1">
              <a:spcBef>
                <a:spcPct val="10000"/>
              </a:spcBef>
            </a:pPr>
            <a:r>
              <a:rPr lang="en-US" smtClean="0"/>
              <a:t>All leaves appear in the same level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cases and worst cases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B+ tree of degree </a:t>
            </a:r>
            <a:r>
              <a:rPr lang="en-US" i="1" smtClean="0"/>
              <a:t>m</a:t>
            </a:r>
            <a:r>
              <a:rPr lang="en-US" smtClean="0"/>
              <a:t> and height </a:t>
            </a:r>
            <a:r>
              <a:rPr lang="en-US" i="1" smtClean="0"/>
              <a:t>h </a:t>
            </a:r>
            <a:r>
              <a:rPr lang="en-US" smtClean="0"/>
              <a:t>will store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At most </a:t>
            </a:r>
            <a:r>
              <a:rPr lang="en-US" i="1" smtClean="0"/>
              <a:t>m</a:t>
            </a:r>
            <a:r>
              <a:rPr lang="en-US" i="1" baseline="30000" smtClean="0"/>
              <a:t>h</a:t>
            </a:r>
            <a:r>
              <a:rPr lang="en-US" baseline="30000" smtClean="0"/>
              <a:t> – 1</a:t>
            </a:r>
            <a:r>
              <a:rPr lang="en-US" smtClean="0"/>
              <a:t>(</a:t>
            </a:r>
            <a:r>
              <a:rPr lang="en-US" i="1" smtClean="0"/>
              <a:t>m </a:t>
            </a:r>
            <a:r>
              <a:rPr lang="en-US" smtClean="0"/>
              <a:t>– 1) = </a:t>
            </a:r>
            <a:r>
              <a:rPr lang="en-US" b="1" i="1" smtClean="0"/>
              <a:t>m</a:t>
            </a:r>
            <a:r>
              <a:rPr lang="en-US" b="1" i="1" baseline="30000" smtClean="0"/>
              <a:t>h</a:t>
            </a:r>
            <a:r>
              <a:rPr lang="en-US" b="1" i="1" smtClean="0"/>
              <a:t> </a:t>
            </a:r>
            <a:r>
              <a:rPr lang="en-US" b="1" smtClean="0"/>
              <a:t>– </a:t>
            </a:r>
            <a:r>
              <a:rPr lang="en-US" b="1" i="1" smtClean="0"/>
              <a:t>m</a:t>
            </a:r>
            <a:r>
              <a:rPr lang="en-US" smtClean="0"/>
              <a:t> records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At least </a:t>
            </a:r>
            <a:r>
              <a:rPr lang="en-US" b="1" smtClean="0"/>
              <a:t>2⌈</a:t>
            </a:r>
            <a:r>
              <a:rPr lang="en-US" b="1" i="1" smtClean="0"/>
              <a:t>m </a:t>
            </a:r>
            <a:r>
              <a:rPr lang="en-US" b="1" smtClean="0"/>
              <a:t>⁄ 2⌉</a:t>
            </a:r>
            <a:r>
              <a:rPr lang="en-US" b="1" i="1" baseline="30000" smtClean="0"/>
              <a:t>h </a:t>
            </a:r>
            <a:r>
              <a:rPr lang="en-US" b="1" baseline="30000" smtClean="0"/>
              <a:t>– 1</a:t>
            </a:r>
            <a:r>
              <a:rPr lang="en-US" i="1" baseline="30000" smtClean="0"/>
              <a:t> </a:t>
            </a:r>
            <a:r>
              <a:rPr lang="en-US" smtClean="0"/>
              <a:t> records</a:t>
            </a:r>
          </a:p>
          <a:p>
            <a:pPr lvl="1" eaLnBrk="1" hangingPunct="1">
              <a:spcBef>
                <a:spcPct val="60000"/>
              </a:spcBef>
            </a:pPr>
            <a:endParaRPr lang="en-US" smtClean="0"/>
          </a:p>
          <a:p>
            <a:pPr lvl="1" eaLnBrk="1" hangingPunct="1">
              <a:spcBef>
                <a:spcPct val="60000"/>
              </a:spcBef>
            </a:pPr>
            <a:endParaRPr lang="en-US" smtClean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/>
            <a:r>
              <a:rPr lang="en-US" smtClean="0"/>
              <a:t>Assume a B+ tree of degree 3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1: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2: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3: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Split node in middle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60613" y="3154363"/>
            <a:ext cx="671512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1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32125" y="3154363"/>
            <a:ext cx="67151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60613" y="4313238"/>
            <a:ext cx="1343025" cy="549275"/>
            <a:chOff x="0" y="0"/>
            <a:chExt cx="846" cy="346"/>
          </a:xfrm>
        </p:grpSpPr>
        <p:sp>
          <p:nvSpPr>
            <p:cNvPr id="2971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9716" name="Rectangle 8"/>
            <p:cNvSpPr>
              <a:spLocks noChangeArrowheads="1"/>
            </p:cNvSpPr>
            <p:nvPr/>
          </p:nvSpPr>
          <p:spPr bwMode="auto">
            <a:xfrm>
              <a:off x="423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2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60613" y="5268913"/>
            <a:ext cx="1343025" cy="549275"/>
            <a:chOff x="0" y="0"/>
            <a:chExt cx="846" cy="346"/>
          </a:xfrm>
        </p:grpSpPr>
        <p:sp>
          <p:nvSpPr>
            <p:cNvPr id="29713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9714" name="Rectangle 11"/>
            <p:cNvSpPr>
              <a:spLocks noChangeArrowheads="1"/>
            </p:cNvSpPr>
            <p:nvPr/>
          </p:nvSpPr>
          <p:spPr bwMode="auto">
            <a:xfrm>
              <a:off x="423" y="0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2</a:t>
              </a:r>
            </a:p>
          </p:txBody>
        </p:sp>
      </p:grpSp>
      <p:sp>
        <p:nvSpPr>
          <p:cNvPr id="29704" name="Rectangle 12"/>
          <p:cNvSpPr>
            <a:spLocks noChangeArrowheads="1"/>
          </p:cNvSpPr>
          <p:nvPr/>
        </p:nvSpPr>
        <p:spPr bwMode="auto">
          <a:xfrm>
            <a:off x="3857625" y="5268913"/>
            <a:ext cx="671513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3</a:t>
            </a:r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5764213" y="5268913"/>
            <a:ext cx="671512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6435725" y="5268913"/>
            <a:ext cx="67151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4756150" y="6075363"/>
            <a:ext cx="671513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1</a:t>
            </a:r>
          </a:p>
        </p:txBody>
      </p:sp>
      <p:sp>
        <p:nvSpPr>
          <p:cNvPr id="29708" name="Rectangle 16"/>
          <p:cNvSpPr>
            <a:spLocks noChangeArrowheads="1"/>
          </p:cNvSpPr>
          <p:nvPr/>
        </p:nvSpPr>
        <p:spPr bwMode="auto">
          <a:xfrm>
            <a:off x="5427663" y="6075363"/>
            <a:ext cx="671512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2</a:t>
            </a:r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6594475" y="6075363"/>
            <a:ext cx="671513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3</a:t>
            </a:r>
            <a:endParaRPr lang="en-US" sz="1800"/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7265988" y="6075363"/>
            <a:ext cx="671512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711" name="Line 19"/>
          <p:cNvSpPr>
            <a:spLocks noChangeShapeType="1"/>
          </p:cNvSpPr>
          <p:nvPr/>
        </p:nvSpPr>
        <p:spPr bwMode="auto">
          <a:xfrm flipH="1">
            <a:off x="5427663" y="5818188"/>
            <a:ext cx="336550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20"/>
          <p:cNvSpPr>
            <a:spLocks noChangeShapeType="1"/>
          </p:cNvSpPr>
          <p:nvPr/>
        </p:nvSpPr>
        <p:spPr bwMode="auto">
          <a:xfrm>
            <a:off x="6435725" y="5818188"/>
            <a:ext cx="830263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/>
            <a:r>
              <a:rPr lang="en-US" smtClean="0"/>
              <a:t>Step 4: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5: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Split</a:t>
            </a:r>
          </a:p>
          <a:p>
            <a:pPr lvl="1" eaLnBrk="1" hangingPunct="1"/>
            <a:r>
              <a:rPr lang="en-US" smtClean="0"/>
              <a:t>Move up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413625" y="4379913"/>
            <a:ext cx="601663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67213" y="2384425"/>
            <a:ext cx="2860675" cy="1044575"/>
            <a:chOff x="0" y="0"/>
            <a:chExt cx="2004" cy="854"/>
          </a:xfrm>
        </p:grpSpPr>
        <p:sp>
          <p:nvSpPr>
            <p:cNvPr id="30753" name="Rectangle 6"/>
            <p:cNvSpPr>
              <a:spLocks noChangeArrowheads="1"/>
            </p:cNvSpPr>
            <p:nvPr/>
          </p:nvSpPr>
          <p:spPr bwMode="auto">
            <a:xfrm>
              <a:off x="1158" y="508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2004" cy="854"/>
              <a:chOff x="0" y="0"/>
              <a:chExt cx="2004" cy="854"/>
            </a:xfrm>
          </p:grpSpPr>
          <p:sp>
            <p:nvSpPr>
              <p:cNvPr id="30755" name="Rectangle 8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sp>
            <p:nvSpPr>
              <p:cNvPr id="30756" name="Rectangle 9"/>
              <p:cNvSpPr>
                <a:spLocks noChangeArrowheads="1"/>
              </p:cNvSpPr>
              <p:nvPr/>
            </p:nvSpPr>
            <p:spPr bwMode="auto">
              <a:xfrm>
                <a:off x="1058" y="0"/>
                <a:ext cx="423" cy="3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0757" name="Rectangle 10"/>
              <p:cNvSpPr>
                <a:spLocks noChangeArrowheads="1"/>
              </p:cNvSpPr>
              <p:nvPr/>
            </p:nvSpPr>
            <p:spPr bwMode="auto">
              <a:xfrm>
                <a:off x="0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1</a:t>
                </a:r>
              </a:p>
            </p:txBody>
          </p:sp>
          <p:sp>
            <p:nvSpPr>
              <p:cNvPr id="30758" name="Rectangle 11"/>
              <p:cNvSpPr>
                <a:spLocks noChangeArrowheads="1"/>
              </p:cNvSpPr>
              <p:nvPr/>
            </p:nvSpPr>
            <p:spPr bwMode="auto">
              <a:xfrm>
                <a:off x="423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170" tIns="46990" rIns="90170" bIns="46990" anchor="ctr"/>
              <a:lstStyle/>
              <a:p>
                <a:r>
                  <a:rPr lang="en-US" sz="2800"/>
                  <a:t>2</a:t>
                </a:r>
              </a:p>
            </p:txBody>
          </p:sp>
          <p:sp>
            <p:nvSpPr>
              <p:cNvPr id="30759" name="Rectangle 12"/>
              <p:cNvSpPr>
                <a:spLocks noChangeArrowheads="1"/>
              </p:cNvSpPr>
              <p:nvPr/>
            </p:nvSpPr>
            <p:spPr bwMode="auto">
              <a:xfrm>
                <a:off x="1581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4</a:t>
                </a:r>
              </a:p>
            </p:txBody>
          </p:sp>
          <p:sp>
            <p:nvSpPr>
              <p:cNvPr id="30760" name="Line 13"/>
              <p:cNvSpPr>
                <a:spLocks noChangeShapeType="1"/>
              </p:cNvSpPr>
              <p:nvPr/>
            </p:nvSpPr>
            <p:spPr bwMode="auto">
              <a:xfrm flipH="1">
                <a:off x="423" y="346"/>
                <a:ext cx="212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Line 14"/>
              <p:cNvSpPr>
                <a:spLocks noChangeShapeType="1"/>
              </p:cNvSpPr>
              <p:nvPr/>
            </p:nvSpPr>
            <p:spPr bwMode="auto">
              <a:xfrm>
                <a:off x="1058" y="346"/>
                <a:ext cx="523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726" name="Line 15"/>
          <p:cNvSpPr>
            <a:spLocks noChangeShapeType="1"/>
          </p:cNvSpPr>
          <p:nvPr/>
        </p:nvSpPr>
        <p:spPr bwMode="auto">
          <a:xfrm flipH="1">
            <a:off x="5251450" y="4451350"/>
            <a:ext cx="17463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367213" y="3746500"/>
            <a:ext cx="2933700" cy="1063625"/>
            <a:chOff x="0" y="0"/>
            <a:chExt cx="2004" cy="854"/>
          </a:xfrm>
        </p:grpSpPr>
        <p:sp>
          <p:nvSpPr>
            <p:cNvPr id="30744" name="Rectangle 17"/>
            <p:cNvSpPr>
              <a:spLocks noChangeArrowheads="1"/>
            </p:cNvSpPr>
            <p:nvPr/>
          </p:nvSpPr>
          <p:spPr bwMode="auto">
            <a:xfrm>
              <a:off x="1158" y="508"/>
              <a:ext cx="423" cy="3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0" y="0"/>
              <a:ext cx="2004" cy="854"/>
              <a:chOff x="0" y="0"/>
              <a:chExt cx="2004" cy="854"/>
            </a:xfrm>
          </p:grpSpPr>
          <p:sp>
            <p:nvSpPr>
              <p:cNvPr id="30746" name="Rectangle 19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sp>
            <p:nvSpPr>
              <p:cNvPr id="30747" name="Rectangle 20"/>
              <p:cNvSpPr>
                <a:spLocks noChangeArrowheads="1"/>
              </p:cNvSpPr>
              <p:nvPr/>
            </p:nvSpPr>
            <p:spPr bwMode="auto">
              <a:xfrm>
                <a:off x="1058" y="0"/>
                <a:ext cx="423" cy="34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0748" name="Rectangle 21"/>
              <p:cNvSpPr>
                <a:spLocks noChangeArrowheads="1"/>
              </p:cNvSpPr>
              <p:nvPr/>
            </p:nvSpPr>
            <p:spPr bwMode="auto">
              <a:xfrm>
                <a:off x="0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1</a:t>
                </a:r>
              </a:p>
            </p:txBody>
          </p:sp>
          <p:sp>
            <p:nvSpPr>
              <p:cNvPr id="30749" name="Rectangle 22"/>
              <p:cNvSpPr>
                <a:spLocks noChangeArrowheads="1"/>
              </p:cNvSpPr>
              <p:nvPr/>
            </p:nvSpPr>
            <p:spPr bwMode="auto">
              <a:xfrm>
                <a:off x="423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170" tIns="46990" rIns="90170" bIns="46990" anchor="ctr"/>
              <a:lstStyle/>
              <a:p>
                <a:r>
                  <a:rPr lang="en-US" sz="2800"/>
                  <a:t>2</a:t>
                </a:r>
              </a:p>
            </p:txBody>
          </p:sp>
          <p:sp>
            <p:nvSpPr>
              <p:cNvPr id="30750" name="Rectangle 23"/>
              <p:cNvSpPr>
                <a:spLocks noChangeArrowheads="1"/>
              </p:cNvSpPr>
              <p:nvPr/>
            </p:nvSpPr>
            <p:spPr bwMode="auto">
              <a:xfrm>
                <a:off x="1581" y="508"/>
                <a:ext cx="423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4</a:t>
                </a:r>
              </a:p>
            </p:txBody>
          </p:sp>
          <p:sp>
            <p:nvSpPr>
              <p:cNvPr id="30751" name="Line 24"/>
              <p:cNvSpPr>
                <a:spLocks noChangeShapeType="1"/>
              </p:cNvSpPr>
              <p:nvPr/>
            </p:nvSpPr>
            <p:spPr bwMode="auto">
              <a:xfrm flipH="1">
                <a:off x="423" y="346"/>
                <a:ext cx="212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25"/>
              <p:cNvSpPr>
                <a:spLocks noChangeShapeType="1"/>
              </p:cNvSpPr>
              <p:nvPr/>
            </p:nvSpPr>
            <p:spPr bwMode="auto">
              <a:xfrm>
                <a:off x="1058" y="346"/>
                <a:ext cx="523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730625" y="5276850"/>
            <a:ext cx="4284663" cy="1063625"/>
            <a:chOff x="0" y="0"/>
            <a:chExt cx="2699" cy="670"/>
          </a:xfrm>
        </p:grpSpPr>
        <p:sp>
          <p:nvSpPr>
            <p:cNvPr id="30729" name="Rectangle 27"/>
            <p:cNvSpPr>
              <a:spLocks noChangeArrowheads="1"/>
            </p:cNvSpPr>
            <p:nvPr/>
          </p:nvSpPr>
          <p:spPr bwMode="auto">
            <a:xfrm>
              <a:off x="1366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0" y="0"/>
              <a:ext cx="2699" cy="670"/>
              <a:chOff x="0" y="0"/>
              <a:chExt cx="2699" cy="670"/>
            </a:xfrm>
          </p:grpSpPr>
          <p:sp>
            <p:nvSpPr>
              <p:cNvPr id="30731" name="Rectangle 29"/>
              <p:cNvSpPr>
                <a:spLocks noChangeArrowheads="1"/>
              </p:cNvSpPr>
              <p:nvPr/>
            </p:nvSpPr>
            <p:spPr bwMode="auto">
              <a:xfrm>
                <a:off x="976" y="0"/>
                <a:ext cx="390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0" y="399"/>
                <a:ext cx="780" cy="271"/>
                <a:chOff x="0" y="0"/>
                <a:chExt cx="780" cy="271"/>
              </a:xfrm>
            </p:grpSpPr>
            <p:sp>
              <p:nvSpPr>
                <p:cNvPr id="3074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1</a:t>
                  </a:r>
                </a:p>
              </p:txBody>
            </p:sp>
            <p:sp>
              <p:nvSpPr>
                <p:cNvPr id="30743" name="Rectangle 32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170" tIns="46990" rIns="90170" bIns="46990" anchor="ctr"/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  <p:sp>
            <p:nvSpPr>
              <p:cNvPr id="30733" name="Line 33"/>
              <p:cNvSpPr>
                <a:spLocks noChangeShapeType="1"/>
              </p:cNvSpPr>
              <p:nvPr/>
            </p:nvSpPr>
            <p:spPr bwMode="auto">
              <a:xfrm flipH="1">
                <a:off x="780" y="271"/>
                <a:ext cx="196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34"/>
              <p:cNvSpPr>
                <a:spLocks noChangeShapeType="1"/>
              </p:cNvSpPr>
              <p:nvPr/>
            </p:nvSpPr>
            <p:spPr bwMode="auto">
              <a:xfrm flipH="1">
                <a:off x="1366" y="271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967" y="399"/>
                <a:ext cx="780" cy="271"/>
                <a:chOff x="0" y="0"/>
                <a:chExt cx="780" cy="271"/>
              </a:xfrm>
            </p:grpSpPr>
            <p:sp>
              <p:nvSpPr>
                <p:cNvPr id="3074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3</a:t>
                  </a:r>
                </a:p>
              </p:txBody>
            </p:sp>
            <p:sp>
              <p:nvSpPr>
                <p:cNvPr id="30741" name="Rectangle 37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170" tIns="46990" rIns="90170" bIns="46990" anchor="ctr"/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1919" y="399"/>
                <a:ext cx="780" cy="271"/>
                <a:chOff x="0" y="0"/>
                <a:chExt cx="780" cy="271"/>
              </a:xfrm>
            </p:grpSpPr>
            <p:sp>
              <p:nvSpPr>
                <p:cNvPr id="30738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5</a:t>
                  </a:r>
                </a:p>
              </p:txBody>
            </p:sp>
            <p:sp>
              <p:nvSpPr>
                <p:cNvPr id="30739" name="Rectangle 40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sp>
            <p:nvSpPr>
              <p:cNvPr id="30737" name="Line 41"/>
              <p:cNvSpPr>
                <a:spLocks noChangeShapeType="1"/>
              </p:cNvSpPr>
              <p:nvPr/>
            </p:nvSpPr>
            <p:spPr bwMode="auto">
              <a:xfrm>
                <a:off x="1756" y="271"/>
                <a:ext cx="163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6: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Step 7: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5488" y="2355850"/>
            <a:ext cx="4284662" cy="1063625"/>
            <a:chOff x="0" y="0"/>
            <a:chExt cx="2699" cy="670"/>
          </a:xfrm>
        </p:grpSpPr>
        <p:sp>
          <p:nvSpPr>
            <p:cNvPr id="31766" name="Rectangle 5"/>
            <p:cNvSpPr>
              <a:spLocks noChangeArrowheads="1"/>
            </p:cNvSpPr>
            <p:nvPr/>
          </p:nvSpPr>
          <p:spPr bwMode="auto">
            <a:xfrm>
              <a:off x="1366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2699" cy="670"/>
              <a:chOff x="0" y="0"/>
              <a:chExt cx="2699" cy="670"/>
            </a:xfrm>
          </p:grpSpPr>
          <p:sp>
            <p:nvSpPr>
              <p:cNvPr id="31768" name="Rectangle 7"/>
              <p:cNvSpPr>
                <a:spLocks noChangeArrowheads="1"/>
              </p:cNvSpPr>
              <p:nvPr/>
            </p:nvSpPr>
            <p:spPr bwMode="auto">
              <a:xfrm>
                <a:off x="976" y="0"/>
                <a:ext cx="390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399"/>
                <a:ext cx="780" cy="271"/>
                <a:chOff x="0" y="0"/>
                <a:chExt cx="780" cy="271"/>
              </a:xfrm>
            </p:grpSpPr>
            <p:sp>
              <p:nvSpPr>
                <p:cNvPr id="31779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1</a:t>
                  </a:r>
                </a:p>
              </p:txBody>
            </p:sp>
            <p:sp>
              <p:nvSpPr>
                <p:cNvPr id="31780" name="Rectangle 10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170" tIns="46990" rIns="90170" bIns="46990" anchor="ctr"/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  <p:sp>
            <p:nvSpPr>
              <p:cNvPr id="31770" name="Line 11"/>
              <p:cNvSpPr>
                <a:spLocks noChangeShapeType="1"/>
              </p:cNvSpPr>
              <p:nvPr/>
            </p:nvSpPr>
            <p:spPr bwMode="auto">
              <a:xfrm flipH="1">
                <a:off x="780" y="271"/>
                <a:ext cx="196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Line 12"/>
              <p:cNvSpPr>
                <a:spLocks noChangeShapeType="1"/>
              </p:cNvSpPr>
              <p:nvPr/>
            </p:nvSpPr>
            <p:spPr bwMode="auto">
              <a:xfrm flipH="1">
                <a:off x="1366" y="271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967" y="399"/>
                <a:ext cx="780" cy="271"/>
                <a:chOff x="0" y="0"/>
                <a:chExt cx="780" cy="271"/>
              </a:xfrm>
            </p:grpSpPr>
            <p:sp>
              <p:nvSpPr>
                <p:cNvPr id="31777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3</a:t>
                  </a:r>
                </a:p>
              </p:txBody>
            </p:sp>
            <p:sp>
              <p:nvSpPr>
                <p:cNvPr id="31778" name="Rectangle 15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170" tIns="46990" rIns="90170" bIns="46990" anchor="ctr"/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19" y="399"/>
                <a:ext cx="780" cy="271"/>
                <a:chOff x="0" y="0"/>
                <a:chExt cx="780" cy="271"/>
              </a:xfrm>
            </p:grpSpPr>
            <p:sp>
              <p:nvSpPr>
                <p:cNvPr id="31775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5</a:t>
                  </a:r>
                </a:p>
              </p:txBody>
            </p:sp>
            <p:sp>
              <p:nvSpPr>
                <p:cNvPr id="31776" name="Rectangle 18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sp>
            <p:nvSpPr>
              <p:cNvPr id="31774" name="Line 19"/>
              <p:cNvSpPr>
                <a:spLocks noChangeShapeType="1"/>
              </p:cNvSpPr>
              <p:nvPr/>
            </p:nvSpPr>
            <p:spPr bwMode="auto">
              <a:xfrm>
                <a:off x="1756" y="271"/>
                <a:ext cx="163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995488" y="4295775"/>
            <a:ext cx="4284662" cy="1063625"/>
            <a:chOff x="0" y="0"/>
            <a:chExt cx="2699" cy="670"/>
          </a:xfrm>
        </p:grpSpPr>
        <p:sp>
          <p:nvSpPr>
            <p:cNvPr id="31751" name="Rectangle 21"/>
            <p:cNvSpPr>
              <a:spLocks noChangeArrowheads="1"/>
            </p:cNvSpPr>
            <p:nvPr/>
          </p:nvSpPr>
          <p:spPr bwMode="auto">
            <a:xfrm>
              <a:off x="1366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0" y="0"/>
              <a:ext cx="2699" cy="670"/>
              <a:chOff x="0" y="0"/>
              <a:chExt cx="2699" cy="670"/>
            </a:xfrm>
          </p:grpSpPr>
          <p:sp>
            <p:nvSpPr>
              <p:cNvPr id="31753" name="Rectangle 23"/>
              <p:cNvSpPr>
                <a:spLocks noChangeArrowheads="1"/>
              </p:cNvSpPr>
              <p:nvPr/>
            </p:nvSpPr>
            <p:spPr bwMode="auto">
              <a:xfrm>
                <a:off x="976" y="0"/>
                <a:ext cx="390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800"/>
                  <a:t>2</a:t>
                </a:r>
              </a:p>
            </p:txBody>
          </p: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0" y="399"/>
                <a:ext cx="780" cy="271"/>
                <a:chOff x="0" y="0"/>
                <a:chExt cx="780" cy="271"/>
              </a:xfrm>
            </p:grpSpPr>
            <p:sp>
              <p:nvSpPr>
                <p:cNvPr id="3176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1</a:t>
                  </a:r>
                </a:p>
              </p:txBody>
            </p:sp>
            <p:sp>
              <p:nvSpPr>
                <p:cNvPr id="31765" name="Rectangle 26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170" tIns="46990" rIns="90170" bIns="46990" anchor="ctr"/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  <p:sp>
            <p:nvSpPr>
              <p:cNvPr id="31755" name="Line 27"/>
              <p:cNvSpPr>
                <a:spLocks noChangeShapeType="1"/>
              </p:cNvSpPr>
              <p:nvPr/>
            </p:nvSpPr>
            <p:spPr bwMode="auto">
              <a:xfrm flipH="1">
                <a:off x="780" y="271"/>
                <a:ext cx="196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Line 28"/>
              <p:cNvSpPr>
                <a:spLocks noChangeShapeType="1"/>
              </p:cNvSpPr>
              <p:nvPr/>
            </p:nvSpPr>
            <p:spPr bwMode="auto">
              <a:xfrm flipH="1">
                <a:off x="1366" y="271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967" y="399"/>
                <a:ext cx="780" cy="271"/>
                <a:chOff x="0" y="0"/>
                <a:chExt cx="780" cy="271"/>
              </a:xfrm>
            </p:grpSpPr>
            <p:sp>
              <p:nvSpPr>
                <p:cNvPr id="3176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3</a:t>
                  </a:r>
                </a:p>
              </p:txBody>
            </p:sp>
            <p:sp>
              <p:nvSpPr>
                <p:cNvPr id="317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170" tIns="46990" rIns="90170" bIns="46990" anchor="ctr"/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919" y="399"/>
                <a:ext cx="780" cy="271"/>
                <a:chOff x="0" y="0"/>
                <a:chExt cx="780" cy="271"/>
              </a:xfrm>
            </p:grpSpPr>
            <p:sp>
              <p:nvSpPr>
                <p:cNvPr id="3176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5</a:t>
                  </a:r>
                </a:p>
              </p:txBody>
            </p:sp>
            <p:sp>
              <p:nvSpPr>
                <p:cNvPr id="31761" name="Rectangle 34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390" cy="27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sp>
            <p:nvSpPr>
              <p:cNvPr id="31759" name="Line 35"/>
              <p:cNvSpPr>
                <a:spLocks noChangeShapeType="1"/>
              </p:cNvSpPr>
              <p:nvPr/>
            </p:nvSpPr>
            <p:spPr bwMode="auto">
              <a:xfrm>
                <a:off x="1756" y="271"/>
                <a:ext cx="163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50" name="Rectangle 36"/>
          <p:cNvSpPr>
            <a:spLocks noChangeArrowheads="1"/>
          </p:cNvSpPr>
          <p:nvPr/>
        </p:nvSpPr>
        <p:spPr bwMode="auto">
          <a:xfrm>
            <a:off x="6526213" y="49291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2CD6-BCE8-4A3B-A41C-FAE1BF3A5D3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Full BT VS Complete BT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860425" y="1096963"/>
            <a:ext cx="9163050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 full binary tree of depth </a:t>
            </a:r>
            <a:r>
              <a:rPr lang="en-US" altLang="zh-TW" sz="3200" i="1" dirty="0">
                <a:solidFill>
                  <a:schemeClr val="tx1"/>
                </a:solidFill>
              </a:rPr>
              <a:t>k</a:t>
            </a:r>
            <a:r>
              <a:rPr lang="en-US" altLang="zh-TW" sz="3200" dirty="0">
                <a:solidFill>
                  <a:schemeClr val="tx1"/>
                </a:solidFill>
              </a:rPr>
              <a:t> is a binary tree of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depth </a:t>
            </a:r>
            <a:r>
              <a:rPr lang="en-US" altLang="zh-TW" sz="3200" i="1" dirty="0">
                <a:solidFill>
                  <a:schemeClr val="tx1"/>
                </a:solidFill>
              </a:rPr>
              <a:t>k</a:t>
            </a:r>
            <a:r>
              <a:rPr lang="en-US" altLang="zh-TW" sz="3200" dirty="0">
                <a:solidFill>
                  <a:schemeClr val="tx1"/>
                </a:solidFill>
              </a:rPr>
              <a:t> having 2 -1 nodes, </a:t>
            </a:r>
            <a:r>
              <a:rPr lang="en-US" altLang="zh-TW" sz="3200" i="1" dirty="0">
                <a:solidFill>
                  <a:schemeClr val="tx1"/>
                </a:solidFill>
              </a:rPr>
              <a:t>k</a:t>
            </a:r>
            <a:r>
              <a:rPr lang="en-US" altLang="zh-TW" sz="3200" dirty="0">
                <a:solidFill>
                  <a:schemeClr val="tx1"/>
                </a:solidFill>
              </a:rPr>
              <a:t>&gt;=0.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 binary tree with </a:t>
            </a:r>
            <a:r>
              <a:rPr lang="en-US" altLang="zh-TW" sz="3200" i="1" dirty="0">
                <a:solidFill>
                  <a:schemeClr val="tx1"/>
                </a:solidFill>
              </a:rPr>
              <a:t>n</a:t>
            </a:r>
            <a:r>
              <a:rPr lang="en-US" altLang="zh-TW" sz="3200" dirty="0">
                <a:solidFill>
                  <a:schemeClr val="tx1"/>
                </a:solidFill>
              </a:rPr>
              <a:t> nodes and depth </a:t>
            </a:r>
            <a:r>
              <a:rPr lang="en-US" altLang="zh-TW" sz="3200" i="1" dirty="0">
                <a:solidFill>
                  <a:schemeClr val="tx1"/>
                </a:solidFill>
              </a:rPr>
              <a:t>k</a:t>
            </a:r>
            <a:r>
              <a:rPr lang="en-US" altLang="zh-TW" sz="3200" dirty="0">
                <a:solidFill>
                  <a:schemeClr val="tx1"/>
                </a:solidFill>
              </a:rPr>
              <a:t> is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complete </a:t>
            </a:r>
            <a:r>
              <a:rPr lang="en-US" altLang="zh-TW" sz="3200" i="1" dirty="0" err="1">
                <a:solidFill>
                  <a:schemeClr val="tx1"/>
                </a:solidFill>
              </a:rPr>
              <a:t>iff</a:t>
            </a:r>
            <a:r>
              <a:rPr lang="en-US" altLang="zh-TW" sz="3200" dirty="0">
                <a:solidFill>
                  <a:schemeClr val="tx1"/>
                </a:solidFill>
              </a:rPr>
              <a:t> its nodes correspond to the nodes numbered from 1 to </a:t>
            </a:r>
            <a:r>
              <a:rPr lang="en-US" altLang="zh-TW" sz="3200" i="1" dirty="0">
                <a:solidFill>
                  <a:schemeClr val="tx1"/>
                </a:solidFill>
              </a:rPr>
              <a:t>n</a:t>
            </a:r>
            <a:r>
              <a:rPr lang="en-US" altLang="zh-TW" sz="3200" dirty="0">
                <a:solidFill>
                  <a:schemeClr val="tx1"/>
                </a:solidFill>
              </a:rPr>
              <a:t> in the full binary tree of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depth </a:t>
            </a:r>
            <a:r>
              <a:rPr lang="en-US" altLang="zh-TW" sz="3200" i="1" dirty="0">
                <a:solidFill>
                  <a:schemeClr val="tx1"/>
                </a:solidFill>
              </a:rPr>
              <a:t>k</a:t>
            </a:r>
            <a:r>
              <a:rPr lang="en-US" altLang="zh-TW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27475" y="1498600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i="1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2568575" y="4103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586038" y="40925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955800" y="4713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990725" y="47196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>
            <a:off x="2143125" y="43624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151188" y="47307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186113" y="47371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347186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22663" y="53117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432175" y="50276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2290763" y="53324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324100" y="5354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2032000" y="599281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2114550" y="601662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1938338" y="5659438"/>
            <a:ext cx="26828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1665288" y="53213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698625" y="5327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1343025" y="59737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377950" y="59959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2859088" y="53038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2874963" y="5327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3024188" y="50260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2197100" y="49990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H="1">
            <a:off x="1830388" y="49895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1519238" y="56499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2862263" y="43719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7142163" y="4102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7159625" y="40909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6154738" y="46783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6189663" y="46847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H="1">
            <a:off x="6335713" y="43497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Oval 36"/>
          <p:cNvSpPr>
            <a:spLocks noChangeArrowheads="1"/>
          </p:cNvSpPr>
          <p:nvPr/>
        </p:nvSpPr>
        <p:spPr bwMode="auto">
          <a:xfrm>
            <a:off x="8132763" y="46958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8167688" y="4702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852011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8570913" y="53117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8447088" y="49593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Oval 41"/>
          <p:cNvSpPr>
            <a:spLocks noChangeArrowheads="1"/>
          </p:cNvSpPr>
          <p:nvPr/>
        </p:nvSpPr>
        <p:spPr bwMode="auto">
          <a:xfrm>
            <a:off x="6626225" y="52974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659563" y="53197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123" name="Oval 43"/>
          <p:cNvSpPr>
            <a:spLocks noChangeArrowheads="1"/>
          </p:cNvSpPr>
          <p:nvPr/>
        </p:nvSpPr>
        <p:spPr bwMode="auto">
          <a:xfrm>
            <a:off x="6859588" y="59070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942138" y="59309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6886575" y="55911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5711825" y="53213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5745163" y="5327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128" name="Oval 48"/>
          <p:cNvSpPr>
            <a:spLocks noChangeArrowheads="1"/>
          </p:cNvSpPr>
          <p:nvPr/>
        </p:nvSpPr>
        <p:spPr bwMode="auto">
          <a:xfrm>
            <a:off x="6427788" y="59055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6462713" y="59277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6130" name="Oval 50"/>
          <p:cNvSpPr>
            <a:spLocks noChangeArrowheads="1"/>
          </p:cNvSpPr>
          <p:nvPr/>
        </p:nvSpPr>
        <p:spPr bwMode="auto">
          <a:xfrm>
            <a:off x="7637463" y="52863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7653338" y="5310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 flipH="1">
            <a:off x="7781925" y="49577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13500" y="49641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 flipH="1">
            <a:off x="5859463" y="49720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6572250" y="55816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7493000" y="43656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7" name="Oval 57"/>
          <p:cNvSpPr>
            <a:spLocks noChangeArrowheads="1"/>
          </p:cNvSpPr>
          <p:nvPr/>
        </p:nvSpPr>
        <p:spPr bwMode="auto">
          <a:xfrm>
            <a:off x="5991225" y="59070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073775" y="5930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6139" name="Oval 59"/>
          <p:cNvSpPr>
            <a:spLocks noChangeArrowheads="1"/>
          </p:cNvSpPr>
          <p:nvPr/>
        </p:nvSpPr>
        <p:spPr bwMode="auto">
          <a:xfrm>
            <a:off x="5534025" y="59213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5568950" y="5943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 flipH="1">
            <a:off x="5689600" y="56245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5962650" y="56245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Oval 63"/>
          <p:cNvSpPr>
            <a:spLocks noChangeArrowheads="1"/>
          </p:cNvSpPr>
          <p:nvPr/>
        </p:nvSpPr>
        <p:spPr bwMode="auto">
          <a:xfrm>
            <a:off x="8763000" y="58896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8794750" y="58785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145" name="Oval 65"/>
          <p:cNvSpPr>
            <a:spLocks noChangeArrowheads="1"/>
          </p:cNvSpPr>
          <p:nvPr/>
        </p:nvSpPr>
        <p:spPr bwMode="auto">
          <a:xfrm>
            <a:off x="8331200" y="58880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8347075" y="58753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147" name="Oval 67"/>
          <p:cNvSpPr>
            <a:spLocks noChangeArrowheads="1"/>
          </p:cNvSpPr>
          <p:nvPr/>
        </p:nvSpPr>
        <p:spPr bwMode="auto">
          <a:xfrm>
            <a:off x="7894638" y="58896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8" name="Rectangle 68"/>
          <p:cNvSpPr>
            <a:spLocks noChangeArrowheads="1"/>
          </p:cNvSpPr>
          <p:nvPr/>
        </p:nvSpPr>
        <p:spPr bwMode="auto">
          <a:xfrm>
            <a:off x="7908925" y="58801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6149" name="Oval 69"/>
          <p:cNvSpPr>
            <a:spLocks noChangeArrowheads="1"/>
          </p:cNvSpPr>
          <p:nvPr/>
        </p:nvSpPr>
        <p:spPr bwMode="auto">
          <a:xfrm>
            <a:off x="7437438" y="59039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Rectangle 70"/>
          <p:cNvSpPr>
            <a:spLocks noChangeArrowheads="1"/>
          </p:cNvSpPr>
          <p:nvPr/>
        </p:nvSpPr>
        <p:spPr bwMode="auto">
          <a:xfrm>
            <a:off x="7489825" y="5892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6151" name="Line 71"/>
          <p:cNvSpPr>
            <a:spLocks noChangeShapeType="1"/>
          </p:cNvSpPr>
          <p:nvPr/>
        </p:nvSpPr>
        <p:spPr bwMode="auto">
          <a:xfrm>
            <a:off x="8807450" y="55737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52" name="Line 72"/>
          <p:cNvSpPr>
            <a:spLocks noChangeShapeType="1"/>
          </p:cNvSpPr>
          <p:nvPr/>
        </p:nvSpPr>
        <p:spPr bwMode="auto">
          <a:xfrm flipH="1">
            <a:off x="8493125" y="55641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53" name="Line 73"/>
          <p:cNvSpPr>
            <a:spLocks noChangeShapeType="1"/>
          </p:cNvSpPr>
          <p:nvPr/>
        </p:nvSpPr>
        <p:spPr bwMode="auto">
          <a:xfrm flipH="1">
            <a:off x="7610475" y="56070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>
            <a:off x="7883525" y="56070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5940425" y="6300788"/>
            <a:ext cx="283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Full binary tree of depth 4</a:t>
            </a:r>
          </a:p>
        </p:txBody>
      </p:sp>
      <p:sp>
        <p:nvSpPr>
          <p:cNvPr id="46159" name="Text Box 79"/>
          <p:cNvSpPr txBox="1">
            <a:spLocks noChangeArrowheads="1"/>
          </p:cNvSpPr>
          <p:nvPr/>
        </p:nvSpPr>
        <p:spPr bwMode="auto">
          <a:xfrm>
            <a:off x="1644650" y="62245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7 continued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316413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697288" y="182880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147888" y="245427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1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67013" y="2462213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2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3386138" y="2259013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4316413" y="2259013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683000" y="245427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3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4302125" y="245427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4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4935538" y="2259013"/>
            <a:ext cx="258762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94300" y="2462213"/>
            <a:ext cx="1238250" cy="430212"/>
            <a:chOff x="0" y="0"/>
            <a:chExt cx="780" cy="271"/>
          </a:xfrm>
        </p:grpSpPr>
        <p:sp>
          <p:nvSpPr>
            <p:cNvPr id="3280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6</a:t>
              </a:r>
            </a:p>
          </p:txBody>
        </p:sp>
        <p:sp>
          <p:nvSpPr>
            <p:cNvPr id="32807" name="Rectangle 14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659188" y="3087688"/>
            <a:ext cx="1238250" cy="430212"/>
            <a:chOff x="0" y="0"/>
            <a:chExt cx="780" cy="271"/>
          </a:xfrm>
        </p:grpSpPr>
        <p:sp>
          <p:nvSpPr>
            <p:cNvPr id="32804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2805" name="Rectangle 1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r>
                <a:rPr lang="en-US" sz="2800"/>
                <a:t>6</a:t>
              </a:r>
            </a:p>
          </p:txBody>
        </p:sp>
      </p:grpSp>
      <p:sp>
        <p:nvSpPr>
          <p:cNvPr id="32782" name="Line 18"/>
          <p:cNvSpPr>
            <a:spLocks noChangeShapeType="1"/>
          </p:cNvSpPr>
          <p:nvPr/>
        </p:nvSpPr>
        <p:spPr bwMode="auto">
          <a:xfrm flipH="1">
            <a:off x="4897438" y="2892425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194300" y="3095625"/>
            <a:ext cx="1238250" cy="430213"/>
            <a:chOff x="0" y="0"/>
            <a:chExt cx="780" cy="271"/>
          </a:xfrm>
        </p:grpSpPr>
        <p:sp>
          <p:nvSpPr>
            <p:cNvPr id="3280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32803" name="Rectangle 21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5813425" y="2892425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Rectangle 23"/>
          <p:cNvSpPr>
            <a:spLocks noChangeArrowheads="1"/>
          </p:cNvSpPr>
          <p:nvPr/>
        </p:nvSpPr>
        <p:spPr bwMode="auto">
          <a:xfrm>
            <a:off x="4468813" y="40608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4</a:t>
            </a:r>
          </a:p>
        </p:txBody>
      </p:sp>
      <p:sp>
        <p:nvSpPr>
          <p:cNvPr id="32786" name="Rectangle 24"/>
          <p:cNvSpPr>
            <a:spLocks noChangeArrowheads="1"/>
          </p:cNvSpPr>
          <p:nvPr/>
        </p:nvSpPr>
        <p:spPr bwMode="auto">
          <a:xfrm>
            <a:off x="3849688" y="40608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sp>
        <p:nvSpPr>
          <p:cNvPr id="32787" name="Rectangle 25"/>
          <p:cNvSpPr>
            <a:spLocks noChangeArrowheads="1"/>
          </p:cNvSpPr>
          <p:nvPr/>
        </p:nvSpPr>
        <p:spPr bwMode="auto">
          <a:xfrm>
            <a:off x="2300288" y="44799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1</a:t>
            </a:r>
          </a:p>
        </p:txBody>
      </p:sp>
      <p:sp>
        <p:nvSpPr>
          <p:cNvPr id="32788" name="Rectangle 26"/>
          <p:cNvSpPr>
            <a:spLocks noChangeArrowheads="1"/>
          </p:cNvSpPr>
          <p:nvPr/>
        </p:nvSpPr>
        <p:spPr bwMode="auto">
          <a:xfrm>
            <a:off x="2919413" y="44799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2</a:t>
            </a:r>
          </a:p>
        </p:txBody>
      </p:sp>
      <p:sp>
        <p:nvSpPr>
          <p:cNvPr id="32789" name="Line 27"/>
          <p:cNvSpPr>
            <a:spLocks noChangeShapeType="1"/>
          </p:cNvSpPr>
          <p:nvPr/>
        </p:nvSpPr>
        <p:spPr bwMode="auto">
          <a:xfrm flipH="1">
            <a:off x="3538538" y="4491038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28"/>
          <p:cNvSpPr>
            <a:spLocks noChangeShapeType="1"/>
          </p:cNvSpPr>
          <p:nvPr/>
        </p:nvSpPr>
        <p:spPr bwMode="auto">
          <a:xfrm flipH="1">
            <a:off x="4468813" y="4491038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Rectangle 29"/>
          <p:cNvSpPr>
            <a:spLocks noChangeArrowheads="1"/>
          </p:cNvSpPr>
          <p:nvPr/>
        </p:nvSpPr>
        <p:spPr bwMode="auto">
          <a:xfrm>
            <a:off x="3849688" y="469423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3</a:t>
            </a:r>
          </a:p>
        </p:txBody>
      </p:sp>
      <p:sp>
        <p:nvSpPr>
          <p:cNvPr id="32792" name="Rectangle 30"/>
          <p:cNvSpPr>
            <a:spLocks noChangeArrowheads="1"/>
          </p:cNvSpPr>
          <p:nvPr/>
        </p:nvSpPr>
        <p:spPr bwMode="auto">
          <a:xfrm>
            <a:off x="4468813" y="469423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4</a:t>
            </a:r>
          </a:p>
        </p:txBody>
      </p:sp>
      <p:sp>
        <p:nvSpPr>
          <p:cNvPr id="32793" name="Rectangle 31"/>
          <p:cNvSpPr>
            <a:spLocks noChangeArrowheads="1"/>
          </p:cNvSpPr>
          <p:nvPr/>
        </p:nvSpPr>
        <p:spPr bwMode="auto">
          <a:xfrm>
            <a:off x="5360988" y="4060825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6</a:t>
            </a:r>
          </a:p>
        </p:txBody>
      </p:sp>
      <p:sp>
        <p:nvSpPr>
          <p:cNvPr id="32794" name="Rectangle 32"/>
          <p:cNvSpPr>
            <a:spLocks noChangeArrowheads="1"/>
          </p:cNvSpPr>
          <p:nvPr/>
        </p:nvSpPr>
        <p:spPr bwMode="auto">
          <a:xfrm>
            <a:off x="3811588" y="532765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5</a:t>
            </a:r>
          </a:p>
        </p:txBody>
      </p:sp>
      <p:sp>
        <p:nvSpPr>
          <p:cNvPr id="32795" name="Rectangle 33"/>
          <p:cNvSpPr>
            <a:spLocks noChangeArrowheads="1"/>
          </p:cNvSpPr>
          <p:nvPr/>
        </p:nvSpPr>
        <p:spPr bwMode="auto">
          <a:xfrm>
            <a:off x="4430713" y="5327650"/>
            <a:ext cx="6191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r>
              <a:rPr lang="en-US" sz="2800"/>
              <a:t>6</a:t>
            </a:r>
          </a:p>
        </p:txBody>
      </p:sp>
      <p:sp>
        <p:nvSpPr>
          <p:cNvPr id="32796" name="Line 34"/>
          <p:cNvSpPr>
            <a:spLocks noChangeShapeType="1"/>
          </p:cNvSpPr>
          <p:nvPr/>
        </p:nvSpPr>
        <p:spPr bwMode="auto">
          <a:xfrm flipH="1">
            <a:off x="5049838" y="4491038"/>
            <a:ext cx="349250" cy="836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46700" y="5327650"/>
            <a:ext cx="1238250" cy="430213"/>
            <a:chOff x="0" y="0"/>
            <a:chExt cx="780" cy="271"/>
          </a:xfrm>
        </p:grpSpPr>
        <p:sp>
          <p:nvSpPr>
            <p:cNvPr id="32800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32801" name="Rectangle 3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2798" name="Line 38"/>
          <p:cNvSpPr>
            <a:spLocks noChangeShapeType="1"/>
          </p:cNvSpPr>
          <p:nvPr/>
        </p:nvSpPr>
        <p:spPr bwMode="auto">
          <a:xfrm>
            <a:off x="5965825" y="4491038"/>
            <a:ext cx="14288" cy="836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Split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Promote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7 continued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Split after</a:t>
            </a:r>
            <a:br>
              <a:rPr lang="en-US" smtClean="0"/>
            </a:br>
            <a:r>
              <a:rPr lang="en-US" smtClean="0"/>
              <a:t>the promotion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468813" y="23637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4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49688" y="23637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00288" y="2997200"/>
            <a:ext cx="1238250" cy="430213"/>
            <a:chOff x="0" y="0"/>
            <a:chExt cx="780" cy="271"/>
          </a:xfrm>
        </p:grpSpPr>
        <p:sp>
          <p:nvSpPr>
            <p:cNvPr id="33840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3841" name="Rectangle 8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3799" name="Line 9"/>
          <p:cNvSpPr>
            <a:spLocks noChangeShapeType="1"/>
          </p:cNvSpPr>
          <p:nvPr/>
        </p:nvSpPr>
        <p:spPr bwMode="auto">
          <a:xfrm flipH="1">
            <a:off x="3538538" y="2794000"/>
            <a:ext cx="3111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 flipH="1">
            <a:off x="4468813" y="2794000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35400" y="2997200"/>
            <a:ext cx="1238250" cy="430213"/>
            <a:chOff x="0" y="0"/>
            <a:chExt cx="780" cy="271"/>
          </a:xfrm>
        </p:grpSpPr>
        <p:sp>
          <p:nvSpPr>
            <p:cNvPr id="3383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33839" name="Rectangle 13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3802" name="Rectangle 14"/>
          <p:cNvSpPr>
            <a:spLocks noChangeArrowheads="1"/>
          </p:cNvSpPr>
          <p:nvPr/>
        </p:nvSpPr>
        <p:spPr bwMode="auto">
          <a:xfrm>
            <a:off x="5360988" y="2363788"/>
            <a:ext cx="6191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6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1588" y="3630613"/>
            <a:ext cx="1238250" cy="430212"/>
            <a:chOff x="0" y="0"/>
            <a:chExt cx="780" cy="271"/>
          </a:xfrm>
        </p:grpSpPr>
        <p:sp>
          <p:nvSpPr>
            <p:cNvPr id="33836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3837" name="Rectangle 1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3804" name="Line 18"/>
          <p:cNvSpPr>
            <a:spLocks noChangeShapeType="1"/>
          </p:cNvSpPr>
          <p:nvPr/>
        </p:nvSpPr>
        <p:spPr bwMode="auto">
          <a:xfrm flipH="1">
            <a:off x="5049838" y="2794000"/>
            <a:ext cx="349250" cy="836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99088" y="3630613"/>
            <a:ext cx="1238250" cy="430212"/>
            <a:chOff x="0" y="0"/>
            <a:chExt cx="780" cy="271"/>
          </a:xfrm>
        </p:grpSpPr>
        <p:sp>
          <p:nvSpPr>
            <p:cNvPr id="3383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33835" name="Rectangle 21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3806" name="Line 22"/>
          <p:cNvSpPr>
            <a:spLocks noChangeShapeType="1"/>
          </p:cNvSpPr>
          <p:nvPr/>
        </p:nvSpPr>
        <p:spPr bwMode="auto">
          <a:xfrm>
            <a:off x="2646363" y="5848350"/>
            <a:ext cx="27305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11588" y="4627563"/>
            <a:ext cx="1238250" cy="430212"/>
            <a:chOff x="0" y="0"/>
            <a:chExt cx="780" cy="271"/>
          </a:xfrm>
        </p:grpSpPr>
        <p:sp>
          <p:nvSpPr>
            <p:cNvPr id="33832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33833" name="Rectangle 25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041525" y="5418138"/>
            <a:ext cx="1238250" cy="430212"/>
            <a:chOff x="0" y="0"/>
            <a:chExt cx="780" cy="271"/>
          </a:xfrm>
        </p:grpSpPr>
        <p:sp>
          <p:nvSpPr>
            <p:cNvPr id="33830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2</a:t>
              </a:r>
            </a:p>
          </p:txBody>
        </p:sp>
        <p:sp>
          <p:nvSpPr>
            <p:cNvPr id="33831" name="Rectangle 28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803275" y="6111875"/>
            <a:ext cx="1238250" cy="430213"/>
            <a:chOff x="0" y="0"/>
            <a:chExt cx="780" cy="271"/>
          </a:xfrm>
        </p:grpSpPr>
        <p:sp>
          <p:nvSpPr>
            <p:cNvPr id="33828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3829" name="Rectangle 31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300288" y="6111875"/>
            <a:ext cx="1238250" cy="430213"/>
            <a:chOff x="0" y="0"/>
            <a:chExt cx="780" cy="271"/>
          </a:xfrm>
        </p:grpSpPr>
        <p:sp>
          <p:nvSpPr>
            <p:cNvPr id="33826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33827" name="Rectangle 34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454525" y="5418138"/>
            <a:ext cx="1238250" cy="430212"/>
            <a:chOff x="0" y="0"/>
            <a:chExt cx="780" cy="271"/>
          </a:xfrm>
        </p:grpSpPr>
        <p:sp>
          <p:nvSpPr>
            <p:cNvPr id="33824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6</a:t>
              </a:r>
            </a:p>
          </p:txBody>
        </p:sp>
        <p:sp>
          <p:nvSpPr>
            <p:cNvPr id="33825" name="Rectangle 37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3803650" y="6111875"/>
            <a:ext cx="1238250" cy="430213"/>
            <a:chOff x="0" y="0"/>
            <a:chExt cx="780" cy="271"/>
          </a:xfrm>
        </p:grpSpPr>
        <p:sp>
          <p:nvSpPr>
            <p:cNvPr id="33822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33823" name="Rectangle 40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346700" y="6111875"/>
            <a:ext cx="1238250" cy="430213"/>
            <a:chOff x="0" y="0"/>
            <a:chExt cx="780" cy="271"/>
          </a:xfrm>
        </p:grpSpPr>
        <p:sp>
          <p:nvSpPr>
            <p:cNvPr id="33820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390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7</a:t>
              </a:r>
            </a:p>
          </p:txBody>
        </p:sp>
        <p:sp>
          <p:nvSpPr>
            <p:cNvPr id="33821" name="Rectangle 43"/>
            <p:cNvSpPr>
              <a:spLocks noChangeArrowheads="1"/>
            </p:cNvSpPr>
            <p:nvPr/>
          </p:nvSpPr>
          <p:spPr bwMode="auto">
            <a:xfrm>
              <a:off x="390" y="0"/>
              <a:ext cx="390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33814" name="Line 44"/>
          <p:cNvSpPr>
            <a:spLocks noChangeShapeType="1"/>
          </p:cNvSpPr>
          <p:nvPr/>
        </p:nvSpPr>
        <p:spPr bwMode="auto">
          <a:xfrm flipH="1">
            <a:off x="2660650" y="5057775"/>
            <a:ext cx="11509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Line 45"/>
          <p:cNvSpPr>
            <a:spLocks noChangeShapeType="1"/>
          </p:cNvSpPr>
          <p:nvPr/>
        </p:nvSpPr>
        <p:spPr bwMode="auto">
          <a:xfrm flipH="1">
            <a:off x="1422400" y="5848350"/>
            <a:ext cx="61912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Line 46"/>
          <p:cNvSpPr>
            <a:spLocks noChangeShapeType="1"/>
          </p:cNvSpPr>
          <p:nvPr/>
        </p:nvSpPr>
        <p:spPr bwMode="auto">
          <a:xfrm flipH="1">
            <a:off x="4422775" y="5848350"/>
            <a:ext cx="46038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7" name="Line 47"/>
          <p:cNvSpPr>
            <a:spLocks noChangeShapeType="1"/>
          </p:cNvSpPr>
          <p:nvPr/>
        </p:nvSpPr>
        <p:spPr bwMode="auto">
          <a:xfrm>
            <a:off x="5965825" y="2794000"/>
            <a:ext cx="28575" cy="836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Line 48"/>
          <p:cNvSpPr>
            <a:spLocks noChangeShapeType="1"/>
          </p:cNvSpPr>
          <p:nvPr/>
        </p:nvSpPr>
        <p:spPr bwMode="auto">
          <a:xfrm>
            <a:off x="5087938" y="5848350"/>
            <a:ext cx="89217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Line 49"/>
          <p:cNvSpPr>
            <a:spLocks noChangeShapeType="1"/>
          </p:cNvSpPr>
          <p:nvPr/>
        </p:nvSpPr>
        <p:spPr bwMode="auto">
          <a:xfrm>
            <a:off x="4422775" y="5057775"/>
            <a:ext cx="665163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B+ trees are used by</a:t>
            </a:r>
          </a:p>
          <a:p>
            <a:pPr lvl="1" eaLnBrk="1" hangingPunct="1"/>
            <a:r>
              <a:rPr lang="en-US" smtClean="0"/>
              <a:t>NTFS, ReiserFS, NSS, XFS, JFS, ReFS, and BFS file systems for metadata indexing</a:t>
            </a:r>
          </a:p>
          <a:p>
            <a:pPr lvl="1" eaLnBrk="1" hangingPunct="1"/>
            <a:r>
              <a:rPr lang="en-US" smtClean="0"/>
              <a:t>BFS for storing directories.</a:t>
            </a:r>
          </a:p>
          <a:p>
            <a:pPr lvl="1" eaLnBrk="1" hangingPunct="1"/>
            <a:r>
              <a:rPr lang="en-US" smtClean="0"/>
              <a:t>IBM DB2, Informix, Microsoft SQL Server, Oracle 8, Sybase ASE, and SQLite for table indexes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 </a:t>
            </a:r>
            <a:r>
              <a:rPr lang="en-US" i="1" smtClean="0"/>
              <a:t>m</a:t>
            </a:r>
            <a:r>
              <a:rPr lang="en-US" smtClean="0"/>
              <a:t> target addresses (the "buckets")</a:t>
            </a:r>
          </a:p>
          <a:p>
            <a:pPr eaLnBrk="1" hangingPunct="1"/>
            <a:r>
              <a:rPr lang="en-US" smtClean="0"/>
              <a:t>Create a </a:t>
            </a:r>
            <a:r>
              <a:rPr lang="en-US" b="1" i="1" smtClean="0"/>
              <a:t>hash function</a:t>
            </a:r>
            <a:r>
              <a:rPr lang="en-US" i="1" smtClean="0"/>
              <a:t> h</a:t>
            </a:r>
            <a:r>
              <a:rPr lang="en-US" sz="2400" smtClean="0"/>
              <a:t>(</a:t>
            </a:r>
            <a:r>
              <a:rPr lang="en-US" i="1" smtClean="0"/>
              <a:t>k</a:t>
            </a:r>
            <a:r>
              <a:rPr lang="en-US" sz="2400" smtClean="0"/>
              <a:t>)</a:t>
            </a:r>
            <a:r>
              <a:rPr lang="en-US" smtClean="0"/>
              <a:t> that is defined for all possible values of the key </a:t>
            </a:r>
            <a:r>
              <a:rPr lang="en-US" i="1" smtClean="0"/>
              <a:t>k </a:t>
            </a:r>
            <a:r>
              <a:rPr lang="en-US" smtClean="0"/>
              <a:t>and returns an integer value </a:t>
            </a:r>
            <a:r>
              <a:rPr lang="en-US" i="1" smtClean="0"/>
              <a:t>h</a:t>
            </a:r>
            <a:r>
              <a:rPr lang="en-US" smtClean="0"/>
              <a:t> such that 0 ≤ </a:t>
            </a:r>
            <a:r>
              <a:rPr lang="en-US" i="1" smtClean="0"/>
              <a:t>h </a:t>
            </a:r>
            <a:r>
              <a:rPr lang="en-US" smtClean="0"/>
              <a:t>≤ m – 1 </a:t>
            </a:r>
            <a:endParaRPr lang="en-US" i="1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68363" y="4999038"/>
            <a:ext cx="10969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Key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260725" y="4846638"/>
            <a:ext cx="1322388" cy="8683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000" b="1" i="1"/>
              <a:t>h</a:t>
            </a:r>
            <a:r>
              <a:rPr lang="en-US" sz="4000" b="1"/>
              <a:t>(</a:t>
            </a:r>
            <a:r>
              <a:rPr lang="en-US" sz="4000" b="1" i="1"/>
              <a:t>k</a:t>
            </a:r>
            <a:r>
              <a:rPr lang="en-US" sz="4000" b="1"/>
              <a:t>)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965325" y="5281613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243638" y="4424363"/>
            <a:ext cx="868362" cy="1714500"/>
            <a:chOff x="4032" y="2424"/>
            <a:chExt cx="547" cy="108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032" y="2424"/>
              <a:ext cx="547" cy="540"/>
              <a:chOff x="4032" y="2774"/>
              <a:chExt cx="547" cy="54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032" y="2774"/>
                <a:ext cx="547" cy="270"/>
                <a:chOff x="4032" y="2774"/>
                <a:chExt cx="547" cy="270"/>
              </a:xfrm>
            </p:grpSpPr>
            <p:sp>
              <p:nvSpPr>
                <p:cNvPr id="37909" name="Rectangle 7"/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10" name="Rectangle 8"/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4032" y="3044"/>
                <a:ext cx="547" cy="270"/>
                <a:chOff x="4032" y="2774"/>
                <a:chExt cx="547" cy="270"/>
              </a:xfrm>
            </p:grpSpPr>
            <p:sp>
              <p:nvSpPr>
                <p:cNvPr id="37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08" name="Rectangle 12"/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032" y="2964"/>
              <a:ext cx="547" cy="540"/>
              <a:chOff x="4032" y="2774"/>
              <a:chExt cx="547" cy="540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4032" y="2774"/>
                <a:ext cx="547" cy="270"/>
                <a:chOff x="4032" y="2774"/>
                <a:chExt cx="547" cy="270"/>
              </a:xfrm>
            </p:grpSpPr>
            <p:sp>
              <p:nvSpPr>
                <p:cNvPr id="37903" name="Rectangle 16"/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04" name="Rectangle 17"/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4032" y="3044"/>
                <a:ext cx="547" cy="270"/>
                <a:chOff x="4032" y="2774"/>
                <a:chExt cx="547" cy="270"/>
              </a:xfrm>
            </p:grpSpPr>
            <p:sp>
              <p:nvSpPr>
                <p:cNvPr id="37901" name="Rectangle 19"/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02" name="Rectangle 20"/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896" name="Line 22"/>
          <p:cNvSpPr>
            <a:spLocks noChangeShapeType="1"/>
          </p:cNvSpPr>
          <p:nvPr/>
        </p:nvSpPr>
        <p:spPr bwMode="auto">
          <a:xfrm>
            <a:off x="4583113" y="5281613"/>
            <a:ext cx="1660525" cy="336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idea</a:t>
            </a:r>
          </a:p>
        </p:txBody>
      </p:sp>
      <p:pic>
        <p:nvPicPr>
          <p:cNvPr id="38915" name="Picture 7" descr="5104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788" y="2274888"/>
            <a:ext cx="3743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3160713" y="2266950"/>
            <a:ext cx="10969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Key</a:t>
            </a:r>
          </a:p>
        </p:txBody>
      </p:sp>
      <p:sp>
        <p:nvSpPr>
          <p:cNvPr id="38917" name="Line 9"/>
          <p:cNvSpPr>
            <a:spLocks noChangeShapeType="1"/>
          </p:cNvSpPr>
          <p:nvPr/>
        </p:nvSpPr>
        <p:spPr bwMode="auto">
          <a:xfrm>
            <a:off x="3709988" y="2770188"/>
            <a:ext cx="0" cy="107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11"/>
          <p:cNvSpPr>
            <a:spLocks noChangeShapeType="1"/>
          </p:cNvSpPr>
          <p:nvPr/>
        </p:nvSpPr>
        <p:spPr bwMode="auto">
          <a:xfrm>
            <a:off x="5089525" y="4846638"/>
            <a:ext cx="1204913" cy="198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6818313" y="2419350"/>
            <a:ext cx="10969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 b="1"/>
          </a:p>
        </p:txBody>
      </p:sp>
      <p:sp>
        <p:nvSpPr>
          <p:cNvPr id="38920" name="Rectangle 13"/>
          <p:cNvSpPr>
            <a:spLocks noChangeArrowheads="1"/>
          </p:cNvSpPr>
          <p:nvPr/>
        </p:nvSpPr>
        <p:spPr bwMode="auto">
          <a:xfrm>
            <a:off x="6294438" y="3930650"/>
            <a:ext cx="1550987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b="1"/>
              <a:t>Hash</a:t>
            </a:r>
            <a:br>
              <a:rPr lang="en-US" sz="2800" b="1"/>
            </a:br>
            <a:r>
              <a:rPr lang="en-US" sz="2800" b="1"/>
              <a:t>value</a:t>
            </a:r>
            <a:br>
              <a:rPr lang="en-US" sz="2800" b="1"/>
            </a:br>
            <a:r>
              <a:rPr lang="en-US" sz="2800" b="1"/>
              <a:t>is</a:t>
            </a:r>
            <a:br>
              <a:rPr lang="en-US" sz="2800" b="1"/>
            </a:br>
            <a:r>
              <a:rPr lang="en-US" sz="2800" b="1"/>
              <a:t>Bucket</a:t>
            </a:r>
            <a:br>
              <a:rPr lang="en-US" sz="2800" b="1"/>
            </a:br>
            <a:r>
              <a:rPr lang="en-US" sz="2800" b="1"/>
              <a:t>address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Bucket sizes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bucket consists of one or more blocks</a:t>
            </a:r>
          </a:p>
          <a:p>
            <a:pPr lvl="1" eaLnBrk="1" hangingPunct="1"/>
            <a:r>
              <a:rPr lang="en-US" smtClean="0"/>
              <a:t>Need some way to convert the hash value into a logical block address</a:t>
            </a:r>
          </a:p>
          <a:p>
            <a:pPr eaLnBrk="1" hangingPunct="1"/>
            <a:r>
              <a:rPr lang="en-US" smtClean="0"/>
              <a:t>Selecting large buckets means we will have to search the contents of the target bucket to find the desired record</a:t>
            </a:r>
          </a:p>
          <a:p>
            <a:pPr lvl="1" eaLnBrk="1" hangingPunct="1"/>
            <a:r>
              <a:rPr lang="en-US" smtClean="0"/>
              <a:t>If search time is critical </a:t>
            </a:r>
            <a:r>
              <a:rPr lang="en-US" b="1" i="1" smtClean="0"/>
              <a:t>and</a:t>
            </a:r>
            <a:r>
              <a:rPr lang="en-US" smtClean="0"/>
              <a:t> the database infrequently updated, we should consider sorting the records inside each bucket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Bucket organization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possible solutions</a:t>
            </a:r>
          </a:p>
          <a:p>
            <a:pPr lvl="1" eaLnBrk="1" hangingPunct="1"/>
            <a:r>
              <a:rPr lang="en-US" smtClean="0"/>
              <a:t>Buckets contain </a:t>
            </a:r>
            <a:r>
              <a:rPr lang="en-US" b="1" i="1" smtClean="0"/>
              <a:t>records</a:t>
            </a:r>
          </a:p>
          <a:p>
            <a:pPr lvl="2" eaLnBrk="1" hangingPunct="1"/>
            <a:r>
              <a:rPr lang="en-US" smtClean="0"/>
              <a:t>When bucket is full, records go to an </a:t>
            </a:r>
            <a:r>
              <a:rPr lang="en-US" b="1" i="1" smtClean="0"/>
              <a:t>overflow</a:t>
            </a:r>
            <a:r>
              <a:rPr lang="en-US" smtClean="0"/>
              <a:t> bucket</a:t>
            </a:r>
          </a:p>
          <a:p>
            <a:pPr lvl="1" eaLnBrk="1" hangingPunct="1"/>
            <a:r>
              <a:rPr lang="en-US" smtClean="0"/>
              <a:t>Buckets contain </a:t>
            </a:r>
            <a:r>
              <a:rPr lang="en-US" b="1" i="1" smtClean="0"/>
              <a:t>pairs &lt;key, address&gt;</a:t>
            </a:r>
          </a:p>
          <a:p>
            <a:pPr lvl="2" eaLnBrk="1" hangingPunct="1"/>
            <a:r>
              <a:rPr lang="en-US" smtClean="0"/>
              <a:t>When bucket is full, pairs &lt;key, address&gt; go to an </a:t>
            </a:r>
            <a:r>
              <a:rPr lang="en-US" b="1" i="1" smtClean="0"/>
              <a:t>overflow</a:t>
            </a:r>
            <a:r>
              <a:rPr lang="en-US" smtClean="0"/>
              <a:t> bucket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Buckets contain records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309938" y="1828800"/>
            <a:ext cx="1966912" cy="1433513"/>
            <a:chOff x="1728" y="1152"/>
            <a:chExt cx="1239" cy="903"/>
          </a:xfrm>
        </p:grpSpPr>
        <p:sp>
          <p:nvSpPr>
            <p:cNvPr id="42001" name="Rectangle 4"/>
            <p:cNvSpPr>
              <a:spLocks noChangeArrowheads="1"/>
            </p:cNvSpPr>
            <p:nvPr/>
          </p:nvSpPr>
          <p:spPr bwMode="auto">
            <a:xfrm>
              <a:off x="1851" y="1268"/>
              <a:ext cx="970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Rectangle 7"/>
            <p:cNvSpPr>
              <a:spLocks noChangeArrowheads="1"/>
            </p:cNvSpPr>
            <p:nvPr/>
          </p:nvSpPr>
          <p:spPr bwMode="auto">
            <a:xfrm>
              <a:off x="1728" y="1152"/>
              <a:ext cx="1239" cy="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09938" y="3521075"/>
            <a:ext cx="1966912" cy="1433513"/>
            <a:chOff x="1411" y="1334"/>
            <a:chExt cx="1239" cy="903"/>
          </a:xfrm>
        </p:grpSpPr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1534" y="1450"/>
              <a:ext cx="970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11"/>
            <p:cNvSpPr>
              <a:spLocks noChangeArrowheads="1"/>
            </p:cNvSpPr>
            <p:nvPr/>
          </p:nvSpPr>
          <p:spPr bwMode="auto">
            <a:xfrm>
              <a:off x="1534" y="1834"/>
              <a:ext cx="970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Rectangle 12"/>
            <p:cNvSpPr>
              <a:spLocks noChangeArrowheads="1"/>
            </p:cNvSpPr>
            <p:nvPr/>
          </p:nvSpPr>
          <p:spPr bwMode="auto">
            <a:xfrm>
              <a:off x="1411" y="1334"/>
              <a:ext cx="1239" cy="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309938" y="5106988"/>
            <a:ext cx="1966912" cy="1433512"/>
            <a:chOff x="1728" y="3217"/>
            <a:chExt cx="1239" cy="903"/>
          </a:xfrm>
        </p:grpSpPr>
        <p:sp>
          <p:nvSpPr>
            <p:cNvPr id="41996" name="Rectangle 14"/>
            <p:cNvSpPr>
              <a:spLocks noChangeArrowheads="1"/>
            </p:cNvSpPr>
            <p:nvPr/>
          </p:nvSpPr>
          <p:spPr bwMode="auto">
            <a:xfrm>
              <a:off x="1851" y="3333"/>
              <a:ext cx="970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Rectangle 16"/>
            <p:cNvSpPr>
              <a:spLocks noChangeArrowheads="1"/>
            </p:cNvSpPr>
            <p:nvPr/>
          </p:nvSpPr>
          <p:spPr bwMode="auto">
            <a:xfrm>
              <a:off x="1728" y="3217"/>
              <a:ext cx="1239" cy="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53138" y="3521075"/>
            <a:ext cx="1966912" cy="1433513"/>
            <a:chOff x="1728" y="1152"/>
            <a:chExt cx="1239" cy="903"/>
          </a:xfrm>
        </p:grpSpPr>
        <p:sp>
          <p:nvSpPr>
            <p:cNvPr id="41994" name="Rectangle 19"/>
            <p:cNvSpPr>
              <a:spLocks noChangeArrowheads="1"/>
            </p:cNvSpPr>
            <p:nvPr/>
          </p:nvSpPr>
          <p:spPr bwMode="auto">
            <a:xfrm>
              <a:off x="1851" y="1268"/>
              <a:ext cx="970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Rectangle 20"/>
            <p:cNvSpPr>
              <a:spLocks noChangeArrowheads="1"/>
            </p:cNvSpPr>
            <p:nvPr/>
          </p:nvSpPr>
          <p:spPr bwMode="auto">
            <a:xfrm>
              <a:off x="1728" y="1152"/>
              <a:ext cx="1239" cy="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1" name="Line 21"/>
          <p:cNvSpPr>
            <a:spLocks noChangeShapeType="1"/>
          </p:cNvSpPr>
          <p:nvPr/>
        </p:nvSpPr>
        <p:spPr bwMode="auto">
          <a:xfrm>
            <a:off x="5276850" y="3705225"/>
            <a:ext cx="7762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22"/>
          <p:cNvSpPr txBox="1">
            <a:spLocks noChangeArrowheads="1"/>
          </p:cNvSpPr>
          <p:nvPr/>
        </p:nvSpPr>
        <p:spPr bwMode="auto">
          <a:xfrm>
            <a:off x="273050" y="2470150"/>
            <a:ext cx="26590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Assume each</a:t>
            </a:r>
          </a:p>
          <a:p>
            <a:pPr algn="l"/>
            <a:r>
              <a:rPr lang="en-US" sz="2800"/>
              <a:t>bucket contains</a:t>
            </a:r>
          </a:p>
          <a:p>
            <a:pPr algn="l"/>
            <a:r>
              <a:rPr lang="en-US" sz="2800"/>
              <a:t>two records</a:t>
            </a:r>
          </a:p>
        </p:txBody>
      </p:sp>
      <p:sp>
        <p:nvSpPr>
          <p:cNvPr id="41993" name="Text Box 23"/>
          <p:cNvSpPr txBox="1">
            <a:spLocks noChangeArrowheads="1"/>
          </p:cNvSpPr>
          <p:nvPr/>
        </p:nvSpPr>
        <p:spPr bwMode="auto">
          <a:xfrm>
            <a:off x="5686425" y="2870200"/>
            <a:ext cx="2736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Overflow bucket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Buckets contain records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938463" y="2736850"/>
            <a:ext cx="1539875" cy="2270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KEY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743200" y="2514600"/>
            <a:ext cx="1966913" cy="14335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2743200" y="4206875"/>
            <a:ext cx="1966913" cy="14335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5283200" y="2624138"/>
            <a:ext cx="1539875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5"/>
          <p:cNvSpPr>
            <a:spLocks noChangeShapeType="1"/>
          </p:cNvSpPr>
          <p:nvPr/>
        </p:nvSpPr>
        <p:spPr bwMode="auto">
          <a:xfrm>
            <a:off x="4478338" y="2852738"/>
            <a:ext cx="8048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16"/>
          <p:cNvSpPr txBox="1">
            <a:spLocks noChangeArrowheads="1"/>
          </p:cNvSpPr>
          <p:nvPr/>
        </p:nvSpPr>
        <p:spPr bwMode="auto">
          <a:xfrm>
            <a:off x="290513" y="3127375"/>
            <a:ext cx="23399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A bucket can </a:t>
            </a:r>
          </a:p>
          <a:p>
            <a:pPr algn="l"/>
            <a:r>
              <a:rPr lang="en-US" sz="2800"/>
              <a:t>contain many</a:t>
            </a:r>
          </a:p>
          <a:p>
            <a:pPr algn="l"/>
            <a:r>
              <a:rPr lang="en-US" sz="2800"/>
              <a:t>more keys</a:t>
            </a:r>
          </a:p>
          <a:p>
            <a:pPr algn="l"/>
            <a:r>
              <a:rPr lang="en-US" sz="2800"/>
              <a:t>than records</a:t>
            </a:r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2938463" y="2963863"/>
            <a:ext cx="1539875" cy="2270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>
            <a:off x="2938463" y="3190875"/>
            <a:ext cx="1539875" cy="2270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43019" name="Rectangle 21"/>
          <p:cNvSpPr>
            <a:spLocks noChangeArrowheads="1"/>
          </p:cNvSpPr>
          <p:nvPr/>
        </p:nvSpPr>
        <p:spPr bwMode="auto">
          <a:xfrm>
            <a:off x="2938463" y="3417888"/>
            <a:ext cx="1539875" cy="2270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3020" name="Rectangle 22"/>
          <p:cNvSpPr>
            <a:spLocks noChangeArrowheads="1"/>
          </p:cNvSpPr>
          <p:nvPr/>
        </p:nvSpPr>
        <p:spPr bwMode="auto">
          <a:xfrm>
            <a:off x="2938463" y="4332288"/>
            <a:ext cx="1539875" cy="2270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KEY</a:t>
            </a:r>
          </a:p>
        </p:txBody>
      </p:sp>
      <p:sp>
        <p:nvSpPr>
          <p:cNvPr id="43021" name="Rectangle 23"/>
          <p:cNvSpPr>
            <a:spLocks noChangeArrowheads="1"/>
          </p:cNvSpPr>
          <p:nvPr/>
        </p:nvSpPr>
        <p:spPr bwMode="auto">
          <a:xfrm>
            <a:off x="2938463" y="4559300"/>
            <a:ext cx="1539875" cy="2270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3022" name="Line 24"/>
          <p:cNvSpPr>
            <a:spLocks noChangeShapeType="1"/>
          </p:cNvSpPr>
          <p:nvPr/>
        </p:nvSpPr>
        <p:spPr bwMode="auto">
          <a:xfrm>
            <a:off x="4478338" y="3017838"/>
            <a:ext cx="804862" cy="2174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25"/>
          <p:cNvSpPr>
            <a:spLocks noChangeShapeType="1"/>
          </p:cNvSpPr>
          <p:nvPr/>
        </p:nvSpPr>
        <p:spPr bwMode="auto">
          <a:xfrm>
            <a:off x="4478338" y="3305175"/>
            <a:ext cx="776287" cy="174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26"/>
          <p:cNvSpPr>
            <a:spLocks noChangeShapeType="1"/>
          </p:cNvSpPr>
          <p:nvPr/>
        </p:nvSpPr>
        <p:spPr bwMode="auto">
          <a:xfrm>
            <a:off x="4478338" y="4437063"/>
            <a:ext cx="723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7"/>
          <p:cNvSpPr>
            <a:spLocks noChangeShapeType="1"/>
          </p:cNvSpPr>
          <p:nvPr/>
        </p:nvSpPr>
        <p:spPr bwMode="auto">
          <a:xfrm>
            <a:off x="4473575" y="3532188"/>
            <a:ext cx="728663" cy="234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Text Box 28"/>
          <p:cNvSpPr txBox="1">
            <a:spLocks noChangeArrowheads="1"/>
          </p:cNvSpPr>
          <p:nvPr/>
        </p:nvSpPr>
        <p:spPr bwMode="auto">
          <a:xfrm>
            <a:off x="5292725" y="1830388"/>
            <a:ext cx="1530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A record</a:t>
            </a:r>
          </a:p>
        </p:txBody>
      </p:sp>
      <p:sp>
        <p:nvSpPr>
          <p:cNvPr id="43027" name="Text Box 29"/>
          <p:cNvSpPr txBox="1">
            <a:spLocks noChangeArrowheads="1"/>
          </p:cNvSpPr>
          <p:nvPr/>
        </p:nvSpPr>
        <p:spPr bwMode="auto">
          <a:xfrm>
            <a:off x="5292725" y="3305175"/>
            <a:ext cx="1373188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Many</a:t>
            </a:r>
            <a:br>
              <a:rPr lang="en-US" sz="2800"/>
            </a:br>
            <a:r>
              <a:rPr lang="en-US" sz="2800"/>
              <a:t>more</a:t>
            </a:r>
          </a:p>
          <a:p>
            <a:pPr algn="l"/>
            <a:r>
              <a:rPr lang="en-US" sz="2800"/>
              <a:t>records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81B-710B-430E-997F-B8CA8301C90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Binary Tree Representations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4320" y="1981200"/>
            <a:ext cx="88696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If a complete binary tree with </a:t>
            </a:r>
            <a:r>
              <a:rPr lang="en-US" altLang="zh-TW" sz="3200" i="1" dirty="0">
                <a:solidFill>
                  <a:schemeClr val="tx1"/>
                </a:solidFill>
              </a:rPr>
              <a:t>n</a:t>
            </a:r>
            <a:r>
              <a:rPr lang="en-US" altLang="zh-TW" sz="3200" dirty="0">
                <a:solidFill>
                  <a:schemeClr val="tx1"/>
                </a:solidFill>
              </a:rPr>
              <a:t> nodes (depth =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log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3200" i="1" dirty="0">
                <a:solidFill>
                  <a:schemeClr val="tx1"/>
                </a:solidFill>
              </a:rPr>
              <a:t>n </a:t>
            </a:r>
            <a:r>
              <a:rPr lang="en-US" altLang="zh-TW" sz="3200" dirty="0">
                <a:solidFill>
                  <a:schemeClr val="tx1"/>
                </a:solidFill>
              </a:rPr>
              <a:t>+ 1) is represented sequentially, then for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any node with index </a:t>
            </a:r>
            <a:r>
              <a:rPr lang="en-US" altLang="zh-TW" sz="3200" i="1" dirty="0" err="1">
                <a:solidFill>
                  <a:schemeClr val="tx1"/>
                </a:solidFill>
              </a:rPr>
              <a:t>i</a:t>
            </a:r>
            <a:r>
              <a:rPr lang="en-US" altLang="zh-TW" sz="3200" dirty="0">
                <a:solidFill>
                  <a:schemeClr val="tx1"/>
                </a:solidFill>
              </a:rPr>
              <a:t>, 1&lt;=</a:t>
            </a:r>
            <a:r>
              <a:rPr lang="en-US" altLang="zh-TW" sz="3200" i="1" dirty="0" err="1">
                <a:solidFill>
                  <a:schemeClr val="tx1"/>
                </a:solidFill>
              </a:rPr>
              <a:t>i</a:t>
            </a:r>
            <a:r>
              <a:rPr lang="en-US" altLang="zh-TW" sz="3200" dirty="0">
                <a:solidFill>
                  <a:schemeClr val="tx1"/>
                </a:solidFill>
              </a:rPr>
              <a:t>&lt;=</a:t>
            </a:r>
            <a:r>
              <a:rPr lang="en-US" altLang="zh-TW" sz="3200" i="1" dirty="0">
                <a:solidFill>
                  <a:schemeClr val="tx1"/>
                </a:solidFill>
              </a:rPr>
              <a:t>n</a:t>
            </a:r>
            <a:r>
              <a:rPr lang="en-US" altLang="zh-TW" sz="3200" dirty="0">
                <a:solidFill>
                  <a:schemeClr val="tx1"/>
                </a:solidFill>
              </a:rPr>
              <a:t>, we have: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i="1" dirty="0">
                <a:solidFill>
                  <a:schemeClr val="tx1"/>
                </a:solidFill>
              </a:rPr>
              <a:t>parent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) is at </a:t>
            </a:r>
            <a:r>
              <a:rPr lang="en-US" altLang="zh-TW" sz="2800" i="1" dirty="0" err="1">
                <a:solidFill>
                  <a:srgbClr val="CC3300"/>
                </a:solidFill>
              </a:rPr>
              <a:t>i</a:t>
            </a:r>
            <a:r>
              <a:rPr lang="en-US" altLang="zh-TW" sz="2800" dirty="0">
                <a:solidFill>
                  <a:srgbClr val="CC3300"/>
                </a:solidFill>
              </a:rPr>
              <a:t>/2</a:t>
            </a:r>
            <a:r>
              <a:rPr lang="en-US" altLang="zh-TW" sz="2800" dirty="0">
                <a:solidFill>
                  <a:schemeClr val="tx1"/>
                </a:solidFill>
              </a:rPr>
              <a:t> if 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!=1. If 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=1, 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 is at the root and 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has no parent.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i="1" dirty="0" err="1">
                <a:solidFill>
                  <a:schemeClr val="tx1"/>
                </a:solidFill>
              </a:rPr>
              <a:t>left_child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) </a:t>
            </a:r>
            <a:r>
              <a:rPr lang="en-US" altLang="zh-TW" sz="2800" dirty="0" err="1">
                <a:solidFill>
                  <a:schemeClr val="tx1"/>
                </a:solidFill>
              </a:rPr>
              <a:t>ia</a:t>
            </a:r>
            <a:r>
              <a:rPr lang="en-US" altLang="zh-TW" sz="2800" dirty="0">
                <a:solidFill>
                  <a:schemeClr val="tx1"/>
                </a:solidFill>
              </a:rPr>
              <a:t> at </a:t>
            </a:r>
            <a:r>
              <a:rPr lang="en-US" altLang="zh-TW" sz="2800" dirty="0">
                <a:solidFill>
                  <a:srgbClr val="CC3300"/>
                </a:solidFill>
              </a:rPr>
              <a:t>2</a:t>
            </a:r>
            <a:r>
              <a:rPr lang="en-US" altLang="zh-TW" sz="2800" i="1" dirty="0">
                <a:solidFill>
                  <a:srgbClr val="CC3300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 if 2</a:t>
            </a:r>
            <a:r>
              <a:rPr lang="en-US" altLang="zh-TW" sz="2800" i="1" dirty="0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&lt;=</a:t>
            </a:r>
            <a:r>
              <a:rPr lang="en-US" altLang="zh-TW" sz="2800" i="1" dirty="0">
                <a:solidFill>
                  <a:schemeClr val="tx1"/>
                </a:solidFill>
              </a:rPr>
              <a:t>n</a:t>
            </a:r>
            <a:r>
              <a:rPr lang="en-US" altLang="zh-TW" sz="2800" dirty="0">
                <a:solidFill>
                  <a:schemeClr val="tx1"/>
                </a:solidFill>
              </a:rPr>
              <a:t>. If 2</a:t>
            </a:r>
            <a:r>
              <a:rPr lang="en-US" altLang="zh-TW" sz="2800" i="1" dirty="0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&gt;n, then 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 has no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left child.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i="1" dirty="0" err="1">
                <a:solidFill>
                  <a:schemeClr val="tx1"/>
                </a:solidFill>
              </a:rPr>
              <a:t>right_child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) </a:t>
            </a:r>
            <a:r>
              <a:rPr lang="en-US" altLang="zh-TW" sz="2800" dirty="0" err="1">
                <a:solidFill>
                  <a:schemeClr val="tx1"/>
                </a:solidFill>
              </a:rPr>
              <a:t>ia</a:t>
            </a:r>
            <a:r>
              <a:rPr lang="en-US" altLang="zh-TW" sz="2800" dirty="0">
                <a:solidFill>
                  <a:schemeClr val="tx1"/>
                </a:solidFill>
              </a:rPr>
              <a:t> at </a:t>
            </a:r>
            <a:r>
              <a:rPr lang="en-US" altLang="zh-TW" sz="2800" dirty="0">
                <a:solidFill>
                  <a:srgbClr val="CC3300"/>
                </a:solidFill>
              </a:rPr>
              <a:t>2</a:t>
            </a:r>
            <a:r>
              <a:rPr lang="en-US" altLang="zh-TW" sz="2800" i="1" dirty="0">
                <a:solidFill>
                  <a:srgbClr val="CC3300"/>
                </a:solidFill>
              </a:rPr>
              <a:t>i</a:t>
            </a:r>
            <a:r>
              <a:rPr lang="en-US" altLang="zh-TW" sz="2800" dirty="0">
                <a:solidFill>
                  <a:srgbClr val="CC3300"/>
                </a:solidFill>
              </a:rPr>
              <a:t>+1</a:t>
            </a:r>
            <a:r>
              <a:rPr lang="en-US" altLang="zh-TW" sz="2800" dirty="0">
                <a:solidFill>
                  <a:schemeClr val="tx1"/>
                </a:solidFill>
              </a:rPr>
              <a:t> if 2</a:t>
            </a:r>
            <a:r>
              <a:rPr lang="en-US" altLang="zh-TW" sz="2800" i="1" dirty="0">
                <a:solidFill>
                  <a:schemeClr val="tx1"/>
                </a:solidFill>
              </a:rPr>
              <a:t>i </a:t>
            </a:r>
            <a:r>
              <a:rPr lang="en-US" altLang="zh-TW" sz="2800" dirty="0">
                <a:solidFill>
                  <a:schemeClr val="tx1"/>
                </a:solidFill>
              </a:rPr>
              <a:t>+1 &lt;=</a:t>
            </a:r>
            <a:r>
              <a:rPr lang="en-US" altLang="zh-TW" sz="2800" i="1" dirty="0">
                <a:solidFill>
                  <a:schemeClr val="tx1"/>
                </a:solidFill>
              </a:rPr>
              <a:t>n</a:t>
            </a:r>
            <a:r>
              <a:rPr lang="en-US" altLang="zh-TW" sz="2800" dirty="0">
                <a:solidFill>
                  <a:schemeClr val="tx1"/>
                </a:solidFill>
              </a:rPr>
              <a:t>. If 2</a:t>
            </a:r>
            <a:r>
              <a:rPr lang="en-US" altLang="zh-TW" sz="2800" i="1" dirty="0">
                <a:solidFill>
                  <a:schemeClr val="tx1"/>
                </a:solidFill>
              </a:rPr>
              <a:t>i </a:t>
            </a:r>
            <a:r>
              <a:rPr lang="en-US" altLang="zh-TW" sz="2800" dirty="0">
                <a:solidFill>
                  <a:schemeClr val="tx1"/>
                </a:solidFill>
              </a:rPr>
              <a:t>+1 &gt;n, 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then </a:t>
            </a:r>
            <a:r>
              <a:rPr lang="en-US" altLang="zh-TW" sz="2800" i="1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 has no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a good hash function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Should distribute records </a:t>
            </a:r>
            <a:r>
              <a:rPr lang="en-US" b="1" i="1" smtClean="0"/>
              <a:t>evenly</a:t>
            </a:r>
            <a:r>
              <a:rPr lang="en-US" smtClean="0"/>
              <a:t> among the buckets</a:t>
            </a:r>
          </a:p>
          <a:p>
            <a:pPr lvl="1" eaLnBrk="1" hangingPunct="1"/>
            <a:r>
              <a:rPr lang="en-US" smtClean="0"/>
              <a:t>A bad hash function will have too many overflowing buckets and too many empty or near-empty buckets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good starting point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key is </a:t>
            </a:r>
            <a:r>
              <a:rPr lang="en-US" b="1" i="1" smtClean="0"/>
              <a:t>numeric</a:t>
            </a:r>
          </a:p>
          <a:p>
            <a:pPr lvl="1" eaLnBrk="1" hangingPunct="1"/>
            <a:r>
              <a:rPr lang="en-US" smtClean="0"/>
              <a:t>Divide the key by the number of buckets</a:t>
            </a:r>
          </a:p>
          <a:p>
            <a:pPr lvl="2" eaLnBrk="1" hangingPunct="1"/>
            <a:r>
              <a:rPr lang="en-US" smtClean="0"/>
              <a:t>If the number of buckets is a power of two,</a:t>
            </a:r>
            <a:br>
              <a:rPr lang="en-US" smtClean="0"/>
            </a:br>
            <a:r>
              <a:rPr lang="en-US" smtClean="0"/>
              <a:t>this means selecting log</a:t>
            </a:r>
            <a:r>
              <a:rPr lang="en-US" baseline="-25000" smtClean="0"/>
              <a:t>2 </a:t>
            </a:r>
            <a:r>
              <a:rPr lang="en-US" i="1" smtClean="0"/>
              <a:t>m</a:t>
            </a:r>
            <a:r>
              <a:rPr lang="en-US" smtClean="0"/>
              <a:t> least significant bits of key</a:t>
            </a:r>
          </a:p>
          <a:p>
            <a:pPr eaLnBrk="1" hangingPunct="1"/>
            <a:r>
              <a:rPr lang="en-US" smtClean="0"/>
              <a:t>Otherwise</a:t>
            </a:r>
          </a:p>
          <a:p>
            <a:pPr lvl="1" eaLnBrk="1" hangingPunct="1"/>
            <a:r>
              <a:rPr lang="en-US" smtClean="0"/>
              <a:t>Transform the key into a numerical value </a:t>
            </a:r>
          </a:p>
          <a:p>
            <a:pPr lvl="1" eaLnBrk="1" hangingPunct="1"/>
            <a:r>
              <a:rPr lang="en-US" smtClean="0"/>
              <a:t>Divide that value by the number of buckets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Looking further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works best when the number of buckets is a prime number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performance matters, consult</a:t>
            </a:r>
          </a:p>
          <a:p>
            <a:pPr lvl="1" eaLnBrk="1" hangingPunct="1"/>
            <a:r>
              <a:rPr lang="en-US" smtClean="0"/>
              <a:t>Donald Knuth's Art of Computer Programming</a:t>
            </a:r>
          </a:p>
          <a:p>
            <a:pPr lvl="1" eaLnBrk="1" hangingPunct="1"/>
            <a:r>
              <a:rPr lang="en-US" smtClean="0"/>
              <a:t>http://en.wikipedia.org/wiki/Hash_function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the load factor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Percentage of used slots</a:t>
            </a:r>
          </a:p>
          <a:p>
            <a:pPr lvl="1" eaLnBrk="1" hangingPunct="1"/>
            <a:r>
              <a:rPr lang="en-US" smtClean="0"/>
              <a:t>Best range is between 0.5 and 0.8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If load factor &lt; 0.5</a:t>
            </a:r>
          </a:p>
          <a:p>
            <a:pPr lvl="1" eaLnBrk="1" hangingPunct="1"/>
            <a:r>
              <a:rPr lang="en-US" smtClean="0"/>
              <a:t>Too much space is wasted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If load factor &gt; 0.8</a:t>
            </a:r>
          </a:p>
          <a:p>
            <a:pPr lvl="1" eaLnBrk="1" hangingPunct="1"/>
            <a:r>
              <a:rPr lang="en-US" smtClean="0"/>
              <a:t>Bucket overflows start becoming a problem</a:t>
            </a:r>
          </a:p>
          <a:p>
            <a:pPr lvl="2" eaLnBrk="1" hangingPunct="1"/>
            <a:r>
              <a:rPr lang="en-US" smtClean="0"/>
              <a:t>Depending on how evenly the hash function distributes the keys among the buckets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hashing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Conventional hashing techniques work well when the  maximum number of records is known ahead of time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Dynamic hashing lets the hash table grow as the number of records grow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Two techniques:</a:t>
            </a:r>
          </a:p>
          <a:p>
            <a:pPr lvl="1" eaLnBrk="1" hangingPunct="1"/>
            <a:r>
              <a:rPr lang="en-US" smtClean="0"/>
              <a:t>Extendible hashing</a:t>
            </a:r>
          </a:p>
          <a:p>
            <a:pPr lvl="1" eaLnBrk="1" hangingPunct="1"/>
            <a:r>
              <a:rPr lang="en-US" smtClean="0"/>
              <a:t>Linear hashing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hash values as bit strings:</a:t>
            </a:r>
          </a:p>
          <a:p>
            <a:pPr lvl="1" eaLnBrk="1" hangingPunct="1"/>
            <a:r>
              <a:rPr lang="en-US" smtClean="0"/>
              <a:t>100101, 001001, …</a:t>
            </a:r>
          </a:p>
          <a:p>
            <a:pPr eaLnBrk="1" hangingPunct="1"/>
            <a:r>
              <a:rPr lang="en-US" smtClean="0"/>
              <a:t>Introduce an additional level of indirection, the </a:t>
            </a:r>
            <a:r>
              <a:rPr lang="en-US" b="1" i="1" smtClean="0"/>
              <a:t>directory </a:t>
            </a:r>
          </a:p>
          <a:p>
            <a:pPr lvl="1" eaLnBrk="1" hangingPunct="1"/>
            <a:r>
              <a:rPr lang="en-US" b="1" i="1" smtClean="0"/>
              <a:t>One entry </a:t>
            </a:r>
            <a:r>
              <a:rPr lang="en-US" smtClean="0"/>
              <a:t>per </a:t>
            </a:r>
            <a:r>
              <a:rPr lang="en-US" b="1" i="1" smtClean="0"/>
              <a:t>key value</a:t>
            </a:r>
          </a:p>
          <a:p>
            <a:pPr lvl="1" eaLnBrk="1" hangingPunct="1"/>
            <a:r>
              <a:rPr lang="en-US" smtClean="0"/>
              <a:t>Multiple entries can point to the</a:t>
            </a:r>
            <a:r>
              <a:rPr lang="en-US" b="1" i="1" smtClean="0"/>
              <a:t> same bucket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530225"/>
          </a:xfrm>
        </p:spPr>
        <p:txBody>
          <a:bodyPr/>
          <a:lstStyle/>
          <a:p>
            <a:pPr eaLnBrk="1" hangingPunct="1"/>
            <a:r>
              <a:rPr lang="en-US" smtClean="0"/>
              <a:t>We assume a three-bit key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457200" y="3090863"/>
            <a:ext cx="920750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1122363" y="3090863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00063" y="3295650"/>
            <a:ext cx="1755775" cy="3335338"/>
            <a:chOff x="730" y="1795"/>
            <a:chExt cx="1106" cy="2401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730" y="1795"/>
              <a:ext cx="1106" cy="1225"/>
              <a:chOff x="730" y="1795"/>
              <a:chExt cx="1106" cy="1225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730" y="1795"/>
                <a:ext cx="1106" cy="637"/>
                <a:chOff x="730" y="1795"/>
                <a:chExt cx="1106" cy="637"/>
              </a:xfrm>
            </p:grpSpPr>
            <p:sp>
              <p:nvSpPr>
                <p:cNvPr id="50214" name="Rectangle 9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000</a:t>
                  </a:r>
                </a:p>
              </p:txBody>
            </p:sp>
            <p:sp>
              <p:nvSpPr>
                <p:cNvPr id="50215" name="Rectangle 10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001</a:t>
                  </a: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30" y="2383"/>
                <a:ext cx="1106" cy="637"/>
                <a:chOff x="730" y="1795"/>
                <a:chExt cx="1106" cy="637"/>
              </a:xfrm>
            </p:grpSpPr>
            <p:sp>
              <p:nvSpPr>
                <p:cNvPr id="50212" name="Rectangle 13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010</a:t>
                  </a:r>
                </a:p>
              </p:txBody>
            </p:sp>
            <p:sp>
              <p:nvSpPr>
                <p:cNvPr id="50213" name="Rectangle 14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001</a:t>
                  </a:r>
                </a:p>
              </p:txBody>
            </p:sp>
          </p:grp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730" y="2971"/>
              <a:ext cx="1106" cy="1225"/>
              <a:chOff x="730" y="1795"/>
              <a:chExt cx="1106" cy="1225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730" y="1795"/>
                <a:ext cx="1106" cy="637"/>
                <a:chOff x="730" y="1795"/>
                <a:chExt cx="1106" cy="637"/>
              </a:xfrm>
            </p:grpSpPr>
            <p:sp>
              <p:nvSpPr>
                <p:cNvPr id="50208" name="Rectangle 18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100</a:t>
                  </a:r>
                </a:p>
              </p:txBody>
            </p:sp>
            <p:sp>
              <p:nvSpPr>
                <p:cNvPr id="50209" name="Rectangle 19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101</a:t>
                  </a:r>
                </a:p>
              </p:txBody>
            </p: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730" y="2383"/>
                <a:ext cx="1106" cy="637"/>
                <a:chOff x="730" y="1795"/>
                <a:chExt cx="1106" cy="637"/>
              </a:xfrm>
            </p:grpSpPr>
            <p:sp>
              <p:nvSpPr>
                <p:cNvPr id="50206" name="Rectangle 21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110</a:t>
                  </a:r>
                </a:p>
              </p:txBody>
            </p:sp>
            <p:sp>
              <p:nvSpPr>
                <p:cNvPr id="50207" name="Rectangle 22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101</a:t>
                  </a:r>
                </a:p>
              </p:txBody>
            </p:sp>
          </p:grpSp>
        </p:grpSp>
      </p:grpSp>
      <p:sp>
        <p:nvSpPr>
          <p:cNvPr id="50183" name="Text Box 24"/>
          <p:cNvSpPr txBox="1">
            <a:spLocks noChangeArrowheads="1"/>
          </p:cNvSpPr>
          <p:nvPr/>
        </p:nvSpPr>
        <p:spPr bwMode="auto">
          <a:xfrm>
            <a:off x="508000" y="2747963"/>
            <a:ext cx="16097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Directory</a:t>
            </a:r>
          </a:p>
        </p:txBody>
      </p:sp>
      <p:sp>
        <p:nvSpPr>
          <p:cNvPr id="50184" name="Rectangle 26"/>
          <p:cNvSpPr>
            <a:spLocks noChangeArrowheads="1"/>
          </p:cNvSpPr>
          <p:nvPr/>
        </p:nvSpPr>
        <p:spPr bwMode="auto">
          <a:xfrm>
            <a:off x="3706813" y="3141663"/>
            <a:ext cx="1816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K = 010</a:t>
            </a:r>
          </a:p>
        </p:txBody>
      </p:sp>
      <p:sp>
        <p:nvSpPr>
          <p:cNvPr id="50185" name="Rectangle 27"/>
          <p:cNvSpPr>
            <a:spLocks noChangeArrowheads="1"/>
          </p:cNvSpPr>
          <p:nvPr/>
        </p:nvSpPr>
        <p:spPr bwMode="auto">
          <a:xfrm>
            <a:off x="3706813" y="3101975"/>
            <a:ext cx="1816100" cy="10445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6" name="Rectangle 28"/>
          <p:cNvSpPr>
            <a:spLocks noChangeArrowheads="1"/>
          </p:cNvSpPr>
          <p:nvPr/>
        </p:nvSpPr>
        <p:spPr bwMode="auto">
          <a:xfrm>
            <a:off x="3706813" y="4298950"/>
            <a:ext cx="1816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K = 111</a:t>
            </a:r>
          </a:p>
        </p:txBody>
      </p:sp>
      <p:sp>
        <p:nvSpPr>
          <p:cNvPr id="50187" name="Rectangle 29"/>
          <p:cNvSpPr>
            <a:spLocks noChangeArrowheads="1"/>
          </p:cNvSpPr>
          <p:nvPr/>
        </p:nvSpPr>
        <p:spPr bwMode="auto">
          <a:xfrm>
            <a:off x="3706813" y="4259263"/>
            <a:ext cx="1816100" cy="10445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8" name="Line 30"/>
          <p:cNvSpPr>
            <a:spLocks noChangeShapeType="1"/>
          </p:cNvSpPr>
          <p:nvPr/>
        </p:nvSpPr>
        <p:spPr bwMode="auto">
          <a:xfrm flipV="1">
            <a:off x="4329113" y="361791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9" name="Line 31"/>
          <p:cNvSpPr>
            <a:spLocks noChangeShapeType="1"/>
          </p:cNvSpPr>
          <p:nvPr/>
        </p:nvSpPr>
        <p:spPr bwMode="auto">
          <a:xfrm flipV="1">
            <a:off x="2255838" y="3379788"/>
            <a:ext cx="1450975" cy="109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0" name="Line 32"/>
          <p:cNvSpPr>
            <a:spLocks noChangeShapeType="1"/>
          </p:cNvSpPr>
          <p:nvPr/>
        </p:nvSpPr>
        <p:spPr bwMode="auto">
          <a:xfrm flipV="1">
            <a:off x="2255838" y="3489325"/>
            <a:ext cx="1450975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1" name="Line 33"/>
          <p:cNvSpPr>
            <a:spLocks noChangeShapeType="1"/>
          </p:cNvSpPr>
          <p:nvPr/>
        </p:nvSpPr>
        <p:spPr bwMode="auto">
          <a:xfrm flipV="1">
            <a:off x="2255838" y="3736975"/>
            <a:ext cx="1450975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2" name="Line 34"/>
          <p:cNvSpPr>
            <a:spLocks noChangeShapeType="1"/>
          </p:cNvSpPr>
          <p:nvPr/>
        </p:nvSpPr>
        <p:spPr bwMode="auto">
          <a:xfrm flipV="1">
            <a:off x="2255838" y="3848100"/>
            <a:ext cx="1450975" cy="815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3" name="Line 35"/>
          <p:cNvSpPr>
            <a:spLocks noChangeShapeType="1"/>
          </p:cNvSpPr>
          <p:nvPr/>
        </p:nvSpPr>
        <p:spPr bwMode="auto">
          <a:xfrm flipV="1">
            <a:off x="2255838" y="4664075"/>
            <a:ext cx="1450975" cy="509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4" name="Line 36"/>
          <p:cNvSpPr>
            <a:spLocks noChangeShapeType="1"/>
          </p:cNvSpPr>
          <p:nvPr/>
        </p:nvSpPr>
        <p:spPr bwMode="auto">
          <a:xfrm flipV="1">
            <a:off x="2255838" y="4775200"/>
            <a:ext cx="1450975" cy="841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5" name="Line 37"/>
          <p:cNvSpPr>
            <a:spLocks noChangeShapeType="1"/>
          </p:cNvSpPr>
          <p:nvPr/>
        </p:nvSpPr>
        <p:spPr bwMode="auto">
          <a:xfrm flipV="1">
            <a:off x="2255838" y="4929188"/>
            <a:ext cx="1450975" cy="1038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6" name="Line 38"/>
          <p:cNvSpPr>
            <a:spLocks noChangeShapeType="1"/>
          </p:cNvSpPr>
          <p:nvPr/>
        </p:nvSpPr>
        <p:spPr bwMode="auto">
          <a:xfrm flipV="1">
            <a:off x="2255838" y="5173663"/>
            <a:ext cx="1450975" cy="1235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7" name="Text Box 39"/>
          <p:cNvSpPr txBox="1">
            <a:spLocks noChangeArrowheads="1"/>
          </p:cNvSpPr>
          <p:nvPr/>
        </p:nvSpPr>
        <p:spPr bwMode="auto">
          <a:xfrm>
            <a:off x="5522913" y="3059113"/>
            <a:ext cx="2243137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Records with</a:t>
            </a:r>
            <a:br>
              <a:rPr lang="en-US" sz="2800"/>
            </a:br>
            <a:r>
              <a:rPr lang="en-US" sz="2800"/>
              <a:t>key = 0*</a:t>
            </a:r>
          </a:p>
        </p:txBody>
      </p:sp>
      <p:sp>
        <p:nvSpPr>
          <p:cNvPr id="50198" name="Text Box 40"/>
          <p:cNvSpPr txBox="1">
            <a:spLocks noChangeArrowheads="1"/>
          </p:cNvSpPr>
          <p:nvPr/>
        </p:nvSpPr>
        <p:spPr bwMode="auto">
          <a:xfrm>
            <a:off x="5522913" y="4298950"/>
            <a:ext cx="2243137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Records with</a:t>
            </a:r>
            <a:br>
              <a:rPr lang="en-US" sz="2800"/>
            </a:br>
            <a:r>
              <a:rPr lang="en-US" sz="2800"/>
              <a:t>key = 1*</a:t>
            </a:r>
          </a:p>
        </p:txBody>
      </p:sp>
      <p:sp>
        <p:nvSpPr>
          <p:cNvPr id="50199" name="Text Box 41"/>
          <p:cNvSpPr txBox="1">
            <a:spLocks noChangeArrowheads="1"/>
          </p:cNvSpPr>
          <p:nvPr/>
        </p:nvSpPr>
        <p:spPr bwMode="auto">
          <a:xfrm>
            <a:off x="3178175" y="5894388"/>
            <a:ext cx="550862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Both buckets are at same depth </a:t>
            </a:r>
            <a:r>
              <a:rPr lang="en-US" sz="2800" i="1"/>
              <a:t>d</a:t>
            </a:r>
            <a:endParaRPr lang="en-US" sz="2800"/>
          </a:p>
        </p:txBody>
      </p:sp>
      <p:sp>
        <p:nvSpPr>
          <p:cNvPr id="50200" name="Rectangle 42"/>
          <p:cNvSpPr>
            <a:spLocks noChangeArrowheads="1"/>
          </p:cNvSpPr>
          <p:nvPr/>
        </p:nvSpPr>
        <p:spPr bwMode="auto">
          <a:xfrm>
            <a:off x="7918450" y="3232150"/>
            <a:ext cx="1004888" cy="5381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/>
              <a:t>d</a:t>
            </a:r>
            <a:r>
              <a:rPr lang="en-US" sz="2800"/>
              <a:t> = 1</a:t>
            </a:r>
          </a:p>
        </p:txBody>
      </p:sp>
      <p:sp>
        <p:nvSpPr>
          <p:cNvPr id="50201" name="Rectangle 43"/>
          <p:cNvSpPr>
            <a:spLocks noChangeArrowheads="1"/>
          </p:cNvSpPr>
          <p:nvPr/>
        </p:nvSpPr>
        <p:spPr bwMode="auto">
          <a:xfrm>
            <a:off x="7918450" y="4459288"/>
            <a:ext cx="1004888" cy="5381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/>
              <a:t>d</a:t>
            </a:r>
            <a:r>
              <a:rPr lang="en-US" sz="2800"/>
              <a:t> = 1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530225"/>
          </a:xfrm>
        </p:spPr>
        <p:txBody>
          <a:bodyPr/>
          <a:lstStyle/>
          <a:p>
            <a:pPr eaLnBrk="1" hangingPunct="1"/>
            <a:r>
              <a:rPr lang="en-US" smtClean="0"/>
              <a:t>When a bucket overflows, we </a:t>
            </a:r>
            <a:r>
              <a:rPr lang="en-US" b="1" i="1" smtClean="0"/>
              <a:t>split it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" y="3090863"/>
            <a:ext cx="920750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122363" y="3090863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0063" y="3295650"/>
            <a:ext cx="1755775" cy="3335338"/>
            <a:chOff x="730" y="1795"/>
            <a:chExt cx="1106" cy="2401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30" y="1795"/>
              <a:ext cx="1106" cy="1225"/>
              <a:chOff x="730" y="1795"/>
              <a:chExt cx="1106" cy="1225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730" y="1795"/>
                <a:ext cx="1106" cy="637"/>
                <a:chOff x="730" y="1795"/>
                <a:chExt cx="1106" cy="637"/>
              </a:xfrm>
            </p:grpSpPr>
            <p:sp>
              <p:nvSpPr>
                <p:cNvPr id="51241" name="Rectangle 9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000</a:t>
                  </a:r>
                </a:p>
              </p:txBody>
            </p:sp>
            <p:sp>
              <p:nvSpPr>
                <p:cNvPr id="51242" name="Rectangle 10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001</a:t>
                  </a: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730" y="2383"/>
                <a:ext cx="1106" cy="637"/>
                <a:chOff x="730" y="1795"/>
                <a:chExt cx="1106" cy="637"/>
              </a:xfrm>
            </p:grpSpPr>
            <p:sp>
              <p:nvSpPr>
                <p:cNvPr id="51239" name="Rectangle 12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010</a:t>
                  </a:r>
                </a:p>
              </p:txBody>
            </p:sp>
            <p:sp>
              <p:nvSpPr>
                <p:cNvPr id="51240" name="Rectangle 13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001</a:t>
                  </a:r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730" y="2971"/>
              <a:ext cx="1106" cy="1225"/>
              <a:chOff x="730" y="1795"/>
              <a:chExt cx="1106" cy="1225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730" y="1795"/>
                <a:ext cx="1106" cy="637"/>
                <a:chOff x="730" y="1795"/>
                <a:chExt cx="1106" cy="637"/>
              </a:xfrm>
            </p:grpSpPr>
            <p:sp>
              <p:nvSpPr>
                <p:cNvPr id="51235" name="Rectangle 16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100</a:t>
                  </a:r>
                </a:p>
              </p:txBody>
            </p:sp>
            <p:sp>
              <p:nvSpPr>
                <p:cNvPr id="51236" name="Rectangle 17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101</a:t>
                  </a: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730" y="2383"/>
                <a:ext cx="1106" cy="637"/>
                <a:chOff x="730" y="1795"/>
                <a:chExt cx="1106" cy="637"/>
              </a:xfrm>
            </p:grpSpPr>
            <p:sp>
              <p:nvSpPr>
                <p:cNvPr id="51233" name="Rectangle 19"/>
                <p:cNvSpPr>
                  <a:spLocks noChangeArrowheads="1"/>
                </p:cNvSpPr>
                <p:nvPr/>
              </p:nvSpPr>
              <p:spPr bwMode="auto">
                <a:xfrm>
                  <a:off x="730" y="1795"/>
                  <a:ext cx="1106" cy="342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110</a:t>
                  </a:r>
                </a:p>
              </p:txBody>
            </p:sp>
            <p:sp>
              <p:nvSpPr>
                <p:cNvPr id="51234" name="Rectangle 20"/>
                <p:cNvSpPr>
                  <a:spLocks noChangeArrowheads="1"/>
                </p:cNvSpPr>
                <p:nvPr/>
              </p:nvSpPr>
              <p:spPr bwMode="auto">
                <a:xfrm>
                  <a:off x="730" y="2089"/>
                  <a:ext cx="1106" cy="343"/>
                </a:xfrm>
                <a:prstGeom prst="rect">
                  <a:avLst/>
                </a:prstGeom>
                <a:solidFill>
                  <a:schemeClr val="accent1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/>
                    <a:t>101</a:t>
                  </a:r>
                </a:p>
              </p:txBody>
            </p:sp>
          </p:grpSp>
        </p:grpSp>
      </p:grpSp>
      <p:sp>
        <p:nvSpPr>
          <p:cNvPr id="51207" name="Text Box 21"/>
          <p:cNvSpPr txBox="1">
            <a:spLocks noChangeArrowheads="1"/>
          </p:cNvSpPr>
          <p:nvPr/>
        </p:nvSpPr>
        <p:spPr bwMode="auto">
          <a:xfrm>
            <a:off x="508000" y="2747963"/>
            <a:ext cx="16097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Directory</a:t>
            </a:r>
          </a:p>
        </p:txBody>
      </p:sp>
      <p:sp>
        <p:nvSpPr>
          <p:cNvPr id="51208" name="Rectangle 22"/>
          <p:cNvSpPr>
            <a:spLocks noChangeArrowheads="1"/>
          </p:cNvSpPr>
          <p:nvPr/>
        </p:nvSpPr>
        <p:spPr bwMode="auto">
          <a:xfrm>
            <a:off x="3706813" y="3141663"/>
            <a:ext cx="1816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K = 000</a:t>
            </a:r>
          </a:p>
        </p:txBody>
      </p:sp>
      <p:sp>
        <p:nvSpPr>
          <p:cNvPr id="51209" name="Rectangle 23"/>
          <p:cNvSpPr>
            <a:spLocks noChangeArrowheads="1"/>
          </p:cNvSpPr>
          <p:nvPr/>
        </p:nvSpPr>
        <p:spPr bwMode="auto">
          <a:xfrm>
            <a:off x="3706813" y="3101975"/>
            <a:ext cx="1816100" cy="10445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0" name="Rectangle 24"/>
          <p:cNvSpPr>
            <a:spLocks noChangeArrowheads="1"/>
          </p:cNvSpPr>
          <p:nvPr/>
        </p:nvSpPr>
        <p:spPr bwMode="auto">
          <a:xfrm>
            <a:off x="3706813" y="4298950"/>
            <a:ext cx="1816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K = 111</a:t>
            </a:r>
          </a:p>
        </p:txBody>
      </p:sp>
      <p:sp>
        <p:nvSpPr>
          <p:cNvPr id="51211" name="Rectangle 25"/>
          <p:cNvSpPr>
            <a:spLocks noChangeArrowheads="1"/>
          </p:cNvSpPr>
          <p:nvPr/>
        </p:nvSpPr>
        <p:spPr bwMode="auto">
          <a:xfrm>
            <a:off x="3706813" y="4259263"/>
            <a:ext cx="1816100" cy="10445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2" name="Line 27"/>
          <p:cNvSpPr>
            <a:spLocks noChangeShapeType="1"/>
          </p:cNvSpPr>
          <p:nvPr/>
        </p:nvSpPr>
        <p:spPr bwMode="auto">
          <a:xfrm flipV="1">
            <a:off x="2255838" y="3379788"/>
            <a:ext cx="1450975" cy="109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3" name="Line 28"/>
          <p:cNvSpPr>
            <a:spLocks noChangeShapeType="1"/>
          </p:cNvSpPr>
          <p:nvPr/>
        </p:nvSpPr>
        <p:spPr bwMode="auto">
          <a:xfrm flipV="1">
            <a:off x="2255838" y="3489325"/>
            <a:ext cx="1450975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4" name="Line 29"/>
          <p:cNvSpPr>
            <a:spLocks noChangeShapeType="1"/>
          </p:cNvSpPr>
          <p:nvPr/>
        </p:nvSpPr>
        <p:spPr bwMode="auto">
          <a:xfrm>
            <a:off x="2255838" y="4298950"/>
            <a:ext cx="1450975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5" name="Line 30"/>
          <p:cNvSpPr>
            <a:spLocks noChangeShapeType="1"/>
          </p:cNvSpPr>
          <p:nvPr/>
        </p:nvSpPr>
        <p:spPr bwMode="auto">
          <a:xfrm>
            <a:off x="2255838" y="4664075"/>
            <a:ext cx="1450975" cy="1349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6" name="Line 31"/>
          <p:cNvSpPr>
            <a:spLocks noChangeShapeType="1"/>
          </p:cNvSpPr>
          <p:nvPr/>
        </p:nvSpPr>
        <p:spPr bwMode="auto">
          <a:xfrm flipV="1">
            <a:off x="2255838" y="4664075"/>
            <a:ext cx="1450975" cy="509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7" name="Line 32"/>
          <p:cNvSpPr>
            <a:spLocks noChangeShapeType="1"/>
          </p:cNvSpPr>
          <p:nvPr/>
        </p:nvSpPr>
        <p:spPr bwMode="auto">
          <a:xfrm flipV="1">
            <a:off x="2255838" y="4775200"/>
            <a:ext cx="1450975" cy="841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8" name="Line 33"/>
          <p:cNvSpPr>
            <a:spLocks noChangeShapeType="1"/>
          </p:cNvSpPr>
          <p:nvPr/>
        </p:nvSpPr>
        <p:spPr bwMode="auto">
          <a:xfrm flipV="1">
            <a:off x="2255838" y="4929188"/>
            <a:ext cx="1450975" cy="1038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9" name="Line 34"/>
          <p:cNvSpPr>
            <a:spLocks noChangeShapeType="1"/>
          </p:cNvSpPr>
          <p:nvPr/>
        </p:nvSpPr>
        <p:spPr bwMode="auto">
          <a:xfrm flipV="1">
            <a:off x="2255838" y="5173663"/>
            <a:ext cx="1450975" cy="1235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0" name="Text Box 35"/>
          <p:cNvSpPr txBox="1">
            <a:spLocks noChangeArrowheads="1"/>
          </p:cNvSpPr>
          <p:nvPr/>
        </p:nvSpPr>
        <p:spPr bwMode="auto">
          <a:xfrm>
            <a:off x="5522913" y="3059113"/>
            <a:ext cx="2243137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Records with</a:t>
            </a:r>
            <a:br>
              <a:rPr lang="en-US" sz="2800"/>
            </a:br>
            <a:r>
              <a:rPr lang="en-US" sz="2800"/>
              <a:t>key = 00*</a:t>
            </a:r>
          </a:p>
        </p:txBody>
      </p:sp>
      <p:sp>
        <p:nvSpPr>
          <p:cNvPr id="51221" name="Text Box 36"/>
          <p:cNvSpPr txBox="1">
            <a:spLocks noChangeArrowheads="1"/>
          </p:cNvSpPr>
          <p:nvPr/>
        </p:nvSpPr>
        <p:spPr bwMode="auto">
          <a:xfrm>
            <a:off x="5522913" y="4298950"/>
            <a:ext cx="2243137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Records with</a:t>
            </a:r>
            <a:br>
              <a:rPr lang="en-US" sz="2800"/>
            </a:br>
            <a:r>
              <a:rPr lang="en-US" sz="2800"/>
              <a:t>key = 1*</a:t>
            </a:r>
          </a:p>
        </p:txBody>
      </p:sp>
      <p:sp>
        <p:nvSpPr>
          <p:cNvPr id="51222" name="Rectangle 38"/>
          <p:cNvSpPr>
            <a:spLocks noChangeArrowheads="1"/>
          </p:cNvSpPr>
          <p:nvPr/>
        </p:nvSpPr>
        <p:spPr bwMode="auto">
          <a:xfrm>
            <a:off x="3706813" y="6013450"/>
            <a:ext cx="1816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K = 011</a:t>
            </a:r>
          </a:p>
        </p:txBody>
      </p:sp>
      <p:sp>
        <p:nvSpPr>
          <p:cNvPr id="51223" name="Rectangle 39"/>
          <p:cNvSpPr>
            <a:spLocks noChangeArrowheads="1"/>
          </p:cNvSpPr>
          <p:nvPr/>
        </p:nvSpPr>
        <p:spPr bwMode="auto">
          <a:xfrm>
            <a:off x="3706813" y="5508625"/>
            <a:ext cx="1816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K = 010</a:t>
            </a:r>
          </a:p>
        </p:txBody>
      </p:sp>
      <p:sp>
        <p:nvSpPr>
          <p:cNvPr id="51224" name="Rectangle 40"/>
          <p:cNvSpPr>
            <a:spLocks noChangeArrowheads="1"/>
          </p:cNvSpPr>
          <p:nvPr/>
        </p:nvSpPr>
        <p:spPr bwMode="auto">
          <a:xfrm>
            <a:off x="3706813" y="5445125"/>
            <a:ext cx="1816100" cy="10445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5" name="Text Box 41"/>
          <p:cNvSpPr txBox="1">
            <a:spLocks noChangeArrowheads="1"/>
          </p:cNvSpPr>
          <p:nvPr/>
        </p:nvSpPr>
        <p:spPr bwMode="auto">
          <a:xfrm>
            <a:off x="5675313" y="5445125"/>
            <a:ext cx="2243137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Records with</a:t>
            </a:r>
            <a:br>
              <a:rPr lang="en-US" sz="2800"/>
            </a:br>
            <a:r>
              <a:rPr lang="en-US" sz="2800"/>
              <a:t>key = 01*</a:t>
            </a:r>
          </a:p>
        </p:txBody>
      </p:sp>
      <p:sp>
        <p:nvSpPr>
          <p:cNvPr id="51226" name="Rectangle 42"/>
          <p:cNvSpPr>
            <a:spLocks noChangeArrowheads="1"/>
          </p:cNvSpPr>
          <p:nvPr/>
        </p:nvSpPr>
        <p:spPr bwMode="auto">
          <a:xfrm>
            <a:off x="7918450" y="3141663"/>
            <a:ext cx="1004888" cy="5381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/>
              <a:t>d</a:t>
            </a:r>
            <a:r>
              <a:rPr lang="en-US" sz="2800"/>
              <a:t> = 2</a:t>
            </a:r>
          </a:p>
        </p:txBody>
      </p:sp>
      <p:sp>
        <p:nvSpPr>
          <p:cNvPr id="51227" name="Rectangle 43"/>
          <p:cNvSpPr>
            <a:spLocks noChangeArrowheads="1"/>
          </p:cNvSpPr>
          <p:nvPr/>
        </p:nvSpPr>
        <p:spPr bwMode="auto">
          <a:xfrm>
            <a:off x="7918450" y="5543550"/>
            <a:ext cx="1004888" cy="5381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/>
              <a:t>d</a:t>
            </a:r>
            <a:r>
              <a:rPr lang="en-US" sz="2800"/>
              <a:t> = 2</a:t>
            </a:r>
          </a:p>
        </p:txBody>
      </p:sp>
      <p:sp>
        <p:nvSpPr>
          <p:cNvPr id="51228" name="Rectangle 44"/>
          <p:cNvSpPr>
            <a:spLocks noChangeArrowheads="1"/>
          </p:cNvSpPr>
          <p:nvPr/>
        </p:nvSpPr>
        <p:spPr bwMode="auto">
          <a:xfrm>
            <a:off x="7918450" y="4394200"/>
            <a:ext cx="1004888" cy="5381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/>
              <a:t>d</a:t>
            </a:r>
            <a:r>
              <a:rPr lang="en-US" sz="2800"/>
              <a:t> = 1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Explanations (I)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Choice of a bucket is based on the most significant bits (MSBs) of hash value</a:t>
            </a:r>
          </a:p>
          <a:p>
            <a:pPr eaLnBrk="1" hangingPunct="1"/>
            <a:r>
              <a:rPr lang="en-US" smtClean="0"/>
              <a:t>Start with a single bit</a:t>
            </a:r>
          </a:p>
          <a:p>
            <a:pPr lvl="1" eaLnBrk="1" hangingPunct="1"/>
            <a:r>
              <a:rPr lang="en-US" smtClean="0"/>
              <a:t>Will have two buckets</a:t>
            </a:r>
          </a:p>
          <a:p>
            <a:pPr lvl="2" eaLnBrk="1" hangingPunct="1"/>
            <a:r>
              <a:rPr lang="en-US" smtClean="0"/>
              <a:t>One for MSB = 0</a:t>
            </a:r>
          </a:p>
          <a:p>
            <a:pPr lvl="2" eaLnBrk="1" hangingPunct="1"/>
            <a:r>
              <a:rPr lang="en-US" smtClean="0"/>
              <a:t>Other for MSB = 1</a:t>
            </a:r>
          </a:p>
          <a:p>
            <a:pPr lvl="2" eaLnBrk="1" hangingPunct="1"/>
            <a:r>
              <a:rPr lang="en-US" smtClean="0"/>
              <a:t>Depth of bucket is 1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Explanations (II)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time a bucket overflows, we </a:t>
            </a:r>
            <a:r>
              <a:rPr lang="en-US" b="1" i="1" smtClean="0"/>
              <a:t>split it</a:t>
            </a:r>
          </a:p>
          <a:p>
            <a:pPr lvl="1" eaLnBrk="1" hangingPunct="1"/>
            <a:r>
              <a:rPr lang="en-US" smtClean="0"/>
              <a:t>Assume first bucket overflows</a:t>
            </a:r>
          </a:p>
          <a:p>
            <a:pPr lvl="2" eaLnBrk="1" hangingPunct="1"/>
            <a:r>
              <a:rPr lang="en-US" smtClean="0"/>
              <a:t>Will add a new bucket containing records with MSBs of hash value = 01</a:t>
            </a:r>
          </a:p>
          <a:p>
            <a:pPr lvl="2" eaLnBrk="1" hangingPunct="1"/>
            <a:r>
              <a:rPr lang="en-US" smtClean="0"/>
              <a:t> Older bucket will keep records with MSBs of hash value = 00</a:t>
            </a:r>
          </a:p>
          <a:p>
            <a:pPr lvl="2" eaLnBrk="1" hangingPunct="1"/>
            <a:r>
              <a:rPr lang="en-US" smtClean="0"/>
              <a:t>Depths of these two bucket is 2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85E9-F5B7-4505-ACC0-1B7870D7847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00100" y="0"/>
            <a:ext cx="6057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</a:rPr>
              <a:t>Sequential Representation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560763" y="1455738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554413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554413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3554413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554413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54413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554413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554413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570288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733800" y="1462088"/>
            <a:ext cx="404813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554413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554413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932113" y="1460500"/>
            <a:ext cx="69215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[16]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8283575" y="4651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8283575" y="8572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8283575" y="12477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8283575" y="16557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8283575" y="20494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8283575" y="24384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8283575" y="282892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8283575" y="32194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8283575" y="36099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8288338" y="80963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454900" y="0"/>
            <a:ext cx="53975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8478838" y="50800"/>
            <a:ext cx="404812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2366963" y="1493838"/>
            <a:ext cx="571500" cy="569912"/>
            <a:chOff x="1389" y="1133"/>
            <a:chExt cx="360" cy="359"/>
          </a:xfrm>
        </p:grpSpPr>
        <p:sp>
          <p:nvSpPr>
            <p:cNvPr id="48157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A</a:t>
              </a:r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1755775" y="2397125"/>
            <a:ext cx="571500" cy="569913"/>
            <a:chOff x="1004" y="1702"/>
            <a:chExt cx="360" cy="359"/>
          </a:xfrm>
        </p:grpSpPr>
        <p:sp>
          <p:nvSpPr>
            <p:cNvPr id="48160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B</a:t>
              </a:r>
            </a:p>
          </p:txBody>
        </p:sp>
      </p:grp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2138363" y="205263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904875" y="5200650"/>
            <a:ext cx="571500" cy="569913"/>
            <a:chOff x="468" y="3468"/>
            <a:chExt cx="360" cy="359"/>
          </a:xfrm>
        </p:grpSpPr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E</a:t>
              </a:r>
            </a:p>
          </p:txBody>
        </p:sp>
      </p:grp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1117600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7" name="Group 39"/>
          <p:cNvGrpSpPr>
            <a:grpSpLocks/>
          </p:cNvGrpSpPr>
          <p:nvPr/>
        </p:nvGrpSpPr>
        <p:grpSpPr bwMode="auto">
          <a:xfrm>
            <a:off x="1547813" y="3328988"/>
            <a:ext cx="571500" cy="569912"/>
            <a:chOff x="873" y="2289"/>
            <a:chExt cx="360" cy="359"/>
          </a:xfrm>
        </p:grpSpPr>
        <p:sp>
          <p:nvSpPr>
            <p:cNvPr id="48168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C</a:t>
              </a: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190625" y="4194175"/>
            <a:ext cx="571500" cy="569913"/>
            <a:chOff x="648" y="2834"/>
            <a:chExt cx="360" cy="359"/>
          </a:xfrm>
        </p:grpSpPr>
        <p:sp>
          <p:nvSpPr>
            <p:cNvPr id="48171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D</a:t>
              </a:r>
            </a:p>
          </p:txBody>
        </p:sp>
      </p:grpSp>
      <p:sp>
        <p:nvSpPr>
          <p:cNvPr id="48173" name="Line 45"/>
          <p:cNvSpPr>
            <a:spLocks noChangeShapeType="1"/>
          </p:cNvSpPr>
          <p:nvPr/>
        </p:nvSpPr>
        <p:spPr bwMode="auto">
          <a:xfrm flipH="1">
            <a:off x="1812925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 flipH="1">
            <a:off x="1525588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6189663" y="2782888"/>
            <a:ext cx="571500" cy="569912"/>
            <a:chOff x="4229" y="1348"/>
            <a:chExt cx="360" cy="359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5219700" y="3924300"/>
            <a:ext cx="571500" cy="569913"/>
            <a:chOff x="3618" y="2067"/>
            <a:chExt cx="360" cy="359"/>
          </a:xfrm>
        </p:grpSpPr>
        <p:sp>
          <p:nvSpPr>
            <p:cNvPr id="48214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8216" name="Line 88"/>
          <p:cNvSpPr>
            <a:spLocks noChangeShapeType="1"/>
          </p:cNvSpPr>
          <p:nvPr/>
        </p:nvSpPr>
        <p:spPr bwMode="auto">
          <a:xfrm flipH="1">
            <a:off x="5518150" y="3273425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7110413" y="3957638"/>
            <a:ext cx="571500" cy="569912"/>
            <a:chOff x="4809" y="2088"/>
            <a:chExt cx="360" cy="359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7620000" y="5030788"/>
            <a:ext cx="571500" cy="569912"/>
            <a:chOff x="5130" y="2764"/>
            <a:chExt cx="360" cy="359"/>
          </a:xfrm>
        </p:grpSpPr>
        <p:sp>
          <p:nvSpPr>
            <p:cNvPr id="48221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48223" name="Line 95"/>
          <p:cNvSpPr>
            <a:spLocks noChangeShapeType="1"/>
          </p:cNvSpPr>
          <p:nvPr/>
        </p:nvSpPr>
        <p:spPr bwMode="auto">
          <a:xfrm>
            <a:off x="7561263" y="4516438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5748338" y="5080000"/>
            <a:ext cx="571500" cy="569913"/>
            <a:chOff x="3951" y="2795"/>
            <a:chExt cx="360" cy="359"/>
          </a:xfrm>
        </p:grpSpPr>
        <p:sp>
          <p:nvSpPr>
            <p:cNvPr id="48225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6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48227" name="Group 99"/>
          <p:cNvGrpSpPr>
            <a:grpSpLocks/>
          </p:cNvGrpSpPr>
          <p:nvPr/>
        </p:nvGrpSpPr>
        <p:grpSpPr bwMode="auto">
          <a:xfrm>
            <a:off x="5289550" y="6288088"/>
            <a:ext cx="571500" cy="569912"/>
            <a:chOff x="3662" y="3556"/>
            <a:chExt cx="360" cy="359"/>
          </a:xfrm>
        </p:grpSpPr>
        <p:sp>
          <p:nvSpPr>
            <p:cNvPr id="48228" name="Oval 100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9" name="Rectangle 101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48230" name="Line 102"/>
          <p:cNvSpPr>
            <a:spLocks noChangeShapeType="1"/>
          </p:cNvSpPr>
          <p:nvPr/>
        </p:nvSpPr>
        <p:spPr bwMode="auto">
          <a:xfrm>
            <a:off x="5145088" y="5670550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31" name="Group 103"/>
          <p:cNvGrpSpPr>
            <a:grpSpLocks/>
          </p:cNvGrpSpPr>
          <p:nvPr/>
        </p:nvGrpSpPr>
        <p:grpSpPr bwMode="auto">
          <a:xfrm>
            <a:off x="4759325" y="5062538"/>
            <a:ext cx="571500" cy="569912"/>
            <a:chOff x="3328" y="2784"/>
            <a:chExt cx="360" cy="359"/>
          </a:xfrm>
        </p:grpSpPr>
        <p:sp>
          <p:nvSpPr>
            <p:cNvPr id="48232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48234" name="Group 106"/>
          <p:cNvGrpSpPr>
            <a:grpSpLocks/>
          </p:cNvGrpSpPr>
          <p:nvPr/>
        </p:nvGrpSpPr>
        <p:grpSpPr bwMode="auto">
          <a:xfrm>
            <a:off x="4198938" y="6251575"/>
            <a:ext cx="571500" cy="569913"/>
            <a:chOff x="2975" y="3533"/>
            <a:chExt cx="360" cy="359"/>
          </a:xfrm>
        </p:grpSpPr>
        <p:sp>
          <p:nvSpPr>
            <p:cNvPr id="48235" name="Oval 107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6" name="Rectangle 108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8237" name="Group 109"/>
          <p:cNvGrpSpPr>
            <a:grpSpLocks/>
          </p:cNvGrpSpPr>
          <p:nvPr/>
        </p:nvGrpSpPr>
        <p:grpSpPr bwMode="auto">
          <a:xfrm>
            <a:off x="6648450" y="5029200"/>
            <a:ext cx="571500" cy="569913"/>
            <a:chOff x="4518" y="2763"/>
            <a:chExt cx="360" cy="359"/>
          </a:xfrm>
        </p:grpSpPr>
        <p:sp>
          <p:nvSpPr>
            <p:cNvPr id="48238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9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48240" name="Line 112"/>
          <p:cNvSpPr>
            <a:spLocks noChangeShapeType="1"/>
          </p:cNvSpPr>
          <p:nvPr/>
        </p:nvSpPr>
        <p:spPr bwMode="auto">
          <a:xfrm flipH="1">
            <a:off x="6913563" y="4514850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41" name="Line 113"/>
          <p:cNvSpPr>
            <a:spLocks noChangeShapeType="1"/>
          </p:cNvSpPr>
          <p:nvPr/>
        </p:nvSpPr>
        <p:spPr bwMode="auto">
          <a:xfrm>
            <a:off x="5603875" y="4464050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42" name="Line 114"/>
          <p:cNvSpPr>
            <a:spLocks noChangeShapeType="1"/>
          </p:cNvSpPr>
          <p:nvPr/>
        </p:nvSpPr>
        <p:spPr bwMode="auto">
          <a:xfrm flipH="1">
            <a:off x="5024438" y="4446588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43" name="Line 115"/>
          <p:cNvSpPr>
            <a:spLocks noChangeShapeType="1"/>
          </p:cNvSpPr>
          <p:nvPr/>
        </p:nvSpPr>
        <p:spPr bwMode="auto">
          <a:xfrm flipH="1">
            <a:off x="4479925" y="5653088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44" name="Line 116"/>
          <p:cNvSpPr>
            <a:spLocks noChangeShapeType="1"/>
          </p:cNvSpPr>
          <p:nvPr/>
        </p:nvSpPr>
        <p:spPr bwMode="auto">
          <a:xfrm>
            <a:off x="6657975" y="3290888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45" name="Text Box 117"/>
          <p:cNvSpPr txBox="1">
            <a:spLocks noChangeArrowheads="1"/>
          </p:cNvSpPr>
          <p:nvPr/>
        </p:nvSpPr>
        <p:spPr bwMode="auto">
          <a:xfrm>
            <a:off x="4651375" y="1012825"/>
            <a:ext cx="2882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(1) waste space</a:t>
            </a:r>
          </a:p>
          <a:p>
            <a:r>
              <a:rPr lang="en-US" altLang="zh-TW" sz="2400" b="1">
                <a:solidFill>
                  <a:srgbClr val="CC3300"/>
                </a:solidFill>
              </a:rPr>
              <a:t>(2) insertion/deletion</a:t>
            </a:r>
          </a:p>
          <a:p>
            <a:r>
              <a:rPr lang="en-US" altLang="zh-TW" sz="2400" b="1">
                <a:solidFill>
                  <a:srgbClr val="CC3300"/>
                </a:solidFill>
              </a:rPr>
              <a:t>    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Explanations (III)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 any given time, the hash table will contain buckets at different depths</a:t>
            </a:r>
          </a:p>
          <a:p>
            <a:pPr lvl="1" eaLnBrk="1" hangingPunct="1"/>
            <a:r>
              <a:rPr lang="en-US" smtClean="0"/>
              <a:t>In our example, buckets 00 and 01 are at depth 2 while bucket 1 is at depth 1</a:t>
            </a:r>
          </a:p>
          <a:p>
            <a:pPr eaLnBrk="1" hangingPunct="1"/>
            <a:r>
              <a:rPr lang="en-US" smtClean="0"/>
              <a:t>Each bucket will include a record of its depth</a:t>
            </a:r>
          </a:p>
          <a:p>
            <a:pPr lvl="1" eaLnBrk="1" hangingPunct="1"/>
            <a:r>
              <a:rPr lang="en-US" smtClean="0"/>
              <a:t>Just a few bits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  <a:p>
            <a:pPr lvl="1" eaLnBrk="1" hangingPunct="1"/>
            <a:r>
              <a:rPr lang="en-US" smtClean="0"/>
              <a:t>Allows hash table contents</a:t>
            </a:r>
          </a:p>
          <a:p>
            <a:pPr lvl="2" eaLnBrk="1" hangingPunct="1"/>
            <a:r>
              <a:rPr lang="en-US" smtClean="0"/>
              <a:t>To grow, by splitting buckets </a:t>
            </a:r>
          </a:p>
          <a:p>
            <a:pPr lvl="2" eaLnBrk="1" hangingPunct="1"/>
            <a:r>
              <a:rPr lang="en-US" smtClean="0"/>
              <a:t>To shrink by merging buckets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i="1" u="sng" smtClean="0"/>
              <a:t>but</a:t>
            </a:r>
          </a:p>
          <a:p>
            <a:pPr lvl="1" eaLnBrk="1" hangingPunct="1"/>
            <a:r>
              <a:rPr lang="en-US" smtClean="0"/>
              <a:t>Adds one level of indirection</a:t>
            </a:r>
          </a:p>
          <a:p>
            <a:pPr lvl="2" eaLnBrk="1" hangingPunct="1"/>
            <a:r>
              <a:rPr lang="en-US" smtClean="0"/>
              <a:t>No problem if the directory can reside in main memory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hashing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 eaLnBrk="1" hangingPunct="1"/>
            <a:r>
              <a:rPr lang="en-US" smtClean="0"/>
              <a:t>Does not add an additional level of indirection</a:t>
            </a:r>
          </a:p>
          <a:p>
            <a:pPr eaLnBrk="1" hangingPunct="1"/>
            <a:r>
              <a:rPr lang="en-US" smtClean="0"/>
              <a:t>Reduces but does not eliminate overflow buckets</a:t>
            </a:r>
          </a:p>
          <a:p>
            <a:pPr eaLnBrk="1" hangingPunct="1"/>
            <a:r>
              <a:rPr lang="en-US" smtClean="0"/>
              <a:t>Uses a family of hash functions</a:t>
            </a:r>
          </a:p>
          <a:p>
            <a:pPr lvl="1" eaLnBrk="1" hangingPunct="1"/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	= K</a:t>
            </a:r>
            <a:r>
              <a:rPr lang="en-US" smtClean="0"/>
              <a:t> mod </a:t>
            </a:r>
            <a:r>
              <a:rPr lang="en-US" i="1" smtClean="0"/>
              <a:t>m</a:t>
            </a:r>
            <a:r>
              <a:rPr lang="en-US" smtClean="0"/>
              <a:t>  </a:t>
            </a:r>
          </a:p>
          <a:p>
            <a:pPr lvl="1" eaLnBrk="1" hangingPunct="1"/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	= K</a:t>
            </a:r>
            <a:r>
              <a:rPr lang="en-US" smtClean="0"/>
              <a:t> mod 2</a:t>
            </a:r>
            <a:r>
              <a:rPr lang="en-US" i="1" smtClean="0"/>
              <a:t>m</a:t>
            </a:r>
          </a:p>
          <a:p>
            <a:pPr lvl="1" eaLnBrk="1" hangingPunct="1"/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n-US" baseline="-25000" smtClean="0"/>
              <a:t>+2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	= K</a:t>
            </a:r>
            <a:r>
              <a:rPr lang="en-US" smtClean="0"/>
              <a:t> mod 4</a:t>
            </a:r>
            <a:r>
              <a:rPr lang="en-US" i="1" smtClean="0"/>
              <a:t>m</a:t>
            </a:r>
          </a:p>
          <a:p>
            <a:pPr lvl="1" eaLnBrk="1" hangingPunct="1"/>
            <a:r>
              <a:rPr lang="en-US" i="1" smtClean="0"/>
              <a:t>…</a:t>
            </a:r>
            <a:r>
              <a:rPr lang="en-US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it works (I)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with</a:t>
            </a:r>
          </a:p>
          <a:p>
            <a:pPr lvl="1" eaLnBrk="1" hangingPunct="1"/>
            <a:r>
              <a:rPr lang="en-US" i="1" smtClean="0"/>
              <a:t>m</a:t>
            </a:r>
            <a:r>
              <a:rPr lang="en-US" smtClean="0"/>
              <a:t> buckets</a:t>
            </a:r>
          </a:p>
          <a:p>
            <a:pPr lvl="1" eaLnBrk="1" hangingPunct="1"/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 = K</a:t>
            </a:r>
            <a:r>
              <a:rPr lang="en-US" smtClean="0"/>
              <a:t> mod </a:t>
            </a:r>
            <a:r>
              <a:rPr lang="en-US" i="1" smtClean="0"/>
              <a:t>m</a:t>
            </a:r>
          </a:p>
          <a:p>
            <a:pPr eaLnBrk="1" hangingPunct="1"/>
            <a:r>
              <a:rPr lang="en-US" smtClean="0"/>
              <a:t>When </a:t>
            </a:r>
            <a:r>
              <a:rPr lang="en-US" b="1" i="1" smtClean="0"/>
              <a:t>any</a:t>
            </a:r>
            <a:r>
              <a:rPr lang="en-US" smtClean="0"/>
              <a:t> bucket overflows</a:t>
            </a:r>
          </a:p>
          <a:p>
            <a:pPr lvl="1" eaLnBrk="1" hangingPunct="1"/>
            <a:r>
              <a:rPr lang="en-US" smtClean="0"/>
              <a:t>Create an overflow bucket</a:t>
            </a:r>
          </a:p>
          <a:p>
            <a:pPr lvl="1" eaLnBrk="1" hangingPunct="1"/>
            <a:r>
              <a:rPr lang="en-US" smtClean="0"/>
              <a:t>Create a new bucket at location </a:t>
            </a:r>
            <a:r>
              <a:rPr lang="en-US" i="1" smtClean="0"/>
              <a:t>m</a:t>
            </a:r>
          </a:p>
          <a:p>
            <a:pPr lvl="1" eaLnBrk="1" hangingPunct="1"/>
            <a:r>
              <a:rPr lang="en-US" smtClean="0"/>
              <a:t>Apply hash function</a:t>
            </a:r>
            <a:r>
              <a:rPr lang="en-US" i="1" smtClean="0"/>
              <a:t> h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= K</a:t>
            </a:r>
            <a:r>
              <a:rPr lang="en-US" smtClean="0"/>
              <a:t> mod 2</a:t>
            </a:r>
            <a:r>
              <a:rPr lang="en-US" i="1" smtClean="0"/>
              <a:t>m </a:t>
            </a:r>
            <a:r>
              <a:rPr lang="en-US" smtClean="0"/>
              <a:t>to the contents of bucket </a:t>
            </a:r>
            <a:r>
              <a:rPr lang="en-US" b="1" smtClean="0"/>
              <a:t>0</a:t>
            </a:r>
          </a:p>
          <a:p>
            <a:pPr lvl="2" eaLnBrk="1" hangingPunct="1"/>
            <a:r>
              <a:rPr lang="en-US" smtClean="0"/>
              <a:t>Will now be </a:t>
            </a:r>
            <a:r>
              <a:rPr lang="en-US" b="1" i="1" smtClean="0"/>
              <a:t>split </a:t>
            </a:r>
            <a:r>
              <a:rPr lang="en-US" smtClean="0"/>
              <a:t>between buckets</a:t>
            </a:r>
            <a:r>
              <a:rPr lang="en-US" b="1" smtClean="0"/>
              <a:t> 0</a:t>
            </a:r>
            <a:r>
              <a:rPr lang="en-US" smtClean="0"/>
              <a:t> and </a:t>
            </a:r>
            <a:r>
              <a:rPr lang="en-US" b="1" i="1" smtClean="0"/>
              <a:t>m</a:t>
            </a:r>
            <a:r>
              <a:rPr lang="en-US" b="1" smtClean="0"/>
              <a:t>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it works (II)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 second bucket overflows</a:t>
            </a:r>
          </a:p>
          <a:p>
            <a:pPr lvl="1" eaLnBrk="1" hangingPunct="1"/>
            <a:r>
              <a:rPr lang="en-US" smtClean="0"/>
              <a:t>Create an overflow bucket</a:t>
            </a:r>
          </a:p>
          <a:p>
            <a:pPr lvl="1" eaLnBrk="1" hangingPunct="1"/>
            <a:r>
              <a:rPr lang="en-US" smtClean="0"/>
              <a:t>Create a new bucket at location </a:t>
            </a:r>
            <a:r>
              <a:rPr lang="en-US" i="1" smtClean="0"/>
              <a:t>m + </a:t>
            </a:r>
            <a:r>
              <a:rPr lang="en-US" smtClean="0"/>
              <a:t>1</a:t>
            </a:r>
          </a:p>
          <a:p>
            <a:pPr lvl="1" eaLnBrk="1" hangingPunct="1"/>
            <a:r>
              <a:rPr lang="en-US" smtClean="0"/>
              <a:t>Apply hash function</a:t>
            </a:r>
            <a:r>
              <a:rPr lang="en-US" i="1" smtClean="0"/>
              <a:t> h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= K</a:t>
            </a:r>
            <a:r>
              <a:rPr lang="en-US" smtClean="0"/>
              <a:t> mod 2</a:t>
            </a:r>
            <a:r>
              <a:rPr lang="en-US" i="1" smtClean="0"/>
              <a:t>m </a:t>
            </a:r>
            <a:r>
              <a:rPr lang="en-US" smtClean="0"/>
              <a:t>to the contents of bucket </a:t>
            </a:r>
            <a:r>
              <a:rPr lang="en-US" b="1" smtClean="0"/>
              <a:t>1</a:t>
            </a:r>
          </a:p>
          <a:p>
            <a:pPr lvl="2" eaLnBrk="1" hangingPunct="1"/>
            <a:r>
              <a:rPr lang="en-US" smtClean="0"/>
              <a:t>Will now be </a:t>
            </a:r>
            <a:r>
              <a:rPr lang="en-US" b="1" i="1" smtClean="0"/>
              <a:t>split </a:t>
            </a:r>
            <a:r>
              <a:rPr lang="en-US" smtClean="0"/>
              <a:t>between buckets</a:t>
            </a:r>
            <a:r>
              <a:rPr lang="en-US" b="1" smtClean="0"/>
              <a:t> 1</a:t>
            </a:r>
            <a:r>
              <a:rPr lang="en-US" smtClean="0"/>
              <a:t> and</a:t>
            </a:r>
            <a:br>
              <a:rPr lang="en-US" smtClean="0"/>
            </a:br>
            <a:r>
              <a:rPr lang="en-US" b="1" i="1" smtClean="0"/>
              <a:t>m + </a:t>
            </a:r>
            <a:r>
              <a:rPr lang="en-US" b="1" smtClean="0"/>
              <a:t>1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it works (III)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time a bucket overflows</a:t>
            </a:r>
          </a:p>
          <a:p>
            <a:pPr lvl="1" eaLnBrk="1" hangingPunct="1"/>
            <a:r>
              <a:rPr lang="en-US" smtClean="0"/>
              <a:t>Create an overflow bucket</a:t>
            </a:r>
          </a:p>
          <a:p>
            <a:pPr lvl="1" eaLnBrk="1" hangingPunct="1"/>
            <a:r>
              <a:rPr lang="en-US" smtClean="0"/>
              <a:t>Apply hash function</a:t>
            </a:r>
            <a:r>
              <a:rPr lang="en-US" i="1" smtClean="0"/>
              <a:t> h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= K</a:t>
            </a:r>
            <a:r>
              <a:rPr lang="en-US" smtClean="0"/>
              <a:t> mod 2</a:t>
            </a:r>
            <a:r>
              <a:rPr lang="en-US" i="1" smtClean="0"/>
              <a:t>m </a:t>
            </a:r>
            <a:r>
              <a:rPr lang="en-US" smtClean="0"/>
              <a:t>to the contents of the successor </a:t>
            </a:r>
            <a:r>
              <a:rPr lang="en-US" i="1" smtClean="0"/>
              <a:t>s </a:t>
            </a:r>
            <a:r>
              <a:rPr lang="en-US" smtClean="0"/>
              <a:t>+ 1 of the last bucket that was split </a:t>
            </a:r>
            <a:endParaRPr lang="en-US" b="1" smtClean="0"/>
          </a:p>
          <a:p>
            <a:pPr lvl="2" eaLnBrk="1" hangingPunct="1"/>
            <a:r>
              <a:rPr lang="en-US" smtClean="0"/>
              <a:t>Contents of bucket </a:t>
            </a:r>
            <a:r>
              <a:rPr lang="en-US" i="1" smtClean="0"/>
              <a:t>s </a:t>
            </a:r>
            <a:r>
              <a:rPr lang="en-US" smtClean="0"/>
              <a:t>+ 1</a:t>
            </a:r>
            <a:r>
              <a:rPr lang="en-US" i="1" smtClean="0"/>
              <a:t> </a:t>
            </a:r>
            <a:r>
              <a:rPr lang="en-US" smtClean="0"/>
              <a:t>will now be </a:t>
            </a:r>
            <a:r>
              <a:rPr lang="en-US" b="1" i="1" smtClean="0"/>
              <a:t>split </a:t>
            </a:r>
            <a:r>
              <a:rPr lang="en-US" smtClean="0"/>
              <a:t>between buckets</a:t>
            </a:r>
            <a:r>
              <a:rPr lang="en-US" b="1" smtClean="0"/>
              <a:t> </a:t>
            </a:r>
            <a:r>
              <a:rPr lang="en-US" b="1" i="1" smtClean="0"/>
              <a:t>s</a:t>
            </a:r>
            <a:r>
              <a:rPr lang="en-US" smtClean="0"/>
              <a:t> and </a:t>
            </a:r>
            <a:r>
              <a:rPr lang="en-US" b="1" i="1" smtClean="0"/>
              <a:t>m + s</a:t>
            </a:r>
            <a:r>
              <a:rPr lang="en-US" b="1" smtClean="0"/>
              <a:t> – 1</a:t>
            </a:r>
          </a:p>
          <a:p>
            <a:pPr eaLnBrk="1" hangingPunct="1"/>
            <a:r>
              <a:rPr lang="en-US" smtClean="0"/>
              <a:t>The size of the hash table grows linearly at each split until </a:t>
            </a:r>
            <a:r>
              <a:rPr lang="en-US" i="1" smtClean="0"/>
              <a:t>all</a:t>
            </a:r>
            <a:r>
              <a:rPr lang="en-US" smtClean="0"/>
              <a:t> buckets use the new hash function</a:t>
            </a:r>
            <a:br>
              <a:rPr lang="en-US" smtClean="0"/>
            </a:b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 </a:t>
            </a:r>
          </a:p>
          <a:p>
            <a:pPr lvl="2"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hash table goes linearly</a:t>
            </a:r>
          </a:p>
          <a:p>
            <a:pPr eaLnBrk="1" hangingPunct="1"/>
            <a:r>
              <a:rPr lang="en-US" smtClean="0"/>
              <a:t>As we split buckets in linear order, bookkeeping is very simple:</a:t>
            </a:r>
          </a:p>
          <a:p>
            <a:pPr lvl="1" eaLnBrk="1" hangingPunct="1"/>
            <a:r>
              <a:rPr lang="en-US" smtClean="0"/>
              <a:t>Need only to keep track of the last bucket </a:t>
            </a:r>
            <a:r>
              <a:rPr lang="en-US" i="1" smtClean="0"/>
              <a:t>s</a:t>
            </a:r>
            <a:r>
              <a:rPr lang="en-US" smtClean="0"/>
              <a:t> that was split</a:t>
            </a:r>
          </a:p>
          <a:p>
            <a:pPr lvl="2" eaLnBrk="1" hangingPunct="1"/>
            <a:r>
              <a:rPr lang="en-US" smtClean="0"/>
              <a:t>Buckets 0 to </a:t>
            </a:r>
            <a:r>
              <a:rPr lang="en-US" i="1" smtClean="0"/>
              <a:t>s </a:t>
            </a:r>
            <a:r>
              <a:rPr lang="en-US" smtClean="0"/>
              <a:t>use the new hash function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= K</a:t>
            </a:r>
            <a:r>
              <a:rPr lang="en-US" smtClean="0"/>
              <a:t> mod 2</a:t>
            </a:r>
            <a:r>
              <a:rPr lang="en-US" i="1" smtClean="0"/>
              <a:t>m 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smtClean="0"/>
              <a:t>Buckets </a:t>
            </a:r>
            <a:r>
              <a:rPr lang="en-US" i="1" smtClean="0"/>
              <a:t>s</a:t>
            </a:r>
            <a:r>
              <a:rPr lang="en-US" smtClean="0"/>
              <a:t> + 1 to </a:t>
            </a:r>
            <a:r>
              <a:rPr lang="en-US" i="1" smtClean="0"/>
              <a:t>m</a:t>
            </a:r>
            <a:r>
              <a:rPr lang="en-US" smtClean="0"/>
              <a:t> – 1</a:t>
            </a:r>
            <a:r>
              <a:rPr lang="en-US" i="1" smtClean="0"/>
              <a:t> </a:t>
            </a:r>
            <a:r>
              <a:rPr lang="en-US" smtClean="0"/>
              <a:t>still use the old hash function 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</a:t>
            </a:r>
            <a:r>
              <a:rPr lang="en-US" i="1" smtClean="0"/>
              <a:t>= K</a:t>
            </a:r>
            <a:r>
              <a:rPr lang="en-US" smtClean="0"/>
              <a:t> mod </a:t>
            </a:r>
            <a:r>
              <a:rPr lang="en-US" i="1" smtClean="0"/>
              <a:t>m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(I)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006475"/>
          </a:xfrm>
        </p:spPr>
        <p:txBody>
          <a:bodyPr/>
          <a:lstStyle/>
          <a:p>
            <a:pPr eaLnBrk="1" hangingPunct="1"/>
            <a:r>
              <a:rPr lang="en-US" smtClean="0"/>
              <a:t>Assume </a:t>
            </a:r>
            <a:r>
              <a:rPr lang="en-US" i="1" smtClean="0"/>
              <a:t>m</a:t>
            </a:r>
            <a:r>
              <a:rPr lang="en-US" smtClean="0"/>
              <a:t> = 4 and one record per bucket</a:t>
            </a:r>
          </a:p>
          <a:p>
            <a:pPr eaLnBrk="1" hangingPunct="1"/>
            <a:r>
              <a:rPr lang="en-US" smtClean="0"/>
              <a:t>Table contains two records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40025" y="3427413"/>
            <a:ext cx="2705100" cy="939800"/>
            <a:chOff x="1726" y="2159"/>
            <a:chExt cx="1173" cy="592"/>
          </a:xfrm>
        </p:grpSpPr>
        <p:sp>
          <p:nvSpPr>
            <p:cNvPr id="61448" name="Rectangle 15"/>
            <p:cNvSpPr>
              <a:spLocks noChangeArrowheads="1"/>
            </p:cNvSpPr>
            <p:nvPr/>
          </p:nvSpPr>
          <p:spPr bwMode="auto">
            <a:xfrm>
              <a:off x="1726" y="2159"/>
              <a:ext cx="1173" cy="30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/>
                <a:t>Hash value = 0 </a:t>
              </a:r>
            </a:p>
          </p:txBody>
        </p:sp>
        <p:sp>
          <p:nvSpPr>
            <p:cNvPr id="61449" name="Rectangle 16"/>
            <p:cNvSpPr>
              <a:spLocks noChangeArrowheads="1"/>
            </p:cNvSpPr>
            <p:nvPr/>
          </p:nvSpPr>
          <p:spPr bwMode="auto">
            <a:xfrm>
              <a:off x="1726" y="2456"/>
              <a:ext cx="1173" cy="29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0025" y="4362450"/>
            <a:ext cx="2705100" cy="941388"/>
            <a:chOff x="1726" y="2158"/>
            <a:chExt cx="1173" cy="593"/>
          </a:xfrm>
        </p:grpSpPr>
        <p:sp>
          <p:nvSpPr>
            <p:cNvPr id="61446" name="Rectangle 20"/>
            <p:cNvSpPr>
              <a:spLocks noChangeArrowheads="1"/>
            </p:cNvSpPr>
            <p:nvPr/>
          </p:nvSpPr>
          <p:spPr bwMode="auto">
            <a:xfrm>
              <a:off x="1726" y="2158"/>
              <a:ext cx="1173" cy="30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/>
                <a:t>Hash value = 2</a:t>
              </a:r>
            </a:p>
          </p:txBody>
        </p:sp>
        <p:sp>
          <p:nvSpPr>
            <p:cNvPr id="61447" name="Rectangle 21"/>
            <p:cNvSpPr>
              <a:spLocks noChangeArrowheads="1"/>
            </p:cNvSpPr>
            <p:nvPr/>
          </p:nvSpPr>
          <p:spPr bwMode="auto">
            <a:xfrm>
              <a:off x="1726" y="2456"/>
              <a:ext cx="1173" cy="29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(II)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006475"/>
          </a:xfrm>
        </p:spPr>
        <p:txBody>
          <a:bodyPr/>
          <a:lstStyle/>
          <a:p>
            <a:pPr eaLnBrk="1" hangingPunct="1"/>
            <a:r>
              <a:rPr lang="en-US" smtClean="0"/>
              <a:t>We add one record with hash value = 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0025" y="2987675"/>
            <a:ext cx="2705100" cy="939800"/>
            <a:chOff x="1726" y="2159"/>
            <a:chExt cx="1173" cy="592"/>
          </a:xfrm>
        </p:grpSpPr>
        <p:sp>
          <p:nvSpPr>
            <p:cNvPr id="62477" name="Rectangle 5"/>
            <p:cNvSpPr>
              <a:spLocks noChangeArrowheads="1"/>
            </p:cNvSpPr>
            <p:nvPr/>
          </p:nvSpPr>
          <p:spPr bwMode="auto">
            <a:xfrm>
              <a:off x="1726" y="2159"/>
              <a:ext cx="1173" cy="3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478" name="Rectangle 6"/>
            <p:cNvSpPr>
              <a:spLocks noChangeArrowheads="1"/>
            </p:cNvSpPr>
            <p:nvPr/>
          </p:nvSpPr>
          <p:spPr bwMode="auto">
            <a:xfrm>
              <a:off x="1726" y="2456"/>
              <a:ext cx="1173" cy="29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2740025" y="3922713"/>
            <a:ext cx="2705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Hash value = 2</a:t>
            </a:r>
          </a:p>
        </p:txBody>
      </p:sp>
      <p:sp>
        <p:nvSpPr>
          <p:cNvPr id="62470" name="Rectangle 9"/>
          <p:cNvSpPr>
            <a:spLocks noChangeArrowheads="1"/>
          </p:cNvSpPr>
          <p:nvPr/>
        </p:nvSpPr>
        <p:spPr bwMode="auto">
          <a:xfrm>
            <a:off x="2740025" y="4395788"/>
            <a:ext cx="2705100" cy="46831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1" name="Rectangle 12"/>
          <p:cNvSpPr>
            <a:spLocks noChangeArrowheads="1"/>
          </p:cNvSpPr>
          <p:nvPr/>
        </p:nvSpPr>
        <p:spPr bwMode="auto">
          <a:xfrm>
            <a:off x="5981700" y="3927475"/>
            <a:ext cx="2705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Hash value = 2</a:t>
            </a:r>
          </a:p>
        </p:txBody>
      </p:sp>
      <p:sp>
        <p:nvSpPr>
          <p:cNvPr id="62472" name="Line 13"/>
          <p:cNvSpPr>
            <a:spLocks noChangeShapeType="1"/>
          </p:cNvSpPr>
          <p:nvPr/>
        </p:nvSpPr>
        <p:spPr bwMode="auto">
          <a:xfrm>
            <a:off x="5445125" y="4173538"/>
            <a:ext cx="536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3" name="Text Box 14"/>
          <p:cNvSpPr txBox="1">
            <a:spLocks noChangeArrowheads="1"/>
          </p:cNvSpPr>
          <p:nvPr/>
        </p:nvSpPr>
        <p:spPr bwMode="auto">
          <a:xfrm>
            <a:off x="5949950" y="3303588"/>
            <a:ext cx="27368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Overflow bucket</a:t>
            </a:r>
          </a:p>
        </p:txBody>
      </p:sp>
      <p:sp>
        <p:nvSpPr>
          <p:cNvPr id="62474" name="Rectangle 15"/>
          <p:cNvSpPr>
            <a:spLocks noChangeArrowheads="1"/>
          </p:cNvSpPr>
          <p:nvPr/>
        </p:nvSpPr>
        <p:spPr bwMode="auto">
          <a:xfrm>
            <a:off x="2740025" y="4864100"/>
            <a:ext cx="27051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Hash value = 4</a:t>
            </a:r>
          </a:p>
        </p:txBody>
      </p:sp>
      <p:sp>
        <p:nvSpPr>
          <p:cNvPr id="62475" name="Text Box 16"/>
          <p:cNvSpPr txBox="1">
            <a:spLocks noChangeArrowheads="1"/>
          </p:cNvSpPr>
          <p:nvPr/>
        </p:nvSpPr>
        <p:spPr bwMode="auto">
          <a:xfrm>
            <a:off x="457200" y="4864100"/>
            <a:ext cx="21431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 New bucket</a:t>
            </a:r>
          </a:p>
        </p:txBody>
      </p:sp>
      <p:sp>
        <p:nvSpPr>
          <p:cNvPr id="62476" name="Text Box 17"/>
          <p:cNvSpPr txBox="1">
            <a:spLocks noChangeArrowheads="1"/>
          </p:cNvSpPr>
          <p:nvPr/>
        </p:nvSpPr>
        <p:spPr bwMode="auto">
          <a:xfrm>
            <a:off x="839788" y="5764213"/>
            <a:ext cx="725805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We assume that the contents of bucket 0 were migrated to bucket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92C9-20DC-40D5-B03E-7198AC572E1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361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Linked Representation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857250" y="1409700"/>
            <a:ext cx="916305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class</a:t>
            </a:r>
            <a:r>
              <a:rPr lang="en-US" sz="2800" dirty="0"/>
              <a:t> Node{  </a:t>
            </a:r>
          </a:p>
          <a:p>
            <a:r>
              <a:rPr lang="en-US" sz="2800" dirty="0"/>
              <a:t>        </a:t>
            </a:r>
            <a:r>
              <a:rPr lang="en-US" sz="2800" b="1" dirty="0" err="1"/>
              <a:t>int</a:t>
            </a:r>
            <a:r>
              <a:rPr lang="en-US" sz="2800" dirty="0"/>
              <a:t> data;  </a:t>
            </a:r>
          </a:p>
          <a:p>
            <a:r>
              <a:rPr lang="en-US" sz="2800" dirty="0"/>
              <a:t>        Node left;  </a:t>
            </a:r>
          </a:p>
          <a:p>
            <a:r>
              <a:rPr lang="en-US" sz="2800" dirty="0"/>
              <a:t>        Node right</a:t>
            </a:r>
            <a:r>
              <a:rPr lang="en-US" sz="2800" dirty="0" smtClean="0"/>
              <a:t>;</a:t>
            </a:r>
          </a:p>
          <a:p>
            <a:r>
              <a:rPr lang="en-IN" sz="2800" dirty="0" smtClean="0"/>
              <a:t>}</a:t>
            </a:r>
            <a:endParaRPr lang="en-US" sz="2800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130300" y="45259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605088" y="453707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573463" y="4537075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733675" y="4795838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168400" y="4795838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left_child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668713" y="4779963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right_child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7131050" y="4176713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702300" y="5383213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left_child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7624763" y="53467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right_child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B7CC-26A0-4FB1-8052-99C792A76A2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Binary Tree Traversals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31470" y="19431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Let L, V, and R stand for moving left, visiting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the node, and moving right.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There are six possible combinations of traversal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LVR, LRV, VLR, VRL, RVL, RLV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Adopt convention that we traverse left before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right, only 3 traversals remain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LVR, LRV, VLR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 err="1">
                <a:solidFill>
                  <a:schemeClr val="tx1"/>
                </a:solidFill>
              </a:rPr>
              <a:t>inorder</a:t>
            </a:r>
            <a:r>
              <a:rPr lang="en-US" altLang="zh-TW" sz="2800" dirty="0">
                <a:solidFill>
                  <a:schemeClr val="tx1"/>
                </a:solidFill>
              </a:rPr>
              <a:t>, </a:t>
            </a:r>
            <a:r>
              <a:rPr lang="en-US" altLang="zh-TW" sz="2800" dirty="0" err="1">
                <a:solidFill>
                  <a:schemeClr val="tx1"/>
                </a:solidFill>
              </a:rPr>
              <a:t>postorder</a:t>
            </a:r>
            <a:r>
              <a:rPr lang="en-US" altLang="zh-TW" sz="2800" dirty="0">
                <a:solidFill>
                  <a:schemeClr val="tx1"/>
                </a:solidFill>
              </a:rPr>
              <a:t>, preorder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6B8D-6BB8-4FEA-BC9F-40088DF7751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42900" y="488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Arithmetic Expression Using BT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4375150" y="1768475"/>
            <a:ext cx="571500" cy="569913"/>
            <a:chOff x="2664" y="1090"/>
            <a:chExt cx="360" cy="359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3763963" y="2671763"/>
            <a:ext cx="571500" cy="569912"/>
            <a:chOff x="2279" y="1659"/>
            <a:chExt cx="360" cy="359"/>
          </a:xfrm>
        </p:grpSpPr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4146550" y="2327275"/>
            <a:ext cx="34131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755775" y="5373688"/>
            <a:ext cx="571500" cy="569912"/>
            <a:chOff x="1014" y="3361"/>
            <a:chExt cx="360" cy="359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2071688" y="5027613"/>
            <a:ext cx="439737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3079750" y="3586163"/>
            <a:ext cx="571500" cy="569912"/>
            <a:chOff x="1848" y="2235"/>
            <a:chExt cx="360" cy="359"/>
          </a:xfrm>
        </p:grpSpPr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51217" name="Group 17"/>
          <p:cNvGrpSpPr>
            <a:grpSpLocks/>
          </p:cNvGrpSpPr>
          <p:nvPr/>
        </p:nvGrpSpPr>
        <p:grpSpPr bwMode="auto">
          <a:xfrm>
            <a:off x="2400300" y="4502150"/>
            <a:ext cx="571500" cy="569913"/>
            <a:chOff x="1420" y="2812"/>
            <a:chExt cx="360" cy="359"/>
          </a:xfrm>
        </p:grpSpPr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/</a:t>
              </a:r>
            </a:p>
          </p:txBody>
        </p:sp>
      </p:grp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3363913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2684463" y="4125913"/>
            <a:ext cx="490537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5038725" y="2686050"/>
            <a:ext cx="571500" cy="569913"/>
            <a:chOff x="3082" y="1668"/>
            <a:chExt cx="360" cy="359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4375150" y="3587750"/>
            <a:ext cx="571500" cy="569913"/>
            <a:chOff x="2664" y="2236"/>
            <a:chExt cx="360" cy="359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3746500" y="4471988"/>
            <a:ext cx="571500" cy="569912"/>
            <a:chOff x="2268" y="2793"/>
            <a:chExt cx="360" cy="359"/>
          </a:xfrm>
        </p:grpSpPr>
        <p:sp>
          <p:nvSpPr>
            <p:cNvPr id="51229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845050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4181475" y="3228975"/>
            <a:ext cx="458788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3586163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3032125" y="5372100"/>
            <a:ext cx="571500" cy="569913"/>
            <a:chOff x="1818" y="3360"/>
            <a:chExt cx="360" cy="359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2836863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1516063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2109788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1714500" y="5949950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2155825" y="5932488"/>
            <a:ext cx="16986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2808288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3402013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 flipH="1">
            <a:off x="3006725" y="5967413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3448050" y="5949950"/>
            <a:ext cx="1698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3522663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4116388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flipH="1">
            <a:off x="3721100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>
            <a:off x="4129088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4217988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4760913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 flipH="1">
            <a:off x="4349750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4791075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Rectangle 54"/>
          <p:cNvSpPr>
            <a:spLocks noChangeArrowheads="1"/>
          </p:cNvSpPr>
          <p:nvPr/>
        </p:nvSpPr>
        <p:spPr bwMode="auto">
          <a:xfrm>
            <a:off x="4848225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5391150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 flipH="1">
            <a:off x="4995863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5403850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6197600" y="1838325"/>
            <a:ext cx="261778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inorder traversal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/ B * C * D + E</a:t>
            </a:r>
          </a:p>
          <a:p>
            <a:pPr eaLnBrk="0" hangingPunct="0"/>
            <a:r>
              <a:rPr lang="en-US" altLang="zh-TW" sz="2400"/>
              <a:t>infix expression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preorder traversal</a:t>
            </a: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+ * * / A B C D E</a:t>
            </a:r>
          </a:p>
          <a:p>
            <a:pPr eaLnBrk="0" hangingPunct="0"/>
            <a:r>
              <a:rPr lang="en-US" altLang="zh-TW" sz="2400"/>
              <a:t>prefix expression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postorder traversal</a:t>
            </a: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B / C * D * E +</a:t>
            </a:r>
            <a:endParaRPr lang="en-US" altLang="zh-TW" sz="2400"/>
          </a:p>
          <a:p>
            <a:pPr eaLnBrk="0" hangingPunct="0"/>
            <a:r>
              <a:rPr lang="en-US" altLang="zh-TW" sz="2400"/>
              <a:t>postfix expression</a:t>
            </a: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level order traversal</a:t>
            </a: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+ * E * D / C A 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65F0-D283-4A95-8050-154F4799745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Inorder Traversal </a:t>
            </a:r>
            <a:r>
              <a:rPr lang="en-US" altLang="zh-TW" sz="2400">
                <a:solidFill>
                  <a:schemeClr val="tx2"/>
                </a:solidFill>
              </a:rPr>
              <a:t>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90600" y="20193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sz="2800" dirty="0"/>
              <a:t>    void </a:t>
            </a:r>
            <a:r>
              <a:rPr lang="en-US" sz="2800" dirty="0" err="1"/>
              <a:t>printInorder</a:t>
            </a:r>
            <a:r>
              <a:rPr lang="en-US" sz="2800" dirty="0"/>
              <a:t>(Node </a:t>
            </a:r>
            <a:r>
              <a:rPr lang="en-US" sz="2800" dirty="0" err="1"/>
              <a:t>node</a:t>
            </a:r>
            <a:r>
              <a:rPr lang="en-US" sz="2800" dirty="0"/>
              <a:t>)</a:t>
            </a:r>
          </a:p>
          <a:p>
            <a:r>
              <a:rPr lang="en-US" sz="2800" dirty="0"/>
              <a:t>    {</a:t>
            </a:r>
          </a:p>
          <a:p>
            <a:r>
              <a:rPr lang="en-US" sz="2800" dirty="0"/>
              <a:t>        if (node == null)</a:t>
            </a:r>
          </a:p>
          <a:p>
            <a:r>
              <a:rPr lang="en-US" sz="2800" dirty="0"/>
              <a:t>            return;</a:t>
            </a:r>
          </a:p>
          <a:p>
            <a:r>
              <a:rPr lang="en-US" sz="2800" dirty="0"/>
              <a:t>        </a:t>
            </a:r>
            <a:r>
              <a:rPr lang="en-US" sz="2800" dirty="0" err="1"/>
              <a:t>printInorder</a:t>
            </a:r>
            <a:r>
              <a:rPr lang="en-US" sz="2800" dirty="0"/>
              <a:t>(</a:t>
            </a:r>
            <a:r>
              <a:rPr lang="en-US" sz="2800" dirty="0" err="1"/>
              <a:t>node.left</a:t>
            </a:r>
            <a:r>
              <a:rPr lang="en-US" sz="2800" dirty="0"/>
              <a:t>);</a:t>
            </a:r>
          </a:p>
          <a:p>
            <a:r>
              <a:rPr lang="en-US" sz="2800" dirty="0"/>
              <a:t>        </a:t>
            </a:r>
            <a:r>
              <a:rPr lang="en-US" sz="2800" dirty="0" err="1"/>
              <a:t>System.out.print</a:t>
            </a:r>
            <a:r>
              <a:rPr lang="en-US" sz="2800" dirty="0"/>
              <a:t>(</a:t>
            </a:r>
            <a:r>
              <a:rPr lang="en-US" sz="2800" dirty="0" err="1"/>
              <a:t>node.key</a:t>
            </a:r>
            <a:r>
              <a:rPr lang="en-US" sz="2800" dirty="0"/>
              <a:t> + " ");</a:t>
            </a:r>
          </a:p>
          <a:p>
            <a:r>
              <a:rPr lang="en-US" sz="2800" dirty="0"/>
              <a:t>        </a:t>
            </a:r>
            <a:r>
              <a:rPr lang="en-US" sz="2800" dirty="0" err="1"/>
              <a:t>printInorder</a:t>
            </a:r>
            <a:r>
              <a:rPr lang="en-US" sz="2800" dirty="0"/>
              <a:t>(</a:t>
            </a:r>
            <a:r>
              <a:rPr lang="en-US" sz="2800" dirty="0" err="1"/>
              <a:t>node.right</a:t>
            </a:r>
            <a:r>
              <a:rPr lang="en-US" sz="2800" dirty="0"/>
              <a:t>);</a:t>
            </a:r>
          </a:p>
          <a:p>
            <a:r>
              <a:rPr lang="en-US" sz="2800" dirty="0"/>
              <a:t>    }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249988" y="3298825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7182-97B7-4D6B-A1A7-F96DACA0A8D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3800" name="AutoShape 8" descr="8 Useful Tree Data Structures Worth Knowing | by Vijini Mallawaarachchi |  Towards Data Scienc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AutoShape 10" descr="8 Useful Tree Data Structures Worth Knowing | by Vijini Mallawaarachchi |  Towards Data Scienc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Tree_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7652"/>
            <a:ext cx="9144000" cy="5168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D5E-9FAD-4048-91A3-BB693EAEFD1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 sz="2400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715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sz="2800" dirty="0" smtClean="0"/>
              <a:t>    void </a:t>
            </a:r>
            <a:r>
              <a:rPr lang="en-US" sz="2800" dirty="0" err="1" smtClean="0"/>
              <a:t>printInorder</a:t>
            </a:r>
            <a:r>
              <a:rPr lang="en-US" sz="2800" dirty="0" smtClean="0"/>
              <a:t>(Node </a:t>
            </a:r>
            <a:r>
              <a:rPr lang="en-US" sz="2800" dirty="0" err="1" smtClean="0"/>
              <a:t>node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    {</a:t>
            </a:r>
          </a:p>
          <a:p>
            <a:r>
              <a:rPr lang="en-US" sz="2800" dirty="0" smtClean="0"/>
              <a:t>        if (node == null)</a:t>
            </a:r>
          </a:p>
          <a:p>
            <a:r>
              <a:rPr lang="en-US" sz="2800" dirty="0" smtClean="0"/>
              <a:t>            return;</a:t>
            </a:r>
          </a:p>
          <a:p>
            <a:r>
              <a:rPr lang="en-US" sz="2800" dirty="0" smtClean="0"/>
              <a:t>        </a:t>
            </a:r>
            <a:r>
              <a:rPr lang="en-US" sz="2800" dirty="0" err="1" smtClean="0"/>
              <a:t>System.out.print</a:t>
            </a:r>
            <a:r>
              <a:rPr lang="en-US" sz="2800" dirty="0" smtClean="0"/>
              <a:t>(</a:t>
            </a:r>
            <a:r>
              <a:rPr lang="en-US" sz="2800" dirty="0" err="1" smtClean="0"/>
              <a:t>node.key</a:t>
            </a:r>
            <a:r>
              <a:rPr lang="en-US" sz="2800" dirty="0" smtClean="0"/>
              <a:t> + " ");</a:t>
            </a:r>
          </a:p>
          <a:p>
            <a:r>
              <a:rPr lang="en-US" sz="2800" dirty="0" smtClean="0"/>
              <a:t>        </a:t>
            </a:r>
            <a:r>
              <a:rPr lang="en-US" sz="2800" dirty="0" err="1" smtClean="0"/>
              <a:t>printInorder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node.left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        </a:t>
            </a:r>
            <a:r>
              <a:rPr lang="en-US" sz="2800" dirty="0" err="1" smtClean="0"/>
              <a:t>printInorder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node.right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    }</a:t>
            </a:r>
            <a:endParaRPr lang="en-US" sz="28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70600" y="322103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+ * * / A B C D 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536D-CD79-498F-A0E1-FB09E285EA3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Postorder Traversal</a:t>
            </a:r>
            <a:r>
              <a:rPr lang="en-US" altLang="zh-TW" sz="2400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55299" name="Rectangle 1027"/>
          <p:cNvSpPr>
            <a:spLocks noChangeArrowheads="1"/>
          </p:cNvSpPr>
          <p:nvPr/>
        </p:nvSpPr>
        <p:spPr bwMode="auto">
          <a:xfrm>
            <a:off x="10477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sz="2800" dirty="0" smtClean="0"/>
              <a:t>    void </a:t>
            </a:r>
            <a:r>
              <a:rPr lang="en-US" sz="2800" dirty="0" err="1" smtClean="0"/>
              <a:t>printInorder</a:t>
            </a:r>
            <a:r>
              <a:rPr lang="en-US" sz="2800" dirty="0" smtClean="0"/>
              <a:t>(Node </a:t>
            </a:r>
            <a:r>
              <a:rPr lang="en-US" sz="2800" dirty="0" err="1" smtClean="0"/>
              <a:t>node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    {</a:t>
            </a:r>
          </a:p>
          <a:p>
            <a:r>
              <a:rPr lang="en-US" sz="2800" dirty="0" smtClean="0"/>
              <a:t>        if (node == null)</a:t>
            </a:r>
          </a:p>
          <a:p>
            <a:r>
              <a:rPr lang="en-US" sz="2800" dirty="0" smtClean="0"/>
              <a:t>            return;</a:t>
            </a:r>
          </a:p>
          <a:p>
            <a:r>
              <a:rPr lang="en-US" sz="2800" dirty="0" smtClean="0"/>
              <a:t>        </a:t>
            </a:r>
            <a:r>
              <a:rPr lang="en-US" sz="2800" dirty="0" err="1" smtClean="0"/>
              <a:t>printInorder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node.left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        </a:t>
            </a:r>
            <a:r>
              <a:rPr lang="en-US" sz="2800" dirty="0" err="1" smtClean="0"/>
              <a:t>printInorder</a:t>
            </a:r>
            <a:r>
              <a:rPr lang="en-US" sz="2800" dirty="0" smtClean="0"/>
              <a:t>(</a:t>
            </a:r>
            <a:r>
              <a:rPr lang="en-US" sz="2800" dirty="0" err="1" smtClean="0"/>
              <a:t>node.right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        </a:t>
            </a:r>
            <a:r>
              <a:rPr lang="en-US" sz="2800" dirty="0" err="1" smtClean="0"/>
              <a:t>System.out.print</a:t>
            </a:r>
            <a:r>
              <a:rPr lang="en-US" sz="2800" dirty="0" smtClean="0"/>
              <a:t>(</a:t>
            </a:r>
            <a:r>
              <a:rPr lang="en-US" sz="2800" dirty="0" err="1" smtClean="0"/>
              <a:t>node.key</a:t>
            </a:r>
            <a:r>
              <a:rPr lang="en-US" sz="2800" dirty="0" smtClean="0"/>
              <a:t> + " ");</a:t>
            </a:r>
          </a:p>
          <a:p>
            <a:r>
              <a:rPr lang="en-US" sz="2800" dirty="0" smtClean="0"/>
              <a:t>    }</a:t>
            </a:r>
            <a:endParaRPr lang="en-US" sz="2800" dirty="0"/>
          </a:p>
        </p:txBody>
      </p:sp>
      <p:sp>
        <p:nvSpPr>
          <p:cNvPr id="55300" name="Rectangle 1028"/>
          <p:cNvSpPr>
            <a:spLocks noChangeArrowheads="1"/>
          </p:cNvSpPr>
          <p:nvPr/>
        </p:nvSpPr>
        <p:spPr bwMode="auto">
          <a:xfrm>
            <a:off x="5965825" y="322738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FE02-CEC0-474D-9FAE-E8F6A8768316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4" name="Picture 3" descr="Compari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39340"/>
            <a:ext cx="9144000" cy="4070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" y="609600"/>
            <a:ext cx="7866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COMPARISION OF DATA STRUCTURES</a:t>
            </a:r>
            <a:endParaRPr lang="en-US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8C80-1434-4214-9DED-AE70E876B55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Threaded Binary Trees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81050" y="10668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Two many null pointers in current representation</a:t>
            </a:r>
            <a:br>
              <a:rPr lang="en-US" altLang="zh-TW" sz="3200">
                <a:solidFill>
                  <a:schemeClr val="tx1"/>
                </a:solidFill>
              </a:rPr>
            </a:br>
            <a:r>
              <a:rPr lang="en-US" altLang="zh-TW" sz="3200">
                <a:solidFill>
                  <a:schemeClr val="tx1"/>
                </a:solidFill>
              </a:rPr>
              <a:t>of binary trees</a:t>
            </a:r>
            <a:br>
              <a:rPr lang="en-US" altLang="zh-TW" sz="3200">
                <a:solidFill>
                  <a:schemeClr val="tx1"/>
                </a:solidFill>
              </a:rPr>
            </a:br>
            <a:r>
              <a:rPr lang="en-US" altLang="zh-TW" sz="3200">
                <a:solidFill>
                  <a:schemeClr val="tx1"/>
                </a:solidFill>
              </a:rPr>
              <a:t>    </a:t>
            </a:r>
            <a:r>
              <a:rPr lang="en-US" altLang="zh-TW" sz="3200"/>
              <a:t>n: number of nodes</a:t>
            </a:r>
            <a:br>
              <a:rPr lang="en-US" altLang="zh-TW" sz="3200"/>
            </a:br>
            <a:r>
              <a:rPr lang="en-US" altLang="zh-TW" sz="3200"/>
              <a:t>    number of non-null links: n-1</a:t>
            </a:r>
            <a:br>
              <a:rPr lang="en-US" altLang="zh-TW" sz="3200"/>
            </a:br>
            <a:r>
              <a:rPr lang="en-US" altLang="zh-TW" sz="3200"/>
              <a:t>    total links: 2n</a:t>
            </a:r>
            <a:br>
              <a:rPr lang="en-US" altLang="zh-TW" sz="3200"/>
            </a:br>
            <a:r>
              <a:rPr lang="en-US" altLang="zh-TW" sz="3200"/>
              <a:t>    </a:t>
            </a:r>
            <a:r>
              <a:rPr lang="en-US" altLang="zh-TW" sz="3200">
                <a:solidFill>
                  <a:srgbClr val="CC3300"/>
                </a:solidFill>
              </a:rPr>
              <a:t>null links: 2n-(n-1)=</a:t>
            </a:r>
            <a:r>
              <a:rPr lang="en-US" altLang="zh-TW" sz="3200"/>
              <a:t>n+1</a:t>
            </a:r>
            <a:endParaRPr lang="en-US" altLang="zh-TW" sz="320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Replace these null pointers with some useful “threads”.</a:t>
            </a:r>
            <a:endParaRPr lang="en-US" altLang="zh-TW" sz="32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5E-B149-4894-84F4-30B01A601B4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Threaded Binary Trees</a:t>
            </a:r>
            <a:r>
              <a:rPr lang="en-US" altLang="zh-TW" sz="2400"/>
              <a:t> (</a:t>
            </a:r>
            <a:r>
              <a:rPr lang="en-US" altLang="zh-TW" sz="2400" i="1"/>
              <a:t>Continued</a:t>
            </a:r>
            <a:r>
              <a:rPr lang="en-US" altLang="zh-TW" sz="2400"/>
              <a:t>)</a:t>
            </a:r>
            <a:endParaRPr lang="en-US" altLang="zh-TW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90600" y="1938338"/>
            <a:ext cx="768985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If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itchFamily="49" charset="0"/>
              </a:rPr>
              <a:t>node.left_child</a:t>
            </a:r>
            <a:r>
              <a:rPr lang="en-US" altLang="zh-TW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is null, 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    replace it with a pointer to the node that would be 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    visited </a:t>
            </a:r>
            <a:r>
              <a:rPr lang="en-US" altLang="zh-TW" sz="2800" i="1" dirty="0">
                <a:solidFill>
                  <a:schemeClr val="tx1"/>
                </a:solidFill>
              </a:rPr>
              <a:t>before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2800" dirty="0">
                <a:solidFill>
                  <a:schemeClr val="tx1"/>
                </a:solidFill>
              </a:rPr>
              <a:t> in an </a:t>
            </a:r>
            <a:r>
              <a:rPr lang="en-US" altLang="zh-TW" sz="2800" i="1" dirty="0" err="1">
                <a:solidFill>
                  <a:schemeClr val="tx1"/>
                </a:solidFill>
              </a:rPr>
              <a:t>inorder</a:t>
            </a:r>
            <a:r>
              <a:rPr lang="en-US" altLang="zh-TW" sz="2800" i="1" dirty="0">
                <a:solidFill>
                  <a:schemeClr val="tx1"/>
                </a:solidFill>
              </a:rPr>
              <a:t> traversal</a:t>
            </a:r>
            <a:endParaRPr lang="en-US" altLang="zh-TW" sz="2800" dirty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If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itchFamily="49" charset="0"/>
              </a:rPr>
              <a:t>node.right_child</a:t>
            </a:r>
            <a:r>
              <a:rPr lang="en-US" altLang="zh-TW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is null, 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    replace it with a pointer to the node that would be 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    visited </a:t>
            </a:r>
            <a:r>
              <a:rPr lang="en-US" altLang="zh-TW" sz="2800" i="1" dirty="0">
                <a:solidFill>
                  <a:schemeClr val="tx1"/>
                </a:solidFill>
              </a:rPr>
              <a:t>after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2800" dirty="0">
                <a:solidFill>
                  <a:schemeClr val="tx1"/>
                </a:solidFill>
              </a:rPr>
              <a:t> in an </a:t>
            </a:r>
            <a:r>
              <a:rPr lang="en-US" altLang="zh-TW" sz="2800" i="1" dirty="0" err="1">
                <a:solidFill>
                  <a:schemeClr val="tx1"/>
                </a:solidFill>
              </a:rPr>
              <a:t>inorder</a:t>
            </a:r>
            <a:r>
              <a:rPr lang="en-US" altLang="zh-TW" sz="2800" i="1" dirty="0">
                <a:solidFill>
                  <a:schemeClr val="tx1"/>
                </a:solidFill>
              </a:rPr>
              <a:t> traversal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E225-7A67-48B5-B330-DCDA9065E9F0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 Threaded Binary Tree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999038" y="1895475"/>
            <a:ext cx="571500" cy="569913"/>
            <a:chOff x="3089" y="1206"/>
            <a:chExt cx="360" cy="359"/>
          </a:xfrm>
        </p:grpSpPr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3089" y="120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3158" y="125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2898775" y="3060700"/>
            <a:ext cx="571500" cy="569913"/>
            <a:chOff x="1766" y="1940"/>
            <a:chExt cx="360" cy="359"/>
          </a:xfrm>
        </p:grpSpPr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1766" y="194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1835" y="199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3155950" y="2386013"/>
            <a:ext cx="1936750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7158038" y="3022600"/>
            <a:ext cx="571500" cy="569913"/>
            <a:chOff x="4449" y="1916"/>
            <a:chExt cx="360" cy="359"/>
          </a:xfrm>
        </p:grpSpPr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4449" y="191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4518" y="196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65550" name="Group 14"/>
          <p:cNvGrpSpPr>
            <a:grpSpLocks/>
          </p:cNvGrpSpPr>
          <p:nvPr/>
        </p:nvGrpSpPr>
        <p:grpSpPr bwMode="auto">
          <a:xfrm>
            <a:off x="8143875" y="4130675"/>
            <a:ext cx="571500" cy="569913"/>
            <a:chOff x="5070" y="2614"/>
            <a:chExt cx="360" cy="359"/>
          </a:xfrm>
        </p:grpSpPr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070" y="26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5139" y="266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7680325" y="3533775"/>
            <a:ext cx="714375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4081463" y="4192588"/>
            <a:ext cx="571500" cy="569912"/>
            <a:chOff x="2511" y="2653"/>
            <a:chExt cx="360" cy="359"/>
          </a:xfrm>
        </p:grpSpPr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2511" y="265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2580" y="270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65557" name="Group 21"/>
          <p:cNvGrpSpPr>
            <a:grpSpLocks/>
          </p:cNvGrpSpPr>
          <p:nvPr/>
        </p:nvGrpSpPr>
        <p:grpSpPr bwMode="auto">
          <a:xfrm>
            <a:off x="2789238" y="5376863"/>
            <a:ext cx="571500" cy="569912"/>
            <a:chOff x="1697" y="3399"/>
            <a:chExt cx="360" cy="359"/>
          </a:xfrm>
        </p:grpSpPr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1697" y="339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1766" y="34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2406650" y="4724400"/>
            <a:ext cx="690563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1925638" y="4198938"/>
            <a:ext cx="571500" cy="569912"/>
            <a:chOff x="1153" y="2657"/>
            <a:chExt cx="360" cy="359"/>
          </a:xfrm>
        </p:grpSpPr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153" y="265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1222" y="271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1044575" y="5400675"/>
            <a:ext cx="571500" cy="569913"/>
            <a:chOff x="598" y="3414"/>
            <a:chExt cx="360" cy="359"/>
          </a:xfrm>
        </p:grpSpPr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98" y="34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667" y="346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65567" name="Group 31"/>
          <p:cNvGrpSpPr>
            <a:grpSpLocks/>
          </p:cNvGrpSpPr>
          <p:nvPr/>
        </p:nvGrpSpPr>
        <p:grpSpPr bwMode="auto">
          <a:xfrm>
            <a:off x="6135688" y="4141788"/>
            <a:ext cx="571500" cy="569912"/>
            <a:chOff x="3805" y="2621"/>
            <a:chExt cx="360" cy="359"/>
          </a:xfrm>
        </p:grpSpPr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3805" y="262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3874" y="267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65570" name="Line 34"/>
          <p:cNvSpPr>
            <a:spLocks noChangeShapeType="1"/>
          </p:cNvSpPr>
          <p:nvPr/>
        </p:nvSpPr>
        <p:spPr bwMode="auto">
          <a:xfrm flipH="1">
            <a:off x="6394450" y="3519488"/>
            <a:ext cx="828675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3413125" y="3565525"/>
            <a:ext cx="946150" cy="630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H="1">
            <a:off x="2192338" y="3559175"/>
            <a:ext cx="763587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 flipH="1">
            <a:off x="1346200" y="4729163"/>
            <a:ext cx="642938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5467350" y="2403475"/>
            <a:ext cx="1951038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3395663" y="5695950"/>
            <a:ext cx="20161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3095625" y="3649663"/>
            <a:ext cx="500063" cy="20589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H="1">
            <a:off x="3656013" y="4518025"/>
            <a:ext cx="40481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>
            <a:off x="3275013" y="3625850"/>
            <a:ext cx="381000" cy="904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1631950" y="5684838"/>
            <a:ext cx="392113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H="1">
            <a:off x="2333625" y="5673725"/>
            <a:ext cx="44132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V="1">
            <a:off x="2322513" y="4864100"/>
            <a:ext cx="1587" cy="8096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2035175" y="4851400"/>
            <a:ext cx="1588" cy="833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 flipH="1" flipV="1">
            <a:off x="5449888" y="4481513"/>
            <a:ext cx="681037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Line 48"/>
          <p:cNvSpPr>
            <a:spLocks noChangeShapeType="1"/>
          </p:cNvSpPr>
          <p:nvPr/>
        </p:nvSpPr>
        <p:spPr bwMode="auto">
          <a:xfrm flipH="1" flipV="1">
            <a:off x="5429250" y="2589213"/>
            <a:ext cx="9525" cy="1892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 flipH="1" flipV="1">
            <a:off x="7580313" y="4492625"/>
            <a:ext cx="56356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Line 50"/>
          <p:cNvSpPr>
            <a:spLocks noChangeShapeType="1"/>
          </p:cNvSpPr>
          <p:nvPr/>
        </p:nvSpPr>
        <p:spPr bwMode="auto">
          <a:xfrm flipV="1">
            <a:off x="7569200" y="3602038"/>
            <a:ext cx="3175" cy="890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Line 51"/>
          <p:cNvSpPr>
            <a:spLocks noChangeShapeType="1"/>
          </p:cNvSpPr>
          <p:nvPr/>
        </p:nvSpPr>
        <p:spPr bwMode="auto">
          <a:xfrm flipH="1" flipV="1">
            <a:off x="747713" y="5707063"/>
            <a:ext cx="28892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Line 52"/>
          <p:cNvSpPr>
            <a:spLocks noChangeShapeType="1"/>
          </p:cNvSpPr>
          <p:nvPr/>
        </p:nvSpPr>
        <p:spPr bwMode="auto">
          <a:xfrm flipV="1">
            <a:off x="736600" y="4897438"/>
            <a:ext cx="1588" cy="8096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Line 53"/>
          <p:cNvSpPr>
            <a:spLocks noChangeShapeType="1"/>
          </p:cNvSpPr>
          <p:nvPr/>
        </p:nvSpPr>
        <p:spPr bwMode="auto">
          <a:xfrm flipV="1">
            <a:off x="4656138" y="4479925"/>
            <a:ext cx="496887" cy="14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Line 54"/>
          <p:cNvSpPr>
            <a:spLocks noChangeShapeType="1"/>
          </p:cNvSpPr>
          <p:nvPr/>
        </p:nvSpPr>
        <p:spPr bwMode="auto">
          <a:xfrm flipV="1">
            <a:off x="5164138" y="2613025"/>
            <a:ext cx="3175" cy="186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6715125" y="4470400"/>
            <a:ext cx="592138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 flipV="1">
            <a:off x="7318375" y="3613150"/>
            <a:ext cx="3175" cy="8667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>
            <a:off x="8737600" y="4479925"/>
            <a:ext cx="39211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 flipV="1">
            <a:off x="9140825" y="3160713"/>
            <a:ext cx="3175" cy="13192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3298825" y="2124075"/>
            <a:ext cx="16779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Rectangle 60"/>
          <p:cNvSpPr>
            <a:spLocks noChangeArrowheads="1"/>
          </p:cNvSpPr>
          <p:nvPr/>
        </p:nvSpPr>
        <p:spPr bwMode="auto">
          <a:xfrm>
            <a:off x="2563813" y="1858963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5597" name="Text Box 61"/>
          <p:cNvSpPr txBox="1">
            <a:spLocks noChangeArrowheads="1"/>
          </p:cNvSpPr>
          <p:nvPr/>
        </p:nvSpPr>
        <p:spPr bwMode="auto">
          <a:xfrm>
            <a:off x="247650" y="4156075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dangling</a:t>
            </a:r>
          </a:p>
        </p:txBody>
      </p:sp>
      <p:sp>
        <p:nvSpPr>
          <p:cNvPr id="65598" name="Rectangle 62"/>
          <p:cNvSpPr>
            <a:spLocks noChangeArrowheads="1"/>
          </p:cNvSpPr>
          <p:nvPr/>
        </p:nvSpPr>
        <p:spPr bwMode="auto">
          <a:xfrm>
            <a:off x="7894638" y="2554288"/>
            <a:ext cx="124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dangling</a:t>
            </a:r>
          </a:p>
        </p:txBody>
      </p:sp>
      <p:sp>
        <p:nvSpPr>
          <p:cNvPr id="65599" name="Text Box 63"/>
          <p:cNvSpPr txBox="1">
            <a:spLocks noChangeArrowheads="1"/>
          </p:cNvSpPr>
          <p:nvPr/>
        </p:nvSpPr>
        <p:spPr bwMode="auto">
          <a:xfrm>
            <a:off x="4327525" y="4975225"/>
            <a:ext cx="314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inorder traversal:</a:t>
            </a:r>
          </a:p>
          <a:p>
            <a:r>
              <a:rPr lang="en-US" altLang="zh-TW" sz="2400">
                <a:solidFill>
                  <a:srgbClr val="006600"/>
                </a:solidFill>
              </a:rPr>
              <a:t>H, D, I, B, E, A, F, C, G</a:t>
            </a:r>
            <a:endParaRPr lang="en-US" altLang="zh-TW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8E6-9F16-463B-8A11-90AA0954CF5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71463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3600">
                <a:solidFill>
                  <a:schemeClr val="tx2"/>
                </a:solidFill>
              </a:rPr>
              <a:t>Memory Representation of A Threaded BT</a:t>
            </a:r>
            <a:endParaRPr lang="en-US" altLang="zh-TW" sz="4400">
              <a:solidFill>
                <a:schemeClr val="tx2"/>
              </a:solidFill>
            </a:endParaRP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3948113" y="1976438"/>
            <a:ext cx="2022475" cy="434975"/>
            <a:chOff x="2524" y="1245"/>
            <a:chExt cx="1274" cy="274"/>
          </a:xfrm>
        </p:grpSpPr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2524" y="1249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2760" y="1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3570" y="1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2985" y="1245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3352" y="124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981450" y="20081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645150" y="20177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767263" y="19732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3957638" y="2865438"/>
            <a:ext cx="2022475" cy="434975"/>
            <a:chOff x="2530" y="1805"/>
            <a:chExt cx="1274" cy="274"/>
          </a:xfrm>
        </p:grpSpPr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2530" y="1809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2766" y="181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3576" y="181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2991" y="1805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3358" y="180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3990975" y="28971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5654675" y="29067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4776788" y="28622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6218238" y="3652838"/>
            <a:ext cx="2022475" cy="434975"/>
            <a:chOff x="3954" y="2301"/>
            <a:chExt cx="1274" cy="274"/>
          </a:xfrm>
        </p:grpSpPr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3954" y="230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4190" y="230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5000" y="230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4415" y="230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4782" y="230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6251575" y="36845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7915275" y="36941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7037388" y="36496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66590" name="Group 30"/>
          <p:cNvGrpSpPr>
            <a:grpSpLocks/>
          </p:cNvGrpSpPr>
          <p:nvPr/>
        </p:nvGrpSpPr>
        <p:grpSpPr bwMode="auto">
          <a:xfrm>
            <a:off x="1611313" y="3663950"/>
            <a:ext cx="2022475" cy="434975"/>
            <a:chOff x="1052" y="2308"/>
            <a:chExt cx="1274" cy="274"/>
          </a:xfrm>
        </p:grpSpPr>
        <p:sp>
          <p:nvSpPr>
            <p:cNvPr id="66591" name="Rectangle 31"/>
            <p:cNvSpPr>
              <a:spLocks noChangeArrowheads="1"/>
            </p:cNvSpPr>
            <p:nvPr/>
          </p:nvSpPr>
          <p:spPr bwMode="auto">
            <a:xfrm>
              <a:off x="1052" y="2312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1288" y="231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>
              <a:off x="2098" y="231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1513" y="2308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1880" y="2308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1644650" y="36957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3308350" y="37052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2430463" y="36607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2732088" y="4497388"/>
            <a:ext cx="2022475" cy="434975"/>
            <a:chOff x="1758" y="2833"/>
            <a:chExt cx="1274" cy="274"/>
          </a:xfrm>
        </p:grpSpPr>
        <p:sp>
          <p:nvSpPr>
            <p:cNvPr id="66600" name="Rectangle 40"/>
            <p:cNvSpPr>
              <a:spLocks noChangeArrowheads="1"/>
            </p:cNvSpPr>
            <p:nvPr/>
          </p:nvSpPr>
          <p:spPr bwMode="auto">
            <a:xfrm>
              <a:off x="1758" y="2837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1994" y="2841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Line 42"/>
            <p:cNvSpPr>
              <a:spLocks noChangeShapeType="1"/>
            </p:cNvSpPr>
            <p:nvPr/>
          </p:nvSpPr>
          <p:spPr bwMode="auto">
            <a:xfrm>
              <a:off x="2804" y="2841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>
              <a:off x="2219" y="2833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Line 44"/>
            <p:cNvSpPr>
              <a:spLocks noChangeShapeType="1"/>
            </p:cNvSpPr>
            <p:nvPr/>
          </p:nvSpPr>
          <p:spPr bwMode="auto">
            <a:xfrm>
              <a:off x="2586" y="2833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05" name="Rectangle 45"/>
          <p:cNvSpPr>
            <a:spLocks noChangeArrowheads="1"/>
          </p:cNvSpPr>
          <p:nvPr/>
        </p:nvSpPr>
        <p:spPr bwMode="auto">
          <a:xfrm>
            <a:off x="2765425" y="45291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06" name="Rectangle 46"/>
          <p:cNvSpPr>
            <a:spLocks noChangeArrowheads="1"/>
          </p:cNvSpPr>
          <p:nvPr/>
        </p:nvSpPr>
        <p:spPr bwMode="auto">
          <a:xfrm>
            <a:off x="4429125" y="453866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3551238" y="4494213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66608" name="Group 48"/>
          <p:cNvGrpSpPr>
            <a:grpSpLocks/>
          </p:cNvGrpSpPr>
          <p:nvPr/>
        </p:nvGrpSpPr>
        <p:grpSpPr bwMode="auto">
          <a:xfrm>
            <a:off x="5076825" y="4486275"/>
            <a:ext cx="2022475" cy="434975"/>
            <a:chOff x="3235" y="2826"/>
            <a:chExt cx="1274" cy="274"/>
          </a:xfrm>
        </p:grpSpPr>
        <p:sp>
          <p:nvSpPr>
            <p:cNvPr id="66609" name="Rectangle 49"/>
            <p:cNvSpPr>
              <a:spLocks noChangeArrowheads="1"/>
            </p:cNvSpPr>
            <p:nvPr/>
          </p:nvSpPr>
          <p:spPr bwMode="auto">
            <a:xfrm>
              <a:off x="3235" y="2830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Line 50"/>
            <p:cNvSpPr>
              <a:spLocks noChangeShapeType="1"/>
            </p:cNvSpPr>
            <p:nvPr/>
          </p:nvSpPr>
          <p:spPr bwMode="auto">
            <a:xfrm>
              <a:off x="3471" y="2834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51"/>
            <p:cNvSpPr>
              <a:spLocks noChangeShapeType="1"/>
            </p:cNvSpPr>
            <p:nvPr/>
          </p:nvSpPr>
          <p:spPr bwMode="auto">
            <a:xfrm>
              <a:off x="4281" y="2834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52"/>
            <p:cNvSpPr>
              <a:spLocks noChangeShapeType="1"/>
            </p:cNvSpPr>
            <p:nvPr/>
          </p:nvSpPr>
          <p:spPr bwMode="auto">
            <a:xfrm>
              <a:off x="3696" y="28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Line 53"/>
            <p:cNvSpPr>
              <a:spLocks noChangeShapeType="1"/>
            </p:cNvSpPr>
            <p:nvPr/>
          </p:nvSpPr>
          <p:spPr bwMode="auto">
            <a:xfrm>
              <a:off x="4063" y="2826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14" name="Rectangle 54"/>
          <p:cNvSpPr>
            <a:spLocks noChangeArrowheads="1"/>
          </p:cNvSpPr>
          <p:nvPr/>
        </p:nvSpPr>
        <p:spPr bwMode="auto">
          <a:xfrm>
            <a:off x="5110163" y="4518025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15" name="Rectangle 55"/>
          <p:cNvSpPr>
            <a:spLocks noChangeArrowheads="1"/>
          </p:cNvSpPr>
          <p:nvPr/>
        </p:nvSpPr>
        <p:spPr bwMode="auto">
          <a:xfrm>
            <a:off x="6773863" y="452755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5895975" y="4483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66617" name="Group 57"/>
          <p:cNvGrpSpPr>
            <a:grpSpLocks/>
          </p:cNvGrpSpPr>
          <p:nvPr/>
        </p:nvGrpSpPr>
        <p:grpSpPr bwMode="auto">
          <a:xfrm>
            <a:off x="7386638" y="4462463"/>
            <a:ext cx="2022475" cy="434975"/>
            <a:chOff x="4690" y="2811"/>
            <a:chExt cx="1274" cy="274"/>
          </a:xfrm>
        </p:grpSpPr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4690" y="281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Line 59"/>
            <p:cNvSpPr>
              <a:spLocks noChangeShapeType="1"/>
            </p:cNvSpPr>
            <p:nvPr/>
          </p:nvSpPr>
          <p:spPr bwMode="auto">
            <a:xfrm>
              <a:off x="4926" y="28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Line 60"/>
            <p:cNvSpPr>
              <a:spLocks noChangeShapeType="1"/>
            </p:cNvSpPr>
            <p:nvPr/>
          </p:nvSpPr>
          <p:spPr bwMode="auto">
            <a:xfrm>
              <a:off x="5736" y="28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Line 61"/>
            <p:cNvSpPr>
              <a:spLocks noChangeShapeType="1"/>
            </p:cNvSpPr>
            <p:nvPr/>
          </p:nvSpPr>
          <p:spPr bwMode="auto">
            <a:xfrm>
              <a:off x="5151" y="281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Line 62"/>
            <p:cNvSpPr>
              <a:spLocks noChangeShapeType="1"/>
            </p:cNvSpPr>
            <p:nvPr/>
          </p:nvSpPr>
          <p:spPr bwMode="auto">
            <a:xfrm>
              <a:off x="5518" y="281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23" name="Rectangle 63"/>
          <p:cNvSpPr>
            <a:spLocks noChangeArrowheads="1"/>
          </p:cNvSpPr>
          <p:nvPr/>
        </p:nvSpPr>
        <p:spPr bwMode="auto">
          <a:xfrm>
            <a:off x="7419975" y="449421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24" name="Rectangle 64"/>
          <p:cNvSpPr>
            <a:spLocks noChangeArrowheads="1"/>
          </p:cNvSpPr>
          <p:nvPr/>
        </p:nvSpPr>
        <p:spPr bwMode="auto">
          <a:xfrm>
            <a:off x="9083675" y="45037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25" name="Rectangle 65"/>
          <p:cNvSpPr>
            <a:spLocks noChangeArrowheads="1"/>
          </p:cNvSpPr>
          <p:nvPr/>
        </p:nvSpPr>
        <p:spPr bwMode="auto">
          <a:xfrm>
            <a:off x="8205788" y="4459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66626" name="Group 66"/>
          <p:cNvGrpSpPr>
            <a:grpSpLocks/>
          </p:cNvGrpSpPr>
          <p:nvPr/>
        </p:nvGrpSpPr>
        <p:grpSpPr bwMode="auto">
          <a:xfrm>
            <a:off x="446088" y="4498975"/>
            <a:ext cx="2022475" cy="434975"/>
            <a:chOff x="318" y="2834"/>
            <a:chExt cx="1274" cy="274"/>
          </a:xfrm>
        </p:grpSpPr>
        <p:sp>
          <p:nvSpPr>
            <p:cNvPr id="66627" name="Rectangle 67"/>
            <p:cNvSpPr>
              <a:spLocks noChangeArrowheads="1"/>
            </p:cNvSpPr>
            <p:nvPr/>
          </p:nvSpPr>
          <p:spPr bwMode="auto">
            <a:xfrm>
              <a:off x="318" y="2838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554" y="2842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Line 69"/>
            <p:cNvSpPr>
              <a:spLocks noChangeShapeType="1"/>
            </p:cNvSpPr>
            <p:nvPr/>
          </p:nvSpPr>
          <p:spPr bwMode="auto">
            <a:xfrm>
              <a:off x="1364" y="2842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Line 70"/>
            <p:cNvSpPr>
              <a:spLocks noChangeShapeType="1"/>
            </p:cNvSpPr>
            <p:nvPr/>
          </p:nvSpPr>
          <p:spPr bwMode="auto">
            <a:xfrm>
              <a:off x="779" y="2834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Line 71"/>
            <p:cNvSpPr>
              <a:spLocks noChangeShapeType="1"/>
            </p:cNvSpPr>
            <p:nvPr/>
          </p:nvSpPr>
          <p:spPr bwMode="auto">
            <a:xfrm>
              <a:off x="1146" y="2834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32" name="Rectangle 72"/>
          <p:cNvSpPr>
            <a:spLocks noChangeArrowheads="1"/>
          </p:cNvSpPr>
          <p:nvPr/>
        </p:nvSpPr>
        <p:spPr bwMode="auto">
          <a:xfrm>
            <a:off x="479425" y="45307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633" name="Rectangle 73"/>
          <p:cNvSpPr>
            <a:spLocks noChangeArrowheads="1"/>
          </p:cNvSpPr>
          <p:nvPr/>
        </p:nvSpPr>
        <p:spPr bwMode="auto">
          <a:xfrm>
            <a:off x="2143125" y="454025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6634" name="Rectangle 74"/>
          <p:cNvSpPr>
            <a:spLocks noChangeArrowheads="1"/>
          </p:cNvSpPr>
          <p:nvPr/>
        </p:nvSpPr>
        <p:spPr bwMode="auto">
          <a:xfrm>
            <a:off x="1265238" y="44958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66635" name="Group 75"/>
          <p:cNvGrpSpPr>
            <a:grpSpLocks/>
          </p:cNvGrpSpPr>
          <p:nvPr/>
        </p:nvGrpSpPr>
        <p:grpSpPr bwMode="auto">
          <a:xfrm>
            <a:off x="2506663" y="5413375"/>
            <a:ext cx="2022475" cy="434975"/>
            <a:chOff x="1616" y="3410"/>
            <a:chExt cx="1274" cy="274"/>
          </a:xfrm>
        </p:grpSpPr>
        <p:sp>
          <p:nvSpPr>
            <p:cNvPr id="66636" name="Rectangle 76"/>
            <p:cNvSpPr>
              <a:spLocks noChangeArrowheads="1"/>
            </p:cNvSpPr>
            <p:nvPr/>
          </p:nvSpPr>
          <p:spPr bwMode="auto">
            <a:xfrm>
              <a:off x="1616" y="3414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7" name="Line 77"/>
            <p:cNvSpPr>
              <a:spLocks noChangeShapeType="1"/>
            </p:cNvSpPr>
            <p:nvPr/>
          </p:nvSpPr>
          <p:spPr bwMode="auto">
            <a:xfrm>
              <a:off x="1852" y="3418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8" name="Line 78"/>
            <p:cNvSpPr>
              <a:spLocks noChangeShapeType="1"/>
            </p:cNvSpPr>
            <p:nvPr/>
          </p:nvSpPr>
          <p:spPr bwMode="auto">
            <a:xfrm>
              <a:off x="2662" y="3418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9" name="Line 79"/>
            <p:cNvSpPr>
              <a:spLocks noChangeShapeType="1"/>
            </p:cNvSpPr>
            <p:nvPr/>
          </p:nvSpPr>
          <p:spPr bwMode="auto">
            <a:xfrm>
              <a:off x="2077" y="3410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0" name="Line 80"/>
            <p:cNvSpPr>
              <a:spLocks noChangeShapeType="1"/>
            </p:cNvSpPr>
            <p:nvPr/>
          </p:nvSpPr>
          <p:spPr bwMode="auto">
            <a:xfrm>
              <a:off x="2444" y="3410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2540000" y="54451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4203700" y="54546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3409950" y="5410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66644" name="Group 84"/>
          <p:cNvGrpSpPr>
            <a:grpSpLocks/>
          </p:cNvGrpSpPr>
          <p:nvPr/>
        </p:nvGrpSpPr>
        <p:grpSpPr bwMode="auto">
          <a:xfrm>
            <a:off x="65088" y="5414963"/>
            <a:ext cx="2022475" cy="434975"/>
            <a:chOff x="78" y="3411"/>
            <a:chExt cx="1274" cy="274"/>
          </a:xfrm>
        </p:grpSpPr>
        <p:sp>
          <p:nvSpPr>
            <p:cNvPr id="66645" name="Rectangle 85"/>
            <p:cNvSpPr>
              <a:spLocks noChangeArrowheads="1"/>
            </p:cNvSpPr>
            <p:nvPr/>
          </p:nvSpPr>
          <p:spPr bwMode="auto">
            <a:xfrm>
              <a:off x="78" y="341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6" name="Line 86"/>
            <p:cNvSpPr>
              <a:spLocks noChangeShapeType="1"/>
            </p:cNvSpPr>
            <p:nvPr/>
          </p:nvSpPr>
          <p:spPr bwMode="auto">
            <a:xfrm>
              <a:off x="314" y="34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7" name="Line 87"/>
            <p:cNvSpPr>
              <a:spLocks noChangeShapeType="1"/>
            </p:cNvSpPr>
            <p:nvPr/>
          </p:nvSpPr>
          <p:spPr bwMode="auto">
            <a:xfrm>
              <a:off x="1124" y="34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8" name="Line 88"/>
            <p:cNvSpPr>
              <a:spLocks noChangeShapeType="1"/>
            </p:cNvSpPr>
            <p:nvPr/>
          </p:nvSpPr>
          <p:spPr bwMode="auto">
            <a:xfrm>
              <a:off x="539" y="341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9" name="Line 89"/>
            <p:cNvSpPr>
              <a:spLocks noChangeShapeType="1"/>
            </p:cNvSpPr>
            <p:nvPr/>
          </p:nvSpPr>
          <p:spPr bwMode="auto">
            <a:xfrm>
              <a:off x="906" y="341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98425" y="544671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1774825" y="54546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884238" y="54117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6653" name="Line 93"/>
          <p:cNvSpPr>
            <a:spLocks noChangeShapeType="1"/>
          </p:cNvSpPr>
          <p:nvPr/>
        </p:nvSpPr>
        <p:spPr bwMode="auto">
          <a:xfrm flipH="1">
            <a:off x="3240088" y="3095625"/>
            <a:ext cx="1249362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4" name="Line 94"/>
          <p:cNvSpPr>
            <a:spLocks noChangeShapeType="1"/>
          </p:cNvSpPr>
          <p:nvPr/>
        </p:nvSpPr>
        <p:spPr bwMode="auto">
          <a:xfrm>
            <a:off x="5453063" y="3106738"/>
            <a:ext cx="1322387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5" name="Line 95"/>
          <p:cNvSpPr>
            <a:spLocks noChangeShapeType="1"/>
          </p:cNvSpPr>
          <p:nvPr/>
        </p:nvSpPr>
        <p:spPr bwMode="auto">
          <a:xfrm flipH="1">
            <a:off x="1512888" y="3929063"/>
            <a:ext cx="642937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6" name="Line 96"/>
          <p:cNvSpPr>
            <a:spLocks noChangeShapeType="1"/>
          </p:cNvSpPr>
          <p:nvPr/>
        </p:nvSpPr>
        <p:spPr bwMode="auto">
          <a:xfrm>
            <a:off x="3097213" y="3929063"/>
            <a:ext cx="619125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7" name="Line 97"/>
          <p:cNvSpPr>
            <a:spLocks noChangeShapeType="1"/>
          </p:cNvSpPr>
          <p:nvPr/>
        </p:nvSpPr>
        <p:spPr bwMode="auto">
          <a:xfrm flipH="1">
            <a:off x="6143625" y="3917950"/>
            <a:ext cx="631825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8" name="Line 98"/>
          <p:cNvSpPr>
            <a:spLocks noChangeShapeType="1"/>
          </p:cNvSpPr>
          <p:nvPr/>
        </p:nvSpPr>
        <p:spPr bwMode="auto">
          <a:xfrm>
            <a:off x="7715250" y="3941763"/>
            <a:ext cx="655638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9" name="Line 99"/>
          <p:cNvSpPr>
            <a:spLocks noChangeShapeType="1"/>
          </p:cNvSpPr>
          <p:nvPr/>
        </p:nvSpPr>
        <p:spPr bwMode="auto">
          <a:xfrm flipH="1">
            <a:off x="465138" y="4799013"/>
            <a:ext cx="547687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0" name="Line 100"/>
          <p:cNvSpPr>
            <a:spLocks noChangeShapeType="1"/>
          </p:cNvSpPr>
          <p:nvPr/>
        </p:nvSpPr>
        <p:spPr bwMode="auto">
          <a:xfrm>
            <a:off x="1954213" y="4786313"/>
            <a:ext cx="103505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1" name="Line 101"/>
          <p:cNvSpPr>
            <a:spLocks noChangeShapeType="1"/>
          </p:cNvSpPr>
          <p:nvPr/>
        </p:nvSpPr>
        <p:spPr bwMode="auto">
          <a:xfrm>
            <a:off x="1560513" y="56197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02"/>
          <p:cNvSpPr>
            <a:spLocks noChangeShapeType="1"/>
          </p:cNvSpPr>
          <p:nvPr/>
        </p:nvSpPr>
        <p:spPr bwMode="auto">
          <a:xfrm>
            <a:off x="1560513" y="60245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03"/>
          <p:cNvSpPr>
            <a:spLocks noChangeShapeType="1"/>
          </p:cNvSpPr>
          <p:nvPr/>
        </p:nvSpPr>
        <p:spPr bwMode="auto">
          <a:xfrm flipH="1" flipV="1">
            <a:off x="2203450" y="5334000"/>
            <a:ext cx="1588" cy="6699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04"/>
          <p:cNvSpPr>
            <a:spLocks noChangeShapeType="1"/>
          </p:cNvSpPr>
          <p:nvPr/>
        </p:nvSpPr>
        <p:spPr bwMode="auto">
          <a:xfrm>
            <a:off x="1597025" y="4989513"/>
            <a:ext cx="606425" cy="3444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05"/>
          <p:cNvSpPr>
            <a:spLocks noChangeShapeType="1"/>
          </p:cNvSpPr>
          <p:nvPr/>
        </p:nvSpPr>
        <p:spPr bwMode="auto">
          <a:xfrm>
            <a:off x="3073400" y="56800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06"/>
          <p:cNvSpPr>
            <a:spLocks noChangeShapeType="1"/>
          </p:cNvSpPr>
          <p:nvPr/>
        </p:nvSpPr>
        <p:spPr bwMode="auto">
          <a:xfrm>
            <a:off x="2322513" y="6024563"/>
            <a:ext cx="739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07"/>
          <p:cNvSpPr>
            <a:spLocks noChangeShapeType="1"/>
          </p:cNvSpPr>
          <p:nvPr/>
        </p:nvSpPr>
        <p:spPr bwMode="auto">
          <a:xfrm>
            <a:off x="2322513" y="5048250"/>
            <a:ext cx="0" cy="9763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08"/>
          <p:cNvSpPr>
            <a:spLocks noChangeShapeType="1"/>
          </p:cNvSpPr>
          <p:nvPr/>
        </p:nvSpPr>
        <p:spPr bwMode="auto">
          <a:xfrm>
            <a:off x="2524125" y="4179888"/>
            <a:ext cx="1588" cy="10715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09"/>
          <p:cNvSpPr>
            <a:spLocks noChangeShapeType="1"/>
          </p:cNvSpPr>
          <p:nvPr/>
        </p:nvSpPr>
        <p:spPr bwMode="auto">
          <a:xfrm>
            <a:off x="2525713" y="5238750"/>
            <a:ext cx="2178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0"/>
          <p:cNvSpPr>
            <a:spLocks noChangeShapeType="1"/>
          </p:cNvSpPr>
          <p:nvPr/>
        </p:nvSpPr>
        <p:spPr bwMode="auto">
          <a:xfrm>
            <a:off x="4703763" y="5251450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1"/>
          <p:cNvSpPr>
            <a:spLocks noChangeShapeType="1"/>
          </p:cNvSpPr>
          <p:nvPr/>
        </p:nvSpPr>
        <p:spPr bwMode="auto">
          <a:xfrm>
            <a:off x="3989388" y="6037263"/>
            <a:ext cx="703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2"/>
          <p:cNvSpPr>
            <a:spLocks noChangeShapeType="1"/>
          </p:cNvSpPr>
          <p:nvPr/>
        </p:nvSpPr>
        <p:spPr bwMode="auto">
          <a:xfrm>
            <a:off x="3989388" y="56800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"/>
          <p:cNvSpPr>
            <a:spLocks noChangeShapeType="1"/>
          </p:cNvSpPr>
          <p:nvPr/>
        </p:nvSpPr>
        <p:spPr bwMode="auto">
          <a:xfrm>
            <a:off x="3275013" y="4762500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Line 114"/>
          <p:cNvSpPr>
            <a:spLocks noChangeShapeType="1"/>
          </p:cNvSpPr>
          <p:nvPr/>
        </p:nvSpPr>
        <p:spPr bwMode="auto">
          <a:xfrm>
            <a:off x="2644775" y="5119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5"/>
          <p:cNvSpPr>
            <a:spLocks noChangeShapeType="1"/>
          </p:cNvSpPr>
          <p:nvPr/>
        </p:nvSpPr>
        <p:spPr bwMode="auto">
          <a:xfrm>
            <a:off x="2644775" y="4179888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Line 116"/>
          <p:cNvSpPr>
            <a:spLocks noChangeShapeType="1"/>
          </p:cNvSpPr>
          <p:nvPr/>
        </p:nvSpPr>
        <p:spPr bwMode="auto">
          <a:xfrm>
            <a:off x="5592763" y="4711700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7" name="Line 117"/>
          <p:cNvSpPr>
            <a:spLocks noChangeShapeType="1"/>
          </p:cNvSpPr>
          <p:nvPr/>
        </p:nvSpPr>
        <p:spPr bwMode="auto">
          <a:xfrm>
            <a:off x="4962525" y="50688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8" name="Line 118"/>
          <p:cNvSpPr>
            <a:spLocks noChangeShapeType="1"/>
          </p:cNvSpPr>
          <p:nvPr/>
        </p:nvSpPr>
        <p:spPr bwMode="auto">
          <a:xfrm flipH="1">
            <a:off x="4962525" y="3368675"/>
            <a:ext cx="4763" cy="17002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9" name="Line 119"/>
          <p:cNvSpPr>
            <a:spLocks noChangeShapeType="1"/>
          </p:cNvSpPr>
          <p:nvPr/>
        </p:nvSpPr>
        <p:spPr bwMode="auto">
          <a:xfrm>
            <a:off x="7915275" y="4676775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0" name="Line 120"/>
          <p:cNvSpPr>
            <a:spLocks noChangeShapeType="1"/>
          </p:cNvSpPr>
          <p:nvPr/>
        </p:nvSpPr>
        <p:spPr bwMode="auto">
          <a:xfrm>
            <a:off x="7296150" y="50339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1" name="Line 121"/>
          <p:cNvSpPr>
            <a:spLocks noChangeShapeType="1"/>
          </p:cNvSpPr>
          <p:nvPr/>
        </p:nvSpPr>
        <p:spPr bwMode="auto">
          <a:xfrm flipH="1">
            <a:off x="7285038" y="4143375"/>
            <a:ext cx="1587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2" name="Line 122"/>
          <p:cNvSpPr>
            <a:spLocks noChangeShapeType="1"/>
          </p:cNvSpPr>
          <p:nvPr/>
        </p:nvSpPr>
        <p:spPr bwMode="auto">
          <a:xfrm>
            <a:off x="630238" y="5653088"/>
            <a:ext cx="12700" cy="346075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3" name="Line 123"/>
          <p:cNvSpPr>
            <a:spLocks noChangeShapeType="1"/>
          </p:cNvSpPr>
          <p:nvPr/>
        </p:nvSpPr>
        <p:spPr bwMode="auto">
          <a:xfrm>
            <a:off x="0" y="6010275"/>
            <a:ext cx="619125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24"/>
          <p:cNvSpPr>
            <a:spLocks noChangeShapeType="1"/>
          </p:cNvSpPr>
          <p:nvPr/>
        </p:nvSpPr>
        <p:spPr bwMode="auto">
          <a:xfrm flipH="1">
            <a:off x="0" y="3381375"/>
            <a:ext cx="25400" cy="262890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25"/>
          <p:cNvSpPr>
            <a:spLocks noChangeShapeType="1"/>
          </p:cNvSpPr>
          <p:nvPr/>
        </p:nvSpPr>
        <p:spPr bwMode="auto">
          <a:xfrm flipV="1">
            <a:off x="12700" y="2357438"/>
            <a:ext cx="3870325" cy="1011237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Line 126"/>
          <p:cNvSpPr>
            <a:spLocks noChangeShapeType="1"/>
          </p:cNvSpPr>
          <p:nvPr/>
        </p:nvSpPr>
        <p:spPr bwMode="auto">
          <a:xfrm>
            <a:off x="4848225" y="3381375"/>
            <a:ext cx="7938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Line 127"/>
          <p:cNvSpPr>
            <a:spLocks noChangeShapeType="1"/>
          </p:cNvSpPr>
          <p:nvPr/>
        </p:nvSpPr>
        <p:spPr bwMode="auto">
          <a:xfrm>
            <a:off x="4224338" y="5057775"/>
            <a:ext cx="611187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8" name="Line 128"/>
          <p:cNvSpPr>
            <a:spLocks noChangeShapeType="1"/>
          </p:cNvSpPr>
          <p:nvPr/>
        </p:nvSpPr>
        <p:spPr bwMode="auto">
          <a:xfrm>
            <a:off x="4224338" y="470058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Line 129"/>
          <p:cNvSpPr>
            <a:spLocks noChangeShapeType="1"/>
          </p:cNvSpPr>
          <p:nvPr/>
        </p:nvSpPr>
        <p:spPr bwMode="auto">
          <a:xfrm flipH="1">
            <a:off x="7189788" y="4143375"/>
            <a:ext cx="1587" cy="901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0" name="Line 130"/>
          <p:cNvSpPr>
            <a:spLocks noChangeShapeType="1"/>
          </p:cNvSpPr>
          <p:nvPr/>
        </p:nvSpPr>
        <p:spPr bwMode="auto">
          <a:xfrm>
            <a:off x="6570663" y="5045075"/>
            <a:ext cx="620712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Line 131"/>
          <p:cNvSpPr>
            <a:spLocks noChangeShapeType="1"/>
          </p:cNvSpPr>
          <p:nvPr/>
        </p:nvSpPr>
        <p:spPr bwMode="auto">
          <a:xfrm>
            <a:off x="6570663" y="468788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2" name="Line 132"/>
          <p:cNvSpPr>
            <a:spLocks noChangeShapeType="1"/>
          </p:cNvSpPr>
          <p:nvPr/>
        </p:nvSpPr>
        <p:spPr bwMode="auto">
          <a:xfrm>
            <a:off x="6000750" y="2095500"/>
            <a:ext cx="3489325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3" name="Line 133"/>
          <p:cNvSpPr>
            <a:spLocks noChangeShapeType="1"/>
          </p:cNvSpPr>
          <p:nvPr/>
        </p:nvSpPr>
        <p:spPr bwMode="auto">
          <a:xfrm>
            <a:off x="8867775" y="5021263"/>
            <a:ext cx="703263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4" name="Line 134"/>
          <p:cNvSpPr>
            <a:spLocks noChangeShapeType="1"/>
          </p:cNvSpPr>
          <p:nvPr/>
        </p:nvSpPr>
        <p:spPr bwMode="auto">
          <a:xfrm>
            <a:off x="8867775" y="4664075"/>
            <a:ext cx="0" cy="333375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5" name="Line 135"/>
          <p:cNvSpPr>
            <a:spLocks noChangeShapeType="1"/>
          </p:cNvSpPr>
          <p:nvPr/>
        </p:nvSpPr>
        <p:spPr bwMode="auto">
          <a:xfrm flipV="1">
            <a:off x="9561513" y="2095500"/>
            <a:ext cx="0" cy="2928938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6" name="Line 136"/>
          <p:cNvSpPr>
            <a:spLocks noChangeShapeType="1"/>
          </p:cNvSpPr>
          <p:nvPr/>
        </p:nvSpPr>
        <p:spPr bwMode="auto">
          <a:xfrm flipH="1">
            <a:off x="4168775" y="2286000"/>
            <a:ext cx="3810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7" name="Line 137"/>
          <p:cNvSpPr>
            <a:spLocks noChangeShapeType="1"/>
          </p:cNvSpPr>
          <p:nvPr/>
        </p:nvSpPr>
        <p:spPr bwMode="auto">
          <a:xfrm>
            <a:off x="5453063" y="229711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8" name="Line 138"/>
          <p:cNvSpPr>
            <a:spLocks noChangeShapeType="1"/>
          </p:cNvSpPr>
          <p:nvPr/>
        </p:nvSpPr>
        <p:spPr bwMode="auto">
          <a:xfrm>
            <a:off x="5453063" y="2667000"/>
            <a:ext cx="89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99" name="Line 139"/>
          <p:cNvSpPr>
            <a:spLocks noChangeShapeType="1"/>
          </p:cNvSpPr>
          <p:nvPr/>
        </p:nvSpPr>
        <p:spPr bwMode="auto">
          <a:xfrm>
            <a:off x="6357938" y="2297113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00" name="Line 140"/>
          <p:cNvSpPr>
            <a:spLocks noChangeShapeType="1"/>
          </p:cNvSpPr>
          <p:nvPr/>
        </p:nvSpPr>
        <p:spPr bwMode="auto">
          <a:xfrm>
            <a:off x="5976938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01" name="Line 141"/>
          <p:cNvSpPr>
            <a:spLocks noChangeShapeType="1"/>
          </p:cNvSpPr>
          <p:nvPr/>
        </p:nvSpPr>
        <p:spPr bwMode="auto">
          <a:xfrm>
            <a:off x="3025775" y="2178050"/>
            <a:ext cx="904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02" name="Rectangle 142"/>
          <p:cNvSpPr>
            <a:spLocks noChangeArrowheads="1"/>
          </p:cNvSpPr>
          <p:nvPr/>
        </p:nvSpPr>
        <p:spPr bwMode="auto">
          <a:xfrm>
            <a:off x="2397125" y="1852613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root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613C-9EAE-41C6-88D0-C82E65428294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63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Heap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06425" y="629603"/>
            <a:ext cx="916305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 </a:t>
            </a:r>
            <a:r>
              <a:rPr lang="en-US" altLang="zh-TW" sz="3200" i="1" dirty="0">
                <a:solidFill>
                  <a:srgbClr val="CC3300"/>
                </a:solidFill>
              </a:rPr>
              <a:t>max tree</a:t>
            </a:r>
            <a:r>
              <a:rPr lang="en-US" altLang="zh-TW" sz="3200" dirty="0">
                <a:solidFill>
                  <a:schemeClr val="tx1"/>
                </a:solidFill>
              </a:rPr>
              <a:t> is a tree in which the key value in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each node is </a:t>
            </a:r>
            <a:r>
              <a:rPr lang="en-US" altLang="zh-TW" sz="3200" dirty="0">
                <a:solidFill>
                  <a:srgbClr val="CC3300"/>
                </a:solidFill>
              </a:rPr>
              <a:t>no smaller than</a:t>
            </a:r>
            <a:r>
              <a:rPr lang="en-US" altLang="zh-TW" sz="3200" dirty="0">
                <a:solidFill>
                  <a:schemeClr val="tx1"/>
                </a:solidFill>
              </a:rPr>
              <a:t> the key values in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its children.  A </a:t>
            </a:r>
            <a:r>
              <a:rPr lang="en-US" altLang="zh-TW" sz="3200" i="1" dirty="0">
                <a:solidFill>
                  <a:srgbClr val="CC3300"/>
                </a:solidFill>
              </a:rPr>
              <a:t>max heap</a:t>
            </a:r>
            <a:r>
              <a:rPr lang="en-US" altLang="zh-TW" sz="3200" dirty="0">
                <a:solidFill>
                  <a:schemeClr val="tx1"/>
                </a:solidFill>
              </a:rPr>
              <a:t> is a </a:t>
            </a:r>
            <a:r>
              <a:rPr lang="en-US" altLang="zh-TW" sz="3200" dirty="0">
                <a:solidFill>
                  <a:srgbClr val="CC3300"/>
                </a:solidFill>
              </a:rPr>
              <a:t>complete binary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rgbClr val="CC3300"/>
                </a:solidFill>
              </a:rPr>
              <a:t>tree</a:t>
            </a:r>
            <a:r>
              <a:rPr lang="en-US" altLang="zh-TW" sz="3200" dirty="0">
                <a:solidFill>
                  <a:schemeClr val="tx1"/>
                </a:solidFill>
              </a:rPr>
              <a:t> that is also a max tree.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 </a:t>
            </a:r>
            <a:r>
              <a:rPr lang="en-US" altLang="zh-TW" sz="3200" i="1" dirty="0">
                <a:solidFill>
                  <a:srgbClr val="CC3300"/>
                </a:solidFill>
              </a:rPr>
              <a:t>min tree</a:t>
            </a:r>
            <a:r>
              <a:rPr lang="en-US" altLang="zh-TW" sz="3200" dirty="0">
                <a:solidFill>
                  <a:schemeClr val="tx1"/>
                </a:solidFill>
              </a:rPr>
              <a:t> is a tree in which the key value in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each node is </a:t>
            </a:r>
            <a:r>
              <a:rPr lang="en-US" altLang="zh-TW" sz="3200" dirty="0">
                <a:solidFill>
                  <a:srgbClr val="CC3300"/>
                </a:solidFill>
              </a:rPr>
              <a:t>no larger than</a:t>
            </a:r>
            <a:r>
              <a:rPr lang="en-US" altLang="zh-TW" sz="3200" dirty="0">
                <a:solidFill>
                  <a:schemeClr val="tx1"/>
                </a:solidFill>
              </a:rPr>
              <a:t> the key values in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its children.  A </a:t>
            </a:r>
            <a:r>
              <a:rPr lang="en-US" altLang="zh-TW" sz="3200" i="1" dirty="0">
                <a:solidFill>
                  <a:srgbClr val="CC3300"/>
                </a:solidFill>
              </a:rPr>
              <a:t>min heap</a:t>
            </a:r>
            <a:r>
              <a:rPr lang="en-US" altLang="zh-TW" sz="3200" dirty="0">
                <a:solidFill>
                  <a:schemeClr val="tx1"/>
                </a:solidFill>
              </a:rPr>
              <a:t> is a </a:t>
            </a:r>
            <a:r>
              <a:rPr lang="en-US" altLang="zh-TW" sz="3200" dirty="0">
                <a:solidFill>
                  <a:srgbClr val="CC3300"/>
                </a:solidFill>
              </a:rPr>
              <a:t>complete binary </a:t>
            </a:r>
            <a:br>
              <a:rPr lang="en-US" altLang="zh-TW" sz="3200" dirty="0">
                <a:solidFill>
                  <a:srgbClr val="CC3300"/>
                </a:solidFill>
              </a:rPr>
            </a:br>
            <a:r>
              <a:rPr lang="en-US" altLang="zh-TW" sz="3200" dirty="0">
                <a:solidFill>
                  <a:srgbClr val="CC3300"/>
                </a:solidFill>
              </a:rPr>
              <a:t>tree</a:t>
            </a:r>
            <a:r>
              <a:rPr lang="en-US" altLang="zh-TW" sz="3200" dirty="0">
                <a:solidFill>
                  <a:schemeClr val="tx1"/>
                </a:solidFill>
              </a:rPr>
              <a:t> that is also a min tree.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Operations on heaps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creation of an empty heap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insertion of a new element into the heap;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deletion of the largest element from the heap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7963" y="206375"/>
            <a:ext cx="2643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u="sng" dirty="0" smtClean="0">
                <a:solidFill>
                  <a:schemeClr val="tx1"/>
                </a:solidFill>
              </a:rPr>
              <a:t> </a:t>
            </a:r>
            <a:r>
              <a:rPr lang="en-US" altLang="zh-TW" sz="2400" u="sng" dirty="0">
                <a:solidFill>
                  <a:schemeClr val="tx1"/>
                </a:solidFill>
              </a:rPr>
              <a:t>Sample max heaps </a:t>
            </a:r>
            <a:endParaRPr lang="en-US" altLang="zh-TW" sz="2400" b="1" u="sng" dirty="0">
              <a:solidFill>
                <a:schemeClr val="tx1"/>
              </a:solidFill>
            </a:endParaRP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517525" y="3430588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 [4]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958850" y="1897063"/>
            <a:ext cx="7265988" cy="2284412"/>
            <a:chOff x="220" y="1195"/>
            <a:chExt cx="4577" cy="1439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auto">
            <a:xfrm>
              <a:off x="945" y="1245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85" y="1785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1348" y="1781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722" y="2322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222" y="2308"/>
              <a:ext cx="300" cy="3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1078" y="2323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711" y="1500"/>
              <a:ext cx="245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1245" y="1500"/>
              <a:ext cx="16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356" y="2078"/>
              <a:ext cx="20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722" y="2078"/>
              <a:ext cx="18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256" y="2078"/>
              <a:ext cx="144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2764" y="1219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2304" y="1759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3167" y="1755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2041" y="2282"/>
              <a:ext cx="300" cy="3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H="1">
              <a:off x="2530" y="1474"/>
              <a:ext cx="245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3064" y="1474"/>
              <a:ext cx="16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175" y="2052"/>
              <a:ext cx="20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4497" y="1241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4037" y="1781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4263" y="1496"/>
              <a:ext cx="245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687" y="1195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  <a:endParaRPr lang="en-US" altLang="zh-TW" b="1" u="sng">
                <a:solidFill>
                  <a:schemeClr val="tx1"/>
                </a:solidFill>
              </a:endParaRP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220" y="175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14380" name="Text Box 44"/>
            <p:cNvSpPr txBox="1">
              <a:spLocks noChangeArrowheads="1"/>
            </p:cNvSpPr>
            <p:nvPr/>
          </p:nvSpPr>
          <p:spPr bwMode="auto">
            <a:xfrm>
              <a:off x="1075" y="175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575" y="2161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[5]</a:t>
              </a:r>
            </a:p>
          </p:txBody>
        </p:sp>
        <p:sp>
          <p:nvSpPr>
            <p:cNvPr id="14382" name="Text Box 46"/>
            <p:cNvSpPr txBox="1">
              <a:spLocks noChangeArrowheads="1"/>
            </p:cNvSpPr>
            <p:nvPr/>
          </p:nvSpPr>
          <p:spPr bwMode="auto">
            <a:xfrm>
              <a:off x="1009" y="215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[6]</a:t>
              </a:r>
            </a:p>
          </p:txBody>
        </p:sp>
        <p:sp>
          <p:nvSpPr>
            <p:cNvPr id="14383" name="Text Box 47"/>
            <p:cNvSpPr txBox="1">
              <a:spLocks noChangeArrowheads="1"/>
            </p:cNvSpPr>
            <p:nvPr/>
          </p:nvSpPr>
          <p:spPr bwMode="auto">
            <a:xfrm>
              <a:off x="2509" y="1206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14384" name="Text Box 48"/>
            <p:cNvSpPr txBox="1">
              <a:spLocks noChangeArrowheads="1"/>
            </p:cNvSpPr>
            <p:nvPr/>
          </p:nvSpPr>
          <p:spPr bwMode="auto">
            <a:xfrm>
              <a:off x="1998" y="1750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[2]</a:t>
              </a:r>
            </a:p>
          </p:txBody>
        </p:sp>
        <p:sp>
          <p:nvSpPr>
            <p:cNvPr id="14385" name="Text Box 49"/>
            <p:cNvSpPr txBox="1">
              <a:spLocks noChangeArrowheads="1"/>
            </p:cNvSpPr>
            <p:nvPr/>
          </p:nvSpPr>
          <p:spPr bwMode="auto">
            <a:xfrm>
              <a:off x="2887" y="1761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14386" name="Text Box 50"/>
            <p:cNvSpPr txBox="1">
              <a:spLocks noChangeArrowheads="1"/>
            </p:cNvSpPr>
            <p:nvPr/>
          </p:nvSpPr>
          <p:spPr bwMode="auto">
            <a:xfrm>
              <a:off x="1820" y="217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14387" name="Text Box 51"/>
            <p:cNvSpPr txBox="1">
              <a:spLocks noChangeArrowheads="1"/>
            </p:cNvSpPr>
            <p:nvPr/>
          </p:nvSpPr>
          <p:spPr bwMode="auto">
            <a:xfrm>
              <a:off x="4098" y="1239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  [1]</a:t>
              </a:r>
            </a:p>
          </p:txBody>
        </p:sp>
        <p:sp>
          <p:nvSpPr>
            <p:cNvPr id="14388" name="Text Box 52"/>
            <p:cNvSpPr txBox="1">
              <a:spLocks noChangeArrowheads="1"/>
            </p:cNvSpPr>
            <p:nvPr/>
          </p:nvSpPr>
          <p:spPr bwMode="auto">
            <a:xfrm>
              <a:off x="3776" y="1728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</p:grp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517525" y="4781550"/>
            <a:ext cx="71564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Property:</a:t>
            </a:r>
            <a:endParaRPr lang="en-US" altLang="zh-TW" sz="2800"/>
          </a:p>
          <a:p>
            <a:r>
              <a:rPr lang="en-US" altLang="zh-TW" sz="2800"/>
              <a:t>	The root of </a:t>
            </a:r>
            <a:r>
              <a:rPr lang="en-US" altLang="zh-TW" sz="2800">
                <a:solidFill>
                  <a:srgbClr val="006600"/>
                </a:solidFill>
              </a:rPr>
              <a:t>max heap</a:t>
            </a:r>
            <a:r>
              <a:rPr lang="en-US" altLang="zh-TW" sz="2800"/>
              <a:t> (</a:t>
            </a:r>
            <a:r>
              <a:rPr lang="en-US" altLang="zh-TW" sz="2800">
                <a:solidFill>
                  <a:srgbClr val="006600"/>
                </a:solidFill>
              </a:rPr>
              <a:t>min heap</a:t>
            </a:r>
            <a:r>
              <a:rPr lang="en-US" altLang="zh-TW" sz="2800"/>
              <a:t>) contains </a:t>
            </a:r>
          </a:p>
          <a:p>
            <a:r>
              <a:rPr lang="en-US" altLang="zh-TW" sz="2800"/>
              <a:t>	the </a:t>
            </a:r>
            <a:r>
              <a:rPr lang="en-US" altLang="zh-TW" sz="2800">
                <a:solidFill>
                  <a:srgbClr val="006600"/>
                </a:solidFill>
              </a:rPr>
              <a:t>largest</a:t>
            </a:r>
            <a:r>
              <a:rPr lang="en-US" altLang="zh-TW" sz="2800"/>
              <a:t> (</a:t>
            </a:r>
            <a:r>
              <a:rPr lang="en-US" altLang="zh-TW" sz="2800">
                <a:solidFill>
                  <a:srgbClr val="006600"/>
                </a:solidFill>
              </a:rPr>
              <a:t>smallest</a:t>
            </a:r>
            <a:r>
              <a:rPr lang="en-US" altLang="zh-TW" sz="2800"/>
              <a:t>).</a:t>
            </a:r>
            <a:endParaRPr lang="en-US" altLang="zh-TW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555625" y="2089150"/>
            <a:ext cx="7707313" cy="2284413"/>
            <a:chOff x="498" y="1328"/>
            <a:chExt cx="4855" cy="1439"/>
          </a:xfrm>
        </p:grpSpPr>
        <p:grpSp>
          <p:nvGrpSpPr>
            <p:cNvPr id="15396" name="Group 36"/>
            <p:cNvGrpSpPr>
              <a:grpSpLocks/>
            </p:cNvGrpSpPr>
            <p:nvPr/>
          </p:nvGrpSpPr>
          <p:grpSpPr bwMode="auto">
            <a:xfrm>
              <a:off x="776" y="1328"/>
              <a:ext cx="4577" cy="1439"/>
              <a:chOff x="220" y="1195"/>
              <a:chExt cx="4577" cy="1439"/>
            </a:xfrm>
          </p:grpSpPr>
          <p:sp>
            <p:nvSpPr>
              <p:cNvPr id="15363" name="Oval 3"/>
              <p:cNvSpPr>
                <a:spLocks noChangeArrowheads="1"/>
              </p:cNvSpPr>
              <p:nvPr/>
            </p:nvSpPr>
            <p:spPr bwMode="auto">
              <a:xfrm>
                <a:off x="945" y="1245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364" name="Oval 4"/>
              <p:cNvSpPr>
                <a:spLocks noChangeArrowheads="1"/>
              </p:cNvSpPr>
              <p:nvPr/>
            </p:nvSpPr>
            <p:spPr bwMode="auto">
              <a:xfrm>
                <a:off x="485" y="1785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365" name="Oval 5"/>
              <p:cNvSpPr>
                <a:spLocks noChangeArrowheads="1"/>
              </p:cNvSpPr>
              <p:nvPr/>
            </p:nvSpPr>
            <p:spPr bwMode="auto">
              <a:xfrm>
                <a:off x="1348" y="1781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366" name="Oval 6"/>
              <p:cNvSpPr>
                <a:spLocks noChangeArrowheads="1"/>
              </p:cNvSpPr>
              <p:nvPr/>
            </p:nvSpPr>
            <p:spPr bwMode="auto">
              <a:xfrm>
                <a:off x="722" y="2322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auto">
              <a:xfrm>
                <a:off x="222" y="2308"/>
                <a:ext cx="300" cy="3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auto">
              <a:xfrm>
                <a:off x="1078" y="2323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369" name="Line 9"/>
              <p:cNvSpPr>
                <a:spLocks noChangeShapeType="1"/>
              </p:cNvSpPr>
              <p:nvPr/>
            </p:nvSpPr>
            <p:spPr bwMode="auto">
              <a:xfrm flipH="1">
                <a:off x="711" y="1500"/>
                <a:ext cx="24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>
                <a:off x="1245" y="1500"/>
                <a:ext cx="166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 flipH="1">
                <a:off x="356" y="2078"/>
                <a:ext cx="20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>
                <a:off x="722" y="2078"/>
                <a:ext cx="18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 flipH="1">
                <a:off x="1256" y="2078"/>
                <a:ext cx="144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4" name="Oval 14"/>
              <p:cNvSpPr>
                <a:spLocks noChangeArrowheads="1"/>
              </p:cNvSpPr>
              <p:nvPr/>
            </p:nvSpPr>
            <p:spPr bwMode="auto">
              <a:xfrm>
                <a:off x="2764" y="1219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75" name="Oval 15"/>
              <p:cNvSpPr>
                <a:spLocks noChangeArrowheads="1"/>
              </p:cNvSpPr>
              <p:nvPr/>
            </p:nvSpPr>
            <p:spPr bwMode="auto">
              <a:xfrm>
                <a:off x="2304" y="1759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auto">
              <a:xfrm>
                <a:off x="3167" y="1755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83</a:t>
                </a:r>
              </a:p>
            </p:txBody>
          </p:sp>
          <p:sp>
            <p:nvSpPr>
              <p:cNvPr id="15377" name="Oval 17"/>
              <p:cNvSpPr>
                <a:spLocks noChangeArrowheads="1"/>
              </p:cNvSpPr>
              <p:nvPr/>
            </p:nvSpPr>
            <p:spPr bwMode="auto">
              <a:xfrm>
                <a:off x="2041" y="2282"/>
                <a:ext cx="300" cy="3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 flipH="1">
                <a:off x="2530" y="1474"/>
                <a:ext cx="24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>
                <a:off x="3064" y="1474"/>
                <a:ext cx="166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 flipH="1">
                <a:off x="2175" y="2052"/>
                <a:ext cx="20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auto">
              <a:xfrm>
                <a:off x="4497" y="1241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auto">
              <a:xfrm>
                <a:off x="4037" y="1781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H="1">
                <a:off x="4263" y="1496"/>
                <a:ext cx="24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Text Box 24"/>
              <p:cNvSpPr txBox="1">
                <a:spLocks noChangeArrowheads="1"/>
              </p:cNvSpPr>
              <p:nvPr/>
            </p:nvSpPr>
            <p:spPr bwMode="auto">
              <a:xfrm>
                <a:off x="687" y="1195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[1]</a:t>
                </a:r>
                <a:endParaRPr lang="en-US" altLang="zh-TW" b="1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15385" name="Text Box 25"/>
              <p:cNvSpPr txBox="1">
                <a:spLocks noChangeArrowheads="1"/>
              </p:cNvSpPr>
              <p:nvPr/>
            </p:nvSpPr>
            <p:spPr bwMode="auto">
              <a:xfrm>
                <a:off x="220" y="175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075" y="175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575" y="2161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[5]</a:t>
                </a:r>
              </a:p>
            </p:txBody>
          </p:sp>
          <p:sp>
            <p:nvSpPr>
              <p:cNvPr id="15388" name="Text Box 28"/>
              <p:cNvSpPr txBox="1">
                <a:spLocks noChangeArrowheads="1"/>
              </p:cNvSpPr>
              <p:nvPr/>
            </p:nvSpPr>
            <p:spPr bwMode="auto">
              <a:xfrm>
                <a:off x="1009" y="215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[6]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2509" y="1206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1998" y="1750"/>
                <a:ext cx="3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 [2]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2887" y="1761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15392" name="Text Box 32"/>
              <p:cNvSpPr txBox="1">
                <a:spLocks noChangeArrowheads="1"/>
              </p:cNvSpPr>
              <p:nvPr/>
            </p:nvSpPr>
            <p:spPr bwMode="auto">
              <a:xfrm>
                <a:off x="1820" y="2172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15393" name="Text Box 33"/>
              <p:cNvSpPr txBox="1">
                <a:spLocks noChangeArrowheads="1"/>
              </p:cNvSpPr>
              <p:nvPr/>
            </p:nvSpPr>
            <p:spPr bwMode="auto">
              <a:xfrm>
                <a:off x="4098" y="1239"/>
                <a:ext cx="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   [1]</a:t>
                </a:r>
              </a:p>
            </p:txBody>
          </p:sp>
          <p:sp>
            <p:nvSpPr>
              <p:cNvPr id="15394" name="Text Box 34"/>
              <p:cNvSpPr txBox="1">
                <a:spLocks noChangeArrowheads="1"/>
              </p:cNvSpPr>
              <p:nvPr/>
            </p:nvSpPr>
            <p:spPr bwMode="auto">
              <a:xfrm>
                <a:off x="3776" y="1728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[2]</a:t>
                </a:r>
              </a:p>
            </p:txBody>
          </p:sp>
        </p:grp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498" y="2316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[4]</a:t>
              </a:r>
            </a:p>
          </p:txBody>
        </p:sp>
      </p:grp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173038" y="384175"/>
            <a:ext cx="2438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u="sng" dirty="0" smtClean="0">
                <a:solidFill>
                  <a:schemeClr val="tx1"/>
                </a:solidFill>
              </a:rPr>
              <a:t>Sample </a:t>
            </a:r>
            <a:r>
              <a:rPr lang="en-US" altLang="zh-TW" sz="2400" u="sng" dirty="0">
                <a:solidFill>
                  <a:schemeClr val="tx1"/>
                </a:solidFill>
              </a:rPr>
              <a:t>min </a:t>
            </a:r>
            <a:r>
              <a:rPr lang="en-US" altLang="zh-TW" sz="2400" u="sng" dirty="0" smtClean="0">
                <a:solidFill>
                  <a:schemeClr val="tx1"/>
                </a:solidFill>
              </a:rPr>
              <a:t>heaps</a:t>
            </a:r>
            <a:endParaRPr lang="en-US" altLang="zh-TW" sz="24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3-415B-496F-81A2-C2215EB76A2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Definition of Tree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71550" y="1809750"/>
            <a:ext cx="8172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A tree is a finite set of one or more nodes </a:t>
            </a:r>
            <a:br>
              <a:rPr lang="en-US" altLang="zh-TW" sz="3200">
                <a:solidFill>
                  <a:schemeClr val="tx1"/>
                </a:solidFill>
              </a:rPr>
            </a:br>
            <a:r>
              <a:rPr lang="en-US" altLang="zh-TW" sz="3200">
                <a:solidFill>
                  <a:schemeClr val="tx1"/>
                </a:solidFill>
              </a:rPr>
              <a:t>such that: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There is a specially designated node called </a:t>
            </a:r>
            <a:br>
              <a:rPr lang="en-US" altLang="zh-TW" sz="3200">
                <a:solidFill>
                  <a:schemeClr val="tx1"/>
                </a:solidFill>
              </a:rPr>
            </a:br>
            <a:r>
              <a:rPr lang="en-US" altLang="zh-TW" sz="3200">
                <a:solidFill>
                  <a:schemeClr val="tx1"/>
                </a:solidFill>
              </a:rPr>
              <a:t>the root.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The remaining nodes are partitioned into n&gt;=0 disjoint sets T</a:t>
            </a:r>
            <a:r>
              <a:rPr lang="en-US" altLang="zh-TW">
                <a:solidFill>
                  <a:schemeClr val="tx1"/>
                </a:solidFill>
              </a:rPr>
              <a:t>1</a:t>
            </a:r>
            <a:r>
              <a:rPr lang="en-US" altLang="zh-TW" sz="3200">
                <a:solidFill>
                  <a:schemeClr val="tx1"/>
                </a:solidFill>
              </a:rPr>
              <a:t>, ..., T</a:t>
            </a:r>
            <a:r>
              <a:rPr lang="en-US" altLang="zh-TW" sz="2400">
                <a:solidFill>
                  <a:schemeClr val="tx1"/>
                </a:solidFill>
              </a:rPr>
              <a:t>n</a:t>
            </a:r>
            <a:r>
              <a:rPr lang="en-US" altLang="zh-TW" sz="3200">
                <a:solidFill>
                  <a:schemeClr val="tx1"/>
                </a:solidFill>
              </a:rPr>
              <a:t>, where each of these sets is a tree.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We call T</a:t>
            </a:r>
            <a:r>
              <a:rPr lang="en-US" altLang="zh-TW">
                <a:solidFill>
                  <a:schemeClr val="tx1"/>
                </a:solidFill>
              </a:rPr>
              <a:t>1</a:t>
            </a:r>
            <a:r>
              <a:rPr lang="en-US" altLang="zh-TW" sz="3200">
                <a:solidFill>
                  <a:schemeClr val="tx1"/>
                </a:solidFill>
              </a:rPr>
              <a:t>, ..., T</a:t>
            </a:r>
            <a:r>
              <a:rPr lang="en-US" altLang="zh-TW" sz="2400">
                <a:solidFill>
                  <a:schemeClr val="tx1"/>
                </a:solidFill>
              </a:rPr>
              <a:t>n</a:t>
            </a:r>
            <a:r>
              <a:rPr lang="en-US" altLang="zh-TW" sz="3200">
                <a:solidFill>
                  <a:schemeClr val="tx1"/>
                </a:solidFill>
              </a:rPr>
              <a:t> the subtrees of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0629-B317-4E8B-B618-7265B85C8AA3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ctr"/>
            <a:r>
              <a:rPr lang="en-US" altLang="zh-TW"/>
              <a:t>Binary Search Tree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550" y="1009650"/>
            <a:ext cx="7772400" cy="4114800"/>
          </a:xfrm>
        </p:spPr>
        <p:txBody>
          <a:bodyPr/>
          <a:lstStyle/>
          <a:p>
            <a:r>
              <a:rPr lang="en-US" altLang="zh-TW" dirty="0"/>
              <a:t>Heap</a:t>
            </a:r>
          </a:p>
          <a:p>
            <a:pPr lvl="1"/>
            <a:r>
              <a:rPr lang="en-US" altLang="zh-TW" dirty="0"/>
              <a:t>a min (max) element is deleted.  	</a:t>
            </a:r>
            <a:r>
              <a:rPr lang="en-US" altLang="zh-TW" dirty="0">
                <a:solidFill>
                  <a:srgbClr val="CC3300"/>
                </a:solidFill>
              </a:rPr>
              <a:t>O(log</a:t>
            </a:r>
            <a:r>
              <a:rPr lang="en-US" altLang="zh-TW" baseline="-25000" dirty="0">
                <a:solidFill>
                  <a:srgbClr val="CC3300"/>
                </a:solidFill>
              </a:rPr>
              <a:t>2</a:t>
            </a:r>
            <a:r>
              <a:rPr lang="en-US" altLang="zh-TW" dirty="0">
                <a:solidFill>
                  <a:srgbClr val="CC3300"/>
                </a:solidFill>
              </a:rPr>
              <a:t>n)</a:t>
            </a:r>
            <a:endParaRPr lang="en-US" altLang="zh-TW" dirty="0"/>
          </a:p>
          <a:p>
            <a:pPr lvl="1"/>
            <a:r>
              <a:rPr lang="en-US" altLang="zh-TW" dirty="0"/>
              <a:t>deletion of an arbitrary element  	</a:t>
            </a:r>
            <a:r>
              <a:rPr lang="en-US" altLang="zh-TW" dirty="0">
                <a:solidFill>
                  <a:srgbClr val="CC3300"/>
                </a:solidFill>
              </a:rPr>
              <a:t>O(n)</a:t>
            </a:r>
            <a:endParaRPr lang="en-US" altLang="zh-TW" dirty="0"/>
          </a:p>
          <a:p>
            <a:pPr lvl="1"/>
            <a:r>
              <a:rPr lang="en-US" altLang="zh-TW" dirty="0"/>
              <a:t>search for an arbitrary element 	</a:t>
            </a:r>
            <a:r>
              <a:rPr lang="en-US" altLang="zh-TW" dirty="0">
                <a:solidFill>
                  <a:srgbClr val="CC3300"/>
                </a:solidFill>
              </a:rPr>
              <a:t>O(n)</a:t>
            </a:r>
          </a:p>
          <a:p>
            <a:r>
              <a:rPr lang="en-US" altLang="zh-TW" dirty="0"/>
              <a:t>Binary search tree</a:t>
            </a:r>
          </a:p>
          <a:p>
            <a:pPr lvl="1"/>
            <a:r>
              <a:rPr lang="en-US" altLang="zh-TW" dirty="0"/>
              <a:t> Every element has a unique key.</a:t>
            </a:r>
          </a:p>
          <a:p>
            <a:pPr lvl="1"/>
            <a:r>
              <a:rPr lang="en-US" altLang="zh-TW" dirty="0"/>
              <a:t>The keys in a nonempty </a:t>
            </a:r>
            <a:r>
              <a:rPr lang="en-US" altLang="zh-TW" dirty="0">
                <a:solidFill>
                  <a:srgbClr val="003399"/>
                </a:solidFill>
              </a:rPr>
              <a:t>left </a:t>
            </a:r>
            <a:r>
              <a:rPr lang="en-US" altLang="zh-TW" dirty="0" err="1">
                <a:solidFill>
                  <a:srgbClr val="003399"/>
                </a:solidFill>
              </a:rPr>
              <a:t>subtree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003399"/>
                </a:solidFill>
              </a:rPr>
              <a:t>right </a:t>
            </a:r>
            <a:r>
              <a:rPr lang="en-US" altLang="zh-TW" dirty="0" err="1">
                <a:solidFill>
                  <a:srgbClr val="003399"/>
                </a:solidFill>
              </a:rPr>
              <a:t>subtree</a:t>
            </a:r>
            <a:r>
              <a:rPr lang="en-US" altLang="zh-TW" dirty="0"/>
              <a:t>) are </a:t>
            </a:r>
            <a:r>
              <a:rPr lang="en-US" altLang="zh-TW" dirty="0">
                <a:solidFill>
                  <a:srgbClr val="003399"/>
                </a:solidFill>
              </a:rPr>
              <a:t>smaller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003399"/>
                </a:solidFill>
              </a:rPr>
              <a:t>larger</a:t>
            </a:r>
            <a:r>
              <a:rPr lang="en-US" altLang="zh-TW" dirty="0"/>
              <a:t>) than the key in the root of </a:t>
            </a:r>
            <a:r>
              <a:rPr lang="en-US" altLang="zh-TW" dirty="0" err="1"/>
              <a:t>subtree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left and right </a:t>
            </a:r>
            <a:r>
              <a:rPr lang="en-US" altLang="zh-TW" dirty="0" err="1"/>
              <a:t>subtrees</a:t>
            </a:r>
            <a:r>
              <a:rPr lang="en-US" altLang="zh-TW" dirty="0"/>
              <a:t> are also binary search trees.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BC63F5-EF07-4B26-ACDF-90B22D17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03" y="33265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Binary Search Tree (BST)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C80BB-0665-43DF-ADD8-42BC1D37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60" y="1466641"/>
            <a:ext cx="7652086" cy="3886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Binary search trees are an important data structure for dynamic sets.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Accomplish many dynamic-set operations in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O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h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RMTMI"/>
              </a:rPr>
              <a:t>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time,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Times-Roman"/>
              </a:rPr>
              <a:t>  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where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height of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tree.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 binary tree by a linked data structure in which each node is an object.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root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] points to the root of tree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Each node contains the </a:t>
            </a:r>
            <a:r>
              <a:rPr lang="en-US" sz="2000" dirty="0">
                <a:solidFill>
                  <a:srgbClr val="000000"/>
                </a:solidFill>
                <a:latin typeface="Times-Roman+2"/>
              </a:rPr>
              <a:t>fi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elds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key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(and possibly other satellite data).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left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: points to left child.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right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: points to right child.</a:t>
            </a:r>
          </a:p>
          <a:p>
            <a:pPr marL="400050" lvl="1" indent="0">
              <a:buNone/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: points to parent. 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root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]]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NIL.</a:t>
            </a:r>
          </a:p>
        </p:txBody>
      </p:sp>
    </p:spTree>
    <p:extLst>
      <p:ext uri="{BB962C8B-B14F-4D97-AF65-F5344CB8AC3E}">
        <p14:creationId xmlns="" xmlns:p14="http://schemas.microsoft.com/office/powerpoint/2010/main" val="2000195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5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Stored keys must satisfy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binary-search-tree property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400050" lvl="1" indent="0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If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is in left subtree of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x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, then </a:t>
            </a:r>
            <a:r>
              <a:rPr lang="en-IN" sz="1800" b="0" u="none" strike="noStrike" baseline="0" dirty="0">
                <a:solidFill>
                  <a:srgbClr val="FF0000"/>
                </a:solidFill>
                <a:latin typeface="Times-Italic"/>
              </a:rPr>
              <a:t>key[y] ≤ key[x].</a:t>
            </a:r>
          </a:p>
          <a:p>
            <a:pPr marL="40005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in right subtree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then  key[y] ≥ key[x].</a:t>
            </a:r>
            <a:endParaRPr lang="en-IN" sz="1800" dirty="0">
              <a:solidFill>
                <a:srgbClr val="000000"/>
              </a:solidFill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D57E45F6-2E33-4AEB-9B86-3921B594F0EB}"/>
              </a:ext>
            </a:extLst>
          </p:cNvPr>
          <p:cNvGrpSpPr/>
          <p:nvPr/>
        </p:nvGrpSpPr>
        <p:grpSpPr>
          <a:xfrm>
            <a:off x="2644792" y="2780928"/>
            <a:ext cx="3890123" cy="2327386"/>
            <a:chOff x="2653577" y="3060366"/>
            <a:chExt cx="3890123" cy="2327386"/>
          </a:xfrm>
        </p:grpSpPr>
        <p:grpSp>
          <p:nvGrpSpPr>
            <p:cNvPr id="5" name="Group 28">
              <a:extLst>
                <a:ext uri="{FF2B5EF4-FFF2-40B4-BE49-F238E27FC236}">
                  <a16:creationId xmlns="" xmlns:a16="http://schemas.microsoft.com/office/drawing/2014/main" id="{4FF800C7-43DD-4C20-9A86-0A60321F14EF}"/>
                </a:ext>
              </a:extLst>
            </p:cNvPr>
            <p:cNvGrpSpPr/>
            <p:nvPr/>
          </p:nvGrpSpPr>
          <p:grpSpPr>
            <a:xfrm>
              <a:off x="2653577" y="3227512"/>
              <a:ext cx="3890123" cy="2160240"/>
              <a:chOff x="2653577" y="3227512"/>
              <a:chExt cx="3890123" cy="2160240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B5CF4B48-F0FD-4874-89A9-1668BE435CD8}"/>
                  </a:ext>
                </a:extLst>
              </p:cNvPr>
              <p:cNvSpPr/>
              <p:nvPr/>
            </p:nvSpPr>
            <p:spPr>
              <a:xfrm>
                <a:off x="4319676" y="3227512"/>
                <a:ext cx="540356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490C0643-91BA-4A54-9907-B9D471CE8618}"/>
                  </a:ext>
                </a:extLst>
              </p:cNvPr>
              <p:cNvSpPr/>
              <p:nvPr/>
            </p:nvSpPr>
            <p:spPr>
              <a:xfrm>
                <a:off x="3149220" y="3742512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796F7C76-381D-49D6-8E77-ED0531A8525E}"/>
                  </a:ext>
                </a:extLst>
              </p:cNvPr>
              <p:cNvSpPr/>
              <p:nvPr/>
            </p:nvSpPr>
            <p:spPr>
              <a:xfrm>
                <a:off x="5472477" y="374251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3D419C95-73F3-4001-9EF4-354E96CFDC79}"/>
                  </a:ext>
                </a:extLst>
              </p:cNvPr>
              <p:cNvSpPr/>
              <p:nvPr/>
            </p:nvSpPr>
            <p:spPr>
              <a:xfrm>
                <a:off x="3525296" y="4352036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F25AF06F-8018-4687-A984-D6C3CF3C1207}"/>
                  </a:ext>
                </a:extLst>
              </p:cNvPr>
              <p:cNvSpPr/>
              <p:nvPr/>
            </p:nvSpPr>
            <p:spPr>
              <a:xfrm>
                <a:off x="2653577" y="4352036"/>
                <a:ext cx="574769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75D901A8-EA8C-4319-B7CD-0B9C6DF8AEC7}"/>
                  </a:ext>
                </a:extLst>
              </p:cNvPr>
              <p:cNvSpPr/>
              <p:nvPr/>
            </p:nvSpPr>
            <p:spPr>
              <a:xfrm>
                <a:off x="5915653" y="435065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03700ED8-7CCA-4120-9DF5-07022AFFCFD8}"/>
                  </a:ext>
                </a:extLst>
              </p:cNvPr>
              <p:cNvSpPr/>
              <p:nvPr/>
            </p:nvSpPr>
            <p:spPr>
              <a:xfrm>
                <a:off x="5043935" y="4350652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73AC712F-6DD0-42AD-AB55-D1A5E328054A}"/>
                  </a:ext>
                </a:extLst>
              </p:cNvPr>
              <p:cNvSpPr/>
              <p:nvPr/>
            </p:nvSpPr>
            <p:spPr>
              <a:xfrm>
                <a:off x="5597763" y="4980216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AB7598B1-BC29-4AB1-A2E4-5581F89D4E82}"/>
                  </a:ext>
                </a:extLst>
              </p:cNvPr>
              <p:cNvCxnSpPr>
                <a:cxnSpLocks/>
                <a:stCxn id="6" idx="2"/>
                <a:endCxn id="7" idx="7"/>
              </p:cNvCxnSpPr>
              <p:nvPr/>
            </p:nvCxnSpPr>
            <p:spPr>
              <a:xfrm flipH="1">
                <a:off x="3639817" y="3431280"/>
                <a:ext cx="679859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541E9A2-FD3B-4293-8A4E-976CBB00535F}"/>
                  </a:ext>
                </a:extLst>
              </p:cNvPr>
              <p:cNvCxnSpPr>
                <a:cxnSpLocks/>
                <a:stCxn id="7" idx="3"/>
                <a:endCxn id="11" idx="0"/>
              </p:cNvCxnSpPr>
              <p:nvPr/>
            </p:nvCxnSpPr>
            <p:spPr>
              <a:xfrm flipH="1">
                <a:off x="2940962" y="4090366"/>
                <a:ext cx="292431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EAAB901C-FA58-4F81-80E9-1FCC2F5A54F4}"/>
                  </a:ext>
                </a:extLst>
              </p:cNvPr>
              <p:cNvCxnSpPr>
                <a:cxnSpLocks/>
                <a:stCxn id="9" idx="3"/>
                <a:endCxn id="15" idx="0"/>
              </p:cNvCxnSpPr>
              <p:nvPr/>
            </p:nvCxnSpPr>
            <p:spPr>
              <a:xfrm flipH="1">
                <a:off x="5320849" y="4090366"/>
                <a:ext cx="243603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BCE6A590-5D4A-41DC-9E7C-F0DBFC04A700}"/>
                  </a:ext>
                </a:extLst>
              </p:cNvPr>
              <p:cNvCxnSpPr>
                <a:cxnSpLocks/>
                <a:stCxn id="14" idx="3"/>
                <a:endCxn id="16" idx="0"/>
              </p:cNvCxnSpPr>
              <p:nvPr/>
            </p:nvCxnSpPr>
            <p:spPr>
              <a:xfrm flipH="1">
                <a:off x="5874677" y="4698506"/>
                <a:ext cx="132951" cy="2817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F47150ED-C323-4898-9D4E-D633B5C819C1}"/>
                  </a:ext>
                </a:extLst>
              </p:cNvPr>
              <p:cNvCxnSpPr>
                <a:cxnSpLocks/>
                <a:stCxn id="7" idx="5"/>
                <a:endCxn id="10" idx="0"/>
              </p:cNvCxnSpPr>
              <p:nvPr/>
            </p:nvCxnSpPr>
            <p:spPr>
              <a:xfrm>
                <a:off x="3639817" y="4090366"/>
                <a:ext cx="172864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45210A39-339F-4E0A-9C4B-02EA534682FF}"/>
                  </a:ext>
                </a:extLst>
              </p:cNvPr>
              <p:cNvCxnSpPr>
                <a:cxnSpLocks/>
                <a:stCxn id="6" idx="6"/>
                <a:endCxn id="9" idx="1"/>
              </p:cNvCxnSpPr>
              <p:nvPr/>
            </p:nvCxnSpPr>
            <p:spPr>
              <a:xfrm>
                <a:off x="4860032" y="3431280"/>
                <a:ext cx="704420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BDB6F302-D3D8-4F26-A57F-E8B1B2633245}"/>
                  </a:ext>
                </a:extLst>
              </p:cNvPr>
              <p:cNvCxnSpPr>
                <a:cxnSpLocks/>
                <a:stCxn id="9" idx="5"/>
                <a:endCxn id="14" idx="0"/>
              </p:cNvCxnSpPr>
              <p:nvPr/>
            </p:nvCxnSpPr>
            <p:spPr>
              <a:xfrm>
                <a:off x="6008549" y="4090366"/>
                <a:ext cx="221128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1714" name="Oval 71713">
                  <a:extLst>
                    <a:ext uri="{FF2B5EF4-FFF2-40B4-BE49-F238E27FC236}">
                      <a16:creationId xmlns:a16="http://schemas.microsoft.com/office/drawing/2014/main" id="{C31A9951-EEC0-457B-84ED-8749278B7C37}"/>
                    </a:ext>
                  </a:extLst>
                </p:cNvPr>
                <p:cNvSpPr/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1714" name="Oval 7171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C31A9951-EEC0-457B-84ED-8749278B7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1715" name="Oval 71714">
                  <a:extLst>
                    <a:ext uri="{FF2B5EF4-FFF2-40B4-BE49-F238E27FC236}">
                      <a16:creationId xmlns:a16="http://schemas.microsoft.com/office/drawing/2014/main" id="{AE484F69-0F37-45D8-BB09-3C41B8B08D1C}"/>
                    </a:ext>
                  </a:extLst>
                </p:cNvPr>
                <p:cNvSpPr/>
                <p:nvPr/>
              </p:nvSpPr>
              <p:spPr>
                <a:xfrm>
                  <a:off x="2980824" y="3469260"/>
                  <a:ext cx="309739" cy="41911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1715" name="Oval 7171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AE484F69-0F37-45D8-BB09-3C41B8B08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824" y="3469260"/>
                  <a:ext cx="309739" cy="419118"/>
                </a:xfrm>
                <a:prstGeom prst="ellipse">
                  <a:avLst/>
                </a:prstGeom>
                <a:blipFill>
                  <a:blip r:embed="rId3" cstate="print"/>
                  <a:stretch>
                    <a:fillRect l="-11538" b="-704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290B5F3-9664-46A5-8769-1A6F87FF4B82}"/>
              </a:ext>
            </a:extLst>
          </p:cNvPr>
          <p:cNvSpPr txBox="1"/>
          <p:nvPr/>
        </p:nvSpPr>
        <p:spPr>
          <a:xfrm>
            <a:off x="2276813" y="529488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(Figure: A BST on 8 nodes with height 3) 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40759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5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Stored keys must satisfy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binary-search-tree property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If </a:t>
            </a:r>
            <a:r>
              <a:rPr lang="en-US" sz="1800" i="1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is in left subtree of </a:t>
            </a:r>
            <a:r>
              <a:rPr lang="en-US" sz="1800" i="1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, then </a:t>
            </a:r>
            <a:r>
              <a:rPr lang="en-IN" sz="1800" dirty="0">
                <a:solidFill>
                  <a:srgbClr val="000000"/>
                </a:solidFill>
                <a:latin typeface="Times-Italic"/>
              </a:rPr>
              <a:t>key[y] ≤ key[x].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MTSYN"/>
              </a:rPr>
              <a:t>•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If </a:t>
            </a:r>
            <a:r>
              <a:rPr lang="en-US" sz="1800" i="1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is in right subtree of </a:t>
            </a:r>
            <a:r>
              <a:rPr lang="en-US" sz="1800" i="1" dirty="0">
                <a:solidFill>
                  <a:srgbClr val="FF0000"/>
                </a:solidFill>
                <a:latin typeface="Times-Italic"/>
              </a:rPr>
              <a:t>x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, then  key[y] ≥ key[x].</a:t>
            </a:r>
            <a:endParaRPr lang="en-IN" sz="1800" dirty="0">
              <a:solidFill>
                <a:srgbClr val="FF0000"/>
              </a:solidFill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D57E45F6-2E33-4AEB-9B86-3921B594F0EB}"/>
              </a:ext>
            </a:extLst>
          </p:cNvPr>
          <p:cNvGrpSpPr/>
          <p:nvPr/>
        </p:nvGrpSpPr>
        <p:grpSpPr>
          <a:xfrm>
            <a:off x="2644792" y="2780928"/>
            <a:ext cx="3890123" cy="2327386"/>
            <a:chOff x="2653577" y="3060366"/>
            <a:chExt cx="3890123" cy="2327386"/>
          </a:xfrm>
        </p:grpSpPr>
        <p:grpSp>
          <p:nvGrpSpPr>
            <p:cNvPr id="5" name="Group 28">
              <a:extLst>
                <a:ext uri="{FF2B5EF4-FFF2-40B4-BE49-F238E27FC236}">
                  <a16:creationId xmlns="" xmlns:a16="http://schemas.microsoft.com/office/drawing/2014/main" id="{4FF800C7-43DD-4C20-9A86-0A60321F14EF}"/>
                </a:ext>
              </a:extLst>
            </p:cNvPr>
            <p:cNvGrpSpPr/>
            <p:nvPr/>
          </p:nvGrpSpPr>
          <p:grpSpPr>
            <a:xfrm>
              <a:off x="2653577" y="3227512"/>
              <a:ext cx="3890123" cy="2160240"/>
              <a:chOff x="2653577" y="3227512"/>
              <a:chExt cx="3890123" cy="2160240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B5CF4B48-F0FD-4874-89A9-1668BE435CD8}"/>
                  </a:ext>
                </a:extLst>
              </p:cNvPr>
              <p:cNvSpPr/>
              <p:nvPr/>
            </p:nvSpPr>
            <p:spPr>
              <a:xfrm>
                <a:off x="4319676" y="3227512"/>
                <a:ext cx="540356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490C0643-91BA-4A54-9907-B9D471CE8618}"/>
                  </a:ext>
                </a:extLst>
              </p:cNvPr>
              <p:cNvSpPr/>
              <p:nvPr/>
            </p:nvSpPr>
            <p:spPr>
              <a:xfrm>
                <a:off x="3149220" y="3742512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796F7C76-381D-49D6-8E77-ED0531A8525E}"/>
                  </a:ext>
                </a:extLst>
              </p:cNvPr>
              <p:cNvSpPr/>
              <p:nvPr/>
            </p:nvSpPr>
            <p:spPr>
              <a:xfrm>
                <a:off x="5472477" y="374251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3D419C95-73F3-4001-9EF4-354E96CFDC79}"/>
                  </a:ext>
                </a:extLst>
              </p:cNvPr>
              <p:cNvSpPr/>
              <p:nvPr/>
            </p:nvSpPr>
            <p:spPr>
              <a:xfrm>
                <a:off x="3525296" y="4352036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F25AF06F-8018-4687-A984-D6C3CF3C1207}"/>
                  </a:ext>
                </a:extLst>
              </p:cNvPr>
              <p:cNvSpPr/>
              <p:nvPr/>
            </p:nvSpPr>
            <p:spPr>
              <a:xfrm>
                <a:off x="2653577" y="4352036"/>
                <a:ext cx="574769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75D901A8-EA8C-4319-B7CD-0B9C6DF8AEC7}"/>
                  </a:ext>
                </a:extLst>
              </p:cNvPr>
              <p:cNvSpPr/>
              <p:nvPr/>
            </p:nvSpPr>
            <p:spPr>
              <a:xfrm>
                <a:off x="5915653" y="435065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03700ED8-7CCA-4120-9DF5-07022AFFCFD8}"/>
                  </a:ext>
                </a:extLst>
              </p:cNvPr>
              <p:cNvSpPr/>
              <p:nvPr/>
            </p:nvSpPr>
            <p:spPr>
              <a:xfrm>
                <a:off x="5043935" y="4350652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73AC712F-6DD0-42AD-AB55-D1A5E328054A}"/>
                  </a:ext>
                </a:extLst>
              </p:cNvPr>
              <p:cNvSpPr/>
              <p:nvPr/>
            </p:nvSpPr>
            <p:spPr>
              <a:xfrm>
                <a:off x="5597763" y="4980216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AB7598B1-BC29-4AB1-A2E4-5581F89D4E82}"/>
                  </a:ext>
                </a:extLst>
              </p:cNvPr>
              <p:cNvCxnSpPr>
                <a:cxnSpLocks/>
                <a:stCxn id="6" idx="2"/>
                <a:endCxn id="7" idx="7"/>
              </p:cNvCxnSpPr>
              <p:nvPr/>
            </p:nvCxnSpPr>
            <p:spPr>
              <a:xfrm flipH="1">
                <a:off x="3639817" y="3431280"/>
                <a:ext cx="679859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541E9A2-FD3B-4293-8A4E-976CBB00535F}"/>
                  </a:ext>
                </a:extLst>
              </p:cNvPr>
              <p:cNvCxnSpPr>
                <a:cxnSpLocks/>
                <a:stCxn id="7" idx="3"/>
                <a:endCxn id="11" idx="0"/>
              </p:cNvCxnSpPr>
              <p:nvPr/>
            </p:nvCxnSpPr>
            <p:spPr>
              <a:xfrm flipH="1">
                <a:off x="2940962" y="4090366"/>
                <a:ext cx="292431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EAAB901C-FA58-4F81-80E9-1FCC2F5A54F4}"/>
                  </a:ext>
                </a:extLst>
              </p:cNvPr>
              <p:cNvCxnSpPr>
                <a:cxnSpLocks/>
                <a:stCxn id="9" idx="3"/>
                <a:endCxn id="15" idx="0"/>
              </p:cNvCxnSpPr>
              <p:nvPr/>
            </p:nvCxnSpPr>
            <p:spPr>
              <a:xfrm flipH="1">
                <a:off x="5320849" y="4090366"/>
                <a:ext cx="243603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BCE6A590-5D4A-41DC-9E7C-F0DBFC04A700}"/>
                  </a:ext>
                </a:extLst>
              </p:cNvPr>
              <p:cNvCxnSpPr>
                <a:cxnSpLocks/>
                <a:stCxn id="14" idx="3"/>
                <a:endCxn id="16" idx="0"/>
              </p:cNvCxnSpPr>
              <p:nvPr/>
            </p:nvCxnSpPr>
            <p:spPr>
              <a:xfrm flipH="1">
                <a:off x="5874677" y="4698506"/>
                <a:ext cx="132951" cy="2817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F47150ED-C323-4898-9D4E-D633B5C819C1}"/>
                  </a:ext>
                </a:extLst>
              </p:cNvPr>
              <p:cNvCxnSpPr>
                <a:cxnSpLocks/>
                <a:stCxn id="7" idx="5"/>
                <a:endCxn id="10" idx="0"/>
              </p:cNvCxnSpPr>
              <p:nvPr/>
            </p:nvCxnSpPr>
            <p:spPr>
              <a:xfrm>
                <a:off x="3639817" y="4090366"/>
                <a:ext cx="172864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45210A39-339F-4E0A-9C4B-02EA534682FF}"/>
                  </a:ext>
                </a:extLst>
              </p:cNvPr>
              <p:cNvCxnSpPr>
                <a:cxnSpLocks/>
                <a:stCxn id="6" idx="6"/>
                <a:endCxn id="9" idx="1"/>
              </p:cNvCxnSpPr>
              <p:nvPr/>
            </p:nvCxnSpPr>
            <p:spPr>
              <a:xfrm>
                <a:off x="4860032" y="3431280"/>
                <a:ext cx="704420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BDB6F302-D3D8-4F26-A57F-E8B1B2633245}"/>
                  </a:ext>
                </a:extLst>
              </p:cNvPr>
              <p:cNvCxnSpPr>
                <a:cxnSpLocks/>
                <a:stCxn id="9" idx="5"/>
                <a:endCxn id="14" idx="0"/>
              </p:cNvCxnSpPr>
              <p:nvPr/>
            </p:nvCxnSpPr>
            <p:spPr>
              <a:xfrm>
                <a:off x="6008549" y="4090366"/>
                <a:ext cx="221128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1714" name="Oval 71713">
                  <a:extLst>
                    <a:ext uri="{FF2B5EF4-FFF2-40B4-BE49-F238E27FC236}">
                      <a16:creationId xmlns:a16="http://schemas.microsoft.com/office/drawing/2014/main" id="{C31A9951-EEC0-457B-84ED-8749278B7C37}"/>
                    </a:ext>
                  </a:extLst>
                </p:cNvPr>
                <p:cNvSpPr/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1714" name="Oval 7171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C31A9951-EEC0-457B-84ED-8749278B7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1715" name="Oval 71714">
                  <a:extLst>
                    <a:ext uri="{FF2B5EF4-FFF2-40B4-BE49-F238E27FC236}">
                      <a16:creationId xmlns:a16="http://schemas.microsoft.com/office/drawing/2014/main" id="{AE484F69-0F37-45D8-BB09-3C41B8B08D1C}"/>
                    </a:ext>
                  </a:extLst>
                </p:cNvPr>
                <p:cNvSpPr/>
                <p:nvPr/>
              </p:nvSpPr>
              <p:spPr>
                <a:xfrm>
                  <a:off x="6172596" y="3635048"/>
                  <a:ext cx="309739" cy="41911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1715" name="Oval 7171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AE484F69-0F37-45D8-BB09-3C41B8B08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596" y="3635048"/>
                  <a:ext cx="309739" cy="419118"/>
                </a:xfrm>
                <a:prstGeom prst="ellipse">
                  <a:avLst/>
                </a:prstGeom>
                <a:blipFill>
                  <a:blip r:embed="rId3" cstate="print"/>
                  <a:stretch>
                    <a:fillRect l="-11321" b="-704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290B5F3-9664-46A5-8769-1A6F87FF4B82}"/>
              </a:ext>
            </a:extLst>
          </p:cNvPr>
          <p:cNvSpPr txBox="1"/>
          <p:nvPr/>
        </p:nvSpPr>
        <p:spPr>
          <a:xfrm>
            <a:off x="2276813" y="529488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(Figure: A BST on 8 nodes with height 3) 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1733110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="" xmlns:p14="http://schemas.microsoft.com/office/powerpoint/2010/main" val="190338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="" xmlns:p14="http://schemas.microsoft.com/office/powerpoint/2010/main" val="1052817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133982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Traversing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binary-search-tree property allows us to print keys in a binary search tree in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order, recursively, using an algorithm called an in-order tree walk. Elements are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printed in monotonically increasing order.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INORDER-TREE-TRAVERSAL works: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Check to make sure that x is not NIL.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Recursively, print the keys of the nodes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subtree.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Print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Recursively, print the keys of the nodes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subtree.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339826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70" t="-1185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9044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556792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Traversing</a:t>
                </a:r>
              </a:p>
              <a:p>
                <a:pPr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common BST traversing algorithm (i.e. In-order tree traversal) is given below for easy understanding:</a:t>
                </a:r>
              </a:p>
              <a:p>
                <a:pPr marL="0" indent="0" algn="just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𝐼𝑛𝑜𝑟𝑑𝑒𝑟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𝐼𝑛𝑜𝑟𝑑𝑒𝑟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𝑝𝑟𝑖𝑛𝑡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𝐼𝑛𝑜𝑟𝑑𝑒𝑟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20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556792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69" t="-1185" r="-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4D89BA16-7DE4-4048-825F-B1D4264BEE99}"/>
              </a:ext>
            </a:extLst>
          </p:cNvPr>
          <p:cNvGrpSpPr/>
          <p:nvPr/>
        </p:nvGrpSpPr>
        <p:grpSpPr>
          <a:xfrm>
            <a:off x="4788024" y="2924944"/>
            <a:ext cx="3467073" cy="2088232"/>
            <a:chOff x="2653577" y="3227512"/>
            <a:chExt cx="3890123" cy="216024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669D7A6-9304-42A7-B21A-408C6D1FCE7A}"/>
                </a:ext>
              </a:extLst>
            </p:cNvPr>
            <p:cNvSpPr/>
            <p:nvPr/>
          </p:nvSpPr>
          <p:spPr>
            <a:xfrm>
              <a:off x="4319676" y="3227512"/>
              <a:ext cx="540356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08F75042-71C4-4CE1-B19B-0090D83E646F}"/>
                </a:ext>
              </a:extLst>
            </p:cNvPr>
            <p:cNvSpPr/>
            <p:nvPr/>
          </p:nvSpPr>
          <p:spPr>
            <a:xfrm>
              <a:off x="3149220" y="3742512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B37CF9F2-08CD-47E8-BDD1-7CA084F1449D}"/>
                </a:ext>
              </a:extLst>
            </p:cNvPr>
            <p:cNvSpPr/>
            <p:nvPr/>
          </p:nvSpPr>
          <p:spPr>
            <a:xfrm>
              <a:off x="5472477" y="374251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05623D6F-9173-475E-A6D3-4D383438B277}"/>
                </a:ext>
              </a:extLst>
            </p:cNvPr>
            <p:cNvSpPr/>
            <p:nvPr/>
          </p:nvSpPr>
          <p:spPr>
            <a:xfrm>
              <a:off x="3525296" y="4352036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3C3F96C-60EF-450F-A06B-39292EB2A396}"/>
                </a:ext>
              </a:extLst>
            </p:cNvPr>
            <p:cNvSpPr/>
            <p:nvPr/>
          </p:nvSpPr>
          <p:spPr>
            <a:xfrm>
              <a:off x="2653577" y="4352036"/>
              <a:ext cx="574769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FE484E6-4A12-473F-A7C6-5F12AA7F9CAB}"/>
                </a:ext>
              </a:extLst>
            </p:cNvPr>
            <p:cNvSpPr/>
            <p:nvPr/>
          </p:nvSpPr>
          <p:spPr>
            <a:xfrm>
              <a:off x="5915653" y="435065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FBCB08D0-E584-4108-B6AE-2EA05E54E480}"/>
                </a:ext>
              </a:extLst>
            </p:cNvPr>
            <p:cNvSpPr/>
            <p:nvPr/>
          </p:nvSpPr>
          <p:spPr>
            <a:xfrm>
              <a:off x="5043935" y="4350652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C9BD66C-AB36-462E-9E04-BA168749890A}"/>
                </a:ext>
              </a:extLst>
            </p:cNvPr>
            <p:cNvSpPr/>
            <p:nvPr/>
          </p:nvSpPr>
          <p:spPr>
            <a:xfrm>
              <a:off x="5597763" y="4980216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B55B7-7FF2-41A4-94E5-5180386A67CB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3639817" y="3431280"/>
              <a:ext cx="679859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5F8E962-0F18-451E-8768-B8676C261A1E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940962" y="4090366"/>
              <a:ext cx="292431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C790F7EE-587F-4C55-9DEF-559B9EF4F4EB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5320849" y="4090366"/>
              <a:ext cx="243603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D6438040-3382-47D5-8276-70F66D8FDA1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 flipH="1">
              <a:off x="5874677" y="4698506"/>
              <a:ext cx="132951" cy="2817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7B62F791-E764-4875-BE47-D552703D4DE9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3639817" y="4090366"/>
              <a:ext cx="172864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DC4C836-623A-48A5-9DBA-EA946B2CF436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4860032" y="3431280"/>
              <a:ext cx="704420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EDAA10A-4DE0-4603-9727-53CF4B61562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6008549" y="4090366"/>
              <a:ext cx="221128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66703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784" y="1168209"/>
                <a:ext cx="773464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Traversing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The in-order tree traversal on the example below, getting the output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→  6→9→10→14→16→17→19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Correctness: Follows by induction directly from the binary-search-tree property.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Time: Intuitively, the walk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 for a tree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nodes, because we visit and print each node once.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784" y="1168209"/>
                <a:ext cx="773464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182" t="-1185" r="-8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4D89BA16-7DE4-4048-825F-B1D4264BEE99}"/>
              </a:ext>
            </a:extLst>
          </p:cNvPr>
          <p:cNvGrpSpPr/>
          <p:nvPr/>
        </p:nvGrpSpPr>
        <p:grpSpPr>
          <a:xfrm>
            <a:off x="2787567" y="3742298"/>
            <a:ext cx="3467073" cy="2088232"/>
            <a:chOff x="2653577" y="3227512"/>
            <a:chExt cx="3890123" cy="216024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669D7A6-9304-42A7-B21A-408C6D1FCE7A}"/>
                </a:ext>
              </a:extLst>
            </p:cNvPr>
            <p:cNvSpPr/>
            <p:nvPr/>
          </p:nvSpPr>
          <p:spPr>
            <a:xfrm>
              <a:off x="4319676" y="3227512"/>
              <a:ext cx="540356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08F75042-71C4-4CE1-B19B-0090D83E646F}"/>
                </a:ext>
              </a:extLst>
            </p:cNvPr>
            <p:cNvSpPr/>
            <p:nvPr/>
          </p:nvSpPr>
          <p:spPr>
            <a:xfrm>
              <a:off x="3149220" y="3742512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B37CF9F2-08CD-47E8-BDD1-7CA084F1449D}"/>
                </a:ext>
              </a:extLst>
            </p:cNvPr>
            <p:cNvSpPr/>
            <p:nvPr/>
          </p:nvSpPr>
          <p:spPr>
            <a:xfrm>
              <a:off x="5472477" y="374251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05623D6F-9173-475E-A6D3-4D383438B277}"/>
                </a:ext>
              </a:extLst>
            </p:cNvPr>
            <p:cNvSpPr/>
            <p:nvPr/>
          </p:nvSpPr>
          <p:spPr>
            <a:xfrm>
              <a:off x="3525296" y="4352036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3C3F96C-60EF-450F-A06B-39292EB2A396}"/>
                </a:ext>
              </a:extLst>
            </p:cNvPr>
            <p:cNvSpPr/>
            <p:nvPr/>
          </p:nvSpPr>
          <p:spPr>
            <a:xfrm>
              <a:off x="2653577" y="4352036"/>
              <a:ext cx="574769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FE484E6-4A12-473F-A7C6-5F12AA7F9CAB}"/>
                </a:ext>
              </a:extLst>
            </p:cNvPr>
            <p:cNvSpPr/>
            <p:nvPr/>
          </p:nvSpPr>
          <p:spPr>
            <a:xfrm>
              <a:off x="5915653" y="435065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FBCB08D0-E584-4108-B6AE-2EA05E54E480}"/>
                </a:ext>
              </a:extLst>
            </p:cNvPr>
            <p:cNvSpPr/>
            <p:nvPr/>
          </p:nvSpPr>
          <p:spPr>
            <a:xfrm>
              <a:off x="5043935" y="4350652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C9BD66C-AB36-462E-9E04-BA168749890A}"/>
                </a:ext>
              </a:extLst>
            </p:cNvPr>
            <p:cNvSpPr/>
            <p:nvPr/>
          </p:nvSpPr>
          <p:spPr>
            <a:xfrm>
              <a:off x="5597763" y="4980216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B55B7-7FF2-41A4-94E5-5180386A67CB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3639817" y="3431280"/>
              <a:ext cx="679859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5F8E962-0F18-451E-8768-B8676C261A1E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940962" y="4090366"/>
              <a:ext cx="292431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C790F7EE-587F-4C55-9DEF-559B9EF4F4EB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5320849" y="4090366"/>
              <a:ext cx="243603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D6438040-3382-47D5-8276-70F66D8FDA1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 flipH="1">
              <a:off x="5874677" y="4698506"/>
              <a:ext cx="132951" cy="2817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7B62F791-E764-4875-BE47-D552703D4DE9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3639817" y="4090366"/>
              <a:ext cx="172864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DC4C836-623A-48A5-9DBA-EA946B2CF436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4860032" y="3431280"/>
              <a:ext cx="704420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EDAA10A-4DE0-4603-9727-53CF4B61562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6008549" y="4090366"/>
              <a:ext cx="221128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7411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="" xmlns:p14="http://schemas.microsoft.com/office/powerpoint/2010/main" val="255940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Tree defined recursively</a:t>
            </a:r>
          </a:p>
          <a:p>
            <a:r>
              <a:rPr lang="en-US" sz="2800" dirty="0"/>
              <a:t>A tree is a collection of nodes.  The collection can be empty; otherwise, a tree consists of a distinguished node r, called the root, and zero or more non-empty (sub) trees T</a:t>
            </a:r>
            <a:r>
              <a:rPr lang="en-US" sz="2800" baseline="-25000" dirty="0"/>
              <a:t>1</a:t>
            </a:r>
            <a:r>
              <a:rPr lang="en-US" sz="2800" dirty="0"/>
              <a:t>, T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dirty="0" err="1"/>
              <a:t>T</a:t>
            </a:r>
            <a:r>
              <a:rPr lang="en-US" sz="2800" baseline="-25000" dirty="0" err="1"/>
              <a:t>k</a:t>
            </a:r>
            <a:r>
              <a:rPr lang="en-US" sz="2800" dirty="0"/>
              <a:t> each of whose roots are connected by a directed edge from r.</a:t>
            </a:r>
          </a:p>
          <a:p>
            <a:r>
              <a:rPr lang="en-US" sz="2800" dirty="0"/>
              <a:t>A tree is a collection of N </a:t>
            </a:r>
            <a:r>
              <a:rPr lang="en-US" sz="2800" dirty="0" smtClean="0"/>
              <a:t>nodes (one </a:t>
            </a:r>
            <a:r>
              <a:rPr lang="en-US" sz="2800" dirty="0"/>
              <a:t>of which is the </a:t>
            </a:r>
            <a:r>
              <a:rPr lang="en-US" sz="2800" dirty="0" smtClean="0"/>
              <a:t>root) </a:t>
            </a:r>
            <a:r>
              <a:rPr lang="en-US" sz="2800" dirty="0"/>
              <a:t>and N-1 edges.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93725" y="6361113"/>
            <a:ext cx="1770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Source:Mark Allen Weiss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search procedure returns a pointer to the node with key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‘k’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the key exists, otherwise return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‘NULL’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𝑺𝒆𝒂𝒓𝒄𝒉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],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69" t="-1185" r="-846" b="-4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52826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search key 13 on the following Tree.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endParaRPr lang="en-US" sz="2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28">
            <a:extLst>
              <a:ext uri="{FF2B5EF4-FFF2-40B4-BE49-F238E27FC236}">
                <a16:creationId xmlns="" xmlns:a16="http://schemas.microsoft.com/office/drawing/2014/main" id="{AD6D0CC4-B8D1-4E3C-987C-624A2777F860}"/>
              </a:ext>
            </a:extLst>
          </p:cNvPr>
          <p:cNvGrpSpPr/>
          <p:nvPr/>
        </p:nvGrpSpPr>
        <p:grpSpPr>
          <a:xfrm>
            <a:off x="2483768" y="2348880"/>
            <a:ext cx="3715475" cy="2743203"/>
            <a:chOff x="4695611" y="2483486"/>
            <a:chExt cx="3715475" cy="2743203"/>
          </a:xfrm>
        </p:grpSpPr>
        <p:grpSp>
          <p:nvGrpSpPr>
            <p:cNvPr id="13" name="Group 4">
              <a:extLst>
                <a:ext uri="{FF2B5EF4-FFF2-40B4-BE49-F238E27FC236}">
                  <a16:creationId xmlns="" xmlns:a16="http://schemas.microsoft.com/office/drawing/2014/main" id="{8567EEAD-F2DA-44BB-B0BC-5CCA05C673DF}"/>
                </a:ext>
              </a:extLst>
            </p:cNvPr>
            <p:cNvGrpSpPr/>
            <p:nvPr/>
          </p:nvGrpSpPr>
          <p:grpSpPr>
            <a:xfrm>
              <a:off x="4923897" y="2483486"/>
              <a:ext cx="3487189" cy="1719344"/>
              <a:chOff x="2631006" y="3227512"/>
              <a:chExt cx="3912694" cy="1778631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9605D72F-355A-4CCD-9F60-A32A0B08035E}"/>
                  </a:ext>
                </a:extLst>
              </p:cNvPr>
              <p:cNvSpPr/>
              <p:nvPr/>
            </p:nvSpPr>
            <p:spPr>
              <a:xfrm>
                <a:off x="4319676" y="3227512"/>
                <a:ext cx="540356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15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71562A20-6F33-4412-A868-A6A1DCFD7923}"/>
                  </a:ext>
                </a:extLst>
              </p:cNvPr>
              <p:cNvSpPr/>
              <p:nvPr/>
            </p:nvSpPr>
            <p:spPr>
              <a:xfrm>
                <a:off x="3149220" y="3742512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E23E2BEB-FB30-472D-873B-1B5EE81B6F5B}"/>
                  </a:ext>
                </a:extLst>
              </p:cNvPr>
              <p:cNvSpPr/>
              <p:nvPr/>
            </p:nvSpPr>
            <p:spPr>
              <a:xfrm>
                <a:off x="5472477" y="374251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B8CC3263-C37C-44DB-97C1-91308F7A6753}"/>
                  </a:ext>
                </a:extLst>
              </p:cNvPr>
              <p:cNvSpPr/>
              <p:nvPr/>
            </p:nvSpPr>
            <p:spPr>
              <a:xfrm>
                <a:off x="3525296" y="4352036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600949CC-1021-4F85-96A5-4225ABD8F9A7}"/>
                  </a:ext>
                </a:extLst>
              </p:cNvPr>
              <p:cNvSpPr/>
              <p:nvPr/>
            </p:nvSpPr>
            <p:spPr>
              <a:xfrm>
                <a:off x="2653577" y="4352036"/>
                <a:ext cx="574769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0BC04C1F-8B21-4AC8-942F-38159B9D7892}"/>
                  </a:ext>
                </a:extLst>
              </p:cNvPr>
              <p:cNvSpPr/>
              <p:nvPr/>
            </p:nvSpPr>
            <p:spPr>
              <a:xfrm>
                <a:off x="5915653" y="435065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E7FD106F-989A-447E-B802-0F2374B9D9D0}"/>
                  </a:ext>
                </a:extLst>
              </p:cNvPr>
              <p:cNvSpPr/>
              <p:nvPr/>
            </p:nvSpPr>
            <p:spPr>
              <a:xfrm>
                <a:off x="5043935" y="4350652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39FA9B19-50CF-40F6-A57A-2EFE3BE223FC}"/>
                  </a:ext>
                </a:extLst>
              </p:cNvPr>
              <p:cNvCxnSpPr>
                <a:cxnSpLocks/>
                <a:stCxn id="6" idx="2"/>
                <a:endCxn id="7" idx="7"/>
              </p:cNvCxnSpPr>
              <p:nvPr/>
            </p:nvCxnSpPr>
            <p:spPr>
              <a:xfrm flipH="1">
                <a:off x="3639817" y="3431280"/>
                <a:ext cx="679859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3D62F570-7C21-4059-91CB-834004733058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2940962" y="4090366"/>
                <a:ext cx="292431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3F021A85-6E90-48F5-B683-0F67ADEC84A6}"/>
                  </a:ext>
                </a:extLst>
              </p:cNvPr>
              <p:cNvCxnSpPr>
                <a:cxnSpLocks/>
                <a:stCxn id="8" idx="3"/>
                <a:endCxn id="12" idx="0"/>
              </p:cNvCxnSpPr>
              <p:nvPr/>
            </p:nvCxnSpPr>
            <p:spPr>
              <a:xfrm flipH="1">
                <a:off x="5320849" y="4090366"/>
                <a:ext cx="243603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CBE1A2EF-96FF-43E2-A549-3FCEE49DE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1006" y="4724433"/>
                <a:ext cx="132951" cy="2817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6E1A5882-B4A7-4272-91C4-0463AC20D146}"/>
                  </a:ext>
                </a:extLst>
              </p:cNvPr>
              <p:cNvCxnSpPr>
                <a:cxnSpLocks/>
                <a:stCxn id="7" idx="5"/>
                <a:endCxn id="9" idx="0"/>
              </p:cNvCxnSpPr>
              <p:nvPr/>
            </p:nvCxnSpPr>
            <p:spPr>
              <a:xfrm>
                <a:off x="3639817" y="4090366"/>
                <a:ext cx="172864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C18E59F7-C5AD-4C9B-BFDD-E217AFB512DE}"/>
                  </a:ext>
                </a:extLst>
              </p:cNvPr>
              <p:cNvCxnSpPr>
                <a:cxnSpLocks/>
                <a:stCxn id="6" idx="6"/>
                <a:endCxn id="8" idx="1"/>
              </p:cNvCxnSpPr>
              <p:nvPr/>
            </p:nvCxnSpPr>
            <p:spPr>
              <a:xfrm>
                <a:off x="4860032" y="3431280"/>
                <a:ext cx="704420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EC87BC1A-0513-4E11-9877-B019B6892BDD}"/>
                  </a:ext>
                </a:extLst>
              </p:cNvPr>
              <p:cNvCxnSpPr>
                <a:cxnSpLocks/>
                <a:stCxn id="8" idx="5"/>
                <a:endCxn id="11" idx="0"/>
              </p:cNvCxnSpPr>
              <p:nvPr/>
            </p:nvCxnSpPr>
            <p:spPr>
              <a:xfrm>
                <a:off x="6008549" y="4090366"/>
                <a:ext cx="221128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2E5CD08A-3BDE-47B4-BEC1-66C5D79E9581}"/>
                </a:ext>
              </a:extLst>
            </p:cNvPr>
            <p:cNvSpPr/>
            <p:nvPr/>
          </p:nvSpPr>
          <p:spPr>
            <a:xfrm>
              <a:off x="4695611" y="4212241"/>
              <a:ext cx="493598" cy="393951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B31DA3F9-43FE-47B5-9FDC-054C177C42EC}"/>
                </a:ext>
              </a:extLst>
            </p:cNvPr>
            <p:cNvSpPr/>
            <p:nvPr/>
          </p:nvSpPr>
          <p:spPr>
            <a:xfrm>
              <a:off x="5281681" y="4212240"/>
              <a:ext cx="493598" cy="393951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AD25F5B-362D-4E7B-98C4-B56BE2DFB0E5}"/>
                </a:ext>
              </a:extLst>
            </p:cNvPr>
            <p:cNvCxnSpPr>
              <a:cxnSpLocks/>
              <a:stCxn id="10" idx="5"/>
              <a:endCxn id="3" idx="0"/>
            </p:cNvCxnSpPr>
            <p:nvPr/>
          </p:nvCxnSpPr>
          <p:spPr>
            <a:xfrm>
              <a:off x="5381257" y="3906785"/>
              <a:ext cx="147223" cy="3054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0BA25F17-06BF-4841-B76C-CC0D92F9B02A}"/>
                </a:ext>
              </a:extLst>
            </p:cNvPr>
            <p:cNvSpPr/>
            <p:nvPr/>
          </p:nvSpPr>
          <p:spPr>
            <a:xfrm>
              <a:off x="6094626" y="4229100"/>
              <a:ext cx="493598" cy="393951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13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81AC716C-3BC0-4122-A826-718689A7496B}"/>
                </a:ext>
              </a:extLst>
            </p:cNvPr>
            <p:cNvCxnSpPr>
              <a:cxnSpLocks/>
              <a:stCxn id="9" idx="5"/>
              <a:endCxn id="27" idx="0"/>
            </p:cNvCxnSpPr>
            <p:nvPr/>
          </p:nvCxnSpPr>
          <p:spPr>
            <a:xfrm>
              <a:off x="6158178" y="3906785"/>
              <a:ext cx="183247" cy="32231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35267026-A586-458D-8C9F-FC42944D4B54}"/>
                </a:ext>
              </a:extLst>
            </p:cNvPr>
            <p:cNvSpPr/>
            <p:nvPr/>
          </p:nvSpPr>
          <p:spPr>
            <a:xfrm>
              <a:off x="5734586" y="4832737"/>
              <a:ext cx="493598" cy="393952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3D9CB375-9E48-4F03-9E06-5B251A8D6FFD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5981386" y="4581128"/>
              <a:ext cx="217111" cy="2516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29440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search key 13 on the following Tree.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𝑺𝒆𝒂𝒓𝒄𝒉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just">
                  <a:buAutoNum type="arabicPeriod"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69" t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4DD3B28-51E0-42A3-ABC5-8C6E9561612E}"/>
              </a:ext>
            </a:extLst>
          </p:cNvPr>
          <p:cNvGrpSpPr/>
          <p:nvPr/>
        </p:nvGrpSpPr>
        <p:grpSpPr>
          <a:xfrm>
            <a:off x="4971325" y="2132856"/>
            <a:ext cx="3715475" cy="3031235"/>
            <a:chOff x="4971325" y="2132856"/>
            <a:chExt cx="3715475" cy="3031235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420888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96188D46-D38C-4A70-9B3A-4D38C7819067}"/>
                </a:ext>
              </a:extLst>
            </p:cNvPr>
            <p:cNvCxnSpPr/>
            <p:nvPr/>
          </p:nvCxnSpPr>
          <p:spPr>
            <a:xfrm>
              <a:off x="6948264" y="2132856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49705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search key 13 on the following Tree.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𝑺𝒆𝒂𝒓𝒄𝒉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69" t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6">
            <a:extLst>
              <a:ext uri="{FF2B5EF4-FFF2-40B4-BE49-F238E27FC236}">
                <a16:creationId xmlns="" xmlns:a16="http://schemas.microsoft.com/office/drawing/2014/main" id="{C99F82A0-B46F-4C2A-B5DC-B4B7A7CC3332}"/>
              </a:ext>
            </a:extLst>
          </p:cNvPr>
          <p:cNvGrpSpPr/>
          <p:nvPr/>
        </p:nvGrpSpPr>
        <p:grpSpPr>
          <a:xfrm>
            <a:off x="5292080" y="1544529"/>
            <a:ext cx="3715475" cy="3031235"/>
            <a:chOff x="4971325" y="1916832"/>
            <a:chExt cx="3715475" cy="3031235"/>
          </a:xfrm>
        </p:grpSpPr>
        <p:grpSp>
          <p:nvGrpSpPr>
            <p:cNvPr id="3" name="Group 57">
              <a:extLst>
                <a:ext uri="{FF2B5EF4-FFF2-40B4-BE49-F238E27FC236}">
                  <a16:creationId xmlns="" xmlns:a16="http://schemas.microsoft.com/office/drawing/2014/main" id="{997BCD70-467B-4EC9-8EBA-7E5A06DEFE0F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63">
                <a:extLst>
                  <a:ext uri="{FF2B5EF4-FFF2-40B4-BE49-F238E27FC236}">
                    <a16:creationId xmlns="" xmlns:a16="http://schemas.microsoft.com/office/drawing/2014/main" id="{3456F2D9-D3A7-4469-AE27-16A4C0858164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="" xmlns:a16="http://schemas.microsoft.com/office/drawing/2014/main" id="{3740CBC4-4C63-40B3-8A2B-8FD885F47DD9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="" xmlns:a16="http://schemas.microsoft.com/office/drawing/2014/main" id="{EC78B9A4-A319-432A-8659-498C25C6DDDC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="" xmlns:a16="http://schemas.microsoft.com/office/drawing/2014/main" id="{88F1E954-5278-4939-9ED9-4FF318094FFB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="" xmlns:a16="http://schemas.microsoft.com/office/drawing/2014/main" id="{4F5CA2BC-0F82-40F2-91F9-396E49F2946A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="" xmlns:a16="http://schemas.microsoft.com/office/drawing/2014/main" id="{BA1972B2-78D0-4743-8176-1F1C9E9948AC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="" xmlns:a16="http://schemas.microsoft.com/office/drawing/2014/main" id="{31C04CAD-C905-4835-A693-A8F2842F96FF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="" xmlns:a16="http://schemas.microsoft.com/office/drawing/2014/main" id="{AC0393CD-622B-4A80-ADB6-25E5A5715B5E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="" xmlns:a16="http://schemas.microsoft.com/office/drawing/2014/main" id="{CF84DCD4-6A7D-479B-B103-3693800D456E}"/>
                    </a:ext>
                  </a:extLst>
                </p:cNvPr>
                <p:cNvCxnSpPr>
                  <a:cxnSpLocks/>
                  <a:stCxn id="72" idx="2"/>
                  <a:endCxn id="73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="" xmlns:a16="http://schemas.microsoft.com/office/drawing/2014/main" id="{A7672455-E4EC-45F7-BCF3-25079DF079DF}"/>
                    </a:ext>
                  </a:extLst>
                </p:cNvPr>
                <p:cNvCxnSpPr>
                  <a:cxnSpLocks/>
                  <a:stCxn id="73" idx="3"/>
                  <a:endCxn id="76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="" xmlns:a16="http://schemas.microsoft.com/office/drawing/2014/main" id="{0143E2C0-38E7-4C25-9AB8-C8329ED0AA6A}"/>
                    </a:ext>
                  </a:extLst>
                </p:cNvPr>
                <p:cNvCxnSpPr>
                  <a:cxnSpLocks/>
                  <a:stCxn id="74" idx="3"/>
                  <a:endCxn id="78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="" xmlns:a16="http://schemas.microsoft.com/office/drawing/2014/main" id="{B034B70D-9953-47B0-9BC8-968CF3167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="" xmlns:a16="http://schemas.microsoft.com/office/drawing/2014/main" id="{C2DD75AE-223F-4FFF-AF32-3912ABAE0E66}"/>
                    </a:ext>
                  </a:extLst>
                </p:cNvPr>
                <p:cNvCxnSpPr>
                  <a:cxnSpLocks/>
                  <a:stCxn id="73" idx="5"/>
                  <a:endCxn id="75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="" xmlns:a16="http://schemas.microsoft.com/office/drawing/2014/main" id="{8B8258AD-E37F-4A1A-910B-33DAB6DB97BD}"/>
                    </a:ext>
                  </a:extLst>
                </p:cNvPr>
                <p:cNvCxnSpPr>
                  <a:cxnSpLocks/>
                  <a:stCxn id="72" idx="6"/>
                  <a:endCxn id="74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="" xmlns:a16="http://schemas.microsoft.com/office/drawing/2014/main" id="{0750EC73-A47A-4B2A-9054-A0623B5DCCB9}"/>
                    </a:ext>
                  </a:extLst>
                </p:cNvPr>
                <p:cNvCxnSpPr>
                  <a:cxnSpLocks/>
                  <a:stCxn id="74" idx="5"/>
                  <a:endCxn id="77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2FB0F781-EA73-4167-99A0-97676E6DFC98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="" xmlns:a16="http://schemas.microsoft.com/office/drawing/2014/main" id="{7CBA1579-FD29-4BD0-AC5C-015EDA51CAA9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F45888F4-4A61-48A6-B2CD-4564D9B8A9D7}"/>
                  </a:ext>
                </a:extLst>
              </p:cNvPr>
              <p:cNvCxnSpPr>
                <a:cxnSpLocks/>
                <a:stCxn id="76" idx="5"/>
                <a:endCxn id="66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="" xmlns:a16="http://schemas.microsoft.com/office/drawing/2014/main" id="{B4AB2B8D-ADAA-41CB-B4E0-539AEF73FF89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4B63E6C5-B96A-4BCB-A895-EA0ABB17958A}"/>
                  </a:ext>
                </a:extLst>
              </p:cNvPr>
              <p:cNvCxnSpPr>
                <a:cxnSpLocks/>
                <a:stCxn id="75" idx="5"/>
                <a:endCxn id="68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="" xmlns:a16="http://schemas.microsoft.com/office/drawing/2014/main" id="{E44CB2C3-5F76-4775-9E65-92EB7B891A07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0B7698F1-A156-4486-BD20-96705185DE7F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1B84A75C-9FC2-4EA7-B8E8-2078D60DE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192" y="2564439"/>
              <a:ext cx="355134" cy="2164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5D72CC91-66CF-45CB-AD44-6E55991D8F0F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55E4056E-FB8A-4672-B19D-91CDED6102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4626" y="2916467"/>
              <a:ext cx="301590" cy="440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25C26C1C-1EE5-478B-BF9C-10A4B2587A38}"/>
                </a:ext>
              </a:extLst>
            </p:cNvPr>
            <p:cNvCxnSpPr>
              <a:cxnSpLocks/>
            </p:cNvCxnSpPr>
            <p:nvPr/>
          </p:nvCxnSpPr>
          <p:spPr>
            <a:xfrm>
              <a:off x="6586044" y="3473759"/>
              <a:ext cx="246393" cy="476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Arrow: Left 62">
              <a:extLst>
                <a:ext uri="{FF2B5EF4-FFF2-40B4-BE49-F238E27FC236}">
                  <a16:creationId xmlns="" xmlns:a16="http://schemas.microsoft.com/office/drawing/2014/main" id="{63538CD2-F460-44CB-86A2-879889C84E79}"/>
                </a:ext>
              </a:extLst>
            </p:cNvPr>
            <p:cNvSpPr/>
            <p:nvPr/>
          </p:nvSpPr>
          <p:spPr>
            <a:xfrm>
              <a:off x="6783938" y="4075445"/>
              <a:ext cx="360013" cy="1440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5BC865-6645-4130-A7EA-0FBFF332E3DE}"/>
                  </a:ext>
                </a:extLst>
              </p:cNvPr>
              <p:cNvSpPr txBox="1"/>
              <p:nvPr/>
            </p:nvSpPr>
            <p:spPr>
              <a:xfrm>
                <a:off x="5076056" y="454364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25BC865-6645-4130-A7EA-0FBFF332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43645"/>
                <a:ext cx="4572000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12827D-3EBB-4B45-85EF-BE2EC27B4BBB}"/>
                  </a:ext>
                </a:extLst>
              </p:cNvPr>
              <p:cNvSpPr txBox="1"/>
              <p:nvPr/>
            </p:nvSpPr>
            <p:spPr>
              <a:xfrm>
                <a:off x="807428" y="5186364"/>
                <a:ext cx="76749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000000"/>
                    </a:solidFill>
                  </a:rPr>
                  <a:t>Time: The algorithm is recursive and visit nodes on a downward path from the root. Thus, running time is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</a:rPr>
                  <a:t>, where h is the height of the tree.</a:t>
                </a: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212827D-3EBB-4B45-85EF-BE2EC27B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8" y="5186364"/>
                <a:ext cx="7674978" cy="584775"/>
              </a:xfrm>
              <a:prstGeom prst="rect">
                <a:avLst/>
              </a:prstGeom>
              <a:blipFill>
                <a:blip r:embed="rId4" cstate="print"/>
                <a:stretch>
                  <a:fillRect l="-397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1628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700808"/>
            <a:ext cx="734481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 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Minimum and Maximum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binary-search-tree property guarantees that</a:t>
            </a:r>
          </a:p>
          <a:p>
            <a:pPr marL="857250" lvl="2" indent="0" algn="just">
              <a:buNone/>
            </a:pP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the minimum key of a binary search tree is located at the leftmost node, and</a:t>
            </a:r>
          </a:p>
          <a:p>
            <a:pPr marL="857250" lvl="2" indent="0" algn="just">
              <a:buNone/>
            </a:pP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the maximum key of a binary search tree is located at the rightmost node.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Traverse the appropriate pointers (left or right) until NIL is reached.</a:t>
            </a:r>
            <a:endParaRPr lang="en-US" sz="24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346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minimum and maximum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The following procedure returns a pointer to the minimum element in the subtree rooted at a given node x, which we assume to be not NIL.</a:t>
                </a:r>
              </a:p>
              <a:p>
                <a:pPr marL="0" indent="0" algn="just">
                  <a:buNone/>
                </a:pPr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69" t="-1185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087419" y="2780928"/>
            <a:ext cx="4075488" cy="3031235"/>
            <a:chOff x="4611312" y="1916832"/>
            <a:chExt cx="4075488" cy="303123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="" xmlns:a16="http://schemas.microsoft.com/office/drawing/2014/main" id="{5F9869C9-7CCB-4D15-9976-479769844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8708" y="2387721"/>
              <a:ext cx="355134" cy="2164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D1AAB1EA-8B4E-4ADD-AB8D-D93EBD13E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541" y="2857419"/>
              <a:ext cx="423713" cy="353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017A8B4D-C6DA-419B-BEE3-00510CF2F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7936" y="3461480"/>
              <a:ext cx="200451" cy="446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84" name="Arrow: Left 71683">
              <a:extLst>
                <a:ext uri="{FF2B5EF4-FFF2-40B4-BE49-F238E27FC236}">
                  <a16:creationId xmlns="" xmlns:a16="http://schemas.microsoft.com/office/drawing/2014/main" id="{5C38A683-1BB9-455F-9CB1-B85541500DED}"/>
                </a:ext>
              </a:extLst>
            </p:cNvPr>
            <p:cNvSpPr/>
            <p:nvPr/>
          </p:nvSpPr>
          <p:spPr>
            <a:xfrm rot="10800000">
              <a:off x="4611312" y="4055798"/>
              <a:ext cx="360013" cy="1440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69234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482" y="51430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3158" y="1033685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minimum and maximum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The following procedure returns a pointer to the maximum element in the subtree rooted at a given node x, which we assume to be not NULL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158" y="1033685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69" t="-1185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553558" y="2410863"/>
            <a:ext cx="4095604" cy="3031235"/>
            <a:chOff x="4971325" y="1916832"/>
            <a:chExt cx="4095604" cy="303123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="" xmlns:a16="http://schemas.microsoft.com/office/drawing/2014/main" id="{5F9869C9-7CCB-4D15-9976-4797698441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2228" y="2328263"/>
              <a:ext cx="451504" cy="270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017A8B4D-C6DA-419B-BEE3-00510CF2FA25}"/>
                </a:ext>
              </a:extLst>
            </p:cNvPr>
            <p:cNvCxnSpPr>
              <a:cxnSpLocks/>
            </p:cNvCxnSpPr>
            <p:nvPr/>
          </p:nvCxnSpPr>
          <p:spPr>
            <a:xfrm>
              <a:off x="8406926" y="2857419"/>
              <a:ext cx="251008" cy="353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84" name="Arrow: Left 71683">
              <a:extLst>
                <a:ext uri="{FF2B5EF4-FFF2-40B4-BE49-F238E27FC236}">
                  <a16:creationId xmlns="" xmlns:a16="http://schemas.microsoft.com/office/drawing/2014/main" id="{5C38A683-1BB9-455F-9CB1-B85541500DED}"/>
                </a:ext>
              </a:extLst>
            </p:cNvPr>
            <p:cNvSpPr/>
            <p:nvPr/>
          </p:nvSpPr>
          <p:spPr>
            <a:xfrm>
              <a:off x="8706916" y="3415534"/>
              <a:ext cx="360013" cy="1440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03731AF-D685-4950-B572-5957AD74707F}"/>
              </a:ext>
            </a:extLst>
          </p:cNvPr>
          <p:cNvSpPr txBox="1"/>
          <p:nvPr/>
        </p:nvSpPr>
        <p:spPr>
          <a:xfrm>
            <a:off x="802213" y="4816180"/>
            <a:ext cx="458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Time: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Both procedures visit nodes that form a downward path from the root to a leaf. Both procedures run in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O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h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RMTMI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time,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height of the tree.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9636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196752"/>
                <a:ext cx="7704856" cy="489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 (</a:t>
                </a:r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Successor and predecessor</a:t>
                </a: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Assuming that all keys are distinct, the successor of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𝑠𝑚𝑎𝑙𝑙𝑒𝑠𝑡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x has the largest key in the binary search tree, then we say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successor is NIL.</a:t>
                </a:r>
              </a:p>
              <a:p>
                <a:pPr marL="57150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 are two cases:</a:t>
                </a:r>
              </a:p>
              <a:p>
                <a:pPr marL="809625" lvl="1" indent="-352425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has a non-empty right subtree,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successor is the  minimum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 subtree.</a:t>
                </a:r>
              </a:p>
              <a:p>
                <a:pPr marL="457200" lvl="1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has an empty right subtree, notice that:</a:t>
                </a:r>
              </a:p>
              <a:p>
                <a:pPr marL="857250" lvl="2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• As long as we move to the left up the tree (move up through right children), we are visiting smaller keys.</a:t>
                </a:r>
              </a:p>
              <a:p>
                <a:pPr marL="857250" lvl="2" indent="0" algn="just">
                  <a:buNone/>
                  <a:tabLst>
                    <a:tab pos="56483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successor y is the node that x is the predecessor of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maximum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subtree).</a:t>
                </a:r>
              </a:p>
              <a:p>
                <a:pPr marL="457200" lvl="1" indent="0" algn="just">
                  <a:buNone/>
                </a:pP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196752"/>
                <a:ext cx="7704856" cy="4897486"/>
              </a:xfrm>
              <a:prstGeom prst="rect">
                <a:avLst/>
              </a:prstGeom>
              <a:blipFill>
                <a:blip r:embed="rId2" cstate="print"/>
                <a:stretch>
                  <a:fillRect l="-1187" t="-995" r="-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11393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 (</a:t>
            </a:r>
            <a:r>
              <a:rPr lang="en-US" sz="2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Successor and predecessor</a:t>
            </a:r>
            <a:r>
              <a:rPr lang="en-US" sz="24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successor node in BST.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Let us find the successor() with the help of a tree example.</a:t>
            </a:r>
          </a:p>
          <a:p>
            <a:pPr marL="0" indent="0" algn="just">
              <a:buNone/>
            </a:pPr>
            <a:r>
              <a:rPr lang="en-US" sz="22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Successor: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next increased value of node x.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i.e. The successor of node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successor of node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591196" y="2486939"/>
            <a:ext cx="3715475" cy="3031235"/>
            <a:chOff x="4971325" y="1916832"/>
            <a:chExt cx="3715475" cy="3031235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03627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073" y="1223764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 (</a:t>
                </a:r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Successor and predecessor</a:t>
                </a: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successor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BST, if all the keys are distinct, then the successor of a node x is the node with the smallest key greater than  key[x].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following procedure returns the successor  of a node x in BST.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𝒔𝒖𝒄𝒄𝒆𝒔𝒔𝒐𝒓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𝑀𝑖𝑛𝑖𝑚𝑢𝑚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073" y="1223764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270" t="-1185" r="-677" b="-47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971325" y="2996952"/>
            <a:ext cx="3715475" cy="3031235"/>
            <a:chOff x="4971325" y="1916832"/>
            <a:chExt cx="3715475" cy="3031235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179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terminology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root of each subtree is said to be a </a:t>
            </a:r>
            <a:r>
              <a:rPr lang="en-US" b="1"/>
              <a:t>child </a:t>
            </a:r>
            <a:r>
              <a:rPr lang="en-US"/>
              <a:t>of r and r is said to be the </a:t>
            </a:r>
            <a:r>
              <a:rPr lang="en-US" b="1"/>
              <a:t>parent</a:t>
            </a:r>
            <a:r>
              <a:rPr lang="en-US"/>
              <a:t> of each subtree root.</a:t>
            </a:r>
          </a:p>
          <a:p>
            <a:r>
              <a:rPr lang="en-US" b="1"/>
              <a:t>Leaves</a:t>
            </a:r>
            <a:r>
              <a:rPr lang="en-US"/>
              <a:t>: nodes with no children (also known as external nodes)</a:t>
            </a:r>
          </a:p>
          <a:p>
            <a:r>
              <a:rPr lang="en-US" b="1"/>
              <a:t>Internal Nodes</a:t>
            </a:r>
            <a:r>
              <a:rPr lang="en-US"/>
              <a:t>: nodes with children</a:t>
            </a:r>
          </a:p>
          <a:p>
            <a:r>
              <a:rPr lang="en-US" b="1"/>
              <a:t>Siblings</a:t>
            </a:r>
            <a:r>
              <a:rPr lang="en-US"/>
              <a:t>: nodes with the same parent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6361113"/>
            <a:ext cx="324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Source:Mark Allen Weiss  - edited by Evan Korth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 (</a:t>
            </a:r>
            <a:r>
              <a:rPr lang="en-US" sz="2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Successor and predecessor</a:t>
            </a:r>
            <a:r>
              <a:rPr lang="en-US" sz="24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predecessor node in BST.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 BST, if all the keys are distinct, then the in-order predecessor of a node x is the previous node in in-order  traversal of it.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Let us find the in-order predecessor () with the help of a tree example.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For Example 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In-order predecessor of 2  do not exist.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In-order predecessor of  15 is 13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In-order predecessor of  18  is 17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987349" y="2996952"/>
            <a:ext cx="3715475" cy="3031235"/>
            <a:chOff x="4971325" y="1916832"/>
            <a:chExt cx="3715475" cy="3031235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247658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332" y="46985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446" y="1131300"/>
                <a:ext cx="7879107" cy="4889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 (</a:t>
                </a:r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Successor and predecessor</a:t>
                </a: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predecessor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BST, if all the keys are distinct, then the in-order predecessor of a node x is the previous node in in-order  traversal of it.. </a:t>
                </a:r>
              </a:p>
              <a:p>
                <a:pPr marL="0" indent="0" algn="just">
                  <a:buNone/>
                </a:pPr>
                <a:endParaRPr lang="en-US" sz="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𝒑𝒓𝒆𝒅𝒆𝒄𝒆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𝒔𝒔𝒐𝒓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𝑀𝑎𝑥𝑖𝑚𝑢𝑚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u="none" strike="noStrike" baseline="0" dirty="0">
                    <a:solidFill>
                      <a:srgbClr val="000000"/>
                    </a:solidFill>
                  </a:rPr>
                  <a:t>Time: For both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Tree</m:t>
                    </m:r>
                    <m:r>
                      <a:rPr lang="en-US" sz="16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successor</m:t>
                    </m:r>
                  </m:oMath>
                </a14:m>
                <a:r>
                  <a:rPr lang="en-US" sz="1600" u="none" strike="noStrike" baseline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Tree</m:t>
                    </m:r>
                    <m:r>
                      <a:rPr lang="en-US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predecessor</m:t>
                    </m:r>
                  </m:oMath>
                </a14:m>
                <a:r>
                  <a:rPr lang="en-US" sz="1600" u="none" strike="noStrike" baseline="0" dirty="0">
                    <a:solidFill>
                      <a:srgbClr val="000000"/>
                    </a:solidFill>
                  </a:rPr>
                  <a:t> procedures, in both cases, we visit nodes on a path down the tree or up the tree. Thus, running time is O(h), where h is the height of the tree.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2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46" y="1131300"/>
                <a:ext cx="7879107" cy="4889987"/>
              </a:xfrm>
              <a:prstGeom prst="rect">
                <a:avLst/>
              </a:prstGeom>
              <a:blipFill>
                <a:blip r:embed="rId2" cstate="print"/>
                <a:stretch>
                  <a:fillRect l="-1161" t="-998" r="-6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981767" y="2066576"/>
            <a:ext cx="3715475" cy="3031235"/>
            <a:chOff x="4971325" y="1916832"/>
            <a:chExt cx="3715475" cy="3031235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16775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="" xmlns:p14="http://schemas.microsoft.com/office/powerpoint/2010/main" val="1926772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409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382" y="1196752"/>
                <a:ext cx="7787209" cy="4752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Insertion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insert value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into the binary search tree, the procedure is given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=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=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𝑁𝐼𝐿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=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𝑁𝐼𝐿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Beginning at root of the tree, trace a downward path, maintaining two pointers.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Pointer x: traces the downward path.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Pointer y: 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“trailing pointer” to </a:t>
                </a: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keep track of parent of x.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Traverse the tree downward by comparing the value of node at x with v, and move to the left or right child accordingly.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When x is NIL, it is at the correct position for node z.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value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value, and insert z at either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or right, appropriately.</a:t>
                </a:r>
              </a:p>
              <a:p>
                <a:pPr marL="0" indent="0" algn="just">
                  <a:buNone/>
                </a:pPr>
                <a:endParaRPr lang="en-US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382" y="1196752"/>
                <a:ext cx="7787209" cy="4752528"/>
              </a:xfrm>
              <a:prstGeom prst="rect">
                <a:avLst/>
              </a:prstGeom>
              <a:blipFill>
                <a:blip r:embed="rId2" cstate="print"/>
                <a:stretch>
                  <a:fillRect l="-1410" t="-1282" r="-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37631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25" y="1341597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a typeface="Cambria Math" panose="02040503050406030204" pitchFamily="18" charset="0"/>
              </a:rPr>
              <a:t>Example: insert 14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2714262" y="2060848"/>
            <a:ext cx="3715475" cy="3031235"/>
            <a:chOff x="4971325" y="1916832"/>
            <a:chExt cx="3715475" cy="3031235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5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0807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a typeface="Cambria Math" panose="02040503050406030204" pitchFamily="18" charset="0"/>
              </a:rPr>
              <a:t>Example: insert 14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71684">
            <a:extLst>
              <a:ext uri="{FF2B5EF4-FFF2-40B4-BE49-F238E27FC236}">
                <a16:creationId xmlns=""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825823" y="2636912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90E4B5B9-7D43-4C55-9EC7-88A02C089B1E}"/>
              </a:ext>
            </a:extLst>
          </p:cNvPr>
          <p:cNvSpPr/>
          <p:nvPr/>
        </p:nvSpPr>
        <p:spPr>
          <a:xfrm>
            <a:off x="4541298" y="3477870"/>
            <a:ext cx="559747" cy="1787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71679">
            <a:extLst>
              <a:ext uri="{FF2B5EF4-FFF2-40B4-BE49-F238E27FC236}">
                <a16:creationId xmlns="" xmlns:a16="http://schemas.microsoft.com/office/drawing/2014/main" id="{DC453118-84FB-462D-8180-6451B04A73EF}"/>
              </a:ext>
            </a:extLst>
          </p:cNvPr>
          <p:cNvGrpSpPr/>
          <p:nvPr/>
        </p:nvGrpSpPr>
        <p:grpSpPr>
          <a:xfrm>
            <a:off x="4823040" y="2495028"/>
            <a:ext cx="3715475" cy="3377366"/>
            <a:chOff x="4823040" y="2495028"/>
            <a:chExt cx="3715475" cy="3377366"/>
          </a:xfrm>
        </p:grpSpPr>
        <p:grpSp>
          <p:nvGrpSpPr>
            <p:cNvPr id="31" name="Group 1">
              <a:extLst>
                <a:ext uri="{FF2B5EF4-FFF2-40B4-BE49-F238E27FC236}">
                  <a16:creationId xmlns="" xmlns:a16="http://schemas.microsoft.com/office/drawing/2014/main" id="{C6CBBB32-5ACB-4BD1-BAD0-0AB7A4D23C58}"/>
                </a:ext>
              </a:extLst>
            </p:cNvPr>
            <p:cNvGrpSpPr/>
            <p:nvPr/>
          </p:nvGrpSpPr>
          <p:grpSpPr>
            <a:xfrm>
              <a:off x="4823040" y="2495028"/>
              <a:ext cx="3715475" cy="3090398"/>
              <a:chOff x="4823040" y="2495028"/>
              <a:chExt cx="3715475" cy="3090398"/>
            </a:xfrm>
          </p:grpSpPr>
          <p:grpSp>
            <p:nvGrpSpPr>
              <p:cNvPr id="71680" name="Group 29">
                <a:extLst>
                  <a:ext uri="{FF2B5EF4-FFF2-40B4-BE49-F238E27FC236}">
                    <a16:creationId xmlns="" xmlns:a16="http://schemas.microsoft.com/office/drawing/2014/main" id="{EBF7D10F-38F3-4376-B57F-EE73D9234529}"/>
                  </a:ext>
                </a:extLst>
              </p:cNvPr>
              <p:cNvGrpSpPr/>
              <p:nvPr/>
            </p:nvGrpSpPr>
            <p:grpSpPr>
              <a:xfrm>
                <a:off x="4823040" y="2495028"/>
                <a:ext cx="3715475" cy="3031235"/>
                <a:chOff x="4971325" y="1916832"/>
                <a:chExt cx="3715475" cy="3031235"/>
              </a:xfrm>
            </p:grpSpPr>
            <p:grpSp>
              <p:nvGrpSpPr>
                <p:cNvPr id="71681" name="Group 30">
                  <a:extLst>
                    <a:ext uri="{FF2B5EF4-FFF2-40B4-BE49-F238E27FC236}">
                      <a16:creationId xmlns="" xmlns:a16="http://schemas.microsoft.com/office/drawing/2014/main" id="{E7134769-13C7-4232-ADC0-81A99793DFE0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71683" name="Group 32">
                    <a:extLst>
                      <a:ext uri="{FF2B5EF4-FFF2-40B4-BE49-F238E27FC236}">
                        <a16:creationId xmlns="" xmlns:a16="http://schemas.microsoft.com/office/drawing/2014/main" id="{A5C97951-F6FA-4B73-8A4B-F8302B9B8A23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="" xmlns:a16="http://schemas.microsoft.com/office/drawing/2014/main" id="{0F4B5CB8-05AB-4AA9-8228-6A512A857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="" xmlns:a16="http://schemas.microsoft.com/office/drawing/2014/main" id="{FB26F389-5220-4816-8EFE-7CD890929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="" xmlns:a16="http://schemas.microsoft.com/office/drawing/2014/main" id="{3F4B3678-4B81-4202-8106-B8087D7A5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="" xmlns:a16="http://schemas.microsoft.com/office/drawing/2014/main" id="{BA81B923-EA0D-4E89-A92B-F75788C84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="" xmlns:a16="http://schemas.microsoft.com/office/drawing/2014/main" id="{CCB1A80B-B4A5-4C21-B313-752642BD2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="" xmlns:a16="http://schemas.microsoft.com/office/drawing/2014/main" id="{5E1577D8-A4C7-4BE6-AB03-BD986DC50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="" xmlns:a16="http://schemas.microsoft.com/office/drawing/2014/main" id="{528938E0-7D9B-4959-BC17-E57D77762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="" xmlns:a16="http://schemas.microsoft.com/office/drawing/2014/main" id="{7D6A386C-C2AD-46D7-87CF-EEC4BF46725C}"/>
                        </a:ext>
                      </a:extLst>
                    </p:cNvPr>
                    <p:cNvCxnSpPr>
                      <a:cxnSpLocks/>
                      <a:stCxn id="41" idx="2"/>
                      <a:endCxn id="4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="" xmlns:a16="http://schemas.microsoft.com/office/drawing/2014/main" id="{D42DE0E5-D89D-46F1-AB21-54D54F20EBDF}"/>
                        </a:ext>
                      </a:extLst>
                    </p:cNvPr>
                    <p:cNvCxnSpPr>
                      <a:cxnSpLocks/>
                      <a:stCxn id="42" idx="3"/>
                      <a:endCxn id="4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="" xmlns:a16="http://schemas.microsoft.com/office/drawing/2014/main" id="{4DE78D13-673C-4F09-8514-31877DDD33D3}"/>
                        </a:ext>
                      </a:extLst>
                    </p:cNvPr>
                    <p:cNvCxnSpPr>
                      <a:cxnSpLocks/>
                      <a:stCxn id="43" idx="3"/>
                      <a:endCxn id="4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="" xmlns:a16="http://schemas.microsoft.com/office/drawing/2014/main" id="{452F3DBC-9D85-4A57-9B96-F02A56E1F8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="" xmlns:a16="http://schemas.microsoft.com/office/drawing/2014/main" id="{7F3FF1FE-FA13-48DB-A6D4-409719A6034F}"/>
                        </a:ext>
                      </a:extLst>
                    </p:cNvPr>
                    <p:cNvCxnSpPr>
                      <a:cxnSpLocks/>
                      <a:stCxn id="42" idx="5"/>
                      <a:endCxn id="4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="" xmlns:a16="http://schemas.microsoft.com/office/drawing/2014/main" id="{73347B67-8BD6-4FA8-9C60-8338A2CD2951}"/>
                        </a:ext>
                      </a:extLst>
                    </p:cNvPr>
                    <p:cNvCxnSpPr>
                      <a:cxnSpLocks/>
                      <a:stCxn id="41" idx="6"/>
                      <a:endCxn id="4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="" xmlns:a16="http://schemas.microsoft.com/office/drawing/2014/main" id="{708D0098-9024-46BD-B9B9-8A817845CD58}"/>
                        </a:ext>
                      </a:extLst>
                    </p:cNvPr>
                    <p:cNvCxnSpPr>
                      <a:cxnSpLocks/>
                      <a:stCxn id="43" idx="5"/>
                      <a:endCxn id="4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Oval 33">
                    <a:extLst>
                      <a:ext uri="{FF2B5EF4-FFF2-40B4-BE49-F238E27FC236}">
                        <a16:creationId xmlns="" xmlns:a16="http://schemas.microsoft.com/office/drawing/2014/main" id="{61740999-BC9D-40B4-93F9-3B499AEF5928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="" xmlns:a16="http://schemas.microsoft.com/office/drawing/2014/main" id="{F7C7532D-06B3-4058-9230-4DF06929927C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="" xmlns:a16="http://schemas.microsoft.com/office/drawing/2014/main" id="{0B640F97-22C7-4C11-A205-8231889C58B9}"/>
                      </a:ext>
                    </a:extLst>
                  </p:cNvPr>
                  <p:cNvCxnSpPr>
                    <a:cxnSpLocks/>
                    <a:stCxn id="45" idx="5"/>
                    <a:endCxn id="3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="" xmlns:a16="http://schemas.microsoft.com/office/drawing/2014/main" id="{78AA2A3F-7E2D-4562-B6C9-CF4F74CEF172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="" xmlns:a16="http://schemas.microsoft.com/office/drawing/2014/main" id="{91C76AB4-E44B-4240-BF01-EDEA55931355}"/>
                      </a:ext>
                    </a:extLst>
                  </p:cNvPr>
                  <p:cNvCxnSpPr>
                    <a:cxnSpLocks/>
                    <a:stCxn id="44" idx="5"/>
                    <a:endCxn id="3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="" xmlns:a16="http://schemas.microsoft.com/office/drawing/2014/main" id="{BA7D84E3-F6E7-44E0-AD5A-5F046A2D5C90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="" xmlns:a16="http://schemas.microsoft.com/office/drawing/2014/main" id="{032B1823-6EEF-4D89-BB82-0F301757C5F2}"/>
                      </a:ext>
                    </a:extLst>
                  </p:cNvPr>
                  <p:cNvCxnSpPr>
                    <a:cxnSpLocks/>
                    <a:endCxn id="3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>
                  <a:extLst>
                    <a:ext uri="{FF2B5EF4-FFF2-40B4-BE49-F238E27FC236}">
                      <a16:creationId xmlns="" xmlns:a16="http://schemas.microsoft.com/office/drawing/2014/main" id="{CE4EB1AC-62C2-4574-8406-943356EDABD7}"/>
                    </a:ext>
                  </a:extLst>
                </p:cNvPr>
                <p:cNvCxnSpPr/>
                <p:nvPr/>
              </p:nvCxnSpPr>
              <p:spPr>
                <a:xfrm>
                  <a:off x="6948264" y="1916832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="" xmlns:a16="http://schemas.microsoft.com/office/drawing/2014/main" id="{E2E5D097-42A8-494E-BAC9-E252B1E8B02C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B60ED1B8-78A4-4AB3-B711-C373CB047CF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="" xmlns:a16="http://schemas.microsoft.com/office/drawing/2014/main" id="{55487F62-8239-4BAB-AF94-C7BBD752E90E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2702226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1359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5" y="1016851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60">
            <a:extLst>
              <a:ext uri="{FF2B5EF4-FFF2-40B4-BE49-F238E27FC236}">
                <a16:creationId xmlns="" xmlns:a16="http://schemas.microsoft.com/office/drawing/2014/main" id="{0114897E-BB9F-45A7-A431-0A5C4CAD093F}"/>
              </a:ext>
            </a:extLst>
          </p:cNvPr>
          <p:cNvGrpSpPr/>
          <p:nvPr/>
        </p:nvGrpSpPr>
        <p:grpSpPr>
          <a:xfrm>
            <a:off x="4573451" y="992738"/>
            <a:ext cx="3715475" cy="3377366"/>
            <a:chOff x="4823040" y="2495028"/>
            <a:chExt cx="3715475" cy="3377366"/>
          </a:xfrm>
        </p:grpSpPr>
        <p:grpSp>
          <p:nvGrpSpPr>
            <p:cNvPr id="3" name="Group 61">
              <a:extLst>
                <a:ext uri="{FF2B5EF4-FFF2-40B4-BE49-F238E27FC236}">
                  <a16:creationId xmlns="" xmlns:a16="http://schemas.microsoft.com/office/drawing/2014/main" id="{2539665E-42AB-4B82-9D45-3297523DC820}"/>
                </a:ext>
              </a:extLst>
            </p:cNvPr>
            <p:cNvGrpSpPr/>
            <p:nvPr/>
          </p:nvGrpSpPr>
          <p:grpSpPr>
            <a:xfrm>
              <a:off x="4823040" y="2495028"/>
              <a:ext cx="3715475" cy="3090398"/>
              <a:chOff x="4823040" y="2495028"/>
              <a:chExt cx="3715475" cy="3090398"/>
            </a:xfrm>
          </p:grpSpPr>
          <p:grpSp>
            <p:nvGrpSpPr>
              <p:cNvPr id="5" name="Group 63">
                <a:extLst>
                  <a:ext uri="{FF2B5EF4-FFF2-40B4-BE49-F238E27FC236}">
                    <a16:creationId xmlns="" xmlns:a16="http://schemas.microsoft.com/office/drawing/2014/main" id="{BA8C7DE3-9C87-4B16-8A05-95D21CC91CE5}"/>
                  </a:ext>
                </a:extLst>
              </p:cNvPr>
              <p:cNvGrpSpPr/>
              <p:nvPr/>
            </p:nvGrpSpPr>
            <p:grpSpPr>
              <a:xfrm>
                <a:off x="4823040" y="2495028"/>
                <a:ext cx="3715475" cy="3031235"/>
                <a:chOff x="4971325" y="1916832"/>
                <a:chExt cx="3715475" cy="3031235"/>
              </a:xfrm>
            </p:grpSpPr>
            <p:grpSp>
              <p:nvGrpSpPr>
                <p:cNvPr id="6" name="Group 66">
                  <a:extLst>
                    <a:ext uri="{FF2B5EF4-FFF2-40B4-BE49-F238E27FC236}">
                      <a16:creationId xmlns="" xmlns:a16="http://schemas.microsoft.com/office/drawing/2014/main" id="{88880F09-64F1-42F8-93C4-FB9313DAE856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7" name="Group 68">
                    <a:extLst>
                      <a:ext uri="{FF2B5EF4-FFF2-40B4-BE49-F238E27FC236}">
                        <a16:creationId xmlns="" xmlns:a16="http://schemas.microsoft.com/office/drawing/2014/main" id="{F036C74D-39D8-4852-B39D-1BFE97B0F816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="" xmlns:a16="http://schemas.microsoft.com/office/drawing/2014/main" id="{01B37A62-FF72-4FC9-8FB3-B7C82172D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="" xmlns:a16="http://schemas.microsoft.com/office/drawing/2014/main" id="{9CA2267B-CA3F-438B-B775-BA1E84D23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="" xmlns:a16="http://schemas.microsoft.com/office/drawing/2014/main" id="{24763AC9-2625-4A01-A058-D51CF508C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="" xmlns:a16="http://schemas.microsoft.com/office/drawing/2014/main" id="{C89E0FA2-8D72-4148-9185-B94EBFEE5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="" xmlns:a16="http://schemas.microsoft.com/office/drawing/2014/main" id="{4FBE4D7B-1D3E-48BD-B374-B9BDCA3D0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="" xmlns:a16="http://schemas.microsoft.com/office/drawing/2014/main" id="{C2548C5B-25A7-47ED-B4C6-093D399CE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="" xmlns:a16="http://schemas.microsoft.com/office/drawing/2014/main" id="{5B329219-0B2A-423C-85AA-FC56746B3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="" xmlns:a16="http://schemas.microsoft.com/office/drawing/2014/main" id="{D02905C6-9264-480A-9279-31C7F4AEADDA}"/>
                        </a:ext>
                      </a:extLst>
                    </p:cNvPr>
                    <p:cNvCxnSpPr>
                      <a:cxnSpLocks/>
                      <a:stCxn id="77" idx="2"/>
                      <a:endCxn id="78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="" xmlns:a16="http://schemas.microsoft.com/office/drawing/2014/main" id="{4E1F6A61-FE25-410E-BF89-7A347FFB1C4C}"/>
                        </a:ext>
                      </a:extLst>
                    </p:cNvPr>
                    <p:cNvCxnSpPr>
                      <a:cxnSpLocks/>
                      <a:stCxn id="78" idx="3"/>
                      <a:endCxn id="81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="" xmlns:a16="http://schemas.microsoft.com/office/drawing/2014/main" id="{27FC7F62-F427-44B0-BE70-66EAA31E57BB}"/>
                        </a:ext>
                      </a:extLst>
                    </p:cNvPr>
                    <p:cNvCxnSpPr>
                      <a:cxnSpLocks/>
                      <a:stCxn id="79" idx="3"/>
                      <a:endCxn id="83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="" xmlns:a16="http://schemas.microsoft.com/office/drawing/2014/main" id="{06749895-52B2-48B6-BA9C-371A7DD8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="" xmlns:a16="http://schemas.microsoft.com/office/drawing/2014/main" id="{F86D3DD2-4E48-4DE5-9840-A4DFE2363162}"/>
                        </a:ext>
                      </a:extLst>
                    </p:cNvPr>
                    <p:cNvCxnSpPr>
                      <a:cxnSpLocks/>
                      <a:stCxn id="78" idx="5"/>
                      <a:endCxn id="80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="" xmlns:a16="http://schemas.microsoft.com/office/drawing/2014/main" id="{6AC201CA-0E24-4BE7-8CDE-2E2A73E5283A}"/>
                        </a:ext>
                      </a:extLst>
                    </p:cNvPr>
                    <p:cNvCxnSpPr>
                      <a:cxnSpLocks/>
                      <a:stCxn id="77" idx="6"/>
                      <a:endCxn id="79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="" xmlns:a16="http://schemas.microsoft.com/office/drawing/2014/main" id="{1454C699-1C8A-45DE-BA9A-8E153102ED73}"/>
                        </a:ext>
                      </a:extLst>
                    </p:cNvPr>
                    <p:cNvCxnSpPr>
                      <a:cxnSpLocks/>
                      <a:stCxn id="79" idx="5"/>
                      <a:endCxn id="82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="" xmlns:a16="http://schemas.microsoft.com/office/drawing/2014/main" id="{20C17289-A9B7-4381-8E81-608DCD67EDD3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="" xmlns:a16="http://schemas.microsoft.com/office/drawing/2014/main" id="{72CF2644-46AC-482F-91EB-C451518B3A14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="" xmlns:a16="http://schemas.microsoft.com/office/drawing/2014/main" id="{16A45722-7C2B-4B0B-8E61-A2D1B1A3CC8C}"/>
                      </a:ext>
                    </a:extLst>
                  </p:cNvPr>
                  <p:cNvCxnSpPr>
                    <a:cxnSpLocks/>
                    <a:stCxn id="81" idx="5"/>
                    <a:endCxn id="71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="" xmlns:a16="http://schemas.microsoft.com/office/drawing/2014/main" id="{4624EC86-B689-4E04-A02F-DF5875BF2C6D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="" xmlns:a16="http://schemas.microsoft.com/office/drawing/2014/main" id="{18C92C73-614B-49D4-874E-B0A485A555F8}"/>
                      </a:ext>
                    </a:extLst>
                  </p:cNvPr>
                  <p:cNvCxnSpPr>
                    <a:cxnSpLocks/>
                    <a:stCxn id="80" idx="5"/>
                    <a:endCxn id="73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Oval 74">
                    <a:extLst>
                      <a:ext uri="{FF2B5EF4-FFF2-40B4-BE49-F238E27FC236}">
                        <a16:creationId xmlns="" xmlns:a16="http://schemas.microsoft.com/office/drawing/2014/main" id="{35BDC255-0408-4479-B8D9-3AFE126B4E13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="" xmlns:a16="http://schemas.microsoft.com/office/drawing/2014/main" id="{2C933A0F-6FCB-46EF-908B-864B6B10A596}"/>
                      </a:ext>
                    </a:extLst>
                  </p:cNvPr>
                  <p:cNvCxnSpPr>
                    <a:cxnSpLocks/>
                    <a:endCxn id="75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="" xmlns:a16="http://schemas.microsoft.com/office/drawing/2014/main" id="{F4D6A5B8-B725-4788-A84B-EE23AA4DF2E1}"/>
                    </a:ext>
                  </a:extLst>
                </p:cNvPr>
                <p:cNvCxnSpPr/>
                <p:nvPr/>
              </p:nvCxnSpPr>
              <p:spPr>
                <a:xfrm>
                  <a:off x="6948264" y="1916832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298A7363-2C80-4F5E-AB8E-232ADD636870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="" xmlns:a16="http://schemas.microsoft.com/office/drawing/2014/main" id="{721768C7-8FFB-4EB8-B77D-7D2025976944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Arrow: Right 62">
              <a:extLst>
                <a:ext uri="{FF2B5EF4-FFF2-40B4-BE49-F238E27FC236}">
                  <a16:creationId xmlns="" xmlns:a16="http://schemas.microsoft.com/office/drawing/2014/main" id="{4251901B-31E9-458D-A9C4-9C2C0F4F9534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1560A8-217F-4F52-960B-3B556187512C}"/>
                  </a:ext>
                </a:extLst>
              </p:cNvPr>
              <p:cNvSpPr txBox="1"/>
              <p:nvPr/>
            </p:nvSpPr>
            <p:spPr>
              <a:xfrm>
                <a:off x="757724" y="1430449"/>
                <a:ext cx="4572000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𝑻𝒓𝒆𝒆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𝑰𝒏𝒔𝒆𝒓𝒕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𝑤h𝑖𝑙𝑒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𝑑𝑜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&lt;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I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⊳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𝑇𝑟𝑒𝑒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𝑒𝑚𝑝𝑡𝑦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𝑘𝑒𝑦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&lt;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𝑘𝑒𝑦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91560A8-217F-4F52-960B-3B556187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4" y="1430449"/>
                <a:ext cx="4572000" cy="4524315"/>
              </a:xfrm>
              <a:prstGeom prst="rect">
                <a:avLst/>
              </a:prstGeom>
              <a:blipFill>
                <a:blip r:embed="rId2" cstate="print"/>
                <a:stretch>
                  <a:fillRect l="-400" b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89723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1359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692" y="120477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 (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complexity)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Tree-Search() . On a tree of height h, procedure takes O(h) time.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Tree-Insert() can be used with </a:t>
            </a:r>
            <a:r>
              <a:rPr lang="en-I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-Tree() to sort a given set of numbers</a:t>
            </a:r>
            <a:r>
              <a:rPr lang="en-IN" sz="2200" dirty="0"/>
              <a:t>.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60">
            <a:extLst>
              <a:ext uri="{FF2B5EF4-FFF2-40B4-BE49-F238E27FC236}">
                <a16:creationId xmlns="" xmlns:a16="http://schemas.microsoft.com/office/drawing/2014/main" id="{0114897E-BB9F-45A7-A431-0A5C4CAD093F}"/>
              </a:ext>
            </a:extLst>
          </p:cNvPr>
          <p:cNvGrpSpPr/>
          <p:nvPr/>
        </p:nvGrpSpPr>
        <p:grpSpPr>
          <a:xfrm>
            <a:off x="2714262" y="2924944"/>
            <a:ext cx="3715475" cy="3377366"/>
            <a:chOff x="4823040" y="2495028"/>
            <a:chExt cx="3715475" cy="3377366"/>
          </a:xfrm>
        </p:grpSpPr>
        <p:grpSp>
          <p:nvGrpSpPr>
            <p:cNvPr id="3" name="Group 61">
              <a:extLst>
                <a:ext uri="{FF2B5EF4-FFF2-40B4-BE49-F238E27FC236}">
                  <a16:creationId xmlns="" xmlns:a16="http://schemas.microsoft.com/office/drawing/2014/main" id="{2539665E-42AB-4B82-9D45-3297523DC820}"/>
                </a:ext>
              </a:extLst>
            </p:cNvPr>
            <p:cNvGrpSpPr/>
            <p:nvPr/>
          </p:nvGrpSpPr>
          <p:grpSpPr>
            <a:xfrm>
              <a:off x="4823040" y="2495028"/>
              <a:ext cx="3715475" cy="3090398"/>
              <a:chOff x="4823040" y="2495028"/>
              <a:chExt cx="3715475" cy="3090398"/>
            </a:xfrm>
          </p:grpSpPr>
          <p:grpSp>
            <p:nvGrpSpPr>
              <p:cNvPr id="5" name="Group 63">
                <a:extLst>
                  <a:ext uri="{FF2B5EF4-FFF2-40B4-BE49-F238E27FC236}">
                    <a16:creationId xmlns="" xmlns:a16="http://schemas.microsoft.com/office/drawing/2014/main" id="{BA8C7DE3-9C87-4B16-8A05-95D21CC91CE5}"/>
                  </a:ext>
                </a:extLst>
              </p:cNvPr>
              <p:cNvGrpSpPr/>
              <p:nvPr/>
            </p:nvGrpSpPr>
            <p:grpSpPr>
              <a:xfrm>
                <a:off x="4823040" y="2495028"/>
                <a:ext cx="3715475" cy="3031235"/>
                <a:chOff x="4971325" y="1916832"/>
                <a:chExt cx="3715475" cy="3031235"/>
              </a:xfrm>
            </p:grpSpPr>
            <p:grpSp>
              <p:nvGrpSpPr>
                <p:cNvPr id="6" name="Group 66">
                  <a:extLst>
                    <a:ext uri="{FF2B5EF4-FFF2-40B4-BE49-F238E27FC236}">
                      <a16:creationId xmlns="" xmlns:a16="http://schemas.microsoft.com/office/drawing/2014/main" id="{88880F09-64F1-42F8-93C4-FB9313DAE856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7" name="Group 68">
                    <a:extLst>
                      <a:ext uri="{FF2B5EF4-FFF2-40B4-BE49-F238E27FC236}">
                        <a16:creationId xmlns="" xmlns:a16="http://schemas.microsoft.com/office/drawing/2014/main" id="{F036C74D-39D8-4852-B39D-1BFE97B0F816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="" xmlns:a16="http://schemas.microsoft.com/office/drawing/2014/main" id="{01B37A62-FF72-4FC9-8FB3-B7C82172D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="" xmlns:a16="http://schemas.microsoft.com/office/drawing/2014/main" id="{9CA2267B-CA3F-438B-B775-BA1E84D23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="" xmlns:a16="http://schemas.microsoft.com/office/drawing/2014/main" id="{24763AC9-2625-4A01-A058-D51CF508C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="" xmlns:a16="http://schemas.microsoft.com/office/drawing/2014/main" id="{C89E0FA2-8D72-4148-9185-B94EBFEE5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="" xmlns:a16="http://schemas.microsoft.com/office/drawing/2014/main" id="{4FBE4D7B-1D3E-48BD-B374-B9BDCA3D0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="" xmlns:a16="http://schemas.microsoft.com/office/drawing/2014/main" id="{C2548C5B-25A7-47ED-B4C6-093D399CE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="" xmlns:a16="http://schemas.microsoft.com/office/drawing/2014/main" id="{5B329219-0B2A-423C-85AA-FC56746B3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="" xmlns:a16="http://schemas.microsoft.com/office/drawing/2014/main" id="{D02905C6-9264-480A-9279-31C7F4AEADDA}"/>
                        </a:ext>
                      </a:extLst>
                    </p:cNvPr>
                    <p:cNvCxnSpPr>
                      <a:cxnSpLocks/>
                      <a:stCxn id="77" idx="2"/>
                      <a:endCxn id="78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="" xmlns:a16="http://schemas.microsoft.com/office/drawing/2014/main" id="{4E1F6A61-FE25-410E-BF89-7A347FFB1C4C}"/>
                        </a:ext>
                      </a:extLst>
                    </p:cNvPr>
                    <p:cNvCxnSpPr>
                      <a:cxnSpLocks/>
                      <a:stCxn id="78" idx="3"/>
                      <a:endCxn id="81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="" xmlns:a16="http://schemas.microsoft.com/office/drawing/2014/main" id="{27FC7F62-F427-44B0-BE70-66EAA31E57BB}"/>
                        </a:ext>
                      </a:extLst>
                    </p:cNvPr>
                    <p:cNvCxnSpPr>
                      <a:cxnSpLocks/>
                      <a:stCxn id="79" idx="3"/>
                      <a:endCxn id="83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="" xmlns:a16="http://schemas.microsoft.com/office/drawing/2014/main" id="{06749895-52B2-48B6-BA9C-371A7DD8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="" xmlns:a16="http://schemas.microsoft.com/office/drawing/2014/main" id="{F86D3DD2-4E48-4DE5-9840-A4DFE2363162}"/>
                        </a:ext>
                      </a:extLst>
                    </p:cNvPr>
                    <p:cNvCxnSpPr>
                      <a:cxnSpLocks/>
                      <a:stCxn id="78" idx="5"/>
                      <a:endCxn id="80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="" xmlns:a16="http://schemas.microsoft.com/office/drawing/2014/main" id="{6AC201CA-0E24-4BE7-8CDE-2E2A73E5283A}"/>
                        </a:ext>
                      </a:extLst>
                    </p:cNvPr>
                    <p:cNvCxnSpPr>
                      <a:cxnSpLocks/>
                      <a:stCxn id="77" idx="6"/>
                      <a:endCxn id="79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="" xmlns:a16="http://schemas.microsoft.com/office/drawing/2014/main" id="{1454C699-1C8A-45DE-BA9A-8E153102ED73}"/>
                        </a:ext>
                      </a:extLst>
                    </p:cNvPr>
                    <p:cNvCxnSpPr>
                      <a:cxnSpLocks/>
                      <a:stCxn id="79" idx="5"/>
                      <a:endCxn id="82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="" xmlns:a16="http://schemas.microsoft.com/office/drawing/2014/main" id="{20C17289-A9B7-4381-8E81-608DCD67EDD3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="" xmlns:a16="http://schemas.microsoft.com/office/drawing/2014/main" id="{72CF2644-46AC-482F-91EB-C451518B3A14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="" xmlns:a16="http://schemas.microsoft.com/office/drawing/2014/main" id="{16A45722-7C2B-4B0B-8E61-A2D1B1A3CC8C}"/>
                      </a:ext>
                    </a:extLst>
                  </p:cNvPr>
                  <p:cNvCxnSpPr>
                    <a:cxnSpLocks/>
                    <a:stCxn id="81" idx="5"/>
                    <a:endCxn id="71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="" xmlns:a16="http://schemas.microsoft.com/office/drawing/2014/main" id="{4624EC86-B689-4E04-A02F-DF5875BF2C6D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="" xmlns:a16="http://schemas.microsoft.com/office/drawing/2014/main" id="{18C92C73-614B-49D4-874E-B0A485A555F8}"/>
                      </a:ext>
                    </a:extLst>
                  </p:cNvPr>
                  <p:cNvCxnSpPr>
                    <a:cxnSpLocks/>
                    <a:stCxn id="80" idx="5"/>
                    <a:endCxn id="73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Oval 74">
                    <a:extLst>
                      <a:ext uri="{FF2B5EF4-FFF2-40B4-BE49-F238E27FC236}">
                        <a16:creationId xmlns="" xmlns:a16="http://schemas.microsoft.com/office/drawing/2014/main" id="{35BDC255-0408-4479-B8D9-3AFE126B4E13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="" xmlns:a16="http://schemas.microsoft.com/office/drawing/2014/main" id="{2C933A0F-6FCB-46EF-908B-864B6B10A596}"/>
                      </a:ext>
                    </a:extLst>
                  </p:cNvPr>
                  <p:cNvCxnSpPr>
                    <a:cxnSpLocks/>
                    <a:endCxn id="75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="" xmlns:a16="http://schemas.microsoft.com/office/drawing/2014/main" id="{F4D6A5B8-B725-4788-A84B-EE23AA4DF2E1}"/>
                    </a:ext>
                  </a:extLst>
                </p:cNvPr>
                <p:cNvCxnSpPr/>
                <p:nvPr/>
              </p:nvCxnSpPr>
              <p:spPr>
                <a:xfrm>
                  <a:off x="6948264" y="1916832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298A7363-2C80-4F5E-AB8E-232ADD636870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="" xmlns:a16="http://schemas.microsoft.com/office/drawing/2014/main" id="{721768C7-8FFB-4EB8-B77D-7D2025976944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Arrow: Right 62">
              <a:extLst>
                <a:ext uri="{FF2B5EF4-FFF2-40B4-BE49-F238E27FC236}">
                  <a16:creationId xmlns="" xmlns:a16="http://schemas.microsoft.com/office/drawing/2014/main" id="{4251901B-31E9-458D-A9C4-9C2C0F4F9534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3516076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="" xmlns:p14="http://schemas.microsoft.com/office/powerpoint/2010/main" val="2108636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TREE-DELETE is broken into three cases.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1: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no children.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NULL,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2: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one child.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child,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3: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two children.</a:t>
            </a:r>
          </a:p>
          <a:p>
            <a:pPr lvl="1"/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dirty="0">
                <a:solidFill>
                  <a:srgbClr val="000000"/>
                </a:solidFill>
              </a:rPr>
              <a:t>’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 successor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either no children or one child. (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the minimum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node.with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no left child.in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right subtree.)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from the tree (via Case 1 or 2).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Replace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key and satellite data with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y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1800" b="0" i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49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terminology (continued)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</a:t>
            </a:r>
            <a:r>
              <a:rPr lang="en-US" sz="2800" b="1"/>
              <a:t>path </a:t>
            </a:r>
            <a:r>
              <a:rPr lang="en-US" sz="2800"/>
              <a:t>from node n</a:t>
            </a:r>
            <a:r>
              <a:rPr lang="en-US" sz="2800" baseline="-25000"/>
              <a:t>1</a:t>
            </a:r>
            <a:r>
              <a:rPr lang="en-US" sz="2800"/>
              <a:t> to n</a:t>
            </a:r>
            <a:r>
              <a:rPr lang="en-US" sz="2800" baseline="-25000"/>
              <a:t>k</a:t>
            </a:r>
            <a:r>
              <a:rPr lang="en-US" sz="2800"/>
              <a:t> is defined as a sequence of nodes n</a:t>
            </a:r>
            <a:r>
              <a:rPr lang="en-US" sz="2800" baseline="-25000"/>
              <a:t>1</a:t>
            </a:r>
            <a:r>
              <a:rPr lang="en-US" sz="2800"/>
              <a:t>, n</a:t>
            </a:r>
            <a:r>
              <a:rPr lang="en-US" sz="2800" baseline="-25000"/>
              <a:t>2</a:t>
            </a:r>
            <a:r>
              <a:rPr lang="en-US" sz="2800"/>
              <a:t>, …, n</a:t>
            </a:r>
            <a:r>
              <a:rPr lang="en-US" sz="2800" baseline="-25000"/>
              <a:t>k </a:t>
            </a:r>
            <a:r>
              <a:rPr lang="en-US" sz="2800"/>
              <a:t>such that n</a:t>
            </a:r>
            <a:r>
              <a:rPr lang="en-US" sz="2800" baseline="-25000"/>
              <a:t>i</a:t>
            </a:r>
            <a:r>
              <a:rPr lang="en-US" sz="2800"/>
              <a:t> is the parent of n</a:t>
            </a:r>
            <a:r>
              <a:rPr lang="en-US" sz="2800" baseline="-25000"/>
              <a:t>i+1</a:t>
            </a:r>
            <a:r>
              <a:rPr lang="en-US" sz="2800"/>
              <a:t> for 1&lt;= i &lt;= k. </a:t>
            </a:r>
          </a:p>
          <a:p>
            <a:r>
              <a:rPr lang="en-US" sz="2800"/>
              <a:t>The length of this path is the number of edges on the path namely k-1.</a:t>
            </a:r>
          </a:p>
          <a:p>
            <a:r>
              <a:rPr lang="en-US" sz="2800"/>
              <a:t>The length of the path from a node to itself is 0.</a:t>
            </a:r>
          </a:p>
          <a:p>
            <a:r>
              <a:rPr lang="en-US" sz="2800"/>
              <a:t>There is exactly one path from from the root to each node.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93725" y="6361113"/>
            <a:ext cx="1770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Source:Mark Allen Weiss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68" y="946959"/>
            <a:ext cx="755535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TREE-DELETE is broken into three cases.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1: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no children.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NULL,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Example: Delete 14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D0ED112-0D63-4912-BA73-6BAA3F8BD82A}"/>
              </a:ext>
            </a:extLst>
          </p:cNvPr>
          <p:cNvGrpSpPr/>
          <p:nvPr/>
        </p:nvGrpSpPr>
        <p:grpSpPr>
          <a:xfrm>
            <a:off x="611560" y="3004359"/>
            <a:ext cx="3715475" cy="3089333"/>
            <a:chOff x="4823040" y="2783061"/>
            <a:chExt cx="3715475" cy="3089333"/>
          </a:xfrm>
        </p:grpSpPr>
        <p:grpSp>
          <p:nvGrpSpPr>
            <p:cNvPr id="3" name="Group 5">
              <a:extLst>
                <a:ext uri="{FF2B5EF4-FFF2-40B4-BE49-F238E27FC236}">
                  <a16:creationId xmlns="" xmlns:a16="http://schemas.microsoft.com/office/drawing/2014/main" id="{42B6A9A8-B583-4A12-8ABF-FF09428AAEBC}"/>
                </a:ext>
              </a:extLst>
            </p:cNvPr>
            <p:cNvGrpSpPr/>
            <p:nvPr/>
          </p:nvGrpSpPr>
          <p:grpSpPr>
            <a:xfrm>
              <a:off x="4823040" y="2783061"/>
              <a:ext cx="3715475" cy="2802365"/>
              <a:chOff x="4823040" y="2783061"/>
              <a:chExt cx="3715475" cy="2802365"/>
            </a:xfrm>
          </p:grpSpPr>
          <p:grpSp>
            <p:nvGrpSpPr>
              <p:cNvPr id="5" name="Group 7">
                <a:extLst>
                  <a:ext uri="{FF2B5EF4-FFF2-40B4-BE49-F238E27FC236}">
                    <a16:creationId xmlns="" xmlns:a16="http://schemas.microsoft.com/office/drawing/2014/main" id="{4494C9C4-F78C-4555-8417-F5CE63E51AC3}"/>
                  </a:ext>
                </a:extLst>
              </p:cNvPr>
              <p:cNvGrpSpPr/>
              <p:nvPr/>
            </p:nvGrpSpPr>
            <p:grpSpPr>
              <a:xfrm>
                <a:off x="4823040" y="2783061"/>
                <a:ext cx="3715475" cy="2743202"/>
                <a:chOff x="4971325" y="2204865"/>
                <a:chExt cx="3715475" cy="2743202"/>
              </a:xfrm>
            </p:grpSpPr>
            <p:grpSp>
              <p:nvGrpSpPr>
                <p:cNvPr id="6" name="Group 10">
                  <a:extLst>
                    <a:ext uri="{FF2B5EF4-FFF2-40B4-BE49-F238E27FC236}">
                      <a16:creationId xmlns="" xmlns:a16="http://schemas.microsoft.com/office/drawing/2014/main" id="{C532E265-7C6E-4A8E-A9B5-B79CAE0458C0}"/>
                    </a:ext>
                  </a:extLst>
                </p:cNvPr>
                <p:cNvGrpSpPr/>
                <p:nvPr/>
              </p:nvGrpSpPr>
              <p:grpSpPr>
                <a:xfrm>
                  <a:off x="4971325" y="2204865"/>
                  <a:ext cx="3715475" cy="2743202"/>
                  <a:chOff x="4695611" y="2483487"/>
                  <a:chExt cx="3715475" cy="2743202"/>
                </a:xfrm>
              </p:grpSpPr>
              <p:grpSp>
                <p:nvGrpSpPr>
                  <p:cNvPr id="8" name="Group 12">
                    <a:extLst>
                      <a:ext uri="{FF2B5EF4-FFF2-40B4-BE49-F238E27FC236}">
                        <a16:creationId xmlns="" xmlns:a16="http://schemas.microsoft.com/office/drawing/2014/main" id="{E3C6A538-3EDC-4327-84E3-601F4F1D2587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7"/>
                    <a:ext cx="3487189" cy="1719343"/>
                    <a:chOff x="2631006" y="3227513"/>
                    <a:chExt cx="3912694" cy="1778630"/>
                  </a:xfrm>
                </p:grpSpPr>
                <p:sp>
                  <p:nvSpPr>
                    <p:cNvPr id="21" name="Oval 20">
                      <a:extLst>
                        <a:ext uri="{FF2B5EF4-FFF2-40B4-BE49-F238E27FC236}">
                          <a16:creationId xmlns="" xmlns:a16="http://schemas.microsoft.com/office/drawing/2014/main" id="{A4F23003-776B-40DE-9ACE-0A55D922F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3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="" xmlns:a16="http://schemas.microsoft.com/office/drawing/2014/main" id="{389AF0E4-E5B1-4B19-BE4D-D7DAFA532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="" xmlns:a16="http://schemas.microsoft.com/office/drawing/2014/main" id="{0CBA3C1D-15C8-4F43-AF05-C21B9C423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="" xmlns:a16="http://schemas.microsoft.com/office/drawing/2014/main" id="{CA7B0826-CE4F-4505-912F-6DFA16B01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="" xmlns:a16="http://schemas.microsoft.com/office/drawing/2014/main" id="{6A8381F4-5BF7-4509-A7D9-13D13EF5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="" xmlns:a16="http://schemas.microsoft.com/office/drawing/2014/main" id="{3CCF05E5-F086-40FC-8EB8-FC442FB1C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="" xmlns:a16="http://schemas.microsoft.com/office/drawing/2014/main" id="{B8B9F1D1-305A-4D93-80F7-7AF7FFAC8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="" xmlns:a16="http://schemas.microsoft.com/office/drawing/2014/main" id="{E7757DE1-4D85-4FD0-9BCD-B11F91DD4C9C}"/>
                        </a:ext>
                      </a:extLst>
                    </p:cNvPr>
                    <p:cNvCxnSpPr>
                      <a:cxnSpLocks/>
                      <a:stCxn id="21" idx="2"/>
                      <a:endCxn id="2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="" xmlns:a16="http://schemas.microsoft.com/office/drawing/2014/main" id="{8244D331-C812-4221-8F1C-3510EB8E5752}"/>
                        </a:ext>
                      </a:extLst>
                    </p:cNvPr>
                    <p:cNvCxnSpPr>
                      <a:cxnSpLocks/>
                      <a:stCxn id="22" idx="3"/>
                      <a:endCxn id="2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="" xmlns:a16="http://schemas.microsoft.com/office/drawing/2014/main" id="{975A7288-B528-4DEF-A2EA-FF46D4B05690}"/>
                        </a:ext>
                      </a:extLst>
                    </p:cNvPr>
                    <p:cNvCxnSpPr>
                      <a:cxnSpLocks/>
                      <a:stCxn id="23" idx="3"/>
                      <a:endCxn id="2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="" xmlns:a16="http://schemas.microsoft.com/office/drawing/2014/main" id="{B42E58DC-9432-4DFA-AFA8-A5689EDBD9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="" xmlns:a16="http://schemas.microsoft.com/office/drawing/2014/main" id="{23013F64-707A-4777-970E-E37C0B4CE18D}"/>
                        </a:ext>
                      </a:extLst>
                    </p:cNvPr>
                    <p:cNvCxnSpPr>
                      <a:cxnSpLocks/>
                      <a:stCxn id="22" idx="5"/>
                      <a:endCxn id="2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="" xmlns:a16="http://schemas.microsoft.com/office/drawing/2014/main" id="{943892F1-AF5F-4FA6-8964-D5EC6A236F50}"/>
                        </a:ext>
                      </a:extLst>
                    </p:cNvPr>
                    <p:cNvCxnSpPr>
                      <a:cxnSpLocks/>
                      <a:stCxn id="21" idx="6"/>
                      <a:endCxn id="2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="" xmlns:a16="http://schemas.microsoft.com/office/drawing/2014/main" id="{ADEEDAAF-8C43-43DA-9B91-4185E5F1F2FF}"/>
                        </a:ext>
                      </a:extLst>
                    </p:cNvPr>
                    <p:cNvCxnSpPr>
                      <a:cxnSpLocks/>
                      <a:stCxn id="23" idx="5"/>
                      <a:endCxn id="2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Oval 13">
                    <a:extLst>
                      <a:ext uri="{FF2B5EF4-FFF2-40B4-BE49-F238E27FC236}">
                        <a16:creationId xmlns="" xmlns:a16="http://schemas.microsoft.com/office/drawing/2014/main" id="{0DDF592D-7965-41FE-BB86-433330A80089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="" xmlns:a16="http://schemas.microsoft.com/office/drawing/2014/main" id="{6E6CAA85-F7A8-4DCF-811B-9DF5D332390E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="" xmlns:a16="http://schemas.microsoft.com/office/drawing/2014/main" id="{8EC2026F-0A22-4DE1-A78A-12242FEFE7B6}"/>
                      </a:ext>
                    </a:extLst>
                  </p:cNvPr>
                  <p:cNvCxnSpPr>
                    <a:cxnSpLocks/>
                    <a:stCxn id="25" idx="5"/>
                    <a:endCxn id="1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="" xmlns:a16="http://schemas.microsoft.com/office/drawing/2014/main" id="{9B80455D-8A92-404B-BDE0-D0DF4B5CE67E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="" xmlns:a16="http://schemas.microsoft.com/office/drawing/2014/main" id="{6E08D24D-A79D-4577-BA77-D60FDD6BBF8A}"/>
                      </a:ext>
                    </a:extLst>
                  </p:cNvPr>
                  <p:cNvCxnSpPr>
                    <a:cxnSpLocks/>
                    <a:stCxn id="24" idx="5"/>
                    <a:endCxn id="1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="" xmlns:a16="http://schemas.microsoft.com/office/drawing/2014/main" id="{41C84C11-B109-445D-8E8B-696AEA007597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="" xmlns:a16="http://schemas.microsoft.com/office/drawing/2014/main" id="{22BAB103-BA9F-44D4-861D-103FD0840F3A}"/>
                      </a:ext>
                    </a:extLst>
                  </p:cNvPr>
                  <p:cNvCxnSpPr>
                    <a:cxnSpLocks/>
                    <a:endCxn id="1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="" xmlns:a16="http://schemas.microsoft.com/office/drawing/2014/main" id="{9DE60199-2226-4BEA-B171-09C911ACE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75" y="2341885"/>
                  <a:ext cx="35076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6D24A8C0-6901-4B2A-A1FB-46596EDA2D77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DC0AE834-4905-426C-8478-4D8DF4B5CC70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3576C3CC-13E9-4043-90B5-6CF52300695C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437545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68" y="946959"/>
            <a:ext cx="755535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1: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no children.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NULL,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Example: Delete 14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D0ED112-0D63-4912-BA73-6BAA3F8BD82A}"/>
              </a:ext>
            </a:extLst>
          </p:cNvPr>
          <p:cNvGrpSpPr/>
          <p:nvPr/>
        </p:nvGrpSpPr>
        <p:grpSpPr>
          <a:xfrm>
            <a:off x="672134" y="2752509"/>
            <a:ext cx="3715475" cy="3089334"/>
            <a:chOff x="4823040" y="2783060"/>
            <a:chExt cx="3715475" cy="3089334"/>
          </a:xfrm>
        </p:grpSpPr>
        <p:grpSp>
          <p:nvGrpSpPr>
            <p:cNvPr id="3" name="Group 5">
              <a:extLst>
                <a:ext uri="{FF2B5EF4-FFF2-40B4-BE49-F238E27FC236}">
                  <a16:creationId xmlns="" xmlns:a16="http://schemas.microsoft.com/office/drawing/2014/main" id="{42B6A9A8-B583-4A12-8ABF-FF09428AAEBC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802366"/>
              <a:chOff x="4823040" y="2783060"/>
              <a:chExt cx="3715475" cy="2802366"/>
            </a:xfrm>
          </p:grpSpPr>
          <p:grpSp>
            <p:nvGrpSpPr>
              <p:cNvPr id="5" name="Group 7">
                <a:extLst>
                  <a:ext uri="{FF2B5EF4-FFF2-40B4-BE49-F238E27FC236}">
                    <a16:creationId xmlns="" xmlns:a16="http://schemas.microsoft.com/office/drawing/2014/main" id="{4494C9C4-F78C-4555-8417-F5CE63E51AC3}"/>
                  </a:ext>
                </a:extLst>
              </p:cNvPr>
              <p:cNvGrpSpPr/>
              <p:nvPr/>
            </p:nvGrpSpPr>
            <p:grpSpPr>
              <a:xfrm>
                <a:off x="4823040" y="2783060"/>
                <a:ext cx="3715475" cy="2743203"/>
                <a:chOff x="4971325" y="2204864"/>
                <a:chExt cx="3715475" cy="2743203"/>
              </a:xfrm>
            </p:grpSpPr>
            <p:grpSp>
              <p:nvGrpSpPr>
                <p:cNvPr id="6" name="Group 10">
                  <a:extLst>
                    <a:ext uri="{FF2B5EF4-FFF2-40B4-BE49-F238E27FC236}">
                      <a16:creationId xmlns="" xmlns:a16="http://schemas.microsoft.com/office/drawing/2014/main" id="{C532E265-7C6E-4A8E-A9B5-B79CAE0458C0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8" name="Group 12">
                    <a:extLst>
                      <a:ext uri="{FF2B5EF4-FFF2-40B4-BE49-F238E27FC236}">
                        <a16:creationId xmlns="" xmlns:a16="http://schemas.microsoft.com/office/drawing/2014/main" id="{E3C6A538-3EDC-4327-84E3-601F4F1D2587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21" name="Oval 20">
                      <a:extLst>
                        <a:ext uri="{FF2B5EF4-FFF2-40B4-BE49-F238E27FC236}">
                          <a16:creationId xmlns="" xmlns:a16="http://schemas.microsoft.com/office/drawing/2014/main" id="{A4F23003-776B-40DE-9ACE-0A55D922F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="" xmlns:a16="http://schemas.microsoft.com/office/drawing/2014/main" id="{389AF0E4-E5B1-4B19-BE4D-D7DAFA532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="" xmlns:a16="http://schemas.microsoft.com/office/drawing/2014/main" id="{0CBA3C1D-15C8-4F43-AF05-C21B9C423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="" xmlns:a16="http://schemas.microsoft.com/office/drawing/2014/main" id="{CA7B0826-CE4F-4505-912F-6DFA16B01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="" xmlns:a16="http://schemas.microsoft.com/office/drawing/2014/main" id="{6A8381F4-5BF7-4509-A7D9-13D13EF5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="" xmlns:a16="http://schemas.microsoft.com/office/drawing/2014/main" id="{3CCF05E5-F086-40FC-8EB8-FC442FB1C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="" xmlns:a16="http://schemas.microsoft.com/office/drawing/2014/main" id="{B8B9F1D1-305A-4D93-80F7-7AF7FFAC8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="" xmlns:a16="http://schemas.microsoft.com/office/drawing/2014/main" id="{E7757DE1-4D85-4FD0-9BCD-B11F91DD4C9C}"/>
                        </a:ext>
                      </a:extLst>
                    </p:cNvPr>
                    <p:cNvCxnSpPr>
                      <a:cxnSpLocks/>
                      <a:stCxn id="21" idx="2"/>
                      <a:endCxn id="2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="" xmlns:a16="http://schemas.microsoft.com/office/drawing/2014/main" id="{8244D331-C812-4221-8F1C-3510EB8E5752}"/>
                        </a:ext>
                      </a:extLst>
                    </p:cNvPr>
                    <p:cNvCxnSpPr>
                      <a:cxnSpLocks/>
                      <a:stCxn id="22" idx="3"/>
                      <a:endCxn id="2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="" xmlns:a16="http://schemas.microsoft.com/office/drawing/2014/main" id="{975A7288-B528-4DEF-A2EA-FF46D4B05690}"/>
                        </a:ext>
                      </a:extLst>
                    </p:cNvPr>
                    <p:cNvCxnSpPr>
                      <a:cxnSpLocks/>
                      <a:stCxn id="23" idx="3"/>
                      <a:endCxn id="2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="" xmlns:a16="http://schemas.microsoft.com/office/drawing/2014/main" id="{B42E58DC-9432-4DFA-AFA8-A5689EDBD9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="" xmlns:a16="http://schemas.microsoft.com/office/drawing/2014/main" id="{23013F64-707A-4777-970E-E37C0B4CE18D}"/>
                        </a:ext>
                      </a:extLst>
                    </p:cNvPr>
                    <p:cNvCxnSpPr>
                      <a:cxnSpLocks/>
                      <a:stCxn id="22" idx="5"/>
                      <a:endCxn id="2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="" xmlns:a16="http://schemas.microsoft.com/office/drawing/2014/main" id="{943892F1-AF5F-4FA6-8964-D5EC6A236F50}"/>
                        </a:ext>
                      </a:extLst>
                    </p:cNvPr>
                    <p:cNvCxnSpPr>
                      <a:cxnSpLocks/>
                      <a:stCxn id="21" idx="6"/>
                      <a:endCxn id="2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="" xmlns:a16="http://schemas.microsoft.com/office/drawing/2014/main" id="{ADEEDAAF-8C43-43DA-9B91-4185E5F1F2FF}"/>
                        </a:ext>
                      </a:extLst>
                    </p:cNvPr>
                    <p:cNvCxnSpPr>
                      <a:cxnSpLocks/>
                      <a:stCxn id="23" idx="5"/>
                      <a:endCxn id="2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Oval 13">
                    <a:extLst>
                      <a:ext uri="{FF2B5EF4-FFF2-40B4-BE49-F238E27FC236}">
                        <a16:creationId xmlns="" xmlns:a16="http://schemas.microsoft.com/office/drawing/2014/main" id="{0DDF592D-7965-41FE-BB86-433330A80089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="" xmlns:a16="http://schemas.microsoft.com/office/drawing/2014/main" id="{6E6CAA85-F7A8-4DCF-811B-9DF5D332390E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="" xmlns:a16="http://schemas.microsoft.com/office/drawing/2014/main" id="{8EC2026F-0A22-4DE1-A78A-12242FEFE7B6}"/>
                      </a:ext>
                    </a:extLst>
                  </p:cNvPr>
                  <p:cNvCxnSpPr>
                    <a:cxnSpLocks/>
                    <a:stCxn id="25" idx="5"/>
                    <a:endCxn id="1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="" xmlns:a16="http://schemas.microsoft.com/office/drawing/2014/main" id="{9B80455D-8A92-404B-BDE0-D0DF4B5CE67E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="" xmlns:a16="http://schemas.microsoft.com/office/drawing/2014/main" id="{6E08D24D-A79D-4577-BA77-D60FDD6BBF8A}"/>
                      </a:ext>
                    </a:extLst>
                  </p:cNvPr>
                  <p:cNvCxnSpPr>
                    <a:cxnSpLocks/>
                    <a:stCxn id="24" idx="5"/>
                    <a:endCxn id="1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="" xmlns:a16="http://schemas.microsoft.com/office/drawing/2014/main" id="{41C84C11-B109-445D-8E8B-696AEA007597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="" xmlns:a16="http://schemas.microsoft.com/office/drawing/2014/main" id="{22BAB103-BA9F-44D4-861D-103FD0840F3A}"/>
                      </a:ext>
                    </a:extLst>
                  </p:cNvPr>
                  <p:cNvCxnSpPr>
                    <a:cxnSpLocks/>
                    <a:endCxn id="1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="" xmlns:a16="http://schemas.microsoft.com/office/drawing/2014/main" id="{9DE60199-2226-4BEA-B171-09C911ACE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493" y="2307303"/>
                  <a:ext cx="444366" cy="161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6D24A8C0-6901-4B2A-A1FB-46596EDA2D77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DC0AE834-4905-426C-8478-4D8DF4B5CC70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3576C3CC-13E9-4043-90B5-6CF52300695C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34">
            <a:extLst>
              <a:ext uri="{FF2B5EF4-FFF2-40B4-BE49-F238E27FC236}">
                <a16:creationId xmlns="" xmlns:a16="http://schemas.microsoft.com/office/drawing/2014/main" id="{8AA5AD4B-9DC0-49C3-ADDA-3C4A3FFF3B41}"/>
              </a:ext>
            </a:extLst>
          </p:cNvPr>
          <p:cNvGrpSpPr/>
          <p:nvPr/>
        </p:nvGrpSpPr>
        <p:grpSpPr>
          <a:xfrm>
            <a:off x="5048947" y="3076923"/>
            <a:ext cx="3715475" cy="3188211"/>
            <a:chOff x="4823040" y="2783060"/>
            <a:chExt cx="3715475" cy="3188211"/>
          </a:xfrm>
        </p:grpSpPr>
        <p:grpSp>
          <p:nvGrpSpPr>
            <p:cNvPr id="13" name="Group 35">
              <a:extLst>
                <a:ext uri="{FF2B5EF4-FFF2-40B4-BE49-F238E27FC236}">
                  <a16:creationId xmlns="" xmlns:a16="http://schemas.microsoft.com/office/drawing/2014/main" id="{4E4436E2-3DDA-4CA2-996C-20F4E89CCF54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961141"/>
              <a:chOff x="4823040" y="2783060"/>
              <a:chExt cx="3715475" cy="2961141"/>
            </a:xfrm>
          </p:grpSpPr>
          <p:grpSp>
            <p:nvGrpSpPr>
              <p:cNvPr id="71685" name="Group 37">
                <a:extLst>
                  <a:ext uri="{FF2B5EF4-FFF2-40B4-BE49-F238E27FC236}">
                    <a16:creationId xmlns="" xmlns:a16="http://schemas.microsoft.com/office/drawing/2014/main" id="{35FB73D6-35EE-453F-879F-91AE873658C9}"/>
                  </a:ext>
                </a:extLst>
              </p:cNvPr>
              <p:cNvGrpSpPr/>
              <p:nvPr/>
            </p:nvGrpSpPr>
            <p:grpSpPr>
              <a:xfrm>
                <a:off x="4823040" y="2783060"/>
                <a:ext cx="3715475" cy="2743203"/>
                <a:chOff x="4971325" y="2204864"/>
                <a:chExt cx="3715475" cy="2743203"/>
              </a:xfrm>
            </p:grpSpPr>
            <p:grpSp>
              <p:nvGrpSpPr>
                <p:cNvPr id="71686" name="Group 40">
                  <a:extLst>
                    <a:ext uri="{FF2B5EF4-FFF2-40B4-BE49-F238E27FC236}">
                      <a16:creationId xmlns="" xmlns:a16="http://schemas.microsoft.com/office/drawing/2014/main" id="{3F7B4DA2-13E3-4B27-AC81-B97D67FBB07A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71687" name="Group 42">
                    <a:extLst>
                      <a:ext uri="{FF2B5EF4-FFF2-40B4-BE49-F238E27FC236}">
                        <a16:creationId xmlns="" xmlns:a16="http://schemas.microsoft.com/office/drawing/2014/main" id="{B280BDD1-5812-4560-8B87-22AAD209FB96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51" name="Oval 50">
                      <a:extLst>
                        <a:ext uri="{FF2B5EF4-FFF2-40B4-BE49-F238E27FC236}">
                          <a16:creationId xmlns="" xmlns:a16="http://schemas.microsoft.com/office/drawing/2014/main" id="{D6464809-7AC3-4EB5-8EBF-0C82FFA7A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="" xmlns:a16="http://schemas.microsoft.com/office/drawing/2014/main" id="{AD079CE6-7F4E-4AA2-B301-46FFB81D9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="" xmlns:a16="http://schemas.microsoft.com/office/drawing/2014/main" id="{6CE2C1F5-8D21-487B-B999-16C9F1990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="" xmlns:a16="http://schemas.microsoft.com/office/drawing/2014/main" id="{C35B4BB4-452B-4651-8ACE-F9A3D0FD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="" xmlns:a16="http://schemas.microsoft.com/office/drawing/2014/main" id="{75F4F144-4C06-4ED3-B362-92D685283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="" xmlns:a16="http://schemas.microsoft.com/office/drawing/2014/main" id="{2F0D4F7C-A597-4376-902C-52C3E5947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="" xmlns:a16="http://schemas.microsoft.com/office/drawing/2014/main" id="{C2BF5433-B6FE-4B4D-A2DB-AA3CC2D9A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="" xmlns:a16="http://schemas.microsoft.com/office/drawing/2014/main" id="{07240625-D247-48FB-B86B-56530A61CAE9}"/>
                        </a:ext>
                      </a:extLst>
                    </p:cNvPr>
                    <p:cNvCxnSpPr>
                      <a:cxnSpLocks/>
                      <a:stCxn id="51" idx="2"/>
                      <a:endCxn id="5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="" xmlns:a16="http://schemas.microsoft.com/office/drawing/2014/main" id="{2AA163BF-DB53-4A4F-B38B-2DCEBCC989B1}"/>
                        </a:ext>
                      </a:extLst>
                    </p:cNvPr>
                    <p:cNvCxnSpPr>
                      <a:cxnSpLocks/>
                      <a:stCxn id="52" idx="3"/>
                      <a:endCxn id="5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="" xmlns:a16="http://schemas.microsoft.com/office/drawing/2014/main" id="{43B03CFF-7101-41F9-9A8D-06128C3FA77A}"/>
                        </a:ext>
                      </a:extLst>
                    </p:cNvPr>
                    <p:cNvCxnSpPr>
                      <a:cxnSpLocks/>
                      <a:stCxn id="53" idx="3"/>
                      <a:endCxn id="5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="" xmlns:a16="http://schemas.microsoft.com/office/drawing/2014/main" id="{EF7BCD24-047A-4977-A72B-265E4D7291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="" xmlns:a16="http://schemas.microsoft.com/office/drawing/2014/main" id="{0F5258D8-21E6-4F6A-828A-689D720FF5EB}"/>
                        </a:ext>
                      </a:extLst>
                    </p:cNvPr>
                    <p:cNvCxnSpPr>
                      <a:cxnSpLocks/>
                      <a:stCxn id="52" idx="5"/>
                      <a:endCxn id="5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="" xmlns:a16="http://schemas.microsoft.com/office/drawing/2014/main" id="{BC3F5265-2D26-4954-B88C-DD05E3765CDA}"/>
                        </a:ext>
                      </a:extLst>
                    </p:cNvPr>
                    <p:cNvCxnSpPr>
                      <a:cxnSpLocks/>
                      <a:stCxn id="51" idx="6"/>
                      <a:endCxn id="5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="" xmlns:a16="http://schemas.microsoft.com/office/drawing/2014/main" id="{20C488DF-464A-4EAA-8D62-35CFD60A420A}"/>
                        </a:ext>
                      </a:extLst>
                    </p:cNvPr>
                    <p:cNvCxnSpPr>
                      <a:cxnSpLocks/>
                      <a:stCxn id="53" idx="5"/>
                      <a:endCxn id="5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="" xmlns:a16="http://schemas.microsoft.com/office/drawing/2014/main" id="{B50ED978-3CF0-4F39-8003-0EB87DB0A5A9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="" xmlns:a16="http://schemas.microsoft.com/office/drawing/2014/main" id="{ADFD24A2-EEDA-4A75-906E-2C03474D0E00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="" xmlns:a16="http://schemas.microsoft.com/office/drawing/2014/main" id="{17983DC5-8F4B-4206-96C2-D1AC893E8CB5}"/>
                      </a:ext>
                    </a:extLst>
                  </p:cNvPr>
                  <p:cNvCxnSpPr>
                    <a:cxnSpLocks/>
                    <a:stCxn id="55" idx="5"/>
                    <a:endCxn id="4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="" xmlns:a16="http://schemas.microsoft.com/office/drawing/2014/main" id="{E2742221-0131-42C6-9A63-F4AB384A2A35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="" xmlns:a16="http://schemas.microsoft.com/office/drawing/2014/main" id="{31C79E05-15B9-49C4-94B1-D4D5CBEEFD14}"/>
                      </a:ext>
                    </a:extLst>
                  </p:cNvPr>
                  <p:cNvCxnSpPr>
                    <a:cxnSpLocks/>
                    <a:stCxn id="54" idx="5"/>
                    <a:endCxn id="4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="" xmlns:a16="http://schemas.microsoft.com/office/drawing/2014/main" id="{DC5D89C8-AB48-443D-9F65-F42FE3D83631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="" xmlns:a16="http://schemas.microsoft.com/office/drawing/2014/main" id="{A9041DDA-B2D8-448B-8637-4CEBA0C08E01}"/>
                      </a:ext>
                    </a:extLst>
                  </p:cNvPr>
                  <p:cNvCxnSpPr>
                    <a:cxnSpLocks/>
                    <a:endCxn id="4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>
                  <a:extLst>
                    <a:ext uri="{FF2B5EF4-FFF2-40B4-BE49-F238E27FC236}">
                      <a16:creationId xmlns="" xmlns:a16="http://schemas.microsoft.com/office/drawing/2014/main" id="{C40785D5-E7C7-4FE2-A50B-9B8AACE5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3733" y="2339860"/>
                  <a:ext cx="430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90E861A6-73CB-4163-9F8F-9ACB7BC89662}"/>
                  </a:ext>
                </a:extLst>
              </p:cNvPr>
              <p:cNvSpPr/>
              <p:nvPr/>
            </p:nvSpPr>
            <p:spPr>
              <a:xfrm>
                <a:off x="7344359" y="535025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7" name="Arrow: Right 36">
              <a:extLst>
                <a:ext uri="{FF2B5EF4-FFF2-40B4-BE49-F238E27FC236}">
                  <a16:creationId xmlns="" xmlns:a16="http://schemas.microsoft.com/office/drawing/2014/main" id="{F352A744-7AAB-4F29-8995-3170AC53752B}"/>
                </a:ext>
              </a:extLst>
            </p:cNvPr>
            <p:cNvSpPr/>
            <p:nvPr/>
          </p:nvSpPr>
          <p:spPr>
            <a:xfrm rot="19006722">
              <a:off x="6959551" y="5792562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680" name="TextBox 71679">
            <a:extLst>
              <a:ext uri="{FF2B5EF4-FFF2-40B4-BE49-F238E27FC236}">
                <a16:creationId xmlns="" xmlns:a16="http://schemas.microsoft.com/office/drawing/2014/main" id="{B8494E13-036A-4180-9399-3CFF1819AA95}"/>
              </a:ext>
            </a:extLst>
          </p:cNvPr>
          <p:cNvSpPr txBox="1"/>
          <p:nvPr/>
        </p:nvSpPr>
        <p:spPr>
          <a:xfrm>
            <a:off x="6918896" y="5101007"/>
            <a:ext cx="17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Deletion of node 14 done successfully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1681" name="Arrow: Circular 71680">
            <a:extLst>
              <a:ext uri="{FF2B5EF4-FFF2-40B4-BE49-F238E27FC236}">
                <a16:creationId xmlns="" xmlns:a16="http://schemas.microsoft.com/office/drawing/2014/main" id="{FD6641B5-94BE-46CA-B464-DB88729D40C6}"/>
              </a:ext>
            </a:extLst>
          </p:cNvPr>
          <p:cNvSpPr/>
          <p:nvPr/>
        </p:nvSpPr>
        <p:spPr>
          <a:xfrm>
            <a:off x="4250175" y="3232916"/>
            <a:ext cx="1415900" cy="1188973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683" name="TextBox 71682">
            <a:extLst>
              <a:ext uri="{FF2B5EF4-FFF2-40B4-BE49-F238E27FC236}">
                <a16:creationId xmlns="" xmlns:a16="http://schemas.microsoft.com/office/drawing/2014/main" id="{7A566B60-3884-4336-820D-A4F408206917}"/>
              </a:ext>
            </a:extLst>
          </p:cNvPr>
          <p:cNvSpPr txBox="1"/>
          <p:nvPr/>
        </p:nvSpPr>
        <p:spPr>
          <a:xfrm>
            <a:off x="2522551" y="5753353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Before deletion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71684" name="TextBox 71683">
            <a:extLst>
              <a:ext uri="{FF2B5EF4-FFF2-40B4-BE49-F238E27FC236}">
                <a16:creationId xmlns="" xmlns:a16="http://schemas.microsoft.com/office/drawing/2014/main" id="{33B6E631-D28D-42AF-A062-B6CF7299F0D7}"/>
              </a:ext>
            </a:extLst>
          </p:cNvPr>
          <p:cNvSpPr txBox="1"/>
          <p:nvPr/>
        </p:nvSpPr>
        <p:spPr>
          <a:xfrm>
            <a:off x="5482750" y="5866291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After deletion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7871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2: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one child.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child,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Delete node 13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2BFF2374-73BD-451D-819B-B3EE7351DB9A}"/>
              </a:ext>
            </a:extLst>
          </p:cNvPr>
          <p:cNvGrpSpPr/>
          <p:nvPr/>
        </p:nvGrpSpPr>
        <p:grpSpPr>
          <a:xfrm>
            <a:off x="683568" y="3021222"/>
            <a:ext cx="3715475" cy="2743203"/>
            <a:chOff x="4823040" y="2783060"/>
            <a:chExt cx="3715475" cy="2743203"/>
          </a:xfrm>
        </p:grpSpPr>
        <p:grpSp>
          <p:nvGrpSpPr>
            <p:cNvPr id="3" name="Group 7">
              <a:extLst>
                <a:ext uri="{FF2B5EF4-FFF2-40B4-BE49-F238E27FC236}">
                  <a16:creationId xmlns="" xmlns:a16="http://schemas.microsoft.com/office/drawing/2014/main" id="{047C03FC-FC34-4774-961F-FEC49A869961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743203"/>
              <a:chOff x="4971325" y="2204864"/>
              <a:chExt cx="3715475" cy="2743203"/>
            </a:xfrm>
          </p:grpSpPr>
          <p:grpSp>
            <p:nvGrpSpPr>
              <p:cNvPr id="5" name="Group 9">
                <a:extLst>
                  <a:ext uri="{FF2B5EF4-FFF2-40B4-BE49-F238E27FC236}">
                    <a16:creationId xmlns="" xmlns:a16="http://schemas.microsoft.com/office/drawing/2014/main" id="{993F7AB9-EC00-46C4-B505-71C238B0B6BA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743203"/>
                <a:chOff x="4695611" y="2483486"/>
                <a:chExt cx="3715475" cy="2743203"/>
              </a:xfrm>
            </p:grpSpPr>
            <p:grpSp>
              <p:nvGrpSpPr>
                <p:cNvPr id="6" name="Group 11">
                  <a:extLst>
                    <a:ext uri="{FF2B5EF4-FFF2-40B4-BE49-F238E27FC236}">
                      <a16:creationId xmlns="" xmlns:a16="http://schemas.microsoft.com/office/drawing/2014/main" id="{BF6A6194-1A09-42AA-9B55-C0CF37633169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="" xmlns:a16="http://schemas.microsoft.com/office/drawing/2014/main" id="{B9A7BD5A-7FC4-4C89-92A9-D6B544907455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="" xmlns:a16="http://schemas.microsoft.com/office/drawing/2014/main" id="{CA2581BB-431D-44DC-ADDA-25F769181D65}"/>
                      </a:ext>
                    </a:extLst>
                  </p:cNvPr>
                  <p:cNvSpPr/>
                  <p:nvPr/>
                </p:nvSpPr>
                <p:spPr>
                  <a:xfrm>
                    <a:off x="3149220" y="3742512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6C0480A4-A761-4A70-8DCB-BC6E51F8D161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="" xmlns:a16="http://schemas.microsoft.com/office/drawing/2014/main" id="{B7A68C6C-11D7-4277-A410-4D35A86B3D3A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="" xmlns:a16="http://schemas.microsoft.com/office/drawing/2014/main" id="{5D492F6D-4105-44F3-953B-22A4E9AC48D8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="" xmlns:a16="http://schemas.microsoft.com/office/drawing/2014/main" id="{A7C0378B-0802-4176-A0A6-55EFA8EA32D9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="" xmlns:a16="http://schemas.microsoft.com/office/drawing/2014/main" id="{C797ABB5-BE03-4183-8133-DE8CA2045DDE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="" xmlns:a16="http://schemas.microsoft.com/office/drawing/2014/main" id="{3246FB78-C40D-4F43-BA2E-74B40D9CB6F5}"/>
                      </a:ext>
                    </a:extLst>
                  </p:cNvPr>
                  <p:cNvCxnSpPr>
                    <a:cxnSpLocks/>
                    <a:stCxn id="20" idx="2"/>
                    <a:endCxn id="21" idx="7"/>
                  </p:cNvCxnSpPr>
                  <p:nvPr/>
                </p:nvCxnSpPr>
                <p:spPr>
                  <a:xfrm flipH="1">
                    <a:off x="3639817" y="3431280"/>
                    <a:ext cx="679859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="" xmlns:a16="http://schemas.microsoft.com/office/drawing/2014/main" id="{8986A95F-3D42-4566-9A5E-343540299CA9}"/>
                      </a:ext>
                    </a:extLst>
                  </p:cNvPr>
                  <p:cNvCxnSpPr>
                    <a:cxnSpLocks/>
                    <a:stCxn id="21" idx="3"/>
                    <a:endCxn id="24" idx="0"/>
                  </p:cNvCxnSpPr>
                  <p:nvPr/>
                </p:nvCxnSpPr>
                <p:spPr>
                  <a:xfrm flipH="1">
                    <a:off x="2940962" y="4090366"/>
                    <a:ext cx="292431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="" xmlns:a16="http://schemas.microsoft.com/office/drawing/2014/main" id="{82CB07AE-E6D3-40CD-B3A9-2A4535035F26}"/>
                      </a:ext>
                    </a:extLst>
                  </p:cNvPr>
                  <p:cNvCxnSpPr>
                    <a:cxnSpLocks/>
                    <a:stCxn id="22" idx="3"/>
                    <a:endCxn id="26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="" xmlns:a16="http://schemas.microsoft.com/office/drawing/2014/main" id="{5841CE22-54A1-436B-A018-CFEB89AE3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="" xmlns:a16="http://schemas.microsoft.com/office/drawing/2014/main" id="{B01F8AE9-458C-4DA6-A4D9-923D47FA3792}"/>
                      </a:ext>
                    </a:extLst>
                  </p:cNvPr>
                  <p:cNvCxnSpPr>
                    <a:cxnSpLocks/>
                    <a:stCxn id="21" idx="5"/>
                    <a:endCxn id="23" idx="0"/>
                  </p:cNvCxnSpPr>
                  <p:nvPr/>
                </p:nvCxnSpPr>
                <p:spPr>
                  <a:xfrm>
                    <a:off x="3639817" y="4090366"/>
                    <a:ext cx="172864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="" xmlns:a16="http://schemas.microsoft.com/office/drawing/2014/main" id="{ED7765FE-ABC5-4FF7-82CD-D436E297A6ED}"/>
                      </a:ext>
                    </a:extLst>
                  </p:cNvPr>
                  <p:cNvCxnSpPr>
                    <a:cxnSpLocks/>
                    <a:stCxn id="20" idx="6"/>
                    <a:endCxn id="22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="" xmlns:a16="http://schemas.microsoft.com/office/drawing/2014/main" id="{DE36D454-9761-4390-BE1F-1AA396D8E229}"/>
                      </a:ext>
                    </a:extLst>
                  </p:cNvPr>
                  <p:cNvCxnSpPr>
                    <a:cxnSpLocks/>
                    <a:stCxn id="22" idx="5"/>
                    <a:endCxn id="25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="" xmlns:a16="http://schemas.microsoft.com/office/drawing/2014/main" id="{BE31B202-09FA-4B7C-9A39-6DFAA72A3E39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34A32DC6-063C-441E-9051-2937FD681DF9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="" xmlns:a16="http://schemas.microsoft.com/office/drawing/2014/main" id="{F87E60A2-2081-4A8C-A25B-40E3379E5108}"/>
                    </a:ext>
                  </a:extLst>
                </p:cNvPr>
                <p:cNvCxnSpPr>
                  <a:cxnSpLocks/>
                  <a:stCxn id="24" idx="5"/>
                  <a:endCxn id="14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D5A89938-4C1C-4B45-AB3B-0CB5EA25FEAA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E400864E-9759-4FDB-A2A2-757735893348}"/>
                    </a:ext>
                  </a:extLst>
                </p:cNvPr>
                <p:cNvCxnSpPr>
                  <a:cxnSpLocks/>
                  <a:stCxn id="23" idx="5"/>
                  <a:endCxn id="16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6615A92-A47F-4341-935F-0B2ABD277DDD}"/>
                    </a:ext>
                  </a:extLst>
                </p:cNvPr>
                <p:cNvSpPr/>
                <p:nvPr/>
              </p:nvSpPr>
              <p:spPr>
                <a:xfrm>
                  <a:off x="5734586" y="4832737"/>
                  <a:ext cx="493598" cy="393952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="" xmlns:a16="http://schemas.microsoft.com/office/drawing/2014/main" id="{AE90DDF3-D731-4B89-B268-5757DC0E3EB0}"/>
                    </a:ext>
                  </a:extLst>
                </p:cNvPr>
                <p:cNvCxnSpPr>
                  <a:cxnSpLocks/>
                  <a:endCxn id="18" idx="0"/>
                </p:cNvCxnSpPr>
                <p:nvPr/>
              </p:nvCxnSpPr>
              <p:spPr>
                <a:xfrm flipH="1">
                  <a:off x="5981386" y="4581128"/>
                  <a:ext cx="217111" cy="2516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="" xmlns:a16="http://schemas.microsoft.com/office/drawing/2014/main" id="{AF5E7172-39D4-44AC-BACB-E63D46D7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463C33AF-738D-4D75-8A04-827B5785AC9A}"/>
                </a:ext>
              </a:extLst>
            </p:cNvPr>
            <p:cNvSpPr/>
            <p:nvPr/>
          </p:nvSpPr>
          <p:spPr>
            <a:xfrm rot="14199036">
              <a:off x="6531822" y="5045130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3988413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26" y="11424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2: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one child.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child,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Delete node 13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2BFF2374-73BD-451D-819B-B3EE7351DB9A}"/>
              </a:ext>
            </a:extLst>
          </p:cNvPr>
          <p:cNvGrpSpPr/>
          <p:nvPr/>
        </p:nvGrpSpPr>
        <p:grpSpPr>
          <a:xfrm>
            <a:off x="683568" y="3021222"/>
            <a:ext cx="3715475" cy="2743203"/>
            <a:chOff x="4823040" y="2783060"/>
            <a:chExt cx="3715475" cy="2743203"/>
          </a:xfrm>
        </p:grpSpPr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047C03FC-FC34-4774-961F-FEC49A869961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743203"/>
              <a:chOff x="4971325" y="2204864"/>
              <a:chExt cx="3715475" cy="2743203"/>
            </a:xfrm>
          </p:grpSpPr>
          <p:grpSp>
            <p:nvGrpSpPr>
              <p:cNvPr id="8" name="Group 9">
                <a:extLst>
                  <a:ext uri="{FF2B5EF4-FFF2-40B4-BE49-F238E27FC236}">
                    <a16:creationId xmlns="" xmlns:a16="http://schemas.microsoft.com/office/drawing/2014/main" id="{993F7AB9-EC00-46C4-B505-71C238B0B6BA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743203"/>
                <a:chOff x="4695611" y="2483486"/>
                <a:chExt cx="3715475" cy="2743203"/>
              </a:xfrm>
            </p:grpSpPr>
            <p:grpSp>
              <p:nvGrpSpPr>
                <p:cNvPr id="10" name="Group 11">
                  <a:extLst>
                    <a:ext uri="{FF2B5EF4-FFF2-40B4-BE49-F238E27FC236}">
                      <a16:creationId xmlns="" xmlns:a16="http://schemas.microsoft.com/office/drawing/2014/main" id="{BF6A6194-1A09-42AA-9B55-C0CF37633169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="" xmlns:a16="http://schemas.microsoft.com/office/drawing/2014/main" id="{B9A7BD5A-7FC4-4C89-92A9-D6B544907455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="" xmlns:a16="http://schemas.microsoft.com/office/drawing/2014/main" id="{CA2581BB-431D-44DC-ADDA-25F769181D65}"/>
                      </a:ext>
                    </a:extLst>
                  </p:cNvPr>
                  <p:cNvSpPr/>
                  <p:nvPr/>
                </p:nvSpPr>
                <p:spPr>
                  <a:xfrm>
                    <a:off x="3149220" y="3742512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6C0480A4-A761-4A70-8DCB-BC6E51F8D161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="" xmlns:a16="http://schemas.microsoft.com/office/drawing/2014/main" id="{B7A68C6C-11D7-4277-A410-4D35A86B3D3A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="" xmlns:a16="http://schemas.microsoft.com/office/drawing/2014/main" id="{5D492F6D-4105-44F3-953B-22A4E9AC48D8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="" xmlns:a16="http://schemas.microsoft.com/office/drawing/2014/main" id="{A7C0378B-0802-4176-A0A6-55EFA8EA32D9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="" xmlns:a16="http://schemas.microsoft.com/office/drawing/2014/main" id="{C797ABB5-BE03-4183-8133-DE8CA2045DDE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="" xmlns:a16="http://schemas.microsoft.com/office/drawing/2014/main" id="{3246FB78-C40D-4F43-BA2E-74B40D9CB6F5}"/>
                      </a:ext>
                    </a:extLst>
                  </p:cNvPr>
                  <p:cNvCxnSpPr>
                    <a:cxnSpLocks/>
                    <a:stCxn id="20" idx="2"/>
                    <a:endCxn id="21" idx="7"/>
                  </p:cNvCxnSpPr>
                  <p:nvPr/>
                </p:nvCxnSpPr>
                <p:spPr>
                  <a:xfrm flipH="1">
                    <a:off x="3639817" y="3431280"/>
                    <a:ext cx="679859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="" xmlns:a16="http://schemas.microsoft.com/office/drawing/2014/main" id="{8986A95F-3D42-4566-9A5E-343540299CA9}"/>
                      </a:ext>
                    </a:extLst>
                  </p:cNvPr>
                  <p:cNvCxnSpPr>
                    <a:cxnSpLocks/>
                    <a:stCxn id="21" idx="3"/>
                    <a:endCxn id="24" idx="0"/>
                  </p:cNvCxnSpPr>
                  <p:nvPr/>
                </p:nvCxnSpPr>
                <p:spPr>
                  <a:xfrm flipH="1">
                    <a:off x="2940962" y="4090366"/>
                    <a:ext cx="292431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="" xmlns:a16="http://schemas.microsoft.com/office/drawing/2014/main" id="{82CB07AE-E6D3-40CD-B3A9-2A4535035F26}"/>
                      </a:ext>
                    </a:extLst>
                  </p:cNvPr>
                  <p:cNvCxnSpPr>
                    <a:cxnSpLocks/>
                    <a:stCxn id="22" idx="3"/>
                    <a:endCxn id="26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="" xmlns:a16="http://schemas.microsoft.com/office/drawing/2014/main" id="{5841CE22-54A1-436B-A018-CFEB89AE3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="" xmlns:a16="http://schemas.microsoft.com/office/drawing/2014/main" id="{B01F8AE9-458C-4DA6-A4D9-923D47FA3792}"/>
                      </a:ext>
                    </a:extLst>
                  </p:cNvPr>
                  <p:cNvCxnSpPr>
                    <a:cxnSpLocks/>
                    <a:stCxn id="21" idx="5"/>
                    <a:endCxn id="23" idx="0"/>
                  </p:cNvCxnSpPr>
                  <p:nvPr/>
                </p:nvCxnSpPr>
                <p:spPr>
                  <a:xfrm>
                    <a:off x="3639817" y="4090366"/>
                    <a:ext cx="172864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="" xmlns:a16="http://schemas.microsoft.com/office/drawing/2014/main" id="{ED7765FE-ABC5-4FF7-82CD-D436E297A6ED}"/>
                      </a:ext>
                    </a:extLst>
                  </p:cNvPr>
                  <p:cNvCxnSpPr>
                    <a:cxnSpLocks/>
                    <a:stCxn id="20" idx="6"/>
                    <a:endCxn id="22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="" xmlns:a16="http://schemas.microsoft.com/office/drawing/2014/main" id="{DE36D454-9761-4390-BE1F-1AA396D8E229}"/>
                      </a:ext>
                    </a:extLst>
                  </p:cNvPr>
                  <p:cNvCxnSpPr>
                    <a:cxnSpLocks/>
                    <a:stCxn id="22" idx="5"/>
                    <a:endCxn id="25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="" xmlns:a16="http://schemas.microsoft.com/office/drawing/2014/main" id="{BE31B202-09FA-4B7C-9A39-6DFAA72A3E39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34A32DC6-063C-441E-9051-2937FD681DF9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="" xmlns:a16="http://schemas.microsoft.com/office/drawing/2014/main" id="{F87E60A2-2081-4A8C-A25B-40E3379E5108}"/>
                    </a:ext>
                  </a:extLst>
                </p:cNvPr>
                <p:cNvCxnSpPr>
                  <a:cxnSpLocks/>
                  <a:stCxn id="24" idx="5"/>
                  <a:endCxn id="14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D5A89938-4C1C-4B45-AB3B-0CB5EA25FEAA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E400864E-9759-4FDB-A2A2-757735893348}"/>
                    </a:ext>
                  </a:extLst>
                </p:cNvPr>
                <p:cNvCxnSpPr>
                  <a:cxnSpLocks/>
                  <a:stCxn id="23" idx="5"/>
                  <a:endCxn id="16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6615A92-A47F-4341-935F-0B2ABD277DDD}"/>
                    </a:ext>
                  </a:extLst>
                </p:cNvPr>
                <p:cNvSpPr/>
                <p:nvPr/>
              </p:nvSpPr>
              <p:spPr>
                <a:xfrm>
                  <a:off x="5734586" y="4832737"/>
                  <a:ext cx="493598" cy="393952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="" xmlns:a16="http://schemas.microsoft.com/office/drawing/2014/main" id="{AE90DDF3-D731-4B89-B268-5757DC0E3EB0}"/>
                    </a:ext>
                  </a:extLst>
                </p:cNvPr>
                <p:cNvCxnSpPr>
                  <a:cxnSpLocks/>
                  <a:endCxn id="18" idx="0"/>
                </p:cNvCxnSpPr>
                <p:nvPr/>
              </p:nvCxnSpPr>
              <p:spPr>
                <a:xfrm flipH="1">
                  <a:off x="5981386" y="4581128"/>
                  <a:ext cx="217111" cy="2516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="" xmlns:a16="http://schemas.microsoft.com/office/drawing/2014/main" id="{AF5E7172-39D4-44AC-BACB-E63D46D7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463C33AF-738D-4D75-8A04-827B5785AC9A}"/>
                </a:ext>
              </a:extLst>
            </p:cNvPr>
            <p:cNvSpPr/>
            <p:nvPr/>
          </p:nvSpPr>
          <p:spPr>
            <a:xfrm rot="14199036">
              <a:off x="6531822" y="5045130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="" xmlns:a16="http://schemas.microsoft.com/office/drawing/2014/main" id="{0D4E3A89-87D9-4D7B-BF74-33EB910E3CC4}"/>
              </a:ext>
            </a:extLst>
          </p:cNvPr>
          <p:cNvGrpSpPr/>
          <p:nvPr/>
        </p:nvGrpSpPr>
        <p:grpSpPr>
          <a:xfrm>
            <a:off x="4456925" y="2852936"/>
            <a:ext cx="3715475" cy="2743203"/>
            <a:chOff x="4823040" y="2783060"/>
            <a:chExt cx="3715475" cy="2743203"/>
          </a:xfrm>
        </p:grpSpPr>
        <p:grpSp>
          <p:nvGrpSpPr>
            <p:cNvPr id="71685" name="Group 34">
              <a:extLst>
                <a:ext uri="{FF2B5EF4-FFF2-40B4-BE49-F238E27FC236}">
                  <a16:creationId xmlns="" xmlns:a16="http://schemas.microsoft.com/office/drawing/2014/main" id="{3BA1F5F2-A938-4B1D-BC4B-9C99EFE90CF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743203"/>
              <a:chOff x="4971325" y="2204864"/>
              <a:chExt cx="3715475" cy="2743203"/>
            </a:xfrm>
          </p:grpSpPr>
          <p:grpSp>
            <p:nvGrpSpPr>
              <p:cNvPr id="71686" name="Group 36">
                <a:extLst>
                  <a:ext uri="{FF2B5EF4-FFF2-40B4-BE49-F238E27FC236}">
                    <a16:creationId xmlns="" xmlns:a16="http://schemas.microsoft.com/office/drawing/2014/main" id="{E1982707-3A6F-4B71-9507-3B8ACCAB0DB5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743203"/>
                <a:chOff x="4695611" y="2483486"/>
                <a:chExt cx="3715475" cy="2743203"/>
              </a:xfrm>
            </p:grpSpPr>
            <p:grpSp>
              <p:nvGrpSpPr>
                <p:cNvPr id="71687" name="Group 38">
                  <a:extLst>
                    <a:ext uri="{FF2B5EF4-FFF2-40B4-BE49-F238E27FC236}">
                      <a16:creationId xmlns="" xmlns:a16="http://schemas.microsoft.com/office/drawing/2014/main" id="{ACC38D83-71BC-4845-90D9-831F2D10489E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="" xmlns:a16="http://schemas.microsoft.com/office/drawing/2014/main" id="{1EE22F40-3037-437C-BCF8-123064CECF09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="" xmlns:a16="http://schemas.microsoft.com/office/drawing/2014/main" id="{FF51B739-37E7-4E02-9545-B58F652DC38D}"/>
                      </a:ext>
                    </a:extLst>
                  </p:cNvPr>
                  <p:cNvSpPr/>
                  <p:nvPr/>
                </p:nvSpPr>
                <p:spPr>
                  <a:xfrm>
                    <a:off x="3149220" y="3742512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="" xmlns:a16="http://schemas.microsoft.com/office/drawing/2014/main" id="{53857648-AEB8-4D54-8F0B-F13C1FDACCC0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="" xmlns:a16="http://schemas.microsoft.com/office/drawing/2014/main" id="{515AED40-472C-4934-8812-86CCF564D4E6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="" xmlns:a16="http://schemas.microsoft.com/office/drawing/2014/main" id="{EA9D350F-5980-42D6-855E-D1EAEC3E7FE2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="" xmlns:a16="http://schemas.microsoft.com/office/drawing/2014/main" id="{7AB032C8-FE07-4122-9C91-504975F80DBD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="" xmlns:a16="http://schemas.microsoft.com/office/drawing/2014/main" id="{17A5CA59-7B7E-4C95-9418-C0C465E3550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="" xmlns:a16="http://schemas.microsoft.com/office/drawing/2014/main" id="{2E340453-EF1C-4A12-973C-BFD9279B12DD}"/>
                      </a:ext>
                    </a:extLst>
                  </p:cNvPr>
                  <p:cNvCxnSpPr>
                    <a:cxnSpLocks/>
                    <a:stCxn id="47" idx="2"/>
                    <a:endCxn id="48" idx="7"/>
                  </p:cNvCxnSpPr>
                  <p:nvPr/>
                </p:nvCxnSpPr>
                <p:spPr>
                  <a:xfrm flipH="1">
                    <a:off x="3639817" y="3431280"/>
                    <a:ext cx="679859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="" xmlns:a16="http://schemas.microsoft.com/office/drawing/2014/main" id="{BB0AF8C7-85B7-47BE-B752-CC2E169865CE}"/>
                      </a:ext>
                    </a:extLst>
                  </p:cNvPr>
                  <p:cNvCxnSpPr>
                    <a:cxnSpLocks/>
                    <a:stCxn id="48" idx="3"/>
                    <a:endCxn id="51" idx="0"/>
                  </p:cNvCxnSpPr>
                  <p:nvPr/>
                </p:nvCxnSpPr>
                <p:spPr>
                  <a:xfrm flipH="1">
                    <a:off x="2940962" y="4090366"/>
                    <a:ext cx="292431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="" xmlns:a16="http://schemas.microsoft.com/office/drawing/2014/main" id="{848B56F9-2B11-4EEF-9788-83D1435EAB47}"/>
                      </a:ext>
                    </a:extLst>
                  </p:cNvPr>
                  <p:cNvCxnSpPr>
                    <a:cxnSpLocks/>
                    <a:stCxn id="49" idx="3"/>
                    <a:endCxn id="53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="" xmlns:a16="http://schemas.microsoft.com/office/drawing/2014/main" id="{1123DDED-4B6B-4D4A-A841-F0BD4C2C3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="" xmlns:a16="http://schemas.microsoft.com/office/drawing/2014/main" id="{4BA882D9-A480-486A-B915-6999E0C00F4D}"/>
                      </a:ext>
                    </a:extLst>
                  </p:cNvPr>
                  <p:cNvCxnSpPr>
                    <a:cxnSpLocks/>
                    <a:stCxn id="48" idx="5"/>
                    <a:endCxn id="50" idx="0"/>
                  </p:cNvCxnSpPr>
                  <p:nvPr/>
                </p:nvCxnSpPr>
                <p:spPr>
                  <a:xfrm>
                    <a:off x="3639817" y="4090366"/>
                    <a:ext cx="172864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="" xmlns:a16="http://schemas.microsoft.com/office/drawing/2014/main" id="{EB9BA9F0-52CC-4258-AF65-9E155702D6AC}"/>
                      </a:ext>
                    </a:extLst>
                  </p:cNvPr>
                  <p:cNvCxnSpPr>
                    <a:cxnSpLocks/>
                    <a:stCxn id="47" idx="6"/>
                    <a:endCxn id="49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="" xmlns:a16="http://schemas.microsoft.com/office/drawing/2014/main" id="{720F2DCE-EE78-49EF-88C8-1D92290DAB38}"/>
                      </a:ext>
                    </a:extLst>
                  </p:cNvPr>
                  <p:cNvCxnSpPr>
                    <a:cxnSpLocks/>
                    <a:stCxn id="49" idx="5"/>
                    <a:endCxn id="52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70EB3F48-00C7-4CDD-AEA7-33B3BCBF1784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="" xmlns:a16="http://schemas.microsoft.com/office/drawing/2014/main" id="{F192A862-A5E8-41B2-9EAD-AEB75EA0392A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="" xmlns:a16="http://schemas.microsoft.com/office/drawing/2014/main" id="{A01AF9A2-E448-4155-A84F-F1817D12D4A5}"/>
                    </a:ext>
                  </a:extLst>
                </p:cNvPr>
                <p:cNvCxnSpPr>
                  <a:cxnSpLocks/>
                  <a:stCxn id="51" idx="5"/>
                  <a:endCxn id="41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>
                  <a:extLst>
                    <a:ext uri="{FF2B5EF4-FFF2-40B4-BE49-F238E27FC236}">
                      <a16:creationId xmlns="" xmlns:a16="http://schemas.microsoft.com/office/drawing/2014/main" id="{42126CD8-8846-42C6-B818-BAAAF22EBAC1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="" xmlns:a16="http://schemas.microsoft.com/office/drawing/2014/main" id="{E343344D-8197-4E6A-B17D-70B808AD5682}"/>
                    </a:ext>
                  </a:extLst>
                </p:cNvPr>
                <p:cNvCxnSpPr>
                  <a:cxnSpLocks/>
                  <a:stCxn id="50" idx="5"/>
                  <a:endCxn id="43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="" xmlns:a16="http://schemas.microsoft.com/office/drawing/2014/main" id="{DD24F707-6C10-4A6E-85D6-CA3A13E5ED04}"/>
                    </a:ext>
                  </a:extLst>
                </p:cNvPr>
                <p:cNvSpPr/>
                <p:nvPr/>
              </p:nvSpPr>
              <p:spPr>
                <a:xfrm>
                  <a:off x="5734586" y="4832737"/>
                  <a:ext cx="493598" cy="393952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="" xmlns:a16="http://schemas.microsoft.com/office/drawing/2014/main" id="{5BF79D35-4786-46D5-8162-5F67B668F964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5981386" y="4581128"/>
                  <a:ext cx="217111" cy="2516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E51CE568-1311-4FD6-8C37-FBADE6A9B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Arrow: Right 35">
              <a:extLst>
                <a:ext uri="{FF2B5EF4-FFF2-40B4-BE49-F238E27FC236}">
                  <a16:creationId xmlns="" xmlns:a16="http://schemas.microsoft.com/office/drawing/2014/main" id="{B3962569-60C4-4DDF-A4BF-B92BBBC6EAAE}"/>
                </a:ext>
              </a:extLst>
            </p:cNvPr>
            <p:cNvSpPr/>
            <p:nvPr/>
          </p:nvSpPr>
          <p:spPr>
            <a:xfrm rot="14199036">
              <a:off x="6531822" y="5045130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Arc 2">
            <a:extLst>
              <a:ext uri="{FF2B5EF4-FFF2-40B4-BE49-F238E27FC236}">
                <a16:creationId xmlns="" xmlns:a16="http://schemas.microsoft.com/office/drawing/2014/main" id="{C9232195-02A0-404C-9259-CC78E5213338}"/>
              </a:ext>
            </a:extLst>
          </p:cNvPr>
          <p:cNvSpPr/>
          <p:nvPr/>
        </p:nvSpPr>
        <p:spPr>
          <a:xfrm rot="21113650">
            <a:off x="5366872" y="4225644"/>
            <a:ext cx="1431901" cy="1200484"/>
          </a:xfrm>
          <a:prstGeom prst="arc">
            <a:avLst>
              <a:gd name="adj1" fmla="val 16200000"/>
              <a:gd name="adj2" fmla="val 6515562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="" xmlns:a16="http://schemas.microsoft.com/office/drawing/2014/main" id="{644EBEE0-3D82-4830-A811-5986BC959833}"/>
              </a:ext>
            </a:extLst>
          </p:cNvPr>
          <p:cNvSpPr/>
          <p:nvPr/>
        </p:nvSpPr>
        <p:spPr>
          <a:xfrm>
            <a:off x="5869874" y="4279755"/>
            <a:ext cx="261144" cy="256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ultiplication Sign 8">
            <a:extLst>
              <a:ext uri="{FF2B5EF4-FFF2-40B4-BE49-F238E27FC236}">
                <a16:creationId xmlns="" xmlns:a16="http://schemas.microsoft.com/office/drawing/2014/main" id="{C2C54243-CD07-44EB-A0F1-9F2BEDB9F51D}"/>
              </a:ext>
            </a:extLst>
          </p:cNvPr>
          <p:cNvSpPr/>
          <p:nvPr/>
        </p:nvSpPr>
        <p:spPr>
          <a:xfrm>
            <a:off x="5727037" y="4943161"/>
            <a:ext cx="261144" cy="256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680" name="Arrow: Circular 71679">
            <a:extLst>
              <a:ext uri="{FF2B5EF4-FFF2-40B4-BE49-F238E27FC236}">
                <a16:creationId xmlns="" xmlns:a16="http://schemas.microsoft.com/office/drawing/2014/main" id="{C7DBA448-BB5E-41B8-BF9A-67CD09EC4877}"/>
              </a:ext>
            </a:extLst>
          </p:cNvPr>
          <p:cNvSpPr/>
          <p:nvPr/>
        </p:nvSpPr>
        <p:spPr>
          <a:xfrm>
            <a:off x="3709498" y="2699070"/>
            <a:ext cx="1415900" cy="1188973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681" name="TextBox 71680">
            <a:extLst>
              <a:ext uri="{FF2B5EF4-FFF2-40B4-BE49-F238E27FC236}">
                <a16:creationId xmlns="" xmlns:a16="http://schemas.microsoft.com/office/drawing/2014/main" id="{904E5B04-DA11-4BD1-83FA-6B722699AD96}"/>
              </a:ext>
            </a:extLst>
          </p:cNvPr>
          <p:cNvSpPr txBox="1"/>
          <p:nvPr/>
        </p:nvSpPr>
        <p:spPr>
          <a:xfrm>
            <a:off x="6918896" y="5101007"/>
            <a:ext cx="17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Deletion of node 13 done successfully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1683" name="TextBox 71682">
            <a:extLst>
              <a:ext uri="{FF2B5EF4-FFF2-40B4-BE49-F238E27FC236}">
                <a16:creationId xmlns="" xmlns:a16="http://schemas.microsoft.com/office/drawing/2014/main" id="{1BC566E3-B94A-4678-98D9-D6CC0043349C}"/>
              </a:ext>
            </a:extLst>
          </p:cNvPr>
          <p:cNvSpPr txBox="1"/>
          <p:nvPr/>
        </p:nvSpPr>
        <p:spPr>
          <a:xfrm>
            <a:off x="2522551" y="5753353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Before deletion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71684" name="TextBox 71683">
            <a:extLst>
              <a:ext uri="{FF2B5EF4-FFF2-40B4-BE49-F238E27FC236}">
                <a16:creationId xmlns="" xmlns:a16="http://schemas.microsoft.com/office/drawing/2014/main" id="{6BB9DBA9-9E9C-4E13-BE0D-524424659D2D}"/>
              </a:ext>
            </a:extLst>
          </p:cNvPr>
          <p:cNvSpPr txBox="1"/>
          <p:nvPr/>
        </p:nvSpPr>
        <p:spPr>
          <a:xfrm>
            <a:off x="5482750" y="5866291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After deletion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124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</a:t>
                </a: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Case 3: </a:t>
                </a:r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node</a:t>
                </a: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z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two children.</a:t>
                </a:r>
              </a:p>
              <a:p>
                <a:pPr lvl="1"/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Find node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 successor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either no children or one child.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is the minimum node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with no left child.in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 right subtree.)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Delete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from the tree (via Case 1 or 2).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and satellite data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sz="16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Example : Delete node 6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355" t="-1185" r="-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F45F5432-4475-4B4D-B4C8-6559B8F5A011}"/>
              </a:ext>
            </a:extLst>
          </p:cNvPr>
          <p:cNvGrpSpPr/>
          <p:nvPr/>
        </p:nvGrpSpPr>
        <p:grpSpPr>
          <a:xfrm>
            <a:off x="3203848" y="3429000"/>
            <a:ext cx="3715475" cy="2139565"/>
            <a:chOff x="4823040" y="2783060"/>
            <a:chExt cx="3715475" cy="2139565"/>
          </a:xfrm>
        </p:grpSpPr>
        <p:grpSp>
          <p:nvGrpSpPr>
            <p:cNvPr id="3" name="Group 5">
              <a:extLst>
                <a:ext uri="{FF2B5EF4-FFF2-40B4-BE49-F238E27FC236}">
                  <a16:creationId xmlns="" xmlns:a16="http://schemas.microsoft.com/office/drawing/2014/main" id="{D11E1B24-6C26-4005-AF1C-DAB364EDF46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139565"/>
              <a:chOff x="4971325" y="2204864"/>
              <a:chExt cx="3715475" cy="2139565"/>
            </a:xfrm>
          </p:grpSpPr>
          <p:grpSp>
            <p:nvGrpSpPr>
              <p:cNvPr id="5" name="Group 7">
                <a:extLst>
                  <a:ext uri="{FF2B5EF4-FFF2-40B4-BE49-F238E27FC236}">
                    <a16:creationId xmlns="" xmlns:a16="http://schemas.microsoft.com/office/drawing/2014/main" id="{C9F2D878-4A35-4E4E-9FB4-EFB92C660C26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139565"/>
                <a:chOff x="4695611" y="2483486"/>
                <a:chExt cx="3715475" cy="2139565"/>
              </a:xfrm>
            </p:grpSpPr>
            <p:grpSp>
              <p:nvGrpSpPr>
                <p:cNvPr id="6" name="Group 9">
                  <a:extLst>
                    <a:ext uri="{FF2B5EF4-FFF2-40B4-BE49-F238E27FC236}">
                      <a16:creationId xmlns="" xmlns:a16="http://schemas.microsoft.com/office/drawing/2014/main" id="{8298C232-44EE-4E93-9C22-8D13E3D6697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="" xmlns:a16="http://schemas.microsoft.com/office/drawing/2014/main" id="{06C19924-7ED9-4F21-B4FD-EA40E472DE24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="" xmlns:a16="http://schemas.microsoft.com/office/drawing/2014/main" id="{F61506B9-6B62-4E4B-B786-42EA09CED23B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="" xmlns:a16="http://schemas.microsoft.com/office/drawing/2014/main" id="{FFC08ED7-E3D2-4B25-839A-FF1A2C720FCC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="" xmlns:a16="http://schemas.microsoft.com/office/drawing/2014/main" id="{2A339483-ACEB-410B-8E66-CD5BF1B8FCC5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5A94576A-1DCF-45F6-82E6-3E38883A98C4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="" xmlns:a16="http://schemas.microsoft.com/office/drawing/2014/main" id="{D13F5B57-3B61-410B-9BF2-58C694AF4178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="" xmlns:a16="http://schemas.microsoft.com/office/drawing/2014/main" id="{0C05A179-D5DE-4B49-9D14-951F03910F9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="" xmlns:a16="http://schemas.microsoft.com/office/drawing/2014/main" id="{9838DE02-BD40-40D4-A3C5-E0A708ED9B59}"/>
                      </a:ext>
                    </a:extLst>
                  </p:cNvPr>
                  <p:cNvCxnSpPr>
                    <a:cxnSpLocks/>
                    <a:stCxn id="18" idx="2"/>
                    <a:endCxn id="19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="" xmlns:a16="http://schemas.microsoft.com/office/drawing/2014/main" id="{CA7AEA02-1AD1-41BE-832E-F6A6C1E54CF6}"/>
                      </a:ext>
                    </a:extLst>
                  </p:cNvPr>
                  <p:cNvCxnSpPr>
                    <a:cxnSpLocks/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="" xmlns:a16="http://schemas.microsoft.com/office/drawing/2014/main" id="{F31D5679-04A2-451B-89B6-02046C8470E6}"/>
                      </a:ext>
                    </a:extLst>
                  </p:cNvPr>
                  <p:cNvCxnSpPr>
                    <a:cxnSpLocks/>
                    <a:stCxn id="20" idx="3"/>
                    <a:endCxn id="24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="" xmlns:a16="http://schemas.microsoft.com/office/drawing/2014/main" id="{6CE382D2-9205-47C9-97E7-B83DC1244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="" xmlns:a16="http://schemas.microsoft.com/office/drawing/2014/main" id="{78C20EC0-C3B3-4F4B-955C-BF8A3FF1D0E5}"/>
                      </a:ext>
                    </a:extLst>
                  </p:cNvPr>
                  <p:cNvCxnSpPr>
                    <a:cxnSpLocks/>
                    <a:stCxn id="19" idx="5"/>
                    <a:endCxn id="21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="" xmlns:a16="http://schemas.microsoft.com/office/drawing/2014/main" id="{6AB47684-610A-4AD6-9DF0-96664075FF66}"/>
                      </a:ext>
                    </a:extLst>
                  </p:cNvPr>
                  <p:cNvCxnSpPr>
                    <a:cxnSpLocks/>
                    <a:stCxn id="18" idx="6"/>
                    <a:endCxn id="20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="" xmlns:a16="http://schemas.microsoft.com/office/drawing/2014/main" id="{D02E287F-39F7-4EB5-8B06-1B3E1302B4DD}"/>
                      </a:ext>
                    </a:extLst>
                  </p:cNvPr>
                  <p:cNvCxnSpPr>
                    <a:cxnSpLocks/>
                    <a:stCxn id="20" idx="5"/>
                    <a:endCxn id="23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="" xmlns:a16="http://schemas.microsoft.com/office/drawing/2014/main" id="{EB7D9F99-6AFC-46A3-89EF-9DF23159C96C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="" xmlns:a16="http://schemas.microsoft.com/office/drawing/2014/main" id="{0327B795-987C-45ED-A4FE-A601546A0B33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FA8BA8BE-21C9-420B-959C-890F89F4A187}"/>
                    </a:ext>
                  </a:extLst>
                </p:cNvPr>
                <p:cNvCxnSpPr>
                  <a:cxnSpLocks/>
                  <a:stCxn id="22" idx="5"/>
                  <a:endCxn id="12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0C892290-2895-4A86-82E7-E6F884A105E3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="" xmlns:a16="http://schemas.microsoft.com/office/drawing/2014/main" id="{0173EEEC-D9E1-4D6E-B8BB-6B180E599D62}"/>
                    </a:ext>
                  </a:extLst>
                </p:cNvPr>
                <p:cNvCxnSpPr>
                  <a:cxnSpLocks/>
                  <a:stCxn id="21" idx="5"/>
                  <a:endCxn id="14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F9CA8983-B096-4CCE-9F66-25C848EAD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3BCFE93C-0BD5-4745-B2AB-D8D89D09F1D0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020629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</a:t>
                </a: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Case 3: </a:t>
                </a:r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node</a:t>
                </a: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z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two children.</a:t>
                </a:r>
              </a:p>
              <a:p>
                <a:pPr lvl="1"/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Find node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 successor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either no children or one child.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is the minimum node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with no left child.in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 right subtree.)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Delete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from the tree (via Case 1 or 2).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and satellite data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sz="16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Example : Delete node 6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355" t="-1185" r="-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45F5432-4475-4B4D-B4C8-6559B8F5A011}"/>
              </a:ext>
            </a:extLst>
          </p:cNvPr>
          <p:cNvGrpSpPr/>
          <p:nvPr/>
        </p:nvGrpSpPr>
        <p:grpSpPr>
          <a:xfrm>
            <a:off x="3203848" y="3429000"/>
            <a:ext cx="3715475" cy="2139565"/>
            <a:chOff x="4823040" y="2783060"/>
            <a:chExt cx="3715475" cy="2139565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11E1B24-6C26-4005-AF1C-DAB364EDF46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139565"/>
              <a:chOff x="4971325" y="2204864"/>
              <a:chExt cx="3715475" cy="213956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C9F2D878-4A35-4E4E-9FB4-EFB92C660C26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139565"/>
                <a:chOff x="4695611" y="2483486"/>
                <a:chExt cx="3715475" cy="21395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="" xmlns:a16="http://schemas.microsoft.com/office/drawing/2014/main" id="{8298C232-44EE-4E93-9C22-8D13E3D6697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="" xmlns:a16="http://schemas.microsoft.com/office/drawing/2014/main" id="{06C19924-7ED9-4F21-B4FD-EA40E472DE24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="" xmlns:a16="http://schemas.microsoft.com/office/drawing/2014/main" id="{F61506B9-6B62-4E4B-B786-42EA09CED23B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="" xmlns:a16="http://schemas.microsoft.com/office/drawing/2014/main" id="{FFC08ED7-E3D2-4B25-839A-FF1A2C720FCC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="" xmlns:a16="http://schemas.microsoft.com/office/drawing/2014/main" id="{2A339483-ACEB-410B-8E66-CD5BF1B8FCC5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5A94576A-1DCF-45F6-82E6-3E38883A98C4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="" xmlns:a16="http://schemas.microsoft.com/office/drawing/2014/main" id="{D13F5B57-3B61-410B-9BF2-58C694AF4178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="" xmlns:a16="http://schemas.microsoft.com/office/drawing/2014/main" id="{0C05A179-D5DE-4B49-9D14-951F03910F9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="" xmlns:a16="http://schemas.microsoft.com/office/drawing/2014/main" id="{9838DE02-BD40-40D4-A3C5-E0A708ED9B59}"/>
                      </a:ext>
                    </a:extLst>
                  </p:cNvPr>
                  <p:cNvCxnSpPr>
                    <a:cxnSpLocks/>
                    <a:stCxn id="18" idx="2"/>
                    <a:endCxn id="19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="" xmlns:a16="http://schemas.microsoft.com/office/drawing/2014/main" id="{CA7AEA02-1AD1-41BE-832E-F6A6C1E54CF6}"/>
                      </a:ext>
                    </a:extLst>
                  </p:cNvPr>
                  <p:cNvCxnSpPr>
                    <a:cxnSpLocks/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="" xmlns:a16="http://schemas.microsoft.com/office/drawing/2014/main" id="{F31D5679-04A2-451B-89B6-02046C8470E6}"/>
                      </a:ext>
                    </a:extLst>
                  </p:cNvPr>
                  <p:cNvCxnSpPr>
                    <a:cxnSpLocks/>
                    <a:stCxn id="20" idx="3"/>
                    <a:endCxn id="24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="" xmlns:a16="http://schemas.microsoft.com/office/drawing/2014/main" id="{6CE382D2-9205-47C9-97E7-B83DC1244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="" xmlns:a16="http://schemas.microsoft.com/office/drawing/2014/main" id="{78C20EC0-C3B3-4F4B-955C-BF8A3FF1D0E5}"/>
                      </a:ext>
                    </a:extLst>
                  </p:cNvPr>
                  <p:cNvCxnSpPr>
                    <a:cxnSpLocks/>
                    <a:stCxn id="19" idx="5"/>
                    <a:endCxn id="21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="" xmlns:a16="http://schemas.microsoft.com/office/drawing/2014/main" id="{6AB47684-610A-4AD6-9DF0-96664075FF66}"/>
                      </a:ext>
                    </a:extLst>
                  </p:cNvPr>
                  <p:cNvCxnSpPr>
                    <a:cxnSpLocks/>
                    <a:stCxn id="18" idx="6"/>
                    <a:endCxn id="20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="" xmlns:a16="http://schemas.microsoft.com/office/drawing/2014/main" id="{D02E287F-39F7-4EB5-8B06-1B3E1302B4DD}"/>
                      </a:ext>
                    </a:extLst>
                  </p:cNvPr>
                  <p:cNvCxnSpPr>
                    <a:cxnSpLocks/>
                    <a:stCxn id="20" idx="5"/>
                    <a:endCxn id="23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="" xmlns:a16="http://schemas.microsoft.com/office/drawing/2014/main" id="{EB7D9F99-6AFC-46A3-89EF-9DF23159C96C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="" xmlns:a16="http://schemas.microsoft.com/office/drawing/2014/main" id="{0327B795-987C-45ED-A4FE-A601546A0B33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FA8BA8BE-21C9-420B-959C-890F89F4A187}"/>
                    </a:ext>
                  </a:extLst>
                </p:cNvPr>
                <p:cNvCxnSpPr>
                  <a:cxnSpLocks/>
                  <a:stCxn id="22" idx="5"/>
                  <a:endCxn id="12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0C892290-2895-4A86-82E7-E6F884A105E3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="" xmlns:a16="http://schemas.microsoft.com/office/drawing/2014/main" id="{0173EEEC-D9E1-4D6E-B8BB-6B180E599D62}"/>
                    </a:ext>
                  </a:extLst>
                </p:cNvPr>
                <p:cNvCxnSpPr>
                  <a:cxnSpLocks/>
                  <a:stCxn id="21" idx="5"/>
                  <a:endCxn id="14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F9CA8983-B096-4CCE-9F66-25C848EAD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3BCFE93C-0BD5-4745-B2AB-D8D89D09F1D0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="" xmlns:a16="http://schemas.microsoft.com/office/drawing/2014/main" id="{78494F86-7CB0-45A9-9C9C-4532323FFBA6}"/>
              </a:ext>
            </a:extLst>
          </p:cNvPr>
          <p:cNvSpPr/>
          <p:nvPr/>
        </p:nvSpPr>
        <p:spPr>
          <a:xfrm rot="12716507">
            <a:off x="4840601" y="4904218"/>
            <a:ext cx="555734" cy="201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FCBC16-7BB6-4BAB-8730-D640FAA36B0A}"/>
              </a:ext>
            </a:extLst>
          </p:cNvPr>
          <p:cNvSpPr txBox="1"/>
          <p:nvPr/>
        </p:nvSpPr>
        <p:spPr>
          <a:xfrm>
            <a:off x="5467356" y="5139285"/>
            <a:ext cx="1765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In-order successor of node 6</a:t>
            </a:r>
            <a:endParaRPr lang="en-I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9194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</a:t>
                </a: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Case 3: </a:t>
                </a:r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node</a:t>
                </a: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z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two children.</a:t>
                </a:r>
              </a:p>
              <a:p>
                <a:pPr lvl="1"/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Find node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 successor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either no children or one child.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is the minimum node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with no left child.in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 right subtree.)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Delete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from the tree (via Case 1 or 2).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and satellite data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sz="16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Example : Delete node 6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355" t="-1185" r="-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45F5432-4475-4B4D-B4C8-6559B8F5A011}"/>
              </a:ext>
            </a:extLst>
          </p:cNvPr>
          <p:cNvGrpSpPr/>
          <p:nvPr/>
        </p:nvGrpSpPr>
        <p:grpSpPr>
          <a:xfrm>
            <a:off x="1122847" y="3407539"/>
            <a:ext cx="3715475" cy="2139565"/>
            <a:chOff x="4823040" y="2783060"/>
            <a:chExt cx="3715475" cy="2139565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11E1B24-6C26-4005-AF1C-DAB364EDF46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139565"/>
              <a:chOff x="4971325" y="2204864"/>
              <a:chExt cx="3715475" cy="213956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C9F2D878-4A35-4E4E-9FB4-EFB92C660C26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139565"/>
                <a:chOff x="4695611" y="2483486"/>
                <a:chExt cx="3715475" cy="21395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="" xmlns:a16="http://schemas.microsoft.com/office/drawing/2014/main" id="{8298C232-44EE-4E93-9C22-8D13E3D6697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="" xmlns:a16="http://schemas.microsoft.com/office/drawing/2014/main" id="{06C19924-7ED9-4F21-B4FD-EA40E472DE24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="" xmlns:a16="http://schemas.microsoft.com/office/drawing/2014/main" id="{F61506B9-6B62-4E4B-B786-42EA09CED23B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="" xmlns:a16="http://schemas.microsoft.com/office/drawing/2014/main" id="{FFC08ED7-E3D2-4B25-839A-FF1A2C720FCC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="" xmlns:a16="http://schemas.microsoft.com/office/drawing/2014/main" id="{2A339483-ACEB-410B-8E66-CD5BF1B8FCC5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5A94576A-1DCF-45F6-82E6-3E38883A98C4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="" xmlns:a16="http://schemas.microsoft.com/office/drawing/2014/main" id="{D13F5B57-3B61-410B-9BF2-58C694AF4178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="" xmlns:a16="http://schemas.microsoft.com/office/drawing/2014/main" id="{0C05A179-D5DE-4B49-9D14-951F03910F9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="" xmlns:a16="http://schemas.microsoft.com/office/drawing/2014/main" id="{9838DE02-BD40-40D4-A3C5-E0A708ED9B59}"/>
                      </a:ext>
                    </a:extLst>
                  </p:cNvPr>
                  <p:cNvCxnSpPr>
                    <a:cxnSpLocks/>
                    <a:stCxn id="18" idx="2"/>
                    <a:endCxn id="19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="" xmlns:a16="http://schemas.microsoft.com/office/drawing/2014/main" id="{CA7AEA02-1AD1-41BE-832E-F6A6C1E54CF6}"/>
                      </a:ext>
                    </a:extLst>
                  </p:cNvPr>
                  <p:cNvCxnSpPr>
                    <a:cxnSpLocks/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="" xmlns:a16="http://schemas.microsoft.com/office/drawing/2014/main" id="{F31D5679-04A2-451B-89B6-02046C8470E6}"/>
                      </a:ext>
                    </a:extLst>
                  </p:cNvPr>
                  <p:cNvCxnSpPr>
                    <a:cxnSpLocks/>
                    <a:stCxn id="20" idx="3"/>
                    <a:endCxn id="24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="" xmlns:a16="http://schemas.microsoft.com/office/drawing/2014/main" id="{6CE382D2-9205-47C9-97E7-B83DC1244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="" xmlns:a16="http://schemas.microsoft.com/office/drawing/2014/main" id="{78C20EC0-C3B3-4F4B-955C-BF8A3FF1D0E5}"/>
                      </a:ext>
                    </a:extLst>
                  </p:cNvPr>
                  <p:cNvCxnSpPr>
                    <a:cxnSpLocks/>
                    <a:stCxn id="19" idx="5"/>
                    <a:endCxn id="21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="" xmlns:a16="http://schemas.microsoft.com/office/drawing/2014/main" id="{6AB47684-610A-4AD6-9DF0-96664075FF66}"/>
                      </a:ext>
                    </a:extLst>
                  </p:cNvPr>
                  <p:cNvCxnSpPr>
                    <a:cxnSpLocks/>
                    <a:stCxn id="18" idx="6"/>
                    <a:endCxn id="20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="" xmlns:a16="http://schemas.microsoft.com/office/drawing/2014/main" id="{D02E287F-39F7-4EB5-8B06-1B3E1302B4DD}"/>
                      </a:ext>
                    </a:extLst>
                  </p:cNvPr>
                  <p:cNvCxnSpPr>
                    <a:cxnSpLocks/>
                    <a:stCxn id="20" idx="5"/>
                    <a:endCxn id="23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="" xmlns:a16="http://schemas.microsoft.com/office/drawing/2014/main" id="{EB7D9F99-6AFC-46A3-89EF-9DF23159C96C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="" xmlns:a16="http://schemas.microsoft.com/office/drawing/2014/main" id="{0327B795-987C-45ED-A4FE-A601546A0B33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FA8BA8BE-21C9-420B-959C-890F89F4A187}"/>
                    </a:ext>
                  </a:extLst>
                </p:cNvPr>
                <p:cNvCxnSpPr>
                  <a:cxnSpLocks/>
                  <a:stCxn id="22" idx="5"/>
                  <a:endCxn id="12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0C892290-2895-4A86-82E7-E6F884A105E3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="" xmlns:a16="http://schemas.microsoft.com/office/drawing/2014/main" id="{0173EEEC-D9E1-4D6E-B8BB-6B180E599D62}"/>
                    </a:ext>
                  </a:extLst>
                </p:cNvPr>
                <p:cNvCxnSpPr>
                  <a:cxnSpLocks/>
                  <a:stCxn id="21" idx="5"/>
                  <a:endCxn id="14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F9CA8983-B096-4CCE-9F66-25C848EAD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="" xmlns:a16="http://schemas.microsoft.com/office/drawing/2014/main" id="{3BCFE93C-0BD5-4745-B2AB-D8D89D09F1D0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="" xmlns:a16="http://schemas.microsoft.com/office/drawing/2014/main" id="{78494F86-7CB0-45A9-9C9C-4532323FFBA6}"/>
              </a:ext>
            </a:extLst>
          </p:cNvPr>
          <p:cNvSpPr/>
          <p:nvPr/>
        </p:nvSpPr>
        <p:spPr>
          <a:xfrm rot="10800000">
            <a:off x="7960476" y="5375743"/>
            <a:ext cx="555734" cy="201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FCBC16-7BB6-4BAB-8730-D640FAA36B0A}"/>
              </a:ext>
            </a:extLst>
          </p:cNvPr>
          <p:cNvSpPr txBox="1"/>
          <p:nvPr/>
        </p:nvSpPr>
        <p:spPr>
          <a:xfrm>
            <a:off x="3107107" y="5116217"/>
            <a:ext cx="1765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In-order successor of node 6</a:t>
            </a:r>
            <a:endParaRPr lang="en-IN" sz="1100" dirty="0">
              <a:solidFill>
                <a:srgbClr val="FF0000"/>
              </a:solidFill>
            </a:endParaRPr>
          </a:p>
        </p:txBody>
      </p:sp>
      <p:grpSp>
        <p:nvGrpSpPr>
          <p:cNvPr id="16" name="Group 31">
            <a:extLst>
              <a:ext uri="{FF2B5EF4-FFF2-40B4-BE49-F238E27FC236}">
                <a16:creationId xmlns="" xmlns:a16="http://schemas.microsoft.com/office/drawing/2014/main" id="{496E808B-557B-48C3-A5E7-6F1EE8976375}"/>
              </a:ext>
            </a:extLst>
          </p:cNvPr>
          <p:cNvGrpSpPr/>
          <p:nvPr/>
        </p:nvGrpSpPr>
        <p:grpSpPr>
          <a:xfrm>
            <a:off x="4922096" y="3197232"/>
            <a:ext cx="3715475" cy="2388189"/>
            <a:chOff x="4823040" y="2783060"/>
            <a:chExt cx="3715475" cy="2388189"/>
          </a:xfrm>
        </p:grpSpPr>
        <p:grpSp>
          <p:nvGrpSpPr>
            <p:cNvPr id="71681" name="Group 32">
              <a:extLst>
                <a:ext uri="{FF2B5EF4-FFF2-40B4-BE49-F238E27FC236}">
                  <a16:creationId xmlns="" xmlns:a16="http://schemas.microsoft.com/office/drawing/2014/main" id="{BD9488E4-C6C3-4F13-8464-21BE0F1D1EAC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388189"/>
              <a:chOff x="4971325" y="2204864"/>
              <a:chExt cx="3715475" cy="2388189"/>
            </a:xfrm>
          </p:grpSpPr>
          <p:grpSp>
            <p:nvGrpSpPr>
              <p:cNvPr id="71683" name="Group 34">
                <a:extLst>
                  <a:ext uri="{FF2B5EF4-FFF2-40B4-BE49-F238E27FC236}">
                    <a16:creationId xmlns="" xmlns:a16="http://schemas.microsoft.com/office/drawing/2014/main" id="{49345E65-D716-4AB0-8AAA-ACDF2C4B6E92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388189"/>
                <a:chOff x="4695611" y="2483486"/>
                <a:chExt cx="3715475" cy="2388189"/>
              </a:xfrm>
            </p:grpSpPr>
            <p:grpSp>
              <p:nvGrpSpPr>
                <p:cNvPr id="71684" name="Group 36">
                  <a:extLst>
                    <a:ext uri="{FF2B5EF4-FFF2-40B4-BE49-F238E27FC236}">
                      <a16:creationId xmlns="" xmlns:a16="http://schemas.microsoft.com/office/drawing/2014/main" id="{07D8C6AD-117E-4008-84CE-D3B4F0EC464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="" xmlns:a16="http://schemas.microsoft.com/office/drawing/2014/main" id="{AD33A0EC-AA66-4A5F-A267-27C12EBED5CD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="" xmlns:a16="http://schemas.microsoft.com/office/drawing/2014/main" id="{CF54812C-E2C6-43CD-9B64-9234759AA27A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="" xmlns:a16="http://schemas.microsoft.com/office/drawing/2014/main" id="{9F538F96-E50B-4A3F-BED5-62261E74D1A4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="" xmlns:a16="http://schemas.microsoft.com/office/drawing/2014/main" id="{0212E728-B3B9-4603-A2E6-3409CF64CFA2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="" xmlns:a16="http://schemas.microsoft.com/office/drawing/2014/main" id="{CB53993E-97CB-4E95-8404-9BB494990041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="" xmlns:a16="http://schemas.microsoft.com/office/drawing/2014/main" id="{EB4DD1A4-DCBA-49B2-A739-F2417CF00057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="" xmlns:a16="http://schemas.microsoft.com/office/drawing/2014/main" id="{496F4DB2-B623-48E7-931F-AED226CF4904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="" xmlns:a16="http://schemas.microsoft.com/office/drawing/2014/main" id="{F4ABCC62-DF57-45FE-8D20-EAF0683FCE2B}"/>
                      </a:ext>
                    </a:extLst>
                  </p:cNvPr>
                  <p:cNvCxnSpPr>
                    <a:cxnSpLocks/>
                    <a:stCxn id="43" idx="2"/>
                    <a:endCxn id="44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="" xmlns:a16="http://schemas.microsoft.com/office/drawing/2014/main" id="{DAE7D387-1547-4090-BDFC-E525E5418FAE}"/>
                      </a:ext>
                    </a:extLst>
                  </p:cNvPr>
                  <p:cNvCxnSpPr>
                    <a:cxnSpLocks/>
                    <a:stCxn id="44" idx="3"/>
                    <a:endCxn id="47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="" xmlns:a16="http://schemas.microsoft.com/office/drawing/2014/main" id="{436B9B0D-FF5D-4974-A243-99179DC18026}"/>
                      </a:ext>
                    </a:extLst>
                  </p:cNvPr>
                  <p:cNvCxnSpPr>
                    <a:cxnSpLocks/>
                    <a:stCxn id="45" idx="3"/>
                    <a:endCxn id="49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="" xmlns:a16="http://schemas.microsoft.com/office/drawing/2014/main" id="{204C1CDC-DFD4-491A-9E2B-05B0FCF80E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="" xmlns:a16="http://schemas.microsoft.com/office/drawing/2014/main" id="{DE97A58C-D957-4FD9-B537-9638A9270A54}"/>
                      </a:ext>
                    </a:extLst>
                  </p:cNvPr>
                  <p:cNvCxnSpPr>
                    <a:cxnSpLocks/>
                    <a:stCxn id="44" idx="5"/>
                    <a:endCxn id="46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="" xmlns:a16="http://schemas.microsoft.com/office/drawing/2014/main" id="{B76B3839-DF58-473D-B5F4-65F316A3AB27}"/>
                      </a:ext>
                    </a:extLst>
                  </p:cNvPr>
                  <p:cNvCxnSpPr>
                    <a:cxnSpLocks/>
                    <a:stCxn id="43" idx="6"/>
                    <a:endCxn id="45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="" xmlns:a16="http://schemas.microsoft.com/office/drawing/2014/main" id="{64CE67DA-163E-443B-A122-802C04F36D20}"/>
                      </a:ext>
                    </a:extLst>
                  </p:cNvPr>
                  <p:cNvCxnSpPr>
                    <a:cxnSpLocks/>
                    <a:stCxn id="45" idx="5"/>
                    <a:endCxn id="48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>
                  <a:extLst>
                    <a:ext uri="{FF2B5EF4-FFF2-40B4-BE49-F238E27FC236}">
                      <a16:creationId xmlns="" xmlns:a16="http://schemas.microsoft.com/office/drawing/2014/main" id="{F09EE6A1-9ED2-4352-87BB-9A548F00BEEA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432FD977-2517-4067-91B9-6777BA1025F1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="" xmlns:a16="http://schemas.microsoft.com/office/drawing/2014/main" id="{A2D6529E-F0BE-492A-A449-1542994678F6}"/>
                    </a:ext>
                  </a:extLst>
                </p:cNvPr>
                <p:cNvCxnSpPr>
                  <a:cxnSpLocks/>
                  <a:stCxn id="47" idx="5"/>
                  <a:endCxn id="39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="" xmlns:a16="http://schemas.microsoft.com/office/drawing/2014/main" id="{EEE5E580-9374-4EE1-A83C-DD22B6F9D08E}"/>
                    </a:ext>
                  </a:extLst>
                </p:cNvPr>
                <p:cNvSpPr/>
                <p:nvPr/>
              </p:nvSpPr>
              <p:spPr>
                <a:xfrm>
                  <a:off x="7159730" y="4477724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AF6C109C-18DA-48E6-A03D-EE56FE75A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row: Right 33">
              <a:extLst>
                <a:ext uri="{FF2B5EF4-FFF2-40B4-BE49-F238E27FC236}">
                  <a16:creationId xmlns="" xmlns:a16="http://schemas.microsoft.com/office/drawing/2014/main" id="{CB7F61E4-196F-409E-A9DE-EC3868A3875C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65D06DA-479A-451E-BB02-7A4CEE08F990}"/>
              </a:ext>
            </a:extLst>
          </p:cNvPr>
          <p:cNvSpPr txBox="1"/>
          <p:nvPr/>
        </p:nvSpPr>
        <p:spPr>
          <a:xfrm>
            <a:off x="6887579" y="5640629"/>
            <a:ext cx="17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Deletion of node 6 done successfully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1680" name="Arrow: Right 71679">
            <a:extLst>
              <a:ext uri="{FF2B5EF4-FFF2-40B4-BE49-F238E27FC236}">
                <a16:creationId xmlns="" xmlns:a16="http://schemas.microsoft.com/office/drawing/2014/main" id="{0FD38307-DF1B-4FE6-8555-5BEA6A8E6144}"/>
              </a:ext>
            </a:extLst>
          </p:cNvPr>
          <p:cNvSpPr/>
          <p:nvPr/>
        </p:nvSpPr>
        <p:spPr>
          <a:xfrm rot="11884422">
            <a:off x="2694626" y="4844820"/>
            <a:ext cx="555734" cy="201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9615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𝑻𝒓𝒆𝒆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𝑫𝒆𝒍𝒆𝒕𝒆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𝐷𝑒𝑡𝑒𝑟𝑚𝑖𝑛𝑒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𝑒𝑖𝑡h𝑒𝑟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𝑆𝑢𝑐𝑐𝑒𝑠𝑠𝑜𝑟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𝑐h𝑖𝑙𝑑𝑟𝑒𝑛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//   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𝑟𝑒𝑚𝑜𝑣𝑒𝑑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𝑡𝑟𝑒𝑒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𝑚𝑎𝑛𝑖𝑝𝑢𝑙𝑎𝑡𝑖𝑛𝑔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𝑝𝑜𝑖𝑛𝑡𝑒𝑟𝑠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≠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]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 ←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𝒆𝒍𝒔𝒆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𝑐𝑜𝑝𝑦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𝑑𝑎𝑡𝑎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𝑐𝑜𝑝𝑦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𝑠𝑎𝑡𝑒𝑙𝑙𝑖𝑡𝑒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𝑑𝑎𝑡𝑎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𝑖𝑛𝑡𝑜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𝒓𝒆𝒕𝒖𝒓𝒏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355" t="-1185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37744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𝑻𝒓𝒆𝒆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𝑫𝒆𝒍𝒆𝒕𝒆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𝐷𝑒𝑡𝑒𝑟𝑚𝑖𝑛𝑒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𝑒𝑖𝑡h𝑒𝑟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𝑆𝑢𝑐𝑐𝑒𝑠𝑠𝑜𝑟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𝑐h𝑖𝑙𝑑𝑟𝑒𝑛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//   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𝑟𝑒𝑚𝑜𝑣𝑒𝑑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𝑡𝑟𝑒𝑒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𝑚𝑎𝑛𝑖𝑝𝑢𝑙𝑎𝑡𝑖𝑛𝑔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𝑝𝑜𝑖𝑛𝑡𝑒𝑟𝑠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≠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]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 ←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𝒆𝒍𝒔𝒆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𝑐𝑜𝑝𝑦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𝑑𝑎𝑡𝑎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𝑐𝑜𝑝𝑦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𝑠𝑎𝑡𝑒𝑙𝑙𝑖𝑡𝑒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𝑑𝑎𝑡𝑎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𝑖𝑛𝑡𝑜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𝒓𝒆𝒕𝒖𝒓𝒏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blipFill>
                <a:blip r:embed="rId2" cstate="print"/>
                <a:stretch>
                  <a:fillRect l="-1355" t="-1185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903B3E-E3CD-44E6-8FFC-8D4500C4E38B}"/>
              </a:ext>
            </a:extLst>
          </p:cNvPr>
          <p:cNvSpPr txBox="1"/>
          <p:nvPr/>
        </p:nvSpPr>
        <p:spPr>
          <a:xfrm>
            <a:off x="5029200" y="40050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Times-BoldItalic"/>
              </a:rPr>
              <a:t>Time: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O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RMTMI"/>
              </a:rPr>
              <a:t>(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h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RMTMI"/>
              </a:rPr>
              <a:t>)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, on a tree of height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h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422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AVL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terminology 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Depth (of node): the length of the unique path from the root to a node.</a:t>
            </a:r>
          </a:p>
          <a:p>
            <a:pPr>
              <a:lnSpc>
                <a:spcPct val="90000"/>
              </a:lnSpc>
            </a:pPr>
            <a:r>
              <a:rPr lang="en-US"/>
              <a:t>Depth (of tree): The depth of a tree is equal to the depth of its deepest leaf.</a:t>
            </a:r>
          </a:p>
          <a:p>
            <a:pPr>
              <a:lnSpc>
                <a:spcPct val="90000"/>
              </a:lnSpc>
            </a:pPr>
            <a:r>
              <a:rPr lang="en-US"/>
              <a:t>Height (of node): the length of the longest path from a node to a leaf.</a:t>
            </a:r>
          </a:p>
          <a:p>
            <a:pPr lvl="1">
              <a:lnSpc>
                <a:spcPct val="90000"/>
              </a:lnSpc>
            </a:pPr>
            <a:r>
              <a:rPr lang="en-US"/>
              <a:t>All leaves have a height of 0</a:t>
            </a:r>
          </a:p>
          <a:p>
            <a:pPr lvl="1">
              <a:lnSpc>
                <a:spcPct val="90000"/>
              </a:lnSpc>
            </a:pPr>
            <a:r>
              <a:rPr lang="en-US"/>
              <a:t>The height of the root is equal to the depth of the tree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93725" y="6361113"/>
            <a:ext cx="1770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Source:Mark Allen Weiss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BF80D3-B87E-46E3-9773-15CE637A12AB}" type="slidenum">
              <a:rPr lang="en-US"/>
              <a:pPr/>
              <a:t>70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 BST operations are O(d), where d is tree depth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minimum d is                   for a binary tree with N nodes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What is the best case tree?</a:t>
            </a:r>
            <a:r>
              <a:rPr lang="en-US"/>
              <a:t> </a:t>
            </a:r>
          </a:p>
          <a:p>
            <a:pPr marL="741363" lvl="1" indent="-284163">
              <a:lnSpc>
                <a:spcPct val="90000"/>
              </a:lnSpc>
              <a:buClr>
                <a:srgbClr val="0066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66CC"/>
                </a:solidFill>
              </a:rPr>
              <a:t>What is the worst case tree?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So, best case running time of BST operations is O(log N)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429000" y="2971800"/>
          <a:ext cx="1968500" cy="611188"/>
        </p:xfrm>
        <a:graphic>
          <a:graphicData uri="http://schemas.openxmlformats.org/presentationml/2006/ole">
            <p:oleObj spid="_x0000_s57346" r:id="rId4" imgW="809640" imgH="2217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924FA5-5E96-4581-BE5C-6C9F61CFEE34}" type="slidenum">
              <a:rPr lang="en-US"/>
              <a:pPr/>
              <a:t>71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Worst case running time is O(N) 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happens when you Insert elements in ascending order?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Insert: 2, 4, 6, 8, 10, 12 into an empty BST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Problem: Lack of</a:t>
            </a:r>
            <a:r>
              <a:rPr lang="en-US">
                <a:solidFill>
                  <a:srgbClr val="0000FF"/>
                </a:solidFill>
              </a:rPr>
              <a:t> “balance”: 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compare depths of left and right subtree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Unbalanced degenerate 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813D075-460E-4751-9027-98D3746D2EC9}" type="slidenum">
              <a:rPr lang="en-US"/>
              <a:pPr/>
              <a:t>72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Balanced and unbalanced BST</a:t>
            </a:r>
          </a:p>
        </p:txBody>
      </p:sp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cxnSp>
        <p:nvCxnSpPr>
          <p:cNvPr id="7175" name="AutoShape 7"/>
          <p:cNvCxnSpPr>
            <a:cxnSpLocks noChangeShapeType="1"/>
            <a:stCxn id="7170" idx="3"/>
            <a:endCxn id="7171" idx="7"/>
          </p:cNvCxnSpPr>
          <p:nvPr/>
        </p:nvCxnSpPr>
        <p:spPr bwMode="auto">
          <a:xfrm flipH="1">
            <a:off x="6181725" y="2447925"/>
            <a:ext cx="742950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6" name="AutoShape 8"/>
          <p:cNvCxnSpPr>
            <a:cxnSpLocks noChangeShapeType="1"/>
            <a:stCxn id="7170" idx="5"/>
            <a:endCxn id="7172" idx="1"/>
          </p:cNvCxnSpPr>
          <p:nvPr/>
        </p:nvCxnSpPr>
        <p:spPr bwMode="auto">
          <a:xfrm>
            <a:off x="7248525" y="2447925"/>
            <a:ext cx="592138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7" name="AutoShape 9"/>
          <p:cNvCxnSpPr>
            <a:cxnSpLocks noChangeShapeType="1"/>
            <a:stCxn id="7171" idx="3"/>
            <a:endCxn id="7173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8" name="AutoShape 10"/>
          <p:cNvCxnSpPr>
            <a:cxnSpLocks noChangeShapeType="1"/>
            <a:stCxn id="7171" idx="5"/>
            <a:endCxn id="7174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cxnSp>
        <p:nvCxnSpPr>
          <p:cNvPr id="7186" name="AutoShape 18"/>
          <p:cNvCxnSpPr>
            <a:cxnSpLocks noChangeShapeType="1"/>
            <a:stCxn id="7182" idx="5"/>
            <a:endCxn id="7180" idx="7"/>
          </p:cNvCxnSpPr>
          <p:nvPr/>
        </p:nvCxnSpPr>
        <p:spPr bwMode="auto">
          <a:xfrm>
            <a:off x="4429125" y="4124325"/>
            <a:ext cx="53340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7" name="AutoShape 19"/>
          <p:cNvCxnSpPr>
            <a:cxnSpLocks noChangeShapeType="1"/>
            <a:stCxn id="7179" idx="5"/>
            <a:endCxn id="7181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8" name="AutoShape 20"/>
          <p:cNvCxnSpPr>
            <a:cxnSpLocks noChangeShapeType="1"/>
            <a:stCxn id="7185" idx="5"/>
            <a:endCxn id="7184" idx="0"/>
          </p:cNvCxnSpPr>
          <p:nvPr/>
        </p:nvCxnSpPr>
        <p:spPr bwMode="auto">
          <a:xfrm>
            <a:off x="5495925" y="5343525"/>
            <a:ext cx="371475" cy="2206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9" name="AutoShape 21"/>
          <p:cNvCxnSpPr>
            <a:cxnSpLocks noChangeShapeType="1"/>
            <a:stCxn id="7180" idx="5"/>
            <a:endCxn id="7185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90" name="AutoShape 22"/>
          <p:cNvCxnSpPr>
            <a:cxnSpLocks noChangeShapeType="1"/>
            <a:stCxn id="7183" idx="5"/>
            <a:endCxn id="7182" idx="0"/>
          </p:cNvCxnSpPr>
          <p:nvPr/>
        </p:nvCxnSpPr>
        <p:spPr bwMode="auto">
          <a:xfrm>
            <a:off x="3895725" y="3514725"/>
            <a:ext cx="371475" cy="2206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91" name="AutoShape 23"/>
          <p:cNvCxnSpPr>
            <a:cxnSpLocks noChangeShapeType="1"/>
            <a:stCxn id="7181" idx="5"/>
            <a:endCxn id="7183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cxnSp>
        <p:nvCxnSpPr>
          <p:cNvPr id="7199" name="AutoShape 31"/>
          <p:cNvCxnSpPr>
            <a:cxnSpLocks noChangeShapeType="1"/>
            <a:stCxn id="7192" idx="3"/>
            <a:endCxn id="7193" idx="7"/>
          </p:cNvCxnSpPr>
          <p:nvPr/>
        </p:nvCxnSpPr>
        <p:spPr bwMode="auto">
          <a:xfrm flipH="1">
            <a:off x="1609725" y="4505325"/>
            <a:ext cx="742950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0" name="AutoShape 32"/>
          <p:cNvCxnSpPr>
            <a:cxnSpLocks noChangeShapeType="1"/>
            <a:stCxn id="7192" idx="5"/>
            <a:endCxn id="7194" idx="1"/>
          </p:cNvCxnSpPr>
          <p:nvPr/>
        </p:nvCxnSpPr>
        <p:spPr bwMode="auto">
          <a:xfrm>
            <a:off x="2676525" y="4505325"/>
            <a:ext cx="592138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1" name="AutoShape 33"/>
          <p:cNvCxnSpPr>
            <a:cxnSpLocks noChangeShapeType="1"/>
            <a:stCxn id="7193" idx="3"/>
            <a:endCxn id="7197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2" name="AutoShape 34"/>
          <p:cNvCxnSpPr>
            <a:cxnSpLocks noChangeShapeType="1"/>
            <a:stCxn id="7193" idx="5"/>
            <a:endCxn id="7198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3" name="AutoShape 35"/>
          <p:cNvCxnSpPr>
            <a:cxnSpLocks noChangeShapeType="1"/>
            <a:stCxn id="7194" idx="3"/>
            <a:endCxn id="7195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4" name="AutoShape 36"/>
          <p:cNvCxnSpPr>
            <a:cxnSpLocks noChangeShapeType="1"/>
            <a:stCxn id="7194" idx="5"/>
            <a:endCxn id="7196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6076950" y="4202113"/>
            <a:ext cx="22621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Is this “balanced”?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C095A71-AB14-4CB2-B29E-27FC12DF6540}" type="slidenum">
              <a:rPr lang="en-US"/>
              <a:pPr/>
              <a:t>73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3333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3333CC"/>
                </a:solidFill>
              </a:rPr>
              <a:t>Don't balance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May end up with some nodes very deep</a:t>
            </a:r>
          </a:p>
          <a:p>
            <a:pPr marL="341313" indent="-341313">
              <a:spcBef>
                <a:spcPts val="700"/>
              </a:spcBef>
              <a:buClr>
                <a:srgbClr val="008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8000"/>
                </a:solidFill>
              </a:rPr>
              <a:t>Strict balance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The tree must always be balanced perfectly</a:t>
            </a:r>
          </a:p>
          <a:p>
            <a:pPr marL="341313" indent="-341313"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0000"/>
                </a:solidFill>
              </a:rPr>
              <a:t>Pretty good balance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Only allow a little out of balance</a:t>
            </a:r>
          </a:p>
          <a:p>
            <a:pPr marL="341313" indent="-341313">
              <a:spcBef>
                <a:spcPts val="700"/>
              </a:spcBef>
              <a:buClr>
                <a:srgbClr val="6600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6600CC"/>
                </a:solidFill>
              </a:rPr>
              <a:t>Adjust on access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Self-adjusting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6D51D-0FB5-4368-BECA-38FDCDAF1CA5}" type="slidenum">
              <a:rPr lang="en-US"/>
              <a:pPr/>
              <a:t>74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Many algorithms exist for keeping binary search trees balanced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Adelson-Velskii and Landis (</a:t>
            </a:r>
            <a:r>
              <a:rPr lang="en-US">
                <a:solidFill>
                  <a:srgbClr val="3333CC"/>
                </a:solidFill>
              </a:rPr>
              <a:t>AVL) trees</a:t>
            </a:r>
            <a:r>
              <a:rPr lang="en-US"/>
              <a:t> (height-balanced trees) </a:t>
            </a:r>
          </a:p>
          <a:p>
            <a:pPr marL="741363" lvl="1" indent="-284163">
              <a:buClr>
                <a:srgbClr val="3333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Splay trees</a:t>
            </a:r>
            <a:r>
              <a:rPr lang="en-US"/>
              <a:t> and other self-adjusting trees</a:t>
            </a:r>
          </a:p>
          <a:p>
            <a:pPr marL="741363" lvl="1" indent="-284163">
              <a:buClr>
                <a:srgbClr val="3333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B-trees</a:t>
            </a:r>
            <a:r>
              <a:rPr lang="en-US"/>
              <a:t> and other multiway search trees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D6C39E-82D6-41D0-BFBD-02D9187CA112}" type="slidenum">
              <a:rPr lang="en-US"/>
              <a:pPr/>
              <a:t>75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Want a </a:t>
            </a:r>
            <a:r>
              <a:rPr lang="en-US">
                <a:solidFill>
                  <a:srgbClr val="0000FF"/>
                </a:solidFill>
              </a:rPr>
              <a:t>complete tree</a:t>
            </a:r>
            <a:r>
              <a:rPr lang="en-US"/>
              <a:t> after every operation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tree is full except possibly in the lower right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is expensive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For example, insert 2 in the tree on the left and then rebuild as a complete tree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60813" y="4857750"/>
            <a:ext cx="1722437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  <a:latin typeface="Arial" charset="0"/>
                <a:ea typeface="Droid Sans" charset="0"/>
                <a:cs typeface="Droid Sans" charset="0"/>
              </a:rPr>
              <a:t>Insert 2 &amp;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  <a:latin typeface="Arial" charset="0"/>
                <a:ea typeface="Droid Sans" charset="0"/>
                <a:cs typeface="Droid Sans" charset="0"/>
              </a:rPr>
              <a:t>complete tree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0250" name="AutoShape 10"/>
          <p:cNvCxnSpPr>
            <a:cxnSpLocks noChangeShapeType="1"/>
            <a:stCxn id="10244" idx="3"/>
            <a:endCxn id="10245" idx="7"/>
          </p:cNvCxnSpPr>
          <p:nvPr/>
        </p:nvCxnSpPr>
        <p:spPr bwMode="auto">
          <a:xfrm flipH="1">
            <a:off x="1685925" y="48101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1" name="AutoShape 11"/>
          <p:cNvCxnSpPr>
            <a:cxnSpLocks noChangeShapeType="1"/>
            <a:stCxn id="10244" idx="5"/>
            <a:endCxn id="10246" idx="1"/>
          </p:cNvCxnSpPr>
          <p:nvPr/>
        </p:nvCxnSpPr>
        <p:spPr bwMode="auto">
          <a:xfrm>
            <a:off x="2752725" y="48101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2" name="AutoShape 12"/>
          <p:cNvCxnSpPr>
            <a:cxnSpLocks noChangeShapeType="1"/>
            <a:stCxn id="10245" idx="3"/>
            <a:endCxn id="10248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3" name="AutoShape 13"/>
          <p:cNvCxnSpPr>
            <a:cxnSpLocks noChangeShapeType="1"/>
            <a:stCxn id="10245" idx="5"/>
            <a:endCxn id="10249" idx="0"/>
          </p:cNvCxnSpPr>
          <p:nvPr/>
        </p:nvCxnSpPr>
        <p:spPr bwMode="auto">
          <a:xfrm>
            <a:off x="1685925" y="5403850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4" name="AutoShape 14"/>
          <p:cNvCxnSpPr>
            <a:cxnSpLocks noChangeShapeType="1"/>
            <a:stCxn id="10246" idx="3"/>
            <a:endCxn id="10247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cxnSp>
        <p:nvCxnSpPr>
          <p:cNvPr id="10262" name="AutoShape 22"/>
          <p:cNvCxnSpPr>
            <a:cxnSpLocks noChangeShapeType="1"/>
            <a:stCxn id="10255" idx="3"/>
            <a:endCxn id="10256" idx="7"/>
          </p:cNvCxnSpPr>
          <p:nvPr/>
        </p:nvCxnSpPr>
        <p:spPr bwMode="auto">
          <a:xfrm flipH="1">
            <a:off x="6105525" y="48101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3" name="AutoShape 23"/>
          <p:cNvCxnSpPr>
            <a:cxnSpLocks noChangeShapeType="1"/>
            <a:stCxn id="10255" idx="5"/>
            <a:endCxn id="10257" idx="1"/>
          </p:cNvCxnSpPr>
          <p:nvPr/>
        </p:nvCxnSpPr>
        <p:spPr bwMode="auto">
          <a:xfrm>
            <a:off x="7172325" y="48101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4" name="AutoShape 24"/>
          <p:cNvCxnSpPr>
            <a:cxnSpLocks noChangeShapeType="1"/>
            <a:stCxn id="10256" idx="3"/>
            <a:endCxn id="10260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5" name="AutoShape 25"/>
          <p:cNvCxnSpPr>
            <a:cxnSpLocks noChangeShapeType="1"/>
            <a:stCxn id="10256" idx="5"/>
            <a:endCxn id="10261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6" name="AutoShape 26"/>
          <p:cNvCxnSpPr>
            <a:cxnSpLocks noChangeShapeType="1"/>
            <a:stCxn id="10257" idx="3"/>
            <a:endCxn id="10258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7" name="AutoShape 27"/>
          <p:cNvCxnSpPr>
            <a:cxnSpLocks noChangeShapeType="1"/>
            <a:stCxn id="10257" idx="5"/>
            <a:endCxn id="10259" idx="0"/>
          </p:cNvCxnSpPr>
          <p:nvPr/>
        </p:nvCxnSpPr>
        <p:spPr bwMode="auto">
          <a:xfrm>
            <a:off x="8086725" y="5403850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114800" y="5715000"/>
            <a:ext cx="609600" cy="1588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C331DE-F009-430E-9652-1633FF5AD251}" type="slidenum">
              <a:rPr lang="en-US"/>
              <a:pPr/>
              <a:t>76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AVL trees are height-balanced binary search trees</a:t>
            </a:r>
          </a:p>
          <a:p>
            <a:pPr marL="341313" indent="-341313">
              <a:lnSpc>
                <a:spcPct val="90000"/>
              </a:lnSpc>
              <a:buClr>
                <a:srgbClr val="0000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FF"/>
                </a:solidFill>
              </a:rPr>
              <a:t>Balance factor</a:t>
            </a:r>
            <a:r>
              <a:rPr lang="en-US"/>
              <a:t> of a node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height(left subtree) - height(right subtree)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An AVL tree has balance factor calculated at every node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Store current heights in each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C4C227-9E41-431C-AD25-35D5FC8AD60E}" type="slidenum">
              <a:rPr lang="en-US"/>
              <a:pPr/>
              <a:t>77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150100" y="2895600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540500" y="3597275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476750" y="3597275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229350" y="2286000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778500" y="3597275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4349" name="AutoShape 13"/>
          <p:cNvCxnSpPr>
            <a:cxnSpLocks noChangeShapeType="1"/>
            <a:stCxn id="14343" idx="3"/>
            <a:endCxn id="14344" idx="7"/>
          </p:cNvCxnSpPr>
          <p:nvPr/>
        </p:nvCxnSpPr>
        <p:spPr bwMode="auto">
          <a:xfrm flipH="1">
            <a:off x="5481638" y="29972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0" name="AutoShape 14"/>
          <p:cNvCxnSpPr>
            <a:cxnSpLocks noChangeShapeType="1"/>
            <a:stCxn id="14343" idx="5"/>
            <a:endCxn id="14345" idx="1"/>
          </p:cNvCxnSpPr>
          <p:nvPr/>
        </p:nvCxnSpPr>
        <p:spPr bwMode="auto">
          <a:xfrm>
            <a:off x="6548438" y="2997200"/>
            <a:ext cx="592137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1" name="AutoShape 15"/>
          <p:cNvCxnSpPr>
            <a:cxnSpLocks noChangeShapeType="1"/>
            <a:stCxn id="14344" idx="3"/>
            <a:endCxn id="14347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2" name="AutoShape 16"/>
          <p:cNvCxnSpPr>
            <a:cxnSpLocks noChangeShapeType="1"/>
            <a:stCxn id="14344" idx="5"/>
            <a:endCxn id="14348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3" name="AutoShape 17"/>
          <p:cNvCxnSpPr>
            <a:cxnSpLocks noChangeShapeType="1"/>
            <a:stCxn id="14345" idx="3"/>
            <a:endCxn id="14346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162550" y="2895600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4949825"/>
            <a:ext cx="2925762" cy="105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height of node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factor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-h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empty height = -1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201988" y="2895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2863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519238" y="2286000"/>
            <a:ext cx="234791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height=2   BF=1-0=1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83038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4365" name="AutoShape 29"/>
          <p:cNvCxnSpPr>
            <a:cxnSpLocks noChangeShapeType="1"/>
            <a:stCxn id="14360" idx="3"/>
            <a:endCxn id="14361" idx="7"/>
          </p:cNvCxnSpPr>
          <p:nvPr/>
        </p:nvCxnSpPr>
        <p:spPr bwMode="auto">
          <a:xfrm flipH="1">
            <a:off x="1533525" y="29813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66" name="AutoShape 30"/>
          <p:cNvCxnSpPr>
            <a:cxnSpLocks noChangeShapeType="1"/>
            <a:stCxn id="14360" idx="5"/>
            <a:endCxn id="14362" idx="1"/>
          </p:cNvCxnSpPr>
          <p:nvPr/>
        </p:nvCxnSpPr>
        <p:spPr bwMode="auto">
          <a:xfrm>
            <a:off x="2600325" y="29813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67" name="AutoShape 31"/>
          <p:cNvCxnSpPr>
            <a:cxnSpLocks noChangeShapeType="1"/>
            <a:stCxn id="14361" idx="3"/>
            <a:endCxn id="14363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68" name="AutoShape 32"/>
          <p:cNvCxnSpPr>
            <a:cxnSpLocks noChangeShapeType="1"/>
            <a:stCxn id="14361" idx="5"/>
            <a:endCxn id="14364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214438" y="28797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A (AVL)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B (AVL)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477629-2441-4E12-A11C-8D63C10DB3B6}" type="slidenum">
              <a:rPr lang="en-US"/>
              <a:pPr/>
              <a:t>78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148513" y="2895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538913" y="35972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75163" y="35972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256338" y="2301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76913" y="35972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5373" name="AutoShape 13"/>
          <p:cNvCxnSpPr>
            <a:cxnSpLocks noChangeShapeType="1"/>
            <a:stCxn id="15367" idx="3"/>
            <a:endCxn id="15368" idx="7"/>
          </p:cNvCxnSpPr>
          <p:nvPr/>
        </p:nvCxnSpPr>
        <p:spPr bwMode="auto">
          <a:xfrm flipH="1">
            <a:off x="5480050" y="29972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4" name="AutoShape 14"/>
          <p:cNvCxnSpPr>
            <a:cxnSpLocks noChangeShapeType="1"/>
            <a:stCxn id="15367" idx="5"/>
            <a:endCxn id="15369" idx="1"/>
          </p:cNvCxnSpPr>
          <p:nvPr/>
        </p:nvCxnSpPr>
        <p:spPr bwMode="auto">
          <a:xfrm>
            <a:off x="6546850" y="2997200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5" name="AutoShape 15"/>
          <p:cNvCxnSpPr>
            <a:cxnSpLocks noChangeShapeType="1"/>
            <a:stCxn id="15368" idx="3"/>
            <a:endCxn id="15371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6" name="AutoShape 16"/>
          <p:cNvCxnSpPr>
            <a:cxnSpLocks noChangeShapeType="1"/>
            <a:stCxn id="15368" idx="5"/>
            <a:endCxn id="15372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7" name="AutoShape 17"/>
          <p:cNvCxnSpPr>
            <a:cxnSpLocks noChangeShapeType="1"/>
            <a:stCxn id="15369" idx="3"/>
            <a:endCxn id="15370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160963" y="2895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071813" y="4949825"/>
            <a:ext cx="2925762" cy="105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height of node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factor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-h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empty height = -1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201988" y="28797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2863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281238" y="22701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83038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5389" name="AutoShape 29"/>
          <p:cNvCxnSpPr>
            <a:cxnSpLocks noChangeShapeType="1"/>
            <a:stCxn id="15384" idx="3"/>
            <a:endCxn id="15385" idx="7"/>
          </p:cNvCxnSpPr>
          <p:nvPr/>
        </p:nvCxnSpPr>
        <p:spPr bwMode="auto">
          <a:xfrm flipH="1">
            <a:off x="1533525" y="29813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90" name="AutoShape 30"/>
          <p:cNvCxnSpPr>
            <a:cxnSpLocks noChangeShapeType="1"/>
            <a:stCxn id="15384" idx="5"/>
            <a:endCxn id="15386" idx="1"/>
          </p:cNvCxnSpPr>
          <p:nvPr/>
        </p:nvCxnSpPr>
        <p:spPr bwMode="auto">
          <a:xfrm>
            <a:off x="2600325" y="29813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91" name="AutoShape 31"/>
          <p:cNvCxnSpPr>
            <a:cxnSpLocks noChangeShapeType="1"/>
            <a:stCxn id="15385" idx="3"/>
            <a:endCxn id="15387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92" name="AutoShape 32"/>
          <p:cNvCxnSpPr>
            <a:cxnSpLocks noChangeShapeType="1"/>
            <a:stCxn id="15385" idx="5"/>
            <a:endCxn id="15388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214438" y="28797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601913" y="3571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5396" name="AutoShape 36"/>
          <p:cNvCxnSpPr>
            <a:cxnSpLocks noChangeShapeType="1"/>
            <a:stCxn id="15386" idx="3"/>
            <a:endCxn id="15395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081713" y="4419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5399" name="AutoShape 39"/>
          <p:cNvCxnSpPr>
            <a:cxnSpLocks noChangeShapeType="1"/>
            <a:stCxn id="15370" idx="3"/>
            <a:endCxn id="15398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400" name="AutoShape 40"/>
          <p:cNvSpPr>
            <a:spLocks noChangeArrowheads="1"/>
          </p:cNvSpPr>
          <p:nvPr/>
        </p:nvSpPr>
        <p:spPr bwMode="auto">
          <a:xfrm>
            <a:off x="7254875" y="2214563"/>
            <a:ext cx="1374775" cy="581025"/>
          </a:xfrm>
          <a:prstGeom prst="wedgeRectCallout">
            <a:avLst>
              <a:gd name="adj1" fmla="val -38245"/>
              <a:gd name="adj2" fmla="val 128745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ea typeface="Droid Sans" charset="0"/>
                <a:cs typeface="Droid Sans" charset="0"/>
              </a:rPr>
              <a:t>balance factor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ea typeface="Droid Sans" charset="0"/>
                <a:cs typeface="Droid Sans" charset="0"/>
              </a:rPr>
              <a:t>1-(-1) = 2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7613650" y="3505200"/>
            <a:ext cx="3937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-1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A (AVL)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B (not AVL)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EB6F13-6477-42EE-8C96-EE7334ABCCD5}" type="slidenum">
              <a:rPr lang="en-US"/>
              <a:pPr/>
              <a:t>79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Insert operation may cause balance factor to become 2 or –2 for some node 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 after the Insert, </a:t>
            </a:r>
            <a:r>
              <a:rPr lang="en-US">
                <a:solidFill>
                  <a:srgbClr val="3333CC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marL="741363" lvl="1" indent="-284163">
              <a:lnSpc>
                <a:spcPct val="90000"/>
              </a:lnSpc>
              <a:buClr>
                <a:srgbClr val="3333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If a new balance factor (the difference h</a:t>
            </a:r>
            <a:r>
              <a:rPr lang="en-US" baseline="-25000">
                <a:solidFill>
                  <a:srgbClr val="3333CC"/>
                </a:solidFill>
              </a:rPr>
              <a:t>left</a:t>
            </a:r>
            <a:r>
              <a:rPr lang="en-US">
                <a:solidFill>
                  <a:srgbClr val="3333CC"/>
                </a:solidFill>
              </a:rPr>
              <a:t>-h</a:t>
            </a:r>
            <a:r>
              <a:rPr lang="en-US" baseline="-25000">
                <a:solidFill>
                  <a:srgbClr val="3333CC"/>
                </a:solidFill>
              </a:rPr>
              <a:t>right</a:t>
            </a:r>
            <a:r>
              <a:rPr lang="en-US">
                <a:solidFill>
                  <a:srgbClr val="3333CC"/>
                </a:solidFill>
              </a:rPr>
              <a:t>) is 2 or –2, adjust tree by </a:t>
            </a:r>
            <a:r>
              <a:rPr lang="en-US" i="1">
                <a:solidFill>
                  <a:srgbClr val="FF0000"/>
                </a:solidFill>
              </a:rPr>
              <a:t>rotation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3333CC"/>
                </a:solidFill>
              </a:rPr>
              <a:t>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D3C-00DF-4B69-B7CF-ADD34A0DEAE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Level and Depth</a:t>
            </a:r>
          </a:p>
        </p:txBody>
      </p:sp>
      <p:graphicFrame>
        <p:nvGraphicFramePr>
          <p:cNvPr id="35844" name="Object 4"/>
          <p:cNvGraphicFramePr>
            <a:graphicFrameLocks/>
          </p:cNvGraphicFramePr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p:oleObj spid="_x0000_s35844" name="MS Org Chart" r:id="rId3" imgW="4959000" imgH="4063680" progId="">
              <p:embed followColorScheme="full"/>
            </p:oleObj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Level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2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3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node </a:t>
            </a:r>
            <a:r>
              <a:rPr lang="en-US" altLang="zh-TW">
                <a:solidFill>
                  <a:schemeClr val="tx2"/>
                </a:solidFill>
              </a:rPr>
              <a:t>(13)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node</a:t>
            </a:r>
          </a:p>
          <a:p>
            <a:r>
              <a:rPr lang="en-US" altLang="zh-TW">
                <a:solidFill>
                  <a:schemeClr val="tx1"/>
                </a:solidFill>
              </a:rPr>
              <a:t>leaf (terminal)</a:t>
            </a:r>
          </a:p>
          <a:p>
            <a:r>
              <a:rPr lang="en-US" altLang="zh-TW">
                <a:solidFill>
                  <a:schemeClr val="tx1"/>
                </a:solidFill>
              </a:rPr>
              <a:t>nonterminal</a:t>
            </a:r>
          </a:p>
          <a:p>
            <a:r>
              <a:rPr lang="en-US" altLang="zh-TW">
                <a:solidFill>
                  <a:schemeClr val="tx1"/>
                </a:solidFill>
              </a:rPr>
              <a:t>parent</a:t>
            </a:r>
          </a:p>
          <a:p>
            <a:r>
              <a:rPr lang="en-US" altLang="zh-TW">
                <a:solidFill>
                  <a:schemeClr val="tx1"/>
                </a:solidFill>
              </a:rPr>
              <a:t>children</a:t>
            </a:r>
          </a:p>
          <a:p>
            <a:r>
              <a:rPr lang="en-US" altLang="zh-TW">
                <a:solidFill>
                  <a:schemeClr val="tx1"/>
                </a:solidFill>
              </a:rPr>
              <a:t>sibling</a:t>
            </a:r>
          </a:p>
          <a:p>
            <a:r>
              <a:rPr lang="en-US" altLang="zh-TW">
                <a:solidFill>
                  <a:schemeClr val="tx1"/>
                </a:solidFill>
              </a:rPr>
              <a:t>degree of a tree </a:t>
            </a:r>
            <a:r>
              <a:rPr lang="en-US" altLang="zh-TW">
                <a:solidFill>
                  <a:schemeClr val="tx2"/>
                </a:solidFill>
              </a:rPr>
              <a:t>(3)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ancestor</a:t>
            </a:r>
          </a:p>
          <a:p>
            <a:r>
              <a:rPr lang="en-US" altLang="zh-TW">
                <a:solidFill>
                  <a:schemeClr val="tx1"/>
                </a:solidFill>
              </a:rPr>
              <a:t>level of a node</a:t>
            </a:r>
          </a:p>
          <a:p>
            <a:r>
              <a:rPr lang="en-US" altLang="zh-TW">
                <a:solidFill>
                  <a:schemeClr val="tx1"/>
                </a:solidFill>
              </a:rPr>
              <a:t>height of a tree </a:t>
            </a:r>
            <a:r>
              <a:rPr lang="en-US" altLang="zh-TW">
                <a:solidFill>
                  <a:schemeClr val="tx2"/>
                </a:solidFill>
              </a:rPr>
              <a:t>(4)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 u="sng">
              <a:solidFill>
                <a:srgbClr val="006600"/>
              </a:solidFill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584575" y="45751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N" altLang="zh-TW" sz="2400" b="1" dirty="0" smtClean="0">
                <a:solidFill>
                  <a:srgbClr val="006600"/>
                </a:solidFill>
              </a:rPr>
              <a:t>1</a:t>
            </a:r>
            <a:endParaRPr lang="en-US" altLang="zh-TW" sz="2400" b="1" dirty="0">
              <a:solidFill>
                <a:srgbClr val="006600"/>
              </a:solidFill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17EF519-D405-4B4C-82F1-1525A6C93AC4}" type="slidenum">
              <a:rPr lang="en-US"/>
              <a:pPr/>
              <a:t>80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7338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0963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1138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7421" name="AutoShape 13"/>
          <p:cNvCxnSpPr>
            <a:cxnSpLocks noChangeShapeType="1"/>
            <a:stCxn id="17415" idx="3"/>
            <a:endCxn id="17416" idx="7"/>
          </p:cNvCxnSpPr>
          <p:nvPr/>
        </p:nvCxnSpPr>
        <p:spPr bwMode="auto">
          <a:xfrm flipH="1">
            <a:off x="1914525" y="28448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2" name="AutoShape 14"/>
          <p:cNvCxnSpPr>
            <a:cxnSpLocks noChangeShapeType="1"/>
            <a:stCxn id="17415" idx="5"/>
            <a:endCxn id="17417" idx="1"/>
          </p:cNvCxnSpPr>
          <p:nvPr/>
        </p:nvCxnSpPr>
        <p:spPr bwMode="auto">
          <a:xfrm>
            <a:off x="2981325" y="2844800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3" name="AutoShape 15"/>
          <p:cNvCxnSpPr>
            <a:cxnSpLocks noChangeShapeType="1"/>
            <a:stCxn id="17416" idx="3"/>
            <a:endCxn id="17419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4" name="AutoShape 16"/>
          <p:cNvCxnSpPr>
            <a:cxnSpLocks noChangeShapeType="1"/>
            <a:stCxn id="17416" idx="5"/>
            <a:endCxn id="17420" idx="0"/>
          </p:cNvCxnSpPr>
          <p:nvPr/>
        </p:nvCxnSpPr>
        <p:spPr bwMode="auto">
          <a:xfrm>
            <a:off x="1914525" y="3438525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5" name="AutoShape 17"/>
          <p:cNvCxnSpPr>
            <a:cxnSpLocks noChangeShapeType="1"/>
            <a:stCxn id="17417" idx="3"/>
            <a:endCxn id="17418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516188" y="4267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7429" name="AutoShape 21"/>
          <p:cNvCxnSpPr>
            <a:cxnSpLocks noChangeShapeType="1"/>
            <a:stCxn id="17418" idx="3"/>
            <a:endCxn id="17428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8059738" y="33528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5453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02443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770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632618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7441" name="AutoShape 33"/>
          <p:cNvCxnSpPr>
            <a:cxnSpLocks noChangeShapeType="1"/>
            <a:stCxn id="17435" idx="3"/>
            <a:endCxn id="17436" idx="7"/>
          </p:cNvCxnSpPr>
          <p:nvPr/>
        </p:nvCxnSpPr>
        <p:spPr bwMode="auto">
          <a:xfrm flipH="1">
            <a:off x="6029325" y="28448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2" name="AutoShape 34"/>
          <p:cNvCxnSpPr>
            <a:cxnSpLocks noChangeShapeType="1"/>
            <a:stCxn id="17435" idx="5"/>
            <a:endCxn id="17438" idx="0"/>
          </p:cNvCxnSpPr>
          <p:nvPr/>
        </p:nvCxnSpPr>
        <p:spPr bwMode="auto">
          <a:xfrm>
            <a:off x="7096125" y="2844800"/>
            <a:ext cx="600075" cy="2047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3" name="AutoShape 35"/>
          <p:cNvCxnSpPr>
            <a:cxnSpLocks noChangeShapeType="1"/>
            <a:stCxn id="17436" idx="3"/>
            <a:endCxn id="17439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4" name="AutoShape 36"/>
          <p:cNvCxnSpPr>
            <a:cxnSpLocks noChangeShapeType="1"/>
            <a:stCxn id="17436" idx="5"/>
            <a:endCxn id="17440" idx="0"/>
          </p:cNvCxnSpPr>
          <p:nvPr/>
        </p:nvCxnSpPr>
        <p:spPr bwMode="auto">
          <a:xfrm>
            <a:off x="6029325" y="3438525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5" name="AutoShape 37"/>
          <p:cNvCxnSpPr>
            <a:cxnSpLocks noChangeShapeType="1"/>
            <a:stCxn id="17437" idx="0"/>
            <a:endCxn id="17438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57102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7088188" y="3429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7449" name="AutoShape 41"/>
          <p:cNvCxnSpPr>
            <a:cxnSpLocks noChangeShapeType="1"/>
            <a:stCxn id="17438" idx="3"/>
            <a:endCxn id="17448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50" name="Oval 42"/>
          <p:cNvSpPr>
            <a:spLocks noChangeArrowheads="1"/>
          </p:cNvSpPr>
          <p:nvPr/>
        </p:nvSpPr>
        <p:spPr bwMode="auto">
          <a:xfrm rot="18900000">
            <a:off x="2360613" y="3124200"/>
            <a:ext cx="2057400" cy="914400"/>
          </a:xfrm>
          <a:prstGeom prst="ellips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 rot="2700000">
            <a:off x="6973888" y="3122613"/>
            <a:ext cx="2057400" cy="914400"/>
          </a:xfrm>
          <a:prstGeom prst="ellips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C095E9-B42A-47C8-8D1F-FEC0F0CB9468}" type="slidenum">
              <a:rPr lang="en-US"/>
              <a:pPr/>
              <a:t>81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82625" y="1682750"/>
            <a:ext cx="6902450" cy="3386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Let the node that needs rebalancing be </a:t>
            </a:r>
            <a:r>
              <a:rPr lang="en-US">
                <a:solidFill>
                  <a:srgbClr val="3333CC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There are 4 cases: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Outside Cases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(require single rotation) 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1.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2.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Inside Cases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(require double rotation) 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3.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4.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77888" y="5187950"/>
            <a:ext cx="59578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The rebalancing is performed through four </a:t>
            </a:r>
            <a:b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separate rotation algorithms.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Insertions in AVL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057B47-6CF9-4C05-83FA-14F7ED84CB34}" type="slidenum">
              <a:rPr lang="en-US"/>
              <a:pPr/>
              <a:t>82</a:t>
            </a:fld>
            <a:endParaRPr lang="en-US"/>
          </a:p>
        </p:txBody>
      </p:sp>
      <p:sp>
        <p:nvSpPr>
          <p:cNvPr id="19457" name="Oval 1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35438" y="1539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459038" y="2987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19461" name="AutoShape 5"/>
          <p:cNvCxnSpPr>
            <a:cxnSpLocks noChangeShapeType="1"/>
            <a:stCxn id="19457" idx="3"/>
            <a:endCxn id="19459" idx="7"/>
          </p:cNvCxnSpPr>
          <p:nvPr/>
        </p:nvCxnSpPr>
        <p:spPr bwMode="auto">
          <a:xfrm flipH="1">
            <a:off x="2946400" y="2408238"/>
            <a:ext cx="1082675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59" idx="3"/>
            <a:endCxn id="19462" idx="0"/>
          </p:cNvCxnSpPr>
          <p:nvPr/>
        </p:nvCxnSpPr>
        <p:spPr bwMode="auto">
          <a:xfrm flipH="1">
            <a:off x="1354138" y="3779838"/>
            <a:ext cx="998537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87438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678238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735638" y="3825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19469" name="AutoShape 13"/>
          <p:cNvCxnSpPr>
            <a:cxnSpLocks noChangeShapeType="1"/>
            <a:stCxn id="19459" idx="5"/>
            <a:endCxn id="19465" idx="0"/>
          </p:cNvCxnSpPr>
          <p:nvPr/>
        </p:nvCxnSpPr>
        <p:spPr bwMode="auto">
          <a:xfrm>
            <a:off x="2946400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9470" name="AutoShape 14"/>
          <p:cNvCxnSpPr>
            <a:cxnSpLocks noChangeShapeType="1"/>
            <a:stCxn id="19457" idx="5"/>
            <a:endCxn id="19467" idx="0"/>
          </p:cNvCxnSpPr>
          <p:nvPr/>
        </p:nvCxnSpPr>
        <p:spPr bwMode="auto">
          <a:xfrm>
            <a:off x="4622800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7183438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183438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Consider a valid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subtree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Outside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754188" y="41910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0B2928-77CB-4876-945E-28A55A9D7254}" type="slidenum">
              <a:rPr lang="en-US"/>
              <a:pPr/>
              <a:t>83</a:t>
            </a:fld>
            <a:endParaRPr lang="en-US"/>
          </a:p>
        </p:txBody>
      </p:sp>
      <p:sp>
        <p:nvSpPr>
          <p:cNvPr id="20481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0485" name="AutoShape 5"/>
          <p:cNvCxnSpPr>
            <a:cxnSpLocks noChangeShapeType="1"/>
            <a:stCxn id="20481" idx="3"/>
            <a:endCxn id="20483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87" name="AutoShape 7"/>
          <p:cNvCxnSpPr>
            <a:cxnSpLocks noChangeShapeType="1"/>
            <a:stCxn id="20483" idx="3"/>
            <a:endCxn id="20486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0493" name="AutoShape 13"/>
          <p:cNvCxnSpPr>
            <a:cxnSpLocks noChangeShapeType="1"/>
            <a:stCxn id="20483" idx="5"/>
            <a:endCxn id="20489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0494" name="AutoShape 14"/>
          <p:cNvCxnSpPr>
            <a:cxnSpLocks noChangeShapeType="1"/>
            <a:stCxn id="20481" idx="5"/>
            <a:endCxn id="20491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097588" y="1878013"/>
            <a:ext cx="258762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Inserting into X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destroys the AVL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property at node j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Outside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993144-1764-4E8E-AA2B-B8683E557E4A}" type="slidenum">
              <a:rPr lang="en-US"/>
              <a:pPr/>
              <a:t>84</a:t>
            </a:fld>
            <a:endParaRPr lang="en-US"/>
          </a:p>
        </p:txBody>
      </p:sp>
      <p:sp>
        <p:nvSpPr>
          <p:cNvPr id="21505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1509" name="AutoShape 5"/>
          <p:cNvCxnSpPr>
            <a:cxnSpLocks noChangeShapeType="1"/>
            <a:stCxn id="21505" idx="3"/>
            <a:endCxn id="21507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07" idx="3"/>
            <a:endCxn id="21510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1517" name="AutoShape 13"/>
          <p:cNvCxnSpPr>
            <a:cxnSpLocks noChangeShapeType="1"/>
            <a:stCxn id="21507" idx="5"/>
            <a:endCxn id="21513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1518" name="AutoShape 14"/>
          <p:cNvCxnSpPr>
            <a:cxnSpLocks noChangeShapeType="1"/>
            <a:stCxn id="21505" idx="5"/>
            <a:endCxn id="21515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 a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“right rotation”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Outside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/>
            <a:ahLst/>
            <a:cxnLst>
              <a:cxn ang="0">
                <a:pos x="0" y="579"/>
              </a:cxn>
              <a:cxn ang="0">
                <a:pos x="169" y="88"/>
              </a:cxn>
              <a:cxn ang="0">
                <a:pos x="639" y="52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 rot="19500000">
            <a:off x="1828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7C890A-06A4-4AC4-9CC6-AF93AF2B5A1D}" type="slidenum">
              <a:rPr lang="en-US"/>
              <a:pPr/>
              <a:t>85</a:t>
            </a:fld>
            <a:endParaRPr lang="en-US"/>
          </a:p>
        </p:txBody>
      </p:sp>
      <p:sp>
        <p:nvSpPr>
          <p:cNvPr id="22529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4" name="AutoShape 6"/>
          <p:cNvCxnSpPr>
            <a:cxnSpLocks noChangeShapeType="1"/>
            <a:stCxn id="22531" idx="3"/>
            <a:endCxn id="22533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2540" name="AutoShape 12"/>
          <p:cNvCxnSpPr>
            <a:cxnSpLocks noChangeShapeType="1"/>
            <a:stCxn id="22529" idx="5"/>
            <a:endCxn id="22538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 a “</a:t>
            </a:r>
            <a:r>
              <a:rPr lang="en-US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right rotation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”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Single right rotation</a:t>
            </a:r>
          </a:p>
        </p:txBody>
      </p:sp>
      <p:cxnSp>
        <p:nvCxnSpPr>
          <p:cNvPr id="22546" name="AutoShape 18"/>
          <p:cNvCxnSpPr>
            <a:cxnSpLocks noChangeShapeType="1"/>
            <a:stCxn id="22529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22547" name="AutoShape 19"/>
          <p:cNvCxnSpPr>
            <a:cxnSpLocks noChangeShapeType="1"/>
            <a:stCxn id="22531" idx="7"/>
            <a:endCxn id="22529" idx="3"/>
          </p:cNvCxnSpPr>
          <p:nvPr/>
        </p:nvCxnSpPr>
        <p:spPr bwMode="auto">
          <a:xfrm flipV="1">
            <a:off x="3073400" y="2352675"/>
            <a:ext cx="1020763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3427413" y="25146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2550" name="AutoShape 22"/>
          <p:cNvCxnSpPr>
            <a:cxnSpLocks noChangeShapeType="1"/>
            <a:stCxn id="22531" idx="5"/>
            <a:endCxn id="22536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3351213" y="37338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FF35CE-3A6E-482C-91E5-15CE60FAABC7}" type="slidenum">
              <a:rPr lang="en-US"/>
              <a:pPr/>
              <a:t>86</a:t>
            </a:fld>
            <a:endParaRPr lang="en-US"/>
          </a:p>
        </p:txBody>
      </p:sp>
      <p:sp>
        <p:nvSpPr>
          <p:cNvPr id="23553" name="Oval 1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882900" y="1774825"/>
            <a:ext cx="48101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77913" y="4503738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729038" y="4619625"/>
            <a:ext cx="48418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667375" y="4503738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“Right rotation” done!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(“Left rotation” is mirror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symmetric)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Outside Case Completed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1327150" y="2486025"/>
            <a:ext cx="1527175" cy="1017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4035425" y="3546475"/>
            <a:ext cx="660400" cy="825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008313" y="5684838"/>
            <a:ext cx="53292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property has been restored!</a:t>
            </a:r>
          </a:p>
        </p:txBody>
      </p:sp>
      <p:cxnSp>
        <p:nvCxnSpPr>
          <p:cNvPr id="23570" name="AutoShape 18"/>
          <p:cNvCxnSpPr>
            <a:cxnSpLocks noChangeShapeType="1"/>
            <a:stCxn id="23554" idx="5"/>
            <a:endCxn id="23553" idx="0"/>
          </p:cNvCxnSpPr>
          <p:nvPr/>
        </p:nvCxnSpPr>
        <p:spPr bwMode="auto">
          <a:xfrm>
            <a:off x="3430588" y="2509838"/>
            <a:ext cx="1536700" cy="387350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23571" name="Oval 19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1737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600200" y="34290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1F204F-FE2E-4A63-A778-7A5ABDE8161E}" type="slidenum">
              <a:rPr lang="en-US"/>
              <a:pPr/>
              <a:t>87</a:t>
            </a:fld>
            <a:endParaRPr lang="en-US"/>
          </a:p>
        </p:txBody>
      </p:sp>
      <p:sp>
        <p:nvSpPr>
          <p:cNvPr id="24577" name="Oval 1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191000" y="1539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14600" y="2987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4581" name="AutoShape 5"/>
          <p:cNvCxnSpPr>
            <a:cxnSpLocks noChangeShapeType="1"/>
            <a:stCxn id="24577" idx="3"/>
            <a:endCxn id="24579" idx="7"/>
          </p:cNvCxnSpPr>
          <p:nvPr/>
        </p:nvCxnSpPr>
        <p:spPr bwMode="auto">
          <a:xfrm flipH="1">
            <a:off x="3001963" y="2408238"/>
            <a:ext cx="1084262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3" name="AutoShape 7"/>
          <p:cNvCxnSpPr>
            <a:cxnSpLocks noChangeShapeType="1"/>
            <a:stCxn id="24579" idx="3"/>
            <a:endCxn id="24582" idx="0"/>
          </p:cNvCxnSpPr>
          <p:nvPr/>
        </p:nvCxnSpPr>
        <p:spPr bwMode="auto">
          <a:xfrm flipH="1">
            <a:off x="1409700" y="3779838"/>
            <a:ext cx="998538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43000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733800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791200" y="3825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4589" name="AutoShape 13"/>
          <p:cNvCxnSpPr>
            <a:cxnSpLocks noChangeShapeType="1"/>
            <a:stCxn id="24579" idx="5"/>
            <a:endCxn id="24585" idx="0"/>
          </p:cNvCxnSpPr>
          <p:nvPr/>
        </p:nvCxnSpPr>
        <p:spPr bwMode="auto">
          <a:xfrm>
            <a:off x="3001963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4590" name="AutoShape 14"/>
          <p:cNvCxnSpPr>
            <a:cxnSpLocks noChangeShapeType="1"/>
            <a:stCxn id="24577" idx="5"/>
            <a:endCxn id="24587" idx="0"/>
          </p:cNvCxnSpPr>
          <p:nvPr/>
        </p:nvCxnSpPr>
        <p:spPr bwMode="auto">
          <a:xfrm>
            <a:off x="4678363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239000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7239000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Consider a valid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subtree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249988" y="33528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192588" y="41910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677988" y="42672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EC61C1-7D97-4444-B6C0-4599405EC635}" type="slidenum">
              <a:rPr lang="en-US"/>
              <a:pPr/>
              <a:t>88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2298700" cy="155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Inserting into Y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destroys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property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at node j </a:t>
            </a:r>
          </a:p>
        </p:txBody>
      </p:sp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5606" name="AutoShape 6"/>
          <p:cNvCxnSpPr>
            <a:cxnSpLocks noChangeShapeType="1"/>
            <a:stCxn id="25602" idx="3"/>
            <a:endCxn id="25604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8" name="AutoShape 8"/>
          <p:cNvCxnSpPr>
            <a:cxnSpLocks noChangeShapeType="1"/>
            <a:stCxn id="25604" idx="3"/>
            <a:endCxn id="25607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5614" name="AutoShape 14"/>
          <p:cNvCxnSpPr>
            <a:cxnSpLocks noChangeShapeType="1"/>
            <a:stCxn id="25604" idx="5"/>
            <a:endCxn id="25610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5615" name="AutoShape 15"/>
          <p:cNvCxnSpPr>
            <a:cxnSpLocks noChangeShapeType="1"/>
            <a:stCxn id="25602" idx="5"/>
            <a:endCxn id="25612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719763" y="1819275"/>
            <a:ext cx="28749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Does “right rotation”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restore balance?</a:t>
            </a: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 rot="1950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8C932D1-C482-435A-848D-B114E3576B5A}" type="slidenum">
              <a:rPr lang="en-US"/>
              <a:pPr/>
              <a:t>89</a:t>
            </a:fld>
            <a:endParaRPr lang="en-US"/>
          </a:p>
        </p:txBody>
      </p:sp>
      <p:sp>
        <p:nvSpPr>
          <p:cNvPr id="26625" name="Oval 1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856163" y="2482850"/>
            <a:ext cx="4730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114675" y="1665288"/>
            <a:ext cx="4746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6629" name="AutoShape 5"/>
          <p:cNvCxnSpPr>
            <a:cxnSpLocks noChangeShapeType="1"/>
            <a:stCxn id="26625" idx="3"/>
            <a:endCxn id="26633" idx="0"/>
          </p:cNvCxnSpPr>
          <p:nvPr/>
        </p:nvCxnSpPr>
        <p:spPr bwMode="auto">
          <a:xfrm flipH="1">
            <a:off x="4006850" y="3321050"/>
            <a:ext cx="750888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1" name="AutoShape 7"/>
          <p:cNvCxnSpPr>
            <a:cxnSpLocks noChangeShapeType="1"/>
            <a:stCxn id="26627" idx="3"/>
            <a:endCxn id="26630" idx="0"/>
          </p:cNvCxnSpPr>
          <p:nvPr/>
        </p:nvCxnSpPr>
        <p:spPr bwMode="auto">
          <a:xfrm flipH="1">
            <a:off x="2149475" y="2400300"/>
            <a:ext cx="944563" cy="5921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851025" y="3214688"/>
            <a:ext cx="4746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22688" y="4875213"/>
            <a:ext cx="4746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30875" y="4119563"/>
            <a:ext cx="4746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6637" name="AutoShape 13"/>
          <p:cNvCxnSpPr>
            <a:cxnSpLocks noChangeShapeType="1"/>
            <a:stCxn id="26625" idx="5"/>
            <a:endCxn id="26635" idx="0"/>
          </p:cNvCxnSpPr>
          <p:nvPr/>
        </p:nvCxnSpPr>
        <p:spPr bwMode="auto">
          <a:xfrm>
            <a:off x="5307013" y="3321050"/>
            <a:ext cx="715962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6638" name="AutoShape 14"/>
          <p:cNvCxnSpPr>
            <a:cxnSpLocks noChangeShapeType="1"/>
            <a:stCxn id="26627" idx="5"/>
            <a:endCxn id="26625" idx="1"/>
          </p:cNvCxnSpPr>
          <p:nvPr/>
        </p:nvCxnSpPr>
        <p:spPr bwMode="auto">
          <a:xfrm>
            <a:off x="3644900" y="2400300"/>
            <a:ext cx="1112838" cy="387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6978650" y="5011738"/>
            <a:ext cx="148431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978650" y="4187825"/>
            <a:ext cx="1484313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7048500" y="5892800"/>
            <a:ext cx="1485900" cy="142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024563" y="1768475"/>
            <a:ext cx="273685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“Right rotation”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does not restore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balance… now k is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out of balance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248400" y="35814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191000" y="37338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439988" y="2819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F25-D0B9-4721-9BC2-0831A8E56F1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52500" y="990600"/>
            <a:ext cx="8191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The degree of a node is the number of </a:t>
            </a:r>
            <a:r>
              <a:rPr lang="en-US" altLang="zh-TW" sz="3200" dirty="0" err="1">
                <a:solidFill>
                  <a:schemeClr val="tx1"/>
                </a:solidFill>
              </a:rPr>
              <a:t>subtrees</a:t>
            </a:r>
            <a:r>
              <a:rPr lang="en-US" altLang="zh-TW" sz="3200" dirty="0">
                <a:solidFill>
                  <a:schemeClr val="tx1"/>
                </a:solidFill>
              </a:rPr>
              <a:t/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of the node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</a:rPr>
              <a:t>The degree of A is 3; the degree of C is 1.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The node with degree 0 is a leaf or terminal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node.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A node that has </a:t>
            </a:r>
            <a:r>
              <a:rPr lang="en-US" altLang="zh-TW" sz="3200" dirty="0" err="1">
                <a:solidFill>
                  <a:schemeClr val="tx1"/>
                </a:solidFill>
              </a:rPr>
              <a:t>subtrees</a:t>
            </a:r>
            <a:r>
              <a:rPr lang="en-US" altLang="zh-TW" sz="3200" dirty="0">
                <a:solidFill>
                  <a:schemeClr val="tx1"/>
                </a:solidFill>
              </a:rPr>
              <a:t> is the </a:t>
            </a:r>
            <a:r>
              <a:rPr lang="en-US" altLang="zh-TW" sz="3200" i="1" dirty="0">
                <a:solidFill>
                  <a:schemeClr val="tx1"/>
                </a:solidFill>
              </a:rPr>
              <a:t>parent</a:t>
            </a:r>
            <a:r>
              <a:rPr lang="en-US" altLang="zh-TW" sz="3200" dirty="0">
                <a:solidFill>
                  <a:schemeClr val="tx1"/>
                </a:solidFill>
              </a:rPr>
              <a:t> of the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roots of the </a:t>
            </a:r>
            <a:r>
              <a:rPr lang="en-US" altLang="zh-TW" sz="3200" dirty="0" err="1">
                <a:solidFill>
                  <a:schemeClr val="tx1"/>
                </a:solidFill>
              </a:rPr>
              <a:t>subtrees</a:t>
            </a:r>
            <a:r>
              <a:rPr lang="en-US" altLang="zh-TW" sz="3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The roots of these </a:t>
            </a:r>
            <a:r>
              <a:rPr lang="en-US" altLang="zh-TW" sz="3200" dirty="0" err="1">
                <a:solidFill>
                  <a:schemeClr val="tx1"/>
                </a:solidFill>
              </a:rPr>
              <a:t>subtrees</a:t>
            </a:r>
            <a:r>
              <a:rPr lang="en-US" altLang="zh-TW" sz="3200" dirty="0">
                <a:solidFill>
                  <a:schemeClr val="tx1"/>
                </a:solidFill>
              </a:rPr>
              <a:t> are the </a:t>
            </a:r>
            <a:r>
              <a:rPr lang="en-US" altLang="zh-TW" sz="3200" i="1" dirty="0">
                <a:solidFill>
                  <a:schemeClr val="tx1"/>
                </a:solidFill>
              </a:rPr>
              <a:t>children</a:t>
            </a:r>
            <a:r>
              <a:rPr lang="en-US" altLang="zh-TW" sz="3200" dirty="0">
                <a:solidFill>
                  <a:schemeClr val="tx1"/>
                </a:solidFill>
              </a:rPr>
              <a:t> of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the node</a:t>
            </a:r>
            <a:r>
              <a:rPr lang="en-US" altLang="zh-TW" sz="3200" dirty="0" smtClean="0">
                <a:solidFill>
                  <a:schemeClr val="tx1"/>
                </a:solidFill>
              </a:rPr>
              <a:t>.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</a:rPr>
              <a:t>The ancestors  of a node are all the nodes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along the path from the root to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EB97E-2D07-4EE0-8AF3-C6D7488309BE}" type="slidenum">
              <a:rPr lang="en-US"/>
              <a:pPr/>
              <a:t>90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31797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Consider the structure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of subtree Y…</a:t>
            </a:r>
          </a:p>
        </p:txBody>
      </p:sp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7654" name="AutoShape 6"/>
          <p:cNvCxnSpPr>
            <a:cxnSpLocks noChangeShapeType="1"/>
            <a:stCxn id="27650" idx="3"/>
            <a:endCxn id="27652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6" name="AutoShape 8"/>
          <p:cNvCxnSpPr>
            <a:cxnSpLocks noChangeShapeType="1"/>
            <a:stCxn id="27652" idx="3"/>
            <a:endCxn id="27655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7662" name="AutoShape 14"/>
          <p:cNvCxnSpPr>
            <a:cxnSpLocks noChangeShapeType="1"/>
            <a:stCxn id="27652" idx="5"/>
            <a:endCxn id="27658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7663" name="AutoShape 15"/>
          <p:cNvCxnSpPr>
            <a:cxnSpLocks noChangeShapeType="1"/>
            <a:stCxn id="27650" idx="5"/>
            <a:endCxn id="27660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BCB1F6-43FD-480C-B8C7-D0AC1970C4E4}" type="slidenum">
              <a:rPr lang="en-US"/>
              <a:pPr/>
              <a:t>91</a:t>
            </a:fld>
            <a:endParaRPr lang="en-US"/>
          </a:p>
        </p:txBody>
      </p:sp>
      <p:sp>
        <p:nvSpPr>
          <p:cNvPr id="28673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8677" name="AutoShape 5"/>
          <p:cNvCxnSpPr>
            <a:cxnSpLocks noChangeShapeType="1"/>
            <a:stCxn id="28673" idx="3"/>
            <a:endCxn id="28675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79" name="AutoShape 7"/>
          <p:cNvCxnSpPr>
            <a:cxnSpLocks noChangeShapeType="1"/>
            <a:stCxn id="28675" idx="3"/>
            <a:endCxn id="28678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8685" name="AutoShape 13"/>
          <p:cNvCxnSpPr>
            <a:cxnSpLocks noChangeShapeType="1"/>
            <a:stCxn id="28675" idx="5"/>
            <a:endCxn id="28692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8686" name="AutoShape 14"/>
          <p:cNvCxnSpPr>
            <a:cxnSpLocks noChangeShapeType="1"/>
            <a:stCxn id="28673" idx="5"/>
            <a:endCxn id="28683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28694" name="AutoShape 22"/>
          <p:cNvCxnSpPr>
            <a:cxnSpLocks noChangeShapeType="1"/>
            <a:stCxn id="28692" idx="3"/>
            <a:endCxn id="28681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8695" name="AutoShape 23"/>
          <p:cNvCxnSpPr>
            <a:cxnSpLocks noChangeShapeType="1"/>
            <a:stCxn id="28692" idx="5"/>
            <a:endCxn id="28690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49288" y="1744663"/>
            <a:ext cx="26035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 = node i and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subtrees V and W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019800" y="3048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495800" y="39624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9827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657600" y="4800600"/>
            <a:ext cx="10588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 or h-1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F077-E048-4204-8A98-6079CAC1F448}" type="slidenum">
              <a:rPr lang="en-US"/>
              <a:pPr/>
              <a:t>92</a:t>
            </a:fld>
            <a:endParaRPr lang="en-US"/>
          </a:p>
        </p:txBody>
      </p:sp>
      <p:sp>
        <p:nvSpPr>
          <p:cNvPr id="29697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9701" name="AutoShape 5"/>
          <p:cNvCxnSpPr>
            <a:cxnSpLocks noChangeShapeType="1"/>
            <a:stCxn id="29697" idx="3"/>
            <a:endCxn id="29699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3" name="AutoShape 7"/>
          <p:cNvCxnSpPr>
            <a:cxnSpLocks noChangeShapeType="1"/>
            <a:stCxn id="29699" idx="3"/>
            <a:endCxn id="29702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9709" name="AutoShape 13"/>
          <p:cNvCxnSpPr>
            <a:cxnSpLocks noChangeShapeType="1"/>
            <a:stCxn id="29699" idx="5"/>
            <a:endCxn id="29716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9710" name="AutoShape 14"/>
          <p:cNvCxnSpPr>
            <a:cxnSpLocks noChangeShapeType="1"/>
            <a:stCxn id="29697" idx="5"/>
            <a:endCxn id="29707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29718" name="AutoShape 22"/>
          <p:cNvCxnSpPr>
            <a:cxnSpLocks noChangeShapeType="1"/>
            <a:stCxn id="29716" idx="3"/>
            <a:endCxn id="29705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9719" name="AutoShape 23"/>
          <p:cNvCxnSpPr>
            <a:cxnSpLocks noChangeShapeType="1"/>
            <a:stCxn id="29716" idx="5"/>
            <a:endCxn id="29714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59400" y="1768475"/>
            <a:ext cx="3094038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We will do a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left-right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“double rotation” .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. .</a:t>
            </a:r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/>
            <a:ahLst/>
            <a:cxnLst>
              <a:cxn ang="0">
                <a:pos x="463" y="529"/>
              </a:cxn>
              <a:cxn ang="0">
                <a:pos x="365" y="87"/>
              </a:cxn>
              <a:cxn ang="0">
                <a:pos x="0" y="10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Freeform 27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/>
            <a:ahLst/>
            <a:cxnLst>
              <a:cxn ang="0">
                <a:pos x="206" y="520"/>
              </a:cxn>
              <a:cxn ang="0">
                <a:pos x="52" y="91"/>
              </a:cxn>
              <a:cxn ang="0">
                <a:pos x="515" y="0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 rot="19500000">
            <a:off x="1979613" y="1828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3F46A3-A067-4B7C-81F7-2E44FCE90E1D}" type="slidenum">
              <a:rPr lang="en-US"/>
              <a:pPr/>
              <a:t>93</a:t>
            </a:fld>
            <a:endParaRPr lang="en-US"/>
          </a:p>
        </p:txBody>
      </p:sp>
      <p:sp>
        <p:nvSpPr>
          <p:cNvPr id="30721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30724" name="AutoShape 4"/>
          <p:cNvCxnSpPr>
            <a:cxnSpLocks noChangeShapeType="1"/>
            <a:stCxn id="30721" idx="3"/>
            <a:endCxn id="30738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6"/>
          <p:cNvCxnSpPr>
            <a:cxnSpLocks noChangeShapeType="1"/>
            <a:stCxn id="30723" idx="3"/>
            <a:endCxn id="30725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30731" name="AutoShape 11"/>
          <p:cNvCxnSpPr>
            <a:cxnSpLocks noChangeShapeType="1"/>
            <a:stCxn id="30723" idx="5"/>
            <a:endCxn id="30728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0732" name="AutoShape 12"/>
          <p:cNvCxnSpPr>
            <a:cxnSpLocks noChangeShapeType="1"/>
            <a:stCxn id="30721" idx="5"/>
            <a:endCxn id="30729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30739" name="AutoShape 19"/>
          <p:cNvCxnSpPr>
            <a:cxnSpLocks noChangeShapeType="1"/>
            <a:stCxn id="30738" idx="5"/>
            <a:endCxn id="30736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Double rotation : first rotation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359400" y="1768475"/>
            <a:ext cx="30099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left rotation complete</a:t>
            </a:r>
          </a:p>
        </p:txBody>
      </p:sp>
      <p:cxnSp>
        <p:nvCxnSpPr>
          <p:cNvPr id="30742" name="AutoShape 22"/>
          <p:cNvCxnSpPr>
            <a:cxnSpLocks noChangeShapeType="1"/>
            <a:stCxn id="30738" idx="3"/>
            <a:endCxn id="30723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43" name="Oval 23"/>
          <p:cNvSpPr>
            <a:spLocks noChangeArrowheads="1"/>
          </p:cNvSpPr>
          <p:nvPr/>
        </p:nvSpPr>
        <p:spPr bwMode="auto">
          <a:xfrm rot="19500000">
            <a:off x="685800" y="2971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874DBD-BD56-4238-A11F-5EA679598460}" type="slidenum">
              <a:rPr lang="en-US"/>
              <a:pPr/>
              <a:t>94</a:t>
            </a:fld>
            <a:endParaRPr lang="en-US"/>
          </a:p>
        </p:txBody>
      </p:sp>
      <p:sp>
        <p:nvSpPr>
          <p:cNvPr id="31745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31748" name="AutoShape 4"/>
          <p:cNvCxnSpPr>
            <a:cxnSpLocks noChangeShapeType="1"/>
            <a:stCxn id="31745" idx="3"/>
            <a:endCxn id="31762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0" name="AutoShape 6"/>
          <p:cNvCxnSpPr>
            <a:cxnSpLocks noChangeShapeType="1"/>
            <a:stCxn id="31747" idx="3"/>
            <a:endCxn id="31749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31755" name="AutoShape 11"/>
          <p:cNvCxnSpPr>
            <a:cxnSpLocks noChangeShapeType="1"/>
            <a:stCxn id="31747" idx="5"/>
            <a:endCxn id="31752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1756" name="AutoShape 12"/>
          <p:cNvCxnSpPr>
            <a:cxnSpLocks noChangeShapeType="1"/>
            <a:stCxn id="31745" idx="5"/>
            <a:endCxn id="31753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31763" name="AutoShape 19"/>
          <p:cNvCxnSpPr>
            <a:cxnSpLocks noChangeShapeType="1"/>
            <a:stCxn id="31762" idx="5"/>
            <a:endCxn id="31760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Double rotation : second rotation</a:t>
            </a:r>
          </a:p>
        </p:txBody>
      </p:sp>
      <p:cxnSp>
        <p:nvCxnSpPr>
          <p:cNvPr id="31765" name="AutoShape 21"/>
          <p:cNvCxnSpPr>
            <a:cxnSpLocks noChangeShapeType="1"/>
            <a:stCxn id="31762" idx="3"/>
            <a:endCxn id="31747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66" name="Oval 22"/>
          <p:cNvSpPr>
            <a:spLocks noChangeArrowheads="1"/>
          </p:cNvSpPr>
          <p:nvPr/>
        </p:nvSpPr>
        <p:spPr bwMode="auto">
          <a:xfrm rot="19500000">
            <a:off x="1905000" y="19415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321300" y="1954213"/>
            <a:ext cx="32464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Now do a right rotation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5CB47C-6A7C-4385-9B1C-776BE514AB2E}" type="slidenum">
              <a:rPr lang="en-US"/>
              <a:pPr/>
              <a:t>95</a:t>
            </a:fld>
            <a:endParaRPr lang="en-US"/>
          </a:p>
        </p:txBody>
      </p:sp>
      <p:sp>
        <p:nvSpPr>
          <p:cNvPr id="32769" name="Oval 1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72" name="AutoShape 4"/>
          <p:cNvCxnSpPr>
            <a:cxnSpLocks noChangeShapeType="1"/>
            <a:stCxn id="32770" idx="3"/>
            <a:endCxn id="32771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646738" y="51816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32777" name="AutoShape 9"/>
          <p:cNvCxnSpPr>
            <a:cxnSpLocks noChangeShapeType="1"/>
            <a:stCxn id="32770" idx="5"/>
            <a:endCxn id="32774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78" name="AutoShape 10"/>
          <p:cNvCxnSpPr>
            <a:cxnSpLocks noChangeShapeType="1"/>
            <a:stCxn id="32769" idx="5"/>
            <a:endCxn id="32775" idx="0"/>
          </p:cNvCxnSpPr>
          <p:nvPr/>
        </p:nvCxnSpPr>
        <p:spPr bwMode="auto">
          <a:xfrm>
            <a:off x="5461000" y="4389438"/>
            <a:ext cx="498475" cy="5175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052888" y="52244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32785" name="AutoShape 17"/>
          <p:cNvCxnSpPr>
            <a:cxnSpLocks noChangeShapeType="1"/>
            <a:stCxn id="32769" idx="3"/>
            <a:endCxn id="32782" idx="0"/>
          </p:cNvCxnSpPr>
          <p:nvPr/>
        </p:nvCxnSpPr>
        <p:spPr bwMode="auto">
          <a:xfrm flipH="1">
            <a:off x="4467225" y="4389438"/>
            <a:ext cx="454025" cy="4873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Double rotation : second rotation</a:t>
            </a:r>
          </a:p>
        </p:txBody>
      </p:sp>
      <p:cxnSp>
        <p:nvCxnSpPr>
          <p:cNvPr id="32787" name="AutoShape 19"/>
          <p:cNvCxnSpPr>
            <a:cxnSpLocks noChangeShapeType="1"/>
            <a:stCxn id="32784" idx="3"/>
            <a:endCxn id="32770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88" name="AutoShape 20"/>
          <p:cNvCxnSpPr>
            <a:cxnSpLocks noChangeShapeType="1"/>
            <a:stCxn id="32769" idx="0"/>
            <a:endCxn id="32784" idx="5"/>
          </p:cNvCxnSpPr>
          <p:nvPr/>
        </p:nvCxnSpPr>
        <p:spPr bwMode="auto">
          <a:xfrm flipH="1" flipV="1">
            <a:off x="3852863" y="3511550"/>
            <a:ext cx="1338262" cy="260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89" name="Oval 21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5184775" y="1954213"/>
            <a:ext cx="31972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right rotation complete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567363" y="2665413"/>
            <a:ext cx="2703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has been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restored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172200" y="4572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915988" y="46482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276600" y="4724400"/>
            <a:ext cx="10588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 or h-1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43E172-9AD0-49A8-A38D-8666CE4C4485}" type="slidenum">
              <a:rPr lang="en-US"/>
              <a:pPr/>
              <a:t>96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Insert at the leaf (as for all BST)</a:t>
            </a:r>
          </a:p>
          <a:p>
            <a:pPr marL="741363" lvl="1" indent="-284163"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 after the Insert, </a:t>
            </a:r>
            <a:r>
              <a:rPr lang="en-US">
                <a:solidFill>
                  <a:srgbClr val="3333CC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a new balance factor (the difference h</a:t>
            </a:r>
            <a:r>
              <a:rPr lang="en-US" baseline="-25000"/>
              <a:t>left</a:t>
            </a:r>
            <a:r>
              <a:rPr lang="en-US"/>
              <a:t>-h</a:t>
            </a:r>
            <a:r>
              <a:rPr lang="en-US" baseline="-25000"/>
              <a:t>right</a:t>
            </a:r>
            <a:r>
              <a:rPr lang="en-US"/>
              <a:t>) is 2 or –2, adjust tree by </a:t>
            </a:r>
            <a:r>
              <a:rPr lang="en-US" i="1">
                <a:solidFill>
                  <a:srgbClr val="3333CC"/>
                </a:solidFill>
              </a:rPr>
              <a:t>rotation</a:t>
            </a:r>
            <a:r>
              <a:rPr lang="en-US"/>
              <a:t> 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4FF714-3848-4681-BB10-A9759B1D9E11}" type="slidenum">
              <a:rPr lang="en-US"/>
              <a:pPr/>
              <a:t>97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39945" name="AutoShape 9"/>
          <p:cNvCxnSpPr>
            <a:cxnSpLocks noChangeShapeType="1"/>
            <a:stCxn id="39941" idx="3"/>
            <a:endCxn id="39942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46" name="AutoShape 10"/>
          <p:cNvCxnSpPr>
            <a:cxnSpLocks noChangeShapeType="1"/>
            <a:stCxn id="39941" idx="5"/>
            <a:endCxn id="39943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47" name="AutoShape 11"/>
          <p:cNvCxnSpPr>
            <a:cxnSpLocks noChangeShapeType="1"/>
            <a:stCxn id="39943" idx="3"/>
            <a:endCxn id="3994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4800600" y="2590800"/>
            <a:ext cx="2133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 5, 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8F768E-5C21-48EB-8305-59D8BA7B024D}" type="slidenum">
              <a:rPr lang="en-US"/>
              <a:pPr/>
              <a:t>98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0969" name="AutoShape 9"/>
          <p:cNvCxnSpPr>
            <a:cxnSpLocks noChangeShapeType="1"/>
            <a:stCxn id="40965" idx="3"/>
            <a:endCxn id="40966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0970" name="AutoShape 10"/>
          <p:cNvCxnSpPr>
            <a:cxnSpLocks noChangeShapeType="1"/>
            <a:stCxn id="40965" idx="5"/>
            <a:endCxn id="40967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71" name="AutoShape 11"/>
          <p:cNvCxnSpPr>
            <a:cxnSpLocks noChangeShapeType="1"/>
            <a:stCxn id="40967" idx="3"/>
            <a:endCxn id="40968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1293813" y="3505200"/>
            <a:ext cx="3079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0983" name="AutoShape 23"/>
          <p:cNvCxnSpPr>
            <a:cxnSpLocks noChangeShapeType="1"/>
            <a:stCxn id="40979" idx="3"/>
            <a:endCxn id="40980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84" name="AutoShape 24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0985" name="AutoShape 25"/>
          <p:cNvCxnSpPr>
            <a:cxnSpLocks noChangeShapeType="1"/>
            <a:stCxn id="40981" idx="3"/>
            <a:endCxn id="40982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52562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8458200" y="4191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8383588" y="3429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78501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4953000" y="4724400"/>
            <a:ext cx="1752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Now Insert 45</a:t>
            </a: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4572000" y="2133600"/>
            <a:ext cx="1588" cy="3581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6781800" y="52578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6C180B-CAA1-4C49-A1D3-B125E0FC70C8}" type="slidenum">
              <a:rPr lang="en-US"/>
              <a:pPr/>
              <a:t>99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1993" name="AutoShape 9"/>
          <p:cNvCxnSpPr>
            <a:cxnSpLocks noChangeShapeType="1"/>
            <a:stCxn id="41989" idx="3"/>
            <a:endCxn id="41990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1994" name="AutoShape 10"/>
          <p:cNvCxnSpPr>
            <a:cxnSpLocks noChangeShapeType="1"/>
            <a:stCxn id="41989" idx="5"/>
            <a:endCxn id="41991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1995" name="AutoShape 11"/>
          <p:cNvCxnSpPr>
            <a:cxnSpLocks noChangeShapeType="1"/>
            <a:stCxn id="41991" idx="3"/>
            <a:endCxn id="4199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12938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2007" name="AutoShape 23"/>
          <p:cNvCxnSpPr>
            <a:cxnSpLocks noChangeShapeType="1"/>
            <a:stCxn id="42003" idx="3"/>
            <a:endCxn id="42004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2008" name="AutoShape 24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2009" name="AutoShape 25"/>
          <p:cNvCxnSpPr>
            <a:cxnSpLocks noChangeShapeType="1"/>
            <a:stCxn id="42005" idx="3"/>
            <a:endCxn id="42006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52562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191000" y="5257800"/>
            <a:ext cx="3048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3887788" y="4648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78501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2133600" y="4724400"/>
            <a:ext cx="1371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Imbalance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3276600" y="4189413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2028" name="Oval 44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 flipH="1">
            <a:off x="7847013" y="4191000"/>
            <a:ext cx="2317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7391400" y="4114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8534400" y="4114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8383588" y="3657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410200" y="5402263"/>
            <a:ext cx="1905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Now Insert 34</a:t>
            </a:r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V="1">
            <a:off x="7239000" y="5027613"/>
            <a:ext cx="304800" cy="4603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1541</TotalTime>
  <Words>5974</Words>
  <Application>Microsoft Office PowerPoint</Application>
  <PresentationFormat>On-screen Show (4:3)</PresentationFormat>
  <Paragraphs>2045</Paragraphs>
  <Slides>158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0" baseType="lpstr">
      <vt:lpstr>Dads Tie.pot</vt:lpstr>
      <vt:lpstr>MS Org Chart</vt:lpstr>
      <vt:lpstr>CHAPTER 3   Trees</vt:lpstr>
      <vt:lpstr>Slide 2</vt:lpstr>
      <vt:lpstr>Slide 3</vt:lpstr>
      <vt:lpstr>Tree</vt:lpstr>
      <vt:lpstr>Tree terminology</vt:lpstr>
      <vt:lpstr>Tree terminology (continued)</vt:lpstr>
      <vt:lpstr>Tree terminology (continued)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Threaded Binary Trees (Continued)</vt:lpstr>
      <vt:lpstr>Slide 25</vt:lpstr>
      <vt:lpstr>Slide 26</vt:lpstr>
      <vt:lpstr>Slide 27</vt:lpstr>
      <vt:lpstr>Slide 28</vt:lpstr>
      <vt:lpstr>Slide 29</vt:lpstr>
      <vt:lpstr>Binary Search Tree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AVL Trees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Node Heights</vt:lpstr>
      <vt:lpstr>Node Heights after Insert 7</vt:lpstr>
      <vt:lpstr>Insert and Rotation in AVL Trees</vt:lpstr>
      <vt:lpstr>Single Rotation in an AVL Tree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Insertion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AVL Tree Deletion</vt:lpstr>
      <vt:lpstr>Slide 102</vt:lpstr>
      <vt:lpstr>Slide 103</vt:lpstr>
      <vt:lpstr>Slide 104</vt:lpstr>
      <vt:lpstr>B-trees and B+ trees</vt:lpstr>
      <vt:lpstr>Motivation</vt:lpstr>
      <vt:lpstr>Binary vs. higher-order  tree </vt:lpstr>
      <vt:lpstr>B trees</vt:lpstr>
      <vt:lpstr>A very small B tree</vt:lpstr>
      <vt:lpstr>In reality</vt:lpstr>
      <vt:lpstr>Organization</vt:lpstr>
      <vt:lpstr>Searching the tree</vt:lpstr>
      <vt:lpstr>Balancing B trees</vt:lpstr>
      <vt:lpstr>Insertions</vt:lpstr>
      <vt:lpstr>Insertions</vt:lpstr>
      <vt:lpstr>Insertions</vt:lpstr>
      <vt:lpstr>Step 7 continued</vt:lpstr>
      <vt:lpstr>Step 7 continued</vt:lpstr>
      <vt:lpstr>Two basic operations</vt:lpstr>
      <vt:lpstr>B+ trees</vt:lpstr>
      <vt:lpstr>B+ tree nodes</vt:lpstr>
      <vt:lpstr>More about internal nodes</vt:lpstr>
      <vt:lpstr>Warning</vt:lpstr>
      <vt:lpstr>Advantages</vt:lpstr>
      <vt:lpstr>Properties</vt:lpstr>
      <vt:lpstr>Best cases and worst cases</vt:lpstr>
      <vt:lpstr>Insertions</vt:lpstr>
      <vt:lpstr>Insertions</vt:lpstr>
      <vt:lpstr>Insertions</vt:lpstr>
      <vt:lpstr>Step 7 continued</vt:lpstr>
      <vt:lpstr>Step 7 continued </vt:lpstr>
      <vt:lpstr>Importance</vt:lpstr>
      <vt:lpstr>Hashing</vt:lpstr>
      <vt:lpstr>Fundamentals</vt:lpstr>
      <vt:lpstr>The idea</vt:lpstr>
      <vt:lpstr>Bucket sizes</vt:lpstr>
      <vt:lpstr>Bucket organization</vt:lpstr>
      <vt:lpstr>Buckets contain records</vt:lpstr>
      <vt:lpstr>Buckets contain records</vt:lpstr>
      <vt:lpstr>Finding a good hash function</vt:lpstr>
      <vt:lpstr>A good starting point</vt:lpstr>
      <vt:lpstr>Looking further</vt:lpstr>
      <vt:lpstr>Selecting the load factor</vt:lpstr>
      <vt:lpstr>Dynamic hashing</vt:lpstr>
      <vt:lpstr>Extendible hashing</vt:lpstr>
      <vt:lpstr>Extendible hashing</vt:lpstr>
      <vt:lpstr>Extendible hashing</vt:lpstr>
      <vt:lpstr>Explanations (I)</vt:lpstr>
      <vt:lpstr>Explanations (II)</vt:lpstr>
      <vt:lpstr>Explanations (III)</vt:lpstr>
      <vt:lpstr>Discussion</vt:lpstr>
      <vt:lpstr>Linear hashing</vt:lpstr>
      <vt:lpstr>How it works (I)</vt:lpstr>
      <vt:lpstr>How it works (II)</vt:lpstr>
      <vt:lpstr>How it works (III)</vt:lpstr>
      <vt:lpstr>Advantages </vt:lpstr>
      <vt:lpstr>Example (I)</vt:lpstr>
      <vt:lpstr>Example (II)</vt:lpstr>
    </vt:vector>
  </TitlesOfParts>
  <Company>SONA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 Trees</dc:title>
  <dc:creator>JESSY</dc:creator>
  <cp:lastModifiedBy>moon</cp:lastModifiedBy>
  <cp:revision>163</cp:revision>
  <dcterms:created xsi:type="dcterms:W3CDTF">1998-07-27T13:28:55Z</dcterms:created>
  <dcterms:modified xsi:type="dcterms:W3CDTF">2023-01-13T07:20:19Z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</vt:lpwstr>
  </property>
  <property fmtid="{D5CDD505-2E9C-101B-9397-08002B2CF9AE}" pid="22" name="EncodingType">
    <vt:i4>5</vt:i4>
  </property>
</Properties>
</file>