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50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6" r:id="rId10"/>
    <p:sldId id="504" r:id="rId11"/>
    <p:sldId id="371" r:id="rId12"/>
    <p:sldId id="372" r:id="rId13"/>
    <p:sldId id="373" r:id="rId14"/>
    <p:sldId id="374" r:id="rId15"/>
    <p:sldId id="375" r:id="rId16"/>
    <p:sldId id="453" r:id="rId17"/>
    <p:sldId id="304" r:id="rId18"/>
    <p:sldId id="305" r:id="rId19"/>
    <p:sldId id="377" r:id="rId20"/>
    <p:sldId id="378" r:id="rId21"/>
    <p:sldId id="380" r:id="rId22"/>
    <p:sldId id="379" r:id="rId23"/>
    <p:sldId id="381" r:id="rId24"/>
    <p:sldId id="385" r:id="rId25"/>
    <p:sldId id="382" r:id="rId26"/>
    <p:sldId id="383" r:id="rId27"/>
    <p:sldId id="38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301" r:id="rId96"/>
    <p:sldId id="505" r:id="rId97"/>
  </p:sldIdLst>
  <p:sldSz cx="9144000" cy="6858000" type="screen4x3"/>
  <p:notesSz cx="6918325" cy="9385300"/>
  <p:custShowLst>
    <p:custShow name="Custom Show 1" id="0">
      <p:sldLst>
        <p:sld r:id="rId3"/>
        <p:sld r:id="rId9"/>
        <p:sld r:id="rId10"/>
        <p:sld r:id="rId12"/>
        <p:sld r:id="rId13"/>
        <p:sld r:id="rId14"/>
        <p:sld r:id="rId16"/>
        <p:sld r:id="rId17"/>
        <p:sld r:id="rId18"/>
        <p:sld r:id="rId19"/>
        <p:sld r:id="rId20"/>
        <p:sld r:id="rId21"/>
        <p:sld r:id="rId16"/>
        <p:sld r:id="rId17"/>
        <p:sld r:id="rId18"/>
        <p:sld r:id="rId19"/>
        <p:sld r:id="rId20"/>
        <p:sld r:id="rId21"/>
        <p:sld r:id="rId22"/>
        <p:sld r:id="rId23"/>
        <p:sld r:id="rId9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FF33"/>
    <a:srgbClr val="FFCC00"/>
    <a:srgbClr val="CC66FF"/>
    <a:srgbClr val="3333FF"/>
    <a:srgbClr val="FF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7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8" tIns="47355" rIns="94708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7463"/>
            <a:ext cx="29972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07463"/>
            <a:ext cx="29972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fld id="{3D6BA53A-C4EE-4DF7-AA6A-2B07206828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8298D-382F-44B9-A4E4-0DA4F408BEAD}" type="slidenum">
              <a:rPr lang="en-US"/>
              <a:pPr/>
              <a:t>1</a:t>
            </a:fld>
            <a:endParaRPr lang="en-US"/>
          </a:p>
        </p:txBody>
      </p:sp>
      <p:sp>
        <p:nvSpPr>
          <p:cNvPr id="406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94B31-94FA-4D91-A3DD-C3107D0D2C47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CF306-9A20-4397-BEF6-6BF0127CAADA}" type="slidenum">
              <a:rPr lang="en-US"/>
              <a:pPr/>
              <a:t>21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28DDB-1FC1-4EE6-9C5C-4DBB08A4175F}" type="slidenum">
              <a:rPr lang="en-US"/>
              <a:pPr/>
              <a:t>95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CA6CC-297B-4F87-8A24-9ABED3992377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EC04045-5B15-4923-A744-766CB89DBC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E8C4B-885F-4EE4-92DE-FCE327F9EBB0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A39C85E-E3E0-4D52-B926-D80CA6D0A1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908CF2-BEBB-4530-95A1-FF3F1735D839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4B7D9D5-A57C-4099-A3AD-62BFD587B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C83F3-6756-4551-A130-6619D298DADB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16D3DFB-560A-4291-AA8D-BEB5D42938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F7F34-BBD7-4133-84B8-0C9D03AE0487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22FE667-F501-4F41-B37C-0A6A7A6A42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74D99-A99F-44CA-8AE3-BFAD2EAA00E2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DD63C46-05A6-412D-AE53-DB6A6EDD64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DE2AAF-832C-4135-9FAC-0F4236C8D330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0C1B938-CE00-4130-8A80-1B9E04B10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4C252-551D-466D-9E5A-13E2DA71E9F8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C1922BA-AB91-43B2-9C0E-AF9EDDCA6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597F0-5194-4804-847B-2E9681F71047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5615861-E1A4-4930-87F1-405EF89F31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D3BC9-ABF9-47B6-8628-2BAE54D02824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58B854E-BE25-4615-B6B8-C88003E2D1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9E4AB-8654-46F9-A67D-C492BDE0C6A4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CB5CE06-E242-40BE-9EBE-F84D159A8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19D26441-8865-4AB2-B33A-648322C88AF8}" type="datetime1">
              <a:rPr lang="en-US"/>
              <a:pPr/>
              <a:t>1/17/2023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Slide </a:t>
            </a:r>
            <a:fld id="{126B0CEE-21A8-4AF4-90EB-07067BD2278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3813" y="23813"/>
            <a:ext cx="9094787" cy="6808787"/>
          </a:xfrm>
          <a:prstGeom prst="rect">
            <a:avLst/>
          </a:prstGeom>
          <a:noFill/>
          <a:ln w="47625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Bubble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No, Swap isn’t built in.</a:t>
            </a:r>
          </a:p>
        </p:txBody>
      </p:sp>
      <p:sp>
        <p:nvSpPr>
          <p:cNvPr id="407556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Procedure Swap(a, b </a:t>
            </a:r>
            <a:r>
              <a:rPr lang="en-US" b="1" dirty="0" err="1">
                <a:latin typeface="Courier New" pitchFamily="49" charset="0"/>
              </a:rPr>
              <a:t>isoftype</a:t>
            </a:r>
            <a:r>
              <a:rPr lang="en-US" b="1" dirty="0">
                <a:latin typeface="Courier New" pitchFamily="49" charset="0"/>
              </a:rPr>
              <a:t> in/out </a:t>
            </a:r>
            <a:r>
              <a:rPr lang="en-US" b="1" dirty="0">
                <a:solidFill>
                  <a:srgbClr val="FF0033"/>
                </a:solidFill>
                <a:latin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t </a:t>
            </a:r>
            <a:r>
              <a:rPr lang="en-US" b="1" dirty="0" err="1">
                <a:latin typeface="Courier New" pitchFamily="49" charset="0"/>
              </a:rPr>
              <a:t>isoftype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33"/>
                </a:solidFill>
                <a:latin typeface="Courier New" pitchFamily="49" charset="0"/>
              </a:rPr>
              <a:t>Num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t </a:t>
            </a:r>
            <a:r>
              <a:rPr lang="en-US" b="1" dirty="0" smtClean="0">
                <a:latin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a </a:t>
            </a:r>
            <a:r>
              <a:rPr lang="en-US" b="1" dirty="0" smtClean="0">
                <a:latin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</a:rPr>
              <a:t>b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b </a:t>
            </a:r>
            <a:r>
              <a:rPr lang="en-US" b="1" dirty="0" smtClean="0">
                <a:latin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</a:rPr>
              <a:t>t</a:t>
            </a:r>
          </a:p>
          <a:p>
            <a:pPr>
              <a:buFontTx/>
              <a:buNone/>
            </a:pPr>
            <a:r>
              <a:rPr lang="en-US" b="1" dirty="0" err="1">
                <a:latin typeface="Courier New" pitchFamily="49" charset="0"/>
              </a:rPr>
              <a:t>endprocedure</a:t>
            </a:r>
            <a:r>
              <a:rPr lang="en-US" b="1" dirty="0">
                <a:latin typeface="Courier New" pitchFamily="49" charset="0"/>
              </a:rPr>
              <a:t> // Swap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8305800" y="152400"/>
            <a:ext cx="6381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Black" pitchFamily="34" charset="0"/>
              </a:rPr>
              <a:t>LB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of Interest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b="1"/>
              <a:t>Notice that only the largest value is correctly placed</a:t>
            </a:r>
          </a:p>
          <a:p>
            <a:r>
              <a:rPr lang="en-US" sz="2800" b="1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sz="2800" b="1"/>
              <a:t>So we need to </a:t>
            </a:r>
            <a:r>
              <a:rPr lang="en-US" sz="2800" b="1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/>
          <a:lstStyle/>
          <a:p>
            <a:r>
              <a:rPr lang="en-US"/>
              <a:t>Repeat “Bubble Up” How Many Times?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If we have N elements…</a:t>
            </a:r>
          </a:p>
          <a:p>
            <a:pPr>
              <a:lnSpc>
                <a:spcPct val="90000"/>
              </a:lnSpc>
            </a:pP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Then we </a:t>
            </a:r>
            <a:r>
              <a:rPr lang="en-US" sz="2800" b="1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sz="2800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/>
              <a:t>This </a:t>
            </a:r>
            <a:r>
              <a:rPr lang="en-US" sz="2800" b="1">
                <a:solidFill>
                  <a:srgbClr val="3333FF"/>
                </a:solidFill>
              </a:rPr>
              <a:t>guarantees we’ll correctly </a:t>
            </a:r>
            <a:br>
              <a:rPr lang="en-US" sz="2800" b="1">
                <a:solidFill>
                  <a:srgbClr val="3333FF"/>
                </a:solidFill>
              </a:rPr>
            </a:br>
            <a:r>
              <a:rPr lang="en-US" sz="2800" b="1">
                <a:solidFill>
                  <a:srgbClr val="3333FF"/>
                </a:solidFill>
              </a:rPr>
              <a:t>place all N elements.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“Bubbling” All the Elements</a:t>
            </a:r>
          </a:p>
        </p:txBody>
      </p:sp>
      <p:grpSp>
        <p:nvGrpSpPr>
          <p:cNvPr id="220231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74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220192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9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0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1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2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3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220214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15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16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17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3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4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5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6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7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220228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29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30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20236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the Number of Comparisons</a:t>
            </a:r>
          </a:p>
        </p:txBody>
      </p:sp>
      <p:grpSp>
        <p:nvGrpSpPr>
          <p:cNvPr id="221243" name="Group 59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221244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5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49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50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1251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1252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  <a:endParaRPr lang="en-US" b="0"/>
            </a:p>
          </p:txBody>
        </p:sp>
        <p:sp>
          <p:nvSpPr>
            <p:cNvPr id="221253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  <a:endParaRPr lang="en-US" b="0"/>
            </a:p>
          </p:txBody>
        </p:sp>
        <p:sp>
          <p:nvSpPr>
            <p:cNvPr id="221254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221255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1256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221268" name="Group 84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221187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221188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89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0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1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2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3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194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  <a:endParaRPr lang="en-US" b="0"/>
              </a:p>
            </p:txBody>
          </p:sp>
          <p:sp>
            <p:nvSpPr>
              <p:cNvPr id="221195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196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21197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21198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221199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21200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0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4" name="Group 80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221201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221202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3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4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5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6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7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8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21209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221210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11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221212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13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21214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1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5" name="Group 81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221215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221216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7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8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9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0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1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2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23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221224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  <a:endParaRPr lang="en-US" b="0"/>
              </a:p>
            </p:txBody>
          </p:sp>
          <p:sp>
            <p:nvSpPr>
              <p:cNvPr id="221225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26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27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21228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2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266" name="Group 82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221229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221230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1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2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3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4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5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36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37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221238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  <a:endParaRPr lang="en-US" b="0"/>
              </a:p>
            </p:txBody>
          </p:sp>
          <p:sp>
            <p:nvSpPr>
              <p:cNvPr id="221239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221240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21241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221242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21263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1267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/>
          <a:lstStyle/>
          <a:p>
            <a:r>
              <a:rPr lang="en-US"/>
              <a:t>Reducing the Number of Comparisons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619625"/>
          </a:xfrm>
        </p:spPr>
        <p:txBody>
          <a:bodyPr/>
          <a:lstStyle/>
          <a:p>
            <a:r>
              <a:rPr lang="en-US" b="1"/>
              <a:t>On the N</a:t>
            </a:r>
            <a:r>
              <a:rPr lang="en-US" b="1" baseline="30000"/>
              <a:t>th</a:t>
            </a:r>
            <a:r>
              <a:rPr lang="en-US" b="1"/>
              <a:t> “bubble up”, we only need to </a:t>
            </a:r>
            <a:br>
              <a:rPr lang="en-US" b="1"/>
            </a:br>
            <a:r>
              <a:rPr lang="en-US" b="1"/>
              <a:t>do </a:t>
            </a:r>
            <a:r>
              <a:rPr lang="en-US" b="1">
                <a:solidFill>
                  <a:srgbClr val="3333FF"/>
                </a:solidFill>
              </a:rPr>
              <a:t>MAX-N comparisons</a:t>
            </a:r>
            <a:r>
              <a:rPr lang="en-US" b="1"/>
              <a:t>.</a:t>
            </a:r>
          </a:p>
          <a:p>
            <a:endParaRPr lang="en-US" b="1"/>
          </a:p>
          <a:p>
            <a:r>
              <a:rPr lang="en-US" b="1"/>
              <a:t>For example:</a:t>
            </a:r>
          </a:p>
          <a:p>
            <a:pPr lvl="1"/>
            <a:r>
              <a:rPr lang="en-US" b="1"/>
              <a:t>This is the 4</a:t>
            </a:r>
            <a:r>
              <a:rPr lang="en-US" b="1" baseline="30000"/>
              <a:t>th</a:t>
            </a:r>
            <a:r>
              <a:rPr lang="en-US" b="1"/>
              <a:t> “bubble up”</a:t>
            </a:r>
          </a:p>
          <a:p>
            <a:pPr lvl="1"/>
            <a:r>
              <a:rPr lang="en-US" b="1"/>
              <a:t>MAX is 6</a:t>
            </a:r>
          </a:p>
          <a:p>
            <a:pPr lvl="1"/>
            <a:r>
              <a:rPr lang="en-US" b="1"/>
              <a:t>Thus we have </a:t>
            </a:r>
            <a:r>
              <a:rPr lang="en-US" b="1">
                <a:solidFill>
                  <a:srgbClr val="3333FF"/>
                </a:solidFill>
              </a:rPr>
              <a:t>2 comparisons</a:t>
            </a:r>
            <a:r>
              <a:rPr lang="en-US" b="1"/>
              <a:t> to do</a:t>
            </a:r>
          </a:p>
        </p:txBody>
      </p:sp>
      <p:grpSp>
        <p:nvGrpSpPr>
          <p:cNvPr id="222227" name="Group 19"/>
          <p:cNvGrpSpPr>
            <a:grpSpLocks/>
          </p:cNvGrpSpPr>
          <p:nvPr/>
        </p:nvGrpSpPr>
        <p:grpSpPr bwMode="auto">
          <a:xfrm>
            <a:off x="1284288" y="4660900"/>
            <a:ext cx="6518275" cy="882650"/>
            <a:chOff x="641" y="2781"/>
            <a:chExt cx="4106" cy="556"/>
          </a:xfrm>
        </p:grpSpPr>
        <p:sp>
          <p:nvSpPr>
            <p:cNvPr id="222228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4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2235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2236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  <a:endParaRPr lang="en-US" b="0"/>
            </a:p>
          </p:txBody>
        </p:sp>
        <p:sp>
          <p:nvSpPr>
            <p:cNvPr id="222237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2238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2239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2240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222241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2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3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Putting It All Together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2375" y="1544638"/>
            <a:ext cx="6783388" cy="3821112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N is … // Size of Array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Arr_Type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definesa</a:t>
            </a:r>
            <a:r>
              <a:rPr lang="en-US" sz="2000" b="1" dirty="0">
                <a:latin typeface="Courier New" pitchFamily="49" charset="0"/>
              </a:rPr>
              <a:t> Array[1..N] of Num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Procedure Swap(n1, n2 </a:t>
            </a:r>
            <a:r>
              <a:rPr lang="en-US" sz="2000" b="1" dirty="0" err="1">
                <a:latin typeface="Courier New" pitchFamily="49" charset="0"/>
              </a:rPr>
              <a:t>isoftype</a:t>
            </a:r>
            <a:r>
              <a:rPr lang="en-US" sz="2000" b="1" dirty="0">
                <a:latin typeface="Courier New" pitchFamily="49" charset="0"/>
              </a:rPr>
              <a:t> in/out Num)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temp </a:t>
            </a:r>
            <a:r>
              <a:rPr lang="en-US" sz="2000" b="1" dirty="0" err="1">
                <a:latin typeface="Courier New" pitchFamily="49" charset="0"/>
              </a:rPr>
              <a:t>isoftype</a:t>
            </a:r>
            <a:r>
              <a:rPr lang="en-US" sz="2000" b="1" dirty="0">
                <a:latin typeface="Courier New" pitchFamily="49" charset="0"/>
              </a:rPr>
              <a:t> Num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temp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n1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n1  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n2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n2  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temp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endprocedure</a:t>
            </a:r>
            <a:r>
              <a:rPr lang="en-US" sz="2000" b="1" dirty="0">
                <a:latin typeface="Courier New" pitchFamily="49" charset="0"/>
              </a:rPr>
              <a:t> // Swap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procedure </a:t>
            </a:r>
            <a:r>
              <a:rPr lang="en-US" sz="2000" b="1" dirty="0" err="1">
                <a:latin typeface="Courier New" pitchFamily="49" charset="0"/>
              </a:rPr>
              <a:t>Bubblesort</a:t>
            </a:r>
            <a:r>
              <a:rPr lang="en-US" sz="2000" b="1" dirty="0">
                <a:latin typeface="Courier New" pitchFamily="49" charset="0"/>
              </a:rPr>
              <a:t>(A </a:t>
            </a:r>
            <a:r>
              <a:rPr lang="en-US" sz="2000" b="1" dirty="0" err="1">
                <a:latin typeface="Courier New" pitchFamily="49" charset="0"/>
              </a:rPr>
              <a:t>isoftype</a:t>
            </a:r>
            <a:r>
              <a:rPr lang="en-US" sz="2000" b="1" dirty="0">
                <a:latin typeface="Courier New" pitchFamily="49" charset="0"/>
              </a:rPr>
              <a:t> in/out </a:t>
            </a:r>
            <a:r>
              <a:rPr lang="en-US" sz="2000" b="1" dirty="0" err="1">
                <a:latin typeface="Courier New" pitchFamily="49" charset="0"/>
              </a:rPr>
              <a:t>Arr_Type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, index </a:t>
            </a:r>
            <a:r>
              <a:rPr lang="en-US" sz="2000" b="1" dirty="0" err="1">
                <a:latin typeface="Courier New" pitchFamily="49" charset="0"/>
              </a:rPr>
              <a:t>isoftype</a:t>
            </a:r>
            <a:r>
              <a:rPr lang="en-US" sz="2000" b="1" dirty="0">
                <a:latin typeface="Courier New" pitchFamily="49" charset="0"/>
              </a:rPr>
              <a:t>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to_do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exitif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to_do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==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index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33"/>
                </a:solidFill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33"/>
                </a:solidFill>
                <a:latin typeface="Courier New" pitchFamily="49" charset="0"/>
              </a:rPr>
              <a:t>exitif</a:t>
            </a:r>
            <a:r>
              <a:rPr lang="en-US" sz="2000" b="1" dirty="0">
                <a:solidFill>
                  <a:srgbClr val="FF0033"/>
                </a:solidFill>
                <a:latin typeface="Courier New" pitchFamily="49" charset="0"/>
              </a:rPr>
              <a:t>(index &gt; </a:t>
            </a:r>
            <a:r>
              <a:rPr lang="en-US" sz="2000" b="1" dirty="0" err="1">
                <a:solidFill>
                  <a:srgbClr val="FF0033"/>
                </a:solidFill>
                <a:latin typeface="Courier New" pitchFamily="49" charset="0"/>
              </a:rPr>
              <a:t>to_do</a:t>
            </a:r>
            <a:r>
              <a:rPr lang="en-US" sz="2000" b="1" dirty="0">
                <a:solidFill>
                  <a:srgbClr val="FF0033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index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33"/>
                </a:solidFill>
                <a:latin typeface="Courier New" pitchFamily="49" charset="0"/>
              </a:rPr>
              <a:t>endloop</a:t>
            </a:r>
            <a:endParaRPr lang="en-US" sz="2000" b="1" dirty="0">
              <a:solidFill>
                <a:srgbClr val="FF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endloop</a:t>
            </a: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endprocedure</a:t>
            </a:r>
            <a:r>
              <a:rPr lang="en-US" sz="2000" b="1" dirty="0">
                <a:latin typeface="Courier New" pitchFamily="49" charset="0"/>
              </a:rPr>
              <a:t> // </a:t>
            </a:r>
            <a:r>
              <a:rPr lang="en-US" sz="2000" b="1" dirty="0" err="1">
                <a:latin typeface="Courier New" pitchFamily="49" charset="0"/>
              </a:rPr>
              <a:t>Bubblesort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 flipH="1">
            <a:off x="2000250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H="1">
            <a:off x="2400300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750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1638300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2047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7673975" y="1962150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 rot="-5400000">
            <a:off x="6159500" y="3824288"/>
            <a:ext cx="1654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 rot="-5400000">
            <a:off x="7055644" y="3788569"/>
            <a:ext cx="1722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Outer loop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Already Sorted Collections?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b="1"/>
              <a:t>What if the collection was already sorted?</a:t>
            </a:r>
          </a:p>
          <a:p>
            <a:r>
              <a:rPr lang="en-US" b="1"/>
              <a:t>What if only a few elements were out of place and after a couple of “bubble ups,” the collection was sorted?</a:t>
            </a:r>
          </a:p>
          <a:p>
            <a:endParaRPr lang="en-US" b="1"/>
          </a:p>
          <a:p>
            <a:r>
              <a:rPr lang="en-US" b="1"/>
              <a:t>We want to be able to </a:t>
            </a:r>
            <a:r>
              <a:rPr lang="en-US" b="1">
                <a:solidFill>
                  <a:srgbClr val="3333FF"/>
                </a:solidFill>
              </a:rPr>
              <a:t>detect this </a:t>
            </a:r>
            <a:br>
              <a:rPr lang="en-US" b="1">
                <a:solidFill>
                  <a:srgbClr val="3333FF"/>
                </a:solidFill>
              </a:rPr>
            </a:br>
            <a:r>
              <a:rPr lang="en-US" b="1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293813" y="4705350"/>
            <a:ext cx="6518275" cy="882650"/>
            <a:chOff x="641" y="3361"/>
            <a:chExt cx="4106" cy="556"/>
          </a:xfrm>
        </p:grpSpPr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7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8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0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12</a:t>
              </a:r>
              <a:endParaRPr lang="en-US" b="0"/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</a:t>
            </a:r>
            <a:r>
              <a:rPr lang="en-US" b="1">
                <a:solidFill>
                  <a:srgbClr val="3333FF"/>
                </a:solidFill>
              </a:rPr>
              <a:t>largest value</a:t>
            </a:r>
            <a:r>
              <a:rPr lang="en-US" b="1"/>
              <a:t> to the end using </a:t>
            </a:r>
            <a:r>
              <a:rPr lang="en-US" b="1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Boolean “Flag”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We can use a boolean variable to determine if any swapping occurred during the “bubble up.”</a:t>
            </a:r>
          </a:p>
          <a:p>
            <a:endParaRPr lang="en-US" b="1"/>
          </a:p>
          <a:p>
            <a:r>
              <a:rPr lang="en-US" b="1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endParaRPr lang="en-US" b="1">
              <a:solidFill>
                <a:srgbClr val="3333FF"/>
              </a:solidFill>
            </a:endParaRPr>
          </a:p>
          <a:p>
            <a:r>
              <a:rPr lang="en-US" b="1"/>
              <a:t>This boolean “flag” needs to be reset after each “bubble up.”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did_swap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isoftype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Boolean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did_swap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=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exitif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== </a:t>
            </a:r>
            <a:r>
              <a:rPr lang="en-US" sz="2000" b="1" dirty="0">
                <a:latin typeface="Courier New" pitchFamily="49" charset="0"/>
              </a:rPr>
              <a:t>0)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OR NOT(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did_swap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index </a:t>
            </a:r>
            <a:r>
              <a:rPr lang="en-US" sz="2000" b="1" dirty="0" smtClean="0">
                <a:latin typeface="Courier New" pitchFamily="49" charset="0"/>
              </a:rPr>
              <a:t>= 0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did_swap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=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exitif</a:t>
            </a:r>
            <a:r>
              <a:rPr lang="en-US" sz="2000" b="1" dirty="0">
                <a:latin typeface="Courier New" pitchFamily="49" charset="0"/>
              </a:rPr>
              <a:t>(index &gt;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3333FF"/>
                </a:solidFill>
                <a:latin typeface="Courier New" pitchFamily="49" charset="0"/>
              </a:rPr>
              <a:t>did_swap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=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index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</a:rPr>
              <a:t>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endloop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to_do</a:t>
            </a:r>
            <a:r>
              <a:rPr lang="en-US" sz="2000" b="1" dirty="0">
                <a:latin typeface="Courier New" pitchFamily="49" charset="0"/>
              </a:rPr>
              <a:t>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endloop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27348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0418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4514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144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2466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3490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5538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554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656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1972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1979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1980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1981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2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3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1984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1985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211989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7586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8610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39634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0658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168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2706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3730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5778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680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7826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783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783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49874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0898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First Pass of Outer Loop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1922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294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3970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601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704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806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59090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0114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216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3186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4210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5234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6258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8306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5055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5056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69330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Second Pass of Outer Loop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0354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137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240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342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445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547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6498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75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752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8546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1608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7957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0594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1618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26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264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3666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4690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Third Pass of Outer Loop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5714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673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7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776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87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8786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8981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0834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185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288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3906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39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4930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Fourth Pass of Outer Loop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5954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“Bubble Up”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6978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800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99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99026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“Bubble Up” Algorithm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index = 0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last_index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</a:rPr>
              <a:t>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exitif</a:t>
            </a:r>
            <a:r>
              <a:rPr lang="en-US" b="1" dirty="0">
                <a:latin typeface="Courier New" pitchFamily="49" charset="0"/>
              </a:rPr>
              <a:t>(index &gt; </a:t>
            </a:r>
            <a:r>
              <a:rPr lang="en-US" b="1" dirty="0" err="1" smtClean="0">
                <a:latin typeface="Courier New" pitchFamily="49" charset="0"/>
              </a:rPr>
              <a:t>last_index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endif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index </a:t>
            </a:r>
            <a:r>
              <a:rPr lang="en-US" b="1" dirty="0" smtClean="0">
                <a:latin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</a:rPr>
              <a:t>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pitchFamily="49" charset="0"/>
              </a:rPr>
              <a:t>endloop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300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00050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3000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00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0056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01074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02098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Fifth Pass of Outer Loop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30312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3031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“Bubble Up”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 “Early”</a:t>
            </a:r>
          </a:p>
        </p:txBody>
      </p:sp>
      <p:sp>
        <p:nvSpPr>
          <p:cNvPr id="304131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4132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4133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4134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304135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4136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4137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4138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4139" name="Text Box 1035"/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4140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4141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4142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4143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04144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4145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304150" name="Text Box 1046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4151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304152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didn’t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“skip”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r>
              <a:rPr lang="en-US" sz="2800" b="1"/>
              <a:t>“Bubble Up” algorithm will </a:t>
            </a:r>
            <a:r>
              <a:rPr lang="en-US" sz="2800" b="1">
                <a:solidFill>
                  <a:srgbClr val="3333FF"/>
                </a:solidFill>
              </a:rPr>
              <a:t>move largest value to its correct location</a:t>
            </a:r>
            <a:r>
              <a:rPr lang="en-US" sz="2800" b="1"/>
              <a:t> (to the right)</a:t>
            </a:r>
          </a:p>
          <a:p>
            <a:r>
              <a:rPr lang="en-US" sz="2800" b="1"/>
              <a:t>Repeat “Bubble Up” until all elements are correctly placed:</a:t>
            </a:r>
          </a:p>
          <a:p>
            <a:pPr lvl="1"/>
            <a:r>
              <a:rPr lang="en-US" sz="2800" b="1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sz="2800" b="1"/>
              <a:t>Can finish early if </a:t>
            </a:r>
            <a:r>
              <a:rPr lang="en-US" sz="2800" b="1">
                <a:solidFill>
                  <a:srgbClr val="3333FF"/>
                </a:solidFill>
              </a:rPr>
              <a:t>no swapping</a:t>
            </a:r>
            <a:r>
              <a:rPr lang="en-US" sz="2800" b="1"/>
              <a:t> occurs</a:t>
            </a:r>
          </a:p>
          <a:p>
            <a:r>
              <a:rPr lang="en-US" sz="2800" b="1"/>
              <a:t>We reduce the number of elements we compare each time one is correctly placed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in CS Act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sz="2800" b="1"/>
              <a:t>NOBODY EVER USES BUBBLE SORT</a:t>
            </a:r>
          </a:p>
          <a:p>
            <a:pPr>
              <a:lnSpc>
                <a:spcPct val="190000"/>
              </a:lnSpc>
            </a:pPr>
            <a:r>
              <a:rPr lang="en-US" sz="2800" b="1"/>
              <a:t>NOBODY</a:t>
            </a:r>
          </a:p>
          <a:p>
            <a:pPr>
              <a:lnSpc>
                <a:spcPct val="190000"/>
              </a:lnSpc>
            </a:pPr>
            <a:r>
              <a:rPr lang="en-US" sz="2800" b="1"/>
              <a:t>NOT EVER</a:t>
            </a:r>
          </a:p>
          <a:p>
            <a:pPr>
              <a:lnSpc>
                <a:spcPct val="190000"/>
              </a:lnSpc>
            </a:pPr>
            <a:r>
              <a:rPr lang="en-US" sz="2800" b="1"/>
              <a:t>BECAUSE IT IS EXTREMELY INEFFICIENT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8305800" y="152400"/>
            <a:ext cx="6381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Black" pitchFamily="34" charset="0"/>
              </a:rPr>
              <a:t>LB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autoUpdateAnimBg="0"/>
    </p:bldLst>
  </p:timing>
</p:sld>
</file>

<file path=ppt/theme/theme1.xml><?xml version="1.0" encoding="utf-8"?>
<a:theme xmlns:a="http://schemas.openxmlformats.org/drawingml/2006/main" name="1501 Template">
  <a:themeElements>
    <a:clrScheme name="">
      <a:dk1>
        <a:srgbClr val="000000"/>
      </a:dk1>
      <a:lt1>
        <a:srgbClr val="FAFFD9"/>
      </a:lt1>
      <a:dk2>
        <a:srgbClr val="3333FF"/>
      </a:dk2>
      <a:lt2>
        <a:srgbClr val="000000"/>
      </a:lt2>
      <a:accent1>
        <a:srgbClr val="FF9900"/>
      </a:accent1>
      <a:accent2>
        <a:srgbClr val="00FFFF"/>
      </a:accent2>
      <a:accent3>
        <a:srgbClr val="FCFFE9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501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501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01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Data\Microsoft\Templates\1501 Template.pot</Template>
  <TotalTime>266</TotalTime>
  <Words>3311</Words>
  <Application>Microsoft Office PowerPoint</Application>
  <PresentationFormat>On-screen Show (4:3)</PresentationFormat>
  <Paragraphs>1662</Paragraphs>
  <Slides>96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  <vt:variant>
        <vt:lpstr>Custom Shows</vt:lpstr>
      </vt:variant>
      <vt:variant>
        <vt:i4>1</vt:i4>
      </vt:variant>
    </vt:vector>
  </HeadingPairs>
  <TitlesOfParts>
    <vt:vector size="98" baseType="lpstr">
      <vt:lpstr>1501 Template</vt:lpstr>
      <vt:lpstr>Bubble Sort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No, Swap isn’t built in.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Putting It All Together</vt:lpstr>
      <vt:lpstr>Slide 17</vt:lpstr>
      <vt:lpstr>Slide 18</vt:lpstr>
      <vt:lpstr>Already Sorted Collections?</vt:lpstr>
      <vt:lpstr>Using a Boolean “Flag”</vt:lpstr>
      <vt:lpstr>Slide 21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  <vt:lpstr>Truth in CS Act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Gyanendra Tiwary</dc:creator>
  <cp:lastModifiedBy>moon</cp:lastModifiedBy>
  <cp:revision>23</cp:revision>
  <cp:lastPrinted>1998-09-15T17:57:57Z</cp:lastPrinted>
  <dcterms:created xsi:type="dcterms:W3CDTF">1999-07-26T21:29:53Z</dcterms:created>
  <dcterms:modified xsi:type="dcterms:W3CDTF">2023-01-17T03:52:01Z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r8>1</vt:r8>
  </property>
</Properties>
</file>