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6" r:id="rId3"/>
    <p:sldId id="270" r:id="rId4"/>
    <p:sldId id="271" r:id="rId5"/>
    <p:sldId id="272" r:id="rId6"/>
    <p:sldId id="275" r:id="rId7"/>
    <p:sldId id="27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7" r:id="rId57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49" d="100"/>
          <a:sy n="49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9BE1508-2A98-466E-9390-D1E8799C9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6D32E03-54E0-4CE1-BC8B-C638195D7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F1658BA-458E-48CD-AAF4-3C944CA91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EF35A01-4324-451F-9C38-0DC913FCBB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FE3208-5EC6-4EFD-A539-C4E16DE575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6905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A7EA4CA-4E03-4ED0-8BEB-0DB3FD58B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D53762D-E069-46BF-9CAD-48C0BB8120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3267F8D1-33FA-4D7F-A430-3C59A238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C48C-20A1-4B0A-8E28-925F68117FD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1043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4C4744A-8FBD-45D1-B81C-DA5F2A68A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829F10A-E61E-4B71-8726-A73E927F8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95299BD4-C64D-4029-A679-8A20A47B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E5943-667D-42AF-BA88-D393029C2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2200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9EEFE0E0-A55F-4189-A7A8-F3789C1C0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B4C3EE1-88A0-4858-B155-CC04027BD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DC0BD671-CA70-4F8C-82C8-499EFB7B7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CE1F4-B977-4BB5-B8F2-7EDC6A73B3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90744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E3B62442-89F0-4687-BC11-BCBF23623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51CA8710-71B0-4089-928F-20098B552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9F454956-E3EB-4D6B-A0DA-67B4A5EDA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2346A-DBF6-4202-9377-0CB25061150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6973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36A5645-FBBA-4565-BFD3-112188A14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BE1426B-AD5B-450A-9BFC-895738AFD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A061DFC-CEA4-4FAF-BD2D-D8E8D3FF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D0FB7-5AEA-4804-83F1-120D5EF2F6E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37230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18631A06-7A2B-493D-8626-F4BC77A473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4520E802-46FC-4CDB-87A2-F074CE3D3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02787BFD-0DC6-4035-A371-4414D35F7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99F08-1748-4080-B419-9685DE462C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91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9F1D0816-6C26-4459-88A1-292C6A71E2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B37F1C2-20FB-47F9-950A-C9472D40B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E074DB39-8700-4656-B00E-F1A5C955D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27539-E2EF-42C6-9906-D3D52C022F2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4107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6BC9570F-9A7B-4CC2-9B6D-F4798DB2C7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D4FEC5F4-CCC3-4F6E-9529-ABD2FDD604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2CF97795-73E6-4D4E-A1D7-408D119F2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5E1A1-4680-4680-878F-EE621C1C54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158114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65307F0-DBAF-411F-816C-FA1F3C2B6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93312AA-793F-46BD-B2B5-36585A536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9A510DC-5EF3-4A4B-8501-3F561F617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D9DA1-AC8B-44E5-80E9-D3B781BAB54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7304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507FDD9-330B-473D-907D-29FD12D46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CAA9269-6103-496C-B6CF-755F2D8E6E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3F8A298B-632A-4295-BD6B-0CA1081EE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4F630-EA68-4975-AED0-50EE6AC0F6C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="" xmlns:p14="http://schemas.microsoft.com/office/powerpoint/2010/main" val="29455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3FFC2432-DFC8-4C31-AD6D-5ED19C47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E200B2E-70D8-4A9E-8512-3C7B7540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1102D1AA-D758-49FF-AE47-F023AA1C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5EFCF214-83B6-43D1-A0D7-D540794273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8676C057-5EF1-4754-8E54-E2AFA29E29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3EB174F3-9C73-46C2-9309-5B0BB31071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A2CAE8A-D3BA-4F29-99E1-F646975DA39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=""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132856"/>
            <a:ext cx="7843837" cy="1584325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</a:t>
            </a: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(Merge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05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05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05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05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25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25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25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25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25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25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25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46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46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46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4632" name="Text Box 24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66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66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6681" name="Text Box 25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28729" name="Text Box 2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1600200" y="42672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07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07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07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0779" name="Text Box 2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0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0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0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0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0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0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0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281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1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1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281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281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1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281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1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282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282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2826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282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2828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4876" name="Text Box 28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4877" name="Text Box 29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899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0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1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02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03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04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05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06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6907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08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09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0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6911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6912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3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6914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15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6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17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18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19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0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1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6922" name="Text Box 1050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6923" name="Text Box 1051"/>
          <p:cNvSpPr txBox="1">
            <a:spLocks noChangeArrowheads="1"/>
          </p:cNvSpPr>
          <p:nvPr/>
        </p:nvSpPr>
        <p:spPr bwMode="auto">
          <a:xfrm>
            <a:off x="3276600" y="44196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6924" name="Text Box 105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6925" name="Text Box 105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6926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47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48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49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0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1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52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53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54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38955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56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57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58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38959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38960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1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38962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3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4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65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6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38967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68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69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0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38971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38972" name="Text Box 105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38973" name="Text Box 105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38974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55519801-AEDF-4CE0-862E-33B03FC79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8" y="1484313"/>
            <a:ext cx="7921625" cy="4824412"/>
          </a:xfrm>
        </p:spPr>
        <p:txBody>
          <a:bodyPr/>
          <a:lstStyle/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•    Learn the technique of “divide and conquer”</a:t>
            </a:r>
          </a:p>
          <a:p>
            <a:pPr algn="l" eaLnBrk="1" hangingPunct="1"/>
            <a:r>
              <a:rPr lang="en-IN" altLang="en-US" sz="2600" dirty="0">
                <a:solidFill>
                  <a:srgbClr val="000000"/>
                </a:solidFill>
              </a:rPr>
              <a:t>     in the context of merge sort.</a:t>
            </a:r>
          </a:p>
          <a:p>
            <a:pPr algn="l" eaLnBrk="1" hangingPunct="1"/>
            <a:endParaRPr lang="en-IN" altLang="en-US" sz="26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A97C6BF4-A9C9-4687-A2BF-693FA16A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0995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0996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0998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0999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0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1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02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1003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04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05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06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1007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1008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09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1010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1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2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3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4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15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16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1017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18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1019" name="Text Box 105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1020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1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1022" name="Text Box 105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1023" name="Text Box 105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43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44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46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47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48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49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0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3051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2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53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54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3055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3056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57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3058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59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0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1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2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3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64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3065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6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3067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68" name="Text Box 1052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69" name="Text Box 105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3070" name="Text Box 105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3071" name="Text Box 105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3072" name="Text Box 105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1026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1" name="Text Box 1027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092" name="Text Box 1028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093" name="Text Box 1029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094" name="Text Box 1030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095" name="Text Box 1031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096" name="Text Box 1032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097" name="Text Box 1033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098" name="Text Box 1034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5099" name="Text Box 1035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0" name="Text Box 1036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1" name="Text Box 1037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2" name="Text Box 1038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5103" name="Text Box 1039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5104" name="Text Box 1040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05" name="Text Box 1041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5106" name="Text Box 1042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07" name="Text Box 1043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08" name="Text Box 1044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09" name="Text Box 1045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0" name="Text Box 1046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1" name="Text Box 1047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2" name="Text Box 1048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3" name="Text Box 1049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5115" name="Text Box 1051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5118" name="Text Box 1054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19" name="Text Box 1055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5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5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2" name="Text Box 26"/>
          <p:cNvSpPr txBox="1">
            <a:spLocks noChangeArrowheads="1"/>
          </p:cNvSpPr>
          <p:nvPr/>
        </p:nvSpPr>
        <p:spPr bwMode="auto">
          <a:xfrm>
            <a:off x="1676400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47163" name="Text Box 27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7165" name="Text Box 29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66" name="Text Box 30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7" name="Text Box 3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7168" name="Text Box 3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7169" name="Text Box 3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7170" name="Text Box 3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0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0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0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0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8" name="Text Box 34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49219" name="Text Box 35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49220" name="Text Box 36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49221" name="Text Box 37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5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5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5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126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126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126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1264" name="Text Box 32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65" name="Text Box 33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1266" name="Text Box 34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8" name="Text Box 36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1269" name="Text Box 37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1270" name="Text Box 38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1271" name="Text Box 39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8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29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29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29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29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29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29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29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0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3313" name="Text Box 33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4" name="Text Box 34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3315" name="Text Box 35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16" name="Text Box 36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3319" name="Text Box 39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3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4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4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4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4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5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5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5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535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535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535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0" name="Text Box 32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536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536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6" name="Text Box 38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39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39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39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39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39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39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39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0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0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0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740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740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08" name="Text Box 32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7409" name="Text Box 33"/>
          <p:cNvSpPr txBox="1">
            <a:spLocks noChangeArrowheads="1"/>
          </p:cNvSpPr>
          <p:nvPr/>
        </p:nvSpPr>
        <p:spPr bwMode="auto">
          <a:xfrm>
            <a:off x="49530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57410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1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7412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3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4" name="Text Box 38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7415" name="Text Box 3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7416" name="Text Box 40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7417" name="Text Box 41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7418" name="Text Box 42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3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3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3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3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4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5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5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5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5945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59458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59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59460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1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2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5946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59464" name="Text Box 4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59465" name="Text Box 4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59466" name="Text Box 4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59467" name="Text Box 43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C483F5C3-BB0E-4F12-9FB7-463BA80DA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 Sorting Problem </a:t>
            </a:r>
            <a:br>
              <a:rPr lang="en-IN" altLang="en-US" sz="2800" b="1">
                <a:solidFill>
                  <a:srgbClr val="000000"/>
                </a:solidFill>
              </a:rPr>
            </a:br>
            <a:r>
              <a:rPr lang="en-IN" altLang="en-US" sz="2800" b="1">
                <a:solidFill>
                  <a:srgbClr val="000000"/>
                </a:solidFill>
              </a:rPr>
              <a:t>(Divide and Conquer Approach)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2BA47E5C-F8CA-460E-8C98-97981BB72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075612" cy="38862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Divide </a:t>
            </a:r>
            <a:r>
              <a:rPr lang="en-IN" altLang="en-US" sz="2800">
                <a:solidFill>
                  <a:srgbClr val="000000"/>
                </a:solidFill>
              </a:rPr>
              <a:t>the problem into a number of sub problems.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Conquer </a:t>
            </a:r>
            <a:r>
              <a:rPr lang="en-IN" altLang="en-US" sz="2800">
                <a:solidFill>
                  <a:srgbClr val="000000"/>
                </a:solidFill>
              </a:rPr>
              <a:t>the sub problems by solving them recursively.</a:t>
            </a:r>
          </a:p>
          <a:p>
            <a:pPr lvl="1" eaLnBrk="1" hangingPunct="1"/>
            <a:r>
              <a:rPr lang="en-IN" altLang="en-US" b="1" i="1">
                <a:solidFill>
                  <a:srgbClr val="000000"/>
                </a:solidFill>
              </a:rPr>
              <a:t>Base case: </a:t>
            </a:r>
            <a:r>
              <a:rPr lang="en-IN" altLang="en-US">
                <a:solidFill>
                  <a:srgbClr val="000000"/>
                </a:solidFill>
              </a:rPr>
              <a:t>If the sub problems are small enough, just solve them by brute force.</a:t>
            </a:r>
          </a:p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Combine </a:t>
            </a:r>
            <a:r>
              <a:rPr lang="en-IN" altLang="en-US" sz="2800">
                <a:solidFill>
                  <a:srgbClr val="000000"/>
                </a:solidFill>
              </a:rPr>
              <a:t>the sub problem solutions to give a solution to the original problem.</a:t>
            </a:r>
          </a:p>
          <a:p>
            <a:pPr eaLnBrk="1" hangingPunct="1">
              <a:buFontTx/>
              <a:buNone/>
            </a:pPr>
            <a:endParaRPr lang="en-I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8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48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49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49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49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49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0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0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151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2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3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3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3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3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4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4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4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4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5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5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3558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59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0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3561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356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356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356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8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8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8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59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59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59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59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59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59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0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0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2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112077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5603" name="Text Box 35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5604" name="Text Box 36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05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5606" name="Text Box 38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07" name="Text Box 39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08" name="Text Box 40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5609" name="Text Box 41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561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561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561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561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561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765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5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765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765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765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765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766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7661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7662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8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8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68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68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69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6969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69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69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6969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0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69711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1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1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1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2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2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3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3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4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4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4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1746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174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4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4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1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2" name="Text Box 40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3" name="Text Box 41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1754" name="Text Box 42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1755" name="Text Box 4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1756" name="Text Box 44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1757" name="Text Box 45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1758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1759" name="Text Box 47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1760" name="Text Box 48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6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7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7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7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7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8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8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8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8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8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8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8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379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79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79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794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79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79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799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0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1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2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3803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3804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380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380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3807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3808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3809" name="Text Box 4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1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2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2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2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2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2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2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3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3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3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3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3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3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3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42" name="Text Box 34"/>
          <p:cNvSpPr txBox="1">
            <a:spLocks noChangeArrowheads="1"/>
          </p:cNvSpPr>
          <p:nvPr/>
        </p:nvSpPr>
        <p:spPr bwMode="auto">
          <a:xfrm>
            <a:off x="5083175" y="5029200"/>
            <a:ext cx="2667000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584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4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4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584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4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585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5853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5854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5855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5856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5857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5858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5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7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7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7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8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8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8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8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89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89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89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89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89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899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7900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790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7902" name="Text Box 46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7903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7904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7905" name="Text Box 49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7906" name="Text Box 50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0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1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1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1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1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2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2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2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2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3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3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3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7993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4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4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4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4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4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79947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79948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79949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7995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79952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7995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79954" name="Text Box 50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79955" name="Text Box 51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8AFA5550-501C-422D-8AE5-F1177861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Merge sort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72BE6764-8D00-44BC-863A-42569AB26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268413"/>
            <a:ext cx="8217808" cy="5010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A sorting algorithm based on divide and conquer. Its worst-case running time has a lower order of growth than insertion sort.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Because we are dealing with sub problems, we state each sub problem as sorting a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dirty="0">
                <a:solidFill>
                  <a:srgbClr val="000000"/>
                </a:solidFill>
              </a:rPr>
              <a:t>Initially, </a:t>
            </a:r>
            <a:r>
              <a:rPr lang="en-IN" altLang="en-US" sz="2000" i="1" dirty="0">
                <a:solidFill>
                  <a:srgbClr val="000000"/>
                </a:solidFill>
              </a:rPr>
              <a:t>p </a:t>
            </a:r>
            <a:r>
              <a:rPr lang="en-IN" altLang="en-US" sz="2000" dirty="0">
                <a:solidFill>
                  <a:srgbClr val="000000"/>
                </a:solidFill>
              </a:rPr>
              <a:t>= 1 and </a:t>
            </a:r>
            <a:r>
              <a:rPr lang="en-IN" altLang="en-US" sz="2000" i="1" dirty="0">
                <a:solidFill>
                  <a:srgbClr val="000000"/>
                </a:solidFill>
              </a:rPr>
              <a:t>r </a:t>
            </a:r>
            <a:r>
              <a:rPr lang="en-IN" altLang="en-US" sz="2000" dirty="0">
                <a:solidFill>
                  <a:srgbClr val="000000"/>
                </a:solidFill>
              </a:rPr>
              <a:t>= </a:t>
            </a:r>
            <a:r>
              <a:rPr lang="en-IN" altLang="en-US" sz="2000" i="1" dirty="0">
                <a:solidFill>
                  <a:srgbClr val="000000"/>
                </a:solidFill>
              </a:rPr>
              <a:t>n</a:t>
            </a:r>
            <a:r>
              <a:rPr lang="en-IN" altLang="en-US" sz="2000" dirty="0">
                <a:solidFill>
                  <a:srgbClr val="000000"/>
                </a:solidFill>
              </a:rPr>
              <a:t>, but these values change as we recurse through sub problems.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000" u="sng" dirty="0">
                <a:solidFill>
                  <a:srgbClr val="000000"/>
                </a:solidFill>
              </a:rPr>
              <a:t>To sort </a:t>
            </a:r>
            <a:r>
              <a:rPr lang="en-IN" altLang="en-US" sz="2000" i="1" u="sng" dirty="0">
                <a:solidFill>
                  <a:srgbClr val="000000"/>
                </a:solidFill>
              </a:rPr>
              <a:t>A</a:t>
            </a:r>
            <a:r>
              <a:rPr lang="en-IN" altLang="en-US" sz="2000" u="sng" dirty="0">
                <a:solidFill>
                  <a:srgbClr val="000000"/>
                </a:solidFill>
              </a:rPr>
              <a:t>[</a:t>
            </a:r>
            <a:r>
              <a:rPr lang="en-IN" altLang="en-US" sz="2000" i="1" u="sng" dirty="0">
                <a:solidFill>
                  <a:srgbClr val="000000"/>
                </a:solidFill>
              </a:rPr>
              <a:t>p . . r </a:t>
            </a:r>
            <a:r>
              <a:rPr lang="en-IN" altLang="en-US" sz="2000" u="sng" dirty="0">
                <a:solidFill>
                  <a:srgbClr val="000000"/>
                </a:solidFill>
              </a:rPr>
              <a:t>]: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Divide </a:t>
            </a:r>
            <a:r>
              <a:rPr lang="en-IN" altLang="en-US" sz="2000" dirty="0">
                <a:solidFill>
                  <a:srgbClr val="000000"/>
                </a:solidFill>
              </a:rPr>
              <a:t>by splitting into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], where 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is the halfway point of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Conquer </a:t>
            </a:r>
            <a:r>
              <a:rPr lang="en-IN" altLang="en-US" sz="2000" dirty="0">
                <a:solidFill>
                  <a:srgbClr val="000000"/>
                </a:solidFill>
              </a:rPr>
              <a:t>by recursively sorting the two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</a:pPr>
            <a:r>
              <a:rPr lang="en-IN" altLang="en-US" sz="2000" b="1" dirty="0">
                <a:solidFill>
                  <a:srgbClr val="000000"/>
                </a:solidFill>
              </a:rPr>
              <a:t>Combine </a:t>
            </a:r>
            <a:r>
              <a:rPr lang="en-IN" altLang="en-US" sz="2000" dirty="0">
                <a:solidFill>
                  <a:srgbClr val="000000"/>
                </a:solidFill>
              </a:rPr>
              <a:t>by merging the two sorted sub arrays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q</a:t>
            </a:r>
            <a:r>
              <a:rPr lang="en-IN" altLang="en-US" sz="2000" dirty="0">
                <a:solidFill>
                  <a:srgbClr val="000000"/>
                </a:solidFill>
              </a:rPr>
              <a:t>] and         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q </a:t>
            </a:r>
            <a:r>
              <a:rPr lang="en-IN" altLang="en-US" sz="2000" dirty="0">
                <a:solidFill>
                  <a:srgbClr val="000000"/>
                </a:solidFill>
              </a:rPr>
              <a:t>+ 1 </a:t>
            </a:r>
            <a:r>
              <a:rPr lang="en-IN" altLang="en-US" sz="2000" i="1" dirty="0">
                <a:solidFill>
                  <a:srgbClr val="000000"/>
                </a:solidFill>
              </a:rPr>
              <a:t>. . r </a:t>
            </a:r>
            <a:r>
              <a:rPr lang="en-IN" altLang="en-US" sz="2000" dirty="0">
                <a:solidFill>
                  <a:srgbClr val="000000"/>
                </a:solidFill>
              </a:rPr>
              <a:t>] to produce a single sorted sub array </a:t>
            </a:r>
            <a:r>
              <a:rPr lang="en-IN" altLang="en-US" sz="2000" i="1" dirty="0">
                <a:solidFill>
                  <a:srgbClr val="000000"/>
                </a:solidFill>
              </a:rPr>
              <a:t>A</a:t>
            </a:r>
            <a:r>
              <a:rPr lang="en-IN" altLang="en-US" sz="2000" dirty="0">
                <a:solidFill>
                  <a:srgbClr val="000000"/>
                </a:solidFill>
              </a:rPr>
              <a:t>[</a:t>
            </a:r>
            <a:r>
              <a:rPr lang="en-IN" altLang="en-US" sz="2000" i="1" dirty="0">
                <a:solidFill>
                  <a:srgbClr val="000000"/>
                </a:solidFill>
              </a:rPr>
              <a:t>p . . r </a:t>
            </a:r>
            <a:r>
              <a:rPr lang="en-IN" altLang="en-US" sz="2000" dirty="0">
                <a:solidFill>
                  <a:srgbClr val="000000"/>
                </a:solidFill>
              </a:rPr>
              <a:t>]. To accomplish this step, we’ll define a procedure MERGE</a:t>
            </a:r>
            <a:r>
              <a:rPr lang="en-IN" altLang="en-US" sz="2000" i="1" dirty="0">
                <a:solidFill>
                  <a:srgbClr val="000000"/>
                </a:solidFill>
              </a:rPr>
              <a:t>(A, p, q, r )</a:t>
            </a:r>
            <a:r>
              <a:rPr lang="en-IN" altLang="en-US" sz="20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5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6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6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7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7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7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7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7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8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8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8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8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198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198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8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199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199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199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1996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1997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1998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1999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2000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2001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2002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2003" name="Text Box 51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2004" name="Text Box 52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0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1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1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1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1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1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2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2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2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2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2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2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2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3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3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3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3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403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3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3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3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3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404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4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45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4046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47" name="Text Box 47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4048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4049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4050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4051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4052" name="Text Box 52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4053" name="Text Box 53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6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6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7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7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7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7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7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7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8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85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086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87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88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89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6090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1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2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09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609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096" name="Text Box 48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6097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6099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6100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6101" name="Text Box 53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6102" name="Text Box 54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08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18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20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21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22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3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5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26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27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28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29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0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88131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33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34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88136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37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38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39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0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1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88142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3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4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4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4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5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5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5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5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5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5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5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4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65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6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67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68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69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70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1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2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3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86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87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88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89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0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1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2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3" name="Text Box 49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0194" name="Text Box 50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0195" name="Text Box 51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0196" name="Text Box 52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0197" name="Text Box 53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0198" name="Text Box 54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0199" name="Text Box 5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0200" name="Text Box 56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197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199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0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02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04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05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06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07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08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09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10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1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2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3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4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15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16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17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18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33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34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35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36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37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38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2239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0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1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2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2243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2244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2245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2246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2247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2248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2249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48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49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0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51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2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54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55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0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71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1692275" y="5905500"/>
            <a:ext cx="5889625" cy="495300"/>
          </a:xfrm>
          <a:prstGeom prst="rect">
            <a:avLst/>
          </a:prstGeom>
          <a:noFill/>
          <a:ln w="38100">
            <a:solidFill>
              <a:srgbClr val="FF0033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0033"/>
                </a:solidFill>
              </a:rPr>
              <a:t>Merge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78" name="Text Box 38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79" name="Text Box 39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80" name="Text Box 40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1" name="Text Box 41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82" name="Text Box 42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3" name="Text Box 43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84" name="Text Box 44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85" name="Text Box 45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86" name="Text Box 46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4287" name="Text Box 47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88" name="Text Box 48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89" name="Text Box 49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0" name="Text Box 50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1" name="Text Box 51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4292" name="Text Box 52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4293" name="Text Box 53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4294" name="Text Box 54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4295" name="Text Box 55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4296" name="Text Box 56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4297" name="Text Box 57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4298" name="Text Box 58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1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295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298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299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04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05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06" name="Text Box 18"/>
          <p:cNvSpPr txBox="1">
            <a:spLocks noChangeArrowheads="1"/>
          </p:cNvSpPr>
          <p:nvPr/>
        </p:nvSpPr>
        <p:spPr bwMode="auto">
          <a:xfrm>
            <a:off x="32448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2320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38322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6446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23082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24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3124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39846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4324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48450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6445250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7032625" y="2133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18" name="Text Box 30"/>
          <p:cNvSpPr txBox="1">
            <a:spLocks noChangeArrowheads="1"/>
          </p:cNvSpPr>
          <p:nvPr/>
        </p:nvSpPr>
        <p:spPr bwMode="auto">
          <a:xfrm>
            <a:off x="5584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4822825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64770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21" name="Text Box 33"/>
          <p:cNvSpPr txBox="1">
            <a:spLocks noChangeArrowheads="1"/>
          </p:cNvSpPr>
          <p:nvPr/>
        </p:nvSpPr>
        <p:spPr bwMode="auto">
          <a:xfrm>
            <a:off x="7315200" y="2895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2" name="Text Box 34"/>
          <p:cNvSpPr txBox="1">
            <a:spLocks noChangeArrowheads="1"/>
          </p:cNvSpPr>
          <p:nvPr/>
        </p:nvSpPr>
        <p:spPr bwMode="auto">
          <a:xfrm>
            <a:off x="1622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2209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>
            <a:off x="38100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2226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64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48990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28" name="Text Box 40"/>
          <p:cNvSpPr txBox="1">
            <a:spLocks noChangeArrowheads="1"/>
          </p:cNvSpPr>
          <p:nvPr/>
        </p:nvSpPr>
        <p:spPr bwMode="auto">
          <a:xfrm>
            <a:off x="7162800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6575425" y="3657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0" name="Text Box 42"/>
          <p:cNvSpPr txBox="1">
            <a:spLocks noChangeArrowheads="1"/>
          </p:cNvSpPr>
          <p:nvPr/>
        </p:nvSpPr>
        <p:spPr bwMode="auto">
          <a:xfrm>
            <a:off x="1774825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23622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32" name="Text Box 44"/>
          <p:cNvSpPr txBox="1">
            <a:spLocks noChangeArrowheads="1"/>
          </p:cNvSpPr>
          <p:nvPr/>
        </p:nvSpPr>
        <p:spPr bwMode="auto">
          <a:xfrm>
            <a:off x="29464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33" name="Text Box 45"/>
          <p:cNvSpPr txBox="1">
            <a:spLocks noChangeArrowheads="1"/>
          </p:cNvSpPr>
          <p:nvPr/>
        </p:nvSpPr>
        <p:spPr bwMode="auto">
          <a:xfrm>
            <a:off x="3543300" y="43815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6334" name="Text Box 46"/>
          <p:cNvSpPr txBox="1">
            <a:spLocks noChangeArrowheads="1"/>
          </p:cNvSpPr>
          <p:nvPr/>
        </p:nvSpPr>
        <p:spPr bwMode="auto">
          <a:xfrm>
            <a:off x="498792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5" name="Text Box 47"/>
          <p:cNvSpPr txBox="1">
            <a:spLocks noChangeArrowheads="1"/>
          </p:cNvSpPr>
          <p:nvPr/>
        </p:nvSpPr>
        <p:spPr bwMode="auto">
          <a:xfrm>
            <a:off x="557530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162675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37" name="Text Box 49"/>
          <p:cNvSpPr txBox="1">
            <a:spLocks noChangeArrowheads="1"/>
          </p:cNvSpPr>
          <p:nvPr/>
        </p:nvSpPr>
        <p:spPr bwMode="auto">
          <a:xfrm>
            <a:off x="6750050" y="43688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38" name="Text Box 5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6339" name="Text Box 5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6340" name="Text Box 5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4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22320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282257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340995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3997325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98350" name="Text Box 14"/>
          <p:cNvSpPr txBox="1">
            <a:spLocks noChangeArrowheads="1"/>
          </p:cNvSpPr>
          <p:nvPr/>
        </p:nvSpPr>
        <p:spPr bwMode="auto">
          <a:xfrm>
            <a:off x="4584700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517366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761038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6348413" y="51181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>
            <a:off x="4584700" y="1573213"/>
            <a:ext cx="0" cy="3043237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44C4443D-FCBA-46C8-97B4-BC78BDFF7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546100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Example [</a:t>
            </a:r>
            <a:r>
              <a:rPr lang="en-IN" altLang="en-US" sz="2400">
                <a:solidFill>
                  <a:srgbClr val="000000"/>
                </a:solidFill>
              </a:rPr>
              <a:t>A call of MERGE(9,</a:t>
            </a:r>
            <a:r>
              <a:rPr lang="en-IN" altLang="en-US" sz="2400" i="1">
                <a:solidFill>
                  <a:srgbClr val="000000"/>
                </a:solidFill>
              </a:rPr>
              <a:t> </a:t>
            </a:r>
            <a:r>
              <a:rPr lang="en-IN" altLang="en-US" sz="2400">
                <a:solidFill>
                  <a:srgbClr val="000000"/>
                </a:solidFill>
              </a:rPr>
              <a:t>12</a:t>
            </a:r>
            <a:r>
              <a:rPr lang="en-IN" altLang="en-US" sz="2400" i="1">
                <a:solidFill>
                  <a:srgbClr val="000000"/>
                </a:solidFill>
              </a:rPr>
              <a:t>, </a:t>
            </a:r>
            <a:r>
              <a:rPr lang="en-IN" altLang="en-US" sz="2400">
                <a:solidFill>
                  <a:srgbClr val="000000"/>
                </a:solidFill>
              </a:rPr>
              <a:t>16)</a:t>
            </a:r>
            <a:r>
              <a:rPr lang="en-IN" altLang="en-US" sz="2400" b="1">
                <a:solidFill>
                  <a:srgbClr val="000000"/>
                </a:solidFill>
              </a:rPr>
              <a:t>]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5603" name="Picture 5">
            <a:extLst>
              <a:ext uri="{FF2B5EF4-FFF2-40B4-BE49-F238E27FC236}">
                <a16:creationId xmlns="" xmlns:a16="http://schemas.microsoft.com/office/drawing/2014/main" id="{F5949B76-ECF5-472A-8409-BC6B9048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704137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D88B8017-8D28-442D-85D8-9FA2C540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b="1">
                <a:solidFill>
                  <a:srgbClr val="000000"/>
                </a:solidFill>
              </a:rPr>
              <a:t>Merge Sort (Algorithm)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="" xmlns:a16="http://schemas.microsoft.com/office/drawing/2014/main" id="{81B408A2-091C-458A-86C1-88D6F275C15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750" y="3068960"/>
            <a:ext cx="7048500" cy="2136775"/>
          </a:xfrm>
          <a:noFill/>
        </p:spPr>
      </p:pic>
      <p:sp>
        <p:nvSpPr>
          <p:cNvPr id="20484" name="Text Box 5">
            <a:extLst>
              <a:ext uri="{FF2B5EF4-FFF2-40B4-BE49-F238E27FC236}">
                <a16:creationId xmlns="" xmlns:a16="http://schemas.microsoft.com/office/drawing/2014/main" id="{98F9CA10-9B48-44BD-852A-2966473B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70564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000"/>
              <a:t>The recursion bottoms out when the subarray has just 1 element, so that it’s trivially</a:t>
            </a:r>
            <a:r>
              <a:rPr lang="en-IN" altLang="en-US"/>
              <a:t> </a:t>
            </a:r>
            <a:r>
              <a:rPr lang="en-IN" altLang="en-US" sz="2000"/>
              <a:t>sorted.</a:t>
            </a:r>
          </a:p>
          <a:p>
            <a:pPr eaLnBrk="1" hangingPunct="1">
              <a:spcBef>
                <a:spcPct val="50000"/>
              </a:spcBef>
            </a:pPr>
            <a:endParaRPr lang="en-IN" alt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="" xmlns:a16="http://schemas.microsoft.com/office/drawing/2014/main" id="{BFDD3738-7269-4DC6-9CDE-5A25B681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5175"/>
            <a:ext cx="7686675" cy="51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E8151810-4AD8-40AA-BC39-044C7482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Analyzing divide-and-conquer algorithms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7651" name="Picture 4">
            <a:extLst>
              <a:ext uri="{FF2B5EF4-FFF2-40B4-BE49-F238E27FC236}">
                <a16:creationId xmlns="" xmlns:a16="http://schemas.microsoft.com/office/drawing/2014/main" id="{7F2FBD46-CA9E-43B3-B7D9-1DD3B344F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77138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164D2E40-DE14-4D30-942B-192C22443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Analyzing merge sort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8675" name="Picture 5">
            <a:extLst>
              <a:ext uri="{FF2B5EF4-FFF2-40B4-BE49-F238E27FC236}">
                <a16:creationId xmlns="" xmlns:a16="http://schemas.microsoft.com/office/drawing/2014/main" id="{F5544CA9-6F72-454D-AE09-B39674AB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767638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A85DE577-CD64-45B3-889A-596EB7BB0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1)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9699" name="Picture 4">
            <a:extLst>
              <a:ext uri="{FF2B5EF4-FFF2-40B4-BE49-F238E27FC236}">
                <a16:creationId xmlns="" xmlns:a16="http://schemas.microsoft.com/office/drawing/2014/main" id="{79B05A9D-4754-4250-A3A0-376D7E4D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88237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B5FF477-3A63-4505-B05F-B84957ED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2)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="" xmlns:a16="http://schemas.microsoft.com/office/drawing/2014/main" id="{F3B40063-74B3-459A-9BD9-724AFF0D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573213"/>
            <a:ext cx="7775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19C6F2A9-B0B7-4F95-A23C-900BCD49C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17537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Recursion tree (Step n)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="" xmlns:a16="http://schemas.microsoft.com/office/drawing/2014/main" id="{23EB3D7B-B0A4-4616-8C43-7A0EAFD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196975"/>
            <a:ext cx="76073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411BCD-77F7-4604-A92F-528246EA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Home Assignment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CE857D-0706-4AE7-AEAF-A4F4F3A7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Solve the Recurrence of Merge Sort with the help of Master method.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846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FA7824B6-3F0D-4D04-B7EE-231CC4779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049337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Merging</a:t>
            </a:r>
            <a:endParaRPr lang="en-IN" altLang="en-US" sz="3200">
              <a:solidFill>
                <a:srgbClr val="000000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B3D6E5D1-3326-41B3-B055-2A6119D9D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229600" cy="4260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/>
              <a:t>	</a:t>
            </a:r>
            <a:r>
              <a:rPr lang="en-IN" altLang="en-US" sz="2100" b="1" dirty="0">
                <a:solidFill>
                  <a:srgbClr val="000000"/>
                </a:solidFill>
              </a:rPr>
              <a:t>Input: </a:t>
            </a:r>
            <a:r>
              <a:rPr lang="en-IN" altLang="en-US" sz="2100" dirty="0">
                <a:solidFill>
                  <a:srgbClr val="000000"/>
                </a:solidFill>
              </a:rPr>
              <a:t>Array </a:t>
            </a:r>
            <a:r>
              <a:rPr lang="en-IN" altLang="en-US" sz="2100" i="1" dirty="0">
                <a:solidFill>
                  <a:srgbClr val="000000"/>
                </a:solidFill>
              </a:rPr>
              <a:t>A </a:t>
            </a:r>
            <a:r>
              <a:rPr lang="en-IN" altLang="en-US" sz="2100" dirty="0">
                <a:solidFill>
                  <a:srgbClr val="000000"/>
                </a:solidFill>
              </a:rPr>
              <a:t>and indices </a:t>
            </a:r>
            <a:r>
              <a:rPr lang="en-IN" altLang="en-US" sz="2100" i="1" dirty="0">
                <a:solidFill>
                  <a:srgbClr val="000000"/>
                </a:solidFill>
              </a:rPr>
              <a:t>p, q, r  </a:t>
            </a:r>
            <a:r>
              <a:rPr lang="en-IN" altLang="en-US" sz="2100" dirty="0">
                <a:solidFill>
                  <a:srgbClr val="000000"/>
                </a:solidFill>
              </a:rPr>
              <a:t>such that 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i="1" dirty="0">
                <a:solidFill>
                  <a:srgbClr val="000000"/>
                </a:solidFill>
              </a:rPr>
              <a:t>p </a:t>
            </a:r>
            <a:r>
              <a:rPr lang="en-IN" altLang="en-US" dirty="0">
                <a:solidFill>
                  <a:srgbClr val="000000"/>
                </a:solidFill>
              </a:rPr>
              <a:t>≤ </a:t>
            </a:r>
            <a:r>
              <a:rPr lang="en-IN" altLang="en-US" i="1" dirty="0">
                <a:solidFill>
                  <a:srgbClr val="000000"/>
                </a:solidFill>
              </a:rPr>
              <a:t>q &lt; r </a:t>
            </a:r>
            <a:r>
              <a:rPr lang="en-IN" altLang="en-US" dirty="0">
                <a:solidFill>
                  <a:srgbClr val="000000"/>
                </a:solidFill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IN" altLang="en-US" dirty="0">
                <a:solidFill>
                  <a:srgbClr val="000000"/>
                </a:solidFill>
              </a:rPr>
              <a:t>Subarray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p . . q</a:t>
            </a:r>
            <a:r>
              <a:rPr lang="en-IN" altLang="en-US" dirty="0">
                <a:solidFill>
                  <a:srgbClr val="000000"/>
                </a:solidFill>
              </a:rPr>
              <a:t>] is sorted and subarray  </a:t>
            </a:r>
            <a:r>
              <a:rPr lang="en-IN" altLang="en-US" i="1" dirty="0">
                <a:solidFill>
                  <a:srgbClr val="000000"/>
                </a:solidFill>
              </a:rPr>
              <a:t>A</a:t>
            </a:r>
            <a:r>
              <a:rPr lang="en-IN" altLang="en-US" dirty="0">
                <a:solidFill>
                  <a:srgbClr val="000000"/>
                </a:solidFill>
              </a:rPr>
              <a:t>[</a:t>
            </a:r>
            <a:r>
              <a:rPr lang="en-IN" altLang="en-US" i="1" dirty="0">
                <a:solidFill>
                  <a:srgbClr val="000000"/>
                </a:solidFill>
              </a:rPr>
              <a:t>q </a:t>
            </a:r>
            <a:r>
              <a:rPr lang="en-IN" altLang="en-US" dirty="0">
                <a:solidFill>
                  <a:srgbClr val="000000"/>
                </a:solidFill>
              </a:rPr>
              <a:t>+ 1 </a:t>
            </a:r>
            <a:r>
              <a:rPr lang="en-IN" altLang="en-US" i="1" dirty="0">
                <a:solidFill>
                  <a:srgbClr val="000000"/>
                </a:solidFill>
              </a:rPr>
              <a:t>. . r </a:t>
            </a:r>
            <a:r>
              <a:rPr lang="en-IN" altLang="en-US" dirty="0">
                <a:solidFill>
                  <a:srgbClr val="000000"/>
                </a:solidFill>
              </a:rPr>
              <a:t>] is sorted. By the restrictions on </a:t>
            </a:r>
            <a:r>
              <a:rPr lang="en-IN" altLang="en-US" i="1" dirty="0">
                <a:solidFill>
                  <a:srgbClr val="000000"/>
                </a:solidFill>
              </a:rPr>
              <a:t>p, q, r </a:t>
            </a:r>
            <a:r>
              <a:rPr lang="en-IN" altLang="en-US" dirty="0">
                <a:solidFill>
                  <a:srgbClr val="000000"/>
                </a:solidFill>
              </a:rPr>
              <a:t>, neither subarray is empty.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b="1" dirty="0">
                <a:solidFill>
                  <a:srgbClr val="000000"/>
                </a:solidFill>
              </a:rPr>
              <a:t>	Output: </a:t>
            </a:r>
            <a:r>
              <a:rPr lang="en-IN" altLang="en-US" sz="2100" dirty="0">
                <a:solidFill>
                  <a:srgbClr val="000000"/>
                </a:solidFill>
              </a:rPr>
              <a:t>The two subarrays are merged into a single sorted subarray in </a:t>
            </a:r>
            <a:r>
              <a:rPr lang="en-IN" altLang="en-US" sz="2100" i="1" dirty="0">
                <a:solidFill>
                  <a:srgbClr val="000000"/>
                </a:solidFill>
              </a:rPr>
              <a:t>A</a:t>
            </a:r>
            <a:r>
              <a:rPr lang="en-IN" altLang="en-US" sz="2100" dirty="0">
                <a:solidFill>
                  <a:srgbClr val="000000"/>
                </a:solidFill>
              </a:rPr>
              <a:t>[</a:t>
            </a:r>
            <a:r>
              <a:rPr lang="en-IN" altLang="en-US" sz="2100" i="1" dirty="0">
                <a:solidFill>
                  <a:srgbClr val="000000"/>
                </a:solidFill>
              </a:rPr>
              <a:t>p . . r </a:t>
            </a:r>
            <a:r>
              <a:rPr lang="en-IN" altLang="en-US" sz="2100" dirty="0">
                <a:solidFill>
                  <a:srgbClr val="000000"/>
                </a:solidFill>
              </a:rPr>
              <a:t>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IN" altLang="en-US" sz="2100" dirty="0">
                <a:solidFill>
                  <a:srgbClr val="000000"/>
                </a:solidFill>
              </a:rPr>
              <a:t>		We implement it so that it takes   </a:t>
            </a:r>
            <a:r>
              <a:rPr lang="en-IN" altLang="en-US" sz="2100" i="1" dirty="0">
                <a:solidFill>
                  <a:srgbClr val="000000"/>
                </a:solidFill>
              </a:rPr>
              <a:t>(n) </a:t>
            </a:r>
            <a:r>
              <a:rPr lang="en-IN" altLang="en-US" sz="2100" dirty="0">
                <a:solidFill>
                  <a:srgbClr val="000000"/>
                </a:solidFill>
              </a:rPr>
              <a:t>time, where                       	</a:t>
            </a:r>
            <a:r>
              <a:rPr lang="en-IN" altLang="en-US" sz="2100" i="1" dirty="0">
                <a:solidFill>
                  <a:srgbClr val="000000"/>
                </a:solidFill>
              </a:rPr>
              <a:t>n </a:t>
            </a:r>
            <a:r>
              <a:rPr lang="en-IN" altLang="en-US" sz="2100" dirty="0">
                <a:solidFill>
                  <a:srgbClr val="000000"/>
                </a:solidFill>
              </a:rPr>
              <a:t>= </a:t>
            </a:r>
            <a:r>
              <a:rPr lang="en-IN" altLang="en-US" sz="2100" i="1" dirty="0">
                <a:solidFill>
                  <a:srgbClr val="000000"/>
                </a:solidFill>
              </a:rPr>
              <a:t>r </a:t>
            </a:r>
            <a:r>
              <a:rPr lang="en-IN" altLang="en-US" sz="2100" dirty="0">
                <a:solidFill>
                  <a:srgbClr val="000000"/>
                </a:solidFill>
              </a:rPr>
              <a:t>− </a:t>
            </a:r>
            <a:r>
              <a:rPr lang="en-IN" altLang="en-US" sz="2100" i="1" dirty="0">
                <a:solidFill>
                  <a:srgbClr val="000000"/>
                </a:solidFill>
              </a:rPr>
              <a:t>p </a:t>
            </a:r>
            <a:r>
              <a:rPr lang="en-IN" altLang="en-US" sz="2100" dirty="0">
                <a:solidFill>
                  <a:srgbClr val="000000"/>
                </a:solidFill>
              </a:rPr>
              <a:t>+ 1 = the number of elements being merged.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IN" altLang="en-US" sz="2100" dirty="0">
              <a:solidFill>
                <a:srgbClr val="000000"/>
              </a:solidFill>
            </a:endParaRPr>
          </a:p>
        </p:txBody>
      </p:sp>
      <p:pic>
        <p:nvPicPr>
          <p:cNvPr id="23556" name="Picture 4">
            <a:extLst>
              <a:ext uri="{FF2B5EF4-FFF2-40B4-BE49-F238E27FC236}">
                <a16:creationId xmlns="" xmlns:a16="http://schemas.microsoft.com/office/drawing/2014/main" id="{2F7F06FE-2197-4ABD-8E4F-CF1E2869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88" y="4966816"/>
            <a:ext cx="241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F1CF9BC5-73DC-4DAD-8DA1-6992EB649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3200" b="1" i="1">
                <a:solidFill>
                  <a:srgbClr val="000000"/>
                </a:solidFill>
              </a:rPr>
              <a:t>Pseudocode </a:t>
            </a:r>
            <a:r>
              <a:rPr lang="en-IN" altLang="en-US" sz="3200" b="1">
                <a:solidFill>
                  <a:srgbClr val="000000"/>
                </a:solidFill>
              </a:rPr>
              <a:t>(Merging)</a:t>
            </a:r>
            <a:endParaRPr lang="en-IN" altLang="en-US" sz="32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="" xmlns:a16="http://schemas.microsoft.com/office/drawing/2014/main" id="{9140E68A-C626-456A-91E0-F9BBF663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413"/>
            <a:ext cx="52705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6420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51609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3988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81146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9862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45735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574833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72" name="Text Box 8"/>
          <p:cNvSpPr txBox="1">
            <a:spLocks noChangeArrowheads="1"/>
          </p:cNvSpPr>
          <p:nvPr/>
        </p:nvSpPr>
        <p:spPr bwMode="auto">
          <a:xfrm>
            <a:off x="2224088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6335713" y="6000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54768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0797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49237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36671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48895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318479" name="Text Box 15"/>
          <p:cNvSpPr txBox="1">
            <a:spLocks noChangeArrowheads="1"/>
          </p:cNvSpPr>
          <p:nvPr/>
        </p:nvSpPr>
        <p:spPr bwMode="auto">
          <a:xfrm>
            <a:off x="606425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1905000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6651625" y="137160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289</TotalTime>
  <Words>1889</Words>
  <Application>Microsoft Office PowerPoint</Application>
  <PresentationFormat>On-screen Show (4:3)</PresentationFormat>
  <Paragraphs>1591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10069045</vt:lpstr>
      <vt:lpstr>Divide and Conquer strategy  (Merge Sort) </vt:lpstr>
      <vt:lpstr>Overview</vt:lpstr>
      <vt:lpstr>A Sorting Problem  (Divide and Conquer Approach)</vt:lpstr>
      <vt:lpstr>Merge sort</vt:lpstr>
      <vt:lpstr>Merge Sort (Algorithm)</vt:lpstr>
      <vt:lpstr>Merging</vt:lpstr>
      <vt:lpstr>Pseudocode (Merging)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Example [A call of MERGE(9, 12, 16)]</vt:lpstr>
      <vt:lpstr>Slide 50</vt:lpstr>
      <vt:lpstr>Analyzing divide-and-conquer algorithms</vt:lpstr>
      <vt:lpstr>Analyzing merge sort</vt:lpstr>
      <vt:lpstr>Recursion tree (Step 1)</vt:lpstr>
      <vt:lpstr>Recursion tree (Step 2)</vt:lpstr>
      <vt:lpstr>Recursion tree (Step n)</vt:lpstr>
      <vt:lpstr>Home Assignment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moon</cp:lastModifiedBy>
  <cp:revision>16</cp:revision>
  <dcterms:created xsi:type="dcterms:W3CDTF">2008-04-22T09:26:06Z</dcterms:created>
  <dcterms:modified xsi:type="dcterms:W3CDTF">2023-01-17T03:55:34Z</dcterms:modified>
</cp:coreProperties>
</file>