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346" r:id="rId2"/>
    <p:sldId id="286" r:id="rId3"/>
    <p:sldId id="287" r:id="rId4"/>
    <p:sldId id="336" r:id="rId5"/>
    <p:sldId id="304" r:id="rId6"/>
    <p:sldId id="338" r:id="rId7"/>
    <p:sldId id="339" r:id="rId8"/>
    <p:sldId id="341" r:id="rId9"/>
    <p:sldId id="337" r:id="rId10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80808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49" d="100"/>
          <a:sy n="49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/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/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/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Time Sorting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(Radix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80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755576" y="1844675"/>
                <a:ext cx="8247322" cy="2952750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800" dirty="0">
                    <a:solidFill>
                      <a:schemeClr val="tx1"/>
                    </a:solidFill>
                  </a:rPr>
                  <a:t>Running time of counting sort is </a:t>
                </a:r>
                <a14:m>
                  <m:oMath xmlns:m="http://schemas.openxmlformats.org/officeDocument/2006/math">
                    <m:r>
                      <a:rPr lang="el-G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altLang="en-US" sz="2800" dirty="0">
                  <a:solidFill>
                    <a:srgbClr val="000000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800" dirty="0">
                    <a:solidFill>
                      <a:schemeClr val="tx1"/>
                    </a:solidFill>
                  </a:rPr>
                  <a:t>Required extra space for sorting.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800" dirty="0">
                    <a:solidFill>
                      <a:schemeClr val="tx1"/>
                    </a:solidFill>
                  </a:rPr>
                  <a:t>Is a stable sorting.</a:t>
                </a:r>
              </a:p>
              <a:p>
                <a:pPr algn="l"/>
                <a:endParaRPr lang="en-IN" alt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I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0AFB10-DA10-4952-8717-CB8B7FB61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844675"/>
                <a:ext cx="8247322" cy="2952750"/>
              </a:xfrm>
              <a:blipFill>
                <a:blip r:embed="rId3" cstate="print"/>
                <a:stretch>
                  <a:fillRect l="-1330" t="-24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xmlns="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7986" name="Equation" r:id="rId4" imgW="114151" imgH="215619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r>
              <a:rPr lang="en-IN" altLang="en-US" sz="3400" dirty="0">
                <a:solidFill>
                  <a:schemeClr val="tx1"/>
                </a:solidFill>
              </a:rPr>
              <a:t/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xmlns="" id="{8A427017-76A6-4DE2-A74B-861DE64370AB}"/>
              </a:ext>
            </a:extLst>
          </p:cNvPr>
          <p:cNvSpPr txBox="1"/>
          <p:nvPr/>
        </p:nvSpPr>
        <p:spPr>
          <a:xfrm>
            <a:off x="1033461" y="1484784"/>
            <a:ext cx="7664451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36319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cs typeface="Cambria"/>
              </a:rPr>
              <a:t>Radix sort is non comparative sorting method</a:t>
            </a:r>
          </a:p>
          <a:p>
            <a:pPr marL="355600" marR="1036319" indent="-342900" algn="just" defTabSz="7443788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013" algn="l"/>
                <a:tab pos="355600" algn="l"/>
              </a:tabLst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cs typeface="Cambria"/>
              </a:rPr>
              <a:t>Two classifications of radix sorts are least  significant digit (LSD) radix sorts and most  significant digit (MSD) radix sorts.</a:t>
            </a:r>
          </a:p>
          <a:p>
            <a:pPr marL="355600" marR="1036319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cs typeface="Cambria"/>
              </a:rPr>
              <a:t>LSD radix sorts process the integer  representations starting from the least digit  and move towards the most significant digit.  MSD radix sorts work the other way around.</a:t>
            </a:r>
          </a:p>
          <a:p>
            <a:pPr marL="355600" marR="1036319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63" y="836712"/>
            <a:ext cx="78524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4000" b="1" dirty="0">
                <a:solidFill>
                  <a:srgbClr val="000000"/>
                </a:solidFill>
              </a:rPr>
              <a:t>Radix Sort (Algorithm)</a:t>
            </a:r>
            <a:endParaRPr spc="-1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60D2-B7A4-4212-B60F-9A7FBC8BFA3B}"/>
                  </a:ext>
                </a:extLst>
              </p:cNvPr>
              <p:cNvSpPr txBox="1"/>
              <p:nvPr/>
            </p:nvSpPr>
            <p:spPr>
              <a:xfrm>
                <a:off x="1115616" y="2276872"/>
                <a:ext cx="7526642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Radix_Sort(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A,d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𝑑𝑜𝑤𝑛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𝑠𝑡𝑎𝑏𝑙𝑒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𝑑𝑖𝑔𝑖𝑡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𝐶𝑜𝑢𝑛𝑡𝑖𝑛𝑔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78960D2-B7A4-4212-B60F-9A7FBC8B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276872"/>
                <a:ext cx="7526642" cy="1908215"/>
              </a:xfrm>
              <a:prstGeom prst="rect">
                <a:avLst/>
              </a:prstGeom>
              <a:blipFill>
                <a:blip r:embed="rId2" cstate="print"/>
                <a:stretch>
                  <a:fillRect l="-1619" t="-3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r>
              <a:rPr lang="en-IN" altLang="en-US" sz="3400" dirty="0">
                <a:solidFill>
                  <a:schemeClr val="tx1"/>
                </a:solidFill>
              </a:rPr>
              <a:t/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xmlns="" id="{AECAABD4-2FB4-4E8D-A7B0-DA455AB3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3917612"/>
              </p:ext>
            </p:extLst>
          </p:nvPr>
        </p:nvGraphicFramePr>
        <p:xfrm>
          <a:off x="1457643" y="2757956"/>
          <a:ext cx="6228714" cy="29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500"/>
                        </a:lnSpc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5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object 3">
                <a:extLst>
                  <a:ext uri="{FF2B5EF4-FFF2-40B4-BE49-F238E27FC236}">
                    <a16:creationId xmlns:a16="http://schemas.microsoft.com/office/drawing/2014/main" id="{F619370A-0F04-4527-8C4A-66FD043B5A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206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" marR="5080">
                  <a:spcBef>
                    <a:spcPts val="95"/>
                  </a:spcBef>
                  <a:tabLst>
                    <a:tab pos="6604634" algn="l"/>
                  </a:tabLst>
                </a:pP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400" spc="-1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ut</a:t>
                </a:r>
                <a:r>
                  <a:rPr lang="en-US" sz="24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spc="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-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spc="-2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spc="-1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</a:t>
                </a:r>
                <a:r>
                  <a:rPr lang="en-US" sz="2400" spc="-2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spc="-15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mb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</a:t>
                </a:r>
                <a:r>
                  <a:rPr lang="en-US" sz="24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spc="2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d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𝑹𝒂𝒅𝒊𝒙</m:t>
                    </m:r>
                    <m:r>
                      <a:rPr lang="en-US" sz="2400" b="1" i="1" spc="-1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𝑺𝒐𝒓𝒕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pc="-3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pc="1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𝒅</m:t>
                    </m:r>
                    <m:r>
                      <a:rPr lang="en-US" sz="2400" b="1" i="1" spc="-37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5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←</m:t>
                      </m:r>
                      <m:r>
                        <a:rPr lang="en-US" sz="2400" i="1" spc="3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pc="-38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𝑑</m:t>
                      </m:r>
                    </m:oMath>
                  </m:oMathPara>
                </a14:m>
                <a:endParaRPr lang="en-US" sz="2400" i="1" spc="1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5875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2400" i="1" spc="-3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400" i="1" spc="-46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a:rPr lang="en-US" sz="2400" i="1" spc="-1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spc="-9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stable</m:t>
                      </m:r>
                      <m:r>
                        <a:rPr lang="en-US" sz="2400" i="1" spc="-2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i="1" spc="-2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spc="-8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array</m:t>
                      </m:r>
                      <m:r>
                        <a:rPr lang="en-US" sz="2400" i="1" spc="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2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r>
                        <a:rPr lang="en-US" sz="2400" i="1" spc="-25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sz="2400" i="1" spc="-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digit</m:t>
                      </m:r>
                      <m:r>
                        <a:rPr lang="en-US" sz="2400" i="1" spc="-9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i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619370A-0F04-4527-8C4A-66FD043B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blipFill>
                <a:blip r:embed="rId2" cstate="print"/>
                <a:stretch>
                  <a:fillRect l="-2419" t="-5306" b="-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865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r>
              <a:rPr lang="en-IN" altLang="en-US" sz="3400" dirty="0">
                <a:solidFill>
                  <a:schemeClr val="tx1"/>
                </a:solidFill>
              </a:rPr>
              <a:t/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xmlns="" id="{AECAABD4-2FB4-4E8D-A7B0-DA455AB3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6467525"/>
              </p:ext>
            </p:extLst>
          </p:nvPr>
        </p:nvGraphicFramePr>
        <p:xfrm>
          <a:off x="1457643" y="2757956"/>
          <a:ext cx="6228714" cy="29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500"/>
                        </a:lnSpc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5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05F32868-14BC-4DC8-A81A-F1E8A8D215D1}"/>
              </a:ext>
            </a:extLst>
          </p:cNvPr>
          <p:cNvSpPr/>
          <p:nvPr/>
        </p:nvSpPr>
        <p:spPr>
          <a:xfrm>
            <a:off x="241176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xmlns="" id="{A53DE059-421D-4077-9998-941967ED0C55}"/>
              </a:ext>
            </a:extLst>
          </p:cNvPr>
          <p:cNvSpPr/>
          <p:nvPr/>
        </p:nvSpPr>
        <p:spPr>
          <a:xfrm>
            <a:off x="3635896" y="5733256"/>
            <a:ext cx="114300" cy="31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8D5FF5CD-90F5-4114-8D5D-900D6ED549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206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" marR="5080">
                  <a:spcBef>
                    <a:spcPts val="95"/>
                  </a:spcBef>
                  <a:tabLst>
                    <a:tab pos="6604634" algn="l"/>
                  </a:tabLst>
                </a:pP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400" spc="-1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ut</a:t>
                </a:r>
                <a:r>
                  <a:rPr lang="en-US" sz="24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spc="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-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spc="-2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spc="-1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</a:t>
                </a:r>
                <a:r>
                  <a:rPr lang="en-US" sz="2400" spc="-2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spc="-15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mb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</a:t>
                </a:r>
                <a:r>
                  <a:rPr lang="en-US" sz="24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spc="2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d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𝑹𝒂𝒅𝒊𝒙</m:t>
                    </m:r>
                    <m:r>
                      <a:rPr lang="en-US" sz="2400" b="1" i="1" spc="-1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𝑺𝒐𝒓𝒕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pc="-3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pc="1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𝒅</m:t>
                    </m:r>
                    <m:r>
                      <a:rPr lang="en-US" sz="2400" b="1" i="1" spc="-37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5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←</m:t>
                      </m:r>
                      <m:r>
                        <a:rPr lang="en-US" sz="2400" i="1" spc="3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pc="-38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𝑑</m:t>
                      </m:r>
                    </m:oMath>
                  </m:oMathPara>
                </a14:m>
                <a:endParaRPr lang="en-US" sz="2400" i="1" spc="1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5875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2400" i="1" spc="-3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400" i="1" spc="-46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a:rPr lang="en-US" sz="2400" i="1" spc="-1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spc="-9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stable</m:t>
                      </m:r>
                      <m:r>
                        <a:rPr lang="en-US" sz="2400" i="1" spc="-2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i="1" spc="-2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spc="-8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array</m:t>
                      </m:r>
                      <m:r>
                        <a:rPr lang="en-US" sz="2400" i="1" spc="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2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r>
                        <a:rPr lang="en-US" sz="2400" i="1" spc="-25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sz="2400" i="1" spc="-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digit</m:t>
                      </m:r>
                      <m:r>
                        <a:rPr lang="en-US" sz="2400" i="1" spc="-9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i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5FF5CD-90F5-4114-8D5D-900D6ED5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blipFill>
                <a:blip r:embed="rId3" cstate="print"/>
                <a:stretch>
                  <a:fillRect l="-2419" t="-5306" b="-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4765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r>
              <a:rPr lang="en-IN" altLang="en-US" sz="3400" dirty="0">
                <a:solidFill>
                  <a:schemeClr val="tx1"/>
                </a:solidFill>
              </a:rPr>
              <a:t/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xmlns="" id="{AECAABD4-2FB4-4E8D-A7B0-DA455AB3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3330271"/>
              </p:ext>
            </p:extLst>
          </p:nvPr>
        </p:nvGraphicFramePr>
        <p:xfrm>
          <a:off x="1457643" y="2757956"/>
          <a:ext cx="6228714" cy="29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500"/>
                        </a:lnSpc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05F32868-14BC-4DC8-A81A-F1E8A8D215D1}"/>
              </a:ext>
            </a:extLst>
          </p:cNvPr>
          <p:cNvSpPr/>
          <p:nvPr/>
        </p:nvSpPr>
        <p:spPr>
          <a:xfrm>
            <a:off x="241176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xmlns="" id="{0D2C6863-DCB1-433F-8203-5F33A8FD9C97}"/>
              </a:ext>
            </a:extLst>
          </p:cNvPr>
          <p:cNvSpPr/>
          <p:nvPr/>
        </p:nvSpPr>
        <p:spPr>
          <a:xfrm>
            <a:off x="423545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xmlns="" id="{A53DE059-421D-4077-9998-941967ED0C55}"/>
              </a:ext>
            </a:extLst>
          </p:cNvPr>
          <p:cNvSpPr/>
          <p:nvPr/>
        </p:nvSpPr>
        <p:spPr>
          <a:xfrm>
            <a:off x="3635896" y="5733256"/>
            <a:ext cx="114300" cy="31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xmlns="" id="{BE411A24-4FFA-49F1-A676-67F9B8967555}"/>
              </a:ext>
            </a:extLst>
          </p:cNvPr>
          <p:cNvSpPr/>
          <p:nvPr/>
        </p:nvSpPr>
        <p:spPr>
          <a:xfrm>
            <a:off x="5389766" y="5733256"/>
            <a:ext cx="114300" cy="31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367E353A-4F9C-4E38-8B66-A2C467DD9F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206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" marR="5080">
                  <a:spcBef>
                    <a:spcPts val="95"/>
                  </a:spcBef>
                  <a:tabLst>
                    <a:tab pos="6604634" algn="l"/>
                  </a:tabLst>
                </a:pP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400" spc="-1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ut</a:t>
                </a:r>
                <a:r>
                  <a:rPr lang="en-US" sz="24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spc="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-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spc="-2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spc="-1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</a:t>
                </a:r>
                <a:r>
                  <a:rPr lang="en-US" sz="2400" spc="-2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spc="-15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mb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</a:t>
                </a:r>
                <a:r>
                  <a:rPr lang="en-US" sz="24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spc="2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d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𝑹𝒂𝒅𝒊𝒙</m:t>
                    </m:r>
                    <m:r>
                      <a:rPr lang="en-US" sz="2400" b="1" i="1" spc="-1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𝑺𝒐𝒓𝒕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pc="-3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pc="1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𝒅</m:t>
                    </m:r>
                    <m:r>
                      <a:rPr lang="en-US" sz="2400" b="1" i="1" spc="-37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5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←</m:t>
                      </m:r>
                      <m:r>
                        <a:rPr lang="en-US" sz="2400" i="1" spc="3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pc="-38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𝑑</m:t>
                      </m:r>
                    </m:oMath>
                  </m:oMathPara>
                </a14:m>
                <a:endParaRPr lang="en-US" sz="2400" i="1" spc="1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5875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2400" i="1" spc="-3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400" i="1" spc="-46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a:rPr lang="en-US" sz="2400" i="1" spc="-1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spc="-9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stable</m:t>
                      </m:r>
                      <m:r>
                        <a:rPr lang="en-US" sz="2400" i="1" spc="-2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i="1" spc="-2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spc="-8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array</m:t>
                      </m:r>
                      <m:r>
                        <a:rPr lang="en-US" sz="2400" i="1" spc="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2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r>
                        <a:rPr lang="en-US" sz="2400" i="1" spc="-25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sz="2400" i="1" spc="-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digit</m:t>
                      </m:r>
                      <m:r>
                        <a:rPr lang="en-US" sz="2400" i="1" spc="-9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i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7E353A-4F9C-4E38-8B66-A2C467DD9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blipFill>
                <a:blip r:embed="rId3" cstate="print"/>
                <a:stretch>
                  <a:fillRect l="-2419" t="-5306" b="-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4357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r>
              <a:rPr lang="en-IN" altLang="en-US" sz="3400" dirty="0">
                <a:solidFill>
                  <a:schemeClr val="tx1"/>
                </a:solidFill>
              </a:rPr>
              <a:t/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EF87473B-C515-49FD-8648-F94C27FFB1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206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" marR="5080">
                  <a:spcBef>
                    <a:spcPts val="95"/>
                  </a:spcBef>
                  <a:tabLst>
                    <a:tab pos="6604634" algn="l"/>
                  </a:tabLst>
                </a:pP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400" spc="-1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ut</a:t>
                </a:r>
                <a:r>
                  <a:rPr lang="en-US" sz="24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spc="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-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spc="-2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spc="-1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</a:t>
                </a:r>
                <a:r>
                  <a:rPr lang="en-US" sz="2400" spc="-2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spc="-15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mb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</a:t>
                </a:r>
                <a:r>
                  <a:rPr lang="en-US" sz="24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spc="2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d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𝑹𝒂𝒅𝒊𝒙</m:t>
                    </m:r>
                    <m:r>
                      <a:rPr lang="en-US" sz="2400" b="1" i="1" spc="-1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𝑺𝒐𝒓𝒕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pc="-3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pc="1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𝒅</m:t>
                    </m:r>
                    <m:r>
                      <a:rPr lang="en-US" sz="2400" b="1" i="1" spc="-37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5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←</m:t>
                      </m:r>
                      <m:r>
                        <a:rPr lang="en-US" sz="2400" i="1" spc="3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pc="-38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𝑑</m:t>
                      </m:r>
                    </m:oMath>
                  </m:oMathPara>
                </a14:m>
                <a:endParaRPr lang="en-US" sz="2400" i="1" spc="1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5875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2400" i="1" spc="-3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400" i="1" spc="-46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a:rPr lang="en-US" sz="2400" i="1" spc="-1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spc="-9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stable</m:t>
                      </m:r>
                      <m:r>
                        <a:rPr lang="en-US" sz="2400" i="1" spc="-2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i="1" spc="-2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spc="-8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array</m:t>
                      </m:r>
                      <m:r>
                        <a:rPr lang="en-US" sz="2400" i="1" spc="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2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r>
                        <a:rPr lang="en-US" sz="2400" i="1" spc="-25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sz="2400" i="1" spc="-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digit</m:t>
                      </m:r>
                      <m:r>
                        <a:rPr lang="en-US" sz="2400" i="1" spc="-9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i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87473B-C515-49FD-8648-F94C27FFB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blipFill>
                <a:blip r:embed="rId2" cstate="print"/>
                <a:stretch>
                  <a:fillRect l="-2419" t="-5306" b="-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xmlns="" id="{AECAABD4-2FB4-4E8D-A7B0-DA455AB317A8}"/>
              </a:ext>
            </a:extLst>
          </p:cNvPr>
          <p:cNvGraphicFramePr>
            <a:graphicFrameLocks noGrp="1"/>
          </p:cNvGraphicFramePr>
          <p:nvPr/>
        </p:nvGraphicFramePr>
        <p:xfrm>
          <a:off x="1457643" y="2757956"/>
          <a:ext cx="6228714" cy="29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500"/>
                        </a:lnSpc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00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355</a:t>
                      </a: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300" spc="-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3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39</a:t>
                      </a: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05F32868-14BC-4DC8-A81A-F1E8A8D215D1}"/>
              </a:ext>
            </a:extLst>
          </p:cNvPr>
          <p:cNvSpPr/>
          <p:nvPr/>
        </p:nvSpPr>
        <p:spPr>
          <a:xfrm>
            <a:off x="241176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xmlns="" id="{69CCAC91-E336-4CEF-A8E3-B48F987AFEA9}"/>
              </a:ext>
            </a:extLst>
          </p:cNvPr>
          <p:cNvSpPr/>
          <p:nvPr/>
        </p:nvSpPr>
        <p:spPr>
          <a:xfrm>
            <a:off x="622176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29" y="0"/>
                </a:moveTo>
                <a:lnTo>
                  <a:pt x="430529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29" y="363219"/>
                </a:lnTo>
                <a:lnTo>
                  <a:pt x="430529" y="483869"/>
                </a:lnTo>
                <a:lnTo>
                  <a:pt x="673100" y="241300"/>
                </a:lnTo>
                <a:lnTo>
                  <a:pt x="430529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xmlns="" id="{0D2C6863-DCB1-433F-8203-5F33A8FD9C97}"/>
              </a:ext>
            </a:extLst>
          </p:cNvPr>
          <p:cNvSpPr/>
          <p:nvPr/>
        </p:nvSpPr>
        <p:spPr>
          <a:xfrm>
            <a:off x="423545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xmlns="" id="{B38F8063-6889-4962-8C1C-45C73451E6E0}"/>
              </a:ext>
            </a:extLst>
          </p:cNvPr>
          <p:cNvSpPr/>
          <p:nvPr/>
        </p:nvSpPr>
        <p:spPr>
          <a:xfrm>
            <a:off x="7218565" y="5733256"/>
            <a:ext cx="114300" cy="3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xmlns="" id="{A53DE059-421D-4077-9998-941967ED0C55}"/>
              </a:ext>
            </a:extLst>
          </p:cNvPr>
          <p:cNvSpPr/>
          <p:nvPr/>
        </p:nvSpPr>
        <p:spPr>
          <a:xfrm>
            <a:off x="3635896" y="5733256"/>
            <a:ext cx="114300" cy="3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xmlns="" id="{BE411A24-4FFA-49F1-A676-67F9B8967555}"/>
              </a:ext>
            </a:extLst>
          </p:cNvPr>
          <p:cNvSpPr/>
          <p:nvPr/>
        </p:nvSpPr>
        <p:spPr>
          <a:xfrm>
            <a:off x="5389766" y="5733256"/>
            <a:ext cx="114300" cy="3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4402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63" y="836712"/>
            <a:ext cx="78524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4000" b="1" dirty="0">
                <a:solidFill>
                  <a:srgbClr val="000000"/>
                </a:solidFill>
              </a:rPr>
              <a:t>Radix Sort (Analysis)</a:t>
            </a:r>
            <a:endParaRPr spc="-1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60D2-B7A4-4212-B60F-9A7FBC8BFA3B}"/>
                  </a:ext>
                </a:extLst>
              </p:cNvPr>
              <p:cNvSpPr txBox="1"/>
              <p:nvPr/>
            </p:nvSpPr>
            <p:spPr>
              <a:xfrm>
                <a:off x="871575" y="1793525"/>
                <a:ext cx="7526642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Radix_Sort(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A,d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𝑑𝑜𝑤𝑛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𝑠𝑡𝑎𝑏𝑙𝑒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𝑑𝑖𝑔𝑖𝑡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𝐶𝑜𝑢𝑛𝑡𝑖𝑛𝑔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78960D2-B7A4-4212-B60F-9A7FBC8B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75" y="1793525"/>
                <a:ext cx="7526642" cy="1908215"/>
              </a:xfrm>
              <a:prstGeom prst="rect">
                <a:avLst/>
              </a:prstGeom>
              <a:blipFill>
                <a:blip r:embed="rId2" cstate="print"/>
                <a:stretch>
                  <a:fillRect l="-1700" t="-3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EDCB0-3A08-4814-BE17-65CB983528FA}"/>
                  </a:ext>
                </a:extLst>
              </p:cNvPr>
              <p:cNvSpPr txBox="1"/>
              <p:nvPr/>
            </p:nvSpPr>
            <p:spPr>
              <a:xfrm>
                <a:off x="845586" y="4005064"/>
                <a:ext cx="74528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𝐻𝑒𝑟𝑒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𝐶𝑜𝑢𝑛𝑡𝑖𝑛𝑔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𝑆𝑜𝑟𝑡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𝑒𝑥𝑒𝑐𝑢𝑡𝑒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𝑟𝑢𝑛𝑛𝑖𝑛𝑔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𝐶𝑜𝑢𝑛𝑡𝑖𝑛𝑔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𝑆𝑜𝑟𝑡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𝐻𝑒𝑛𝑐𝑒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𝑟𝑢𝑛𝑛𝑖𝑛𝑔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𝑅𝑎𝑑𝑖𝑥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𝑆𝑜𝑟𝑡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1CEDCB0-3A08-4814-BE17-65CB98352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6" y="4005064"/>
                <a:ext cx="7452828" cy="1569660"/>
              </a:xfrm>
              <a:prstGeom prst="rect">
                <a:avLst/>
              </a:prstGeom>
              <a:blipFill>
                <a:blip r:embed="rId3" cstate="print"/>
                <a:stretch>
                  <a:fillRect l="-1146" t="-1167" r="-1718" b="-5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58180130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2304</TotalTime>
  <Words>151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10069045</vt:lpstr>
      <vt:lpstr>Equation</vt:lpstr>
      <vt:lpstr>   Linear Time Sorting  (Radix Sort)</vt:lpstr>
      <vt:lpstr>Overview</vt:lpstr>
      <vt:lpstr>Radix Sort </vt:lpstr>
      <vt:lpstr>Radix Sort (Algorithm)</vt:lpstr>
      <vt:lpstr>Radix Sort </vt:lpstr>
      <vt:lpstr>Radix Sort </vt:lpstr>
      <vt:lpstr>Radix Sort </vt:lpstr>
      <vt:lpstr>Radix Sort </vt:lpstr>
      <vt:lpstr>Radix Sort (Analysis)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moon</cp:lastModifiedBy>
  <cp:revision>125</cp:revision>
  <dcterms:created xsi:type="dcterms:W3CDTF">2008-04-22T09:26:06Z</dcterms:created>
  <dcterms:modified xsi:type="dcterms:W3CDTF">2023-01-17T03:59:13Z</dcterms:modified>
</cp:coreProperties>
</file>