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49" d="100"/>
          <a:sy n="49" d="100"/>
        </p:scale>
        <p:origin x="-124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75803-1834-48FF-85E0-EAD064CB3B38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69AD8-3573-4C43-9D8F-9C2CEB946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FF636D4D-D4C2-4420-BC7B-0FBD3819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8B62502-1CEF-4C31-BF9E-E38E16E494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EA238A8F-4C9E-4DBE-9928-5E26AF6A4D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B62174A-D024-497D-A469-CE2489E51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47F3E-FCD0-4ABA-AFF2-ED65D00033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52471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CCD5771B-CBC5-4CE8-A4E4-60F971788B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B4751C71-6A4E-4BE4-A4DF-15F6A97A2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4D170F7E-9C81-4C40-AE58-804613FE4D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B8816-7ADF-4CA3-A3C5-014F0EA5163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7823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64414D75-3B5F-4976-A9D9-9F187EF997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863CB175-4CFB-428E-97F8-328803FDC9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2F3853AD-FDA9-4AC6-8A28-87FEFFA9D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5E0B9-CBF1-48D6-BC24-B6EB2687162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21887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8C016004-DBD5-4D0A-B560-824CEB435D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4B410DF1-B239-40DF-B2CF-03B46F600D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8B838248-9DD0-4FDF-9E33-76E5FDEB9A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DC7DC-AFCA-4F10-9785-4FC92B4F7A7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91146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432F9396-9FCA-4853-AC98-9B0B3D6C36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FB3211C2-3815-410A-A63E-577AA2AAF9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6DFF545A-AA60-4975-B7F9-31C0B63FEE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F9928-C08E-4A7A-8409-6743F99131B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9786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BF19C97E-7CB6-418A-B6B6-3EBECFE72D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CFC10302-8EA1-4197-8E89-534A1822CC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8DF2E082-C6BA-48BE-9CA2-DE362A0D7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367A2-A260-4891-A5CB-5EA9BECCDA9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25796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3E66A70E-7DE0-463B-8FE6-EEC2E3B27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6634383D-87A9-49A5-A989-F6A8303CC0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F08C16FD-F3B8-4892-AD77-2C77F2191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94FE5-425C-4BE0-959E-96C5C9393E5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76852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C7BD6117-EE74-4B66-B0C4-6C8F998F09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E49E5BDD-CCC0-4F40-88B9-A9D7AC5384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79BE65AE-91B2-401D-B498-F0C1BF5F9E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AA2A5-0D8C-453A-A9CC-536366F7B8C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63678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BF689E00-5089-4707-BD38-B97D5598D8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A2CF00FD-6290-421B-92CA-813A2C145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CF1D117E-FACA-4DF9-869E-CE342F3B75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B5B5F-6271-404F-8ECB-D050E63B106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16554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9149A69-9D32-446E-94E5-A56755F01B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875FB04-7256-4B56-AD4C-A034042676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AC820EFC-C136-45D1-ACFD-7206DFFB2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C5F8F-EC83-4722-B360-50FA55D3A2F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43135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22EF94E-DC94-4A8F-AD72-6785212E64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8E6C640E-D5A9-42CA-9940-A441A06C67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3F6954CC-A098-4A65-91FF-61153B8D98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0DB2B-7B6D-4710-9350-27149E2E67B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3616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ACF99B-3D64-4B0A-8EF5-3CCE22A4A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5E30B85-5D77-40FC-9E55-CF9D42FD5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EC22A42B-38C5-4A74-A36F-BBAF4472A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8F52620E-E2C5-4A5B-81A0-66AF0521D6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7FAB74AD-A715-4A6A-AC2B-E04FFED823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65ECCFFB-E828-4F5D-88D6-BEAC596842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1ED67DC-D667-4160-8113-6B2DC6D2B29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xmlns="" id="{BC5E8CA1-F978-4363-BC05-05E9829C5C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205038"/>
            <a:ext cx="7843838" cy="15843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Linear </a:t>
            </a:r>
            <a:r>
              <a:rPr lang="en-US" sz="3200" b="1" dirty="0"/>
              <a:t>Search, Binary Search </a:t>
            </a:r>
            <a:endParaRPr lang="en-IN" alt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Perhaps we can do better than O(n) in the average case?</a:t>
            </a:r>
          </a:p>
          <a:p>
            <a:r>
              <a:rPr lang="en-US"/>
              <a:t>Assume that we are give an array of records that is sorted.  For instance:</a:t>
            </a:r>
          </a:p>
          <a:p>
            <a:pPr lvl="1"/>
            <a:r>
              <a:rPr lang="en-US"/>
              <a:t>an array of records with integer keys sorted from smallest to largest (e.g., ID numbers), or</a:t>
            </a:r>
          </a:p>
          <a:p>
            <a:pPr lvl="1"/>
            <a:r>
              <a:rPr lang="en-US"/>
              <a:t>an array of records with string keys sorted in alphabetical order (e.g., names).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Binary Search Pseudocode</a:t>
            </a:r>
          </a:p>
        </p:txBody>
      </p:sp>
      <p:sp>
        <p:nvSpPr>
          <p:cNvPr id="788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if(size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found 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else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middle = index of approximate midpoint of array segment;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if(target == a[middle])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	target has been found!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else if(target &lt; a[middle])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	search for target in area before midpoint;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	search for target in area after midpoint;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0899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0900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0901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0902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0903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0904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0905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0906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0907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0908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0909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0910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0911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0912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0913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0914" name="Line 1042"/>
          <p:cNvSpPr>
            <a:spLocks noChangeShapeType="1"/>
          </p:cNvSpPr>
          <p:nvPr/>
        </p:nvSpPr>
        <p:spPr bwMode="auto">
          <a:xfrm>
            <a:off x="42672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15" name="Text Box 1043"/>
          <p:cNvSpPr txBox="1">
            <a:spLocks noChangeArrowheads="1"/>
          </p:cNvSpPr>
          <p:nvPr/>
        </p:nvSpPr>
        <p:spPr bwMode="auto">
          <a:xfrm>
            <a:off x="2590800" y="5756275"/>
            <a:ext cx="351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Find approximate midpoint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1923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1924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1926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1927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1928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1929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1930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1931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1932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1933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1934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1935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1936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1937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1938" name="Line 1042"/>
          <p:cNvSpPr>
            <a:spLocks noChangeShapeType="1"/>
          </p:cNvSpPr>
          <p:nvPr/>
        </p:nvSpPr>
        <p:spPr bwMode="auto">
          <a:xfrm>
            <a:off x="42672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39" name="Text Box 1043"/>
          <p:cNvSpPr txBox="1">
            <a:spLocks noChangeArrowheads="1"/>
          </p:cNvSpPr>
          <p:nvPr/>
        </p:nvSpPr>
        <p:spPr bwMode="auto">
          <a:xfrm>
            <a:off x="2830513" y="5756275"/>
            <a:ext cx="33766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 7 = midpoint key?  NO.</a:t>
            </a:r>
          </a:p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2947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2948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2949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2950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2951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2952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2953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2954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2955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2956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2957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2958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2959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2960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2961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2962" name="Line 1042"/>
          <p:cNvSpPr>
            <a:spLocks noChangeShapeType="1"/>
          </p:cNvSpPr>
          <p:nvPr/>
        </p:nvSpPr>
        <p:spPr bwMode="auto">
          <a:xfrm>
            <a:off x="42672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63" name="Text Box 1043"/>
          <p:cNvSpPr txBox="1">
            <a:spLocks noChangeArrowheads="1"/>
          </p:cNvSpPr>
          <p:nvPr/>
        </p:nvSpPr>
        <p:spPr bwMode="auto">
          <a:xfrm>
            <a:off x="2708275" y="5756275"/>
            <a:ext cx="3435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Is 7 &lt; midpoint key? YES.</a:t>
            </a:r>
          </a:p>
          <a:p>
            <a:pPr algn="ctr"/>
            <a:endParaRPr lang="en-US"/>
          </a:p>
          <a:p>
            <a:pPr algn="ctr"/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4995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4996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4997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4998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4999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5000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5001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5002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5003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5004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5005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5006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5007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5008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5009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5010" name="Text Box 1042"/>
          <p:cNvSpPr txBox="1">
            <a:spLocks noChangeArrowheads="1"/>
          </p:cNvSpPr>
          <p:nvPr/>
        </p:nvSpPr>
        <p:spPr bwMode="auto">
          <a:xfrm>
            <a:off x="1517650" y="5257800"/>
            <a:ext cx="6108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Search for the target in the area before midpoint.</a:t>
            </a:r>
          </a:p>
          <a:p>
            <a:pPr algn="ctr"/>
            <a:r>
              <a:rPr lang="en-US"/>
              <a:t> </a:t>
            </a:r>
          </a:p>
        </p:txBody>
      </p:sp>
      <p:sp>
        <p:nvSpPr>
          <p:cNvPr id="85011" name="AutoShape 1043"/>
          <p:cNvSpPr>
            <a:spLocks/>
          </p:cNvSpPr>
          <p:nvPr/>
        </p:nvSpPr>
        <p:spPr bwMode="auto">
          <a:xfrm rot="-5400000">
            <a:off x="2095500" y="3314700"/>
            <a:ext cx="533400" cy="2743200"/>
          </a:xfrm>
          <a:prstGeom prst="leftBrace">
            <a:avLst>
              <a:gd name="adj1" fmla="val 42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6019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6020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6021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6022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6023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6024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6025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6026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6027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6028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6029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6030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6031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6032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6033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6036" name="Line 1044"/>
          <p:cNvSpPr>
            <a:spLocks noChangeShapeType="1"/>
          </p:cNvSpPr>
          <p:nvPr/>
        </p:nvSpPr>
        <p:spPr bwMode="auto">
          <a:xfrm>
            <a:off x="23622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37" name="Text Box 1045"/>
          <p:cNvSpPr txBox="1">
            <a:spLocks noChangeArrowheads="1"/>
          </p:cNvSpPr>
          <p:nvPr/>
        </p:nvSpPr>
        <p:spPr bwMode="auto">
          <a:xfrm>
            <a:off x="685800" y="5756275"/>
            <a:ext cx="351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Find approximate midpoint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7043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7044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7045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7046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7047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7048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7049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7050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7051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7052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7053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7054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7055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7056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7057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7058" name="Line 1042"/>
          <p:cNvSpPr>
            <a:spLocks noChangeShapeType="1"/>
          </p:cNvSpPr>
          <p:nvPr/>
        </p:nvSpPr>
        <p:spPr bwMode="auto">
          <a:xfrm>
            <a:off x="23622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59" name="Text Box 1043"/>
          <p:cNvSpPr txBox="1">
            <a:spLocks noChangeArrowheads="1"/>
          </p:cNvSpPr>
          <p:nvPr/>
        </p:nvSpPr>
        <p:spPr bwMode="auto">
          <a:xfrm>
            <a:off x="685800" y="5756275"/>
            <a:ext cx="397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Target = key of midpoint? NO.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9091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9092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9093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9094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9095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9096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9098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9099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9100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9101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9102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9103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9104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9105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9106" name="Line 1042"/>
          <p:cNvSpPr>
            <a:spLocks noChangeShapeType="1"/>
          </p:cNvSpPr>
          <p:nvPr/>
        </p:nvSpPr>
        <p:spPr bwMode="auto">
          <a:xfrm>
            <a:off x="23622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107" name="Text Box 1043"/>
          <p:cNvSpPr txBox="1">
            <a:spLocks noChangeArrowheads="1"/>
          </p:cNvSpPr>
          <p:nvPr/>
        </p:nvSpPr>
        <p:spPr bwMode="auto">
          <a:xfrm>
            <a:off x="685800" y="5756275"/>
            <a:ext cx="397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Target &lt; key of midpoint? NO.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Search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given a list of records.  </a:t>
            </a:r>
          </a:p>
          <a:p>
            <a:r>
              <a:rPr lang="en-US"/>
              <a:t>Each record has an associated key.</a:t>
            </a:r>
          </a:p>
          <a:p>
            <a:r>
              <a:rPr lang="en-US"/>
              <a:t>Give efficient algorithm for searching for a record containing a particular key.</a:t>
            </a:r>
          </a:p>
          <a:p>
            <a:r>
              <a:rPr lang="en-US"/>
              <a:t>Efficiency is quantified in terms of average time analysis (number of comparisons) to retrieve an item.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88067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88068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88069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88070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8071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8072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8073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8074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88075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88076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88077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88078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88079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88080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88081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88082" name="Line 1042"/>
          <p:cNvSpPr>
            <a:spLocks noChangeShapeType="1"/>
          </p:cNvSpPr>
          <p:nvPr/>
        </p:nvSpPr>
        <p:spPr bwMode="auto">
          <a:xfrm>
            <a:off x="23622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83" name="Text Box 1043"/>
          <p:cNvSpPr txBox="1">
            <a:spLocks noChangeArrowheads="1"/>
          </p:cNvSpPr>
          <p:nvPr/>
        </p:nvSpPr>
        <p:spPr bwMode="auto">
          <a:xfrm>
            <a:off x="685800" y="5756275"/>
            <a:ext cx="411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Target &gt; key of midpoint? YES.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90115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90116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90117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0118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0119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0120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0121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0122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0123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0124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0125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90126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90127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90128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90129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90132" name="Text Box 1044"/>
          <p:cNvSpPr txBox="1">
            <a:spLocks noChangeArrowheads="1"/>
          </p:cNvSpPr>
          <p:nvPr/>
        </p:nvSpPr>
        <p:spPr bwMode="auto">
          <a:xfrm>
            <a:off x="1628775" y="5257800"/>
            <a:ext cx="5888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Search for the target in the area after midpoint.</a:t>
            </a:r>
          </a:p>
          <a:p>
            <a:pPr algn="ctr"/>
            <a:r>
              <a:rPr lang="en-US"/>
              <a:t> </a:t>
            </a:r>
          </a:p>
        </p:txBody>
      </p:sp>
      <p:sp>
        <p:nvSpPr>
          <p:cNvPr id="90133" name="AutoShape 1045"/>
          <p:cNvSpPr>
            <a:spLocks/>
          </p:cNvSpPr>
          <p:nvPr/>
        </p:nvSpPr>
        <p:spPr bwMode="auto">
          <a:xfrm rot="-5400000">
            <a:off x="3009900" y="4229100"/>
            <a:ext cx="533400" cy="914400"/>
          </a:xfrm>
          <a:prstGeom prst="leftBrace">
            <a:avLst>
              <a:gd name="adj1" fmla="val 1428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91139" name="Rectangle 1027"/>
          <p:cNvSpPr>
            <a:spLocks noChangeArrowheads="1"/>
          </p:cNvSpPr>
          <p:nvPr/>
        </p:nvSpPr>
        <p:spPr bwMode="auto">
          <a:xfrm>
            <a:off x="111125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91140" name="Rectangle 1028"/>
          <p:cNvSpPr>
            <a:spLocks noChangeArrowheads="1"/>
          </p:cNvSpPr>
          <p:nvPr/>
        </p:nvSpPr>
        <p:spPr bwMode="auto">
          <a:xfrm>
            <a:off x="1981200" y="2976563"/>
            <a:ext cx="722313" cy="452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91141" name="Text Box 1029"/>
          <p:cNvSpPr txBox="1">
            <a:spLocks noChangeArrowheads="1"/>
          </p:cNvSpPr>
          <p:nvPr/>
        </p:nvSpPr>
        <p:spPr bwMode="auto">
          <a:xfrm>
            <a:off x="685800" y="1981200"/>
            <a:ext cx="718185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Example: sorted array of integer keys.  Target=7.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1142" name="Rectangle 1030"/>
          <p:cNvSpPr>
            <a:spLocks noChangeArrowheads="1"/>
          </p:cNvSpPr>
          <p:nvPr/>
        </p:nvSpPr>
        <p:spPr bwMode="auto">
          <a:xfrm>
            <a:off x="990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1143" name="Rectangle 1031"/>
          <p:cNvSpPr>
            <a:spLocks noChangeArrowheads="1"/>
          </p:cNvSpPr>
          <p:nvPr/>
        </p:nvSpPr>
        <p:spPr bwMode="auto">
          <a:xfrm>
            <a:off x="1905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1144" name="Rectangle 1032"/>
          <p:cNvSpPr>
            <a:spLocks noChangeArrowheads="1"/>
          </p:cNvSpPr>
          <p:nvPr/>
        </p:nvSpPr>
        <p:spPr bwMode="auto">
          <a:xfrm>
            <a:off x="2819400" y="3429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1145" name="Rectangle 1033"/>
          <p:cNvSpPr>
            <a:spLocks noChangeArrowheads="1"/>
          </p:cNvSpPr>
          <p:nvPr/>
        </p:nvSpPr>
        <p:spPr bwMode="auto">
          <a:xfrm>
            <a:off x="37338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1146" name="Rectangle 1034"/>
          <p:cNvSpPr>
            <a:spLocks noChangeArrowheads="1"/>
          </p:cNvSpPr>
          <p:nvPr/>
        </p:nvSpPr>
        <p:spPr bwMode="auto">
          <a:xfrm>
            <a:off x="46482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1147" name="Rectangle 1035"/>
          <p:cNvSpPr>
            <a:spLocks noChangeArrowheads="1"/>
          </p:cNvSpPr>
          <p:nvPr/>
        </p:nvSpPr>
        <p:spPr bwMode="auto">
          <a:xfrm>
            <a:off x="55626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1148" name="Rectangle 1036"/>
          <p:cNvSpPr>
            <a:spLocks noChangeArrowheads="1"/>
          </p:cNvSpPr>
          <p:nvPr/>
        </p:nvSpPr>
        <p:spPr bwMode="auto">
          <a:xfrm>
            <a:off x="6477000" y="34290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1149" name="Rectangle 1037"/>
          <p:cNvSpPr>
            <a:spLocks noChangeArrowheads="1"/>
          </p:cNvSpPr>
          <p:nvPr/>
        </p:nvSpPr>
        <p:spPr bwMode="auto">
          <a:xfrm>
            <a:off x="28956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91150" name="Rectangle 1038"/>
          <p:cNvSpPr>
            <a:spLocks noChangeArrowheads="1"/>
          </p:cNvSpPr>
          <p:nvPr/>
        </p:nvSpPr>
        <p:spPr bwMode="auto">
          <a:xfrm>
            <a:off x="37655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91151" name="Rectangle 1039"/>
          <p:cNvSpPr>
            <a:spLocks noChangeArrowheads="1"/>
          </p:cNvSpPr>
          <p:nvPr/>
        </p:nvSpPr>
        <p:spPr bwMode="auto">
          <a:xfrm>
            <a:off x="47244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91152" name="Rectangle 1040"/>
          <p:cNvSpPr>
            <a:spLocks noChangeArrowheads="1"/>
          </p:cNvSpPr>
          <p:nvPr/>
        </p:nvSpPr>
        <p:spPr bwMode="auto">
          <a:xfrm>
            <a:off x="559435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[ 5 ]</a:t>
            </a:r>
          </a:p>
        </p:txBody>
      </p:sp>
      <p:sp>
        <p:nvSpPr>
          <p:cNvPr id="91153" name="Rectangle 1041"/>
          <p:cNvSpPr>
            <a:spLocks noChangeArrowheads="1"/>
          </p:cNvSpPr>
          <p:nvPr/>
        </p:nvSpPr>
        <p:spPr bwMode="auto">
          <a:xfrm>
            <a:off x="6553200" y="2971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[ 6 ]</a:t>
            </a:r>
          </a:p>
        </p:txBody>
      </p:sp>
      <p:sp>
        <p:nvSpPr>
          <p:cNvPr id="91156" name="Line 1044"/>
          <p:cNvSpPr>
            <a:spLocks noChangeShapeType="1"/>
          </p:cNvSpPr>
          <p:nvPr/>
        </p:nvSpPr>
        <p:spPr bwMode="auto">
          <a:xfrm>
            <a:off x="3267075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7" name="Text Box 1045"/>
          <p:cNvSpPr txBox="1">
            <a:spLocks noChangeArrowheads="1"/>
          </p:cNvSpPr>
          <p:nvPr/>
        </p:nvSpPr>
        <p:spPr bwMode="auto">
          <a:xfrm>
            <a:off x="1590675" y="5756275"/>
            <a:ext cx="4051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Find approximate midpoint.</a:t>
            </a:r>
          </a:p>
          <a:p>
            <a:r>
              <a:rPr lang="en-US"/>
              <a:t>Is target = midpoint key?  YES.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Binary Search Implementation</a:t>
            </a:r>
          </a:p>
        </p:txBody>
      </p:sp>
      <p:sp>
        <p:nvSpPr>
          <p:cNvPr id="921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4229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void search(const int a[ ], size_t first, size_t size, int target, bool&amp; found, size_t&amp; location)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size_t middle;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if(size == 0) found 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else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middle = first + size/2;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if(target == a[middle]){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         location = middle;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         found = true;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else if (target &lt; a[middle])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       // target is less than middle, so search subarray before middle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        search(a, first, size/2, target, found, location);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else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      // target is greater than middle, so search subarray after middle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        search(a, middle+1, (size-1)/2, target, found, location);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to Binary Search Tree</a:t>
            </a:r>
          </a:p>
        </p:txBody>
      </p:sp>
      <p:sp>
        <p:nvSpPr>
          <p:cNvPr id="79916" name="Text Box 1068"/>
          <p:cNvSpPr txBox="1">
            <a:spLocks noChangeArrowheads="1"/>
          </p:cNvSpPr>
          <p:nvPr/>
        </p:nvSpPr>
        <p:spPr bwMode="auto">
          <a:xfrm>
            <a:off x="381000" y="3395663"/>
            <a:ext cx="62992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Corresponding complete binary search tree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79921" name="Rectangle 1073"/>
          <p:cNvSpPr>
            <a:spLocks noChangeArrowheads="1"/>
          </p:cNvSpPr>
          <p:nvPr/>
        </p:nvSpPr>
        <p:spPr bwMode="auto">
          <a:xfrm>
            <a:off x="4572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9922" name="Rectangle 1074"/>
          <p:cNvSpPr>
            <a:spLocks noChangeArrowheads="1"/>
          </p:cNvSpPr>
          <p:nvPr/>
        </p:nvSpPr>
        <p:spPr bwMode="auto">
          <a:xfrm>
            <a:off x="11430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9925" name="Rectangle 1077"/>
          <p:cNvSpPr>
            <a:spLocks noChangeArrowheads="1"/>
          </p:cNvSpPr>
          <p:nvPr/>
        </p:nvSpPr>
        <p:spPr bwMode="auto">
          <a:xfrm>
            <a:off x="18288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9926" name="Rectangle 1078"/>
          <p:cNvSpPr>
            <a:spLocks noChangeArrowheads="1"/>
          </p:cNvSpPr>
          <p:nvPr/>
        </p:nvSpPr>
        <p:spPr bwMode="auto">
          <a:xfrm>
            <a:off x="25146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79927" name="Rectangle 1079"/>
          <p:cNvSpPr>
            <a:spLocks noChangeArrowheads="1"/>
          </p:cNvSpPr>
          <p:nvPr/>
        </p:nvSpPr>
        <p:spPr bwMode="auto">
          <a:xfrm>
            <a:off x="32004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79928" name="Rectangle 1080"/>
          <p:cNvSpPr>
            <a:spLocks noChangeArrowheads="1"/>
          </p:cNvSpPr>
          <p:nvPr/>
        </p:nvSpPr>
        <p:spPr bwMode="auto">
          <a:xfrm>
            <a:off x="38862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79929" name="Rectangle 1081"/>
          <p:cNvSpPr>
            <a:spLocks noChangeArrowheads="1"/>
          </p:cNvSpPr>
          <p:nvPr/>
        </p:nvSpPr>
        <p:spPr bwMode="auto">
          <a:xfrm>
            <a:off x="45720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79948" name="Line 1100"/>
          <p:cNvSpPr>
            <a:spLocks noChangeShapeType="1"/>
          </p:cNvSpPr>
          <p:nvPr/>
        </p:nvSpPr>
        <p:spPr bwMode="auto">
          <a:xfrm flipH="1">
            <a:off x="2166938" y="4519613"/>
            <a:ext cx="966787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49" name="Line 1101"/>
          <p:cNvSpPr>
            <a:spLocks noChangeShapeType="1"/>
          </p:cNvSpPr>
          <p:nvPr/>
        </p:nvSpPr>
        <p:spPr bwMode="auto">
          <a:xfrm>
            <a:off x="3419475" y="4519613"/>
            <a:ext cx="966788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50" name="Line 1102"/>
          <p:cNvSpPr>
            <a:spLocks noChangeShapeType="1"/>
          </p:cNvSpPr>
          <p:nvPr/>
        </p:nvSpPr>
        <p:spPr bwMode="auto">
          <a:xfrm flipH="1">
            <a:off x="1541463" y="5006975"/>
            <a:ext cx="398462" cy="60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51" name="Line 1103"/>
          <p:cNvSpPr>
            <a:spLocks noChangeShapeType="1"/>
          </p:cNvSpPr>
          <p:nvPr/>
        </p:nvSpPr>
        <p:spPr bwMode="auto">
          <a:xfrm>
            <a:off x="2109788" y="5006975"/>
            <a:ext cx="569912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52" name="Line 1104"/>
          <p:cNvSpPr>
            <a:spLocks noChangeShapeType="1"/>
          </p:cNvSpPr>
          <p:nvPr/>
        </p:nvSpPr>
        <p:spPr bwMode="auto">
          <a:xfrm flipH="1">
            <a:off x="3873500" y="4824413"/>
            <a:ext cx="627063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53" name="Line 1105"/>
          <p:cNvSpPr>
            <a:spLocks noChangeShapeType="1"/>
          </p:cNvSpPr>
          <p:nvPr/>
        </p:nvSpPr>
        <p:spPr bwMode="auto">
          <a:xfrm>
            <a:off x="4500563" y="4824413"/>
            <a:ext cx="625475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41" name="Rectangle 1093"/>
          <p:cNvSpPr>
            <a:spLocks noChangeArrowheads="1"/>
          </p:cNvSpPr>
          <p:nvPr/>
        </p:nvSpPr>
        <p:spPr bwMode="auto">
          <a:xfrm>
            <a:off x="11430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9942" name="Rectangle 1094"/>
          <p:cNvSpPr>
            <a:spLocks noChangeArrowheads="1"/>
          </p:cNvSpPr>
          <p:nvPr/>
        </p:nvSpPr>
        <p:spPr bwMode="auto">
          <a:xfrm>
            <a:off x="1752600" y="46021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9943" name="Rectangle 1095"/>
          <p:cNvSpPr>
            <a:spLocks noChangeArrowheads="1"/>
          </p:cNvSpPr>
          <p:nvPr/>
        </p:nvSpPr>
        <p:spPr bwMode="auto">
          <a:xfrm>
            <a:off x="23622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9944" name="Rectangle 1096"/>
          <p:cNvSpPr>
            <a:spLocks noChangeArrowheads="1"/>
          </p:cNvSpPr>
          <p:nvPr/>
        </p:nvSpPr>
        <p:spPr bwMode="auto">
          <a:xfrm>
            <a:off x="2971800" y="421640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79945" name="Rectangle 1097"/>
          <p:cNvSpPr>
            <a:spLocks noChangeArrowheads="1"/>
          </p:cNvSpPr>
          <p:nvPr/>
        </p:nvSpPr>
        <p:spPr bwMode="auto">
          <a:xfrm>
            <a:off x="3581400" y="54530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79946" name="Rectangle 1098"/>
          <p:cNvSpPr>
            <a:spLocks noChangeArrowheads="1"/>
          </p:cNvSpPr>
          <p:nvPr/>
        </p:nvSpPr>
        <p:spPr bwMode="auto">
          <a:xfrm>
            <a:off x="4191000" y="46021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79947" name="Rectangle 1099"/>
          <p:cNvSpPr>
            <a:spLocks noChangeArrowheads="1"/>
          </p:cNvSpPr>
          <p:nvPr/>
        </p:nvSpPr>
        <p:spPr bwMode="auto">
          <a:xfrm>
            <a:off x="4800600" y="54530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79959" name="Text Box 1111"/>
          <p:cNvSpPr txBox="1">
            <a:spLocks noChangeArrowheads="1"/>
          </p:cNvSpPr>
          <p:nvPr/>
        </p:nvSpPr>
        <p:spPr bwMode="auto">
          <a:xfrm>
            <a:off x="381000" y="1719263"/>
            <a:ext cx="63246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Array of previous example: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Search for target = 7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81000" y="3395663"/>
            <a:ext cx="1960563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Start at root: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381000" y="1719263"/>
            <a:ext cx="63246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Find midpoint: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4572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1430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18288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2514600" y="2322513"/>
            <a:ext cx="685800" cy="573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32004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38862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45720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 flipH="1">
            <a:off x="2166938" y="4519613"/>
            <a:ext cx="966787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3419475" y="4519613"/>
            <a:ext cx="966788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 flipH="1">
            <a:off x="1541463" y="5006975"/>
            <a:ext cx="398462" cy="60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>
            <a:off x="2109788" y="5006975"/>
            <a:ext cx="569912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 flipH="1">
            <a:off x="3873500" y="4824413"/>
            <a:ext cx="627063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4500563" y="4824413"/>
            <a:ext cx="625475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11430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1752600" y="46021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23622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2971800" y="4216400"/>
            <a:ext cx="609600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3581400" y="54530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4191000" y="46021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4800600" y="54530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81000" y="1719263"/>
            <a:ext cx="63246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Search left subarray: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Search for target = 7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81000" y="3700463"/>
            <a:ext cx="2925763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Search left subtree: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4572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11430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18288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25146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32004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38862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45720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 flipH="1">
            <a:off x="2166938" y="4519613"/>
            <a:ext cx="966787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>
            <a:off x="3419475" y="4519613"/>
            <a:ext cx="966788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 flipH="1">
            <a:off x="1541463" y="5006975"/>
            <a:ext cx="398462" cy="60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>
            <a:off x="2109788" y="5006975"/>
            <a:ext cx="569912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 flipH="1">
            <a:off x="3873500" y="4824413"/>
            <a:ext cx="627063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>
            <a:off x="4500563" y="4824413"/>
            <a:ext cx="625475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11430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5251" name="Rectangle 19"/>
          <p:cNvSpPr>
            <a:spLocks noChangeArrowheads="1"/>
          </p:cNvSpPr>
          <p:nvPr/>
        </p:nvSpPr>
        <p:spPr bwMode="auto">
          <a:xfrm>
            <a:off x="1752600" y="4602163"/>
            <a:ext cx="609600" cy="525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23622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5253" name="Rectangle 21"/>
          <p:cNvSpPr>
            <a:spLocks noChangeArrowheads="1"/>
          </p:cNvSpPr>
          <p:nvPr/>
        </p:nvSpPr>
        <p:spPr bwMode="auto">
          <a:xfrm>
            <a:off x="2971800" y="4216400"/>
            <a:ext cx="609600" cy="527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5254" name="Rectangle 22"/>
          <p:cNvSpPr>
            <a:spLocks noChangeArrowheads="1"/>
          </p:cNvSpPr>
          <p:nvPr/>
        </p:nvSpPr>
        <p:spPr bwMode="auto">
          <a:xfrm>
            <a:off x="3581400" y="54530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5255" name="Rectangle 23"/>
          <p:cNvSpPr>
            <a:spLocks noChangeArrowheads="1"/>
          </p:cNvSpPr>
          <p:nvPr/>
        </p:nvSpPr>
        <p:spPr bwMode="auto">
          <a:xfrm>
            <a:off x="4191000" y="46021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5256" name="Rectangle 24"/>
          <p:cNvSpPr>
            <a:spLocks noChangeArrowheads="1"/>
          </p:cNvSpPr>
          <p:nvPr/>
        </p:nvSpPr>
        <p:spPr bwMode="auto">
          <a:xfrm>
            <a:off x="4800600" y="54530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5257" name="AutoShape 25"/>
          <p:cNvSpPr>
            <a:spLocks/>
          </p:cNvSpPr>
          <p:nvPr/>
        </p:nvSpPr>
        <p:spPr bwMode="auto">
          <a:xfrm rot="-5400000">
            <a:off x="1219200" y="2209800"/>
            <a:ext cx="533400" cy="2057400"/>
          </a:xfrm>
          <a:prstGeom prst="leftBrace">
            <a:avLst>
              <a:gd name="adj1" fmla="val 3214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381000" y="1719263"/>
            <a:ext cx="63246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Find approximate midpoint of subarray: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Search for target = 7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81000" y="3657600"/>
            <a:ext cx="3135313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Visit root of subtree: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572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143000" y="2322513"/>
            <a:ext cx="685800" cy="573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18288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25146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2004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38862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45720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H="1">
            <a:off x="2166938" y="4519613"/>
            <a:ext cx="966787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>
            <a:off x="3419475" y="4519613"/>
            <a:ext cx="966788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1541463" y="5006975"/>
            <a:ext cx="398462" cy="60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2109788" y="5006975"/>
            <a:ext cx="569912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 flipH="1">
            <a:off x="3873500" y="4824413"/>
            <a:ext cx="627063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>
            <a:off x="4500563" y="4824413"/>
            <a:ext cx="625475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11430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6275" name="Rectangle 19"/>
          <p:cNvSpPr>
            <a:spLocks noChangeArrowheads="1"/>
          </p:cNvSpPr>
          <p:nvPr/>
        </p:nvSpPr>
        <p:spPr bwMode="auto">
          <a:xfrm>
            <a:off x="1752600" y="4602163"/>
            <a:ext cx="609600" cy="525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23622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2971800" y="4216400"/>
            <a:ext cx="609600" cy="527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3581400" y="54530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4191000" y="46021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4800600" y="54530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6281" name="AutoShape 25"/>
          <p:cNvSpPr>
            <a:spLocks/>
          </p:cNvSpPr>
          <p:nvPr/>
        </p:nvSpPr>
        <p:spPr bwMode="auto">
          <a:xfrm rot="-5400000">
            <a:off x="1219200" y="2209800"/>
            <a:ext cx="533400" cy="2057400"/>
          </a:xfrm>
          <a:prstGeom prst="leftBrace">
            <a:avLst>
              <a:gd name="adj1" fmla="val 3214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381000" y="1719263"/>
            <a:ext cx="63246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Search right subarray: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Search for target = 7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81000" y="3657600"/>
            <a:ext cx="31242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Search right subtree: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4572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1430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828800" y="2322513"/>
            <a:ext cx="685800" cy="5730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25146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2004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38862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4572000" y="2322513"/>
            <a:ext cx="685800" cy="5730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 flipH="1">
            <a:off x="2166938" y="4519613"/>
            <a:ext cx="966787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93" name="Line 13"/>
          <p:cNvSpPr>
            <a:spLocks noChangeShapeType="1"/>
          </p:cNvSpPr>
          <p:nvPr/>
        </p:nvSpPr>
        <p:spPr bwMode="auto">
          <a:xfrm>
            <a:off x="3419475" y="4519613"/>
            <a:ext cx="966788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94" name="Line 14"/>
          <p:cNvSpPr>
            <a:spLocks noChangeShapeType="1"/>
          </p:cNvSpPr>
          <p:nvPr/>
        </p:nvSpPr>
        <p:spPr bwMode="auto">
          <a:xfrm flipH="1">
            <a:off x="1541463" y="5006975"/>
            <a:ext cx="398462" cy="60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>
            <a:off x="2109788" y="5006975"/>
            <a:ext cx="569912" cy="66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 flipH="1">
            <a:off x="3873500" y="4824413"/>
            <a:ext cx="627063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>
            <a:off x="4500563" y="4824413"/>
            <a:ext cx="625475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98" name="Rectangle 18"/>
          <p:cNvSpPr>
            <a:spLocks noChangeArrowheads="1"/>
          </p:cNvSpPr>
          <p:nvPr/>
        </p:nvSpPr>
        <p:spPr bwMode="auto">
          <a:xfrm>
            <a:off x="1143000" y="5492750"/>
            <a:ext cx="609600" cy="527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1752600" y="46021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7300" name="Rectangle 20"/>
          <p:cNvSpPr>
            <a:spLocks noChangeArrowheads="1"/>
          </p:cNvSpPr>
          <p:nvPr/>
        </p:nvSpPr>
        <p:spPr bwMode="auto">
          <a:xfrm>
            <a:off x="2362200" y="5492750"/>
            <a:ext cx="609600" cy="527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7301" name="Rectangle 21"/>
          <p:cNvSpPr>
            <a:spLocks noChangeArrowheads="1"/>
          </p:cNvSpPr>
          <p:nvPr/>
        </p:nvSpPr>
        <p:spPr bwMode="auto">
          <a:xfrm>
            <a:off x="2971800" y="4216400"/>
            <a:ext cx="609600" cy="527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3581400" y="54530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97303" name="Rectangle 23"/>
          <p:cNvSpPr>
            <a:spLocks noChangeArrowheads="1"/>
          </p:cNvSpPr>
          <p:nvPr/>
        </p:nvSpPr>
        <p:spPr bwMode="auto">
          <a:xfrm>
            <a:off x="4191000" y="46021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33</a:t>
            </a:r>
          </a:p>
        </p:txBody>
      </p:sp>
      <p:sp>
        <p:nvSpPr>
          <p:cNvPr id="97304" name="Rectangle 24"/>
          <p:cNvSpPr>
            <a:spLocks noChangeArrowheads="1"/>
          </p:cNvSpPr>
          <p:nvPr/>
        </p:nvSpPr>
        <p:spPr bwMode="auto">
          <a:xfrm>
            <a:off x="4800600" y="5453063"/>
            <a:ext cx="609600" cy="5254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53</a:t>
            </a:r>
          </a:p>
        </p:txBody>
      </p:sp>
      <p:sp>
        <p:nvSpPr>
          <p:cNvPr id="97305" name="AutoShape 25"/>
          <p:cNvSpPr>
            <a:spLocks/>
          </p:cNvSpPr>
          <p:nvPr/>
        </p:nvSpPr>
        <p:spPr bwMode="auto">
          <a:xfrm rot="-5400000">
            <a:off x="1905000" y="2895600"/>
            <a:ext cx="533400" cy="685800"/>
          </a:xfrm>
          <a:prstGeom prst="leftBrace">
            <a:avLst>
              <a:gd name="adj1" fmla="val 1071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Search: Analysis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Worst case complexity? </a:t>
            </a:r>
          </a:p>
          <a:p>
            <a:pPr>
              <a:lnSpc>
                <a:spcPct val="90000"/>
              </a:lnSpc>
            </a:pPr>
            <a:r>
              <a:rPr lang="en-US"/>
              <a:t>What is the maximum depth of recursive calls in binary search as function of </a:t>
            </a:r>
            <a:r>
              <a:rPr lang="en-US" i="1"/>
              <a:t>n</a:t>
            </a:r>
            <a:r>
              <a:rPr lang="en-US"/>
              <a:t>?</a:t>
            </a:r>
          </a:p>
          <a:p>
            <a:pPr>
              <a:lnSpc>
                <a:spcPct val="90000"/>
              </a:lnSpc>
            </a:pPr>
            <a:r>
              <a:rPr lang="en-US"/>
              <a:t>Each level in the recursion, we split the array in half (divide by two). </a:t>
            </a:r>
          </a:p>
          <a:p>
            <a:pPr>
              <a:lnSpc>
                <a:spcPct val="90000"/>
              </a:lnSpc>
            </a:pPr>
            <a:r>
              <a:rPr lang="en-US"/>
              <a:t>Therefore maximum recursion depth is floor(log</a:t>
            </a:r>
            <a:r>
              <a:rPr lang="en-US" baseline="-25000"/>
              <a:t>2</a:t>
            </a:r>
            <a:r>
              <a:rPr lang="en-US" i="1"/>
              <a:t>n</a:t>
            </a:r>
            <a:r>
              <a:rPr lang="en-US"/>
              <a:t>) and worst case = O(log</a:t>
            </a:r>
            <a:r>
              <a:rPr lang="en-US" baseline="-25000"/>
              <a:t>2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>
              <a:lnSpc>
                <a:spcPct val="90000"/>
              </a:lnSpc>
            </a:pPr>
            <a:r>
              <a:rPr lang="en-US"/>
              <a:t>Average case is also = O(log</a:t>
            </a:r>
            <a:r>
              <a:rPr lang="en-US" baseline="-25000"/>
              <a:t>2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57200" y="2354263"/>
            <a:ext cx="5930900" cy="11795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1641475" y="2360613"/>
            <a:ext cx="0" cy="117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2828925" y="2360613"/>
            <a:ext cx="0" cy="117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4013200" y="2360613"/>
            <a:ext cx="1588" cy="117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5200650" y="2365375"/>
            <a:ext cx="0" cy="1166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6388100" y="2365375"/>
            <a:ext cx="0" cy="1166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615950" y="1828800"/>
            <a:ext cx="722313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[ 0 ]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839913" y="1828800"/>
            <a:ext cx="722312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[ 1 ]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3024188" y="1828800"/>
            <a:ext cx="722312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[ 2 ]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171950" y="1828800"/>
            <a:ext cx="720725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[ 3 ]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353050" y="1828800"/>
            <a:ext cx="723900" cy="452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1">
                <a:latin typeface="Arial" charset="0"/>
              </a:rPr>
              <a:t>[ 4 ]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7288213" y="2365375"/>
            <a:ext cx="1169987" cy="1168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7315200" y="1833563"/>
            <a:ext cx="10620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[ 700 ]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5588" y="2563813"/>
            <a:ext cx="671512" cy="771525"/>
            <a:chOff x="2897" y="3449"/>
            <a:chExt cx="326" cy="327"/>
          </a:xfrm>
        </p:grpSpPr>
        <p:sp>
          <p:nvSpPr>
            <p:cNvPr id="4115" name="Rectangle 19"/>
            <p:cNvSpPr>
              <a:spLocks noChangeArrowheads="1"/>
            </p:cNvSpPr>
            <p:nvPr/>
          </p:nvSpPr>
          <p:spPr bwMode="auto">
            <a:xfrm>
              <a:off x="2897" y="3449"/>
              <a:ext cx="32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   506643548</a:t>
              </a:r>
            </a:p>
          </p:txBody>
        </p:sp>
        <p:pic>
          <p:nvPicPr>
            <p:cNvPr id="4116" name="Picture 20"/>
            <p:cNvPicPr>
              <a:picLocks noChangeArrowheads="1"/>
            </p:cNvPicPr>
            <p:nvPr/>
          </p:nvPicPr>
          <p:blipFill>
            <a:blip r:embed="rId2" cstate="print"/>
            <a:srcRect r="35910" b="42465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030538" y="2525713"/>
            <a:ext cx="730250" cy="847725"/>
            <a:chOff x="1778" y="3433"/>
            <a:chExt cx="355" cy="359"/>
          </a:xfrm>
        </p:grpSpPr>
        <p:sp>
          <p:nvSpPr>
            <p:cNvPr id="4118" name="Rectangle 22"/>
            <p:cNvSpPr>
              <a:spLocks noChangeArrowheads="1"/>
            </p:cNvSpPr>
            <p:nvPr/>
          </p:nvSpPr>
          <p:spPr bwMode="auto">
            <a:xfrm>
              <a:off x="1778" y="3433"/>
              <a:ext cx="326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   233667136</a:t>
              </a:r>
            </a:p>
          </p:txBody>
        </p:sp>
        <p:pic>
          <p:nvPicPr>
            <p:cNvPr id="4119" name="Picture 2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841500" y="2519363"/>
            <a:ext cx="727075" cy="858837"/>
            <a:chOff x="1201" y="3430"/>
            <a:chExt cx="353" cy="364"/>
          </a:xfrm>
        </p:grpSpPr>
        <p:sp>
          <p:nvSpPr>
            <p:cNvPr id="4121" name="Rectangle 25"/>
            <p:cNvSpPr>
              <a:spLocks noChangeArrowheads="1"/>
            </p:cNvSpPr>
            <p:nvPr/>
          </p:nvSpPr>
          <p:spPr bwMode="auto">
            <a:xfrm>
              <a:off x="1201" y="3430"/>
              <a:ext cx="301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281942902</a:t>
              </a:r>
            </a:p>
          </p:txBody>
        </p:sp>
        <p:pic>
          <p:nvPicPr>
            <p:cNvPr id="4122" name="Picture 26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7412038" y="2570163"/>
            <a:ext cx="942975" cy="755650"/>
            <a:chOff x="4891" y="3452"/>
            <a:chExt cx="458" cy="320"/>
          </a:xfrm>
        </p:grpSpPr>
        <p:sp>
          <p:nvSpPr>
            <p:cNvPr id="4124" name="Rectangle 28"/>
            <p:cNvSpPr>
              <a:spLocks noChangeArrowheads="1"/>
            </p:cNvSpPr>
            <p:nvPr/>
          </p:nvSpPr>
          <p:spPr bwMode="auto">
            <a:xfrm>
              <a:off x="4927" y="3452"/>
              <a:ext cx="301" cy="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155778322</a:t>
              </a:r>
            </a:p>
          </p:txBody>
        </p:sp>
        <p:pic>
          <p:nvPicPr>
            <p:cNvPr id="4125" name="Picture 29"/>
            <p:cNvPicPr>
              <a:picLocks noChangeArrowheads="1"/>
            </p:cNvPicPr>
            <p:nvPr/>
          </p:nvPicPr>
          <p:blipFill>
            <a:blip r:embed="rId5" cstate="print"/>
            <a:srcRect b="53265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186238" y="2549525"/>
            <a:ext cx="749300" cy="830263"/>
            <a:chOff x="2339" y="3443"/>
            <a:chExt cx="364" cy="352"/>
          </a:xfrm>
        </p:grpSpPr>
        <p:pic>
          <p:nvPicPr>
            <p:cNvPr id="4127" name="Picture 31"/>
            <p:cNvPicPr>
              <a:picLocks noChangeArrowheads="1"/>
            </p:cNvPicPr>
            <p:nvPr/>
          </p:nvPicPr>
          <p:blipFill>
            <a:blip r:embed="rId6" cstate="print"/>
            <a:srcRect l="51312" b="42639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4128" name="Rectangle 32"/>
            <p:cNvSpPr>
              <a:spLocks noChangeArrowheads="1"/>
            </p:cNvSpPr>
            <p:nvPr/>
          </p:nvSpPr>
          <p:spPr bwMode="auto">
            <a:xfrm>
              <a:off x="2339" y="3443"/>
              <a:ext cx="301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580625685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52463" y="2554288"/>
            <a:ext cx="679450" cy="819150"/>
            <a:chOff x="3495" y="3436"/>
            <a:chExt cx="330" cy="347"/>
          </a:xfrm>
        </p:grpSpPr>
        <p:pic>
          <p:nvPicPr>
            <p:cNvPr id="4130" name="Picture 34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4131" name="Rectangle 35"/>
            <p:cNvSpPr>
              <a:spLocks noChangeArrowheads="1"/>
            </p:cNvSpPr>
            <p:nvPr/>
          </p:nvSpPr>
          <p:spPr bwMode="auto">
            <a:xfrm>
              <a:off x="3495" y="3436"/>
              <a:ext cx="300" cy="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3813" tIns="11113" rIns="23813" bIns="11113">
              <a:spAutoFit/>
            </a:bodyPr>
            <a:lstStyle/>
            <a:p>
              <a:pPr defTabSz="57150" eaLnBrk="0" hangingPunct="0"/>
              <a:r>
                <a:rPr lang="en-US" sz="500" b="1">
                  <a:latin typeface="Arial" charset="0"/>
                </a:rPr>
                <a:t>Number 701466868</a:t>
              </a:r>
            </a:p>
          </p:txBody>
        </p:sp>
      </p:grp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6494463" y="2276475"/>
            <a:ext cx="7445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/>
              <a:t>…</a:t>
            </a:r>
          </a:p>
        </p:txBody>
      </p:sp>
      <p:sp>
        <p:nvSpPr>
          <p:cNvPr id="4133" name="Rectangle 37"/>
          <p:cNvSpPr>
            <a:spLocks noChangeArrowheads="1"/>
          </p:cNvSpPr>
          <p:nvPr/>
        </p:nvSpPr>
        <p:spPr bwMode="auto">
          <a:xfrm>
            <a:off x="6029325" y="4306888"/>
            <a:ext cx="2589213" cy="24749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34" name="Picture 38"/>
          <p:cNvPicPr>
            <a:picLocks noChangeArrowheads="1"/>
          </p:cNvPicPr>
          <p:nvPr/>
        </p:nvPicPr>
        <p:blipFill>
          <a:blip r:embed="rId6" cstate="print"/>
          <a:srcRect l="50790" b="42133"/>
          <a:stretch>
            <a:fillRect/>
          </a:stretch>
        </p:blipFill>
        <p:spPr bwMode="auto">
          <a:xfrm>
            <a:off x="6342063" y="4810125"/>
            <a:ext cx="2119312" cy="1903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135" name="Oval 39"/>
          <p:cNvSpPr>
            <a:spLocks noChangeArrowheads="1"/>
          </p:cNvSpPr>
          <p:nvPr/>
        </p:nvSpPr>
        <p:spPr bwMode="auto">
          <a:xfrm>
            <a:off x="6864350" y="4289425"/>
            <a:ext cx="1874838" cy="8588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6" name="Rectangle 40"/>
          <p:cNvSpPr>
            <a:spLocks noChangeArrowheads="1"/>
          </p:cNvSpPr>
          <p:nvPr/>
        </p:nvSpPr>
        <p:spPr bwMode="auto">
          <a:xfrm>
            <a:off x="6157913" y="4498975"/>
            <a:ext cx="2251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Number 580625685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381000" y="4483100"/>
            <a:ext cx="5486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Each record in list has an associated key.</a:t>
            </a:r>
          </a:p>
          <a:p>
            <a:r>
              <a:rPr lang="en-US"/>
              <a:t>In this example, the keys are ID numbers.</a:t>
            </a:r>
          </a:p>
          <a:p>
            <a:endParaRPr lang="en-US"/>
          </a:p>
          <a:p>
            <a:r>
              <a:rPr lang="en-US"/>
              <a:t>Given a particular key, how can we efficiently retrieve the record from the list?</a:t>
            </a:r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>
            <a:off x="4038600" y="35052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43" name="Line 47"/>
          <p:cNvSpPr>
            <a:spLocks noChangeShapeType="1"/>
          </p:cNvSpPr>
          <p:nvPr/>
        </p:nvSpPr>
        <p:spPr bwMode="auto">
          <a:xfrm>
            <a:off x="5181600" y="3505200"/>
            <a:ext cx="3429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Search</a:t>
            </a:r>
          </a:p>
        </p:txBody>
      </p:sp>
      <p:sp>
        <p:nvSpPr>
          <p:cNvPr id="716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through array of records, one at a time.</a:t>
            </a:r>
          </a:p>
          <a:p>
            <a:r>
              <a:rPr lang="en-US"/>
              <a:t>Look for record with matching key.</a:t>
            </a:r>
          </a:p>
          <a:p>
            <a:r>
              <a:rPr lang="en-US"/>
              <a:t>Search stops when </a:t>
            </a:r>
          </a:p>
          <a:p>
            <a:pPr lvl="1"/>
            <a:r>
              <a:rPr lang="en-US"/>
              <a:t>record with matching key is found</a:t>
            </a:r>
          </a:p>
          <a:p>
            <a:pPr lvl="1"/>
            <a:r>
              <a:rPr lang="en-US"/>
              <a:t>or when search has examined all records without success.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 for Serial Search </a:t>
            </a:r>
          </a:p>
        </p:txBody>
      </p:sp>
      <p:sp>
        <p:nvSpPr>
          <p:cNvPr id="72708" name="Text Box 1028"/>
          <p:cNvSpPr txBox="1">
            <a:spLocks noChangeArrowheads="1"/>
          </p:cNvSpPr>
          <p:nvPr/>
        </p:nvSpPr>
        <p:spPr bwMode="auto">
          <a:xfrm>
            <a:off x="669925" y="1981200"/>
            <a:ext cx="7373938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// Search for a desired item in the n array elements </a:t>
            </a:r>
          </a:p>
          <a:p>
            <a:r>
              <a:rPr lang="en-US"/>
              <a:t>// starting at a[first].  </a:t>
            </a:r>
          </a:p>
          <a:p>
            <a:r>
              <a:rPr lang="en-US"/>
              <a:t>// Returns pointer to desired record if found.</a:t>
            </a:r>
          </a:p>
          <a:p>
            <a:r>
              <a:rPr lang="en-US"/>
              <a:t>// Otherwise, return NULL</a:t>
            </a:r>
          </a:p>
          <a:p>
            <a:r>
              <a:rPr lang="en-US"/>
              <a:t>…</a:t>
            </a:r>
          </a:p>
          <a:p>
            <a:r>
              <a:rPr lang="en-US"/>
              <a:t>for(i = first; i &lt; n; ++i )</a:t>
            </a:r>
          </a:p>
          <a:p>
            <a:r>
              <a:rPr lang="en-US"/>
              <a:t>	if(a[first+i] is desired item)</a:t>
            </a:r>
          </a:p>
          <a:p>
            <a:r>
              <a:rPr lang="en-US"/>
              <a:t>		return &amp;a[first+i];</a:t>
            </a:r>
          </a:p>
          <a:p>
            <a:endParaRPr lang="en-US"/>
          </a:p>
          <a:p>
            <a:r>
              <a:rPr lang="en-US"/>
              <a:t>// if we drop through loop, then desired item was not found</a:t>
            </a:r>
          </a:p>
          <a:p>
            <a:r>
              <a:rPr lang="en-US"/>
              <a:t>return NULL;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Search Analysis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worst and average case running times for serial search? </a:t>
            </a:r>
          </a:p>
          <a:p>
            <a:r>
              <a:rPr lang="en-US"/>
              <a:t>We must determine the O-notation for the number of operations required in search.</a:t>
            </a:r>
          </a:p>
          <a:p>
            <a:r>
              <a:rPr lang="en-US"/>
              <a:t>Number of operations depends on </a:t>
            </a:r>
            <a:r>
              <a:rPr lang="en-US" i="1"/>
              <a:t>n</a:t>
            </a:r>
            <a:r>
              <a:rPr lang="en-US"/>
              <a:t>, the number of entries in the list.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77200" cy="1143000"/>
          </a:xfrm>
        </p:spPr>
        <p:txBody>
          <a:bodyPr/>
          <a:lstStyle/>
          <a:p>
            <a:r>
              <a:rPr lang="en-US"/>
              <a:t>Worst Case Time for Serial Search</a:t>
            </a:r>
          </a:p>
        </p:txBody>
      </p:sp>
      <p:sp>
        <p:nvSpPr>
          <p:cNvPr id="747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4114800"/>
          </a:xfrm>
        </p:spPr>
        <p:txBody>
          <a:bodyPr/>
          <a:lstStyle/>
          <a:p>
            <a:r>
              <a:rPr lang="en-US" sz="2800"/>
              <a:t>For an array of </a:t>
            </a:r>
            <a:r>
              <a:rPr lang="en-US" sz="2800" i="1"/>
              <a:t>n</a:t>
            </a:r>
            <a:r>
              <a:rPr lang="en-US" sz="2800"/>
              <a:t> elements, the worst case time for serial search requires </a:t>
            </a:r>
            <a:r>
              <a:rPr lang="en-US" sz="2800" i="1"/>
              <a:t>n</a:t>
            </a:r>
            <a:r>
              <a:rPr lang="en-US" sz="2800"/>
              <a:t> array accesses: O(</a:t>
            </a:r>
            <a:r>
              <a:rPr lang="en-US" sz="2800" i="1"/>
              <a:t>n</a:t>
            </a:r>
            <a:r>
              <a:rPr lang="en-US" sz="2800"/>
              <a:t>).</a:t>
            </a:r>
          </a:p>
          <a:p>
            <a:r>
              <a:rPr lang="en-US" sz="2800"/>
              <a:t>Consider cases where we must loop over all </a:t>
            </a:r>
            <a:r>
              <a:rPr lang="en-US" sz="2800" i="1"/>
              <a:t>n</a:t>
            </a:r>
            <a:r>
              <a:rPr lang="en-US" sz="2800"/>
              <a:t> records:</a:t>
            </a:r>
          </a:p>
          <a:p>
            <a:pPr lvl="1"/>
            <a:r>
              <a:rPr lang="en-US"/>
              <a:t>desired record appears in the last position of the array</a:t>
            </a:r>
          </a:p>
          <a:p>
            <a:pPr lvl="1"/>
            <a:r>
              <a:rPr lang="en-US"/>
              <a:t>desired record does not appear in the array at 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Case for Serial Search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53400" cy="41148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Assumptions: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All keys are equally likely in a search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We always search for a key that is in the array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Example: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We have an array of 10 records.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If search for the first record, then it requires 1 array access; if the second, then 2 array accesses. </a:t>
            </a:r>
            <a:r>
              <a:rPr lang="en-US" sz="2800" i="1"/>
              <a:t>etc.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The average of all these searches is: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400" i="1"/>
              <a:t>(1+2+3+4+5+6+7+8+9+10)/10 = 5.5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15400" cy="1143000"/>
          </a:xfrm>
        </p:spPr>
        <p:txBody>
          <a:bodyPr/>
          <a:lstStyle/>
          <a:p>
            <a:r>
              <a:rPr lang="en-US"/>
              <a:t>Average Case Time for Serial Search</a:t>
            </a: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Generalize for array size </a:t>
            </a:r>
            <a:r>
              <a:rPr lang="en-US" sz="2800" i="1"/>
              <a:t>n.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i="1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Expression for average-case running time: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(1+2+…+n)/n = n(n+1)/2n = (n+1)/2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Therefore, average case time complexity for serial search is O(n).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482</TotalTime>
  <Words>1255</Words>
  <Application>Microsoft Office PowerPoint</Application>
  <PresentationFormat>On-screen Show (4:3)</PresentationFormat>
  <Paragraphs>477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10069045</vt:lpstr>
      <vt:lpstr>Linear Search, Binary Search </vt:lpstr>
      <vt:lpstr>Problem: Search</vt:lpstr>
      <vt:lpstr>Search</vt:lpstr>
      <vt:lpstr>Serial Search</vt:lpstr>
      <vt:lpstr>Pseudocode for Serial Search </vt:lpstr>
      <vt:lpstr>Serial Search Analysis</vt:lpstr>
      <vt:lpstr>Worst Case Time for Serial Search</vt:lpstr>
      <vt:lpstr>Average Case for Serial Search</vt:lpstr>
      <vt:lpstr>Average Case Time for Serial Search</vt:lpstr>
      <vt:lpstr>Binary Search</vt:lpstr>
      <vt:lpstr>Binary Search Pseudocode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 Implementation</vt:lpstr>
      <vt:lpstr>Relation to Binary Search Tree</vt:lpstr>
      <vt:lpstr>Search for target = 7</vt:lpstr>
      <vt:lpstr>Search for target = 7</vt:lpstr>
      <vt:lpstr>Search for target = 7</vt:lpstr>
      <vt:lpstr>Search for target = 7</vt:lpstr>
      <vt:lpstr>Binary Search: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moon</cp:lastModifiedBy>
  <cp:revision>51</cp:revision>
  <dcterms:created xsi:type="dcterms:W3CDTF">2008-04-22T09:26:06Z</dcterms:created>
  <dcterms:modified xsi:type="dcterms:W3CDTF">2023-01-17T04:00:09Z</dcterms:modified>
</cp:coreProperties>
</file>